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9" r:id="rId4"/>
    <p:sldId id="269" r:id="rId5"/>
    <p:sldId id="260" r:id="rId6"/>
    <p:sldId id="261" r:id="rId7"/>
    <p:sldId id="266" r:id="rId8"/>
    <p:sldId id="267" r:id="rId9"/>
    <p:sldId id="268" r:id="rId10"/>
    <p:sldId id="2660" r:id="rId11"/>
    <p:sldId id="2661" r:id="rId12"/>
    <p:sldId id="283" r:id="rId13"/>
    <p:sldId id="2659" r:id="rId14"/>
  </p:sldIdLst>
  <p:sldSz cx="14630400" cy="8229600"/>
  <p:notesSz cx="8229600" cy="14630400"/>
  <p:embeddedFontLst>
    <p:embeddedFont>
      <p:font typeface="Arial Black" panose="020B0A04020102020204" pitchFamily="34" charset="0"/>
      <p:bold r:id="rId16"/>
    </p:embeddedFont>
    <p:embeddedFont>
      <p:font typeface="Gelasio" panose="020B0604020202020204" charset="0"/>
      <p:regular r:id="rId17"/>
    </p:embeddedFont>
    <p:embeddedFont>
      <p:font typeface="Lato" panose="020F0502020204030203" pitchFamily="34" charset="0"/>
      <p:regular r:id="rId18"/>
      <p:bold r:id="rId19"/>
      <p:italic r:id="rId20"/>
      <p:boldItalic r:id="rId21"/>
    </p:embeddedFont>
    <p:embeddedFont>
      <p:font typeface="Lato Bold" panose="020F0502020204030203" charset="0"/>
      <p:bold r:id="rId22"/>
    </p:embeddedFont>
    <p:embeddedFont>
      <p:font typeface="Microsoft Sans Serif" panose="020B060402020202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5753"/>
    <a:srgbClr val="2E4660"/>
    <a:srgbClr val="E8E8E3"/>
    <a:srgbClr val="F4F4F6"/>
    <a:srgbClr val="FF99CC"/>
    <a:srgbClr val="B9B9B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30" autoAdjust="0"/>
  </p:normalViewPr>
  <p:slideViewPr>
    <p:cSldViewPr snapToGrid="0" snapToObjects="1">
      <p:cViewPr varScale="1">
        <p:scale>
          <a:sx n="81" d="100"/>
          <a:sy n="81" d="100"/>
        </p:scale>
        <p:origin x="109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46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Hello Everyone, My name is Jimmy from ELA-LOG. Echoing today’s topic mainly about vessel delay, my part will </a:t>
            </a:r>
            <a:r>
              <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rPr>
              <a:t>present </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how negative impact and contingency on empty accumulation from perspective of logistics.</a:t>
            </a:r>
            <a:endPar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Later I will also introduce some office to share with us their cases</a:t>
            </a:r>
            <a:r>
              <a:rPr lang="zh-TW" altLang="en-US" sz="1800" kern="1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(30s)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407A-4677-60F3-5E55-1FDADCBA1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5A94B-44BB-A9AC-9D0A-EA96FB121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0F540-DC16-F455-C036-F30F0B4DAF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Above all are the most challenges we have encountered last year – insufficient yard for accumulating empty stock from losing space and we stream line some solution to ease or to prevent this disaster, today I would like to introduce 2 offices to share their experience of depot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EBR to share with us about their cases so see how they overcome handicaps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EMX develop special mode of partnership with vendor. </a:t>
            </a:r>
          </a:p>
          <a:p>
            <a:endParaRPr lang="en-US" dirty="0"/>
          </a:p>
        </p:txBody>
      </p:sp>
      <p:sp>
        <p:nvSpPr>
          <p:cNvPr id="4" name="Slide Number Placeholder 3">
            <a:extLst>
              <a:ext uri="{FF2B5EF4-FFF2-40B4-BE49-F238E27FC236}">
                <a16:creationId xmlns:a16="http://schemas.microsoft.com/office/drawing/2014/main" id="{BC7AFF57-F156-407D-5DE0-4B975128BDC9}"/>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8092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endParaRPr lang="en-US" dirty="0"/>
          </a:p>
        </p:txBody>
      </p:sp>
    </p:spTree>
    <p:extLst>
      <p:ext uri="{BB962C8B-B14F-4D97-AF65-F5344CB8AC3E}">
        <p14:creationId xmlns:p14="http://schemas.microsoft.com/office/powerpoint/2010/main" val="67904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8A08-CC1F-15D5-02A4-3A766EDF7D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B083D3-3320-6EBB-C11D-45EFB418BE5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889B9A-3980-6949-F253-BBEAD10A6584}"/>
              </a:ext>
            </a:extLst>
          </p:cNvPr>
          <p:cNvSpPr>
            <a:spLocks noGrp="1"/>
          </p:cNvSpPr>
          <p:nvPr>
            <p:ph type="body" idx="1"/>
          </p:nvPr>
        </p:nvSpPr>
        <p:spPr/>
        <p:txBody>
          <a:bodyPr/>
          <a:lstStyle/>
          <a:p>
            <a:r>
              <a:rPr lang="en-US" b="1" dirty="0"/>
              <a:t>Key Conditions for Transformation</a:t>
            </a:r>
            <a:br>
              <a:rPr lang="en-US" b="1" dirty="0"/>
            </a:br>
            <a:endParaRPr lang="en-US" b="1"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dirty="0"/>
              <a:t> The company must have established stable large-scale customers (forwarders) that supply mineral cargo </a:t>
            </a:r>
            <a:r>
              <a:rPr lang="en-US" sz="1200" dirty="0">
                <a:latin typeface="Calibri" panose="020F0502020204030204" pitchFamily="34" charset="0"/>
                <a:ea typeface="Microsoft Sans Serif" panose="020B0604020202020204" pitchFamily="34" charset="0"/>
                <a:cs typeface="Calibri" panose="020F0502020204030204" pitchFamily="34" charset="0"/>
              </a:rPr>
              <a:t>(</a:t>
            </a:r>
            <a:r>
              <a:rPr lang="en-US" sz="1200" dirty="0"/>
              <a:t>100+ TEUs per booking / Avg. 180 export containers/month</a:t>
            </a:r>
            <a:r>
              <a:rPr lang="en-US" sz="1200" dirty="0">
                <a:latin typeface="Calibri" panose="020F0502020204030204" pitchFamily="34" charset="0"/>
                <a:ea typeface="Microsoft Sans Serif" panose="020B0604020202020204" pitchFamily="34" charset="0"/>
                <a:cs typeface="Calibri" panose="020F0502020204030204" pitchFamily="34" charset="0"/>
              </a:rPr>
              <a:t>)  </a:t>
            </a:r>
            <a:r>
              <a:rPr lang="es-MX" sz="1800" dirty="0">
                <a:effectLst/>
                <a:latin typeface="Aptos" panose="020B0004020202020204" pitchFamily="34" charset="0"/>
                <a:ea typeface="Aptos" panose="020B0004020202020204" pitchFamily="34" charset="0"/>
                <a:cs typeface="Aptos" panose="020B0004020202020204" pitchFamily="34" charset="0"/>
              </a:rPr>
              <a:t>IMPALA </a:t>
            </a:r>
            <a:r>
              <a:rPr lang="es-MX" sz="1800" dirty="0" err="1">
                <a:effectLst/>
                <a:latin typeface="Aptos" panose="020B0004020202020204" pitchFamily="34" charset="0"/>
                <a:ea typeface="Aptos" panose="020B0004020202020204" pitchFamily="34" charset="0"/>
                <a:cs typeface="Aptos" panose="020B0004020202020204" pitchFamily="34" charset="0"/>
              </a:rPr>
              <a:t>have</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been</a:t>
            </a:r>
            <a:r>
              <a:rPr lang="es-MX" sz="1800" dirty="0">
                <a:effectLst/>
                <a:latin typeface="Aptos" panose="020B0004020202020204" pitchFamily="34" charset="0"/>
                <a:ea typeface="Aptos" panose="020B0004020202020204" pitchFamily="34" charset="0"/>
                <a:cs typeface="Aptos" panose="020B0004020202020204" pitchFamily="34" charset="0"/>
              </a:rPr>
              <a:t> mineral </a:t>
            </a:r>
            <a:r>
              <a:rPr lang="es-MX" sz="1800" dirty="0" err="1">
                <a:effectLst/>
                <a:latin typeface="Aptos" panose="020B0004020202020204" pitchFamily="34" charset="0"/>
                <a:ea typeface="Aptos" panose="020B0004020202020204" pitchFamily="34" charset="0"/>
                <a:cs typeface="Aptos" panose="020B0004020202020204" pitchFamily="34" charset="0"/>
              </a:rPr>
              <a:t>concentrate</a:t>
            </a:r>
            <a:r>
              <a:rPr lang="es-MX" sz="1800" dirty="0">
                <a:effectLst/>
                <a:latin typeface="Aptos" panose="020B0004020202020204" pitchFamily="34" charset="0"/>
                <a:ea typeface="Aptos" panose="020B0004020202020204" pitchFamily="34" charset="0"/>
                <a:cs typeface="Aptos" panose="020B0004020202020204" pitchFamily="34" charset="0"/>
              </a:rPr>
              <a:t> BROKERS </a:t>
            </a:r>
            <a:r>
              <a:rPr lang="es-MX" sz="1800" dirty="0" err="1">
                <a:effectLst/>
                <a:latin typeface="Aptos" panose="020B0004020202020204" pitchFamily="34" charset="0"/>
                <a:ea typeface="Aptos" panose="020B0004020202020204" pitchFamily="34" charset="0"/>
                <a:cs typeface="Aptos" panose="020B0004020202020204" pitchFamily="34" charset="0"/>
              </a:rPr>
              <a:t>for</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many</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years</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having</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very</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good</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facilities</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to</a:t>
            </a:r>
            <a:r>
              <a:rPr lang="es-MX" sz="1800" dirty="0">
                <a:effectLst/>
                <a:latin typeface="Aptos" panose="020B0004020202020204" pitchFamily="34" charset="0"/>
                <a:ea typeface="Aptos" panose="020B0004020202020204" pitchFamily="34" charset="0"/>
                <a:cs typeface="Aptos" panose="020B0004020202020204" pitchFamily="34" charset="0"/>
              </a:rPr>
              <a:t> opérate in </a:t>
            </a:r>
            <a:r>
              <a:rPr lang="es-MX" sz="1800" dirty="0" err="1">
                <a:effectLst/>
                <a:latin typeface="Aptos" panose="020B0004020202020204" pitchFamily="34" charset="0"/>
                <a:ea typeface="Aptos" panose="020B0004020202020204" pitchFamily="34" charset="0"/>
                <a:cs typeface="Aptos" panose="020B0004020202020204" pitchFamily="34" charset="0"/>
              </a:rPr>
              <a:t>their</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yard</a:t>
            </a:r>
            <a:r>
              <a:rPr lang="es-MX" sz="1800" dirty="0">
                <a:effectLst/>
                <a:latin typeface="Aptos" panose="020B0004020202020204" pitchFamily="34" charset="0"/>
                <a:ea typeface="Aptos" panose="020B0004020202020204" pitchFamily="34" charset="0"/>
                <a:cs typeface="Aptos" panose="020B0004020202020204" pitchFamily="34" charset="0"/>
              </a:rPr>
              <a:t>, a </a:t>
            </a:r>
            <a:r>
              <a:rPr lang="es-MX" sz="1800" dirty="0" err="1">
                <a:effectLst/>
                <a:latin typeface="Aptos" panose="020B0004020202020204" pitchFamily="34" charset="0"/>
                <a:ea typeface="Aptos" panose="020B0004020202020204" pitchFamily="34" charset="0"/>
                <a:cs typeface="Aptos" panose="020B0004020202020204" pitchFamily="34" charset="0"/>
              </a:rPr>
              <a:t>very</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large</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plot</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of</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land</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near</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the</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port</a:t>
            </a:r>
            <a:r>
              <a:rPr lang="es-MX" sz="1800" dirty="0">
                <a:effectLst/>
                <a:latin typeface="Aptos" panose="020B0004020202020204" pitchFamily="34" charset="0"/>
                <a:ea typeface="Aptos" panose="020B0004020202020204" pitchFamily="34" charset="0"/>
                <a:cs typeface="Aptos" panose="020B0004020202020204" pitchFamily="34" charset="0"/>
              </a:rPr>
              <a:t>, cranes, </a:t>
            </a:r>
            <a:r>
              <a:rPr lang="es-MX" sz="1800" dirty="0" err="1">
                <a:effectLst/>
                <a:latin typeface="Aptos" panose="020B0004020202020204" pitchFamily="34" charset="0"/>
                <a:ea typeface="Aptos" panose="020B0004020202020204" pitchFamily="34" charset="0"/>
                <a:cs typeface="Aptos" panose="020B0004020202020204" pitchFamily="34" charset="0"/>
              </a:rPr>
              <a:t>trucks</a:t>
            </a:r>
            <a:r>
              <a:rPr lang="es-MX" sz="1800" dirty="0">
                <a:effectLst/>
                <a:latin typeface="Aptos" panose="020B0004020202020204" pitchFamily="34" charset="0"/>
                <a:ea typeface="Aptos" panose="020B0004020202020204" pitchFamily="34" charset="0"/>
                <a:cs typeface="Aptos" panose="020B0004020202020204" pitchFamily="34" charset="0"/>
              </a:rPr>
              <a:t>, etc., </a:t>
            </a:r>
            <a:r>
              <a:rPr lang="es-MX" sz="1800" dirty="0" err="1">
                <a:effectLst/>
                <a:latin typeface="Aptos" panose="020B0004020202020204" pitchFamily="34" charset="0"/>
                <a:ea typeface="Aptos" panose="020B0004020202020204" pitchFamily="34" charset="0"/>
                <a:cs typeface="Aptos" panose="020B0004020202020204" pitchFamily="34" charset="0"/>
              </a:rPr>
              <a:t>to</a:t>
            </a:r>
            <a:r>
              <a:rPr lang="es-MX" sz="1800" dirty="0">
                <a:effectLst/>
                <a:latin typeface="Aptos" panose="020B0004020202020204" pitchFamily="34" charset="0"/>
                <a:ea typeface="Aptos" panose="020B0004020202020204" pitchFamily="34" charset="0"/>
                <a:cs typeface="Aptos" panose="020B0004020202020204" pitchFamily="34" charset="0"/>
              </a:rPr>
              <a:t> be </a:t>
            </a:r>
            <a:r>
              <a:rPr lang="es-MX" sz="1800" dirty="0" err="1">
                <a:effectLst/>
                <a:latin typeface="Aptos" panose="020B0004020202020204" pitchFamily="34" charset="0"/>
                <a:ea typeface="Aptos" panose="020B0004020202020204" pitchFamily="34" charset="0"/>
                <a:cs typeface="Aptos" panose="020B0004020202020204" pitchFamily="34" charset="0"/>
              </a:rPr>
              <a:t>able</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to</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offer</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an</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integrated</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service</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to</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their</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end</a:t>
            </a:r>
            <a:r>
              <a:rPr lang="es-MX" sz="1800" dirty="0">
                <a:effectLst/>
                <a:latin typeface="Aptos" panose="020B0004020202020204" pitchFamily="34" charset="0"/>
                <a:ea typeface="Aptos" panose="020B0004020202020204" pitchFamily="34" charset="0"/>
                <a:cs typeface="Aptos" panose="020B0004020202020204" pitchFamily="34" charset="0"/>
              </a:rPr>
              <a:t> </a:t>
            </a:r>
            <a:r>
              <a:rPr lang="es-MX" sz="1800" dirty="0" err="1">
                <a:effectLst/>
                <a:latin typeface="Aptos" panose="020B0004020202020204" pitchFamily="34" charset="0"/>
                <a:ea typeface="Aptos" panose="020B0004020202020204" pitchFamily="34" charset="0"/>
                <a:cs typeface="Aptos" panose="020B0004020202020204" pitchFamily="34" charset="0"/>
              </a:rPr>
              <a:t>customers</a:t>
            </a:r>
            <a:br>
              <a:rPr lang="es-MX" sz="1800" dirty="0">
                <a:effectLst/>
                <a:latin typeface="Aptos" panose="020B0004020202020204" pitchFamily="34" charset="0"/>
                <a:ea typeface="Aptos" panose="020B0004020202020204" pitchFamily="34" charset="0"/>
                <a:cs typeface="Aptos" panose="020B0004020202020204" pitchFamily="34" charset="0"/>
              </a:rPr>
            </a:br>
            <a:endParaRPr lang="en-US"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Rare instances of container damage and full payment on time</a:t>
            </a:r>
            <a:r>
              <a:rPr lang="en-US" dirty="0"/>
              <a:t>.</a:t>
            </a:r>
            <a:br>
              <a:rPr lang="en-US" dirty="0"/>
            </a:br>
            <a:endParaRPr lang="en-US" dirty="0"/>
          </a:p>
          <a:p>
            <a:pPr>
              <a:buFont typeface="+mj-lt"/>
              <a:buAutoNum type="arabicPeriod"/>
            </a:pPr>
            <a:r>
              <a:rPr lang="en-US" dirty="0"/>
              <a:t>The company must have independently invested in a dedicated mineral export yard that complies with our standard contract terms and mandatory empty container removal requirements.</a:t>
            </a:r>
          </a:p>
          <a:p>
            <a:pPr>
              <a:buFont typeface="+mj-lt"/>
              <a:buAutoNum type="arabicPeriod"/>
            </a:pPr>
            <a:endParaRPr lang="en-US" dirty="0"/>
          </a:p>
          <a:p>
            <a:r>
              <a:rPr lang="en-US" b="1" dirty="0"/>
              <a:t>Advantages After Transformation</a:t>
            </a:r>
            <a:br>
              <a:rPr lang="en-US" b="1" dirty="0"/>
            </a:br>
            <a:endParaRPr lang="en-US" b="1" dirty="0"/>
          </a:p>
          <a:p>
            <a:pPr>
              <a:buFont typeface="+mj-lt"/>
              <a:buAutoNum type="arabicPeriod"/>
            </a:pPr>
            <a:r>
              <a:rPr lang="en-US" dirty="0"/>
              <a:t>No longer solely reliant on third-party yards to provide empty containers as per our instructions or to retrieve export empty containers from designated locations. Instead, we can directly determine booking volumes and redirect empty returns from other customers to these specialized yards.</a:t>
            </a:r>
            <a:br>
              <a:rPr lang="en-US" dirty="0"/>
            </a:br>
            <a:endParaRPr lang="en-US" dirty="0"/>
          </a:p>
          <a:p>
            <a:pPr>
              <a:buFont typeface="+mj-lt"/>
              <a:buAutoNum type="arabicPeriod"/>
            </a:pPr>
            <a:r>
              <a:rPr lang="en-US" dirty="0"/>
              <a:t>Provides an alternative to the current time-consuming </a:t>
            </a:r>
            <a:r>
              <a:rPr lang="en-US" sz="1200" dirty="0">
                <a:latin typeface="Calibri" panose="020F0502020204030204" pitchFamily="34" charset="0"/>
                <a:cs typeface="Calibri" panose="020F0502020204030204" pitchFamily="34" charset="0"/>
              </a:rPr>
              <a:t>to time-consuming empty evacuation to the port</a:t>
            </a:r>
            <a:r>
              <a:rPr lang="en-US" dirty="0"/>
              <a:t>, improving container utilization efficiency.</a:t>
            </a:r>
            <a:br>
              <a:rPr lang="en-US" dirty="0"/>
            </a:br>
            <a:endParaRPr lang="en-US" dirty="0"/>
          </a:p>
          <a:p>
            <a:pPr>
              <a:buFont typeface="+mj-lt"/>
              <a:buAutoNum type="arabicPeriod"/>
            </a:pPr>
            <a:r>
              <a:rPr lang="en-US" dirty="0"/>
              <a:t>Significantly increases export volume and operational efficiency.</a:t>
            </a:r>
          </a:p>
          <a:p>
            <a:br>
              <a:rPr lang="en-US" altLang="zh-CN" dirty="0"/>
            </a:br>
            <a:endParaRPr lang="zh-CN" altLang="en-US" dirty="0"/>
          </a:p>
        </p:txBody>
      </p:sp>
      <p:sp>
        <p:nvSpPr>
          <p:cNvPr id="4" name="灯片编号占位符 3">
            <a:extLst>
              <a:ext uri="{FF2B5EF4-FFF2-40B4-BE49-F238E27FC236}">
                <a16:creationId xmlns:a16="http://schemas.microsoft.com/office/drawing/2014/main" id="{012405A7-0FDA-CDD8-B4C4-62DA81734FBC}"/>
              </a:ext>
            </a:extLst>
          </p:cNvPr>
          <p:cNvSpPr>
            <a:spLocks noGrp="1"/>
          </p:cNvSpPr>
          <p:nvPr>
            <p:ph type="sldNum" sz="quarter" idx="10"/>
          </p:nvPr>
        </p:nvSpPr>
        <p:spPr/>
        <p:txBody>
          <a:bodyPr/>
          <a:lstStyle/>
          <a:p>
            <a:fld id="{EBB79858-D333-4F85-8DF3-AE79225D1AA1}" type="slidenum">
              <a:rPr lang="zh-CN" altLang="en-US" smtClean="0"/>
              <a:pPr/>
              <a:t>12</a:t>
            </a:fld>
            <a:endParaRPr lang="zh-CN" altLang="en-US"/>
          </a:p>
        </p:txBody>
      </p:sp>
    </p:spTree>
    <p:extLst>
      <p:ext uri="{BB962C8B-B14F-4D97-AF65-F5344CB8AC3E}">
        <p14:creationId xmlns:p14="http://schemas.microsoft.com/office/powerpoint/2010/main" val="359812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appreciated and having this honor to have this presentation for everybody, if anybody interested more about this smart container it is welcome come over me when coffee break or after this meeting, thank you.</a:t>
            </a:r>
          </a:p>
        </p:txBody>
      </p:sp>
      <p:sp>
        <p:nvSpPr>
          <p:cNvPr id="4" name="Slide Number Placeholder 3"/>
          <p:cNvSpPr>
            <a:spLocks noGrp="1"/>
          </p:cNvSpPr>
          <p:nvPr>
            <p:ph type="sldNum" sz="quarter" idx="5"/>
          </p:nvPr>
        </p:nvSpPr>
        <p:spPr/>
        <p:txBody>
          <a:bodyPr/>
          <a:lstStyle/>
          <a:p>
            <a:fld id="{5A8CBF47-3ED1-41B6-A9DB-D47E6373B246}" type="slidenum">
              <a:rPr lang="zh-CN" altLang="en-US" smtClean="0"/>
              <a:t>13</a:t>
            </a:fld>
            <a:endParaRPr lang="zh-CN" altLang="en-US"/>
          </a:p>
        </p:txBody>
      </p:sp>
    </p:spTree>
    <p:extLst>
      <p:ext uri="{BB962C8B-B14F-4D97-AF65-F5344CB8AC3E}">
        <p14:creationId xmlns:p14="http://schemas.microsoft.com/office/powerpoint/2010/main" val="21020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rPr>
              <a:t>1.</a:t>
            </a:r>
            <a:r>
              <a:rPr lang="zh-TW" altLang="en-US" sz="1800" kern="100" dirty="0">
                <a:effectLst/>
                <a:latin typeface="Calibri" panose="020F0502020204030204" pitchFamily="34" charset="0"/>
                <a:ea typeface="PMingLiU" panose="02020500000000000000" pitchFamily="18" charset="-120"/>
                <a:cs typeface="Times New Roman" panose="02020603050405020304" pitchFamily="18" charset="0"/>
              </a:rPr>
              <a:t> </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As a shipping company, we play a crucial role of global supply chain to maintain smooth logistic cycle,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2. If we don’t have our empty evacuation in time POL wouldn’t have enough container to supply all shipment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3. However, we face big obstacles to this top mission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Owing to the reason of long-standing port congestion leading to continuous schedule delay, operation time will be definitely shortened and eventually faced C&amp;R, empty container usually would be the victim. (30s)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CF104-D752-9592-D2A8-41BC45E38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72843-DA20-D7F7-5262-E5A57FC10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5231A-25AC-8521-F610-F910DB3AABF4}"/>
              </a:ext>
            </a:extLst>
          </p:cNvPr>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1. Speaking of empty C&amp;R, overall, the 2024 totally we have lost nearly 15 thousand TEU space for empty loading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2.as high as 64% out of them attribute to schedule delay and terminal issue which significantly reveals how negative the impact comes from schedule delay.(30s)</a:t>
            </a:r>
            <a:endParaRPr lang="en-US" dirty="0"/>
          </a:p>
        </p:txBody>
      </p:sp>
      <p:sp>
        <p:nvSpPr>
          <p:cNvPr id="4" name="Slide Number Placeholder 3">
            <a:extLst>
              <a:ext uri="{FF2B5EF4-FFF2-40B4-BE49-F238E27FC236}">
                <a16:creationId xmlns:a16="http://schemas.microsoft.com/office/drawing/2014/main" id="{08DC230C-A4FD-5F4C-3439-3A0272D48353}"/>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78330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4. Following the space loss will eventually become the idling stock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3. if no instant solution long overdue must be inevitable </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2. even worse, as long as empty yards are fully occupied, suspension from receiving empty return from customers might be announced</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1. In the end, worry about argument of DM calculation and complain from customer.(60s)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PMingLiU" panose="02020500000000000000" pitchFamily="18" charset="-120"/>
                <a:cs typeface="Times New Roman" panose="02020603050405020304" pitchFamily="18" charset="0"/>
              </a:rPr>
              <a:t>1. So, before those foreseeable nightmare scenarios really happens; here is guideline as four stages of scheme.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9D6F-E631-5526-3C32-0E603F7CB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28703-5838-D56A-43E6-17C97B54A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A225D-EF1E-4F64-FD96-B27FDC4887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1. First of all, be sensitive to any variable figure of routine such as daily productivity to make sure right action prior to any abnormal event and we believe following with IoT device deploying we will have better management on every aspect.  </a:t>
            </a:r>
          </a:p>
          <a:p>
            <a:endParaRPr lang="en-US" dirty="0"/>
          </a:p>
        </p:txBody>
      </p:sp>
      <p:sp>
        <p:nvSpPr>
          <p:cNvPr id="4" name="Slide Number Placeholder 3">
            <a:extLst>
              <a:ext uri="{FF2B5EF4-FFF2-40B4-BE49-F238E27FC236}">
                <a16:creationId xmlns:a16="http://schemas.microsoft.com/office/drawing/2014/main" id="{E39A5729-B1E2-69A3-C120-BCDF6B9CDA04}"/>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0597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0A888-FABA-06C4-1645-00BDBF652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AB396-3A52-A8C9-849A-53D8C93A7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62D45-E67C-A0B3-CB69-61EC90C614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1. After establish good channel with vendors, internal coordination between CSD/BIZ is essential to understand whether our stock indeed proper especially overall the LAAM are surplus area with constant empty return which should keep as lower stock as possible.</a:t>
            </a:r>
          </a:p>
          <a:p>
            <a:endParaRPr lang="en-US" dirty="0"/>
          </a:p>
        </p:txBody>
      </p:sp>
      <p:sp>
        <p:nvSpPr>
          <p:cNvPr id="4" name="Slide Number Placeholder 3">
            <a:extLst>
              <a:ext uri="{FF2B5EF4-FFF2-40B4-BE49-F238E27FC236}">
                <a16:creationId xmlns:a16="http://schemas.microsoft.com/office/drawing/2014/main" id="{8C8B7160-B19A-CFDB-AD8F-6D47DDD3D91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42518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8588-715B-8C7C-B686-D769CD8B8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64089-CABC-98AD-1D00-D9BC05D80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980E5-F65A-ABA4-8A6C-3E9CEB37F63B}"/>
              </a:ext>
            </a:extLst>
          </p:cNvPr>
          <p:cNvSpPr>
            <a:spLocks noGrp="1"/>
          </p:cNvSpPr>
          <p:nvPr>
            <p:ph type="body" idx="1"/>
          </p:nvPr>
        </p:nvSpPr>
        <p:spPr/>
        <p:txBody>
          <a:bodyPr/>
          <a:lstStyle/>
          <a:p>
            <a:pPr marL="0" marR="0" lvl="0" indent="0">
              <a:lnSpc>
                <a:spcPct val="115000"/>
              </a:lnSpc>
              <a:spcAft>
                <a:spcPts val="800"/>
              </a:spcAft>
              <a:buFont typeface="+mj-lt"/>
              <a:buNone/>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1. The last and also the most important is that, if everything goes with SOP to prevent our contracted depots from being paralyzed, if lucky probably we just need to sign new vendors ; but if go to dead end that no more depot vacancy available, establish our own depot could be an option with such as friend carriers, JV companies or closed vendors </a:t>
            </a:r>
            <a:r>
              <a:rPr lang="en-US" sz="1800" kern="100" dirty="0" err="1">
                <a:effectLst/>
                <a:latin typeface="Calibri" panose="020F0502020204030204" pitchFamily="34" charset="0"/>
                <a:ea typeface="PMingLiU" panose="02020500000000000000" pitchFamily="18" charset="-120"/>
                <a:cs typeface="Times New Roman" panose="02020603050405020304" pitchFamily="18" charset="0"/>
              </a:rPr>
              <a:t>et.c</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 which very rely on relationship we built up from daily routine.</a:t>
            </a:r>
          </a:p>
          <a:p>
            <a:endParaRPr lang="en-US" dirty="0"/>
          </a:p>
        </p:txBody>
      </p:sp>
      <p:sp>
        <p:nvSpPr>
          <p:cNvPr id="4" name="Slide Number Placeholder 3">
            <a:extLst>
              <a:ext uri="{FF2B5EF4-FFF2-40B4-BE49-F238E27FC236}">
                <a16:creationId xmlns:a16="http://schemas.microsoft.com/office/drawing/2014/main" id="{99799118-1266-A966-7098-9544B36E5CB1}"/>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81144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50F0CB6-527C-50C1-2716-B7D434080F95}"/>
              </a:ext>
            </a:extLst>
          </p:cNvPr>
          <p:cNvSpPr>
            <a:spLocks noGrp="1"/>
          </p:cNvSpPr>
          <p:nvPr>
            <p:ph type="dt" sz="half" idx="10"/>
          </p:nvPr>
        </p:nvSpPr>
        <p:spPr/>
        <p:txBody>
          <a:bodyPr/>
          <a:lstStyle/>
          <a:p>
            <a:fld id="{01CA18FE-1300-4D7D-8A19-74AEB8D7BA69}" type="datetimeFigureOut">
              <a:rPr lang="en-US" smtClean="0"/>
              <a:t>2/24/2025</a:t>
            </a:fld>
            <a:endParaRPr lang="en-US"/>
          </a:p>
        </p:txBody>
      </p:sp>
      <p:sp>
        <p:nvSpPr>
          <p:cNvPr id="3" name="頁尾版面配置區 2">
            <a:extLst>
              <a:ext uri="{FF2B5EF4-FFF2-40B4-BE49-F238E27FC236}">
                <a16:creationId xmlns:a16="http://schemas.microsoft.com/office/drawing/2014/main" id="{E05114A8-C4D9-399A-49B2-AAA4700A023E}"/>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BA706D8D-8E71-A810-0520-2D7091B5C3A2}"/>
              </a:ext>
            </a:extLst>
          </p:cNvPr>
          <p:cNvSpPr>
            <a:spLocks noGrp="1"/>
          </p:cNvSpPr>
          <p:nvPr>
            <p:ph type="sldNum" sz="quarter" idx="12"/>
          </p:nvPr>
        </p:nvSpPr>
        <p:spPr/>
        <p:txBody>
          <a:bodyPr/>
          <a:lstStyle/>
          <a:p>
            <a:fld id="{3080D604-5826-4C15-8419-17AF4FAC1EED}" type="slidenum">
              <a:rPr lang="en-US" smtClean="0"/>
              <a:t>‹#›</a:t>
            </a:fld>
            <a:endParaRPr lang="en-US"/>
          </a:p>
        </p:txBody>
      </p:sp>
    </p:spTree>
    <p:extLst>
      <p:ext uri="{BB962C8B-B14F-4D97-AF65-F5344CB8AC3E}">
        <p14:creationId xmlns:p14="http://schemas.microsoft.com/office/powerpoint/2010/main" val="161582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B1EB41-5D52-EC73-E3A3-9E32A6430607}"/>
              </a:ext>
            </a:extLst>
          </p:cNvPr>
          <p:cNvSpPr>
            <a:spLocks noGrp="1"/>
          </p:cNvSpPr>
          <p:nvPr>
            <p:ph type="ctrTitle"/>
          </p:nvPr>
        </p:nvSpPr>
        <p:spPr>
          <a:xfrm>
            <a:off x="1828800" y="1346836"/>
            <a:ext cx="10972800" cy="2865120"/>
          </a:xfrm>
        </p:spPr>
        <p:txBody>
          <a:bodyPr anchor="b"/>
          <a:lstStyle>
            <a:lvl1pPr algn="ctr">
              <a:defRPr sz="7200"/>
            </a:lvl1pPr>
          </a:lstStyle>
          <a:p>
            <a:r>
              <a:rPr lang="zh-TW" altLang="en-US"/>
              <a:t>按一下以編輯母片標題樣式</a:t>
            </a:r>
          </a:p>
        </p:txBody>
      </p:sp>
      <p:sp>
        <p:nvSpPr>
          <p:cNvPr id="3" name="副標題 2">
            <a:extLst>
              <a:ext uri="{FF2B5EF4-FFF2-40B4-BE49-F238E27FC236}">
                <a16:creationId xmlns:a16="http://schemas.microsoft.com/office/drawing/2014/main" id="{585FA616-1C7C-3BFA-2D9D-CE9213BE03D3}"/>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91EFD01-84B0-729F-9114-5DC1617D08AB}"/>
              </a:ext>
            </a:extLst>
          </p:cNvPr>
          <p:cNvSpPr>
            <a:spLocks noGrp="1"/>
          </p:cNvSpPr>
          <p:nvPr>
            <p:ph type="dt" sz="half" idx="10"/>
          </p:nvPr>
        </p:nvSpPr>
        <p:spPr/>
        <p:txBody>
          <a:bodyPr/>
          <a:lstStyle/>
          <a:p>
            <a:fld id="{1F341DC0-577A-4CB3-B154-D63D4638AFB9}" type="datetimeFigureOut">
              <a:rPr lang="zh-TW" altLang="en-US" smtClean="0"/>
              <a:t>2025/2/24</a:t>
            </a:fld>
            <a:endParaRPr lang="zh-TW" altLang="en-US"/>
          </a:p>
        </p:txBody>
      </p:sp>
      <p:sp>
        <p:nvSpPr>
          <p:cNvPr id="5" name="頁尾版面配置區 4">
            <a:extLst>
              <a:ext uri="{FF2B5EF4-FFF2-40B4-BE49-F238E27FC236}">
                <a16:creationId xmlns:a16="http://schemas.microsoft.com/office/drawing/2014/main" id="{540D180F-82D0-A464-787F-571B057E711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C129F7-D11D-674F-AF60-407A1696C24B}"/>
              </a:ext>
            </a:extLst>
          </p:cNvPr>
          <p:cNvSpPr>
            <a:spLocks noGrp="1"/>
          </p:cNvSpPr>
          <p:nvPr>
            <p:ph type="sldNum" sz="quarter" idx="12"/>
          </p:nvPr>
        </p:nvSpPr>
        <p:spPr/>
        <p:txBody>
          <a:bodyPr/>
          <a:lstStyle/>
          <a:p>
            <a:fld id="{469ED5D0-4BF3-4102-877C-6D6D6A93997C}" type="slidenum">
              <a:rPr lang="zh-TW" altLang="en-US" smtClean="0"/>
              <a:t>‹#›</a:t>
            </a:fld>
            <a:endParaRPr lang="zh-TW" altLang="en-US"/>
          </a:p>
        </p:txBody>
      </p:sp>
    </p:spTree>
    <p:extLst>
      <p:ext uri="{BB962C8B-B14F-4D97-AF65-F5344CB8AC3E}">
        <p14:creationId xmlns:p14="http://schemas.microsoft.com/office/powerpoint/2010/main" val="299097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68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1.pn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568506-946A-CCBB-C209-A3E1A9634E7E}"/>
              </a:ext>
            </a:extLst>
          </p:cNvPr>
          <p:cNvPicPr>
            <a:picLocks noChangeAspect="1"/>
          </p:cNvPicPr>
          <p:nvPr/>
        </p:nvPicPr>
        <p:blipFill>
          <a:blip r:embed="rId3"/>
          <a:stretch>
            <a:fillRect/>
          </a:stretch>
        </p:blipFill>
        <p:spPr>
          <a:xfrm>
            <a:off x="11918022" y="5517222"/>
            <a:ext cx="2712378" cy="2712378"/>
          </a:xfrm>
          <a:prstGeom prst="rect">
            <a:avLst/>
          </a:prstGeom>
        </p:spPr>
      </p:pic>
      <p:grpSp>
        <p:nvGrpSpPr>
          <p:cNvPr id="6" name="组合 3">
            <a:extLst>
              <a:ext uri="{FF2B5EF4-FFF2-40B4-BE49-F238E27FC236}">
                <a16:creationId xmlns:a16="http://schemas.microsoft.com/office/drawing/2014/main" id="{01D677F8-94AD-6027-1BA6-EDA45C61ED8E}"/>
              </a:ext>
            </a:extLst>
          </p:cNvPr>
          <p:cNvGrpSpPr/>
          <p:nvPr/>
        </p:nvGrpSpPr>
        <p:grpSpPr>
          <a:xfrm>
            <a:off x="5691145" y="3964543"/>
            <a:ext cx="6861715" cy="3837009"/>
            <a:chOff x="2827112" y="2021289"/>
            <a:chExt cx="8649152" cy="4286193"/>
          </a:xfrm>
          <a:solidFill>
            <a:srgbClr val="05496B">
              <a:alpha val="6000"/>
            </a:srgbClr>
          </a:solidFill>
        </p:grpSpPr>
        <p:sp>
          <p:nvSpPr>
            <p:cNvPr id="15" name="Freeform 240">
              <a:extLst>
                <a:ext uri="{FF2B5EF4-FFF2-40B4-BE49-F238E27FC236}">
                  <a16:creationId xmlns:a16="http://schemas.microsoft.com/office/drawing/2014/main" id="{08D0B2EB-F394-9AAC-3F45-AF121C0A80BC}"/>
                </a:ext>
              </a:extLst>
            </p:cNvPr>
            <p:cNvSpPr/>
            <p:nvPr/>
          </p:nvSpPr>
          <p:spPr bwMode="auto">
            <a:xfrm>
              <a:off x="5620600" y="2733522"/>
              <a:ext cx="262290" cy="388103"/>
            </a:xfrm>
            <a:custGeom>
              <a:avLst/>
              <a:gdLst>
                <a:gd name="T0" fmla="*/ 123 w 123"/>
                <a:gd name="T1" fmla="*/ 182 h 182"/>
                <a:gd name="T2" fmla="*/ 0 w 123"/>
                <a:gd name="T3" fmla="*/ 66 h 182"/>
                <a:gd name="T4" fmla="*/ 121 w 123"/>
                <a:gd name="T5" fmla="*/ 0 h 182"/>
                <a:gd name="T6" fmla="*/ 123 w 123"/>
                <a:gd name="T7" fmla="*/ 182 h 182"/>
              </a:gdLst>
              <a:ahLst/>
              <a:cxnLst>
                <a:cxn ang="0">
                  <a:pos x="T0" y="T1"/>
                </a:cxn>
                <a:cxn ang="0">
                  <a:pos x="T2" y="T3"/>
                </a:cxn>
                <a:cxn ang="0">
                  <a:pos x="T4" y="T5"/>
                </a:cxn>
                <a:cxn ang="0">
                  <a:pos x="T6" y="T7"/>
                </a:cxn>
              </a:cxnLst>
              <a:rect l="0" t="0" r="r" b="b"/>
              <a:pathLst>
                <a:path w="123" h="182">
                  <a:moveTo>
                    <a:pt x="123" y="182"/>
                  </a:moveTo>
                  <a:lnTo>
                    <a:pt x="0" y="66"/>
                  </a:lnTo>
                  <a:lnTo>
                    <a:pt x="121" y="0"/>
                  </a:lnTo>
                  <a:lnTo>
                    <a:pt x="123"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 name="Freeform 241">
              <a:extLst>
                <a:ext uri="{FF2B5EF4-FFF2-40B4-BE49-F238E27FC236}">
                  <a16:creationId xmlns:a16="http://schemas.microsoft.com/office/drawing/2014/main" id="{6E71F503-5402-6963-4EE6-136BDBA2AB20}"/>
                </a:ext>
              </a:extLst>
            </p:cNvPr>
            <p:cNvSpPr/>
            <p:nvPr/>
          </p:nvSpPr>
          <p:spPr bwMode="auto">
            <a:xfrm>
              <a:off x="5878626" y="2733522"/>
              <a:ext cx="247362" cy="388103"/>
            </a:xfrm>
            <a:custGeom>
              <a:avLst/>
              <a:gdLst>
                <a:gd name="T0" fmla="*/ 2 w 116"/>
                <a:gd name="T1" fmla="*/ 182 h 182"/>
                <a:gd name="T2" fmla="*/ 0 w 116"/>
                <a:gd name="T3" fmla="*/ 0 h 182"/>
                <a:gd name="T4" fmla="*/ 116 w 116"/>
                <a:gd name="T5" fmla="*/ 47 h 182"/>
                <a:gd name="T6" fmla="*/ 2 w 116"/>
                <a:gd name="T7" fmla="*/ 182 h 182"/>
              </a:gdLst>
              <a:ahLst/>
              <a:cxnLst>
                <a:cxn ang="0">
                  <a:pos x="T0" y="T1"/>
                </a:cxn>
                <a:cxn ang="0">
                  <a:pos x="T2" y="T3"/>
                </a:cxn>
                <a:cxn ang="0">
                  <a:pos x="T4" y="T5"/>
                </a:cxn>
                <a:cxn ang="0">
                  <a:pos x="T6" y="T7"/>
                </a:cxn>
              </a:cxnLst>
              <a:rect l="0" t="0" r="r" b="b"/>
              <a:pathLst>
                <a:path w="116" h="182">
                  <a:moveTo>
                    <a:pt x="2" y="182"/>
                  </a:moveTo>
                  <a:lnTo>
                    <a:pt x="0" y="0"/>
                  </a:lnTo>
                  <a:lnTo>
                    <a:pt x="116" y="47"/>
                  </a:lnTo>
                  <a:lnTo>
                    <a:pt x="2"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 name="Freeform 242">
              <a:extLst>
                <a:ext uri="{FF2B5EF4-FFF2-40B4-BE49-F238E27FC236}">
                  <a16:creationId xmlns:a16="http://schemas.microsoft.com/office/drawing/2014/main" id="{E2239AD3-27A6-618F-C3E4-2D53B27582F6}"/>
                </a:ext>
              </a:extLst>
            </p:cNvPr>
            <p:cNvSpPr/>
            <p:nvPr/>
          </p:nvSpPr>
          <p:spPr bwMode="auto">
            <a:xfrm>
              <a:off x="5878626" y="2390200"/>
              <a:ext cx="332660" cy="343323"/>
            </a:xfrm>
            <a:custGeom>
              <a:avLst/>
              <a:gdLst>
                <a:gd name="T0" fmla="*/ 11 w 156"/>
                <a:gd name="T1" fmla="*/ 0 h 161"/>
                <a:gd name="T2" fmla="*/ 0 w 156"/>
                <a:gd name="T3" fmla="*/ 161 h 161"/>
                <a:gd name="T4" fmla="*/ 156 w 156"/>
                <a:gd name="T5" fmla="*/ 94 h 161"/>
                <a:gd name="T6" fmla="*/ 11 w 156"/>
                <a:gd name="T7" fmla="*/ 0 h 161"/>
              </a:gdLst>
              <a:ahLst/>
              <a:cxnLst>
                <a:cxn ang="0">
                  <a:pos x="T0" y="T1"/>
                </a:cxn>
                <a:cxn ang="0">
                  <a:pos x="T2" y="T3"/>
                </a:cxn>
                <a:cxn ang="0">
                  <a:pos x="T4" y="T5"/>
                </a:cxn>
                <a:cxn ang="0">
                  <a:pos x="T6" y="T7"/>
                </a:cxn>
              </a:cxnLst>
              <a:rect l="0" t="0" r="r" b="b"/>
              <a:pathLst>
                <a:path w="156" h="161">
                  <a:moveTo>
                    <a:pt x="11" y="0"/>
                  </a:moveTo>
                  <a:lnTo>
                    <a:pt x="0" y="161"/>
                  </a:lnTo>
                  <a:lnTo>
                    <a:pt x="156" y="94"/>
                  </a:lnTo>
                  <a:lnTo>
                    <a:pt x="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 name="Freeform 243">
              <a:extLst>
                <a:ext uri="{FF2B5EF4-FFF2-40B4-BE49-F238E27FC236}">
                  <a16:creationId xmlns:a16="http://schemas.microsoft.com/office/drawing/2014/main" id="{D72E8A2A-7DF6-8116-5809-3D6BEF292261}"/>
                </a:ext>
              </a:extLst>
            </p:cNvPr>
            <p:cNvSpPr/>
            <p:nvPr/>
          </p:nvSpPr>
          <p:spPr bwMode="auto">
            <a:xfrm>
              <a:off x="5590746" y="2560794"/>
              <a:ext cx="287879" cy="313469"/>
            </a:xfrm>
            <a:custGeom>
              <a:avLst/>
              <a:gdLst>
                <a:gd name="T0" fmla="*/ 0 w 135"/>
                <a:gd name="T1" fmla="*/ 0 h 147"/>
                <a:gd name="T2" fmla="*/ 14 w 135"/>
                <a:gd name="T3" fmla="*/ 147 h 147"/>
                <a:gd name="T4" fmla="*/ 135 w 135"/>
                <a:gd name="T5" fmla="*/ 81 h 147"/>
                <a:gd name="T6" fmla="*/ 0 w 135"/>
                <a:gd name="T7" fmla="*/ 0 h 147"/>
              </a:gdLst>
              <a:ahLst/>
              <a:cxnLst>
                <a:cxn ang="0">
                  <a:pos x="T0" y="T1"/>
                </a:cxn>
                <a:cxn ang="0">
                  <a:pos x="T2" y="T3"/>
                </a:cxn>
                <a:cxn ang="0">
                  <a:pos x="T4" y="T5"/>
                </a:cxn>
                <a:cxn ang="0">
                  <a:pos x="T6" y="T7"/>
                </a:cxn>
              </a:cxnLst>
              <a:rect l="0" t="0" r="r" b="b"/>
              <a:pathLst>
                <a:path w="135" h="147">
                  <a:moveTo>
                    <a:pt x="0" y="0"/>
                  </a:moveTo>
                  <a:lnTo>
                    <a:pt x="14" y="147"/>
                  </a:lnTo>
                  <a:lnTo>
                    <a:pt x="135" y="8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 name="Freeform 244">
              <a:extLst>
                <a:ext uri="{FF2B5EF4-FFF2-40B4-BE49-F238E27FC236}">
                  <a16:creationId xmlns:a16="http://schemas.microsoft.com/office/drawing/2014/main" id="{6E39132D-41AB-A1C6-1F5D-61FB83587120}"/>
                </a:ext>
              </a:extLst>
            </p:cNvPr>
            <p:cNvSpPr/>
            <p:nvPr/>
          </p:nvSpPr>
          <p:spPr bwMode="auto">
            <a:xfrm>
              <a:off x="5590746" y="2390200"/>
              <a:ext cx="311335" cy="343323"/>
            </a:xfrm>
            <a:custGeom>
              <a:avLst/>
              <a:gdLst>
                <a:gd name="T0" fmla="*/ 146 w 146"/>
                <a:gd name="T1" fmla="*/ 0 h 161"/>
                <a:gd name="T2" fmla="*/ 0 w 146"/>
                <a:gd name="T3" fmla="*/ 80 h 161"/>
                <a:gd name="T4" fmla="*/ 135 w 146"/>
                <a:gd name="T5" fmla="*/ 161 h 161"/>
                <a:gd name="T6" fmla="*/ 146 w 146"/>
                <a:gd name="T7" fmla="*/ 0 h 161"/>
              </a:gdLst>
              <a:ahLst/>
              <a:cxnLst>
                <a:cxn ang="0">
                  <a:pos x="T0" y="T1"/>
                </a:cxn>
                <a:cxn ang="0">
                  <a:pos x="T2" y="T3"/>
                </a:cxn>
                <a:cxn ang="0">
                  <a:pos x="T4" y="T5"/>
                </a:cxn>
                <a:cxn ang="0">
                  <a:pos x="T6" y="T7"/>
                </a:cxn>
              </a:cxnLst>
              <a:rect l="0" t="0" r="r" b="b"/>
              <a:pathLst>
                <a:path w="146" h="161">
                  <a:moveTo>
                    <a:pt x="146" y="0"/>
                  </a:moveTo>
                  <a:lnTo>
                    <a:pt x="0" y="80"/>
                  </a:lnTo>
                  <a:lnTo>
                    <a:pt x="135" y="161"/>
                  </a:lnTo>
                  <a:lnTo>
                    <a:pt x="14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 name="Freeform 245">
              <a:extLst>
                <a:ext uri="{FF2B5EF4-FFF2-40B4-BE49-F238E27FC236}">
                  <a16:creationId xmlns:a16="http://schemas.microsoft.com/office/drawing/2014/main" id="{3CF77F06-39D0-15F0-3EB0-9B40637DCE06}"/>
                </a:ext>
              </a:extLst>
            </p:cNvPr>
            <p:cNvSpPr/>
            <p:nvPr/>
          </p:nvSpPr>
          <p:spPr bwMode="auto">
            <a:xfrm>
              <a:off x="5878626" y="2590648"/>
              <a:ext cx="332660" cy="243098"/>
            </a:xfrm>
            <a:custGeom>
              <a:avLst/>
              <a:gdLst>
                <a:gd name="T0" fmla="*/ 156 w 156"/>
                <a:gd name="T1" fmla="*/ 0 h 114"/>
                <a:gd name="T2" fmla="*/ 116 w 156"/>
                <a:gd name="T3" fmla="*/ 114 h 114"/>
                <a:gd name="T4" fmla="*/ 0 w 156"/>
                <a:gd name="T5" fmla="*/ 67 h 114"/>
                <a:gd name="T6" fmla="*/ 156 w 156"/>
                <a:gd name="T7" fmla="*/ 0 h 114"/>
              </a:gdLst>
              <a:ahLst/>
              <a:cxnLst>
                <a:cxn ang="0">
                  <a:pos x="T0" y="T1"/>
                </a:cxn>
                <a:cxn ang="0">
                  <a:pos x="T2" y="T3"/>
                </a:cxn>
                <a:cxn ang="0">
                  <a:pos x="T4" y="T5"/>
                </a:cxn>
                <a:cxn ang="0">
                  <a:pos x="T6" y="T7"/>
                </a:cxn>
              </a:cxnLst>
              <a:rect l="0" t="0" r="r" b="b"/>
              <a:pathLst>
                <a:path w="156" h="114">
                  <a:moveTo>
                    <a:pt x="156" y="0"/>
                  </a:moveTo>
                  <a:lnTo>
                    <a:pt x="116" y="114"/>
                  </a:lnTo>
                  <a:lnTo>
                    <a:pt x="0" y="67"/>
                  </a:lnTo>
                  <a:lnTo>
                    <a:pt x="15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 name="Freeform 246">
              <a:extLst>
                <a:ext uri="{FF2B5EF4-FFF2-40B4-BE49-F238E27FC236}">
                  <a16:creationId xmlns:a16="http://schemas.microsoft.com/office/drawing/2014/main" id="{9050695F-4E72-A712-74F2-2F1CDE12B160}"/>
                </a:ext>
              </a:extLst>
            </p:cNvPr>
            <p:cNvSpPr/>
            <p:nvPr/>
          </p:nvSpPr>
          <p:spPr bwMode="auto">
            <a:xfrm>
              <a:off x="5902082" y="2257989"/>
              <a:ext cx="353984" cy="332660"/>
            </a:xfrm>
            <a:custGeom>
              <a:avLst/>
              <a:gdLst>
                <a:gd name="T0" fmla="*/ 0 w 166"/>
                <a:gd name="T1" fmla="*/ 62 h 156"/>
                <a:gd name="T2" fmla="*/ 166 w 166"/>
                <a:gd name="T3" fmla="*/ 0 h 156"/>
                <a:gd name="T4" fmla="*/ 145 w 166"/>
                <a:gd name="T5" fmla="*/ 156 h 156"/>
                <a:gd name="T6" fmla="*/ 0 w 166"/>
                <a:gd name="T7" fmla="*/ 62 h 156"/>
              </a:gdLst>
              <a:ahLst/>
              <a:cxnLst>
                <a:cxn ang="0">
                  <a:pos x="T0" y="T1"/>
                </a:cxn>
                <a:cxn ang="0">
                  <a:pos x="T2" y="T3"/>
                </a:cxn>
                <a:cxn ang="0">
                  <a:pos x="T4" y="T5"/>
                </a:cxn>
                <a:cxn ang="0">
                  <a:pos x="T6" y="T7"/>
                </a:cxn>
              </a:cxnLst>
              <a:rect l="0" t="0" r="r" b="b"/>
              <a:pathLst>
                <a:path w="166" h="156">
                  <a:moveTo>
                    <a:pt x="0" y="62"/>
                  </a:moveTo>
                  <a:lnTo>
                    <a:pt x="166" y="0"/>
                  </a:lnTo>
                  <a:lnTo>
                    <a:pt x="145" y="156"/>
                  </a:lnTo>
                  <a:lnTo>
                    <a:pt x="0" y="6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 name="Freeform 247">
              <a:extLst>
                <a:ext uri="{FF2B5EF4-FFF2-40B4-BE49-F238E27FC236}">
                  <a16:creationId xmlns:a16="http://schemas.microsoft.com/office/drawing/2014/main" id="{55C578AB-BAB3-23DB-410E-F7B9BF40368E}"/>
                </a:ext>
              </a:extLst>
            </p:cNvPr>
            <p:cNvSpPr/>
            <p:nvPr/>
          </p:nvSpPr>
          <p:spPr bwMode="auto">
            <a:xfrm>
              <a:off x="5590746" y="2095924"/>
              <a:ext cx="311335" cy="464871"/>
            </a:xfrm>
            <a:custGeom>
              <a:avLst/>
              <a:gdLst>
                <a:gd name="T0" fmla="*/ 0 w 146"/>
                <a:gd name="T1" fmla="*/ 218 h 218"/>
                <a:gd name="T2" fmla="*/ 66 w 146"/>
                <a:gd name="T3" fmla="*/ 0 h 218"/>
                <a:gd name="T4" fmla="*/ 146 w 146"/>
                <a:gd name="T5" fmla="*/ 138 h 218"/>
                <a:gd name="T6" fmla="*/ 0 w 146"/>
                <a:gd name="T7" fmla="*/ 218 h 218"/>
              </a:gdLst>
              <a:ahLst/>
              <a:cxnLst>
                <a:cxn ang="0">
                  <a:pos x="T0" y="T1"/>
                </a:cxn>
                <a:cxn ang="0">
                  <a:pos x="T2" y="T3"/>
                </a:cxn>
                <a:cxn ang="0">
                  <a:pos x="T4" y="T5"/>
                </a:cxn>
                <a:cxn ang="0">
                  <a:pos x="T6" y="T7"/>
                </a:cxn>
              </a:cxnLst>
              <a:rect l="0" t="0" r="r" b="b"/>
              <a:pathLst>
                <a:path w="146" h="218">
                  <a:moveTo>
                    <a:pt x="0" y="218"/>
                  </a:moveTo>
                  <a:lnTo>
                    <a:pt x="66" y="0"/>
                  </a:lnTo>
                  <a:lnTo>
                    <a:pt x="146" y="138"/>
                  </a:lnTo>
                  <a:lnTo>
                    <a:pt x="0" y="2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 name="Freeform 248">
              <a:extLst>
                <a:ext uri="{FF2B5EF4-FFF2-40B4-BE49-F238E27FC236}">
                  <a16:creationId xmlns:a16="http://schemas.microsoft.com/office/drawing/2014/main" id="{1A7B3A5D-CFAA-A1D1-687E-53B7D50FC253}"/>
                </a:ext>
              </a:extLst>
            </p:cNvPr>
            <p:cNvSpPr/>
            <p:nvPr/>
          </p:nvSpPr>
          <p:spPr bwMode="auto">
            <a:xfrm>
              <a:off x="5902082" y="2021289"/>
              <a:ext cx="353984" cy="368912"/>
            </a:xfrm>
            <a:custGeom>
              <a:avLst/>
              <a:gdLst>
                <a:gd name="T0" fmla="*/ 67 w 166"/>
                <a:gd name="T1" fmla="*/ 0 h 173"/>
                <a:gd name="T2" fmla="*/ 0 w 166"/>
                <a:gd name="T3" fmla="*/ 173 h 173"/>
                <a:gd name="T4" fmla="*/ 166 w 166"/>
                <a:gd name="T5" fmla="*/ 111 h 173"/>
                <a:gd name="T6" fmla="*/ 67 w 166"/>
                <a:gd name="T7" fmla="*/ 0 h 173"/>
              </a:gdLst>
              <a:ahLst/>
              <a:cxnLst>
                <a:cxn ang="0">
                  <a:pos x="T0" y="T1"/>
                </a:cxn>
                <a:cxn ang="0">
                  <a:pos x="T2" y="T3"/>
                </a:cxn>
                <a:cxn ang="0">
                  <a:pos x="T4" y="T5"/>
                </a:cxn>
                <a:cxn ang="0">
                  <a:pos x="T6" y="T7"/>
                </a:cxn>
              </a:cxnLst>
              <a:rect l="0" t="0" r="r" b="b"/>
              <a:pathLst>
                <a:path w="166" h="173">
                  <a:moveTo>
                    <a:pt x="67" y="0"/>
                  </a:moveTo>
                  <a:lnTo>
                    <a:pt x="0" y="173"/>
                  </a:lnTo>
                  <a:lnTo>
                    <a:pt x="166" y="111"/>
                  </a:lnTo>
                  <a:lnTo>
                    <a:pt x="6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 name="Freeform 249">
              <a:extLst>
                <a:ext uri="{FF2B5EF4-FFF2-40B4-BE49-F238E27FC236}">
                  <a16:creationId xmlns:a16="http://schemas.microsoft.com/office/drawing/2014/main" id="{EECAD437-0881-49F1-9204-399DDD9AC86A}"/>
                </a:ext>
              </a:extLst>
            </p:cNvPr>
            <p:cNvSpPr/>
            <p:nvPr/>
          </p:nvSpPr>
          <p:spPr bwMode="auto">
            <a:xfrm>
              <a:off x="5731487" y="2021289"/>
              <a:ext cx="313468" cy="368912"/>
            </a:xfrm>
            <a:custGeom>
              <a:avLst/>
              <a:gdLst>
                <a:gd name="T0" fmla="*/ 0 w 147"/>
                <a:gd name="T1" fmla="*/ 35 h 173"/>
                <a:gd name="T2" fmla="*/ 80 w 147"/>
                <a:gd name="T3" fmla="*/ 173 h 173"/>
                <a:gd name="T4" fmla="*/ 147 w 147"/>
                <a:gd name="T5" fmla="*/ 0 h 173"/>
                <a:gd name="T6" fmla="*/ 0 w 147"/>
                <a:gd name="T7" fmla="*/ 35 h 173"/>
              </a:gdLst>
              <a:ahLst/>
              <a:cxnLst>
                <a:cxn ang="0">
                  <a:pos x="T0" y="T1"/>
                </a:cxn>
                <a:cxn ang="0">
                  <a:pos x="T2" y="T3"/>
                </a:cxn>
                <a:cxn ang="0">
                  <a:pos x="T4" y="T5"/>
                </a:cxn>
                <a:cxn ang="0">
                  <a:pos x="T6" y="T7"/>
                </a:cxn>
              </a:cxnLst>
              <a:rect l="0" t="0" r="r" b="b"/>
              <a:pathLst>
                <a:path w="147" h="173">
                  <a:moveTo>
                    <a:pt x="0" y="35"/>
                  </a:moveTo>
                  <a:lnTo>
                    <a:pt x="80" y="173"/>
                  </a:lnTo>
                  <a:lnTo>
                    <a:pt x="147" y="0"/>
                  </a:lnTo>
                  <a:lnTo>
                    <a:pt x="0" y="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 name="Freeform 250">
              <a:extLst>
                <a:ext uri="{FF2B5EF4-FFF2-40B4-BE49-F238E27FC236}">
                  <a16:creationId xmlns:a16="http://schemas.microsoft.com/office/drawing/2014/main" id="{E71FBD2F-D872-411B-B9E0-E3EA74DE795A}"/>
                </a:ext>
              </a:extLst>
            </p:cNvPr>
            <p:cNvSpPr/>
            <p:nvPr/>
          </p:nvSpPr>
          <p:spPr bwMode="auto">
            <a:xfrm>
              <a:off x="6125988" y="2590648"/>
              <a:ext cx="251627" cy="243098"/>
            </a:xfrm>
            <a:custGeom>
              <a:avLst/>
              <a:gdLst>
                <a:gd name="T0" fmla="*/ 0 w 118"/>
                <a:gd name="T1" fmla="*/ 114 h 114"/>
                <a:gd name="T2" fmla="*/ 118 w 118"/>
                <a:gd name="T3" fmla="*/ 67 h 114"/>
                <a:gd name="T4" fmla="*/ 40 w 118"/>
                <a:gd name="T5" fmla="*/ 0 h 114"/>
                <a:gd name="T6" fmla="*/ 0 w 118"/>
                <a:gd name="T7" fmla="*/ 114 h 114"/>
              </a:gdLst>
              <a:ahLst/>
              <a:cxnLst>
                <a:cxn ang="0">
                  <a:pos x="T0" y="T1"/>
                </a:cxn>
                <a:cxn ang="0">
                  <a:pos x="T2" y="T3"/>
                </a:cxn>
                <a:cxn ang="0">
                  <a:pos x="T4" y="T5"/>
                </a:cxn>
                <a:cxn ang="0">
                  <a:pos x="T6" y="T7"/>
                </a:cxn>
              </a:cxnLst>
              <a:rect l="0" t="0" r="r" b="b"/>
              <a:pathLst>
                <a:path w="118" h="114">
                  <a:moveTo>
                    <a:pt x="0" y="114"/>
                  </a:moveTo>
                  <a:lnTo>
                    <a:pt x="118" y="67"/>
                  </a:lnTo>
                  <a:lnTo>
                    <a:pt x="40" y="0"/>
                  </a:lnTo>
                  <a:lnTo>
                    <a:pt x="0" y="11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6" name="Freeform 251">
              <a:extLst>
                <a:ext uri="{FF2B5EF4-FFF2-40B4-BE49-F238E27FC236}">
                  <a16:creationId xmlns:a16="http://schemas.microsoft.com/office/drawing/2014/main" id="{4FA49F18-EA97-ADF9-FBD4-B305229D0DF0}"/>
                </a:ext>
              </a:extLst>
            </p:cNvPr>
            <p:cNvSpPr/>
            <p:nvPr/>
          </p:nvSpPr>
          <p:spPr bwMode="auto">
            <a:xfrm>
              <a:off x="6211285" y="2257989"/>
              <a:ext cx="302806" cy="332660"/>
            </a:xfrm>
            <a:custGeom>
              <a:avLst/>
              <a:gdLst>
                <a:gd name="T0" fmla="*/ 21 w 142"/>
                <a:gd name="T1" fmla="*/ 0 h 156"/>
                <a:gd name="T2" fmla="*/ 142 w 142"/>
                <a:gd name="T3" fmla="*/ 62 h 156"/>
                <a:gd name="T4" fmla="*/ 0 w 142"/>
                <a:gd name="T5" fmla="*/ 156 h 156"/>
                <a:gd name="T6" fmla="*/ 21 w 142"/>
                <a:gd name="T7" fmla="*/ 0 h 156"/>
              </a:gdLst>
              <a:ahLst/>
              <a:cxnLst>
                <a:cxn ang="0">
                  <a:pos x="T0" y="T1"/>
                </a:cxn>
                <a:cxn ang="0">
                  <a:pos x="T2" y="T3"/>
                </a:cxn>
                <a:cxn ang="0">
                  <a:pos x="T4" y="T5"/>
                </a:cxn>
                <a:cxn ang="0">
                  <a:pos x="T6" y="T7"/>
                </a:cxn>
              </a:cxnLst>
              <a:rect l="0" t="0" r="r" b="b"/>
              <a:pathLst>
                <a:path w="142" h="156">
                  <a:moveTo>
                    <a:pt x="21" y="0"/>
                  </a:moveTo>
                  <a:lnTo>
                    <a:pt x="142" y="62"/>
                  </a:lnTo>
                  <a:lnTo>
                    <a:pt x="0" y="156"/>
                  </a:lnTo>
                  <a:lnTo>
                    <a:pt x="2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7" name="Freeform 252">
              <a:extLst>
                <a:ext uri="{FF2B5EF4-FFF2-40B4-BE49-F238E27FC236}">
                  <a16:creationId xmlns:a16="http://schemas.microsoft.com/office/drawing/2014/main" id="{C6517A8D-CBE2-9320-A825-919918DC53AD}"/>
                </a:ext>
              </a:extLst>
            </p:cNvPr>
            <p:cNvSpPr/>
            <p:nvPr/>
          </p:nvSpPr>
          <p:spPr bwMode="auto">
            <a:xfrm>
              <a:off x="6211285" y="2390200"/>
              <a:ext cx="302806" cy="343323"/>
            </a:xfrm>
            <a:custGeom>
              <a:avLst/>
              <a:gdLst>
                <a:gd name="T0" fmla="*/ 78 w 142"/>
                <a:gd name="T1" fmla="*/ 161 h 161"/>
                <a:gd name="T2" fmla="*/ 142 w 142"/>
                <a:gd name="T3" fmla="*/ 0 h 161"/>
                <a:gd name="T4" fmla="*/ 0 w 142"/>
                <a:gd name="T5" fmla="*/ 94 h 161"/>
                <a:gd name="T6" fmla="*/ 78 w 142"/>
                <a:gd name="T7" fmla="*/ 161 h 161"/>
              </a:gdLst>
              <a:ahLst/>
              <a:cxnLst>
                <a:cxn ang="0">
                  <a:pos x="T0" y="T1"/>
                </a:cxn>
                <a:cxn ang="0">
                  <a:pos x="T2" y="T3"/>
                </a:cxn>
                <a:cxn ang="0">
                  <a:pos x="T4" y="T5"/>
                </a:cxn>
                <a:cxn ang="0">
                  <a:pos x="T6" y="T7"/>
                </a:cxn>
              </a:cxnLst>
              <a:rect l="0" t="0" r="r" b="b"/>
              <a:pathLst>
                <a:path w="142" h="161">
                  <a:moveTo>
                    <a:pt x="78" y="161"/>
                  </a:moveTo>
                  <a:lnTo>
                    <a:pt x="142" y="0"/>
                  </a:lnTo>
                  <a:lnTo>
                    <a:pt x="0" y="94"/>
                  </a:lnTo>
                  <a:lnTo>
                    <a:pt x="78"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8" name="Freeform 253">
              <a:extLst>
                <a:ext uri="{FF2B5EF4-FFF2-40B4-BE49-F238E27FC236}">
                  <a16:creationId xmlns:a16="http://schemas.microsoft.com/office/drawing/2014/main" id="{FC9CDC38-4D5D-D5C8-47BF-E2BFE9CB8A36}"/>
                </a:ext>
              </a:extLst>
            </p:cNvPr>
            <p:cNvSpPr/>
            <p:nvPr/>
          </p:nvSpPr>
          <p:spPr bwMode="auto">
            <a:xfrm>
              <a:off x="6256066" y="2046878"/>
              <a:ext cx="317733" cy="343323"/>
            </a:xfrm>
            <a:custGeom>
              <a:avLst/>
              <a:gdLst>
                <a:gd name="T0" fmla="*/ 0 w 149"/>
                <a:gd name="T1" fmla="*/ 99 h 161"/>
                <a:gd name="T2" fmla="*/ 149 w 149"/>
                <a:gd name="T3" fmla="*/ 0 h 161"/>
                <a:gd name="T4" fmla="*/ 121 w 149"/>
                <a:gd name="T5" fmla="*/ 161 h 161"/>
                <a:gd name="T6" fmla="*/ 0 w 149"/>
                <a:gd name="T7" fmla="*/ 99 h 161"/>
              </a:gdLst>
              <a:ahLst/>
              <a:cxnLst>
                <a:cxn ang="0">
                  <a:pos x="T0" y="T1"/>
                </a:cxn>
                <a:cxn ang="0">
                  <a:pos x="T2" y="T3"/>
                </a:cxn>
                <a:cxn ang="0">
                  <a:pos x="T4" y="T5"/>
                </a:cxn>
                <a:cxn ang="0">
                  <a:pos x="T6" y="T7"/>
                </a:cxn>
              </a:cxnLst>
              <a:rect l="0" t="0" r="r" b="b"/>
              <a:pathLst>
                <a:path w="149" h="161">
                  <a:moveTo>
                    <a:pt x="0" y="99"/>
                  </a:moveTo>
                  <a:lnTo>
                    <a:pt x="149" y="0"/>
                  </a:lnTo>
                  <a:lnTo>
                    <a:pt x="121" y="161"/>
                  </a:lnTo>
                  <a:lnTo>
                    <a:pt x="0" y="9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9" name="Freeform 254">
              <a:extLst>
                <a:ext uri="{FF2B5EF4-FFF2-40B4-BE49-F238E27FC236}">
                  <a16:creationId xmlns:a16="http://schemas.microsoft.com/office/drawing/2014/main" id="{D803077A-E7D6-B2AA-5E0E-0E3329107D5C}"/>
                </a:ext>
              </a:extLst>
            </p:cNvPr>
            <p:cNvSpPr/>
            <p:nvPr/>
          </p:nvSpPr>
          <p:spPr bwMode="auto">
            <a:xfrm>
              <a:off x="6044955" y="2021289"/>
              <a:ext cx="528844" cy="236701"/>
            </a:xfrm>
            <a:custGeom>
              <a:avLst/>
              <a:gdLst>
                <a:gd name="T0" fmla="*/ 0 w 248"/>
                <a:gd name="T1" fmla="*/ 0 h 111"/>
                <a:gd name="T2" fmla="*/ 248 w 248"/>
                <a:gd name="T3" fmla="*/ 12 h 111"/>
                <a:gd name="T4" fmla="*/ 99 w 248"/>
                <a:gd name="T5" fmla="*/ 111 h 111"/>
                <a:gd name="T6" fmla="*/ 0 w 248"/>
                <a:gd name="T7" fmla="*/ 0 h 111"/>
              </a:gdLst>
              <a:ahLst/>
              <a:cxnLst>
                <a:cxn ang="0">
                  <a:pos x="T0" y="T1"/>
                </a:cxn>
                <a:cxn ang="0">
                  <a:pos x="T2" y="T3"/>
                </a:cxn>
                <a:cxn ang="0">
                  <a:pos x="T4" y="T5"/>
                </a:cxn>
                <a:cxn ang="0">
                  <a:pos x="T6" y="T7"/>
                </a:cxn>
              </a:cxnLst>
              <a:rect l="0" t="0" r="r" b="b"/>
              <a:pathLst>
                <a:path w="248" h="111">
                  <a:moveTo>
                    <a:pt x="0" y="0"/>
                  </a:moveTo>
                  <a:lnTo>
                    <a:pt x="248" y="12"/>
                  </a:lnTo>
                  <a:lnTo>
                    <a:pt x="99" y="11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0" name="Freeform 255">
              <a:extLst>
                <a:ext uri="{FF2B5EF4-FFF2-40B4-BE49-F238E27FC236}">
                  <a16:creationId xmlns:a16="http://schemas.microsoft.com/office/drawing/2014/main" id="{0F658000-4234-F029-6554-F7068425F03C}"/>
                </a:ext>
              </a:extLst>
            </p:cNvPr>
            <p:cNvSpPr/>
            <p:nvPr/>
          </p:nvSpPr>
          <p:spPr bwMode="auto">
            <a:xfrm>
              <a:off x="5443609" y="2095924"/>
              <a:ext cx="287879" cy="464871"/>
            </a:xfrm>
            <a:custGeom>
              <a:avLst/>
              <a:gdLst>
                <a:gd name="T0" fmla="*/ 135 w 135"/>
                <a:gd name="T1" fmla="*/ 0 h 218"/>
                <a:gd name="T2" fmla="*/ 69 w 135"/>
                <a:gd name="T3" fmla="*/ 218 h 218"/>
                <a:gd name="T4" fmla="*/ 0 w 135"/>
                <a:gd name="T5" fmla="*/ 34 h 218"/>
                <a:gd name="T6" fmla="*/ 135 w 135"/>
                <a:gd name="T7" fmla="*/ 0 h 218"/>
              </a:gdLst>
              <a:ahLst/>
              <a:cxnLst>
                <a:cxn ang="0">
                  <a:pos x="T0" y="T1"/>
                </a:cxn>
                <a:cxn ang="0">
                  <a:pos x="T2" y="T3"/>
                </a:cxn>
                <a:cxn ang="0">
                  <a:pos x="T4" y="T5"/>
                </a:cxn>
                <a:cxn ang="0">
                  <a:pos x="T6" y="T7"/>
                </a:cxn>
              </a:cxnLst>
              <a:rect l="0" t="0" r="r" b="b"/>
              <a:pathLst>
                <a:path w="135" h="218">
                  <a:moveTo>
                    <a:pt x="135" y="0"/>
                  </a:moveTo>
                  <a:lnTo>
                    <a:pt x="69" y="218"/>
                  </a:lnTo>
                  <a:lnTo>
                    <a:pt x="0" y="34"/>
                  </a:lnTo>
                  <a:lnTo>
                    <a:pt x="13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1" name="Freeform 256">
              <a:extLst>
                <a:ext uri="{FF2B5EF4-FFF2-40B4-BE49-F238E27FC236}">
                  <a16:creationId xmlns:a16="http://schemas.microsoft.com/office/drawing/2014/main" id="{A1832EED-7DAF-DB24-77D0-0CF91BFD1B9C}"/>
                </a:ext>
              </a:extLst>
            </p:cNvPr>
            <p:cNvSpPr/>
            <p:nvPr/>
          </p:nvSpPr>
          <p:spPr bwMode="auto">
            <a:xfrm>
              <a:off x="5266616" y="2168426"/>
              <a:ext cx="324130" cy="392368"/>
            </a:xfrm>
            <a:custGeom>
              <a:avLst/>
              <a:gdLst>
                <a:gd name="T0" fmla="*/ 0 w 152"/>
                <a:gd name="T1" fmla="*/ 120 h 184"/>
                <a:gd name="T2" fmla="*/ 83 w 152"/>
                <a:gd name="T3" fmla="*/ 0 h 184"/>
                <a:gd name="T4" fmla="*/ 152 w 152"/>
                <a:gd name="T5" fmla="*/ 184 h 184"/>
                <a:gd name="T6" fmla="*/ 0 w 152"/>
                <a:gd name="T7" fmla="*/ 120 h 184"/>
              </a:gdLst>
              <a:ahLst/>
              <a:cxnLst>
                <a:cxn ang="0">
                  <a:pos x="T0" y="T1"/>
                </a:cxn>
                <a:cxn ang="0">
                  <a:pos x="T2" y="T3"/>
                </a:cxn>
                <a:cxn ang="0">
                  <a:pos x="T4" y="T5"/>
                </a:cxn>
                <a:cxn ang="0">
                  <a:pos x="T6" y="T7"/>
                </a:cxn>
              </a:cxnLst>
              <a:rect l="0" t="0" r="r" b="b"/>
              <a:pathLst>
                <a:path w="152" h="184">
                  <a:moveTo>
                    <a:pt x="0" y="120"/>
                  </a:moveTo>
                  <a:lnTo>
                    <a:pt x="83" y="0"/>
                  </a:lnTo>
                  <a:lnTo>
                    <a:pt x="152" y="184"/>
                  </a:lnTo>
                  <a:lnTo>
                    <a:pt x="0" y="12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2" name="Freeform 257">
              <a:extLst>
                <a:ext uri="{FF2B5EF4-FFF2-40B4-BE49-F238E27FC236}">
                  <a16:creationId xmlns:a16="http://schemas.microsoft.com/office/drawing/2014/main" id="{CE5FF9E0-4845-FB22-8AD8-972EF1767FBD}"/>
                </a:ext>
              </a:extLst>
            </p:cNvPr>
            <p:cNvSpPr/>
            <p:nvPr/>
          </p:nvSpPr>
          <p:spPr bwMode="auto">
            <a:xfrm>
              <a:off x="5040578" y="2046878"/>
              <a:ext cx="388103" cy="211112"/>
            </a:xfrm>
            <a:custGeom>
              <a:avLst/>
              <a:gdLst>
                <a:gd name="T0" fmla="*/ 182 w 182"/>
                <a:gd name="T1" fmla="*/ 23 h 99"/>
                <a:gd name="T2" fmla="*/ 50 w 182"/>
                <a:gd name="T3" fmla="*/ 99 h 99"/>
                <a:gd name="T4" fmla="*/ 0 w 182"/>
                <a:gd name="T5" fmla="*/ 0 h 99"/>
                <a:gd name="T6" fmla="*/ 182 w 182"/>
                <a:gd name="T7" fmla="*/ 23 h 99"/>
              </a:gdLst>
              <a:ahLst/>
              <a:cxnLst>
                <a:cxn ang="0">
                  <a:pos x="T0" y="T1"/>
                </a:cxn>
                <a:cxn ang="0">
                  <a:pos x="T2" y="T3"/>
                </a:cxn>
                <a:cxn ang="0">
                  <a:pos x="T4" y="T5"/>
                </a:cxn>
                <a:cxn ang="0">
                  <a:pos x="T6" y="T7"/>
                </a:cxn>
              </a:cxnLst>
              <a:rect l="0" t="0" r="r" b="b"/>
              <a:pathLst>
                <a:path w="182" h="99">
                  <a:moveTo>
                    <a:pt x="182" y="23"/>
                  </a:moveTo>
                  <a:lnTo>
                    <a:pt x="50" y="99"/>
                  </a:lnTo>
                  <a:lnTo>
                    <a:pt x="0" y="0"/>
                  </a:lnTo>
                  <a:lnTo>
                    <a:pt x="182" y="2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4" name="Freeform 258">
              <a:extLst>
                <a:ext uri="{FF2B5EF4-FFF2-40B4-BE49-F238E27FC236}">
                  <a16:creationId xmlns:a16="http://schemas.microsoft.com/office/drawing/2014/main" id="{90F17F97-EBD7-8F96-0FAC-0095B47F2292}"/>
                </a:ext>
              </a:extLst>
            </p:cNvPr>
            <p:cNvSpPr/>
            <p:nvPr/>
          </p:nvSpPr>
          <p:spPr bwMode="auto">
            <a:xfrm>
              <a:off x="4778290" y="2046878"/>
              <a:ext cx="368912" cy="211112"/>
            </a:xfrm>
            <a:custGeom>
              <a:avLst/>
              <a:gdLst>
                <a:gd name="T0" fmla="*/ 0 w 173"/>
                <a:gd name="T1" fmla="*/ 45 h 99"/>
                <a:gd name="T2" fmla="*/ 173 w 173"/>
                <a:gd name="T3" fmla="*/ 99 h 99"/>
                <a:gd name="T4" fmla="*/ 123 w 173"/>
                <a:gd name="T5" fmla="*/ 0 h 99"/>
                <a:gd name="T6" fmla="*/ 0 w 173"/>
                <a:gd name="T7" fmla="*/ 45 h 99"/>
              </a:gdLst>
              <a:ahLst/>
              <a:cxnLst>
                <a:cxn ang="0">
                  <a:pos x="T0" y="T1"/>
                </a:cxn>
                <a:cxn ang="0">
                  <a:pos x="T2" y="T3"/>
                </a:cxn>
                <a:cxn ang="0">
                  <a:pos x="T4" y="T5"/>
                </a:cxn>
                <a:cxn ang="0">
                  <a:pos x="T6" y="T7"/>
                </a:cxn>
              </a:cxnLst>
              <a:rect l="0" t="0" r="r" b="b"/>
              <a:pathLst>
                <a:path w="173" h="99">
                  <a:moveTo>
                    <a:pt x="0" y="45"/>
                  </a:moveTo>
                  <a:lnTo>
                    <a:pt x="173" y="99"/>
                  </a:lnTo>
                  <a:lnTo>
                    <a:pt x="123" y="0"/>
                  </a:lnTo>
                  <a:lnTo>
                    <a:pt x="0" y="4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5" name="Freeform 259">
              <a:extLst>
                <a:ext uri="{FF2B5EF4-FFF2-40B4-BE49-F238E27FC236}">
                  <a16:creationId xmlns:a16="http://schemas.microsoft.com/office/drawing/2014/main" id="{1918CC15-1DE2-E1EE-63E8-23C4E7C77FC6}"/>
                </a:ext>
              </a:extLst>
            </p:cNvPr>
            <p:cNvSpPr/>
            <p:nvPr/>
          </p:nvSpPr>
          <p:spPr bwMode="auto">
            <a:xfrm>
              <a:off x="4778290" y="2142837"/>
              <a:ext cx="368912" cy="336925"/>
            </a:xfrm>
            <a:custGeom>
              <a:avLst/>
              <a:gdLst>
                <a:gd name="T0" fmla="*/ 88 w 173"/>
                <a:gd name="T1" fmla="*/ 158 h 158"/>
                <a:gd name="T2" fmla="*/ 173 w 173"/>
                <a:gd name="T3" fmla="*/ 54 h 158"/>
                <a:gd name="T4" fmla="*/ 0 w 173"/>
                <a:gd name="T5" fmla="*/ 0 h 158"/>
                <a:gd name="T6" fmla="*/ 88 w 173"/>
                <a:gd name="T7" fmla="*/ 158 h 158"/>
              </a:gdLst>
              <a:ahLst/>
              <a:cxnLst>
                <a:cxn ang="0">
                  <a:pos x="T0" y="T1"/>
                </a:cxn>
                <a:cxn ang="0">
                  <a:pos x="T2" y="T3"/>
                </a:cxn>
                <a:cxn ang="0">
                  <a:pos x="T4" y="T5"/>
                </a:cxn>
                <a:cxn ang="0">
                  <a:pos x="T6" y="T7"/>
                </a:cxn>
              </a:cxnLst>
              <a:rect l="0" t="0" r="r" b="b"/>
              <a:pathLst>
                <a:path w="173" h="158">
                  <a:moveTo>
                    <a:pt x="88" y="158"/>
                  </a:moveTo>
                  <a:lnTo>
                    <a:pt x="173" y="54"/>
                  </a:lnTo>
                  <a:lnTo>
                    <a:pt x="0" y="0"/>
                  </a:lnTo>
                  <a:lnTo>
                    <a:pt x="88" y="1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6" name="Freeform 260">
              <a:extLst>
                <a:ext uri="{FF2B5EF4-FFF2-40B4-BE49-F238E27FC236}">
                  <a16:creationId xmlns:a16="http://schemas.microsoft.com/office/drawing/2014/main" id="{E20C2654-66A4-C373-E19E-513391187C77}"/>
                </a:ext>
              </a:extLst>
            </p:cNvPr>
            <p:cNvSpPr/>
            <p:nvPr/>
          </p:nvSpPr>
          <p:spPr bwMode="auto">
            <a:xfrm>
              <a:off x="4663138" y="2142837"/>
              <a:ext cx="302806" cy="336925"/>
            </a:xfrm>
            <a:custGeom>
              <a:avLst/>
              <a:gdLst>
                <a:gd name="T0" fmla="*/ 0 w 142"/>
                <a:gd name="T1" fmla="*/ 158 h 158"/>
                <a:gd name="T2" fmla="*/ 142 w 142"/>
                <a:gd name="T3" fmla="*/ 158 h 158"/>
                <a:gd name="T4" fmla="*/ 54 w 142"/>
                <a:gd name="T5" fmla="*/ 0 h 158"/>
                <a:gd name="T6" fmla="*/ 0 w 142"/>
                <a:gd name="T7" fmla="*/ 158 h 158"/>
              </a:gdLst>
              <a:ahLst/>
              <a:cxnLst>
                <a:cxn ang="0">
                  <a:pos x="T0" y="T1"/>
                </a:cxn>
                <a:cxn ang="0">
                  <a:pos x="T2" y="T3"/>
                </a:cxn>
                <a:cxn ang="0">
                  <a:pos x="T4" y="T5"/>
                </a:cxn>
                <a:cxn ang="0">
                  <a:pos x="T6" y="T7"/>
                </a:cxn>
              </a:cxnLst>
              <a:rect l="0" t="0" r="r" b="b"/>
              <a:pathLst>
                <a:path w="142" h="158">
                  <a:moveTo>
                    <a:pt x="0" y="158"/>
                  </a:moveTo>
                  <a:lnTo>
                    <a:pt x="142" y="158"/>
                  </a:lnTo>
                  <a:lnTo>
                    <a:pt x="54" y="0"/>
                  </a:lnTo>
                  <a:lnTo>
                    <a:pt x="0" y="1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8" name="Freeform 261">
              <a:extLst>
                <a:ext uri="{FF2B5EF4-FFF2-40B4-BE49-F238E27FC236}">
                  <a16:creationId xmlns:a16="http://schemas.microsoft.com/office/drawing/2014/main" id="{B9FB7EE7-29EC-15AD-AEE3-FC23FD2678A0}"/>
                </a:ext>
              </a:extLst>
            </p:cNvPr>
            <p:cNvSpPr/>
            <p:nvPr/>
          </p:nvSpPr>
          <p:spPr bwMode="auto">
            <a:xfrm>
              <a:off x="4449895" y="2142837"/>
              <a:ext cx="328395" cy="336925"/>
            </a:xfrm>
            <a:custGeom>
              <a:avLst/>
              <a:gdLst>
                <a:gd name="T0" fmla="*/ 0 w 154"/>
                <a:gd name="T1" fmla="*/ 54 h 158"/>
                <a:gd name="T2" fmla="*/ 100 w 154"/>
                <a:gd name="T3" fmla="*/ 158 h 158"/>
                <a:gd name="T4" fmla="*/ 154 w 154"/>
                <a:gd name="T5" fmla="*/ 0 h 158"/>
                <a:gd name="T6" fmla="*/ 0 w 154"/>
                <a:gd name="T7" fmla="*/ 54 h 158"/>
              </a:gdLst>
              <a:ahLst/>
              <a:cxnLst>
                <a:cxn ang="0">
                  <a:pos x="T0" y="T1"/>
                </a:cxn>
                <a:cxn ang="0">
                  <a:pos x="T2" y="T3"/>
                </a:cxn>
                <a:cxn ang="0">
                  <a:pos x="T4" y="T5"/>
                </a:cxn>
                <a:cxn ang="0">
                  <a:pos x="T6" y="T7"/>
                </a:cxn>
              </a:cxnLst>
              <a:rect l="0" t="0" r="r" b="b"/>
              <a:pathLst>
                <a:path w="154" h="158">
                  <a:moveTo>
                    <a:pt x="0" y="54"/>
                  </a:moveTo>
                  <a:lnTo>
                    <a:pt x="100" y="158"/>
                  </a:lnTo>
                  <a:lnTo>
                    <a:pt x="154" y="0"/>
                  </a:lnTo>
                  <a:lnTo>
                    <a:pt x="0" y="5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0" name="Freeform 262">
              <a:extLst>
                <a:ext uri="{FF2B5EF4-FFF2-40B4-BE49-F238E27FC236}">
                  <a16:creationId xmlns:a16="http://schemas.microsoft.com/office/drawing/2014/main" id="{325149FA-7D72-24B3-0588-FABA446492A7}"/>
                </a:ext>
              </a:extLst>
            </p:cNvPr>
            <p:cNvSpPr/>
            <p:nvPr/>
          </p:nvSpPr>
          <p:spPr bwMode="auto">
            <a:xfrm>
              <a:off x="4383789" y="2257989"/>
              <a:ext cx="279350" cy="221773"/>
            </a:xfrm>
            <a:custGeom>
              <a:avLst/>
              <a:gdLst>
                <a:gd name="T0" fmla="*/ 0 w 131"/>
                <a:gd name="T1" fmla="*/ 104 h 104"/>
                <a:gd name="T2" fmla="*/ 131 w 131"/>
                <a:gd name="T3" fmla="*/ 104 h 104"/>
                <a:gd name="T4" fmla="*/ 31 w 131"/>
                <a:gd name="T5" fmla="*/ 0 h 104"/>
                <a:gd name="T6" fmla="*/ 0 w 131"/>
                <a:gd name="T7" fmla="*/ 104 h 104"/>
              </a:gdLst>
              <a:ahLst/>
              <a:cxnLst>
                <a:cxn ang="0">
                  <a:pos x="T0" y="T1"/>
                </a:cxn>
                <a:cxn ang="0">
                  <a:pos x="T2" y="T3"/>
                </a:cxn>
                <a:cxn ang="0">
                  <a:pos x="T4" y="T5"/>
                </a:cxn>
                <a:cxn ang="0">
                  <a:pos x="T6" y="T7"/>
                </a:cxn>
              </a:cxnLst>
              <a:rect l="0" t="0" r="r" b="b"/>
              <a:pathLst>
                <a:path w="131" h="104">
                  <a:moveTo>
                    <a:pt x="0" y="104"/>
                  </a:moveTo>
                  <a:lnTo>
                    <a:pt x="131" y="104"/>
                  </a:lnTo>
                  <a:lnTo>
                    <a:pt x="31" y="0"/>
                  </a:lnTo>
                  <a:lnTo>
                    <a:pt x="0" y="10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1" name="Freeform 263">
              <a:extLst>
                <a:ext uri="{FF2B5EF4-FFF2-40B4-BE49-F238E27FC236}">
                  <a16:creationId xmlns:a16="http://schemas.microsoft.com/office/drawing/2014/main" id="{A91BBA2C-F8B1-8971-4524-9275585D010F}"/>
                </a:ext>
              </a:extLst>
            </p:cNvPr>
            <p:cNvSpPr/>
            <p:nvPr/>
          </p:nvSpPr>
          <p:spPr bwMode="auto">
            <a:xfrm>
              <a:off x="4066057" y="2257989"/>
              <a:ext cx="383838" cy="221773"/>
            </a:xfrm>
            <a:custGeom>
              <a:avLst/>
              <a:gdLst>
                <a:gd name="T0" fmla="*/ 0 w 180"/>
                <a:gd name="T1" fmla="*/ 52 h 104"/>
                <a:gd name="T2" fmla="*/ 149 w 180"/>
                <a:gd name="T3" fmla="*/ 104 h 104"/>
                <a:gd name="T4" fmla="*/ 180 w 180"/>
                <a:gd name="T5" fmla="*/ 0 h 104"/>
                <a:gd name="T6" fmla="*/ 0 w 180"/>
                <a:gd name="T7" fmla="*/ 52 h 104"/>
              </a:gdLst>
              <a:ahLst/>
              <a:cxnLst>
                <a:cxn ang="0">
                  <a:pos x="T0" y="T1"/>
                </a:cxn>
                <a:cxn ang="0">
                  <a:pos x="T2" y="T3"/>
                </a:cxn>
                <a:cxn ang="0">
                  <a:pos x="T4" y="T5"/>
                </a:cxn>
                <a:cxn ang="0">
                  <a:pos x="T6" y="T7"/>
                </a:cxn>
              </a:cxnLst>
              <a:rect l="0" t="0" r="r" b="b"/>
              <a:pathLst>
                <a:path w="180" h="104">
                  <a:moveTo>
                    <a:pt x="0" y="52"/>
                  </a:moveTo>
                  <a:lnTo>
                    <a:pt x="149" y="104"/>
                  </a:lnTo>
                  <a:lnTo>
                    <a:pt x="180" y="0"/>
                  </a:lnTo>
                  <a:lnTo>
                    <a:pt x="0" y="5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2" name="Freeform 264">
              <a:extLst>
                <a:ext uri="{FF2B5EF4-FFF2-40B4-BE49-F238E27FC236}">
                  <a16:creationId xmlns:a16="http://schemas.microsoft.com/office/drawing/2014/main" id="{EDCD285A-9868-ECEE-7FB4-B7FB8DA16BBF}"/>
                </a:ext>
              </a:extLst>
            </p:cNvPr>
            <p:cNvSpPr/>
            <p:nvPr/>
          </p:nvSpPr>
          <p:spPr bwMode="auto">
            <a:xfrm>
              <a:off x="4076718" y="2479762"/>
              <a:ext cx="343323" cy="324130"/>
            </a:xfrm>
            <a:custGeom>
              <a:avLst/>
              <a:gdLst>
                <a:gd name="T0" fmla="*/ 0 w 161"/>
                <a:gd name="T1" fmla="*/ 112 h 152"/>
                <a:gd name="T2" fmla="*/ 144 w 161"/>
                <a:gd name="T3" fmla="*/ 0 h 152"/>
                <a:gd name="T4" fmla="*/ 161 w 161"/>
                <a:gd name="T5" fmla="*/ 152 h 152"/>
                <a:gd name="T6" fmla="*/ 0 w 161"/>
                <a:gd name="T7" fmla="*/ 112 h 152"/>
              </a:gdLst>
              <a:ahLst/>
              <a:cxnLst>
                <a:cxn ang="0">
                  <a:pos x="T0" y="T1"/>
                </a:cxn>
                <a:cxn ang="0">
                  <a:pos x="T2" y="T3"/>
                </a:cxn>
                <a:cxn ang="0">
                  <a:pos x="T4" y="T5"/>
                </a:cxn>
                <a:cxn ang="0">
                  <a:pos x="T6" y="T7"/>
                </a:cxn>
              </a:cxnLst>
              <a:rect l="0" t="0" r="r" b="b"/>
              <a:pathLst>
                <a:path w="161" h="152">
                  <a:moveTo>
                    <a:pt x="0" y="112"/>
                  </a:moveTo>
                  <a:lnTo>
                    <a:pt x="144" y="0"/>
                  </a:lnTo>
                  <a:lnTo>
                    <a:pt x="161" y="152"/>
                  </a:lnTo>
                  <a:lnTo>
                    <a:pt x="0" y="1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3" name="Freeform 265">
              <a:extLst>
                <a:ext uri="{FF2B5EF4-FFF2-40B4-BE49-F238E27FC236}">
                  <a16:creationId xmlns:a16="http://schemas.microsoft.com/office/drawing/2014/main" id="{84D0DAA0-A9A1-B24A-FBF5-058F4F66DB1E}"/>
                </a:ext>
              </a:extLst>
            </p:cNvPr>
            <p:cNvSpPr/>
            <p:nvPr/>
          </p:nvSpPr>
          <p:spPr bwMode="auto">
            <a:xfrm>
              <a:off x="4383789" y="2479762"/>
              <a:ext cx="279350" cy="324130"/>
            </a:xfrm>
            <a:custGeom>
              <a:avLst/>
              <a:gdLst>
                <a:gd name="T0" fmla="*/ 131 w 131"/>
                <a:gd name="T1" fmla="*/ 0 h 152"/>
                <a:gd name="T2" fmla="*/ 17 w 131"/>
                <a:gd name="T3" fmla="*/ 152 h 152"/>
                <a:gd name="T4" fmla="*/ 0 w 131"/>
                <a:gd name="T5" fmla="*/ 0 h 152"/>
                <a:gd name="T6" fmla="*/ 131 w 131"/>
                <a:gd name="T7" fmla="*/ 0 h 152"/>
              </a:gdLst>
              <a:ahLst/>
              <a:cxnLst>
                <a:cxn ang="0">
                  <a:pos x="T0" y="T1"/>
                </a:cxn>
                <a:cxn ang="0">
                  <a:pos x="T2" y="T3"/>
                </a:cxn>
                <a:cxn ang="0">
                  <a:pos x="T4" y="T5"/>
                </a:cxn>
                <a:cxn ang="0">
                  <a:pos x="T6" y="T7"/>
                </a:cxn>
              </a:cxnLst>
              <a:rect l="0" t="0" r="r" b="b"/>
              <a:pathLst>
                <a:path w="131" h="152">
                  <a:moveTo>
                    <a:pt x="131" y="0"/>
                  </a:moveTo>
                  <a:lnTo>
                    <a:pt x="17" y="152"/>
                  </a:lnTo>
                  <a:lnTo>
                    <a:pt x="0" y="0"/>
                  </a:lnTo>
                  <a:lnTo>
                    <a:pt x="13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4" name="Freeform 266">
              <a:extLst>
                <a:ext uri="{FF2B5EF4-FFF2-40B4-BE49-F238E27FC236}">
                  <a16:creationId xmlns:a16="http://schemas.microsoft.com/office/drawing/2014/main" id="{A69B0FC1-D96A-8422-870C-2B468D6B8BE0}"/>
                </a:ext>
              </a:extLst>
            </p:cNvPr>
            <p:cNvSpPr/>
            <p:nvPr/>
          </p:nvSpPr>
          <p:spPr bwMode="auto">
            <a:xfrm>
              <a:off x="4420041" y="2479762"/>
              <a:ext cx="302806" cy="324130"/>
            </a:xfrm>
            <a:custGeom>
              <a:avLst/>
              <a:gdLst>
                <a:gd name="T0" fmla="*/ 142 w 142"/>
                <a:gd name="T1" fmla="*/ 126 h 152"/>
                <a:gd name="T2" fmla="*/ 0 w 142"/>
                <a:gd name="T3" fmla="*/ 152 h 152"/>
                <a:gd name="T4" fmla="*/ 114 w 142"/>
                <a:gd name="T5" fmla="*/ 0 h 152"/>
                <a:gd name="T6" fmla="*/ 142 w 142"/>
                <a:gd name="T7" fmla="*/ 126 h 152"/>
              </a:gdLst>
              <a:ahLst/>
              <a:cxnLst>
                <a:cxn ang="0">
                  <a:pos x="T0" y="T1"/>
                </a:cxn>
                <a:cxn ang="0">
                  <a:pos x="T2" y="T3"/>
                </a:cxn>
                <a:cxn ang="0">
                  <a:pos x="T4" y="T5"/>
                </a:cxn>
                <a:cxn ang="0">
                  <a:pos x="T6" y="T7"/>
                </a:cxn>
              </a:cxnLst>
              <a:rect l="0" t="0" r="r" b="b"/>
              <a:pathLst>
                <a:path w="142" h="152">
                  <a:moveTo>
                    <a:pt x="142" y="126"/>
                  </a:moveTo>
                  <a:lnTo>
                    <a:pt x="0" y="152"/>
                  </a:lnTo>
                  <a:lnTo>
                    <a:pt x="114" y="0"/>
                  </a:lnTo>
                  <a:lnTo>
                    <a:pt x="142" y="12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5" name="Freeform 267">
              <a:extLst>
                <a:ext uri="{FF2B5EF4-FFF2-40B4-BE49-F238E27FC236}">
                  <a16:creationId xmlns:a16="http://schemas.microsoft.com/office/drawing/2014/main" id="{ADDCD5C7-90E3-31D4-726E-DC074E6F3450}"/>
                </a:ext>
              </a:extLst>
            </p:cNvPr>
            <p:cNvSpPr/>
            <p:nvPr/>
          </p:nvSpPr>
          <p:spPr bwMode="auto">
            <a:xfrm>
              <a:off x="3976495" y="2479762"/>
              <a:ext cx="407296" cy="238833"/>
            </a:xfrm>
            <a:custGeom>
              <a:avLst/>
              <a:gdLst>
                <a:gd name="T0" fmla="*/ 0 w 191"/>
                <a:gd name="T1" fmla="*/ 7 h 112"/>
                <a:gd name="T2" fmla="*/ 47 w 191"/>
                <a:gd name="T3" fmla="*/ 112 h 112"/>
                <a:gd name="T4" fmla="*/ 191 w 191"/>
                <a:gd name="T5" fmla="*/ 0 h 112"/>
                <a:gd name="T6" fmla="*/ 0 w 191"/>
                <a:gd name="T7" fmla="*/ 7 h 112"/>
              </a:gdLst>
              <a:ahLst/>
              <a:cxnLst>
                <a:cxn ang="0">
                  <a:pos x="T0" y="T1"/>
                </a:cxn>
                <a:cxn ang="0">
                  <a:pos x="T2" y="T3"/>
                </a:cxn>
                <a:cxn ang="0">
                  <a:pos x="T4" y="T5"/>
                </a:cxn>
                <a:cxn ang="0">
                  <a:pos x="T6" y="T7"/>
                </a:cxn>
              </a:cxnLst>
              <a:rect l="0" t="0" r="r" b="b"/>
              <a:pathLst>
                <a:path w="191" h="112">
                  <a:moveTo>
                    <a:pt x="0" y="7"/>
                  </a:moveTo>
                  <a:lnTo>
                    <a:pt x="47" y="112"/>
                  </a:lnTo>
                  <a:lnTo>
                    <a:pt x="191" y="0"/>
                  </a:lnTo>
                  <a:lnTo>
                    <a:pt x="0" y="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6" name="Freeform 268">
              <a:extLst>
                <a:ext uri="{FF2B5EF4-FFF2-40B4-BE49-F238E27FC236}">
                  <a16:creationId xmlns:a16="http://schemas.microsoft.com/office/drawing/2014/main" id="{6B28F9EF-BA96-5BA3-AEBD-AAE08662D5BA}"/>
                </a:ext>
              </a:extLst>
            </p:cNvPr>
            <p:cNvSpPr/>
            <p:nvPr/>
          </p:nvSpPr>
          <p:spPr bwMode="auto">
            <a:xfrm>
              <a:off x="4076718" y="2803892"/>
              <a:ext cx="343323" cy="266555"/>
            </a:xfrm>
            <a:custGeom>
              <a:avLst/>
              <a:gdLst>
                <a:gd name="T0" fmla="*/ 161 w 161"/>
                <a:gd name="T1" fmla="*/ 0 h 125"/>
                <a:gd name="T2" fmla="*/ 0 w 161"/>
                <a:gd name="T3" fmla="*/ 0 h 125"/>
                <a:gd name="T4" fmla="*/ 50 w 161"/>
                <a:gd name="T5" fmla="*/ 125 h 125"/>
                <a:gd name="T6" fmla="*/ 161 w 161"/>
                <a:gd name="T7" fmla="*/ 0 h 125"/>
              </a:gdLst>
              <a:ahLst/>
              <a:cxnLst>
                <a:cxn ang="0">
                  <a:pos x="T0" y="T1"/>
                </a:cxn>
                <a:cxn ang="0">
                  <a:pos x="T2" y="T3"/>
                </a:cxn>
                <a:cxn ang="0">
                  <a:pos x="T4" y="T5"/>
                </a:cxn>
                <a:cxn ang="0">
                  <a:pos x="T6" y="T7"/>
                </a:cxn>
              </a:cxnLst>
              <a:rect l="0" t="0" r="r" b="b"/>
              <a:pathLst>
                <a:path w="161" h="125">
                  <a:moveTo>
                    <a:pt x="161" y="0"/>
                  </a:moveTo>
                  <a:lnTo>
                    <a:pt x="0" y="0"/>
                  </a:lnTo>
                  <a:lnTo>
                    <a:pt x="50" y="125"/>
                  </a:lnTo>
                  <a:lnTo>
                    <a:pt x="16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7" name="Freeform 269">
              <a:extLst>
                <a:ext uri="{FF2B5EF4-FFF2-40B4-BE49-F238E27FC236}">
                  <a16:creationId xmlns:a16="http://schemas.microsoft.com/office/drawing/2014/main" id="{EBB207C6-14CC-6100-9ED9-6C9EFB047F83}"/>
                </a:ext>
              </a:extLst>
            </p:cNvPr>
            <p:cNvSpPr/>
            <p:nvPr/>
          </p:nvSpPr>
          <p:spPr bwMode="auto">
            <a:xfrm>
              <a:off x="3788840" y="2803892"/>
              <a:ext cx="394501" cy="266555"/>
            </a:xfrm>
            <a:custGeom>
              <a:avLst/>
              <a:gdLst>
                <a:gd name="T0" fmla="*/ 0 w 185"/>
                <a:gd name="T1" fmla="*/ 125 h 125"/>
                <a:gd name="T2" fmla="*/ 135 w 185"/>
                <a:gd name="T3" fmla="*/ 0 h 125"/>
                <a:gd name="T4" fmla="*/ 185 w 185"/>
                <a:gd name="T5" fmla="*/ 125 h 125"/>
                <a:gd name="T6" fmla="*/ 0 w 185"/>
                <a:gd name="T7" fmla="*/ 125 h 125"/>
              </a:gdLst>
              <a:ahLst/>
              <a:cxnLst>
                <a:cxn ang="0">
                  <a:pos x="T0" y="T1"/>
                </a:cxn>
                <a:cxn ang="0">
                  <a:pos x="T2" y="T3"/>
                </a:cxn>
                <a:cxn ang="0">
                  <a:pos x="T4" y="T5"/>
                </a:cxn>
                <a:cxn ang="0">
                  <a:pos x="T6" y="T7"/>
                </a:cxn>
              </a:cxnLst>
              <a:rect l="0" t="0" r="r" b="b"/>
              <a:pathLst>
                <a:path w="185" h="125">
                  <a:moveTo>
                    <a:pt x="0" y="125"/>
                  </a:moveTo>
                  <a:lnTo>
                    <a:pt x="135" y="0"/>
                  </a:lnTo>
                  <a:lnTo>
                    <a:pt x="185" y="125"/>
                  </a:lnTo>
                  <a:lnTo>
                    <a:pt x="0"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8" name="Freeform 270">
              <a:extLst>
                <a:ext uri="{FF2B5EF4-FFF2-40B4-BE49-F238E27FC236}">
                  <a16:creationId xmlns:a16="http://schemas.microsoft.com/office/drawing/2014/main" id="{71AA5BDE-5D7F-8EE0-6FAD-974FEBE95ED1}"/>
                </a:ext>
              </a:extLst>
            </p:cNvPr>
            <p:cNvSpPr/>
            <p:nvPr/>
          </p:nvSpPr>
          <p:spPr bwMode="auto">
            <a:xfrm>
              <a:off x="3663026" y="2744184"/>
              <a:ext cx="413692" cy="326263"/>
            </a:xfrm>
            <a:custGeom>
              <a:avLst/>
              <a:gdLst>
                <a:gd name="T0" fmla="*/ 0 w 194"/>
                <a:gd name="T1" fmla="*/ 0 h 153"/>
                <a:gd name="T2" fmla="*/ 59 w 194"/>
                <a:gd name="T3" fmla="*/ 153 h 153"/>
                <a:gd name="T4" fmla="*/ 194 w 194"/>
                <a:gd name="T5" fmla="*/ 28 h 153"/>
                <a:gd name="T6" fmla="*/ 0 w 194"/>
                <a:gd name="T7" fmla="*/ 0 h 153"/>
              </a:gdLst>
              <a:ahLst/>
              <a:cxnLst>
                <a:cxn ang="0">
                  <a:pos x="T0" y="T1"/>
                </a:cxn>
                <a:cxn ang="0">
                  <a:pos x="T2" y="T3"/>
                </a:cxn>
                <a:cxn ang="0">
                  <a:pos x="T4" y="T5"/>
                </a:cxn>
                <a:cxn ang="0">
                  <a:pos x="T6" y="T7"/>
                </a:cxn>
              </a:cxnLst>
              <a:rect l="0" t="0" r="r" b="b"/>
              <a:pathLst>
                <a:path w="194" h="153">
                  <a:moveTo>
                    <a:pt x="0" y="0"/>
                  </a:moveTo>
                  <a:lnTo>
                    <a:pt x="59" y="153"/>
                  </a:lnTo>
                  <a:lnTo>
                    <a:pt x="194" y="28"/>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9" name="Freeform 271">
              <a:extLst>
                <a:ext uri="{FF2B5EF4-FFF2-40B4-BE49-F238E27FC236}">
                  <a16:creationId xmlns:a16="http://schemas.microsoft.com/office/drawing/2014/main" id="{6AED70FC-F028-A656-2B00-4C2B0A84C21C}"/>
                </a:ext>
              </a:extLst>
            </p:cNvPr>
            <p:cNvSpPr/>
            <p:nvPr/>
          </p:nvSpPr>
          <p:spPr bwMode="auto">
            <a:xfrm>
              <a:off x="3381545" y="2744184"/>
              <a:ext cx="407296" cy="358249"/>
            </a:xfrm>
            <a:custGeom>
              <a:avLst/>
              <a:gdLst>
                <a:gd name="T0" fmla="*/ 0 w 191"/>
                <a:gd name="T1" fmla="*/ 168 h 168"/>
                <a:gd name="T2" fmla="*/ 132 w 191"/>
                <a:gd name="T3" fmla="*/ 0 h 168"/>
                <a:gd name="T4" fmla="*/ 191 w 191"/>
                <a:gd name="T5" fmla="*/ 153 h 168"/>
                <a:gd name="T6" fmla="*/ 0 w 191"/>
                <a:gd name="T7" fmla="*/ 168 h 168"/>
              </a:gdLst>
              <a:ahLst/>
              <a:cxnLst>
                <a:cxn ang="0">
                  <a:pos x="T0" y="T1"/>
                </a:cxn>
                <a:cxn ang="0">
                  <a:pos x="T2" y="T3"/>
                </a:cxn>
                <a:cxn ang="0">
                  <a:pos x="T4" y="T5"/>
                </a:cxn>
                <a:cxn ang="0">
                  <a:pos x="T6" y="T7"/>
                </a:cxn>
              </a:cxnLst>
              <a:rect l="0" t="0" r="r" b="b"/>
              <a:pathLst>
                <a:path w="191" h="168">
                  <a:moveTo>
                    <a:pt x="0" y="168"/>
                  </a:moveTo>
                  <a:lnTo>
                    <a:pt x="132" y="0"/>
                  </a:lnTo>
                  <a:lnTo>
                    <a:pt x="191" y="153"/>
                  </a:lnTo>
                  <a:lnTo>
                    <a:pt x="0" y="16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0" name="Freeform 272">
              <a:extLst>
                <a:ext uri="{FF2B5EF4-FFF2-40B4-BE49-F238E27FC236}">
                  <a16:creationId xmlns:a16="http://schemas.microsoft.com/office/drawing/2014/main" id="{1BC69635-3867-6164-9C8D-D724BC238EA9}"/>
                </a:ext>
              </a:extLst>
            </p:cNvPr>
            <p:cNvSpPr/>
            <p:nvPr/>
          </p:nvSpPr>
          <p:spPr bwMode="auto">
            <a:xfrm>
              <a:off x="3319705" y="2703668"/>
              <a:ext cx="343323" cy="398766"/>
            </a:xfrm>
            <a:custGeom>
              <a:avLst/>
              <a:gdLst>
                <a:gd name="T0" fmla="*/ 0 w 161"/>
                <a:gd name="T1" fmla="*/ 0 h 187"/>
                <a:gd name="T2" fmla="*/ 161 w 161"/>
                <a:gd name="T3" fmla="*/ 19 h 187"/>
                <a:gd name="T4" fmla="*/ 29 w 161"/>
                <a:gd name="T5" fmla="*/ 187 h 187"/>
                <a:gd name="T6" fmla="*/ 0 w 161"/>
                <a:gd name="T7" fmla="*/ 0 h 187"/>
              </a:gdLst>
              <a:ahLst/>
              <a:cxnLst>
                <a:cxn ang="0">
                  <a:pos x="T0" y="T1"/>
                </a:cxn>
                <a:cxn ang="0">
                  <a:pos x="T2" y="T3"/>
                </a:cxn>
                <a:cxn ang="0">
                  <a:pos x="T4" y="T5"/>
                </a:cxn>
                <a:cxn ang="0">
                  <a:pos x="T6" y="T7"/>
                </a:cxn>
              </a:cxnLst>
              <a:rect l="0" t="0" r="r" b="b"/>
              <a:pathLst>
                <a:path w="161" h="187">
                  <a:moveTo>
                    <a:pt x="0" y="0"/>
                  </a:moveTo>
                  <a:lnTo>
                    <a:pt x="161" y="19"/>
                  </a:lnTo>
                  <a:lnTo>
                    <a:pt x="29" y="18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1" name="Freeform 273">
              <a:extLst>
                <a:ext uri="{FF2B5EF4-FFF2-40B4-BE49-F238E27FC236}">
                  <a16:creationId xmlns:a16="http://schemas.microsoft.com/office/drawing/2014/main" id="{67634CE3-C63D-2D4E-94F2-8E0DA048A0F4}"/>
                </a:ext>
              </a:extLst>
            </p:cNvPr>
            <p:cNvSpPr/>
            <p:nvPr/>
          </p:nvSpPr>
          <p:spPr bwMode="auto">
            <a:xfrm>
              <a:off x="3089402" y="2703668"/>
              <a:ext cx="292144" cy="398766"/>
            </a:xfrm>
            <a:custGeom>
              <a:avLst/>
              <a:gdLst>
                <a:gd name="T0" fmla="*/ 0 w 137"/>
                <a:gd name="T1" fmla="*/ 146 h 187"/>
                <a:gd name="T2" fmla="*/ 137 w 137"/>
                <a:gd name="T3" fmla="*/ 187 h 187"/>
                <a:gd name="T4" fmla="*/ 108 w 137"/>
                <a:gd name="T5" fmla="*/ 0 h 187"/>
                <a:gd name="T6" fmla="*/ 0 w 137"/>
                <a:gd name="T7" fmla="*/ 146 h 187"/>
              </a:gdLst>
              <a:ahLst/>
              <a:cxnLst>
                <a:cxn ang="0">
                  <a:pos x="T0" y="T1"/>
                </a:cxn>
                <a:cxn ang="0">
                  <a:pos x="T2" y="T3"/>
                </a:cxn>
                <a:cxn ang="0">
                  <a:pos x="T4" y="T5"/>
                </a:cxn>
                <a:cxn ang="0">
                  <a:pos x="T6" y="T7"/>
                </a:cxn>
              </a:cxnLst>
              <a:rect l="0" t="0" r="r" b="b"/>
              <a:pathLst>
                <a:path w="137" h="187">
                  <a:moveTo>
                    <a:pt x="0" y="146"/>
                  </a:moveTo>
                  <a:lnTo>
                    <a:pt x="137" y="187"/>
                  </a:lnTo>
                  <a:lnTo>
                    <a:pt x="108" y="0"/>
                  </a:lnTo>
                  <a:lnTo>
                    <a:pt x="0" y="1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2" name="Freeform 274">
              <a:extLst>
                <a:ext uri="{FF2B5EF4-FFF2-40B4-BE49-F238E27FC236}">
                  <a16:creationId xmlns:a16="http://schemas.microsoft.com/office/drawing/2014/main" id="{0F316051-D0B8-D70D-D713-1B8290BD9E97}"/>
                </a:ext>
              </a:extLst>
            </p:cNvPr>
            <p:cNvSpPr/>
            <p:nvPr/>
          </p:nvSpPr>
          <p:spPr bwMode="auto">
            <a:xfrm>
              <a:off x="2912409" y="2703668"/>
              <a:ext cx="407296" cy="311335"/>
            </a:xfrm>
            <a:custGeom>
              <a:avLst/>
              <a:gdLst>
                <a:gd name="T0" fmla="*/ 0 w 191"/>
                <a:gd name="T1" fmla="*/ 7 h 146"/>
                <a:gd name="T2" fmla="*/ 191 w 191"/>
                <a:gd name="T3" fmla="*/ 0 h 146"/>
                <a:gd name="T4" fmla="*/ 83 w 191"/>
                <a:gd name="T5" fmla="*/ 146 h 146"/>
                <a:gd name="T6" fmla="*/ 0 w 191"/>
                <a:gd name="T7" fmla="*/ 7 h 146"/>
              </a:gdLst>
              <a:ahLst/>
              <a:cxnLst>
                <a:cxn ang="0">
                  <a:pos x="T0" y="T1"/>
                </a:cxn>
                <a:cxn ang="0">
                  <a:pos x="T2" y="T3"/>
                </a:cxn>
                <a:cxn ang="0">
                  <a:pos x="T4" y="T5"/>
                </a:cxn>
                <a:cxn ang="0">
                  <a:pos x="T6" y="T7"/>
                </a:cxn>
              </a:cxnLst>
              <a:rect l="0" t="0" r="r" b="b"/>
              <a:pathLst>
                <a:path w="191" h="146">
                  <a:moveTo>
                    <a:pt x="0" y="7"/>
                  </a:moveTo>
                  <a:lnTo>
                    <a:pt x="191" y="0"/>
                  </a:lnTo>
                  <a:lnTo>
                    <a:pt x="83" y="146"/>
                  </a:lnTo>
                  <a:lnTo>
                    <a:pt x="0" y="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3" name="Freeform 275">
              <a:extLst>
                <a:ext uri="{FF2B5EF4-FFF2-40B4-BE49-F238E27FC236}">
                  <a16:creationId xmlns:a16="http://schemas.microsoft.com/office/drawing/2014/main" id="{736AF706-9702-674B-2868-40F77551AD7F}"/>
                </a:ext>
              </a:extLst>
            </p:cNvPr>
            <p:cNvSpPr/>
            <p:nvPr/>
          </p:nvSpPr>
          <p:spPr bwMode="auto">
            <a:xfrm>
              <a:off x="3381545" y="3070447"/>
              <a:ext cx="407296" cy="238833"/>
            </a:xfrm>
            <a:custGeom>
              <a:avLst/>
              <a:gdLst>
                <a:gd name="T0" fmla="*/ 0 w 191"/>
                <a:gd name="T1" fmla="*/ 15 h 112"/>
                <a:gd name="T2" fmla="*/ 118 w 191"/>
                <a:gd name="T3" fmla="*/ 112 h 112"/>
                <a:gd name="T4" fmla="*/ 191 w 191"/>
                <a:gd name="T5" fmla="*/ 0 h 112"/>
                <a:gd name="T6" fmla="*/ 0 w 191"/>
                <a:gd name="T7" fmla="*/ 15 h 112"/>
              </a:gdLst>
              <a:ahLst/>
              <a:cxnLst>
                <a:cxn ang="0">
                  <a:pos x="T0" y="T1"/>
                </a:cxn>
                <a:cxn ang="0">
                  <a:pos x="T2" y="T3"/>
                </a:cxn>
                <a:cxn ang="0">
                  <a:pos x="T4" y="T5"/>
                </a:cxn>
                <a:cxn ang="0">
                  <a:pos x="T6" y="T7"/>
                </a:cxn>
              </a:cxnLst>
              <a:rect l="0" t="0" r="r" b="b"/>
              <a:pathLst>
                <a:path w="191" h="112">
                  <a:moveTo>
                    <a:pt x="0" y="15"/>
                  </a:moveTo>
                  <a:lnTo>
                    <a:pt x="118" y="112"/>
                  </a:lnTo>
                  <a:lnTo>
                    <a:pt x="191" y="0"/>
                  </a:lnTo>
                  <a:lnTo>
                    <a:pt x="0" y="1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4" name="Freeform 276">
              <a:extLst>
                <a:ext uri="{FF2B5EF4-FFF2-40B4-BE49-F238E27FC236}">
                  <a16:creationId xmlns:a16="http://schemas.microsoft.com/office/drawing/2014/main" id="{3DD82E2B-F9AA-D353-6539-D2CE2B0CAEA5}"/>
                </a:ext>
              </a:extLst>
            </p:cNvPr>
            <p:cNvSpPr/>
            <p:nvPr/>
          </p:nvSpPr>
          <p:spPr bwMode="auto">
            <a:xfrm>
              <a:off x="3633172" y="3070447"/>
              <a:ext cx="266555" cy="339058"/>
            </a:xfrm>
            <a:custGeom>
              <a:avLst/>
              <a:gdLst>
                <a:gd name="T0" fmla="*/ 125 w 125"/>
                <a:gd name="T1" fmla="*/ 159 h 159"/>
                <a:gd name="T2" fmla="*/ 73 w 125"/>
                <a:gd name="T3" fmla="*/ 0 h 159"/>
                <a:gd name="T4" fmla="*/ 0 w 125"/>
                <a:gd name="T5" fmla="*/ 112 h 159"/>
                <a:gd name="T6" fmla="*/ 125 w 125"/>
                <a:gd name="T7" fmla="*/ 159 h 159"/>
              </a:gdLst>
              <a:ahLst/>
              <a:cxnLst>
                <a:cxn ang="0">
                  <a:pos x="T0" y="T1"/>
                </a:cxn>
                <a:cxn ang="0">
                  <a:pos x="T2" y="T3"/>
                </a:cxn>
                <a:cxn ang="0">
                  <a:pos x="T4" y="T5"/>
                </a:cxn>
                <a:cxn ang="0">
                  <a:pos x="T6" y="T7"/>
                </a:cxn>
              </a:cxnLst>
              <a:rect l="0" t="0" r="r" b="b"/>
              <a:pathLst>
                <a:path w="125" h="159">
                  <a:moveTo>
                    <a:pt x="125" y="159"/>
                  </a:moveTo>
                  <a:lnTo>
                    <a:pt x="73" y="0"/>
                  </a:lnTo>
                  <a:lnTo>
                    <a:pt x="0" y="112"/>
                  </a:lnTo>
                  <a:lnTo>
                    <a:pt x="125" y="15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5" name="Freeform 277">
              <a:extLst>
                <a:ext uri="{FF2B5EF4-FFF2-40B4-BE49-F238E27FC236}">
                  <a16:creationId xmlns:a16="http://schemas.microsoft.com/office/drawing/2014/main" id="{70C1F150-54EF-384A-BBC6-E066D30D949B}"/>
                </a:ext>
              </a:extLst>
            </p:cNvPr>
            <p:cNvSpPr/>
            <p:nvPr/>
          </p:nvSpPr>
          <p:spPr bwMode="auto">
            <a:xfrm>
              <a:off x="3788840" y="3070447"/>
              <a:ext cx="394501" cy="339058"/>
            </a:xfrm>
            <a:custGeom>
              <a:avLst/>
              <a:gdLst>
                <a:gd name="T0" fmla="*/ 185 w 185"/>
                <a:gd name="T1" fmla="*/ 0 h 159"/>
                <a:gd name="T2" fmla="*/ 52 w 185"/>
                <a:gd name="T3" fmla="*/ 159 h 159"/>
                <a:gd name="T4" fmla="*/ 0 w 185"/>
                <a:gd name="T5" fmla="*/ 0 h 159"/>
                <a:gd name="T6" fmla="*/ 185 w 185"/>
                <a:gd name="T7" fmla="*/ 0 h 159"/>
              </a:gdLst>
              <a:ahLst/>
              <a:cxnLst>
                <a:cxn ang="0">
                  <a:pos x="T0" y="T1"/>
                </a:cxn>
                <a:cxn ang="0">
                  <a:pos x="T2" y="T3"/>
                </a:cxn>
                <a:cxn ang="0">
                  <a:pos x="T4" y="T5"/>
                </a:cxn>
                <a:cxn ang="0">
                  <a:pos x="T6" y="T7"/>
                </a:cxn>
              </a:cxnLst>
              <a:rect l="0" t="0" r="r" b="b"/>
              <a:pathLst>
                <a:path w="185" h="159">
                  <a:moveTo>
                    <a:pt x="185" y="0"/>
                  </a:moveTo>
                  <a:lnTo>
                    <a:pt x="52" y="159"/>
                  </a:lnTo>
                  <a:lnTo>
                    <a:pt x="0" y="0"/>
                  </a:lnTo>
                  <a:lnTo>
                    <a:pt x="18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6" name="Freeform 278">
              <a:extLst>
                <a:ext uri="{FF2B5EF4-FFF2-40B4-BE49-F238E27FC236}">
                  <a16:creationId xmlns:a16="http://schemas.microsoft.com/office/drawing/2014/main" id="{7CD83208-76E1-5131-1421-6E5D87C718F1}"/>
                </a:ext>
              </a:extLst>
            </p:cNvPr>
            <p:cNvSpPr/>
            <p:nvPr/>
          </p:nvSpPr>
          <p:spPr bwMode="auto">
            <a:xfrm>
              <a:off x="4183340" y="2803892"/>
              <a:ext cx="432885" cy="317733"/>
            </a:xfrm>
            <a:custGeom>
              <a:avLst/>
              <a:gdLst>
                <a:gd name="T0" fmla="*/ 111 w 203"/>
                <a:gd name="T1" fmla="*/ 0 h 149"/>
                <a:gd name="T2" fmla="*/ 203 w 203"/>
                <a:gd name="T3" fmla="*/ 149 h 149"/>
                <a:gd name="T4" fmla="*/ 0 w 203"/>
                <a:gd name="T5" fmla="*/ 125 h 149"/>
                <a:gd name="T6" fmla="*/ 111 w 203"/>
                <a:gd name="T7" fmla="*/ 0 h 149"/>
              </a:gdLst>
              <a:ahLst/>
              <a:cxnLst>
                <a:cxn ang="0">
                  <a:pos x="T0" y="T1"/>
                </a:cxn>
                <a:cxn ang="0">
                  <a:pos x="T2" y="T3"/>
                </a:cxn>
                <a:cxn ang="0">
                  <a:pos x="T4" y="T5"/>
                </a:cxn>
                <a:cxn ang="0">
                  <a:pos x="T6" y="T7"/>
                </a:cxn>
              </a:cxnLst>
              <a:rect l="0" t="0" r="r" b="b"/>
              <a:pathLst>
                <a:path w="203" h="149">
                  <a:moveTo>
                    <a:pt x="111" y="0"/>
                  </a:moveTo>
                  <a:lnTo>
                    <a:pt x="203" y="149"/>
                  </a:lnTo>
                  <a:lnTo>
                    <a:pt x="0" y="125"/>
                  </a:lnTo>
                  <a:lnTo>
                    <a:pt x="1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7" name="Freeform 279">
              <a:extLst>
                <a:ext uri="{FF2B5EF4-FFF2-40B4-BE49-F238E27FC236}">
                  <a16:creationId xmlns:a16="http://schemas.microsoft.com/office/drawing/2014/main" id="{BCA24B29-B970-E789-E17A-DE6CAEF4C6A2}"/>
                </a:ext>
              </a:extLst>
            </p:cNvPr>
            <p:cNvSpPr/>
            <p:nvPr/>
          </p:nvSpPr>
          <p:spPr bwMode="auto">
            <a:xfrm>
              <a:off x="4420041" y="2748449"/>
              <a:ext cx="302806" cy="373177"/>
            </a:xfrm>
            <a:custGeom>
              <a:avLst/>
              <a:gdLst>
                <a:gd name="T0" fmla="*/ 142 w 142"/>
                <a:gd name="T1" fmla="*/ 0 h 175"/>
                <a:gd name="T2" fmla="*/ 92 w 142"/>
                <a:gd name="T3" fmla="*/ 175 h 175"/>
                <a:gd name="T4" fmla="*/ 0 w 142"/>
                <a:gd name="T5" fmla="*/ 26 h 175"/>
                <a:gd name="T6" fmla="*/ 142 w 142"/>
                <a:gd name="T7" fmla="*/ 0 h 175"/>
              </a:gdLst>
              <a:ahLst/>
              <a:cxnLst>
                <a:cxn ang="0">
                  <a:pos x="T0" y="T1"/>
                </a:cxn>
                <a:cxn ang="0">
                  <a:pos x="T2" y="T3"/>
                </a:cxn>
                <a:cxn ang="0">
                  <a:pos x="T4" y="T5"/>
                </a:cxn>
                <a:cxn ang="0">
                  <a:pos x="T6" y="T7"/>
                </a:cxn>
              </a:cxnLst>
              <a:rect l="0" t="0" r="r" b="b"/>
              <a:pathLst>
                <a:path w="142" h="175">
                  <a:moveTo>
                    <a:pt x="142" y="0"/>
                  </a:moveTo>
                  <a:lnTo>
                    <a:pt x="92" y="175"/>
                  </a:lnTo>
                  <a:lnTo>
                    <a:pt x="0" y="26"/>
                  </a:lnTo>
                  <a:lnTo>
                    <a:pt x="14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8" name="Freeform 280">
              <a:extLst>
                <a:ext uri="{FF2B5EF4-FFF2-40B4-BE49-F238E27FC236}">
                  <a16:creationId xmlns:a16="http://schemas.microsoft.com/office/drawing/2014/main" id="{8061D422-BD7C-7877-B8AB-25625AF9AE63}"/>
                </a:ext>
              </a:extLst>
            </p:cNvPr>
            <p:cNvSpPr/>
            <p:nvPr/>
          </p:nvSpPr>
          <p:spPr bwMode="auto">
            <a:xfrm>
              <a:off x="4616225" y="2748449"/>
              <a:ext cx="364647" cy="373177"/>
            </a:xfrm>
            <a:custGeom>
              <a:avLst/>
              <a:gdLst>
                <a:gd name="T0" fmla="*/ 171 w 171"/>
                <a:gd name="T1" fmla="*/ 118 h 175"/>
                <a:gd name="T2" fmla="*/ 0 w 171"/>
                <a:gd name="T3" fmla="*/ 175 h 175"/>
                <a:gd name="T4" fmla="*/ 50 w 171"/>
                <a:gd name="T5" fmla="*/ 0 h 175"/>
                <a:gd name="T6" fmla="*/ 171 w 171"/>
                <a:gd name="T7" fmla="*/ 118 h 175"/>
              </a:gdLst>
              <a:ahLst/>
              <a:cxnLst>
                <a:cxn ang="0">
                  <a:pos x="T0" y="T1"/>
                </a:cxn>
                <a:cxn ang="0">
                  <a:pos x="T2" y="T3"/>
                </a:cxn>
                <a:cxn ang="0">
                  <a:pos x="T4" y="T5"/>
                </a:cxn>
                <a:cxn ang="0">
                  <a:pos x="T6" y="T7"/>
                </a:cxn>
              </a:cxnLst>
              <a:rect l="0" t="0" r="r" b="b"/>
              <a:pathLst>
                <a:path w="171" h="175">
                  <a:moveTo>
                    <a:pt x="171" y="118"/>
                  </a:moveTo>
                  <a:lnTo>
                    <a:pt x="0" y="175"/>
                  </a:lnTo>
                  <a:lnTo>
                    <a:pt x="50" y="0"/>
                  </a:lnTo>
                  <a:lnTo>
                    <a:pt x="171" y="1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9" name="Freeform 281">
              <a:extLst>
                <a:ext uri="{FF2B5EF4-FFF2-40B4-BE49-F238E27FC236}">
                  <a16:creationId xmlns:a16="http://schemas.microsoft.com/office/drawing/2014/main" id="{D06B06A6-2CB0-D397-A7E7-FD03F4D73175}"/>
                </a:ext>
              </a:extLst>
            </p:cNvPr>
            <p:cNvSpPr/>
            <p:nvPr/>
          </p:nvSpPr>
          <p:spPr bwMode="auto">
            <a:xfrm>
              <a:off x="4722846" y="2560794"/>
              <a:ext cx="258025" cy="439281"/>
            </a:xfrm>
            <a:custGeom>
              <a:avLst/>
              <a:gdLst>
                <a:gd name="T0" fmla="*/ 104 w 121"/>
                <a:gd name="T1" fmla="*/ 0 h 206"/>
                <a:gd name="T2" fmla="*/ 0 w 121"/>
                <a:gd name="T3" fmla="*/ 88 h 206"/>
                <a:gd name="T4" fmla="*/ 121 w 121"/>
                <a:gd name="T5" fmla="*/ 206 h 206"/>
                <a:gd name="T6" fmla="*/ 104 w 121"/>
                <a:gd name="T7" fmla="*/ 0 h 206"/>
              </a:gdLst>
              <a:ahLst/>
              <a:cxnLst>
                <a:cxn ang="0">
                  <a:pos x="T0" y="T1"/>
                </a:cxn>
                <a:cxn ang="0">
                  <a:pos x="T2" y="T3"/>
                </a:cxn>
                <a:cxn ang="0">
                  <a:pos x="T4" y="T5"/>
                </a:cxn>
                <a:cxn ang="0">
                  <a:pos x="T6" y="T7"/>
                </a:cxn>
              </a:cxnLst>
              <a:rect l="0" t="0" r="r" b="b"/>
              <a:pathLst>
                <a:path w="121" h="206">
                  <a:moveTo>
                    <a:pt x="104" y="0"/>
                  </a:moveTo>
                  <a:lnTo>
                    <a:pt x="0" y="88"/>
                  </a:lnTo>
                  <a:lnTo>
                    <a:pt x="121" y="206"/>
                  </a:lnTo>
                  <a:lnTo>
                    <a:pt x="104"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0" name="Freeform 282">
              <a:extLst>
                <a:ext uri="{FF2B5EF4-FFF2-40B4-BE49-F238E27FC236}">
                  <a16:creationId xmlns:a16="http://schemas.microsoft.com/office/drawing/2014/main" id="{2B634744-E12D-ECAA-01D6-3E886C9386C8}"/>
                </a:ext>
              </a:extLst>
            </p:cNvPr>
            <p:cNvSpPr/>
            <p:nvPr/>
          </p:nvSpPr>
          <p:spPr bwMode="auto">
            <a:xfrm>
              <a:off x="4944620" y="2560794"/>
              <a:ext cx="321998" cy="439281"/>
            </a:xfrm>
            <a:custGeom>
              <a:avLst/>
              <a:gdLst>
                <a:gd name="T0" fmla="*/ 151 w 151"/>
                <a:gd name="T1" fmla="*/ 71 h 206"/>
                <a:gd name="T2" fmla="*/ 17 w 151"/>
                <a:gd name="T3" fmla="*/ 206 h 206"/>
                <a:gd name="T4" fmla="*/ 0 w 151"/>
                <a:gd name="T5" fmla="*/ 0 h 206"/>
                <a:gd name="T6" fmla="*/ 151 w 151"/>
                <a:gd name="T7" fmla="*/ 71 h 206"/>
              </a:gdLst>
              <a:ahLst/>
              <a:cxnLst>
                <a:cxn ang="0">
                  <a:pos x="T0" y="T1"/>
                </a:cxn>
                <a:cxn ang="0">
                  <a:pos x="T2" y="T3"/>
                </a:cxn>
                <a:cxn ang="0">
                  <a:pos x="T4" y="T5"/>
                </a:cxn>
                <a:cxn ang="0">
                  <a:pos x="T6" y="T7"/>
                </a:cxn>
              </a:cxnLst>
              <a:rect l="0" t="0" r="r" b="b"/>
              <a:pathLst>
                <a:path w="151" h="206">
                  <a:moveTo>
                    <a:pt x="151" y="71"/>
                  </a:moveTo>
                  <a:lnTo>
                    <a:pt x="17" y="206"/>
                  </a:lnTo>
                  <a:lnTo>
                    <a:pt x="0" y="0"/>
                  </a:lnTo>
                  <a:lnTo>
                    <a:pt x="151" y="7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1" name="Freeform 283">
              <a:extLst>
                <a:ext uri="{FF2B5EF4-FFF2-40B4-BE49-F238E27FC236}">
                  <a16:creationId xmlns:a16="http://schemas.microsoft.com/office/drawing/2014/main" id="{7CC171EE-FBC1-27CC-2D5F-E5C5857C3014}"/>
                </a:ext>
              </a:extLst>
            </p:cNvPr>
            <p:cNvSpPr/>
            <p:nvPr/>
          </p:nvSpPr>
          <p:spPr bwMode="auto">
            <a:xfrm>
              <a:off x="4980870" y="2703668"/>
              <a:ext cx="484063" cy="296409"/>
            </a:xfrm>
            <a:custGeom>
              <a:avLst/>
              <a:gdLst>
                <a:gd name="T0" fmla="*/ 227 w 227"/>
                <a:gd name="T1" fmla="*/ 94 h 139"/>
                <a:gd name="T2" fmla="*/ 0 w 227"/>
                <a:gd name="T3" fmla="*/ 139 h 139"/>
                <a:gd name="T4" fmla="*/ 134 w 227"/>
                <a:gd name="T5" fmla="*/ 0 h 139"/>
                <a:gd name="T6" fmla="*/ 227 w 227"/>
                <a:gd name="T7" fmla="*/ 94 h 139"/>
              </a:gdLst>
              <a:ahLst/>
              <a:cxnLst>
                <a:cxn ang="0">
                  <a:pos x="T0" y="T1"/>
                </a:cxn>
                <a:cxn ang="0">
                  <a:pos x="T2" y="T3"/>
                </a:cxn>
                <a:cxn ang="0">
                  <a:pos x="T4" y="T5"/>
                </a:cxn>
                <a:cxn ang="0">
                  <a:pos x="T6" y="T7"/>
                </a:cxn>
              </a:cxnLst>
              <a:rect l="0" t="0" r="r" b="b"/>
              <a:pathLst>
                <a:path w="227" h="139">
                  <a:moveTo>
                    <a:pt x="227" y="94"/>
                  </a:moveTo>
                  <a:lnTo>
                    <a:pt x="0" y="139"/>
                  </a:lnTo>
                  <a:lnTo>
                    <a:pt x="134" y="0"/>
                  </a:lnTo>
                  <a:lnTo>
                    <a:pt x="227" y="9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2" name="Freeform 284">
              <a:extLst>
                <a:ext uri="{FF2B5EF4-FFF2-40B4-BE49-F238E27FC236}">
                  <a16:creationId xmlns:a16="http://schemas.microsoft.com/office/drawing/2014/main" id="{6020C558-F259-AE09-F944-755F8B8E17EF}"/>
                </a:ext>
              </a:extLst>
            </p:cNvPr>
            <p:cNvSpPr/>
            <p:nvPr/>
          </p:nvSpPr>
          <p:spPr bwMode="auto">
            <a:xfrm>
              <a:off x="4183340" y="3070447"/>
              <a:ext cx="432885" cy="405163"/>
            </a:xfrm>
            <a:custGeom>
              <a:avLst/>
              <a:gdLst>
                <a:gd name="T0" fmla="*/ 203 w 203"/>
                <a:gd name="T1" fmla="*/ 24 h 190"/>
                <a:gd name="T2" fmla="*/ 189 w 203"/>
                <a:gd name="T3" fmla="*/ 190 h 190"/>
                <a:gd name="T4" fmla="*/ 0 w 203"/>
                <a:gd name="T5" fmla="*/ 0 h 190"/>
                <a:gd name="T6" fmla="*/ 203 w 203"/>
                <a:gd name="T7" fmla="*/ 24 h 190"/>
              </a:gdLst>
              <a:ahLst/>
              <a:cxnLst>
                <a:cxn ang="0">
                  <a:pos x="T0" y="T1"/>
                </a:cxn>
                <a:cxn ang="0">
                  <a:pos x="T2" y="T3"/>
                </a:cxn>
                <a:cxn ang="0">
                  <a:pos x="T4" y="T5"/>
                </a:cxn>
                <a:cxn ang="0">
                  <a:pos x="T6" y="T7"/>
                </a:cxn>
              </a:cxnLst>
              <a:rect l="0" t="0" r="r" b="b"/>
              <a:pathLst>
                <a:path w="203" h="190">
                  <a:moveTo>
                    <a:pt x="203" y="24"/>
                  </a:moveTo>
                  <a:lnTo>
                    <a:pt x="189" y="190"/>
                  </a:lnTo>
                  <a:lnTo>
                    <a:pt x="0" y="0"/>
                  </a:lnTo>
                  <a:lnTo>
                    <a:pt x="203" y="2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3" name="Freeform 285">
              <a:extLst>
                <a:ext uri="{FF2B5EF4-FFF2-40B4-BE49-F238E27FC236}">
                  <a16:creationId xmlns:a16="http://schemas.microsoft.com/office/drawing/2014/main" id="{94FACE9E-6A53-D012-4DD7-C15A2C2EBC74}"/>
                </a:ext>
              </a:extLst>
            </p:cNvPr>
            <p:cNvSpPr/>
            <p:nvPr/>
          </p:nvSpPr>
          <p:spPr bwMode="auto">
            <a:xfrm>
              <a:off x="4586371" y="3121625"/>
              <a:ext cx="358249" cy="353984"/>
            </a:xfrm>
            <a:custGeom>
              <a:avLst/>
              <a:gdLst>
                <a:gd name="T0" fmla="*/ 168 w 168"/>
                <a:gd name="T1" fmla="*/ 88 h 166"/>
                <a:gd name="T2" fmla="*/ 0 w 168"/>
                <a:gd name="T3" fmla="*/ 166 h 166"/>
                <a:gd name="T4" fmla="*/ 14 w 168"/>
                <a:gd name="T5" fmla="*/ 0 h 166"/>
                <a:gd name="T6" fmla="*/ 168 w 168"/>
                <a:gd name="T7" fmla="*/ 88 h 166"/>
              </a:gdLst>
              <a:ahLst/>
              <a:cxnLst>
                <a:cxn ang="0">
                  <a:pos x="T0" y="T1"/>
                </a:cxn>
                <a:cxn ang="0">
                  <a:pos x="T2" y="T3"/>
                </a:cxn>
                <a:cxn ang="0">
                  <a:pos x="T4" y="T5"/>
                </a:cxn>
                <a:cxn ang="0">
                  <a:pos x="T6" y="T7"/>
                </a:cxn>
              </a:cxnLst>
              <a:rect l="0" t="0" r="r" b="b"/>
              <a:pathLst>
                <a:path w="168" h="166">
                  <a:moveTo>
                    <a:pt x="168" y="88"/>
                  </a:moveTo>
                  <a:lnTo>
                    <a:pt x="0" y="166"/>
                  </a:lnTo>
                  <a:lnTo>
                    <a:pt x="14" y="0"/>
                  </a:lnTo>
                  <a:lnTo>
                    <a:pt x="168" y="8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4" name="Freeform 286">
              <a:extLst>
                <a:ext uri="{FF2B5EF4-FFF2-40B4-BE49-F238E27FC236}">
                  <a16:creationId xmlns:a16="http://schemas.microsoft.com/office/drawing/2014/main" id="{A0BC37BE-6150-C1A5-20AF-54F482CF0943}"/>
                </a:ext>
              </a:extLst>
            </p:cNvPr>
            <p:cNvSpPr/>
            <p:nvPr/>
          </p:nvSpPr>
          <p:spPr bwMode="auto">
            <a:xfrm>
              <a:off x="3899727" y="3070447"/>
              <a:ext cx="283614" cy="545903"/>
            </a:xfrm>
            <a:custGeom>
              <a:avLst/>
              <a:gdLst>
                <a:gd name="T0" fmla="*/ 133 w 133"/>
                <a:gd name="T1" fmla="*/ 0 h 256"/>
                <a:gd name="T2" fmla="*/ 133 w 133"/>
                <a:gd name="T3" fmla="*/ 256 h 256"/>
                <a:gd name="T4" fmla="*/ 0 w 133"/>
                <a:gd name="T5" fmla="*/ 159 h 256"/>
                <a:gd name="T6" fmla="*/ 133 w 133"/>
                <a:gd name="T7" fmla="*/ 0 h 256"/>
              </a:gdLst>
              <a:ahLst/>
              <a:cxnLst>
                <a:cxn ang="0">
                  <a:pos x="T0" y="T1"/>
                </a:cxn>
                <a:cxn ang="0">
                  <a:pos x="T2" y="T3"/>
                </a:cxn>
                <a:cxn ang="0">
                  <a:pos x="T4" y="T5"/>
                </a:cxn>
                <a:cxn ang="0">
                  <a:pos x="T6" y="T7"/>
                </a:cxn>
              </a:cxnLst>
              <a:rect l="0" t="0" r="r" b="b"/>
              <a:pathLst>
                <a:path w="133" h="256">
                  <a:moveTo>
                    <a:pt x="133" y="0"/>
                  </a:moveTo>
                  <a:lnTo>
                    <a:pt x="133" y="256"/>
                  </a:lnTo>
                  <a:lnTo>
                    <a:pt x="0" y="159"/>
                  </a:lnTo>
                  <a:lnTo>
                    <a:pt x="13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5" name="Freeform 287">
              <a:extLst>
                <a:ext uri="{FF2B5EF4-FFF2-40B4-BE49-F238E27FC236}">
                  <a16:creationId xmlns:a16="http://schemas.microsoft.com/office/drawing/2014/main" id="{2B31FC90-956C-0D7D-824D-60EE3E50EDD7}"/>
                </a:ext>
              </a:extLst>
            </p:cNvPr>
            <p:cNvSpPr/>
            <p:nvPr/>
          </p:nvSpPr>
          <p:spPr bwMode="auto">
            <a:xfrm>
              <a:off x="4183340" y="3070447"/>
              <a:ext cx="403031" cy="545903"/>
            </a:xfrm>
            <a:custGeom>
              <a:avLst/>
              <a:gdLst>
                <a:gd name="T0" fmla="*/ 189 w 189"/>
                <a:gd name="T1" fmla="*/ 190 h 256"/>
                <a:gd name="T2" fmla="*/ 0 w 189"/>
                <a:gd name="T3" fmla="*/ 256 h 256"/>
                <a:gd name="T4" fmla="*/ 0 w 189"/>
                <a:gd name="T5" fmla="*/ 0 h 256"/>
                <a:gd name="T6" fmla="*/ 189 w 189"/>
                <a:gd name="T7" fmla="*/ 190 h 256"/>
              </a:gdLst>
              <a:ahLst/>
              <a:cxnLst>
                <a:cxn ang="0">
                  <a:pos x="T0" y="T1"/>
                </a:cxn>
                <a:cxn ang="0">
                  <a:pos x="T2" y="T3"/>
                </a:cxn>
                <a:cxn ang="0">
                  <a:pos x="T4" y="T5"/>
                </a:cxn>
                <a:cxn ang="0">
                  <a:pos x="T6" y="T7"/>
                </a:cxn>
              </a:cxnLst>
              <a:rect l="0" t="0" r="r" b="b"/>
              <a:pathLst>
                <a:path w="189" h="256">
                  <a:moveTo>
                    <a:pt x="189" y="190"/>
                  </a:moveTo>
                  <a:lnTo>
                    <a:pt x="0" y="256"/>
                  </a:lnTo>
                  <a:lnTo>
                    <a:pt x="0" y="0"/>
                  </a:lnTo>
                  <a:lnTo>
                    <a:pt x="189"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6" name="Freeform 288">
              <a:extLst>
                <a:ext uri="{FF2B5EF4-FFF2-40B4-BE49-F238E27FC236}">
                  <a16:creationId xmlns:a16="http://schemas.microsoft.com/office/drawing/2014/main" id="{65C3583E-B637-F869-FF55-2BD1E8BFB240}"/>
                </a:ext>
              </a:extLst>
            </p:cNvPr>
            <p:cNvSpPr/>
            <p:nvPr/>
          </p:nvSpPr>
          <p:spPr bwMode="auto">
            <a:xfrm>
              <a:off x="3899727" y="3409503"/>
              <a:ext cx="283614" cy="484063"/>
            </a:xfrm>
            <a:custGeom>
              <a:avLst/>
              <a:gdLst>
                <a:gd name="T0" fmla="*/ 19 w 133"/>
                <a:gd name="T1" fmla="*/ 227 h 227"/>
                <a:gd name="T2" fmla="*/ 0 w 133"/>
                <a:gd name="T3" fmla="*/ 0 h 227"/>
                <a:gd name="T4" fmla="*/ 133 w 133"/>
                <a:gd name="T5" fmla="*/ 97 h 227"/>
                <a:gd name="T6" fmla="*/ 19 w 133"/>
                <a:gd name="T7" fmla="*/ 227 h 227"/>
              </a:gdLst>
              <a:ahLst/>
              <a:cxnLst>
                <a:cxn ang="0">
                  <a:pos x="T0" y="T1"/>
                </a:cxn>
                <a:cxn ang="0">
                  <a:pos x="T2" y="T3"/>
                </a:cxn>
                <a:cxn ang="0">
                  <a:pos x="T4" y="T5"/>
                </a:cxn>
                <a:cxn ang="0">
                  <a:pos x="T6" y="T7"/>
                </a:cxn>
              </a:cxnLst>
              <a:rect l="0" t="0" r="r" b="b"/>
              <a:pathLst>
                <a:path w="133" h="227">
                  <a:moveTo>
                    <a:pt x="19" y="227"/>
                  </a:moveTo>
                  <a:lnTo>
                    <a:pt x="0" y="0"/>
                  </a:lnTo>
                  <a:lnTo>
                    <a:pt x="133" y="97"/>
                  </a:lnTo>
                  <a:lnTo>
                    <a:pt x="19" y="2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7" name="Freeform 289">
              <a:extLst>
                <a:ext uri="{FF2B5EF4-FFF2-40B4-BE49-F238E27FC236}">
                  <a16:creationId xmlns:a16="http://schemas.microsoft.com/office/drawing/2014/main" id="{10140270-E592-E212-0B79-34710FC5674F}"/>
                </a:ext>
              </a:extLst>
            </p:cNvPr>
            <p:cNvSpPr/>
            <p:nvPr/>
          </p:nvSpPr>
          <p:spPr bwMode="auto">
            <a:xfrm>
              <a:off x="3940243" y="3616350"/>
              <a:ext cx="343323" cy="524579"/>
            </a:xfrm>
            <a:custGeom>
              <a:avLst/>
              <a:gdLst>
                <a:gd name="T0" fmla="*/ 161 w 161"/>
                <a:gd name="T1" fmla="*/ 246 h 246"/>
                <a:gd name="T2" fmla="*/ 0 w 161"/>
                <a:gd name="T3" fmla="*/ 130 h 246"/>
                <a:gd name="T4" fmla="*/ 114 w 161"/>
                <a:gd name="T5" fmla="*/ 0 h 246"/>
                <a:gd name="T6" fmla="*/ 161 w 161"/>
                <a:gd name="T7" fmla="*/ 246 h 246"/>
              </a:gdLst>
              <a:ahLst/>
              <a:cxnLst>
                <a:cxn ang="0">
                  <a:pos x="T0" y="T1"/>
                </a:cxn>
                <a:cxn ang="0">
                  <a:pos x="T2" y="T3"/>
                </a:cxn>
                <a:cxn ang="0">
                  <a:pos x="T4" y="T5"/>
                </a:cxn>
                <a:cxn ang="0">
                  <a:pos x="T6" y="T7"/>
                </a:cxn>
              </a:cxnLst>
              <a:rect l="0" t="0" r="r" b="b"/>
              <a:pathLst>
                <a:path w="161" h="246">
                  <a:moveTo>
                    <a:pt x="161" y="246"/>
                  </a:moveTo>
                  <a:lnTo>
                    <a:pt x="0" y="130"/>
                  </a:lnTo>
                  <a:lnTo>
                    <a:pt x="114" y="0"/>
                  </a:lnTo>
                  <a:lnTo>
                    <a:pt x="161" y="2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8" name="Freeform 290">
              <a:extLst>
                <a:ext uri="{FF2B5EF4-FFF2-40B4-BE49-F238E27FC236}">
                  <a16:creationId xmlns:a16="http://schemas.microsoft.com/office/drawing/2014/main" id="{755175AF-6E90-C546-2DC6-707890EBE97A}"/>
                </a:ext>
              </a:extLst>
            </p:cNvPr>
            <p:cNvSpPr/>
            <p:nvPr/>
          </p:nvSpPr>
          <p:spPr bwMode="auto">
            <a:xfrm>
              <a:off x="4183340" y="3475609"/>
              <a:ext cx="403031" cy="601346"/>
            </a:xfrm>
            <a:custGeom>
              <a:avLst/>
              <a:gdLst>
                <a:gd name="T0" fmla="*/ 189 w 189"/>
                <a:gd name="T1" fmla="*/ 0 h 282"/>
                <a:gd name="T2" fmla="*/ 173 w 189"/>
                <a:gd name="T3" fmla="*/ 282 h 282"/>
                <a:gd name="T4" fmla="*/ 0 w 189"/>
                <a:gd name="T5" fmla="*/ 66 h 282"/>
                <a:gd name="T6" fmla="*/ 189 w 189"/>
                <a:gd name="T7" fmla="*/ 0 h 282"/>
              </a:gdLst>
              <a:ahLst/>
              <a:cxnLst>
                <a:cxn ang="0">
                  <a:pos x="T0" y="T1"/>
                </a:cxn>
                <a:cxn ang="0">
                  <a:pos x="T2" y="T3"/>
                </a:cxn>
                <a:cxn ang="0">
                  <a:pos x="T4" y="T5"/>
                </a:cxn>
                <a:cxn ang="0">
                  <a:pos x="T6" y="T7"/>
                </a:cxn>
              </a:cxnLst>
              <a:rect l="0" t="0" r="r" b="b"/>
              <a:pathLst>
                <a:path w="189" h="282">
                  <a:moveTo>
                    <a:pt x="189" y="0"/>
                  </a:moveTo>
                  <a:lnTo>
                    <a:pt x="173" y="282"/>
                  </a:lnTo>
                  <a:lnTo>
                    <a:pt x="0" y="66"/>
                  </a:lnTo>
                  <a:lnTo>
                    <a:pt x="18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9" name="Freeform 291">
              <a:extLst>
                <a:ext uri="{FF2B5EF4-FFF2-40B4-BE49-F238E27FC236}">
                  <a16:creationId xmlns:a16="http://schemas.microsoft.com/office/drawing/2014/main" id="{E9D23D24-A8A8-FEDD-2A5A-9D30F2EB6665}"/>
                </a:ext>
              </a:extLst>
            </p:cNvPr>
            <p:cNvSpPr/>
            <p:nvPr/>
          </p:nvSpPr>
          <p:spPr bwMode="auto">
            <a:xfrm>
              <a:off x="4183340" y="3616350"/>
              <a:ext cx="368912" cy="524579"/>
            </a:xfrm>
            <a:custGeom>
              <a:avLst/>
              <a:gdLst>
                <a:gd name="T0" fmla="*/ 47 w 173"/>
                <a:gd name="T1" fmla="*/ 246 h 246"/>
                <a:gd name="T2" fmla="*/ 0 w 173"/>
                <a:gd name="T3" fmla="*/ 0 h 246"/>
                <a:gd name="T4" fmla="*/ 173 w 173"/>
                <a:gd name="T5" fmla="*/ 216 h 246"/>
                <a:gd name="T6" fmla="*/ 47 w 173"/>
                <a:gd name="T7" fmla="*/ 246 h 246"/>
              </a:gdLst>
              <a:ahLst/>
              <a:cxnLst>
                <a:cxn ang="0">
                  <a:pos x="T0" y="T1"/>
                </a:cxn>
                <a:cxn ang="0">
                  <a:pos x="T2" y="T3"/>
                </a:cxn>
                <a:cxn ang="0">
                  <a:pos x="T4" y="T5"/>
                </a:cxn>
                <a:cxn ang="0">
                  <a:pos x="T6" y="T7"/>
                </a:cxn>
              </a:cxnLst>
              <a:rect l="0" t="0" r="r" b="b"/>
              <a:pathLst>
                <a:path w="173" h="246">
                  <a:moveTo>
                    <a:pt x="47" y="246"/>
                  </a:moveTo>
                  <a:lnTo>
                    <a:pt x="0" y="0"/>
                  </a:lnTo>
                  <a:lnTo>
                    <a:pt x="173" y="216"/>
                  </a:lnTo>
                  <a:lnTo>
                    <a:pt x="47" y="2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0" name="Freeform 292">
              <a:extLst>
                <a:ext uri="{FF2B5EF4-FFF2-40B4-BE49-F238E27FC236}">
                  <a16:creationId xmlns:a16="http://schemas.microsoft.com/office/drawing/2014/main" id="{39B57923-B6F5-B3C4-5CD4-A94A73F18902}"/>
                </a:ext>
              </a:extLst>
            </p:cNvPr>
            <p:cNvSpPr/>
            <p:nvPr/>
          </p:nvSpPr>
          <p:spPr bwMode="auto">
            <a:xfrm>
              <a:off x="4586371" y="3309279"/>
              <a:ext cx="620539" cy="398766"/>
            </a:xfrm>
            <a:custGeom>
              <a:avLst/>
              <a:gdLst>
                <a:gd name="T0" fmla="*/ 168 w 291"/>
                <a:gd name="T1" fmla="*/ 0 h 187"/>
                <a:gd name="T2" fmla="*/ 291 w 291"/>
                <a:gd name="T3" fmla="*/ 187 h 187"/>
                <a:gd name="T4" fmla="*/ 0 w 291"/>
                <a:gd name="T5" fmla="*/ 78 h 187"/>
                <a:gd name="T6" fmla="*/ 168 w 291"/>
                <a:gd name="T7" fmla="*/ 0 h 187"/>
              </a:gdLst>
              <a:ahLst/>
              <a:cxnLst>
                <a:cxn ang="0">
                  <a:pos x="T0" y="T1"/>
                </a:cxn>
                <a:cxn ang="0">
                  <a:pos x="T2" y="T3"/>
                </a:cxn>
                <a:cxn ang="0">
                  <a:pos x="T4" y="T5"/>
                </a:cxn>
                <a:cxn ang="0">
                  <a:pos x="T6" y="T7"/>
                </a:cxn>
              </a:cxnLst>
              <a:rect l="0" t="0" r="r" b="b"/>
              <a:pathLst>
                <a:path w="291" h="187">
                  <a:moveTo>
                    <a:pt x="168" y="0"/>
                  </a:moveTo>
                  <a:lnTo>
                    <a:pt x="291" y="187"/>
                  </a:lnTo>
                  <a:lnTo>
                    <a:pt x="0" y="78"/>
                  </a:lnTo>
                  <a:lnTo>
                    <a:pt x="16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1" name="Freeform 293">
              <a:extLst>
                <a:ext uri="{FF2B5EF4-FFF2-40B4-BE49-F238E27FC236}">
                  <a16:creationId xmlns:a16="http://schemas.microsoft.com/office/drawing/2014/main" id="{BBE5474F-02E5-A94F-EA2B-CD0BE6A5EE05}"/>
                </a:ext>
              </a:extLst>
            </p:cNvPr>
            <p:cNvSpPr/>
            <p:nvPr/>
          </p:nvSpPr>
          <p:spPr bwMode="auto">
            <a:xfrm>
              <a:off x="4552252" y="3475609"/>
              <a:ext cx="488328" cy="601346"/>
            </a:xfrm>
            <a:custGeom>
              <a:avLst/>
              <a:gdLst>
                <a:gd name="T0" fmla="*/ 229 w 229"/>
                <a:gd name="T1" fmla="*/ 234 h 282"/>
                <a:gd name="T2" fmla="*/ 16 w 229"/>
                <a:gd name="T3" fmla="*/ 0 h 282"/>
                <a:gd name="T4" fmla="*/ 0 w 229"/>
                <a:gd name="T5" fmla="*/ 282 h 282"/>
                <a:gd name="T6" fmla="*/ 229 w 229"/>
                <a:gd name="T7" fmla="*/ 234 h 282"/>
              </a:gdLst>
              <a:ahLst/>
              <a:cxnLst>
                <a:cxn ang="0">
                  <a:pos x="T0" y="T1"/>
                </a:cxn>
                <a:cxn ang="0">
                  <a:pos x="T2" y="T3"/>
                </a:cxn>
                <a:cxn ang="0">
                  <a:pos x="T4" y="T5"/>
                </a:cxn>
                <a:cxn ang="0">
                  <a:pos x="T6" y="T7"/>
                </a:cxn>
              </a:cxnLst>
              <a:rect l="0" t="0" r="r" b="b"/>
              <a:pathLst>
                <a:path w="229" h="282">
                  <a:moveTo>
                    <a:pt x="229" y="234"/>
                  </a:moveTo>
                  <a:lnTo>
                    <a:pt x="16" y="0"/>
                  </a:lnTo>
                  <a:lnTo>
                    <a:pt x="0" y="282"/>
                  </a:lnTo>
                  <a:lnTo>
                    <a:pt x="229" y="23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2" name="Freeform 294">
              <a:extLst>
                <a:ext uri="{FF2B5EF4-FFF2-40B4-BE49-F238E27FC236}">
                  <a16:creationId xmlns:a16="http://schemas.microsoft.com/office/drawing/2014/main" id="{A0EDF217-A5B0-BEC7-9CDC-DF877048AA1B}"/>
                </a:ext>
              </a:extLst>
            </p:cNvPr>
            <p:cNvSpPr/>
            <p:nvPr/>
          </p:nvSpPr>
          <p:spPr bwMode="auto">
            <a:xfrm>
              <a:off x="4586371" y="3475609"/>
              <a:ext cx="620539" cy="498990"/>
            </a:xfrm>
            <a:custGeom>
              <a:avLst/>
              <a:gdLst>
                <a:gd name="T0" fmla="*/ 291 w 291"/>
                <a:gd name="T1" fmla="*/ 109 h 234"/>
                <a:gd name="T2" fmla="*/ 213 w 291"/>
                <a:gd name="T3" fmla="*/ 234 h 234"/>
                <a:gd name="T4" fmla="*/ 0 w 291"/>
                <a:gd name="T5" fmla="*/ 0 h 234"/>
                <a:gd name="T6" fmla="*/ 291 w 291"/>
                <a:gd name="T7" fmla="*/ 109 h 234"/>
              </a:gdLst>
              <a:ahLst/>
              <a:cxnLst>
                <a:cxn ang="0">
                  <a:pos x="T0" y="T1"/>
                </a:cxn>
                <a:cxn ang="0">
                  <a:pos x="T2" y="T3"/>
                </a:cxn>
                <a:cxn ang="0">
                  <a:pos x="T4" y="T5"/>
                </a:cxn>
                <a:cxn ang="0">
                  <a:pos x="T6" y="T7"/>
                </a:cxn>
              </a:cxnLst>
              <a:rect l="0" t="0" r="r" b="b"/>
              <a:pathLst>
                <a:path w="291" h="234">
                  <a:moveTo>
                    <a:pt x="291" y="109"/>
                  </a:moveTo>
                  <a:lnTo>
                    <a:pt x="213" y="234"/>
                  </a:lnTo>
                  <a:lnTo>
                    <a:pt x="0" y="0"/>
                  </a:lnTo>
                  <a:lnTo>
                    <a:pt x="291" y="10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3" name="Freeform 295">
              <a:extLst>
                <a:ext uri="{FF2B5EF4-FFF2-40B4-BE49-F238E27FC236}">
                  <a16:creationId xmlns:a16="http://schemas.microsoft.com/office/drawing/2014/main" id="{707E26C7-AF24-60B9-ECBF-ED97B74D4B53}"/>
                </a:ext>
              </a:extLst>
            </p:cNvPr>
            <p:cNvSpPr/>
            <p:nvPr/>
          </p:nvSpPr>
          <p:spPr bwMode="auto">
            <a:xfrm>
              <a:off x="4944620" y="3309279"/>
              <a:ext cx="590685" cy="398766"/>
            </a:xfrm>
            <a:custGeom>
              <a:avLst/>
              <a:gdLst>
                <a:gd name="T0" fmla="*/ 0 w 277"/>
                <a:gd name="T1" fmla="*/ 0 h 187"/>
                <a:gd name="T2" fmla="*/ 277 w 277"/>
                <a:gd name="T3" fmla="*/ 47 h 187"/>
                <a:gd name="T4" fmla="*/ 123 w 277"/>
                <a:gd name="T5" fmla="*/ 187 h 187"/>
                <a:gd name="T6" fmla="*/ 0 w 277"/>
                <a:gd name="T7" fmla="*/ 0 h 187"/>
              </a:gdLst>
              <a:ahLst/>
              <a:cxnLst>
                <a:cxn ang="0">
                  <a:pos x="T0" y="T1"/>
                </a:cxn>
                <a:cxn ang="0">
                  <a:pos x="T2" y="T3"/>
                </a:cxn>
                <a:cxn ang="0">
                  <a:pos x="T4" y="T5"/>
                </a:cxn>
                <a:cxn ang="0">
                  <a:pos x="T6" y="T7"/>
                </a:cxn>
              </a:cxnLst>
              <a:rect l="0" t="0" r="r" b="b"/>
              <a:pathLst>
                <a:path w="277" h="187">
                  <a:moveTo>
                    <a:pt x="0" y="0"/>
                  </a:moveTo>
                  <a:lnTo>
                    <a:pt x="277" y="47"/>
                  </a:lnTo>
                  <a:lnTo>
                    <a:pt x="123" y="18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4" name="Freeform 296">
              <a:extLst>
                <a:ext uri="{FF2B5EF4-FFF2-40B4-BE49-F238E27FC236}">
                  <a16:creationId xmlns:a16="http://schemas.microsoft.com/office/drawing/2014/main" id="{AEC6B6F6-0FDC-32DC-3EEE-FC27C623C58D}"/>
                </a:ext>
              </a:extLst>
            </p:cNvPr>
            <p:cNvSpPr/>
            <p:nvPr/>
          </p:nvSpPr>
          <p:spPr bwMode="auto">
            <a:xfrm>
              <a:off x="4944620" y="3081108"/>
              <a:ext cx="590685" cy="328395"/>
            </a:xfrm>
            <a:custGeom>
              <a:avLst/>
              <a:gdLst>
                <a:gd name="T0" fmla="*/ 102 w 277"/>
                <a:gd name="T1" fmla="*/ 0 h 154"/>
                <a:gd name="T2" fmla="*/ 277 w 277"/>
                <a:gd name="T3" fmla="*/ 154 h 154"/>
                <a:gd name="T4" fmla="*/ 0 w 277"/>
                <a:gd name="T5" fmla="*/ 107 h 154"/>
                <a:gd name="T6" fmla="*/ 102 w 277"/>
                <a:gd name="T7" fmla="*/ 0 h 154"/>
              </a:gdLst>
              <a:ahLst/>
              <a:cxnLst>
                <a:cxn ang="0">
                  <a:pos x="T0" y="T1"/>
                </a:cxn>
                <a:cxn ang="0">
                  <a:pos x="T2" y="T3"/>
                </a:cxn>
                <a:cxn ang="0">
                  <a:pos x="T4" y="T5"/>
                </a:cxn>
                <a:cxn ang="0">
                  <a:pos x="T6" y="T7"/>
                </a:cxn>
              </a:cxnLst>
              <a:rect l="0" t="0" r="r" b="b"/>
              <a:pathLst>
                <a:path w="277" h="154">
                  <a:moveTo>
                    <a:pt x="102" y="0"/>
                  </a:moveTo>
                  <a:lnTo>
                    <a:pt x="277" y="154"/>
                  </a:lnTo>
                  <a:lnTo>
                    <a:pt x="0" y="107"/>
                  </a:lnTo>
                  <a:lnTo>
                    <a:pt x="10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5" name="Freeform 297">
              <a:extLst>
                <a:ext uri="{FF2B5EF4-FFF2-40B4-BE49-F238E27FC236}">
                  <a16:creationId xmlns:a16="http://schemas.microsoft.com/office/drawing/2014/main" id="{A79DF5D7-3728-64D7-125B-1849AA5E2F0B}"/>
                </a:ext>
              </a:extLst>
            </p:cNvPr>
            <p:cNvSpPr/>
            <p:nvPr/>
          </p:nvSpPr>
          <p:spPr bwMode="auto">
            <a:xfrm>
              <a:off x="4283565" y="4076956"/>
              <a:ext cx="268687" cy="311335"/>
            </a:xfrm>
            <a:custGeom>
              <a:avLst/>
              <a:gdLst>
                <a:gd name="T0" fmla="*/ 126 w 126"/>
                <a:gd name="T1" fmla="*/ 0 h 146"/>
                <a:gd name="T2" fmla="*/ 95 w 126"/>
                <a:gd name="T3" fmla="*/ 146 h 146"/>
                <a:gd name="T4" fmla="*/ 0 w 126"/>
                <a:gd name="T5" fmla="*/ 30 h 146"/>
                <a:gd name="T6" fmla="*/ 126 w 126"/>
                <a:gd name="T7" fmla="*/ 0 h 146"/>
              </a:gdLst>
              <a:ahLst/>
              <a:cxnLst>
                <a:cxn ang="0">
                  <a:pos x="T0" y="T1"/>
                </a:cxn>
                <a:cxn ang="0">
                  <a:pos x="T2" y="T3"/>
                </a:cxn>
                <a:cxn ang="0">
                  <a:pos x="T4" y="T5"/>
                </a:cxn>
                <a:cxn ang="0">
                  <a:pos x="T6" y="T7"/>
                </a:cxn>
              </a:cxnLst>
              <a:rect l="0" t="0" r="r" b="b"/>
              <a:pathLst>
                <a:path w="126" h="146">
                  <a:moveTo>
                    <a:pt x="126" y="0"/>
                  </a:moveTo>
                  <a:lnTo>
                    <a:pt x="95" y="146"/>
                  </a:lnTo>
                  <a:lnTo>
                    <a:pt x="0" y="30"/>
                  </a:lnTo>
                  <a:lnTo>
                    <a:pt x="126"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76" name="Freeform 298">
              <a:extLst>
                <a:ext uri="{FF2B5EF4-FFF2-40B4-BE49-F238E27FC236}">
                  <a16:creationId xmlns:a16="http://schemas.microsoft.com/office/drawing/2014/main" id="{B0FDB0E7-2279-1A9E-6F31-1793840B5AE6}"/>
                </a:ext>
              </a:extLst>
            </p:cNvPr>
            <p:cNvSpPr/>
            <p:nvPr/>
          </p:nvSpPr>
          <p:spPr bwMode="auto">
            <a:xfrm>
              <a:off x="2967853" y="3015004"/>
              <a:ext cx="413692" cy="294276"/>
            </a:xfrm>
            <a:custGeom>
              <a:avLst/>
              <a:gdLst>
                <a:gd name="T0" fmla="*/ 0 w 194"/>
                <a:gd name="T1" fmla="*/ 138 h 138"/>
                <a:gd name="T2" fmla="*/ 57 w 194"/>
                <a:gd name="T3" fmla="*/ 0 h 138"/>
                <a:gd name="T4" fmla="*/ 194 w 194"/>
                <a:gd name="T5" fmla="*/ 41 h 138"/>
                <a:gd name="T6" fmla="*/ 0 w 194"/>
                <a:gd name="T7" fmla="*/ 138 h 138"/>
              </a:gdLst>
              <a:ahLst/>
              <a:cxnLst>
                <a:cxn ang="0">
                  <a:pos x="T0" y="T1"/>
                </a:cxn>
                <a:cxn ang="0">
                  <a:pos x="T2" y="T3"/>
                </a:cxn>
                <a:cxn ang="0">
                  <a:pos x="T4" y="T5"/>
                </a:cxn>
                <a:cxn ang="0">
                  <a:pos x="T6" y="T7"/>
                </a:cxn>
              </a:cxnLst>
              <a:rect l="0" t="0" r="r" b="b"/>
              <a:pathLst>
                <a:path w="194" h="138">
                  <a:moveTo>
                    <a:pt x="0" y="138"/>
                  </a:moveTo>
                  <a:lnTo>
                    <a:pt x="57" y="0"/>
                  </a:lnTo>
                  <a:lnTo>
                    <a:pt x="194" y="41"/>
                  </a:lnTo>
                  <a:lnTo>
                    <a:pt x="0" y="13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7" name="Freeform 299">
              <a:extLst>
                <a:ext uri="{FF2B5EF4-FFF2-40B4-BE49-F238E27FC236}">
                  <a16:creationId xmlns:a16="http://schemas.microsoft.com/office/drawing/2014/main" id="{DF45027E-BCA6-1986-B70F-30A6D0B81611}"/>
                </a:ext>
              </a:extLst>
            </p:cNvPr>
            <p:cNvSpPr/>
            <p:nvPr/>
          </p:nvSpPr>
          <p:spPr bwMode="auto">
            <a:xfrm>
              <a:off x="2827112" y="2718594"/>
              <a:ext cx="262290" cy="351852"/>
            </a:xfrm>
            <a:custGeom>
              <a:avLst/>
              <a:gdLst>
                <a:gd name="T0" fmla="*/ 40 w 123"/>
                <a:gd name="T1" fmla="*/ 0 h 165"/>
                <a:gd name="T2" fmla="*/ 123 w 123"/>
                <a:gd name="T3" fmla="*/ 139 h 165"/>
                <a:gd name="T4" fmla="*/ 0 w 123"/>
                <a:gd name="T5" fmla="*/ 165 h 165"/>
                <a:gd name="T6" fmla="*/ 40 w 123"/>
                <a:gd name="T7" fmla="*/ 0 h 165"/>
              </a:gdLst>
              <a:ahLst/>
              <a:cxnLst>
                <a:cxn ang="0">
                  <a:pos x="T0" y="T1"/>
                </a:cxn>
                <a:cxn ang="0">
                  <a:pos x="T2" y="T3"/>
                </a:cxn>
                <a:cxn ang="0">
                  <a:pos x="T4" y="T5"/>
                </a:cxn>
                <a:cxn ang="0">
                  <a:pos x="T6" y="T7"/>
                </a:cxn>
              </a:cxnLst>
              <a:rect l="0" t="0" r="r" b="b"/>
              <a:pathLst>
                <a:path w="123" h="165">
                  <a:moveTo>
                    <a:pt x="40" y="0"/>
                  </a:moveTo>
                  <a:lnTo>
                    <a:pt x="123" y="139"/>
                  </a:lnTo>
                  <a:lnTo>
                    <a:pt x="0" y="165"/>
                  </a:lnTo>
                  <a:lnTo>
                    <a:pt x="4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8" name="Freeform 300">
              <a:extLst>
                <a:ext uri="{FF2B5EF4-FFF2-40B4-BE49-F238E27FC236}">
                  <a16:creationId xmlns:a16="http://schemas.microsoft.com/office/drawing/2014/main" id="{51124B4C-651A-58A2-8E02-23956CD71FCB}"/>
                </a:ext>
              </a:extLst>
            </p:cNvPr>
            <p:cNvSpPr/>
            <p:nvPr/>
          </p:nvSpPr>
          <p:spPr bwMode="auto">
            <a:xfrm>
              <a:off x="2827112" y="3015004"/>
              <a:ext cx="262290" cy="294276"/>
            </a:xfrm>
            <a:custGeom>
              <a:avLst/>
              <a:gdLst>
                <a:gd name="T0" fmla="*/ 66 w 123"/>
                <a:gd name="T1" fmla="*/ 138 h 138"/>
                <a:gd name="T2" fmla="*/ 0 w 123"/>
                <a:gd name="T3" fmla="*/ 26 h 138"/>
                <a:gd name="T4" fmla="*/ 123 w 123"/>
                <a:gd name="T5" fmla="*/ 0 h 138"/>
                <a:gd name="T6" fmla="*/ 66 w 123"/>
                <a:gd name="T7" fmla="*/ 138 h 138"/>
              </a:gdLst>
              <a:ahLst/>
              <a:cxnLst>
                <a:cxn ang="0">
                  <a:pos x="T0" y="T1"/>
                </a:cxn>
                <a:cxn ang="0">
                  <a:pos x="T2" y="T3"/>
                </a:cxn>
                <a:cxn ang="0">
                  <a:pos x="T4" y="T5"/>
                </a:cxn>
                <a:cxn ang="0">
                  <a:pos x="T6" y="T7"/>
                </a:cxn>
              </a:cxnLst>
              <a:rect l="0" t="0" r="r" b="b"/>
              <a:pathLst>
                <a:path w="123" h="138">
                  <a:moveTo>
                    <a:pt x="66" y="138"/>
                  </a:moveTo>
                  <a:lnTo>
                    <a:pt x="0" y="26"/>
                  </a:lnTo>
                  <a:lnTo>
                    <a:pt x="123" y="0"/>
                  </a:lnTo>
                  <a:lnTo>
                    <a:pt x="66" y="13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9" name="Freeform 301">
              <a:extLst>
                <a:ext uri="{FF2B5EF4-FFF2-40B4-BE49-F238E27FC236}">
                  <a16:creationId xmlns:a16="http://schemas.microsoft.com/office/drawing/2014/main" id="{F96F419E-2D03-DF0A-7076-08E20ACF49D8}"/>
                </a:ext>
              </a:extLst>
            </p:cNvPr>
            <p:cNvSpPr/>
            <p:nvPr/>
          </p:nvSpPr>
          <p:spPr bwMode="auto">
            <a:xfrm>
              <a:off x="4486146" y="4076956"/>
              <a:ext cx="413692" cy="428620"/>
            </a:xfrm>
            <a:custGeom>
              <a:avLst/>
              <a:gdLst>
                <a:gd name="T0" fmla="*/ 194 w 194"/>
                <a:gd name="T1" fmla="*/ 201 h 201"/>
                <a:gd name="T2" fmla="*/ 0 w 194"/>
                <a:gd name="T3" fmla="*/ 146 h 201"/>
                <a:gd name="T4" fmla="*/ 31 w 194"/>
                <a:gd name="T5" fmla="*/ 0 h 201"/>
                <a:gd name="T6" fmla="*/ 194 w 194"/>
                <a:gd name="T7" fmla="*/ 201 h 201"/>
              </a:gdLst>
              <a:ahLst/>
              <a:cxnLst>
                <a:cxn ang="0">
                  <a:pos x="T0" y="T1"/>
                </a:cxn>
                <a:cxn ang="0">
                  <a:pos x="T2" y="T3"/>
                </a:cxn>
                <a:cxn ang="0">
                  <a:pos x="T4" y="T5"/>
                </a:cxn>
                <a:cxn ang="0">
                  <a:pos x="T6" y="T7"/>
                </a:cxn>
              </a:cxnLst>
              <a:rect l="0" t="0" r="r" b="b"/>
              <a:pathLst>
                <a:path w="194" h="201">
                  <a:moveTo>
                    <a:pt x="194" y="201"/>
                  </a:moveTo>
                  <a:lnTo>
                    <a:pt x="0" y="146"/>
                  </a:lnTo>
                  <a:lnTo>
                    <a:pt x="31" y="0"/>
                  </a:lnTo>
                  <a:lnTo>
                    <a:pt x="194" y="201"/>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0" name="Freeform 302">
              <a:extLst>
                <a:ext uri="{FF2B5EF4-FFF2-40B4-BE49-F238E27FC236}">
                  <a16:creationId xmlns:a16="http://schemas.microsoft.com/office/drawing/2014/main" id="{C15EA06F-E0C2-12F6-F135-86B6752312AD}"/>
                </a:ext>
              </a:extLst>
            </p:cNvPr>
            <p:cNvSpPr/>
            <p:nvPr/>
          </p:nvSpPr>
          <p:spPr bwMode="auto">
            <a:xfrm>
              <a:off x="5076830" y="6004676"/>
              <a:ext cx="245231" cy="302806"/>
            </a:xfrm>
            <a:custGeom>
              <a:avLst/>
              <a:gdLst>
                <a:gd name="T0" fmla="*/ 115 w 115"/>
                <a:gd name="T1" fmla="*/ 142 h 142"/>
                <a:gd name="T2" fmla="*/ 0 w 115"/>
                <a:gd name="T3" fmla="*/ 66 h 142"/>
                <a:gd name="T4" fmla="*/ 97 w 115"/>
                <a:gd name="T5" fmla="*/ 0 h 142"/>
                <a:gd name="T6" fmla="*/ 115 w 115"/>
                <a:gd name="T7" fmla="*/ 142 h 142"/>
              </a:gdLst>
              <a:ahLst/>
              <a:cxnLst>
                <a:cxn ang="0">
                  <a:pos x="T0" y="T1"/>
                </a:cxn>
                <a:cxn ang="0">
                  <a:pos x="T2" y="T3"/>
                </a:cxn>
                <a:cxn ang="0">
                  <a:pos x="T4" y="T5"/>
                </a:cxn>
                <a:cxn ang="0">
                  <a:pos x="T6" y="T7"/>
                </a:cxn>
              </a:cxnLst>
              <a:rect l="0" t="0" r="r" b="b"/>
              <a:pathLst>
                <a:path w="115" h="142">
                  <a:moveTo>
                    <a:pt x="115" y="142"/>
                  </a:moveTo>
                  <a:lnTo>
                    <a:pt x="0" y="66"/>
                  </a:lnTo>
                  <a:lnTo>
                    <a:pt x="97" y="0"/>
                  </a:lnTo>
                  <a:lnTo>
                    <a:pt x="115" y="142"/>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1" name="Freeform 303">
              <a:extLst>
                <a:ext uri="{FF2B5EF4-FFF2-40B4-BE49-F238E27FC236}">
                  <a16:creationId xmlns:a16="http://schemas.microsoft.com/office/drawing/2014/main" id="{7BA60460-5025-B2BD-9AF6-70721FD3E52E}"/>
                </a:ext>
              </a:extLst>
            </p:cNvPr>
            <p:cNvSpPr/>
            <p:nvPr/>
          </p:nvSpPr>
          <p:spPr bwMode="auto">
            <a:xfrm>
              <a:off x="5076830" y="5712532"/>
              <a:ext cx="206847" cy="432885"/>
            </a:xfrm>
            <a:custGeom>
              <a:avLst/>
              <a:gdLst>
                <a:gd name="T0" fmla="*/ 28 w 97"/>
                <a:gd name="T1" fmla="*/ 0 h 203"/>
                <a:gd name="T2" fmla="*/ 0 w 97"/>
                <a:gd name="T3" fmla="*/ 203 h 203"/>
                <a:gd name="T4" fmla="*/ 97 w 97"/>
                <a:gd name="T5" fmla="*/ 137 h 203"/>
                <a:gd name="T6" fmla="*/ 28 w 97"/>
                <a:gd name="T7" fmla="*/ 0 h 203"/>
              </a:gdLst>
              <a:ahLst/>
              <a:cxnLst>
                <a:cxn ang="0">
                  <a:pos x="T0" y="T1"/>
                </a:cxn>
                <a:cxn ang="0">
                  <a:pos x="T2" y="T3"/>
                </a:cxn>
                <a:cxn ang="0">
                  <a:pos x="T4" y="T5"/>
                </a:cxn>
                <a:cxn ang="0">
                  <a:pos x="T6" y="T7"/>
                </a:cxn>
              </a:cxnLst>
              <a:rect l="0" t="0" r="r" b="b"/>
              <a:pathLst>
                <a:path w="97" h="203">
                  <a:moveTo>
                    <a:pt x="28" y="0"/>
                  </a:moveTo>
                  <a:lnTo>
                    <a:pt x="0" y="203"/>
                  </a:lnTo>
                  <a:lnTo>
                    <a:pt x="97" y="137"/>
                  </a:lnTo>
                  <a:lnTo>
                    <a:pt x="28"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2" name="Freeform 304">
              <a:extLst>
                <a:ext uri="{FF2B5EF4-FFF2-40B4-BE49-F238E27FC236}">
                  <a16:creationId xmlns:a16="http://schemas.microsoft.com/office/drawing/2014/main" id="{28FC6C89-F1F0-5FFF-48E2-D857E3323F08}"/>
                </a:ext>
              </a:extLst>
            </p:cNvPr>
            <p:cNvSpPr/>
            <p:nvPr/>
          </p:nvSpPr>
          <p:spPr bwMode="auto">
            <a:xfrm>
              <a:off x="5136539" y="5712532"/>
              <a:ext cx="398766" cy="292144"/>
            </a:xfrm>
            <a:custGeom>
              <a:avLst/>
              <a:gdLst>
                <a:gd name="T0" fmla="*/ 187 w 187"/>
                <a:gd name="T1" fmla="*/ 28 h 137"/>
                <a:gd name="T2" fmla="*/ 69 w 187"/>
                <a:gd name="T3" fmla="*/ 137 h 137"/>
                <a:gd name="T4" fmla="*/ 0 w 187"/>
                <a:gd name="T5" fmla="*/ 0 h 137"/>
                <a:gd name="T6" fmla="*/ 187 w 187"/>
                <a:gd name="T7" fmla="*/ 28 h 137"/>
              </a:gdLst>
              <a:ahLst/>
              <a:cxnLst>
                <a:cxn ang="0">
                  <a:pos x="T0" y="T1"/>
                </a:cxn>
                <a:cxn ang="0">
                  <a:pos x="T2" y="T3"/>
                </a:cxn>
                <a:cxn ang="0">
                  <a:pos x="T4" y="T5"/>
                </a:cxn>
                <a:cxn ang="0">
                  <a:pos x="T6" y="T7"/>
                </a:cxn>
              </a:cxnLst>
              <a:rect l="0" t="0" r="r" b="b"/>
              <a:pathLst>
                <a:path w="187" h="137">
                  <a:moveTo>
                    <a:pt x="187" y="28"/>
                  </a:moveTo>
                  <a:lnTo>
                    <a:pt x="69" y="137"/>
                  </a:lnTo>
                  <a:lnTo>
                    <a:pt x="0" y="0"/>
                  </a:lnTo>
                  <a:lnTo>
                    <a:pt x="187" y="28"/>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3" name="Freeform 305">
              <a:extLst>
                <a:ext uri="{FF2B5EF4-FFF2-40B4-BE49-F238E27FC236}">
                  <a16:creationId xmlns:a16="http://schemas.microsoft.com/office/drawing/2014/main" id="{06D49452-E8C6-128D-E047-F69CEB021474}"/>
                </a:ext>
              </a:extLst>
            </p:cNvPr>
            <p:cNvSpPr/>
            <p:nvPr/>
          </p:nvSpPr>
          <p:spPr bwMode="auto">
            <a:xfrm>
              <a:off x="5136539" y="5413991"/>
              <a:ext cx="398766" cy="358249"/>
            </a:xfrm>
            <a:custGeom>
              <a:avLst/>
              <a:gdLst>
                <a:gd name="T0" fmla="*/ 180 w 187"/>
                <a:gd name="T1" fmla="*/ 0 h 168"/>
                <a:gd name="T2" fmla="*/ 187 w 187"/>
                <a:gd name="T3" fmla="*/ 168 h 168"/>
                <a:gd name="T4" fmla="*/ 0 w 187"/>
                <a:gd name="T5" fmla="*/ 140 h 168"/>
                <a:gd name="T6" fmla="*/ 180 w 187"/>
                <a:gd name="T7" fmla="*/ 0 h 168"/>
              </a:gdLst>
              <a:ahLst/>
              <a:cxnLst>
                <a:cxn ang="0">
                  <a:pos x="T0" y="T1"/>
                </a:cxn>
                <a:cxn ang="0">
                  <a:pos x="T2" y="T3"/>
                </a:cxn>
                <a:cxn ang="0">
                  <a:pos x="T4" y="T5"/>
                </a:cxn>
                <a:cxn ang="0">
                  <a:pos x="T6" y="T7"/>
                </a:cxn>
              </a:cxnLst>
              <a:rect l="0" t="0" r="r" b="b"/>
              <a:pathLst>
                <a:path w="187" h="168">
                  <a:moveTo>
                    <a:pt x="180" y="0"/>
                  </a:moveTo>
                  <a:lnTo>
                    <a:pt x="187" y="168"/>
                  </a:lnTo>
                  <a:lnTo>
                    <a:pt x="0" y="140"/>
                  </a:lnTo>
                  <a:lnTo>
                    <a:pt x="180"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4" name="Freeform 306">
              <a:extLst>
                <a:ext uri="{FF2B5EF4-FFF2-40B4-BE49-F238E27FC236}">
                  <a16:creationId xmlns:a16="http://schemas.microsoft.com/office/drawing/2014/main" id="{266BAD12-7BC6-3EA7-F1CE-A40FA60EE801}"/>
                </a:ext>
              </a:extLst>
            </p:cNvPr>
            <p:cNvSpPr/>
            <p:nvPr/>
          </p:nvSpPr>
          <p:spPr bwMode="auto">
            <a:xfrm>
              <a:off x="5136539" y="5362813"/>
              <a:ext cx="383838" cy="349719"/>
            </a:xfrm>
            <a:custGeom>
              <a:avLst/>
              <a:gdLst>
                <a:gd name="T0" fmla="*/ 21 w 180"/>
                <a:gd name="T1" fmla="*/ 0 h 164"/>
                <a:gd name="T2" fmla="*/ 0 w 180"/>
                <a:gd name="T3" fmla="*/ 164 h 164"/>
                <a:gd name="T4" fmla="*/ 180 w 180"/>
                <a:gd name="T5" fmla="*/ 24 h 164"/>
                <a:gd name="T6" fmla="*/ 21 w 180"/>
                <a:gd name="T7" fmla="*/ 0 h 164"/>
              </a:gdLst>
              <a:ahLst/>
              <a:cxnLst>
                <a:cxn ang="0">
                  <a:pos x="T0" y="T1"/>
                </a:cxn>
                <a:cxn ang="0">
                  <a:pos x="T2" y="T3"/>
                </a:cxn>
                <a:cxn ang="0">
                  <a:pos x="T4" y="T5"/>
                </a:cxn>
                <a:cxn ang="0">
                  <a:pos x="T6" y="T7"/>
                </a:cxn>
              </a:cxnLst>
              <a:rect l="0" t="0" r="r" b="b"/>
              <a:pathLst>
                <a:path w="180" h="164">
                  <a:moveTo>
                    <a:pt x="21" y="0"/>
                  </a:moveTo>
                  <a:lnTo>
                    <a:pt x="0" y="164"/>
                  </a:lnTo>
                  <a:lnTo>
                    <a:pt x="180" y="24"/>
                  </a:lnTo>
                  <a:lnTo>
                    <a:pt x="21"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5" name="Freeform 307">
              <a:extLst>
                <a:ext uri="{FF2B5EF4-FFF2-40B4-BE49-F238E27FC236}">
                  <a16:creationId xmlns:a16="http://schemas.microsoft.com/office/drawing/2014/main" id="{EFA808D1-2578-7020-75F8-DDEEB4D56315}"/>
                </a:ext>
              </a:extLst>
            </p:cNvPr>
            <p:cNvSpPr/>
            <p:nvPr/>
          </p:nvSpPr>
          <p:spPr bwMode="auto">
            <a:xfrm>
              <a:off x="5520377" y="5413991"/>
              <a:ext cx="302806" cy="358249"/>
            </a:xfrm>
            <a:custGeom>
              <a:avLst/>
              <a:gdLst>
                <a:gd name="T0" fmla="*/ 0 w 142"/>
                <a:gd name="T1" fmla="*/ 0 h 168"/>
                <a:gd name="T2" fmla="*/ 142 w 142"/>
                <a:gd name="T3" fmla="*/ 0 h 168"/>
                <a:gd name="T4" fmla="*/ 7 w 142"/>
                <a:gd name="T5" fmla="*/ 168 h 168"/>
                <a:gd name="T6" fmla="*/ 0 w 142"/>
                <a:gd name="T7" fmla="*/ 0 h 168"/>
              </a:gdLst>
              <a:ahLst/>
              <a:cxnLst>
                <a:cxn ang="0">
                  <a:pos x="T0" y="T1"/>
                </a:cxn>
                <a:cxn ang="0">
                  <a:pos x="T2" y="T3"/>
                </a:cxn>
                <a:cxn ang="0">
                  <a:pos x="T4" y="T5"/>
                </a:cxn>
                <a:cxn ang="0">
                  <a:pos x="T6" y="T7"/>
                </a:cxn>
              </a:cxnLst>
              <a:rect l="0" t="0" r="r" b="b"/>
              <a:pathLst>
                <a:path w="142" h="168">
                  <a:moveTo>
                    <a:pt x="0" y="0"/>
                  </a:moveTo>
                  <a:lnTo>
                    <a:pt x="142" y="0"/>
                  </a:lnTo>
                  <a:lnTo>
                    <a:pt x="7" y="168"/>
                  </a:lnTo>
                  <a:lnTo>
                    <a:pt x="0"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6" name="Freeform 308">
              <a:extLst>
                <a:ext uri="{FF2B5EF4-FFF2-40B4-BE49-F238E27FC236}">
                  <a16:creationId xmlns:a16="http://schemas.microsoft.com/office/drawing/2014/main" id="{47D8FEDE-0CDE-3CE9-3951-644A0B841CBD}"/>
                </a:ext>
              </a:extLst>
            </p:cNvPr>
            <p:cNvSpPr/>
            <p:nvPr/>
          </p:nvSpPr>
          <p:spPr bwMode="auto">
            <a:xfrm>
              <a:off x="5181319" y="5091994"/>
              <a:ext cx="339058" cy="321998"/>
            </a:xfrm>
            <a:custGeom>
              <a:avLst/>
              <a:gdLst>
                <a:gd name="T0" fmla="*/ 159 w 159"/>
                <a:gd name="T1" fmla="*/ 151 h 151"/>
                <a:gd name="T2" fmla="*/ 71 w 159"/>
                <a:gd name="T3" fmla="*/ 0 h 151"/>
                <a:gd name="T4" fmla="*/ 0 w 159"/>
                <a:gd name="T5" fmla="*/ 127 h 151"/>
                <a:gd name="T6" fmla="*/ 159 w 159"/>
                <a:gd name="T7" fmla="*/ 151 h 151"/>
              </a:gdLst>
              <a:ahLst/>
              <a:cxnLst>
                <a:cxn ang="0">
                  <a:pos x="T0" y="T1"/>
                </a:cxn>
                <a:cxn ang="0">
                  <a:pos x="T2" y="T3"/>
                </a:cxn>
                <a:cxn ang="0">
                  <a:pos x="T4" y="T5"/>
                </a:cxn>
                <a:cxn ang="0">
                  <a:pos x="T6" y="T7"/>
                </a:cxn>
              </a:cxnLst>
              <a:rect l="0" t="0" r="r" b="b"/>
              <a:pathLst>
                <a:path w="159" h="151">
                  <a:moveTo>
                    <a:pt x="159" y="151"/>
                  </a:moveTo>
                  <a:lnTo>
                    <a:pt x="71" y="0"/>
                  </a:lnTo>
                  <a:lnTo>
                    <a:pt x="0" y="127"/>
                  </a:lnTo>
                  <a:lnTo>
                    <a:pt x="159" y="151"/>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7" name="Freeform 309">
              <a:extLst>
                <a:ext uri="{FF2B5EF4-FFF2-40B4-BE49-F238E27FC236}">
                  <a16:creationId xmlns:a16="http://schemas.microsoft.com/office/drawing/2014/main" id="{7193667D-1043-9156-98EF-FF5978BF6CA8}"/>
                </a:ext>
              </a:extLst>
            </p:cNvPr>
            <p:cNvSpPr/>
            <p:nvPr/>
          </p:nvSpPr>
          <p:spPr bwMode="auto">
            <a:xfrm>
              <a:off x="5332723" y="5051478"/>
              <a:ext cx="424355" cy="362514"/>
            </a:xfrm>
            <a:custGeom>
              <a:avLst/>
              <a:gdLst>
                <a:gd name="T0" fmla="*/ 199 w 199"/>
                <a:gd name="T1" fmla="*/ 0 h 170"/>
                <a:gd name="T2" fmla="*/ 88 w 199"/>
                <a:gd name="T3" fmla="*/ 170 h 170"/>
                <a:gd name="T4" fmla="*/ 0 w 199"/>
                <a:gd name="T5" fmla="*/ 19 h 170"/>
                <a:gd name="T6" fmla="*/ 199 w 199"/>
                <a:gd name="T7" fmla="*/ 0 h 170"/>
              </a:gdLst>
              <a:ahLst/>
              <a:cxnLst>
                <a:cxn ang="0">
                  <a:pos x="T0" y="T1"/>
                </a:cxn>
                <a:cxn ang="0">
                  <a:pos x="T2" y="T3"/>
                </a:cxn>
                <a:cxn ang="0">
                  <a:pos x="T4" y="T5"/>
                </a:cxn>
                <a:cxn ang="0">
                  <a:pos x="T6" y="T7"/>
                </a:cxn>
              </a:cxnLst>
              <a:rect l="0" t="0" r="r" b="b"/>
              <a:pathLst>
                <a:path w="199" h="170">
                  <a:moveTo>
                    <a:pt x="199" y="0"/>
                  </a:moveTo>
                  <a:lnTo>
                    <a:pt x="88" y="170"/>
                  </a:lnTo>
                  <a:lnTo>
                    <a:pt x="0" y="19"/>
                  </a:lnTo>
                  <a:lnTo>
                    <a:pt x="199"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8" name="Freeform 310">
              <a:extLst>
                <a:ext uri="{FF2B5EF4-FFF2-40B4-BE49-F238E27FC236}">
                  <a16:creationId xmlns:a16="http://schemas.microsoft.com/office/drawing/2014/main" id="{78AD5B73-B344-F9CE-17DF-4F7F99030489}"/>
                </a:ext>
              </a:extLst>
            </p:cNvPr>
            <p:cNvSpPr/>
            <p:nvPr/>
          </p:nvSpPr>
          <p:spPr bwMode="auto">
            <a:xfrm>
              <a:off x="5520377" y="5051478"/>
              <a:ext cx="302806" cy="362514"/>
            </a:xfrm>
            <a:custGeom>
              <a:avLst/>
              <a:gdLst>
                <a:gd name="T0" fmla="*/ 142 w 142"/>
                <a:gd name="T1" fmla="*/ 170 h 170"/>
                <a:gd name="T2" fmla="*/ 0 w 142"/>
                <a:gd name="T3" fmla="*/ 170 h 170"/>
                <a:gd name="T4" fmla="*/ 111 w 142"/>
                <a:gd name="T5" fmla="*/ 0 h 170"/>
                <a:gd name="T6" fmla="*/ 142 w 142"/>
                <a:gd name="T7" fmla="*/ 170 h 170"/>
              </a:gdLst>
              <a:ahLst/>
              <a:cxnLst>
                <a:cxn ang="0">
                  <a:pos x="T0" y="T1"/>
                </a:cxn>
                <a:cxn ang="0">
                  <a:pos x="T2" y="T3"/>
                </a:cxn>
                <a:cxn ang="0">
                  <a:pos x="T4" y="T5"/>
                </a:cxn>
                <a:cxn ang="0">
                  <a:pos x="T6" y="T7"/>
                </a:cxn>
              </a:cxnLst>
              <a:rect l="0" t="0" r="r" b="b"/>
              <a:pathLst>
                <a:path w="142" h="170">
                  <a:moveTo>
                    <a:pt x="142" y="170"/>
                  </a:moveTo>
                  <a:lnTo>
                    <a:pt x="0" y="170"/>
                  </a:lnTo>
                  <a:lnTo>
                    <a:pt x="111" y="0"/>
                  </a:lnTo>
                  <a:lnTo>
                    <a:pt x="142" y="17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9" name="Freeform 311">
              <a:extLst>
                <a:ext uri="{FF2B5EF4-FFF2-40B4-BE49-F238E27FC236}">
                  <a16:creationId xmlns:a16="http://schemas.microsoft.com/office/drawing/2014/main" id="{DDCCCCDA-F79D-858D-1C84-F729816252F9}"/>
                </a:ext>
              </a:extLst>
            </p:cNvPr>
            <p:cNvSpPr/>
            <p:nvPr/>
          </p:nvSpPr>
          <p:spPr bwMode="auto">
            <a:xfrm>
              <a:off x="5757076" y="5051478"/>
              <a:ext cx="236701" cy="362514"/>
            </a:xfrm>
            <a:custGeom>
              <a:avLst/>
              <a:gdLst>
                <a:gd name="T0" fmla="*/ 111 w 111"/>
                <a:gd name="T1" fmla="*/ 75 h 170"/>
                <a:gd name="T2" fmla="*/ 31 w 111"/>
                <a:gd name="T3" fmla="*/ 170 h 170"/>
                <a:gd name="T4" fmla="*/ 0 w 111"/>
                <a:gd name="T5" fmla="*/ 0 h 170"/>
                <a:gd name="T6" fmla="*/ 111 w 111"/>
                <a:gd name="T7" fmla="*/ 75 h 170"/>
              </a:gdLst>
              <a:ahLst/>
              <a:cxnLst>
                <a:cxn ang="0">
                  <a:pos x="T0" y="T1"/>
                </a:cxn>
                <a:cxn ang="0">
                  <a:pos x="T2" y="T3"/>
                </a:cxn>
                <a:cxn ang="0">
                  <a:pos x="T4" y="T5"/>
                </a:cxn>
                <a:cxn ang="0">
                  <a:pos x="T6" y="T7"/>
                </a:cxn>
              </a:cxnLst>
              <a:rect l="0" t="0" r="r" b="b"/>
              <a:pathLst>
                <a:path w="111" h="170">
                  <a:moveTo>
                    <a:pt x="111" y="75"/>
                  </a:moveTo>
                  <a:lnTo>
                    <a:pt x="31" y="170"/>
                  </a:lnTo>
                  <a:lnTo>
                    <a:pt x="0" y="0"/>
                  </a:lnTo>
                  <a:lnTo>
                    <a:pt x="111" y="75"/>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0" name="Freeform 312">
              <a:extLst>
                <a:ext uri="{FF2B5EF4-FFF2-40B4-BE49-F238E27FC236}">
                  <a16:creationId xmlns:a16="http://schemas.microsoft.com/office/drawing/2014/main" id="{E8910E29-D479-87E9-34F7-CE6EC0AD40B9}"/>
                </a:ext>
              </a:extLst>
            </p:cNvPr>
            <p:cNvSpPr/>
            <p:nvPr/>
          </p:nvSpPr>
          <p:spPr bwMode="auto">
            <a:xfrm>
              <a:off x="5757076" y="4974710"/>
              <a:ext cx="332660" cy="236701"/>
            </a:xfrm>
            <a:custGeom>
              <a:avLst/>
              <a:gdLst>
                <a:gd name="T0" fmla="*/ 156 w 156"/>
                <a:gd name="T1" fmla="*/ 0 h 111"/>
                <a:gd name="T2" fmla="*/ 111 w 156"/>
                <a:gd name="T3" fmla="*/ 111 h 111"/>
                <a:gd name="T4" fmla="*/ 0 w 156"/>
                <a:gd name="T5" fmla="*/ 36 h 111"/>
                <a:gd name="T6" fmla="*/ 156 w 156"/>
                <a:gd name="T7" fmla="*/ 0 h 111"/>
              </a:gdLst>
              <a:ahLst/>
              <a:cxnLst>
                <a:cxn ang="0">
                  <a:pos x="T0" y="T1"/>
                </a:cxn>
                <a:cxn ang="0">
                  <a:pos x="T2" y="T3"/>
                </a:cxn>
                <a:cxn ang="0">
                  <a:pos x="T4" y="T5"/>
                </a:cxn>
                <a:cxn ang="0">
                  <a:pos x="T6" y="T7"/>
                </a:cxn>
              </a:cxnLst>
              <a:rect l="0" t="0" r="r" b="b"/>
              <a:pathLst>
                <a:path w="156" h="111">
                  <a:moveTo>
                    <a:pt x="156" y="0"/>
                  </a:moveTo>
                  <a:lnTo>
                    <a:pt x="111" y="111"/>
                  </a:lnTo>
                  <a:lnTo>
                    <a:pt x="0" y="36"/>
                  </a:lnTo>
                  <a:lnTo>
                    <a:pt x="156"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1" name="Freeform 313">
              <a:extLst>
                <a:ext uri="{FF2B5EF4-FFF2-40B4-BE49-F238E27FC236}">
                  <a16:creationId xmlns:a16="http://schemas.microsoft.com/office/drawing/2014/main" id="{8B47427B-82A2-7A7D-1BCE-A167A602FAE8}"/>
                </a:ext>
              </a:extLst>
            </p:cNvPr>
            <p:cNvSpPr/>
            <p:nvPr/>
          </p:nvSpPr>
          <p:spPr bwMode="auto">
            <a:xfrm>
              <a:off x="5757076" y="4823308"/>
              <a:ext cx="332660" cy="228171"/>
            </a:xfrm>
            <a:custGeom>
              <a:avLst/>
              <a:gdLst>
                <a:gd name="T0" fmla="*/ 68 w 156"/>
                <a:gd name="T1" fmla="*/ 0 h 107"/>
                <a:gd name="T2" fmla="*/ 0 w 156"/>
                <a:gd name="T3" fmla="*/ 107 h 107"/>
                <a:gd name="T4" fmla="*/ 156 w 156"/>
                <a:gd name="T5" fmla="*/ 71 h 107"/>
                <a:gd name="T6" fmla="*/ 68 w 156"/>
                <a:gd name="T7" fmla="*/ 0 h 107"/>
              </a:gdLst>
              <a:ahLst/>
              <a:cxnLst>
                <a:cxn ang="0">
                  <a:pos x="T0" y="T1"/>
                </a:cxn>
                <a:cxn ang="0">
                  <a:pos x="T2" y="T3"/>
                </a:cxn>
                <a:cxn ang="0">
                  <a:pos x="T4" y="T5"/>
                </a:cxn>
                <a:cxn ang="0">
                  <a:pos x="T6" y="T7"/>
                </a:cxn>
              </a:cxnLst>
              <a:rect l="0" t="0" r="r" b="b"/>
              <a:pathLst>
                <a:path w="156" h="107">
                  <a:moveTo>
                    <a:pt x="68" y="0"/>
                  </a:moveTo>
                  <a:lnTo>
                    <a:pt x="0" y="107"/>
                  </a:lnTo>
                  <a:lnTo>
                    <a:pt x="156" y="71"/>
                  </a:lnTo>
                  <a:lnTo>
                    <a:pt x="68"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2" name="Freeform 314">
              <a:extLst>
                <a:ext uri="{FF2B5EF4-FFF2-40B4-BE49-F238E27FC236}">
                  <a16:creationId xmlns:a16="http://schemas.microsoft.com/office/drawing/2014/main" id="{869BF690-B220-EA60-4D6B-A1BA393A50E4}"/>
                </a:ext>
              </a:extLst>
            </p:cNvPr>
            <p:cNvSpPr/>
            <p:nvPr/>
          </p:nvSpPr>
          <p:spPr bwMode="auto">
            <a:xfrm>
              <a:off x="5701633" y="4782791"/>
              <a:ext cx="200449" cy="268687"/>
            </a:xfrm>
            <a:custGeom>
              <a:avLst/>
              <a:gdLst>
                <a:gd name="T0" fmla="*/ 0 w 94"/>
                <a:gd name="T1" fmla="*/ 0 h 126"/>
                <a:gd name="T2" fmla="*/ 26 w 94"/>
                <a:gd name="T3" fmla="*/ 126 h 126"/>
                <a:gd name="T4" fmla="*/ 94 w 94"/>
                <a:gd name="T5" fmla="*/ 19 h 126"/>
                <a:gd name="T6" fmla="*/ 0 w 94"/>
                <a:gd name="T7" fmla="*/ 0 h 126"/>
              </a:gdLst>
              <a:ahLst/>
              <a:cxnLst>
                <a:cxn ang="0">
                  <a:pos x="T0" y="T1"/>
                </a:cxn>
                <a:cxn ang="0">
                  <a:pos x="T2" y="T3"/>
                </a:cxn>
                <a:cxn ang="0">
                  <a:pos x="T4" y="T5"/>
                </a:cxn>
                <a:cxn ang="0">
                  <a:pos x="T6" y="T7"/>
                </a:cxn>
              </a:cxnLst>
              <a:rect l="0" t="0" r="r" b="b"/>
              <a:pathLst>
                <a:path w="94" h="126">
                  <a:moveTo>
                    <a:pt x="0" y="0"/>
                  </a:moveTo>
                  <a:lnTo>
                    <a:pt x="26" y="126"/>
                  </a:lnTo>
                  <a:lnTo>
                    <a:pt x="94" y="19"/>
                  </a:lnTo>
                  <a:lnTo>
                    <a:pt x="0"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3" name="Freeform 315">
              <a:extLst>
                <a:ext uri="{FF2B5EF4-FFF2-40B4-BE49-F238E27FC236}">
                  <a16:creationId xmlns:a16="http://schemas.microsoft.com/office/drawing/2014/main" id="{D0C5DFE9-2594-E6D3-C81A-657AA55650CE}"/>
                </a:ext>
              </a:extLst>
            </p:cNvPr>
            <p:cNvSpPr/>
            <p:nvPr/>
          </p:nvSpPr>
          <p:spPr bwMode="auto">
            <a:xfrm>
              <a:off x="5439344" y="4782791"/>
              <a:ext cx="317733" cy="268687"/>
            </a:xfrm>
            <a:custGeom>
              <a:avLst/>
              <a:gdLst>
                <a:gd name="T0" fmla="*/ 0 w 149"/>
                <a:gd name="T1" fmla="*/ 26 h 126"/>
                <a:gd name="T2" fmla="*/ 149 w 149"/>
                <a:gd name="T3" fmla="*/ 126 h 126"/>
                <a:gd name="T4" fmla="*/ 123 w 149"/>
                <a:gd name="T5" fmla="*/ 0 h 126"/>
                <a:gd name="T6" fmla="*/ 0 w 149"/>
                <a:gd name="T7" fmla="*/ 26 h 126"/>
              </a:gdLst>
              <a:ahLst/>
              <a:cxnLst>
                <a:cxn ang="0">
                  <a:pos x="T0" y="T1"/>
                </a:cxn>
                <a:cxn ang="0">
                  <a:pos x="T2" y="T3"/>
                </a:cxn>
                <a:cxn ang="0">
                  <a:pos x="T4" y="T5"/>
                </a:cxn>
                <a:cxn ang="0">
                  <a:pos x="T6" y="T7"/>
                </a:cxn>
              </a:cxnLst>
              <a:rect l="0" t="0" r="r" b="b"/>
              <a:pathLst>
                <a:path w="149" h="126">
                  <a:moveTo>
                    <a:pt x="0" y="26"/>
                  </a:moveTo>
                  <a:lnTo>
                    <a:pt x="149" y="126"/>
                  </a:lnTo>
                  <a:lnTo>
                    <a:pt x="123" y="0"/>
                  </a:lnTo>
                  <a:lnTo>
                    <a:pt x="0" y="26"/>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94" name="Freeform 316">
              <a:extLst>
                <a:ext uri="{FF2B5EF4-FFF2-40B4-BE49-F238E27FC236}">
                  <a16:creationId xmlns:a16="http://schemas.microsoft.com/office/drawing/2014/main" id="{3234D39C-EFA8-7221-CE52-14CB7A3DB2D5}"/>
                </a:ext>
              </a:extLst>
            </p:cNvPr>
            <p:cNvSpPr/>
            <p:nvPr/>
          </p:nvSpPr>
          <p:spPr bwMode="auto">
            <a:xfrm>
              <a:off x="5332723" y="4838234"/>
              <a:ext cx="424355" cy="253760"/>
            </a:xfrm>
            <a:custGeom>
              <a:avLst/>
              <a:gdLst>
                <a:gd name="T0" fmla="*/ 0 w 199"/>
                <a:gd name="T1" fmla="*/ 119 h 119"/>
                <a:gd name="T2" fmla="*/ 199 w 199"/>
                <a:gd name="T3" fmla="*/ 100 h 119"/>
                <a:gd name="T4" fmla="*/ 50 w 199"/>
                <a:gd name="T5" fmla="*/ 0 h 119"/>
                <a:gd name="T6" fmla="*/ 0 w 199"/>
                <a:gd name="T7" fmla="*/ 119 h 119"/>
              </a:gdLst>
              <a:ahLst/>
              <a:cxnLst>
                <a:cxn ang="0">
                  <a:pos x="T0" y="T1"/>
                </a:cxn>
                <a:cxn ang="0">
                  <a:pos x="T2" y="T3"/>
                </a:cxn>
                <a:cxn ang="0">
                  <a:pos x="T4" y="T5"/>
                </a:cxn>
                <a:cxn ang="0">
                  <a:pos x="T6" y="T7"/>
                </a:cxn>
              </a:cxnLst>
              <a:rect l="0" t="0" r="r" b="b"/>
              <a:pathLst>
                <a:path w="199" h="119">
                  <a:moveTo>
                    <a:pt x="0" y="119"/>
                  </a:moveTo>
                  <a:lnTo>
                    <a:pt x="199" y="100"/>
                  </a:lnTo>
                  <a:lnTo>
                    <a:pt x="50" y="0"/>
                  </a:lnTo>
                  <a:lnTo>
                    <a:pt x="0" y="119"/>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5" name="Freeform 317">
              <a:extLst>
                <a:ext uri="{FF2B5EF4-FFF2-40B4-BE49-F238E27FC236}">
                  <a16:creationId xmlns:a16="http://schemas.microsoft.com/office/drawing/2014/main" id="{AA42ACCA-A81C-5F04-859D-A475ADBC5FFB}"/>
                </a:ext>
              </a:extLst>
            </p:cNvPr>
            <p:cNvSpPr/>
            <p:nvPr/>
          </p:nvSpPr>
          <p:spPr bwMode="auto">
            <a:xfrm>
              <a:off x="5136539" y="5091994"/>
              <a:ext cx="196184" cy="270820"/>
            </a:xfrm>
            <a:custGeom>
              <a:avLst/>
              <a:gdLst>
                <a:gd name="T0" fmla="*/ 21 w 92"/>
                <a:gd name="T1" fmla="*/ 127 h 127"/>
                <a:gd name="T2" fmla="*/ 0 w 92"/>
                <a:gd name="T3" fmla="*/ 23 h 127"/>
                <a:gd name="T4" fmla="*/ 92 w 92"/>
                <a:gd name="T5" fmla="*/ 0 h 127"/>
                <a:gd name="T6" fmla="*/ 21 w 92"/>
                <a:gd name="T7" fmla="*/ 127 h 127"/>
              </a:gdLst>
              <a:ahLst/>
              <a:cxnLst>
                <a:cxn ang="0">
                  <a:pos x="T0" y="T1"/>
                </a:cxn>
                <a:cxn ang="0">
                  <a:pos x="T2" y="T3"/>
                </a:cxn>
                <a:cxn ang="0">
                  <a:pos x="T4" y="T5"/>
                </a:cxn>
                <a:cxn ang="0">
                  <a:pos x="T6" y="T7"/>
                </a:cxn>
              </a:cxnLst>
              <a:rect l="0" t="0" r="r" b="b"/>
              <a:pathLst>
                <a:path w="92" h="127">
                  <a:moveTo>
                    <a:pt x="21" y="127"/>
                  </a:moveTo>
                  <a:lnTo>
                    <a:pt x="0" y="23"/>
                  </a:lnTo>
                  <a:lnTo>
                    <a:pt x="92" y="0"/>
                  </a:lnTo>
                  <a:lnTo>
                    <a:pt x="21" y="127"/>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6" name="Freeform 318">
              <a:extLst>
                <a:ext uri="{FF2B5EF4-FFF2-40B4-BE49-F238E27FC236}">
                  <a16:creationId xmlns:a16="http://schemas.microsoft.com/office/drawing/2014/main" id="{EC8E9EAE-7F74-E5C3-2819-7A4C7C09DAAC}"/>
                </a:ext>
              </a:extLst>
            </p:cNvPr>
            <p:cNvSpPr/>
            <p:nvPr/>
          </p:nvSpPr>
          <p:spPr bwMode="auto">
            <a:xfrm>
              <a:off x="5004328" y="4974710"/>
              <a:ext cx="328395" cy="166330"/>
            </a:xfrm>
            <a:custGeom>
              <a:avLst/>
              <a:gdLst>
                <a:gd name="T0" fmla="*/ 0 w 154"/>
                <a:gd name="T1" fmla="*/ 0 h 78"/>
                <a:gd name="T2" fmla="*/ 62 w 154"/>
                <a:gd name="T3" fmla="*/ 78 h 78"/>
                <a:gd name="T4" fmla="*/ 154 w 154"/>
                <a:gd name="T5" fmla="*/ 55 h 78"/>
                <a:gd name="T6" fmla="*/ 0 w 154"/>
                <a:gd name="T7" fmla="*/ 0 h 78"/>
              </a:gdLst>
              <a:ahLst/>
              <a:cxnLst>
                <a:cxn ang="0">
                  <a:pos x="T0" y="T1"/>
                </a:cxn>
                <a:cxn ang="0">
                  <a:pos x="T2" y="T3"/>
                </a:cxn>
                <a:cxn ang="0">
                  <a:pos x="T4" y="T5"/>
                </a:cxn>
                <a:cxn ang="0">
                  <a:pos x="T6" y="T7"/>
                </a:cxn>
              </a:cxnLst>
              <a:rect l="0" t="0" r="r" b="b"/>
              <a:pathLst>
                <a:path w="154" h="78">
                  <a:moveTo>
                    <a:pt x="0" y="0"/>
                  </a:moveTo>
                  <a:lnTo>
                    <a:pt x="62" y="78"/>
                  </a:lnTo>
                  <a:lnTo>
                    <a:pt x="154" y="55"/>
                  </a:lnTo>
                  <a:lnTo>
                    <a:pt x="0"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97" name="Freeform 319">
              <a:extLst>
                <a:ext uri="{FF2B5EF4-FFF2-40B4-BE49-F238E27FC236}">
                  <a16:creationId xmlns:a16="http://schemas.microsoft.com/office/drawing/2014/main" id="{68A19496-F524-1858-3465-68EE58622FF4}"/>
                </a:ext>
              </a:extLst>
            </p:cNvPr>
            <p:cNvSpPr/>
            <p:nvPr/>
          </p:nvSpPr>
          <p:spPr bwMode="auto">
            <a:xfrm>
              <a:off x="5236762" y="4748672"/>
              <a:ext cx="202582" cy="343323"/>
            </a:xfrm>
            <a:custGeom>
              <a:avLst/>
              <a:gdLst>
                <a:gd name="T0" fmla="*/ 0 w 95"/>
                <a:gd name="T1" fmla="*/ 0 h 161"/>
                <a:gd name="T2" fmla="*/ 45 w 95"/>
                <a:gd name="T3" fmla="*/ 161 h 161"/>
                <a:gd name="T4" fmla="*/ 95 w 95"/>
                <a:gd name="T5" fmla="*/ 42 h 161"/>
                <a:gd name="T6" fmla="*/ 0 w 95"/>
                <a:gd name="T7" fmla="*/ 0 h 161"/>
              </a:gdLst>
              <a:ahLst/>
              <a:cxnLst>
                <a:cxn ang="0">
                  <a:pos x="T0" y="T1"/>
                </a:cxn>
                <a:cxn ang="0">
                  <a:pos x="T2" y="T3"/>
                </a:cxn>
                <a:cxn ang="0">
                  <a:pos x="T4" y="T5"/>
                </a:cxn>
                <a:cxn ang="0">
                  <a:pos x="T6" y="T7"/>
                </a:cxn>
              </a:cxnLst>
              <a:rect l="0" t="0" r="r" b="b"/>
              <a:pathLst>
                <a:path w="95" h="161">
                  <a:moveTo>
                    <a:pt x="0" y="0"/>
                  </a:moveTo>
                  <a:lnTo>
                    <a:pt x="45" y="161"/>
                  </a:lnTo>
                  <a:lnTo>
                    <a:pt x="95" y="42"/>
                  </a:lnTo>
                  <a:lnTo>
                    <a:pt x="0"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98" name="Freeform 320">
              <a:extLst>
                <a:ext uri="{FF2B5EF4-FFF2-40B4-BE49-F238E27FC236}">
                  <a16:creationId xmlns:a16="http://schemas.microsoft.com/office/drawing/2014/main" id="{FAC6E944-8C82-B9BC-EBB5-82CA12B987B3}"/>
                </a:ext>
              </a:extLst>
            </p:cNvPr>
            <p:cNvSpPr/>
            <p:nvPr/>
          </p:nvSpPr>
          <p:spPr bwMode="auto">
            <a:xfrm>
              <a:off x="5004328" y="4748672"/>
              <a:ext cx="328395" cy="343323"/>
            </a:xfrm>
            <a:custGeom>
              <a:avLst/>
              <a:gdLst>
                <a:gd name="T0" fmla="*/ 0 w 154"/>
                <a:gd name="T1" fmla="*/ 106 h 161"/>
                <a:gd name="T2" fmla="*/ 109 w 154"/>
                <a:gd name="T3" fmla="*/ 0 h 161"/>
                <a:gd name="T4" fmla="*/ 154 w 154"/>
                <a:gd name="T5" fmla="*/ 161 h 161"/>
                <a:gd name="T6" fmla="*/ 0 w 154"/>
                <a:gd name="T7" fmla="*/ 106 h 161"/>
              </a:gdLst>
              <a:ahLst/>
              <a:cxnLst>
                <a:cxn ang="0">
                  <a:pos x="T0" y="T1"/>
                </a:cxn>
                <a:cxn ang="0">
                  <a:pos x="T2" y="T3"/>
                </a:cxn>
                <a:cxn ang="0">
                  <a:pos x="T4" y="T5"/>
                </a:cxn>
                <a:cxn ang="0">
                  <a:pos x="T6" y="T7"/>
                </a:cxn>
              </a:cxnLst>
              <a:rect l="0" t="0" r="r" b="b"/>
              <a:pathLst>
                <a:path w="154" h="161">
                  <a:moveTo>
                    <a:pt x="0" y="106"/>
                  </a:moveTo>
                  <a:lnTo>
                    <a:pt x="109" y="0"/>
                  </a:lnTo>
                  <a:lnTo>
                    <a:pt x="154" y="161"/>
                  </a:lnTo>
                  <a:lnTo>
                    <a:pt x="0" y="106"/>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9" name="Freeform 321">
              <a:extLst>
                <a:ext uri="{FF2B5EF4-FFF2-40B4-BE49-F238E27FC236}">
                  <a16:creationId xmlns:a16="http://schemas.microsoft.com/office/drawing/2014/main" id="{B6893D94-03A8-F565-2E5D-9B005D3978E0}"/>
                </a:ext>
              </a:extLst>
            </p:cNvPr>
            <p:cNvSpPr/>
            <p:nvPr/>
          </p:nvSpPr>
          <p:spPr bwMode="auto">
            <a:xfrm>
              <a:off x="5004328" y="4616461"/>
              <a:ext cx="232436" cy="358249"/>
            </a:xfrm>
            <a:custGeom>
              <a:avLst/>
              <a:gdLst>
                <a:gd name="T0" fmla="*/ 17 w 109"/>
                <a:gd name="T1" fmla="*/ 0 h 168"/>
                <a:gd name="T2" fmla="*/ 109 w 109"/>
                <a:gd name="T3" fmla="*/ 62 h 168"/>
                <a:gd name="T4" fmla="*/ 0 w 109"/>
                <a:gd name="T5" fmla="*/ 168 h 168"/>
                <a:gd name="T6" fmla="*/ 17 w 109"/>
                <a:gd name="T7" fmla="*/ 0 h 168"/>
              </a:gdLst>
              <a:ahLst/>
              <a:cxnLst>
                <a:cxn ang="0">
                  <a:pos x="T0" y="T1"/>
                </a:cxn>
                <a:cxn ang="0">
                  <a:pos x="T2" y="T3"/>
                </a:cxn>
                <a:cxn ang="0">
                  <a:pos x="T4" y="T5"/>
                </a:cxn>
                <a:cxn ang="0">
                  <a:pos x="T6" y="T7"/>
                </a:cxn>
              </a:cxnLst>
              <a:rect l="0" t="0" r="r" b="b"/>
              <a:pathLst>
                <a:path w="109" h="168">
                  <a:moveTo>
                    <a:pt x="17" y="0"/>
                  </a:moveTo>
                  <a:lnTo>
                    <a:pt x="109" y="62"/>
                  </a:lnTo>
                  <a:lnTo>
                    <a:pt x="0" y="168"/>
                  </a:lnTo>
                  <a:lnTo>
                    <a:pt x="17"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0" name="Freeform 322">
              <a:extLst>
                <a:ext uri="{FF2B5EF4-FFF2-40B4-BE49-F238E27FC236}">
                  <a16:creationId xmlns:a16="http://schemas.microsoft.com/office/drawing/2014/main" id="{9C483DEE-684D-B091-CFF9-AFEF14F8BA14}"/>
                </a:ext>
              </a:extLst>
            </p:cNvPr>
            <p:cNvSpPr/>
            <p:nvPr/>
          </p:nvSpPr>
          <p:spPr bwMode="auto">
            <a:xfrm>
              <a:off x="5040578" y="4516237"/>
              <a:ext cx="243097" cy="232436"/>
            </a:xfrm>
            <a:custGeom>
              <a:avLst/>
              <a:gdLst>
                <a:gd name="T0" fmla="*/ 114 w 114"/>
                <a:gd name="T1" fmla="*/ 0 h 109"/>
                <a:gd name="T2" fmla="*/ 92 w 114"/>
                <a:gd name="T3" fmla="*/ 109 h 109"/>
                <a:gd name="T4" fmla="*/ 0 w 114"/>
                <a:gd name="T5" fmla="*/ 47 h 109"/>
                <a:gd name="T6" fmla="*/ 114 w 114"/>
                <a:gd name="T7" fmla="*/ 0 h 109"/>
              </a:gdLst>
              <a:ahLst/>
              <a:cxnLst>
                <a:cxn ang="0">
                  <a:pos x="T0" y="T1"/>
                </a:cxn>
                <a:cxn ang="0">
                  <a:pos x="T2" y="T3"/>
                </a:cxn>
                <a:cxn ang="0">
                  <a:pos x="T4" y="T5"/>
                </a:cxn>
                <a:cxn ang="0">
                  <a:pos x="T6" y="T7"/>
                </a:cxn>
              </a:cxnLst>
              <a:rect l="0" t="0" r="r" b="b"/>
              <a:pathLst>
                <a:path w="114" h="109">
                  <a:moveTo>
                    <a:pt x="114" y="0"/>
                  </a:moveTo>
                  <a:lnTo>
                    <a:pt x="92" y="109"/>
                  </a:lnTo>
                  <a:lnTo>
                    <a:pt x="0" y="47"/>
                  </a:lnTo>
                  <a:lnTo>
                    <a:pt x="114" y="0"/>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1" name="Freeform 323">
              <a:extLst>
                <a:ext uri="{FF2B5EF4-FFF2-40B4-BE49-F238E27FC236}">
                  <a16:creationId xmlns:a16="http://schemas.microsoft.com/office/drawing/2014/main" id="{A32FAFA6-0F70-7348-0A73-227A9BF6AAC0}"/>
                </a:ext>
              </a:extLst>
            </p:cNvPr>
            <p:cNvSpPr/>
            <p:nvPr/>
          </p:nvSpPr>
          <p:spPr bwMode="auto">
            <a:xfrm>
              <a:off x="5236762" y="4516237"/>
              <a:ext cx="253760" cy="232436"/>
            </a:xfrm>
            <a:custGeom>
              <a:avLst/>
              <a:gdLst>
                <a:gd name="T0" fmla="*/ 119 w 119"/>
                <a:gd name="T1" fmla="*/ 47 h 109"/>
                <a:gd name="T2" fmla="*/ 0 w 119"/>
                <a:gd name="T3" fmla="*/ 109 h 109"/>
                <a:gd name="T4" fmla="*/ 22 w 119"/>
                <a:gd name="T5" fmla="*/ 0 h 109"/>
                <a:gd name="T6" fmla="*/ 119 w 119"/>
                <a:gd name="T7" fmla="*/ 47 h 109"/>
              </a:gdLst>
              <a:ahLst/>
              <a:cxnLst>
                <a:cxn ang="0">
                  <a:pos x="T0" y="T1"/>
                </a:cxn>
                <a:cxn ang="0">
                  <a:pos x="T2" y="T3"/>
                </a:cxn>
                <a:cxn ang="0">
                  <a:pos x="T4" y="T5"/>
                </a:cxn>
                <a:cxn ang="0">
                  <a:pos x="T6" y="T7"/>
                </a:cxn>
              </a:cxnLst>
              <a:rect l="0" t="0" r="r" b="b"/>
              <a:pathLst>
                <a:path w="119" h="109">
                  <a:moveTo>
                    <a:pt x="119" y="47"/>
                  </a:moveTo>
                  <a:lnTo>
                    <a:pt x="0" y="109"/>
                  </a:lnTo>
                  <a:lnTo>
                    <a:pt x="22" y="0"/>
                  </a:lnTo>
                  <a:lnTo>
                    <a:pt x="119" y="47"/>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2" name="Freeform 324">
              <a:extLst>
                <a:ext uri="{FF2B5EF4-FFF2-40B4-BE49-F238E27FC236}">
                  <a16:creationId xmlns:a16="http://schemas.microsoft.com/office/drawing/2014/main" id="{41F91557-1570-052F-83D9-8CE6B1F6B24C}"/>
                </a:ext>
              </a:extLst>
            </p:cNvPr>
            <p:cNvSpPr/>
            <p:nvPr/>
          </p:nvSpPr>
          <p:spPr bwMode="auto">
            <a:xfrm>
              <a:off x="5439344" y="4616461"/>
              <a:ext cx="262290" cy="221773"/>
            </a:xfrm>
            <a:custGeom>
              <a:avLst/>
              <a:gdLst>
                <a:gd name="T0" fmla="*/ 123 w 123"/>
                <a:gd name="T1" fmla="*/ 78 h 104"/>
                <a:gd name="T2" fmla="*/ 24 w 123"/>
                <a:gd name="T3" fmla="*/ 0 h 104"/>
                <a:gd name="T4" fmla="*/ 0 w 123"/>
                <a:gd name="T5" fmla="*/ 104 h 104"/>
                <a:gd name="T6" fmla="*/ 123 w 123"/>
                <a:gd name="T7" fmla="*/ 78 h 104"/>
              </a:gdLst>
              <a:ahLst/>
              <a:cxnLst>
                <a:cxn ang="0">
                  <a:pos x="T0" y="T1"/>
                </a:cxn>
                <a:cxn ang="0">
                  <a:pos x="T2" y="T3"/>
                </a:cxn>
                <a:cxn ang="0">
                  <a:pos x="T4" y="T5"/>
                </a:cxn>
                <a:cxn ang="0">
                  <a:pos x="T6" y="T7"/>
                </a:cxn>
              </a:cxnLst>
              <a:rect l="0" t="0" r="r" b="b"/>
              <a:pathLst>
                <a:path w="123" h="104">
                  <a:moveTo>
                    <a:pt x="123" y="78"/>
                  </a:moveTo>
                  <a:lnTo>
                    <a:pt x="24" y="0"/>
                  </a:lnTo>
                  <a:lnTo>
                    <a:pt x="0" y="104"/>
                  </a:lnTo>
                  <a:lnTo>
                    <a:pt x="123" y="78"/>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3" name="Freeform 325">
              <a:extLst>
                <a:ext uri="{FF2B5EF4-FFF2-40B4-BE49-F238E27FC236}">
                  <a16:creationId xmlns:a16="http://schemas.microsoft.com/office/drawing/2014/main" id="{BF712A4E-D6B0-AA56-FF30-025EC486B583}"/>
                </a:ext>
              </a:extLst>
            </p:cNvPr>
            <p:cNvSpPr/>
            <p:nvPr/>
          </p:nvSpPr>
          <p:spPr bwMode="auto">
            <a:xfrm>
              <a:off x="5236762" y="4616461"/>
              <a:ext cx="253760" cy="221773"/>
            </a:xfrm>
            <a:custGeom>
              <a:avLst/>
              <a:gdLst>
                <a:gd name="T0" fmla="*/ 95 w 119"/>
                <a:gd name="T1" fmla="*/ 104 h 104"/>
                <a:gd name="T2" fmla="*/ 0 w 119"/>
                <a:gd name="T3" fmla="*/ 62 h 104"/>
                <a:gd name="T4" fmla="*/ 119 w 119"/>
                <a:gd name="T5" fmla="*/ 0 h 104"/>
                <a:gd name="T6" fmla="*/ 95 w 119"/>
                <a:gd name="T7" fmla="*/ 104 h 104"/>
              </a:gdLst>
              <a:ahLst/>
              <a:cxnLst>
                <a:cxn ang="0">
                  <a:pos x="T0" y="T1"/>
                </a:cxn>
                <a:cxn ang="0">
                  <a:pos x="T2" y="T3"/>
                </a:cxn>
                <a:cxn ang="0">
                  <a:pos x="T4" y="T5"/>
                </a:cxn>
                <a:cxn ang="0">
                  <a:pos x="T6" y="T7"/>
                </a:cxn>
              </a:cxnLst>
              <a:rect l="0" t="0" r="r" b="b"/>
              <a:pathLst>
                <a:path w="119" h="104">
                  <a:moveTo>
                    <a:pt x="95" y="104"/>
                  </a:moveTo>
                  <a:lnTo>
                    <a:pt x="0" y="62"/>
                  </a:lnTo>
                  <a:lnTo>
                    <a:pt x="119" y="0"/>
                  </a:lnTo>
                  <a:lnTo>
                    <a:pt x="95" y="104"/>
                  </a:lnTo>
                  <a:close/>
                </a:path>
              </a:pathLst>
            </a:custGeom>
            <a:solidFill>
              <a:schemeClr val="accent6">
                <a:lumMod val="20000"/>
                <a:lumOff val="80000"/>
              </a:schemeClr>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4" name="Freeform 326">
              <a:extLst>
                <a:ext uri="{FF2B5EF4-FFF2-40B4-BE49-F238E27FC236}">
                  <a16:creationId xmlns:a16="http://schemas.microsoft.com/office/drawing/2014/main" id="{267042DE-C47F-30A1-DC6F-99CC2A366BA2}"/>
                </a:ext>
              </a:extLst>
            </p:cNvPr>
            <p:cNvSpPr/>
            <p:nvPr/>
          </p:nvSpPr>
          <p:spPr bwMode="auto">
            <a:xfrm>
              <a:off x="8985581" y="3102433"/>
              <a:ext cx="503254" cy="513917"/>
            </a:xfrm>
            <a:custGeom>
              <a:avLst/>
              <a:gdLst>
                <a:gd name="T0" fmla="*/ 104 w 236"/>
                <a:gd name="T1" fmla="*/ 241 h 241"/>
                <a:gd name="T2" fmla="*/ 0 w 236"/>
                <a:gd name="T3" fmla="*/ 0 h 241"/>
                <a:gd name="T4" fmla="*/ 236 w 236"/>
                <a:gd name="T5" fmla="*/ 9 h 241"/>
                <a:gd name="T6" fmla="*/ 104 w 236"/>
                <a:gd name="T7" fmla="*/ 241 h 241"/>
              </a:gdLst>
              <a:ahLst/>
              <a:cxnLst>
                <a:cxn ang="0">
                  <a:pos x="T0" y="T1"/>
                </a:cxn>
                <a:cxn ang="0">
                  <a:pos x="T2" y="T3"/>
                </a:cxn>
                <a:cxn ang="0">
                  <a:pos x="T4" y="T5"/>
                </a:cxn>
                <a:cxn ang="0">
                  <a:pos x="T6" y="T7"/>
                </a:cxn>
              </a:cxnLst>
              <a:rect l="0" t="0" r="r" b="b"/>
              <a:pathLst>
                <a:path w="236" h="241">
                  <a:moveTo>
                    <a:pt x="104" y="241"/>
                  </a:moveTo>
                  <a:lnTo>
                    <a:pt x="0" y="0"/>
                  </a:lnTo>
                  <a:lnTo>
                    <a:pt x="236" y="9"/>
                  </a:lnTo>
                  <a:lnTo>
                    <a:pt x="104" y="24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5" name="Freeform 327">
              <a:extLst>
                <a:ext uri="{FF2B5EF4-FFF2-40B4-BE49-F238E27FC236}">
                  <a16:creationId xmlns:a16="http://schemas.microsoft.com/office/drawing/2014/main" id="{256E6B23-A974-9C77-0868-6C71A8B9149E}"/>
                </a:ext>
              </a:extLst>
            </p:cNvPr>
            <p:cNvSpPr/>
            <p:nvPr/>
          </p:nvSpPr>
          <p:spPr bwMode="auto">
            <a:xfrm>
              <a:off x="7209264" y="4232623"/>
              <a:ext cx="458474" cy="516049"/>
            </a:xfrm>
            <a:custGeom>
              <a:avLst/>
              <a:gdLst>
                <a:gd name="T0" fmla="*/ 154 w 215"/>
                <a:gd name="T1" fmla="*/ 242 h 242"/>
                <a:gd name="T2" fmla="*/ 0 w 215"/>
                <a:gd name="T3" fmla="*/ 26 h 242"/>
                <a:gd name="T4" fmla="*/ 215 w 215"/>
                <a:gd name="T5" fmla="*/ 0 h 242"/>
                <a:gd name="T6" fmla="*/ 154 w 215"/>
                <a:gd name="T7" fmla="*/ 242 h 242"/>
              </a:gdLst>
              <a:ahLst/>
              <a:cxnLst>
                <a:cxn ang="0">
                  <a:pos x="T0" y="T1"/>
                </a:cxn>
                <a:cxn ang="0">
                  <a:pos x="T2" y="T3"/>
                </a:cxn>
                <a:cxn ang="0">
                  <a:pos x="T4" y="T5"/>
                </a:cxn>
                <a:cxn ang="0">
                  <a:pos x="T6" y="T7"/>
                </a:cxn>
              </a:cxnLst>
              <a:rect l="0" t="0" r="r" b="b"/>
              <a:pathLst>
                <a:path w="215" h="242">
                  <a:moveTo>
                    <a:pt x="154" y="242"/>
                  </a:moveTo>
                  <a:lnTo>
                    <a:pt x="0" y="26"/>
                  </a:lnTo>
                  <a:lnTo>
                    <a:pt x="215" y="0"/>
                  </a:lnTo>
                  <a:lnTo>
                    <a:pt x="154" y="2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6" name="Freeform 328">
              <a:extLst>
                <a:ext uri="{FF2B5EF4-FFF2-40B4-BE49-F238E27FC236}">
                  <a16:creationId xmlns:a16="http://schemas.microsoft.com/office/drawing/2014/main" id="{987B4656-34E7-1B3D-A0B8-852283036171}"/>
                </a:ext>
              </a:extLst>
            </p:cNvPr>
            <p:cNvSpPr/>
            <p:nvPr/>
          </p:nvSpPr>
          <p:spPr bwMode="auto">
            <a:xfrm>
              <a:off x="9207354" y="3121625"/>
              <a:ext cx="407296" cy="494725"/>
            </a:xfrm>
            <a:custGeom>
              <a:avLst/>
              <a:gdLst>
                <a:gd name="T0" fmla="*/ 0 w 191"/>
                <a:gd name="T1" fmla="*/ 232 h 232"/>
                <a:gd name="T2" fmla="*/ 132 w 191"/>
                <a:gd name="T3" fmla="*/ 0 h 232"/>
                <a:gd name="T4" fmla="*/ 191 w 191"/>
                <a:gd name="T5" fmla="*/ 192 h 232"/>
                <a:gd name="T6" fmla="*/ 0 w 191"/>
                <a:gd name="T7" fmla="*/ 232 h 232"/>
              </a:gdLst>
              <a:ahLst/>
              <a:cxnLst>
                <a:cxn ang="0">
                  <a:pos x="T0" y="T1"/>
                </a:cxn>
                <a:cxn ang="0">
                  <a:pos x="T2" y="T3"/>
                </a:cxn>
                <a:cxn ang="0">
                  <a:pos x="T4" y="T5"/>
                </a:cxn>
                <a:cxn ang="0">
                  <a:pos x="T6" y="T7"/>
                </a:cxn>
              </a:cxnLst>
              <a:rect l="0" t="0" r="r" b="b"/>
              <a:pathLst>
                <a:path w="191" h="232">
                  <a:moveTo>
                    <a:pt x="0" y="232"/>
                  </a:moveTo>
                  <a:lnTo>
                    <a:pt x="132" y="0"/>
                  </a:lnTo>
                  <a:lnTo>
                    <a:pt x="191" y="192"/>
                  </a:lnTo>
                  <a:lnTo>
                    <a:pt x="0" y="23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7" name="Freeform 329">
              <a:extLst>
                <a:ext uri="{FF2B5EF4-FFF2-40B4-BE49-F238E27FC236}">
                  <a16:creationId xmlns:a16="http://schemas.microsoft.com/office/drawing/2014/main" id="{DD26344D-8455-8350-167D-F952696E218E}"/>
                </a:ext>
              </a:extLst>
            </p:cNvPr>
            <p:cNvSpPr/>
            <p:nvPr/>
          </p:nvSpPr>
          <p:spPr bwMode="auto">
            <a:xfrm>
              <a:off x="8985581" y="2718594"/>
              <a:ext cx="503254" cy="403031"/>
            </a:xfrm>
            <a:custGeom>
              <a:avLst/>
              <a:gdLst>
                <a:gd name="T0" fmla="*/ 0 w 236"/>
                <a:gd name="T1" fmla="*/ 180 h 189"/>
                <a:gd name="T2" fmla="*/ 149 w 236"/>
                <a:gd name="T3" fmla="*/ 0 h 189"/>
                <a:gd name="T4" fmla="*/ 236 w 236"/>
                <a:gd name="T5" fmla="*/ 189 h 189"/>
                <a:gd name="T6" fmla="*/ 0 w 236"/>
                <a:gd name="T7" fmla="*/ 180 h 189"/>
              </a:gdLst>
              <a:ahLst/>
              <a:cxnLst>
                <a:cxn ang="0">
                  <a:pos x="T0" y="T1"/>
                </a:cxn>
                <a:cxn ang="0">
                  <a:pos x="T2" y="T3"/>
                </a:cxn>
                <a:cxn ang="0">
                  <a:pos x="T4" y="T5"/>
                </a:cxn>
                <a:cxn ang="0">
                  <a:pos x="T6" y="T7"/>
                </a:cxn>
              </a:cxnLst>
              <a:rect l="0" t="0" r="r" b="b"/>
              <a:pathLst>
                <a:path w="236" h="189">
                  <a:moveTo>
                    <a:pt x="0" y="180"/>
                  </a:moveTo>
                  <a:lnTo>
                    <a:pt x="149" y="0"/>
                  </a:lnTo>
                  <a:lnTo>
                    <a:pt x="236" y="189"/>
                  </a:lnTo>
                  <a:lnTo>
                    <a:pt x="0"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8" name="Freeform 330">
              <a:extLst>
                <a:ext uri="{FF2B5EF4-FFF2-40B4-BE49-F238E27FC236}">
                  <a16:creationId xmlns:a16="http://schemas.microsoft.com/office/drawing/2014/main" id="{C13A85DD-344C-4F76-0E1C-218CC6A53B78}"/>
                </a:ext>
              </a:extLst>
            </p:cNvPr>
            <p:cNvSpPr/>
            <p:nvPr/>
          </p:nvSpPr>
          <p:spPr bwMode="auto">
            <a:xfrm>
              <a:off x="8827781" y="3102433"/>
              <a:ext cx="379573" cy="513917"/>
            </a:xfrm>
            <a:custGeom>
              <a:avLst/>
              <a:gdLst>
                <a:gd name="T0" fmla="*/ 178 w 178"/>
                <a:gd name="T1" fmla="*/ 241 h 241"/>
                <a:gd name="T2" fmla="*/ 0 w 178"/>
                <a:gd name="T3" fmla="*/ 222 h 241"/>
                <a:gd name="T4" fmla="*/ 74 w 178"/>
                <a:gd name="T5" fmla="*/ 0 h 241"/>
                <a:gd name="T6" fmla="*/ 178 w 178"/>
                <a:gd name="T7" fmla="*/ 241 h 241"/>
              </a:gdLst>
              <a:ahLst/>
              <a:cxnLst>
                <a:cxn ang="0">
                  <a:pos x="T0" y="T1"/>
                </a:cxn>
                <a:cxn ang="0">
                  <a:pos x="T2" y="T3"/>
                </a:cxn>
                <a:cxn ang="0">
                  <a:pos x="T4" y="T5"/>
                </a:cxn>
                <a:cxn ang="0">
                  <a:pos x="T6" y="T7"/>
                </a:cxn>
              </a:cxnLst>
              <a:rect l="0" t="0" r="r" b="b"/>
              <a:pathLst>
                <a:path w="178" h="241">
                  <a:moveTo>
                    <a:pt x="178" y="241"/>
                  </a:moveTo>
                  <a:lnTo>
                    <a:pt x="0" y="222"/>
                  </a:lnTo>
                  <a:lnTo>
                    <a:pt x="74" y="0"/>
                  </a:lnTo>
                  <a:lnTo>
                    <a:pt x="178" y="24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9" name="Freeform 331">
              <a:extLst>
                <a:ext uri="{FF2B5EF4-FFF2-40B4-BE49-F238E27FC236}">
                  <a16:creationId xmlns:a16="http://schemas.microsoft.com/office/drawing/2014/main" id="{C474BF96-5AFF-3B4B-4BF7-5CEE4EFE1E2C}"/>
                </a:ext>
              </a:extLst>
            </p:cNvPr>
            <p:cNvSpPr/>
            <p:nvPr/>
          </p:nvSpPr>
          <p:spPr bwMode="auto">
            <a:xfrm>
              <a:off x="9237208" y="2415789"/>
              <a:ext cx="339058" cy="302806"/>
            </a:xfrm>
            <a:custGeom>
              <a:avLst/>
              <a:gdLst>
                <a:gd name="T0" fmla="*/ 159 w 159"/>
                <a:gd name="T1" fmla="*/ 0 h 142"/>
                <a:gd name="T2" fmla="*/ 31 w 159"/>
                <a:gd name="T3" fmla="*/ 142 h 142"/>
                <a:gd name="T4" fmla="*/ 0 w 159"/>
                <a:gd name="T5" fmla="*/ 0 h 142"/>
                <a:gd name="T6" fmla="*/ 159 w 159"/>
                <a:gd name="T7" fmla="*/ 0 h 142"/>
              </a:gdLst>
              <a:ahLst/>
              <a:cxnLst>
                <a:cxn ang="0">
                  <a:pos x="T0" y="T1"/>
                </a:cxn>
                <a:cxn ang="0">
                  <a:pos x="T2" y="T3"/>
                </a:cxn>
                <a:cxn ang="0">
                  <a:pos x="T4" y="T5"/>
                </a:cxn>
                <a:cxn ang="0">
                  <a:pos x="T6" y="T7"/>
                </a:cxn>
              </a:cxnLst>
              <a:rect l="0" t="0" r="r" b="b"/>
              <a:pathLst>
                <a:path w="159" h="142">
                  <a:moveTo>
                    <a:pt x="159" y="0"/>
                  </a:moveTo>
                  <a:lnTo>
                    <a:pt x="31" y="142"/>
                  </a:lnTo>
                  <a:lnTo>
                    <a:pt x="0" y="0"/>
                  </a:lnTo>
                  <a:lnTo>
                    <a:pt x="15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0" name="Freeform 332">
              <a:extLst>
                <a:ext uri="{FF2B5EF4-FFF2-40B4-BE49-F238E27FC236}">
                  <a16:creationId xmlns:a16="http://schemas.microsoft.com/office/drawing/2014/main" id="{283774D0-54A8-8146-DC15-E2C0A20B836B}"/>
                </a:ext>
              </a:extLst>
            </p:cNvPr>
            <p:cNvSpPr/>
            <p:nvPr/>
          </p:nvSpPr>
          <p:spPr bwMode="auto">
            <a:xfrm>
              <a:off x="8889622" y="2415789"/>
              <a:ext cx="413692" cy="302806"/>
            </a:xfrm>
            <a:custGeom>
              <a:avLst/>
              <a:gdLst>
                <a:gd name="T0" fmla="*/ 0 w 194"/>
                <a:gd name="T1" fmla="*/ 92 h 142"/>
                <a:gd name="T2" fmla="*/ 194 w 194"/>
                <a:gd name="T3" fmla="*/ 142 h 142"/>
                <a:gd name="T4" fmla="*/ 163 w 194"/>
                <a:gd name="T5" fmla="*/ 0 h 142"/>
                <a:gd name="T6" fmla="*/ 0 w 194"/>
                <a:gd name="T7" fmla="*/ 92 h 142"/>
              </a:gdLst>
              <a:ahLst/>
              <a:cxnLst>
                <a:cxn ang="0">
                  <a:pos x="T0" y="T1"/>
                </a:cxn>
                <a:cxn ang="0">
                  <a:pos x="T2" y="T3"/>
                </a:cxn>
                <a:cxn ang="0">
                  <a:pos x="T4" y="T5"/>
                </a:cxn>
                <a:cxn ang="0">
                  <a:pos x="T6" y="T7"/>
                </a:cxn>
              </a:cxnLst>
              <a:rect l="0" t="0" r="r" b="b"/>
              <a:pathLst>
                <a:path w="194" h="142">
                  <a:moveTo>
                    <a:pt x="0" y="92"/>
                  </a:moveTo>
                  <a:lnTo>
                    <a:pt x="194" y="142"/>
                  </a:lnTo>
                  <a:lnTo>
                    <a:pt x="163" y="0"/>
                  </a:lnTo>
                  <a:lnTo>
                    <a:pt x="0" y="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1" name="Freeform 333">
              <a:extLst>
                <a:ext uri="{FF2B5EF4-FFF2-40B4-BE49-F238E27FC236}">
                  <a16:creationId xmlns:a16="http://schemas.microsoft.com/office/drawing/2014/main" id="{ED11095C-195F-63C7-5EC9-C983E223713E}"/>
                </a:ext>
              </a:extLst>
            </p:cNvPr>
            <p:cNvSpPr/>
            <p:nvPr/>
          </p:nvSpPr>
          <p:spPr bwMode="auto">
            <a:xfrm>
              <a:off x="9576266" y="2415789"/>
              <a:ext cx="411560" cy="373177"/>
            </a:xfrm>
            <a:custGeom>
              <a:avLst/>
              <a:gdLst>
                <a:gd name="T0" fmla="*/ 193 w 193"/>
                <a:gd name="T1" fmla="*/ 82 h 175"/>
                <a:gd name="T2" fmla="*/ 0 w 193"/>
                <a:gd name="T3" fmla="*/ 0 h 175"/>
                <a:gd name="T4" fmla="*/ 85 w 193"/>
                <a:gd name="T5" fmla="*/ 175 h 175"/>
                <a:gd name="T6" fmla="*/ 193 w 193"/>
                <a:gd name="T7" fmla="*/ 82 h 175"/>
              </a:gdLst>
              <a:ahLst/>
              <a:cxnLst>
                <a:cxn ang="0">
                  <a:pos x="T0" y="T1"/>
                </a:cxn>
                <a:cxn ang="0">
                  <a:pos x="T2" y="T3"/>
                </a:cxn>
                <a:cxn ang="0">
                  <a:pos x="T4" y="T5"/>
                </a:cxn>
                <a:cxn ang="0">
                  <a:pos x="T6" y="T7"/>
                </a:cxn>
              </a:cxnLst>
              <a:rect l="0" t="0" r="r" b="b"/>
              <a:pathLst>
                <a:path w="193" h="175">
                  <a:moveTo>
                    <a:pt x="193" y="82"/>
                  </a:moveTo>
                  <a:lnTo>
                    <a:pt x="0" y="0"/>
                  </a:lnTo>
                  <a:lnTo>
                    <a:pt x="85" y="175"/>
                  </a:lnTo>
                  <a:lnTo>
                    <a:pt x="193" y="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2" name="Freeform 334">
              <a:extLst>
                <a:ext uri="{FF2B5EF4-FFF2-40B4-BE49-F238E27FC236}">
                  <a16:creationId xmlns:a16="http://schemas.microsoft.com/office/drawing/2014/main" id="{1F6A5823-0AD7-EEDD-A1F4-48332DD3E525}"/>
                </a:ext>
              </a:extLst>
            </p:cNvPr>
            <p:cNvSpPr/>
            <p:nvPr/>
          </p:nvSpPr>
          <p:spPr bwMode="auto">
            <a:xfrm>
              <a:off x="9303315" y="2415789"/>
              <a:ext cx="454209" cy="373177"/>
            </a:xfrm>
            <a:custGeom>
              <a:avLst/>
              <a:gdLst>
                <a:gd name="T0" fmla="*/ 0 w 213"/>
                <a:gd name="T1" fmla="*/ 142 h 175"/>
                <a:gd name="T2" fmla="*/ 128 w 213"/>
                <a:gd name="T3" fmla="*/ 0 h 175"/>
                <a:gd name="T4" fmla="*/ 213 w 213"/>
                <a:gd name="T5" fmla="*/ 175 h 175"/>
                <a:gd name="T6" fmla="*/ 0 w 213"/>
                <a:gd name="T7" fmla="*/ 142 h 175"/>
              </a:gdLst>
              <a:ahLst/>
              <a:cxnLst>
                <a:cxn ang="0">
                  <a:pos x="T0" y="T1"/>
                </a:cxn>
                <a:cxn ang="0">
                  <a:pos x="T2" y="T3"/>
                </a:cxn>
                <a:cxn ang="0">
                  <a:pos x="T4" y="T5"/>
                </a:cxn>
                <a:cxn ang="0">
                  <a:pos x="T6" y="T7"/>
                </a:cxn>
              </a:cxnLst>
              <a:rect l="0" t="0" r="r" b="b"/>
              <a:pathLst>
                <a:path w="213" h="175">
                  <a:moveTo>
                    <a:pt x="0" y="142"/>
                  </a:moveTo>
                  <a:lnTo>
                    <a:pt x="128" y="0"/>
                  </a:lnTo>
                  <a:lnTo>
                    <a:pt x="213" y="175"/>
                  </a:lnTo>
                  <a:lnTo>
                    <a:pt x="0" y="1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3" name="Freeform 335">
              <a:extLst>
                <a:ext uri="{FF2B5EF4-FFF2-40B4-BE49-F238E27FC236}">
                  <a16:creationId xmlns:a16="http://schemas.microsoft.com/office/drawing/2014/main" id="{5D2E7BA9-969F-0E38-C17F-8F5744500B1B}"/>
                </a:ext>
              </a:extLst>
            </p:cNvPr>
            <p:cNvSpPr/>
            <p:nvPr/>
          </p:nvSpPr>
          <p:spPr bwMode="auto">
            <a:xfrm>
              <a:off x="9303315" y="2718594"/>
              <a:ext cx="454209" cy="403031"/>
            </a:xfrm>
            <a:custGeom>
              <a:avLst/>
              <a:gdLst>
                <a:gd name="T0" fmla="*/ 87 w 213"/>
                <a:gd name="T1" fmla="*/ 189 h 189"/>
                <a:gd name="T2" fmla="*/ 0 w 213"/>
                <a:gd name="T3" fmla="*/ 0 h 189"/>
                <a:gd name="T4" fmla="*/ 213 w 213"/>
                <a:gd name="T5" fmla="*/ 33 h 189"/>
                <a:gd name="T6" fmla="*/ 87 w 213"/>
                <a:gd name="T7" fmla="*/ 189 h 189"/>
              </a:gdLst>
              <a:ahLst/>
              <a:cxnLst>
                <a:cxn ang="0">
                  <a:pos x="T0" y="T1"/>
                </a:cxn>
                <a:cxn ang="0">
                  <a:pos x="T2" y="T3"/>
                </a:cxn>
                <a:cxn ang="0">
                  <a:pos x="T4" y="T5"/>
                </a:cxn>
                <a:cxn ang="0">
                  <a:pos x="T6" y="T7"/>
                </a:cxn>
              </a:cxnLst>
              <a:rect l="0" t="0" r="r" b="b"/>
              <a:pathLst>
                <a:path w="213" h="189">
                  <a:moveTo>
                    <a:pt x="87" y="189"/>
                  </a:moveTo>
                  <a:lnTo>
                    <a:pt x="0" y="0"/>
                  </a:lnTo>
                  <a:lnTo>
                    <a:pt x="213" y="33"/>
                  </a:lnTo>
                  <a:lnTo>
                    <a:pt x="87"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4" name="Freeform 336">
              <a:extLst>
                <a:ext uri="{FF2B5EF4-FFF2-40B4-BE49-F238E27FC236}">
                  <a16:creationId xmlns:a16="http://schemas.microsoft.com/office/drawing/2014/main" id="{F8879FAA-6092-1226-AAC1-CD2A0EF0590D}"/>
                </a:ext>
              </a:extLst>
            </p:cNvPr>
            <p:cNvSpPr/>
            <p:nvPr/>
          </p:nvSpPr>
          <p:spPr bwMode="auto">
            <a:xfrm>
              <a:off x="9488836" y="2788965"/>
              <a:ext cx="420090" cy="362514"/>
            </a:xfrm>
            <a:custGeom>
              <a:avLst/>
              <a:gdLst>
                <a:gd name="T0" fmla="*/ 197 w 197"/>
                <a:gd name="T1" fmla="*/ 170 h 170"/>
                <a:gd name="T2" fmla="*/ 0 w 197"/>
                <a:gd name="T3" fmla="*/ 156 h 170"/>
                <a:gd name="T4" fmla="*/ 126 w 197"/>
                <a:gd name="T5" fmla="*/ 0 h 170"/>
                <a:gd name="T6" fmla="*/ 197 w 197"/>
                <a:gd name="T7" fmla="*/ 170 h 170"/>
              </a:gdLst>
              <a:ahLst/>
              <a:cxnLst>
                <a:cxn ang="0">
                  <a:pos x="T0" y="T1"/>
                </a:cxn>
                <a:cxn ang="0">
                  <a:pos x="T2" y="T3"/>
                </a:cxn>
                <a:cxn ang="0">
                  <a:pos x="T4" y="T5"/>
                </a:cxn>
                <a:cxn ang="0">
                  <a:pos x="T6" y="T7"/>
                </a:cxn>
              </a:cxnLst>
              <a:rect l="0" t="0" r="r" b="b"/>
              <a:pathLst>
                <a:path w="197" h="170">
                  <a:moveTo>
                    <a:pt x="197" y="170"/>
                  </a:moveTo>
                  <a:lnTo>
                    <a:pt x="0" y="156"/>
                  </a:lnTo>
                  <a:lnTo>
                    <a:pt x="126" y="0"/>
                  </a:lnTo>
                  <a:lnTo>
                    <a:pt x="197" y="17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5" name="Freeform 337">
              <a:extLst>
                <a:ext uri="{FF2B5EF4-FFF2-40B4-BE49-F238E27FC236}">
                  <a16:creationId xmlns:a16="http://schemas.microsoft.com/office/drawing/2014/main" id="{F1C23691-2033-BAD9-818F-5BE8C22B4594}"/>
                </a:ext>
              </a:extLst>
            </p:cNvPr>
            <p:cNvSpPr/>
            <p:nvPr/>
          </p:nvSpPr>
          <p:spPr bwMode="auto">
            <a:xfrm>
              <a:off x="9757522" y="2590648"/>
              <a:ext cx="381706" cy="253760"/>
            </a:xfrm>
            <a:custGeom>
              <a:avLst/>
              <a:gdLst>
                <a:gd name="T0" fmla="*/ 179 w 179"/>
                <a:gd name="T1" fmla="*/ 119 h 119"/>
                <a:gd name="T2" fmla="*/ 0 w 179"/>
                <a:gd name="T3" fmla="*/ 93 h 119"/>
                <a:gd name="T4" fmla="*/ 108 w 179"/>
                <a:gd name="T5" fmla="*/ 0 h 119"/>
                <a:gd name="T6" fmla="*/ 179 w 179"/>
                <a:gd name="T7" fmla="*/ 119 h 119"/>
              </a:gdLst>
              <a:ahLst/>
              <a:cxnLst>
                <a:cxn ang="0">
                  <a:pos x="T0" y="T1"/>
                </a:cxn>
                <a:cxn ang="0">
                  <a:pos x="T2" y="T3"/>
                </a:cxn>
                <a:cxn ang="0">
                  <a:pos x="T4" y="T5"/>
                </a:cxn>
                <a:cxn ang="0">
                  <a:pos x="T6" y="T7"/>
                </a:cxn>
              </a:cxnLst>
              <a:rect l="0" t="0" r="r" b="b"/>
              <a:pathLst>
                <a:path w="179" h="119">
                  <a:moveTo>
                    <a:pt x="179" y="119"/>
                  </a:moveTo>
                  <a:lnTo>
                    <a:pt x="0" y="93"/>
                  </a:lnTo>
                  <a:lnTo>
                    <a:pt x="108" y="0"/>
                  </a:lnTo>
                  <a:lnTo>
                    <a:pt x="179" y="11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6" name="Freeform 338">
              <a:extLst>
                <a:ext uri="{FF2B5EF4-FFF2-40B4-BE49-F238E27FC236}">
                  <a16:creationId xmlns:a16="http://schemas.microsoft.com/office/drawing/2014/main" id="{2ACAFED7-0F9A-9008-319C-1A01DDD45728}"/>
                </a:ext>
              </a:extLst>
            </p:cNvPr>
            <p:cNvSpPr/>
            <p:nvPr/>
          </p:nvSpPr>
          <p:spPr bwMode="auto">
            <a:xfrm>
              <a:off x="9987825" y="2590648"/>
              <a:ext cx="494725" cy="253760"/>
            </a:xfrm>
            <a:custGeom>
              <a:avLst/>
              <a:gdLst>
                <a:gd name="T0" fmla="*/ 232 w 232"/>
                <a:gd name="T1" fmla="*/ 27 h 119"/>
                <a:gd name="T2" fmla="*/ 71 w 232"/>
                <a:gd name="T3" fmla="*/ 119 h 119"/>
                <a:gd name="T4" fmla="*/ 0 w 232"/>
                <a:gd name="T5" fmla="*/ 0 h 119"/>
                <a:gd name="T6" fmla="*/ 232 w 232"/>
                <a:gd name="T7" fmla="*/ 27 h 119"/>
              </a:gdLst>
              <a:ahLst/>
              <a:cxnLst>
                <a:cxn ang="0">
                  <a:pos x="T0" y="T1"/>
                </a:cxn>
                <a:cxn ang="0">
                  <a:pos x="T2" y="T3"/>
                </a:cxn>
                <a:cxn ang="0">
                  <a:pos x="T4" y="T5"/>
                </a:cxn>
                <a:cxn ang="0">
                  <a:pos x="T6" y="T7"/>
                </a:cxn>
              </a:cxnLst>
              <a:rect l="0" t="0" r="r" b="b"/>
              <a:pathLst>
                <a:path w="232" h="119">
                  <a:moveTo>
                    <a:pt x="232" y="27"/>
                  </a:moveTo>
                  <a:lnTo>
                    <a:pt x="71" y="119"/>
                  </a:lnTo>
                  <a:lnTo>
                    <a:pt x="0" y="0"/>
                  </a:lnTo>
                  <a:lnTo>
                    <a:pt x="232" y="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7" name="Freeform 339">
              <a:extLst>
                <a:ext uri="{FF2B5EF4-FFF2-40B4-BE49-F238E27FC236}">
                  <a16:creationId xmlns:a16="http://schemas.microsoft.com/office/drawing/2014/main" id="{2029F78D-3F42-E75D-B941-C44939F17246}"/>
                </a:ext>
              </a:extLst>
            </p:cNvPr>
            <p:cNvSpPr/>
            <p:nvPr/>
          </p:nvSpPr>
          <p:spPr bwMode="auto">
            <a:xfrm>
              <a:off x="9757522" y="2788965"/>
              <a:ext cx="381706" cy="362514"/>
            </a:xfrm>
            <a:custGeom>
              <a:avLst/>
              <a:gdLst>
                <a:gd name="T0" fmla="*/ 71 w 179"/>
                <a:gd name="T1" fmla="*/ 170 h 170"/>
                <a:gd name="T2" fmla="*/ 0 w 179"/>
                <a:gd name="T3" fmla="*/ 0 h 170"/>
                <a:gd name="T4" fmla="*/ 179 w 179"/>
                <a:gd name="T5" fmla="*/ 26 h 170"/>
                <a:gd name="T6" fmla="*/ 71 w 179"/>
                <a:gd name="T7" fmla="*/ 170 h 170"/>
              </a:gdLst>
              <a:ahLst/>
              <a:cxnLst>
                <a:cxn ang="0">
                  <a:pos x="T0" y="T1"/>
                </a:cxn>
                <a:cxn ang="0">
                  <a:pos x="T2" y="T3"/>
                </a:cxn>
                <a:cxn ang="0">
                  <a:pos x="T4" y="T5"/>
                </a:cxn>
                <a:cxn ang="0">
                  <a:pos x="T6" y="T7"/>
                </a:cxn>
              </a:cxnLst>
              <a:rect l="0" t="0" r="r" b="b"/>
              <a:pathLst>
                <a:path w="179" h="170">
                  <a:moveTo>
                    <a:pt x="71" y="170"/>
                  </a:moveTo>
                  <a:lnTo>
                    <a:pt x="0" y="0"/>
                  </a:lnTo>
                  <a:lnTo>
                    <a:pt x="179" y="26"/>
                  </a:lnTo>
                  <a:lnTo>
                    <a:pt x="71" y="17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8" name="Freeform 340">
              <a:extLst>
                <a:ext uri="{FF2B5EF4-FFF2-40B4-BE49-F238E27FC236}">
                  <a16:creationId xmlns:a16="http://schemas.microsoft.com/office/drawing/2014/main" id="{8D64FB13-87D8-FA10-2ED7-402E4F886F4E}"/>
                </a:ext>
              </a:extLst>
            </p:cNvPr>
            <p:cNvSpPr/>
            <p:nvPr/>
          </p:nvSpPr>
          <p:spPr bwMode="auto">
            <a:xfrm>
              <a:off x="9488836" y="3121625"/>
              <a:ext cx="420090" cy="409427"/>
            </a:xfrm>
            <a:custGeom>
              <a:avLst/>
              <a:gdLst>
                <a:gd name="T0" fmla="*/ 59 w 197"/>
                <a:gd name="T1" fmla="*/ 192 h 192"/>
                <a:gd name="T2" fmla="*/ 0 w 197"/>
                <a:gd name="T3" fmla="*/ 0 h 192"/>
                <a:gd name="T4" fmla="*/ 197 w 197"/>
                <a:gd name="T5" fmla="*/ 14 h 192"/>
                <a:gd name="T6" fmla="*/ 59 w 197"/>
                <a:gd name="T7" fmla="*/ 192 h 192"/>
              </a:gdLst>
              <a:ahLst/>
              <a:cxnLst>
                <a:cxn ang="0">
                  <a:pos x="T0" y="T1"/>
                </a:cxn>
                <a:cxn ang="0">
                  <a:pos x="T2" y="T3"/>
                </a:cxn>
                <a:cxn ang="0">
                  <a:pos x="T4" y="T5"/>
                </a:cxn>
                <a:cxn ang="0">
                  <a:pos x="T6" y="T7"/>
                </a:cxn>
              </a:cxnLst>
              <a:rect l="0" t="0" r="r" b="b"/>
              <a:pathLst>
                <a:path w="197" h="192">
                  <a:moveTo>
                    <a:pt x="59" y="192"/>
                  </a:moveTo>
                  <a:lnTo>
                    <a:pt x="0" y="0"/>
                  </a:lnTo>
                  <a:lnTo>
                    <a:pt x="197" y="14"/>
                  </a:lnTo>
                  <a:lnTo>
                    <a:pt x="59" y="1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19" name="Freeform 341">
              <a:extLst>
                <a:ext uri="{FF2B5EF4-FFF2-40B4-BE49-F238E27FC236}">
                  <a16:creationId xmlns:a16="http://schemas.microsoft.com/office/drawing/2014/main" id="{1EE6D262-70BC-7D9F-4C70-CDD3E93754E9}"/>
                </a:ext>
              </a:extLst>
            </p:cNvPr>
            <p:cNvSpPr/>
            <p:nvPr/>
          </p:nvSpPr>
          <p:spPr bwMode="auto">
            <a:xfrm>
              <a:off x="9908926" y="2844409"/>
              <a:ext cx="230303" cy="454209"/>
            </a:xfrm>
            <a:custGeom>
              <a:avLst/>
              <a:gdLst>
                <a:gd name="T0" fmla="*/ 108 w 108"/>
                <a:gd name="T1" fmla="*/ 213 h 213"/>
                <a:gd name="T2" fmla="*/ 108 w 108"/>
                <a:gd name="T3" fmla="*/ 0 h 213"/>
                <a:gd name="T4" fmla="*/ 0 w 108"/>
                <a:gd name="T5" fmla="*/ 144 h 213"/>
                <a:gd name="T6" fmla="*/ 108 w 108"/>
                <a:gd name="T7" fmla="*/ 213 h 213"/>
              </a:gdLst>
              <a:ahLst/>
              <a:cxnLst>
                <a:cxn ang="0">
                  <a:pos x="T0" y="T1"/>
                </a:cxn>
                <a:cxn ang="0">
                  <a:pos x="T2" y="T3"/>
                </a:cxn>
                <a:cxn ang="0">
                  <a:pos x="T4" y="T5"/>
                </a:cxn>
                <a:cxn ang="0">
                  <a:pos x="T6" y="T7"/>
                </a:cxn>
              </a:cxnLst>
              <a:rect l="0" t="0" r="r" b="b"/>
              <a:pathLst>
                <a:path w="108" h="213">
                  <a:moveTo>
                    <a:pt x="108" y="213"/>
                  </a:moveTo>
                  <a:lnTo>
                    <a:pt x="108" y="0"/>
                  </a:lnTo>
                  <a:lnTo>
                    <a:pt x="0" y="144"/>
                  </a:lnTo>
                  <a:lnTo>
                    <a:pt x="108" y="21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0" name="Freeform 342">
              <a:extLst>
                <a:ext uri="{FF2B5EF4-FFF2-40B4-BE49-F238E27FC236}">
                  <a16:creationId xmlns:a16="http://schemas.microsoft.com/office/drawing/2014/main" id="{B1D2FBE1-D8D5-A84D-E3DA-D47AE3DFECFF}"/>
                </a:ext>
              </a:extLst>
            </p:cNvPr>
            <p:cNvSpPr/>
            <p:nvPr/>
          </p:nvSpPr>
          <p:spPr bwMode="auto">
            <a:xfrm>
              <a:off x="10139229" y="2844409"/>
              <a:ext cx="258025" cy="454209"/>
            </a:xfrm>
            <a:custGeom>
              <a:avLst/>
              <a:gdLst>
                <a:gd name="T0" fmla="*/ 121 w 121"/>
                <a:gd name="T1" fmla="*/ 130 h 213"/>
                <a:gd name="T2" fmla="*/ 0 w 121"/>
                <a:gd name="T3" fmla="*/ 0 h 213"/>
                <a:gd name="T4" fmla="*/ 0 w 121"/>
                <a:gd name="T5" fmla="*/ 213 h 213"/>
                <a:gd name="T6" fmla="*/ 121 w 121"/>
                <a:gd name="T7" fmla="*/ 130 h 213"/>
              </a:gdLst>
              <a:ahLst/>
              <a:cxnLst>
                <a:cxn ang="0">
                  <a:pos x="T0" y="T1"/>
                </a:cxn>
                <a:cxn ang="0">
                  <a:pos x="T2" y="T3"/>
                </a:cxn>
                <a:cxn ang="0">
                  <a:pos x="T4" y="T5"/>
                </a:cxn>
                <a:cxn ang="0">
                  <a:pos x="T6" y="T7"/>
                </a:cxn>
              </a:cxnLst>
              <a:rect l="0" t="0" r="r" b="b"/>
              <a:pathLst>
                <a:path w="121" h="213">
                  <a:moveTo>
                    <a:pt x="121" y="130"/>
                  </a:moveTo>
                  <a:lnTo>
                    <a:pt x="0" y="0"/>
                  </a:lnTo>
                  <a:lnTo>
                    <a:pt x="0" y="213"/>
                  </a:lnTo>
                  <a:lnTo>
                    <a:pt x="121" y="13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1" name="Freeform 343">
              <a:extLst>
                <a:ext uri="{FF2B5EF4-FFF2-40B4-BE49-F238E27FC236}">
                  <a16:creationId xmlns:a16="http://schemas.microsoft.com/office/drawing/2014/main" id="{11F46EDC-8082-3C03-4B10-E6046FC14FD3}"/>
                </a:ext>
              </a:extLst>
            </p:cNvPr>
            <p:cNvSpPr/>
            <p:nvPr/>
          </p:nvSpPr>
          <p:spPr bwMode="auto">
            <a:xfrm>
              <a:off x="10139229" y="2844409"/>
              <a:ext cx="454209" cy="277216"/>
            </a:xfrm>
            <a:custGeom>
              <a:avLst/>
              <a:gdLst>
                <a:gd name="T0" fmla="*/ 213 w 213"/>
                <a:gd name="T1" fmla="*/ 12 h 130"/>
                <a:gd name="T2" fmla="*/ 0 w 213"/>
                <a:gd name="T3" fmla="*/ 0 h 130"/>
                <a:gd name="T4" fmla="*/ 121 w 213"/>
                <a:gd name="T5" fmla="*/ 130 h 130"/>
                <a:gd name="T6" fmla="*/ 213 w 213"/>
                <a:gd name="T7" fmla="*/ 12 h 130"/>
              </a:gdLst>
              <a:ahLst/>
              <a:cxnLst>
                <a:cxn ang="0">
                  <a:pos x="T0" y="T1"/>
                </a:cxn>
                <a:cxn ang="0">
                  <a:pos x="T2" y="T3"/>
                </a:cxn>
                <a:cxn ang="0">
                  <a:pos x="T4" y="T5"/>
                </a:cxn>
                <a:cxn ang="0">
                  <a:pos x="T6" y="T7"/>
                </a:cxn>
              </a:cxnLst>
              <a:rect l="0" t="0" r="r" b="b"/>
              <a:pathLst>
                <a:path w="213" h="130">
                  <a:moveTo>
                    <a:pt x="213" y="12"/>
                  </a:moveTo>
                  <a:lnTo>
                    <a:pt x="0" y="0"/>
                  </a:lnTo>
                  <a:lnTo>
                    <a:pt x="121" y="130"/>
                  </a:lnTo>
                  <a:lnTo>
                    <a:pt x="213" y="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2" name="Freeform 344">
              <a:extLst>
                <a:ext uri="{FF2B5EF4-FFF2-40B4-BE49-F238E27FC236}">
                  <a16:creationId xmlns:a16="http://schemas.microsoft.com/office/drawing/2014/main" id="{1D1FCEC0-49E9-128D-8D6F-F0618576AD49}"/>
                </a:ext>
              </a:extLst>
            </p:cNvPr>
            <p:cNvSpPr/>
            <p:nvPr/>
          </p:nvSpPr>
          <p:spPr bwMode="auto">
            <a:xfrm>
              <a:off x="10139229" y="2648225"/>
              <a:ext cx="454209" cy="221773"/>
            </a:xfrm>
            <a:custGeom>
              <a:avLst/>
              <a:gdLst>
                <a:gd name="T0" fmla="*/ 161 w 213"/>
                <a:gd name="T1" fmla="*/ 0 h 104"/>
                <a:gd name="T2" fmla="*/ 213 w 213"/>
                <a:gd name="T3" fmla="*/ 104 h 104"/>
                <a:gd name="T4" fmla="*/ 0 w 213"/>
                <a:gd name="T5" fmla="*/ 92 h 104"/>
                <a:gd name="T6" fmla="*/ 161 w 213"/>
                <a:gd name="T7" fmla="*/ 0 h 104"/>
              </a:gdLst>
              <a:ahLst/>
              <a:cxnLst>
                <a:cxn ang="0">
                  <a:pos x="T0" y="T1"/>
                </a:cxn>
                <a:cxn ang="0">
                  <a:pos x="T2" y="T3"/>
                </a:cxn>
                <a:cxn ang="0">
                  <a:pos x="T4" y="T5"/>
                </a:cxn>
                <a:cxn ang="0">
                  <a:pos x="T6" y="T7"/>
                </a:cxn>
              </a:cxnLst>
              <a:rect l="0" t="0" r="r" b="b"/>
              <a:pathLst>
                <a:path w="213" h="104">
                  <a:moveTo>
                    <a:pt x="161" y="0"/>
                  </a:moveTo>
                  <a:lnTo>
                    <a:pt x="213" y="104"/>
                  </a:lnTo>
                  <a:lnTo>
                    <a:pt x="0" y="92"/>
                  </a:lnTo>
                  <a:lnTo>
                    <a:pt x="16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3" name="Freeform 345">
              <a:extLst>
                <a:ext uri="{FF2B5EF4-FFF2-40B4-BE49-F238E27FC236}">
                  <a16:creationId xmlns:a16="http://schemas.microsoft.com/office/drawing/2014/main" id="{93A6E6AF-36A3-C9D1-614A-0DE32EC1F696}"/>
                </a:ext>
              </a:extLst>
            </p:cNvPr>
            <p:cNvSpPr/>
            <p:nvPr/>
          </p:nvSpPr>
          <p:spPr bwMode="auto">
            <a:xfrm>
              <a:off x="10482550" y="2648225"/>
              <a:ext cx="277216" cy="221773"/>
            </a:xfrm>
            <a:custGeom>
              <a:avLst/>
              <a:gdLst>
                <a:gd name="T0" fmla="*/ 130 w 130"/>
                <a:gd name="T1" fmla="*/ 18 h 104"/>
                <a:gd name="T2" fmla="*/ 52 w 130"/>
                <a:gd name="T3" fmla="*/ 104 h 104"/>
                <a:gd name="T4" fmla="*/ 0 w 130"/>
                <a:gd name="T5" fmla="*/ 0 h 104"/>
                <a:gd name="T6" fmla="*/ 130 w 130"/>
                <a:gd name="T7" fmla="*/ 18 h 104"/>
              </a:gdLst>
              <a:ahLst/>
              <a:cxnLst>
                <a:cxn ang="0">
                  <a:pos x="T0" y="T1"/>
                </a:cxn>
                <a:cxn ang="0">
                  <a:pos x="T2" y="T3"/>
                </a:cxn>
                <a:cxn ang="0">
                  <a:pos x="T4" y="T5"/>
                </a:cxn>
                <a:cxn ang="0">
                  <a:pos x="T6" y="T7"/>
                </a:cxn>
              </a:cxnLst>
              <a:rect l="0" t="0" r="r" b="b"/>
              <a:pathLst>
                <a:path w="130" h="104">
                  <a:moveTo>
                    <a:pt x="130" y="18"/>
                  </a:moveTo>
                  <a:lnTo>
                    <a:pt x="52" y="104"/>
                  </a:lnTo>
                  <a:lnTo>
                    <a:pt x="0" y="0"/>
                  </a:lnTo>
                  <a:lnTo>
                    <a:pt x="130" y="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4" name="Freeform 346">
              <a:extLst>
                <a:ext uri="{FF2B5EF4-FFF2-40B4-BE49-F238E27FC236}">
                  <a16:creationId xmlns:a16="http://schemas.microsoft.com/office/drawing/2014/main" id="{1F5A8379-B47E-D598-452A-8E972946022C}"/>
                </a:ext>
              </a:extLst>
            </p:cNvPr>
            <p:cNvSpPr/>
            <p:nvPr/>
          </p:nvSpPr>
          <p:spPr bwMode="auto">
            <a:xfrm>
              <a:off x="10397252" y="2869998"/>
              <a:ext cx="307070" cy="281481"/>
            </a:xfrm>
            <a:custGeom>
              <a:avLst/>
              <a:gdLst>
                <a:gd name="T0" fmla="*/ 144 w 144"/>
                <a:gd name="T1" fmla="*/ 132 h 132"/>
                <a:gd name="T2" fmla="*/ 92 w 144"/>
                <a:gd name="T3" fmla="*/ 0 h 132"/>
                <a:gd name="T4" fmla="*/ 0 w 144"/>
                <a:gd name="T5" fmla="*/ 118 h 132"/>
                <a:gd name="T6" fmla="*/ 144 w 144"/>
                <a:gd name="T7" fmla="*/ 132 h 132"/>
              </a:gdLst>
              <a:ahLst/>
              <a:cxnLst>
                <a:cxn ang="0">
                  <a:pos x="T0" y="T1"/>
                </a:cxn>
                <a:cxn ang="0">
                  <a:pos x="T2" y="T3"/>
                </a:cxn>
                <a:cxn ang="0">
                  <a:pos x="T4" y="T5"/>
                </a:cxn>
                <a:cxn ang="0">
                  <a:pos x="T6" y="T7"/>
                </a:cxn>
              </a:cxnLst>
              <a:rect l="0" t="0" r="r" b="b"/>
              <a:pathLst>
                <a:path w="144" h="132">
                  <a:moveTo>
                    <a:pt x="144" y="132"/>
                  </a:moveTo>
                  <a:lnTo>
                    <a:pt x="92" y="0"/>
                  </a:lnTo>
                  <a:lnTo>
                    <a:pt x="0" y="118"/>
                  </a:lnTo>
                  <a:lnTo>
                    <a:pt x="144" y="13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5" name="Freeform 347">
              <a:extLst>
                <a:ext uri="{FF2B5EF4-FFF2-40B4-BE49-F238E27FC236}">
                  <a16:creationId xmlns:a16="http://schemas.microsoft.com/office/drawing/2014/main" id="{C93D95BB-7896-F498-D417-6989769B7CBF}"/>
                </a:ext>
              </a:extLst>
            </p:cNvPr>
            <p:cNvSpPr/>
            <p:nvPr/>
          </p:nvSpPr>
          <p:spPr bwMode="auto">
            <a:xfrm>
              <a:off x="10593436" y="2869998"/>
              <a:ext cx="253760" cy="281481"/>
            </a:xfrm>
            <a:custGeom>
              <a:avLst/>
              <a:gdLst>
                <a:gd name="T0" fmla="*/ 119 w 119"/>
                <a:gd name="T1" fmla="*/ 12 h 132"/>
                <a:gd name="T2" fmla="*/ 0 w 119"/>
                <a:gd name="T3" fmla="*/ 0 h 132"/>
                <a:gd name="T4" fmla="*/ 52 w 119"/>
                <a:gd name="T5" fmla="*/ 132 h 132"/>
                <a:gd name="T6" fmla="*/ 119 w 119"/>
                <a:gd name="T7" fmla="*/ 12 h 132"/>
              </a:gdLst>
              <a:ahLst/>
              <a:cxnLst>
                <a:cxn ang="0">
                  <a:pos x="T0" y="T1"/>
                </a:cxn>
                <a:cxn ang="0">
                  <a:pos x="T2" y="T3"/>
                </a:cxn>
                <a:cxn ang="0">
                  <a:pos x="T4" y="T5"/>
                </a:cxn>
                <a:cxn ang="0">
                  <a:pos x="T6" y="T7"/>
                </a:cxn>
              </a:cxnLst>
              <a:rect l="0" t="0" r="r" b="b"/>
              <a:pathLst>
                <a:path w="119" h="132">
                  <a:moveTo>
                    <a:pt x="119" y="12"/>
                  </a:moveTo>
                  <a:lnTo>
                    <a:pt x="0" y="0"/>
                  </a:lnTo>
                  <a:lnTo>
                    <a:pt x="52" y="132"/>
                  </a:lnTo>
                  <a:lnTo>
                    <a:pt x="119" y="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6" name="Freeform 348">
              <a:extLst>
                <a:ext uri="{FF2B5EF4-FFF2-40B4-BE49-F238E27FC236}">
                  <a16:creationId xmlns:a16="http://schemas.microsoft.com/office/drawing/2014/main" id="{1614F05B-B7C6-785A-59B3-BC3F848B10DD}"/>
                </a:ext>
              </a:extLst>
            </p:cNvPr>
            <p:cNvSpPr/>
            <p:nvPr/>
          </p:nvSpPr>
          <p:spPr bwMode="auto">
            <a:xfrm>
              <a:off x="10704323" y="2895587"/>
              <a:ext cx="272952" cy="255892"/>
            </a:xfrm>
            <a:custGeom>
              <a:avLst/>
              <a:gdLst>
                <a:gd name="T0" fmla="*/ 128 w 128"/>
                <a:gd name="T1" fmla="*/ 97 h 120"/>
                <a:gd name="T2" fmla="*/ 67 w 128"/>
                <a:gd name="T3" fmla="*/ 0 h 120"/>
                <a:gd name="T4" fmla="*/ 0 w 128"/>
                <a:gd name="T5" fmla="*/ 120 h 120"/>
                <a:gd name="T6" fmla="*/ 128 w 128"/>
                <a:gd name="T7" fmla="*/ 97 h 120"/>
              </a:gdLst>
              <a:ahLst/>
              <a:cxnLst>
                <a:cxn ang="0">
                  <a:pos x="T0" y="T1"/>
                </a:cxn>
                <a:cxn ang="0">
                  <a:pos x="T2" y="T3"/>
                </a:cxn>
                <a:cxn ang="0">
                  <a:pos x="T4" y="T5"/>
                </a:cxn>
                <a:cxn ang="0">
                  <a:pos x="T6" y="T7"/>
                </a:cxn>
              </a:cxnLst>
              <a:rect l="0" t="0" r="r" b="b"/>
              <a:pathLst>
                <a:path w="128" h="120">
                  <a:moveTo>
                    <a:pt x="128" y="97"/>
                  </a:moveTo>
                  <a:lnTo>
                    <a:pt x="67" y="0"/>
                  </a:lnTo>
                  <a:lnTo>
                    <a:pt x="0" y="120"/>
                  </a:lnTo>
                  <a:lnTo>
                    <a:pt x="128"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7" name="Freeform 349">
              <a:extLst>
                <a:ext uri="{FF2B5EF4-FFF2-40B4-BE49-F238E27FC236}">
                  <a16:creationId xmlns:a16="http://schemas.microsoft.com/office/drawing/2014/main" id="{84AD39DE-F81D-69FD-45E9-91DBA1054EDD}"/>
                </a:ext>
              </a:extLst>
            </p:cNvPr>
            <p:cNvSpPr/>
            <p:nvPr/>
          </p:nvSpPr>
          <p:spPr bwMode="auto">
            <a:xfrm>
              <a:off x="10704323" y="3102433"/>
              <a:ext cx="272952" cy="302806"/>
            </a:xfrm>
            <a:custGeom>
              <a:avLst/>
              <a:gdLst>
                <a:gd name="T0" fmla="*/ 7 w 128"/>
                <a:gd name="T1" fmla="*/ 142 h 142"/>
                <a:gd name="T2" fmla="*/ 0 w 128"/>
                <a:gd name="T3" fmla="*/ 23 h 142"/>
                <a:gd name="T4" fmla="*/ 128 w 128"/>
                <a:gd name="T5" fmla="*/ 0 h 142"/>
                <a:gd name="T6" fmla="*/ 7 w 128"/>
                <a:gd name="T7" fmla="*/ 142 h 142"/>
              </a:gdLst>
              <a:ahLst/>
              <a:cxnLst>
                <a:cxn ang="0">
                  <a:pos x="T0" y="T1"/>
                </a:cxn>
                <a:cxn ang="0">
                  <a:pos x="T2" y="T3"/>
                </a:cxn>
                <a:cxn ang="0">
                  <a:pos x="T4" y="T5"/>
                </a:cxn>
                <a:cxn ang="0">
                  <a:pos x="T6" y="T7"/>
                </a:cxn>
              </a:cxnLst>
              <a:rect l="0" t="0" r="r" b="b"/>
              <a:pathLst>
                <a:path w="128" h="142">
                  <a:moveTo>
                    <a:pt x="7" y="142"/>
                  </a:moveTo>
                  <a:lnTo>
                    <a:pt x="0" y="23"/>
                  </a:lnTo>
                  <a:lnTo>
                    <a:pt x="128" y="0"/>
                  </a:lnTo>
                  <a:lnTo>
                    <a:pt x="7" y="1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8" name="Freeform 350">
              <a:extLst>
                <a:ext uri="{FF2B5EF4-FFF2-40B4-BE49-F238E27FC236}">
                  <a16:creationId xmlns:a16="http://schemas.microsoft.com/office/drawing/2014/main" id="{5D288F0A-9C05-EB8A-3156-4AB5ECEDC2CB}"/>
                </a:ext>
              </a:extLst>
            </p:cNvPr>
            <p:cNvSpPr/>
            <p:nvPr/>
          </p:nvSpPr>
          <p:spPr bwMode="auto">
            <a:xfrm>
              <a:off x="10593436" y="2686609"/>
              <a:ext cx="253760" cy="208979"/>
            </a:xfrm>
            <a:custGeom>
              <a:avLst/>
              <a:gdLst>
                <a:gd name="T0" fmla="*/ 78 w 119"/>
                <a:gd name="T1" fmla="*/ 0 h 98"/>
                <a:gd name="T2" fmla="*/ 119 w 119"/>
                <a:gd name="T3" fmla="*/ 98 h 98"/>
                <a:gd name="T4" fmla="*/ 0 w 119"/>
                <a:gd name="T5" fmla="*/ 86 h 98"/>
                <a:gd name="T6" fmla="*/ 78 w 119"/>
                <a:gd name="T7" fmla="*/ 0 h 98"/>
              </a:gdLst>
              <a:ahLst/>
              <a:cxnLst>
                <a:cxn ang="0">
                  <a:pos x="T0" y="T1"/>
                </a:cxn>
                <a:cxn ang="0">
                  <a:pos x="T2" y="T3"/>
                </a:cxn>
                <a:cxn ang="0">
                  <a:pos x="T4" y="T5"/>
                </a:cxn>
                <a:cxn ang="0">
                  <a:pos x="T6" y="T7"/>
                </a:cxn>
              </a:cxnLst>
              <a:rect l="0" t="0" r="r" b="b"/>
              <a:pathLst>
                <a:path w="119" h="98">
                  <a:moveTo>
                    <a:pt x="78" y="0"/>
                  </a:moveTo>
                  <a:lnTo>
                    <a:pt x="119" y="98"/>
                  </a:lnTo>
                  <a:lnTo>
                    <a:pt x="0" y="86"/>
                  </a:lnTo>
                  <a:lnTo>
                    <a:pt x="7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9" name="Freeform 351">
              <a:extLst>
                <a:ext uri="{FF2B5EF4-FFF2-40B4-BE49-F238E27FC236}">
                  <a16:creationId xmlns:a16="http://schemas.microsoft.com/office/drawing/2014/main" id="{0C069C5A-5A41-CAFA-9388-340EC5321999}"/>
                </a:ext>
              </a:extLst>
            </p:cNvPr>
            <p:cNvSpPr/>
            <p:nvPr/>
          </p:nvSpPr>
          <p:spPr bwMode="auto">
            <a:xfrm>
              <a:off x="10759766" y="2686609"/>
              <a:ext cx="253760" cy="208979"/>
            </a:xfrm>
            <a:custGeom>
              <a:avLst/>
              <a:gdLst>
                <a:gd name="T0" fmla="*/ 119 w 119"/>
                <a:gd name="T1" fmla="*/ 34 h 98"/>
                <a:gd name="T2" fmla="*/ 41 w 119"/>
                <a:gd name="T3" fmla="*/ 98 h 98"/>
                <a:gd name="T4" fmla="*/ 0 w 119"/>
                <a:gd name="T5" fmla="*/ 0 h 98"/>
                <a:gd name="T6" fmla="*/ 119 w 119"/>
                <a:gd name="T7" fmla="*/ 34 h 98"/>
              </a:gdLst>
              <a:ahLst/>
              <a:cxnLst>
                <a:cxn ang="0">
                  <a:pos x="T0" y="T1"/>
                </a:cxn>
                <a:cxn ang="0">
                  <a:pos x="T2" y="T3"/>
                </a:cxn>
                <a:cxn ang="0">
                  <a:pos x="T4" y="T5"/>
                </a:cxn>
                <a:cxn ang="0">
                  <a:pos x="T6" y="T7"/>
                </a:cxn>
              </a:cxnLst>
              <a:rect l="0" t="0" r="r" b="b"/>
              <a:pathLst>
                <a:path w="119" h="98">
                  <a:moveTo>
                    <a:pt x="119" y="34"/>
                  </a:moveTo>
                  <a:lnTo>
                    <a:pt x="41" y="98"/>
                  </a:lnTo>
                  <a:lnTo>
                    <a:pt x="0" y="0"/>
                  </a:lnTo>
                  <a:lnTo>
                    <a:pt x="119" y="3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0" name="Freeform 352">
              <a:extLst>
                <a:ext uri="{FF2B5EF4-FFF2-40B4-BE49-F238E27FC236}">
                  <a16:creationId xmlns:a16="http://schemas.microsoft.com/office/drawing/2014/main" id="{6078EDAB-CF35-B496-065C-500EDADFEE04}"/>
                </a:ext>
              </a:extLst>
            </p:cNvPr>
            <p:cNvSpPr/>
            <p:nvPr/>
          </p:nvSpPr>
          <p:spPr bwMode="auto">
            <a:xfrm>
              <a:off x="10847197" y="2895587"/>
              <a:ext cx="245231" cy="206847"/>
            </a:xfrm>
            <a:custGeom>
              <a:avLst/>
              <a:gdLst>
                <a:gd name="T0" fmla="*/ 61 w 115"/>
                <a:gd name="T1" fmla="*/ 97 h 97"/>
                <a:gd name="T2" fmla="*/ 115 w 115"/>
                <a:gd name="T3" fmla="*/ 35 h 97"/>
                <a:gd name="T4" fmla="*/ 0 w 115"/>
                <a:gd name="T5" fmla="*/ 0 h 97"/>
                <a:gd name="T6" fmla="*/ 61 w 115"/>
                <a:gd name="T7" fmla="*/ 97 h 97"/>
              </a:gdLst>
              <a:ahLst/>
              <a:cxnLst>
                <a:cxn ang="0">
                  <a:pos x="T0" y="T1"/>
                </a:cxn>
                <a:cxn ang="0">
                  <a:pos x="T2" y="T3"/>
                </a:cxn>
                <a:cxn ang="0">
                  <a:pos x="T4" y="T5"/>
                </a:cxn>
                <a:cxn ang="0">
                  <a:pos x="T6" y="T7"/>
                </a:cxn>
              </a:cxnLst>
              <a:rect l="0" t="0" r="r" b="b"/>
              <a:pathLst>
                <a:path w="115" h="97">
                  <a:moveTo>
                    <a:pt x="61" y="97"/>
                  </a:moveTo>
                  <a:lnTo>
                    <a:pt x="115" y="35"/>
                  </a:lnTo>
                  <a:lnTo>
                    <a:pt x="0" y="0"/>
                  </a:lnTo>
                  <a:lnTo>
                    <a:pt x="61"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1" name="Freeform 353">
              <a:extLst>
                <a:ext uri="{FF2B5EF4-FFF2-40B4-BE49-F238E27FC236}">
                  <a16:creationId xmlns:a16="http://schemas.microsoft.com/office/drawing/2014/main" id="{D2F8EAB2-90F3-761B-3EA0-C58FBAE64215}"/>
                </a:ext>
              </a:extLst>
            </p:cNvPr>
            <p:cNvSpPr/>
            <p:nvPr/>
          </p:nvSpPr>
          <p:spPr bwMode="auto">
            <a:xfrm>
              <a:off x="10977274" y="2970222"/>
              <a:ext cx="262290" cy="132211"/>
            </a:xfrm>
            <a:custGeom>
              <a:avLst/>
              <a:gdLst>
                <a:gd name="T0" fmla="*/ 123 w 123"/>
                <a:gd name="T1" fmla="*/ 36 h 62"/>
                <a:gd name="T2" fmla="*/ 0 w 123"/>
                <a:gd name="T3" fmla="*/ 62 h 62"/>
                <a:gd name="T4" fmla="*/ 54 w 123"/>
                <a:gd name="T5" fmla="*/ 0 h 62"/>
                <a:gd name="T6" fmla="*/ 123 w 123"/>
                <a:gd name="T7" fmla="*/ 36 h 62"/>
              </a:gdLst>
              <a:ahLst/>
              <a:cxnLst>
                <a:cxn ang="0">
                  <a:pos x="T0" y="T1"/>
                </a:cxn>
                <a:cxn ang="0">
                  <a:pos x="T2" y="T3"/>
                </a:cxn>
                <a:cxn ang="0">
                  <a:pos x="T4" y="T5"/>
                </a:cxn>
                <a:cxn ang="0">
                  <a:pos x="T6" y="T7"/>
                </a:cxn>
              </a:cxnLst>
              <a:rect l="0" t="0" r="r" b="b"/>
              <a:pathLst>
                <a:path w="123" h="62">
                  <a:moveTo>
                    <a:pt x="123" y="36"/>
                  </a:moveTo>
                  <a:lnTo>
                    <a:pt x="0" y="62"/>
                  </a:lnTo>
                  <a:lnTo>
                    <a:pt x="54" y="0"/>
                  </a:lnTo>
                  <a:lnTo>
                    <a:pt x="123" y="3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2" name="Freeform 354">
              <a:extLst>
                <a:ext uri="{FF2B5EF4-FFF2-40B4-BE49-F238E27FC236}">
                  <a16:creationId xmlns:a16="http://schemas.microsoft.com/office/drawing/2014/main" id="{5EEA75FC-DD18-2763-FFB5-E7FE77446A39}"/>
                </a:ext>
              </a:extLst>
            </p:cNvPr>
            <p:cNvSpPr/>
            <p:nvPr/>
          </p:nvSpPr>
          <p:spPr bwMode="auto">
            <a:xfrm>
              <a:off x="10847197" y="2759111"/>
              <a:ext cx="245231" cy="211112"/>
            </a:xfrm>
            <a:custGeom>
              <a:avLst/>
              <a:gdLst>
                <a:gd name="T0" fmla="*/ 78 w 115"/>
                <a:gd name="T1" fmla="*/ 0 h 99"/>
                <a:gd name="T2" fmla="*/ 115 w 115"/>
                <a:gd name="T3" fmla="*/ 99 h 99"/>
                <a:gd name="T4" fmla="*/ 0 w 115"/>
                <a:gd name="T5" fmla="*/ 64 h 99"/>
                <a:gd name="T6" fmla="*/ 78 w 115"/>
                <a:gd name="T7" fmla="*/ 0 h 99"/>
              </a:gdLst>
              <a:ahLst/>
              <a:cxnLst>
                <a:cxn ang="0">
                  <a:pos x="T0" y="T1"/>
                </a:cxn>
                <a:cxn ang="0">
                  <a:pos x="T2" y="T3"/>
                </a:cxn>
                <a:cxn ang="0">
                  <a:pos x="T4" y="T5"/>
                </a:cxn>
                <a:cxn ang="0">
                  <a:pos x="T6" y="T7"/>
                </a:cxn>
              </a:cxnLst>
              <a:rect l="0" t="0" r="r" b="b"/>
              <a:pathLst>
                <a:path w="115" h="99">
                  <a:moveTo>
                    <a:pt x="78" y="0"/>
                  </a:moveTo>
                  <a:lnTo>
                    <a:pt x="115" y="99"/>
                  </a:lnTo>
                  <a:lnTo>
                    <a:pt x="0" y="64"/>
                  </a:lnTo>
                  <a:lnTo>
                    <a:pt x="7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3" name="Freeform 355">
              <a:extLst>
                <a:ext uri="{FF2B5EF4-FFF2-40B4-BE49-F238E27FC236}">
                  <a16:creationId xmlns:a16="http://schemas.microsoft.com/office/drawing/2014/main" id="{CDDA4DD3-0650-6F40-B65B-2E5FCB0AB46B}"/>
                </a:ext>
              </a:extLst>
            </p:cNvPr>
            <p:cNvSpPr/>
            <p:nvPr/>
          </p:nvSpPr>
          <p:spPr bwMode="auto">
            <a:xfrm>
              <a:off x="11013527" y="2759111"/>
              <a:ext cx="251627" cy="211112"/>
            </a:xfrm>
            <a:custGeom>
              <a:avLst/>
              <a:gdLst>
                <a:gd name="T0" fmla="*/ 118 w 118"/>
                <a:gd name="T1" fmla="*/ 0 h 99"/>
                <a:gd name="T2" fmla="*/ 37 w 118"/>
                <a:gd name="T3" fmla="*/ 99 h 99"/>
                <a:gd name="T4" fmla="*/ 0 w 118"/>
                <a:gd name="T5" fmla="*/ 0 h 99"/>
                <a:gd name="T6" fmla="*/ 118 w 118"/>
                <a:gd name="T7" fmla="*/ 0 h 99"/>
              </a:gdLst>
              <a:ahLst/>
              <a:cxnLst>
                <a:cxn ang="0">
                  <a:pos x="T0" y="T1"/>
                </a:cxn>
                <a:cxn ang="0">
                  <a:pos x="T2" y="T3"/>
                </a:cxn>
                <a:cxn ang="0">
                  <a:pos x="T4" y="T5"/>
                </a:cxn>
                <a:cxn ang="0">
                  <a:pos x="T6" y="T7"/>
                </a:cxn>
              </a:cxnLst>
              <a:rect l="0" t="0" r="r" b="b"/>
              <a:pathLst>
                <a:path w="118" h="99">
                  <a:moveTo>
                    <a:pt x="118" y="0"/>
                  </a:moveTo>
                  <a:lnTo>
                    <a:pt x="37" y="99"/>
                  </a:lnTo>
                  <a:lnTo>
                    <a:pt x="0" y="0"/>
                  </a:lnTo>
                  <a:lnTo>
                    <a:pt x="11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4" name="Freeform 356">
              <a:extLst>
                <a:ext uri="{FF2B5EF4-FFF2-40B4-BE49-F238E27FC236}">
                  <a16:creationId xmlns:a16="http://schemas.microsoft.com/office/drawing/2014/main" id="{B2F5161C-C3F1-8445-0BA2-FA912204FD71}"/>
                </a:ext>
              </a:extLst>
            </p:cNvPr>
            <p:cNvSpPr/>
            <p:nvPr/>
          </p:nvSpPr>
          <p:spPr bwMode="auto">
            <a:xfrm>
              <a:off x="11092426" y="2759111"/>
              <a:ext cx="383838" cy="211112"/>
            </a:xfrm>
            <a:custGeom>
              <a:avLst/>
              <a:gdLst>
                <a:gd name="T0" fmla="*/ 180 w 180"/>
                <a:gd name="T1" fmla="*/ 52 h 99"/>
                <a:gd name="T2" fmla="*/ 0 w 180"/>
                <a:gd name="T3" fmla="*/ 99 h 99"/>
                <a:gd name="T4" fmla="*/ 81 w 180"/>
                <a:gd name="T5" fmla="*/ 0 h 99"/>
                <a:gd name="T6" fmla="*/ 180 w 180"/>
                <a:gd name="T7" fmla="*/ 52 h 99"/>
              </a:gdLst>
              <a:ahLst/>
              <a:cxnLst>
                <a:cxn ang="0">
                  <a:pos x="T0" y="T1"/>
                </a:cxn>
                <a:cxn ang="0">
                  <a:pos x="T2" y="T3"/>
                </a:cxn>
                <a:cxn ang="0">
                  <a:pos x="T4" y="T5"/>
                </a:cxn>
                <a:cxn ang="0">
                  <a:pos x="T6" y="T7"/>
                </a:cxn>
              </a:cxnLst>
              <a:rect l="0" t="0" r="r" b="b"/>
              <a:pathLst>
                <a:path w="180" h="99">
                  <a:moveTo>
                    <a:pt x="180" y="52"/>
                  </a:moveTo>
                  <a:lnTo>
                    <a:pt x="0" y="99"/>
                  </a:lnTo>
                  <a:lnTo>
                    <a:pt x="81" y="0"/>
                  </a:lnTo>
                  <a:lnTo>
                    <a:pt x="180" y="5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5" name="Freeform 357">
              <a:extLst>
                <a:ext uri="{FF2B5EF4-FFF2-40B4-BE49-F238E27FC236}">
                  <a16:creationId xmlns:a16="http://schemas.microsoft.com/office/drawing/2014/main" id="{B23B3BC5-D660-EB65-BBF4-6F926E5ECB21}"/>
                </a:ext>
              </a:extLst>
            </p:cNvPr>
            <p:cNvSpPr/>
            <p:nvPr/>
          </p:nvSpPr>
          <p:spPr bwMode="auto">
            <a:xfrm>
              <a:off x="11092426" y="2869998"/>
              <a:ext cx="383838" cy="176993"/>
            </a:xfrm>
            <a:custGeom>
              <a:avLst/>
              <a:gdLst>
                <a:gd name="T0" fmla="*/ 69 w 180"/>
                <a:gd name="T1" fmla="*/ 83 h 83"/>
                <a:gd name="T2" fmla="*/ 0 w 180"/>
                <a:gd name="T3" fmla="*/ 47 h 83"/>
                <a:gd name="T4" fmla="*/ 180 w 180"/>
                <a:gd name="T5" fmla="*/ 0 h 83"/>
                <a:gd name="T6" fmla="*/ 69 w 180"/>
                <a:gd name="T7" fmla="*/ 83 h 83"/>
              </a:gdLst>
              <a:ahLst/>
              <a:cxnLst>
                <a:cxn ang="0">
                  <a:pos x="T0" y="T1"/>
                </a:cxn>
                <a:cxn ang="0">
                  <a:pos x="T2" y="T3"/>
                </a:cxn>
                <a:cxn ang="0">
                  <a:pos x="T4" y="T5"/>
                </a:cxn>
                <a:cxn ang="0">
                  <a:pos x="T6" y="T7"/>
                </a:cxn>
              </a:cxnLst>
              <a:rect l="0" t="0" r="r" b="b"/>
              <a:pathLst>
                <a:path w="180" h="83">
                  <a:moveTo>
                    <a:pt x="69" y="83"/>
                  </a:moveTo>
                  <a:lnTo>
                    <a:pt x="0" y="47"/>
                  </a:lnTo>
                  <a:lnTo>
                    <a:pt x="180" y="0"/>
                  </a:lnTo>
                  <a:lnTo>
                    <a:pt x="69" y="8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6" name="Freeform 358">
              <a:extLst>
                <a:ext uri="{FF2B5EF4-FFF2-40B4-BE49-F238E27FC236}">
                  <a16:creationId xmlns:a16="http://schemas.microsoft.com/office/drawing/2014/main" id="{AC1A1B8A-8FD0-FA91-1EBB-DA8CBDC7C5CE}"/>
                </a:ext>
              </a:extLst>
            </p:cNvPr>
            <p:cNvSpPr/>
            <p:nvPr/>
          </p:nvSpPr>
          <p:spPr bwMode="auto">
            <a:xfrm>
              <a:off x="10139229" y="3298617"/>
              <a:ext cx="258025" cy="317733"/>
            </a:xfrm>
            <a:custGeom>
              <a:avLst/>
              <a:gdLst>
                <a:gd name="T0" fmla="*/ 0 w 121"/>
                <a:gd name="T1" fmla="*/ 0 h 149"/>
                <a:gd name="T2" fmla="*/ 121 w 121"/>
                <a:gd name="T3" fmla="*/ 33 h 149"/>
                <a:gd name="T4" fmla="*/ 45 w 121"/>
                <a:gd name="T5" fmla="*/ 149 h 149"/>
                <a:gd name="T6" fmla="*/ 0 w 121"/>
                <a:gd name="T7" fmla="*/ 0 h 149"/>
              </a:gdLst>
              <a:ahLst/>
              <a:cxnLst>
                <a:cxn ang="0">
                  <a:pos x="T0" y="T1"/>
                </a:cxn>
                <a:cxn ang="0">
                  <a:pos x="T2" y="T3"/>
                </a:cxn>
                <a:cxn ang="0">
                  <a:pos x="T4" y="T5"/>
                </a:cxn>
                <a:cxn ang="0">
                  <a:pos x="T6" y="T7"/>
                </a:cxn>
              </a:cxnLst>
              <a:rect l="0" t="0" r="r" b="b"/>
              <a:pathLst>
                <a:path w="121" h="149">
                  <a:moveTo>
                    <a:pt x="0" y="0"/>
                  </a:moveTo>
                  <a:lnTo>
                    <a:pt x="121" y="33"/>
                  </a:lnTo>
                  <a:lnTo>
                    <a:pt x="45" y="149"/>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7" name="Freeform 359">
              <a:extLst>
                <a:ext uri="{FF2B5EF4-FFF2-40B4-BE49-F238E27FC236}">
                  <a16:creationId xmlns:a16="http://schemas.microsoft.com/office/drawing/2014/main" id="{E7C99B0B-3A44-D95F-FBF1-9B6F38F805E8}"/>
                </a:ext>
              </a:extLst>
            </p:cNvPr>
            <p:cNvSpPr/>
            <p:nvPr/>
          </p:nvSpPr>
          <p:spPr bwMode="auto">
            <a:xfrm>
              <a:off x="9908926" y="3460682"/>
              <a:ext cx="326263" cy="266555"/>
            </a:xfrm>
            <a:custGeom>
              <a:avLst/>
              <a:gdLst>
                <a:gd name="T0" fmla="*/ 37 w 153"/>
                <a:gd name="T1" fmla="*/ 125 h 125"/>
                <a:gd name="T2" fmla="*/ 153 w 153"/>
                <a:gd name="T3" fmla="*/ 73 h 125"/>
                <a:gd name="T4" fmla="*/ 0 w 153"/>
                <a:gd name="T5" fmla="*/ 0 h 125"/>
                <a:gd name="T6" fmla="*/ 37 w 153"/>
                <a:gd name="T7" fmla="*/ 125 h 125"/>
              </a:gdLst>
              <a:ahLst/>
              <a:cxnLst>
                <a:cxn ang="0">
                  <a:pos x="T0" y="T1"/>
                </a:cxn>
                <a:cxn ang="0">
                  <a:pos x="T2" y="T3"/>
                </a:cxn>
                <a:cxn ang="0">
                  <a:pos x="T4" y="T5"/>
                </a:cxn>
                <a:cxn ang="0">
                  <a:pos x="T6" y="T7"/>
                </a:cxn>
              </a:cxnLst>
              <a:rect l="0" t="0" r="r" b="b"/>
              <a:pathLst>
                <a:path w="153" h="125">
                  <a:moveTo>
                    <a:pt x="37" y="125"/>
                  </a:moveTo>
                  <a:lnTo>
                    <a:pt x="153" y="73"/>
                  </a:lnTo>
                  <a:lnTo>
                    <a:pt x="0" y="0"/>
                  </a:lnTo>
                  <a:lnTo>
                    <a:pt x="37"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8" name="Freeform 360">
              <a:extLst>
                <a:ext uri="{FF2B5EF4-FFF2-40B4-BE49-F238E27FC236}">
                  <a16:creationId xmlns:a16="http://schemas.microsoft.com/office/drawing/2014/main" id="{A9EF59E4-48D6-C7FF-9975-E81FFEEF79B7}"/>
                </a:ext>
              </a:extLst>
            </p:cNvPr>
            <p:cNvSpPr/>
            <p:nvPr/>
          </p:nvSpPr>
          <p:spPr bwMode="auto">
            <a:xfrm>
              <a:off x="9908926" y="3298617"/>
              <a:ext cx="326263" cy="317733"/>
            </a:xfrm>
            <a:custGeom>
              <a:avLst/>
              <a:gdLst>
                <a:gd name="T0" fmla="*/ 108 w 153"/>
                <a:gd name="T1" fmla="*/ 0 h 149"/>
                <a:gd name="T2" fmla="*/ 0 w 153"/>
                <a:gd name="T3" fmla="*/ 76 h 149"/>
                <a:gd name="T4" fmla="*/ 153 w 153"/>
                <a:gd name="T5" fmla="*/ 149 h 149"/>
                <a:gd name="T6" fmla="*/ 108 w 153"/>
                <a:gd name="T7" fmla="*/ 0 h 149"/>
              </a:gdLst>
              <a:ahLst/>
              <a:cxnLst>
                <a:cxn ang="0">
                  <a:pos x="T0" y="T1"/>
                </a:cxn>
                <a:cxn ang="0">
                  <a:pos x="T2" y="T3"/>
                </a:cxn>
                <a:cxn ang="0">
                  <a:pos x="T4" y="T5"/>
                </a:cxn>
                <a:cxn ang="0">
                  <a:pos x="T6" y="T7"/>
                </a:cxn>
              </a:cxnLst>
              <a:rect l="0" t="0" r="r" b="b"/>
              <a:pathLst>
                <a:path w="153" h="149">
                  <a:moveTo>
                    <a:pt x="108" y="0"/>
                  </a:moveTo>
                  <a:lnTo>
                    <a:pt x="0" y="76"/>
                  </a:lnTo>
                  <a:lnTo>
                    <a:pt x="153" y="149"/>
                  </a:lnTo>
                  <a:lnTo>
                    <a:pt x="10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9" name="Freeform 361">
              <a:extLst>
                <a:ext uri="{FF2B5EF4-FFF2-40B4-BE49-F238E27FC236}">
                  <a16:creationId xmlns:a16="http://schemas.microsoft.com/office/drawing/2014/main" id="{6623E5B8-851C-F838-46D8-D58BD6CF73DE}"/>
                </a:ext>
              </a:extLst>
            </p:cNvPr>
            <p:cNvSpPr/>
            <p:nvPr/>
          </p:nvSpPr>
          <p:spPr bwMode="auto">
            <a:xfrm>
              <a:off x="9614650" y="3151479"/>
              <a:ext cx="294276" cy="379573"/>
            </a:xfrm>
            <a:custGeom>
              <a:avLst/>
              <a:gdLst>
                <a:gd name="T0" fmla="*/ 138 w 138"/>
                <a:gd name="T1" fmla="*/ 0 h 178"/>
                <a:gd name="T2" fmla="*/ 0 w 138"/>
                <a:gd name="T3" fmla="*/ 178 h 178"/>
                <a:gd name="T4" fmla="*/ 138 w 138"/>
                <a:gd name="T5" fmla="*/ 145 h 178"/>
                <a:gd name="T6" fmla="*/ 138 w 138"/>
                <a:gd name="T7" fmla="*/ 0 h 178"/>
              </a:gdLst>
              <a:ahLst/>
              <a:cxnLst>
                <a:cxn ang="0">
                  <a:pos x="T0" y="T1"/>
                </a:cxn>
                <a:cxn ang="0">
                  <a:pos x="T2" y="T3"/>
                </a:cxn>
                <a:cxn ang="0">
                  <a:pos x="T4" y="T5"/>
                </a:cxn>
                <a:cxn ang="0">
                  <a:pos x="T6" y="T7"/>
                </a:cxn>
              </a:cxnLst>
              <a:rect l="0" t="0" r="r" b="b"/>
              <a:pathLst>
                <a:path w="138" h="178">
                  <a:moveTo>
                    <a:pt x="138" y="0"/>
                  </a:moveTo>
                  <a:lnTo>
                    <a:pt x="0" y="178"/>
                  </a:lnTo>
                  <a:lnTo>
                    <a:pt x="138" y="145"/>
                  </a:lnTo>
                  <a:lnTo>
                    <a:pt x="13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0" name="Freeform 362">
              <a:extLst>
                <a:ext uri="{FF2B5EF4-FFF2-40B4-BE49-F238E27FC236}">
                  <a16:creationId xmlns:a16="http://schemas.microsoft.com/office/drawing/2014/main" id="{8B1C31FC-2EE8-A59E-D7D8-511BCE5EA393}"/>
                </a:ext>
              </a:extLst>
            </p:cNvPr>
            <p:cNvSpPr/>
            <p:nvPr/>
          </p:nvSpPr>
          <p:spPr bwMode="auto">
            <a:xfrm>
              <a:off x="9908926" y="3151479"/>
              <a:ext cx="230303" cy="309204"/>
            </a:xfrm>
            <a:custGeom>
              <a:avLst/>
              <a:gdLst>
                <a:gd name="T0" fmla="*/ 108 w 108"/>
                <a:gd name="T1" fmla="*/ 69 h 145"/>
                <a:gd name="T2" fmla="*/ 0 w 108"/>
                <a:gd name="T3" fmla="*/ 145 h 145"/>
                <a:gd name="T4" fmla="*/ 0 w 108"/>
                <a:gd name="T5" fmla="*/ 0 h 145"/>
                <a:gd name="T6" fmla="*/ 108 w 108"/>
                <a:gd name="T7" fmla="*/ 69 h 145"/>
              </a:gdLst>
              <a:ahLst/>
              <a:cxnLst>
                <a:cxn ang="0">
                  <a:pos x="T0" y="T1"/>
                </a:cxn>
                <a:cxn ang="0">
                  <a:pos x="T2" y="T3"/>
                </a:cxn>
                <a:cxn ang="0">
                  <a:pos x="T4" y="T5"/>
                </a:cxn>
                <a:cxn ang="0">
                  <a:pos x="T6" y="T7"/>
                </a:cxn>
              </a:cxnLst>
              <a:rect l="0" t="0" r="r" b="b"/>
              <a:pathLst>
                <a:path w="108" h="145">
                  <a:moveTo>
                    <a:pt x="108" y="69"/>
                  </a:moveTo>
                  <a:lnTo>
                    <a:pt x="0" y="145"/>
                  </a:lnTo>
                  <a:lnTo>
                    <a:pt x="0" y="0"/>
                  </a:lnTo>
                  <a:lnTo>
                    <a:pt x="108" y="6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1" name="Freeform 363">
              <a:extLst>
                <a:ext uri="{FF2B5EF4-FFF2-40B4-BE49-F238E27FC236}">
                  <a16:creationId xmlns:a16="http://schemas.microsoft.com/office/drawing/2014/main" id="{88112AFB-EF56-D964-CBEF-EA4D07D930D6}"/>
                </a:ext>
              </a:extLst>
            </p:cNvPr>
            <p:cNvSpPr/>
            <p:nvPr/>
          </p:nvSpPr>
          <p:spPr bwMode="auto">
            <a:xfrm>
              <a:off x="9731933" y="3460682"/>
              <a:ext cx="255892" cy="388103"/>
            </a:xfrm>
            <a:custGeom>
              <a:avLst/>
              <a:gdLst>
                <a:gd name="T0" fmla="*/ 0 w 120"/>
                <a:gd name="T1" fmla="*/ 182 h 182"/>
                <a:gd name="T2" fmla="*/ 83 w 120"/>
                <a:gd name="T3" fmla="*/ 0 h 182"/>
                <a:gd name="T4" fmla="*/ 120 w 120"/>
                <a:gd name="T5" fmla="*/ 125 h 182"/>
                <a:gd name="T6" fmla="*/ 0 w 120"/>
                <a:gd name="T7" fmla="*/ 182 h 182"/>
              </a:gdLst>
              <a:ahLst/>
              <a:cxnLst>
                <a:cxn ang="0">
                  <a:pos x="T0" y="T1"/>
                </a:cxn>
                <a:cxn ang="0">
                  <a:pos x="T2" y="T3"/>
                </a:cxn>
                <a:cxn ang="0">
                  <a:pos x="T4" y="T5"/>
                </a:cxn>
                <a:cxn ang="0">
                  <a:pos x="T6" y="T7"/>
                </a:cxn>
              </a:cxnLst>
              <a:rect l="0" t="0" r="r" b="b"/>
              <a:pathLst>
                <a:path w="120" h="182">
                  <a:moveTo>
                    <a:pt x="0" y="182"/>
                  </a:moveTo>
                  <a:lnTo>
                    <a:pt x="83" y="0"/>
                  </a:lnTo>
                  <a:lnTo>
                    <a:pt x="120" y="125"/>
                  </a:lnTo>
                  <a:lnTo>
                    <a:pt x="0"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2" name="Freeform 364">
              <a:extLst>
                <a:ext uri="{FF2B5EF4-FFF2-40B4-BE49-F238E27FC236}">
                  <a16:creationId xmlns:a16="http://schemas.microsoft.com/office/drawing/2014/main" id="{A6F701A8-A770-E45B-F85F-4C96DEEBCFFF}"/>
                </a:ext>
              </a:extLst>
            </p:cNvPr>
            <p:cNvSpPr/>
            <p:nvPr/>
          </p:nvSpPr>
          <p:spPr bwMode="auto">
            <a:xfrm>
              <a:off x="9614650" y="3460682"/>
              <a:ext cx="294276" cy="388103"/>
            </a:xfrm>
            <a:custGeom>
              <a:avLst/>
              <a:gdLst>
                <a:gd name="T0" fmla="*/ 0 w 138"/>
                <a:gd name="T1" fmla="*/ 33 h 182"/>
                <a:gd name="T2" fmla="*/ 55 w 138"/>
                <a:gd name="T3" fmla="*/ 182 h 182"/>
                <a:gd name="T4" fmla="*/ 138 w 138"/>
                <a:gd name="T5" fmla="*/ 0 h 182"/>
                <a:gd name="T6" fmla="*/ 0 w 138"/>
                <a:gd name="T7" fmla="*/ 33 h 182"/>
              </a:gdLst>
              <a:ahLst/>
              <a:cxnLst>
                <a:cxn ang="0">
                  <a:pos x="T0" y="T1"/>
                </a:cxn>
                <a:cxn ang="0">
                  <a:pos x="T2" y="T3"/>
                </a:cxn>
                <a:cxn ang="0">
                  <a:pos x="T4" y="T5"/>
                </a:cxn>
                <a:cxn ang="0">
                  <a:pos x="T6" y="T7"/>
                </a:cxn>
              </a:cxnLst>
              <a:rect l="0" t="0" r="r" b="b"/>
              <a:pathLst>
                <a:path w="138" h="182">
                  <a:moveTo>
                    <a:pt x="0" y="33"/>
                  </a:moveTo>
                  <a:lnTo>
                    <a:pt x="55" y="182"/>
                  </a:lnTo>
                  <a:lnTo>
                    <a:pt x="138" y="0"/>
                  </a:lnTo>
                  <a:lnTo>
                    <a:pt x="0" y="3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3" name="Freeform 365">
              <a:extLst>
                <a:ext uri="{FF2B5EF4-FFF2-40B4-BE49-F238E27FC236}">
                  <a16:creationId xmlns:a16="http://schemas.microsoft.com/office/drawing/2014/main" id="{F5525755-938B-709B-6D8E-5FECDA50AF60}"/>
                </a:ext>
              </a:extLst>
            </p:cNvPr>
            <p:cNvSpPr/>
            <p:nvPr/>
          </p:nvSpPr>
          <p:spPr bwMode="auto">
            <a:xfrm>
              <a:off x="9661563" y="3848785"/>
              <a:ext cx="247362" cy="383838"/>
            </a:xfrm>
            <a:custGeom>
              <a:avLst/>
              <a:gdLst>
                <a:gd name="T0" fmla="*/ 116 w 116"/>
                <a:gd name="T1" fmla="*/ 109 h 180"/>
                <a:gd name="T2" fmla="*/ 33 w 116"/>
                <a:gd name="T3" fmla="*/ 0 h 180"/>
                <a:gd name="T4" fmla="*/ 0 w 116"/>
                <a:gd name="T5" fmla="*/ 180 h 180"/>
                <a:gd name="T6" fmla="*/ 116 w 116"/>
                <a:gd name="T7" fmla="*/ 109 h 180"/>
              </a:gdLst>
              <a:ahLst/>
              <a:cxnLst>
                <a:cxn ang="0">
                  <a:pos x="T0" y="T1"/>
                </a:cxn>
                <a:cxn ang="0">
                  <a:pos x="T2" y="T3"/>
                </a:cxn>
                <a:cxn ang="0">
                  <a:pos x="T4" y="T5"/>
                </a:cxn>
                <a:cxn ang="0">
                  <a:pos x="T6" y="T7"/>
                </a:cxn>
              </a:cxnLst>
              <a:rect l="0" t="0" r="r" b="b"/>
              <a:pathLst>
                <a:path w="116" h="180">
                  <a:moveTo>
                    <a:pt x="116" y="109"/>
                  </a:moveTo>
                  <a:lnTo>
                    <a:pt x="33" y="0"/>
                  </a:lnTo>
                  <a:lnTo>
                    <a:pt x="0" y="180"/>
                  </a:lnTo>
                  <a:lnTo>
                    <a:pt x="116" y="10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4" name="Freeform 366">
              <a:extLst>
                <a:ext uri="{FF2B5EF4-FFF2-40B4-BE49-F238E27FC236}">
                  <a16:creationId xmlns:a16="http://schemas.microsoft.com/office/drawing/2014/main" id="{C3484990-89C0-1445-CDD1-62C26E97F302}"/>
                </a:ext>
              </a:extLst>
            </p:cNvPr>
            <p:cNvSpPr/>
            <p:nvPr/>
          </p:nvSpPr>
          <p:spPr bwMode="auto">
            <a:xfrm>
              <a:off x="9207354" y="3531053"/>
              <a:ext cx="407296" cy="409427"/>
            </a:xfrm>
            <a:custGeom>
              <a:avLst/>
              <a:gdLst>
                <a:gd name="T0" fmla="*/ 97 w 191"/>
                <a:gd name="T1" fmla="*/ 192 h 192"/>
                <a:gd name="T2" fmla="*/ 0 w 191"/>
                <a:gd name="T3" fmla="*/ 40 h 192"/>
                <a:gd name="T4" fmla="*/ 191 w 191"/>
                <a:gd name="T5" fmla="*/ 0 h 192"/>
                <a:gd name="T6" fmla="*/ 97 w 191"/>
                <a:gd name="T7" fmla="*/ 192 h 192"/>
              </a:gdLst>
              <a:ahLst/>
              <a:cxnLst>
                <a:cxn ang="0">
                  <a:pos x="T0" y="T1"/>
                </a:cxn>
                <a:cxn ang="0">
                  <a:pos x="T2" y="T3"/>
                </a:cxn>
                <a:cxn ang="0">
                  <a:pos x="T4" y="T5"/>
                </a:cxn>
                <a:cxn ang="0">
                  <a:pos x="T6" y="T7"/>
                </a:cxn>
              </a:cxnLst>
              <a:rect l="0" t="0" r="r" b="b"/>
              <a:pathLst>
                <a:path w="191" h="192">
                  <a:moveTo>
                    <a:pt x="97" y="192"/>
                  </a:moveTo>
                  <a:lnTo>
                    <a:pt x="0" y="40"/>
                  </a:lnTo>
                  <a:lnTo>
                    <a:pt x="191" y="0"/>
                  </a:lnTo>
                  <a:lnTo>
                    <a:pt x="97" y="1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5" name="Freeform 367">
              <a:extLst>
                <a:ext uri="{FF2B5EF4-FFF2-40B4-BE49-F238E27FC236}">
                  <a16:creationId xmlns:a16="http://schemas.microsoft.com/office/drawing/2014/main" id="{09DFF6B3-5C1B-0969-0D08-8BDF64170F49}"/>
                </a:ext>
              </a:extLst>
            </p:cNvPr>
            <p:cNvSpPr/>
            <p:nvPr/>
          </p:nvSpPr>
          <p:spPr bwMode="auto">
            <a:xfrm>
              <a:off x="9414201" y="3531053"/>
              <a:ext cx="317733" cy="409427"/>
            </a:xfrm>
            <a:custGeom>
              <a:avLst/>
              <a:gdLst>
                <a:gd name="T0" fmla="*/ 149 w 149"/>
                <a:gd name="T1" fmla="*/ 149 h 192"/>
                <a:gd name="T2" fmla="*/ 0 w 149"/>
                <a:gd name="T3" fmla="*/ 192 h 192"/>
                <a:gd name="T4" fmla="*/ 94 w 149"/>
                <a:gd name="T5" fmla="*/ 0 h 192"/>
                <a:gd name="T6" fmla="*/ 149 w 149"/>
                <a:gd name="T7" fmla="*/ 149 h 192"/>
              </a:gdLst>
              <a:ahLst/>
              <a:cxnLst>
                <a:cxn ang="0">
                  <a:pos x="T0" y="T1"/>
                </a:cxn>
                <a:cxn ang="0">
                  <a:pos x="T2" y="T3"/>
                </a:cxn>
                <a:cxn ang="0">
                  <a:pos x="T4" y="T5"/>
                </a:cxn>
                <a:cxn ang="0">
                  <a:pos x="T6" y="T7"/>
                </a:cxn>
              </a:cxnLst>
              <a:rect l="0" t="0" r="r" b="b"/>
              <a:pathLst>
                <a:path w="149" h="192">
                  <a:moveTo>
                    <a:pt x="149" y="149"/>
                  </a:moveTo>
                  <a:lnTo>
                    <a:pt x="0" y="192"/>
                  </a:lnTo>
                  <a:lnTo>
                    <a:pt x="94" y="0"/>
                  </a:lnTo>
                  <a:lnTo>
                    <a:pt x="149"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6" name="Freeform 368">
              <a:extLst>
                <a:ext uri="{FF2B5EF4-FFF2-40B4-BE49-F238E27FC236}">
                  <a16:creationId xmlns:a16="http://schemas.microsoft.com/office/drawing/2014/main" id="{10E0A9F0-0331-BED4-1AE9-79A32928CE45}"/>
                </a:ext>
              </a:extLst>
            </p:cNvPr>
            <p:cNvSpPr/>
            <p:nvPr/>
          </p:nvSpPr>
          <p:spPr bwMode="auto">
            <a:xfrm>
              <a:off x="9414201" y="3848785"/>
              <a:ext cx="317733" cy="383838"/>
            </a:xfrm>
            <a:custGeom>
              <a:avLst/>
              <a:gdLst>
                <a:gd name="T0" fmla="*/ 116 w 149"/>
                <a:gd name="T1" fmla="*/ 180 h 180"/>
                <a:gd name="T2" fmla="*/ 0 w 149"/>
                <a:gd name="T3" fmla="*/ 43 h 180"/>
                <a:gd name="T4" fmla="*/ 149 w 149"/>
                <a:gd name="T5" fmla="*/ 0 h 180"/>
                <a:gd name="T6" fmla="*/ 116 w 149"/>
                <a:gd name="T7" fmla="*/ 180 h 180"/>
              </a:gdLst>
              <a:ahLst/>
              <a:cxnLst>
                <a:cxn ang="0">
                  <a:pos x="T0" y="T1"/>
                </a:cxn>
                <a:cxn ang="0">
                  <a:pos x="T2" y="T3"/>
                </a:cxn>
                <a:cxn ang="0">
                  <a:pos x="T4" y="T5"/>
                </a:cxn>
                <a:cxn ang="0">
                  <a:pos x="T6" y="T7"/>
                </a:cxn>
              </a:cxnLst>
              <a:rect l="0" t="0" r="r" b="b"/>
              <a:pathLst>
                <a:path w="149" h="180">
                  <a:moveTo>
                    <a:pt x="116" y="180"/>
                  </a:moveTo>
                  <a:lnTo>
                    <a:pt x="0" y="43"/>
                  </a:lnTo>
                  <a:lnTo>
                    <a:pt x="149" y="0"/>
                  </a:lnTo>
                  <a:lnTo>
                    <a:pt x="116"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7" name="Freeform 369">
              <a:extLst>
                <a:ext uri="{FF2B5EF4-FFF2-40B4-BE49-F238E27FC236}">
                  <a16:creationId xmlns:a16="http://schemas.microsoft.com/office/drawing/2014/main" id="{6194CA24-3218-0A30-846D-E75AE1592922}"/>
                </a:ext>
              </a:extLst>
            </p:cNvPr>
            <p:cNvSpPr/>
            <p:nvPr/>
          </p:nvSpPr>
          <p:spPr bwMode="auto">
            <a:xfrm>
              <a:off x="9414201" y="3940480"/>
              <a:ext cx="247362" cy="403031"/>
            </a:xfrm>
            <a:custGeom>
              <a:avLst/>
              <a:gdLst>
                <a:gd name="T0" fmla="*/ 19 w 116"/>
                <a:gd name="T1" fmla="*/ 189 h 189"/>
                <a:gd name="T2" fmla="*/ 0 w 116"/>
                <a:gd name="T3" fmla="*/ 0 h 189"/>
                <a:gd name="T4" fmla="*/ 116 w 116"/>
                <a:gd name="T5" fmla="*/ 137 h 189"/>
                <a:gd name="T6" fmla="*/ 19 w 116"/>
                <a:gd name="T7" fmla="*/ 189 h 189"/>
              </a:gdLst>
              <a:ahLst/>
              <a:cxnLst>
                <a:cxn ang="0">
                  <a:pos x="T0" y="T1"/>
                </a:cxn>
                <a:cxn ang="0">
                  <a:pos x="T2" y="T3"/>
                </a:cxn>
                <a:cxn ang="0">
                  <a:pos x="T4" y="T5"/>
                </a:cxn>
                <a:cxn ang="0">
                  <a:pos x="T6" y="T7"/>
                </a:cxn>
              </a:cxnLst>
              <a:rect l="0" t="0" r="r" b="b"/>
              <a:pathLst>
                <a:path w="116" h="189">
                  <a:moveTo>
                    <a:pt x="19" y="189"/>
                  </a:moveTo>
                  <a:lnTo>
                    <a:pt x="0" y="0"/>
                  </a:lnTo>
                  <a:lnTo>
                    <a:pt x="116" y="137"/>
                  </a:lnTo>
                  <a:lnTo>
                    <a:pt x="19"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8" name="Freeform 370">
              <a:extLst>
                <a:ext uri="{FF2B5EF4-FFF2-40B4-BE49-F238E27FC236}">
                  <a16:creationId xmlns:a16="http://schemas.microsoft.com/office/drawing/2014/main" id="{9300473E-EA46-99F7-5134-A5911D67A049}"/>
                </a:ext>
              </a:extLst>
            </p:cNvPr>
            <p:cNvSpPr/>
            <p:nvPr/>
          </p:nvSpPr>
          <p:spPr bwMode="auto">
            <a:xfrm>
              <a:off x="9122057" y="4177180"/>
              <a:ext cx="332660" cy="373177"/>
            </a:xfrm>
            <a:custGeom>
              <a:avLst/>
              <a:gdLst>
                <a:gd name="T0" fmla="*/ 54 w 156"/>
                <a:gd name="T1" fmla="*/ 175 h 175"/>
                <a:gd name="T2" fmla="*/ 0 w 156"/>
                <a:gd name="T3" fmla="*/ 0 h 175"/>
                <a:gd name="T4" fmla="*/ 156 w 156"/>
                <a:gd name="T5" fmla="*/ 78 h 175"/>
                <a:gd name="T6" fmla="*/ 54 w 156"/>
                <a:gd name="T7" fmla="*/ 175 h 175"/>
              </a:gdLst>
              <a:ahLst/>
              <a:cxnLst>
                <a:cxn ang="0">
                  <a:pos x="T0" y="T1"/>
                </a:cxn>
                <a:cxn ang="0">
                  <a:pos x="T2" y="T3"/>
                </a:cxn>
                <a:cxn ang="0">
                  <a:pos x="T4" y="T5"/>
                </a:cxn>
                <a:cxn ang="0">
                  <a:pos x="T6" y="T7"/>
                </a:cxn>
              </a:cxnLst>
              <a:rect l="0" t="0" r="r" b="b"/>
              <a:pathLst>
                <a:path w="156" h="175">
                  <a:moveTo>
                    <a:pt x="54" y="175"/>
                  </a:moveTo>
                  <a:lnTo>
                    <a:pt x="0" y="0"/>
                  </a:lnTo>
                  <a:lnTo>
                    <a:pt x="156" y="78"/>
                  </a:lnTo>
                  <a:lnTo>
                    <a:pt x="54" y="17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9" name="Freeform 371">
              <a:extLst>
                <a:ext uri="{FF2B5EF4-FFF2-40B4-BE49-F238E27FC236}">
                  <a16:creationId xmlns:a16="http://schemas.microsoft.com/office/drawing/2014/main" id="{877D92D1-A420-2ABE-AD61-1724E3609860}"/>
                </a:ext>
              </a:extLst>
            </p:cNvPr>
            <p:cNvSpPr/>
            <p:nvPr/>
          </p:nvSpPr>
          <p:spPr bwMode="auto">
            <a:xfrm>
              <a:off x="9237208" y="4343509"/>
              <a:ext cx="217508" cy="405163"/>
            </a:xfrm>
            <a:custGeom>
              <a:avLst/>
              <a:gdLst>
                <a:gd name="T0" fmla="*/ 102 w 102"/>
                <a:gd name="T1" fmla="*/ 190 h 190"/>
                <a:gd name="T2" fmla="*/ 102 w 102"/>
                <a:gd name="T3" fmla="*/ 0 h 190"/>
                <a:gd name="T4" fmla="*/ 0 w 102"/>
                <a:gd name="T5" fmla="*/ 97 h 190"/>
                <a:gd name="T6" fmla="*/ 102 w 102"/>
                <a:gd name="T7" fmla="*/ 190 h 190"/>
              </a:gdLst>
              <a:ahLst/>
              <a:cxnLst>
                <a:cxn ang="0">
                  <a:pos x="T0" y="T1"/>
                </a:cxn>
                <a:cxn ang="0">
                  <a:pos x="T2" y="T3"/>
                </a:cxn>
                <a:cxn ang="0">
                  <a:pos x="T4" y="T5"/>
                </a:cxn>
                <a:cxn ang="0">
                  <a:pos x="T6" y="T7"/>
                </a:cxn>
              </a:cxnLst>
              <a:rect l="0" t="0" r="r" b="b"/>
              <a:pathLst>
                <a:path w="102" h="190">
                  <a:moveTo>
                    <a:pt x="102" y="190"/>
                  </a:moveTo>
                  <a:lnTo>
                    <a:pt x="102" y="0"/>
                  </a:lnTo>
                  <a:lnTo>
                    <a:pt x="0" y="97"/>
                  </a:lnTo>
                  <a:lnTo>
                    <a:pt x="102"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0" name="Freeform 372">
              <a:extLst>
                <a:ext uri="{FF2B5EF4-FFF2-40B4-BE49-F238E27FC236}">
                  <a16:creationId xmlns:a16="http://schemas.microsoft.com/office/drawing/2014/main" id="{FF2D55B4-0D7B-0CF3-7E74-558631A65D71}"/>
                </a:ext>
              </a:extLst>
            </p:cNvPr>
            <p:cNvSpPr/>
            <p:nvPr/>
          </p:nvSpPr>
          <p:spPr bwMode="auto">
            <a:xfrm>
              <a:off x="9122057" y="3940480"/>
              <a:ext cx="332660" cy="403031"/>
            </a:xfrm>
            <a:custGeom>
              <a:avLst/>
              <a:gdLst>
                <a:gd name="T0" fmla="*/ 137 w 156"/>
                <a:gd name="T1" fmla="*/ 0 h 189"/>
                <a:gd name="T2" fmla="*/ 0 w 156"/>
                <a:gd name="T3" fmla="*/ 111 h 189"/>
                <a:gd name="T4" fmla="*/ 156 w 156"/>
                <a:gd name="T5" fmla="*/ 189 h 189"/>
                <a:gd name="T6" fmla="*/ 137 w 156"/>
                <a:gd name="T7" fmla="*/ 0 h 189"/>
              </a:gdLst>
              <a:ahLst/>
              <a:cxnLst>
                <a:cxn ang="0">
                  <a:pos x="T0" y="T1"/>
                </a:cxn>
                <a:cxn ang="0">
                  <a:pos x="T2" y="T3"/>
                </a:cxn>
                <a:cxn ang="0">
                  <a:pos x="T4" y="T5"/>
                </a:cxn>
                <a:cxn ang="0">
                  <a:pos x="T6" y="T7"/>
                </a:cxn>
              </a:cxnLst>
              <a:rect l="0" t="0" r="r" b="b"/>
              <a:pathLst>
                <a:path w="156" h="189">
                  <a:moveTo>
                    <a:pt x="137" y="0"/>
                  </a:moveTo>
                  <a:lnTo>
                    <a:pt x="0" y="111"/>
                  </a:lnTo>
                  <a:lnTo>
                    <a:pt x="156" y="189"/>
                  </a:lnTo>
                  <a:lnTo>
                    <a:pt x="13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1" name="Freeform 373">
              <a:extLst>
                <a:ext uri="{FF2B5EF4-FFF2-40B4-BE49-F238E27FC236}">
                  <a16:creationId xmlns:a16="http://schemas.microsoft.com/office/drawing/2014/main" id="{984FA1BE-EA49-74BF-CCCF-7369074FB1B9}"/>
                </a:ext>
              </a:extLst>
            </p:cNvPr>
            <p:cNvSpPr/>
            <p:nvPr/>
          </p:nvSpPr>
          <p:spPr bwMode="auto">
            <a:xfrm>
              <a:off x="8985581" y="3616350"/>
              <a:ext cx="428620" cy="324130"/>
            </a:xfrm>
            <a:custGeom>
              <a:avLst/>
              <a:gdLst>
                <a:gd name="T0" fmla="*/ 0 w 201"/>
                <a:gd name="T1" fmla="*/ 135 h 152"/>
                <a:gd name="T2" fmla="*/ 104 w 201"/>
                <a:gd name="T3" fmla="*/ 0 h 152"/>
                <a:gd name="T4" fmla="*/ 201 w 201"/>
                <a:gd name="T5" fmla="*/ 152 h 152"/>
                <a:gd name="T6" fmla="*/ 0 w 201"/>
                <a:gd name="T7" fmla="*/ 135 h 152"/>
              </a:gdLst>
              <a:ahLst/>
              <a:cxnLst>
                <a:cxn ang="0">
                  <a:pos x="T0" y="T1"/>
                </a:cxn>
                <a:cxn ang="0">
                  <a:pos x="T2" y="T3"/>
                </a:cxn>
                <a:cxn ang="0">
                  <a:pos x="T4" y="T5"/>
                </a:cxn>
                <a:cxn ang="0">
                  <a:pos x="T6" y="T7"/>
                </a:cxn>
              </a:cxnLst>
              <a:rect l="0" t="0" r="r" b="b"/>
              <a:pathLst>
                <a:path w="201" h="152">
                  <a:moveTo>
                    <a:pt x="0" y="135"/>
                  </a:moveTo>
                  <a:lnTo>
                    <a:pt x="104" y="0"/>
                  </a:lnTo>
                  <a:lnTo>
                    <a:pt x="201" y="152"/>
                  </a:lnTo>
                  <a:lnTo>
                    <a:pt x="0"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2" name="Freeform 374">
              <a:extLst>
                <a:ext uri="{FF2B5EF4-FFF2-40B4-BE49-F238E27FC236}">
                  <a16:creationId xmlns:a16="http://schemas.microsoft.com/office/drawing/2014/main" id="{A4D29C8E-314F-09C6-1BC1-FA5096791000}"/>
                </a:ext>
              </a:extLst>
            </p:cNvPr>
            <p:cNvSpPr/>
            <p:nvPr/>
          </p:nvSpPr>
          <p:spPr bwMode="auto">
            <a:xfrm>
              <a:off x="8827781" y="3575833"/>
              <a:ext cx="379573" cy="328395"/>
            </a:xfrm>
            <a:custGeom>
              <a:avLst/>
              <a:gdLst>
                <a:gd name="T0" fmla="*/ 0 w 178"/>
                <a:gd name="T1" fmla="*/ 0 h 154"/>
                <a:gd name="T2" fmla="*/ 178 w 178"/>
                <a:gd name="T3" fmla="*/ 19 h 154"/>
                <a:gd name="T4" fmla="*/ 74 w 178"/>
                <a:gd name="T5" fmla="*/ 154 h 154"/>
                <a:gd name="T6" fmla="*/ 0 w 178"/>
                <a:gd name="T7" fmla="*/ 0 h 154"/>
              </a:gdLst>
              <a:ahLst/>
              <a:cxnLst>
                <a:cxn ang="0">
                  <a:pos x="T0" y="T1"/>
                </a:cxn>
                <a:cxn ang="0">
                  <a:pos x="T2" y="T3"/>
                </a:cxn>
                <a:cxn ang="0">
                  <a:pos x="T4" y="T5"/>
                </a:cxn>
                <a:cxn ang="0">
                  <a:pos x="T6" y="T7"/>
                </a:cxn>
              </a:cxnLst>
              <a:rect l="0" t="0" r="r" b="b"/>
              <a:pathLst>
                <a:path w="178" h="154">
                  <a:moveTo>
                    <a:pt x="0" y="0"/>
                  </a:moveTo>
                  <a:lnTo>
                    <a:pt x="178" y="19"/>
                  </a:lnTo>
                  <a:lnTo>
                    <a:pt x="74" y="154"/>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3" name="Freeform 375">
              <a:extLst>
                <a:ext uri="{FF2B5EF4-FFF2-40B4-BE49-F238E27FC236}">
                  <a16:creationId xmlns:a16="http://schemas.microsoft.com/office/drawing/2014/main" id="{B5174954-64F6-B713-B10A-017BB372BC80}"/>
                </a:ext>
              </a:extLst>
            </p:cNvPr>
            <p:cNvSpPr/>
            <p:nvPr/>
          </p:nvSpPr>
          <p:spPr bwMode="auto">
            <a:xfrm>
              <a:off x="8985581" y="3904228"/>
              <a:ext cx="428620" cy="272952"/>
            </a:xfrm>
            <a:custGeom>
              <a:avLst/>
              <a:gdLst>
                <a:gd name="T0" fmla="*/ 201 w 201"/>
                <a:gd name="T1" fmla="*/ 17 h 128"/>
                <a:gd name="T2" fmla="*/ 64 w 201"/>
                <a:gd name="T3" fmla="*/ 128 h 128"/>
                <a:gd name="T4" fmla="*/ 0 w 201"/>
                <a:gd name="T5" fmla="*/ 0 h 128"/>
                <a:gd name="T6" fmla="*/ 201 w 201"/>
                <a:gd name="T7" fmla="*/ 17 h 128"/>
              </a:gdLst>
              <a:ahLst/>
              <a:cxnLst>
                <a:cxn ang="0">
                  <a:pos x="T0" y="T1"/>
                </a:cxn>
                <a:cxn ang="0">
                  <a:pos x="T2" y="T3"/>
                </a:cxn>
                <a:cxn ang="0">
                  <a:pos x="T4" y="T5"/>
                </a:cxn>
                <a:cxn ang="0">
                  <a:pos x="T6" y="T7"/>
                </a:cxn>
              </a:cxnLst>
              <a:rect l="0" t="0" r="r" b="b"/>
              <a:pathLst>
                <a:path w="201" h="128">
                  <a:moveTo>
                    <a:pt x="201" y="17"/>
                  </a:moveTo>
                  <a:lnTo>
                    <a:pt x="64" y="128"/>
                  </a:lnTo>
                  <a:lnTo>
                    <a:pt x="0" y="0"/>
                  </a:lnTo>
                  <a:lnTo>
                    <a:pt x="201" y="1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4" name="Freeform 376">
              <a:extLst>
                <a:ext uri="{FF2B5EF4-FFF2-40B4-BE49-F238E27FC236}">
                  <a16:creationId xmlns:a16="http://schemas.microsoft.com/office/drawing/2014/main" id="{84211C8B-09E3-0A3C-0958-4B1D63FBFE11}"/>
                </a:ext>
              </a:extLst>
            </p:cNvPr>
            <p:cNvSpPr/>
            <p:nvPr/>
          </p:nvSpPr>
          <p:spPr bwMode="auto">
            <a:xfrm>
              <a:off x="8701968" y="4177180"/>
              <a:ext cx="420090" cy="266555"/>
            </a:xfrm>
            <a:custGeom>
              <a:avLst/>
              <a:gdLst>
                <a:gd name="T0" fmla="*/ 88 w 197"/>
                <a:gd name="T1" fmla="*/ 125 h 125"/>
                <a:gd name="T2" fmla="*/ 197 w 197"/>
                <a:gd name="T3" fmla="*/ 0 h 125"/>
                <a:gd name="T4" fmla="*/ 0 w 197"/>
                <a:gd name="T5" fmla="*/ 26 h 125"/>
                <a:gd name="T6" fmla="*/ 88 w 197"/>
                <a:gd name="T7" fmla="*/ 125 h 125"/>
              </a:gdLst>
              <a:ahLst/>
              <a:cxnLst>
                <a:cxn ang="0">
                  <a:pos x="T0" y="T1"/>
                </a:cxn>
                <a:cxn ang="0">
                  <a:pos x="T2" y="T3"/>
                </a:cxn>
                <a:cxn ang="0">
                  <a:pos x="T4" y="T5"/>
                </a:cxn>
                <a:cxn ang="0">
                  <a:pos x="T6" y="T7"/>
                </a:cxn>
              </a:cxnLst>
              <a:rect l="0" t="0" r="r" b="b"/>
              <a:pathLst>
                <a:path w="197" h="125">
                  <a:moveTo>
                    <a:pt x="88" y="125"/>
                  </a:moveTo>
                  <a:lnTo>
                    <a:pt x="197" y="0"/>
                  </a:lnTo>
                  <a:lnTo>
                    <a:pt x="0" y="26"/>
                  </a:lnTo>
                  <a:lnTo>
                    <a:pt x="88"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5" name="Freeform 377">
              <a:extLst>
                <a:ext uri="{FF2B5EF4-FFF2-40B4-BE49-F238E27FC236}">
                  <a16:creationId xmlns:a16="http://schemas.microsoft.com/office/drawing/2014/main" id="{B88DF10C-1D0C-79B4-13DF-9CC073D513B0}"/>
                </a:ext>
              </a:extLst>
            </p:cNvPr>
            <p:cNvSpPr/>
            <p:nvPr/>
          </p:nvSpPr>
          <p:spPr bwMode="auto">
            <a:xfrm>
              <a:off x="8701968" y="4232623"/>
              <a:ext cx="187654" cy="428620"/>
            </a:xfrm>
            <a:custGeom>
              <a:avLst/>
              <a:gdLst>
                <a:gd name="T0" fmla="*/ 50 w 88"/>
                <a:gd name="T1" fmla="*/ 201 h 201"/>
                <a:gd name="T2" fmla="*/ 0 w 88"/>
                <a:gd name="T3" fmla="*/ 0 h 201"/>
                <a:gd name="T4" fmla="*/ 88 w 88"/>
                <a:gd name="T5" fmla="*/ 99 h 201"/>
                <a:gd name="T6" fmla="*/ 50 w 88"/>
                <a:gd name="T7" fmla="*/ 201 h 201"/>
              </a:gdLst>
              <a:ahLst/>
              <a:cxnLst>
                <a:cxn ang="0">
                  <a:pos x="T0" y="T1"/>
                </a:cxn>
                <a:cxn ang="0">
                  <a:pos x="T2" y="T3"/>
                </a:cxn>
                <a:cxn ang="0">
                  <a:pos x="T4" y="T5"/>
                </a:cxn>
                <a:cxn ang="0">
                  <a:pos x="T6" y="T7"/>
                </a:cxn>
              </a:cxnLst>
              <a:rect l="0" t="0" r="r" b="b"/>
              <a:pathLst>
                <a:path w="88" h="201">
                  <a:moveTo>
                    <a:pt x="50" y="201"/>
                  </a:moveTo>
                  <a:lnTo>
                    <a:pt x="0" y="0"/>
                  </a:lnTo>
                  <a:lnTo>
                    <a:pt x="88" y="99"/>
                  </a:lnTo>
                  <a:lnTo>
                    <a:pt x="50" y="20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6" name="Freeform 378">
              <a:extLst>
                <a:ext uri="{FF2B5EF4-FFF2-40B4-BE49-F238E27FC236}">
                  <a16:creationId xmlns:a16="http://schemas.microsoft.com/office/drawing/2014/main" id="{8CF4F5C1-F263-3DFE-EF7D-AFC8D24FDD64}"/>
                </a:ext>
              </a:extLst>
            </p:cNvPr>
            <p:cNvSpPr/>
            <p:nvPr/>
          </p:nvSpPr>
          <p:spPr bwMode="auto">
            <a:xfrm>
              <a:off x="8701968" y="3904228"/>
              <a:ext cx="420090" cy="328395"/>
            </a:xfrm>
            <a:custGeom>
              <a:avLst/>
              <a:gdLst>
                <a:gd name="T0" fmla="*/ 133 w 197"/>
                <a:gd name="T1" fmla="*/ 0 h 154"/>
                <a:gd name="T2" fmla="*/ 0 w 197"/>
                <a:gd name="T3" fmla="*/ 154 h 154"/>
                <a:gd name="T4" fmla="*/ 197 w 197"/>
                <a:gd name="T5" fmla="*/ 128 h 154"/>
                <a:gd name="T6" fmla="*/ 133 w 197"/>
                <a:gd name="T7" fmla="*/ 0 h 154"/>
              </a:gdLst>
              <a:ahLst/>
              <a:cxnLst>
                <a:cxn ang="0">
                  <a:pos x="T0" y="T1"/>
                </a:cxn>
                <a:cxn ang="0">
                  <a:pos x="T2" y="T3"/>
                </a:cxn>
                <a:cxn ang="0">
                  <a:pos x="T4" y="T5"/>
                </a:cxn>
                <a:cxn ang="0">
                  <a:pos x="T6" y="T7"/>
                </a:cxn>
              </a:cxnLst>
              <a:rect l="0" t="0" r="r" b="b"/>
              <a:pathLst>
                <a:path w="197" h="154">
                  <a:moveTo>
                    <a:pt x="133" y="0"/>
                  </a:moveTo>
                  <a:lnTo>
                    <a:pt x="0" y="154"/>
                  </a:lnTo>
                  <a:lnTo>
                    <a:pt x="197" y="128"/>
                  </a:lnTo>
                  <a:lnTo>
                    <a:pt x="13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7" name="Freeform 379">
              <a:extLst>
                <a:ext uri="{FF2B5EF4-FFF2-40B4-BE49-F238E27FC236}">
                  <a16:creationId xmlns:a16="http://schemas.microsoft.com/office/drawing/2014/main" id="{923A6754-6D62-DA3E-6E37-800E600BEA3F}"/>
                </a:ext>
              </a:extLst>
            </p:cNvPr>
            <p:cNvSpPr/>
            <p:nvPr/>
          </p:nvSpPr>
          <p:spPr bwMode="auto">
            <a:xfrm>
              <a:off x="8582552" y="3575833"/>
              <a:ext cx="403031" cy="328395"/>
            </a:xfrm>
            <a:custGeom>
              <a:avLst/>
              <a:gdLst>
                <a:gd name="T0" fmla="*/ 0 w 189"/>
                <a:gd name="T1" fmla="*/ 76 h 154"/>
                <a:gd name="T2" fmla="*/ 189 w 189"/>
                <a:gd name="T3" fmla="*/ 154 h 154"/>
                <a:gd name="T4" fmla="*/ 115 w 189"/>
                <a:gd name="T5" fmla="*/ 0 h 154"/>
                <a:gd name="T6" fmla="*/ 0 w 189"/>
                <a:gd name="T7" fmla="*/ 76 h 154"/>
              </a:gdLst>
              <a:ahLst/>
              <a:cxnLst>
                <a:cxn ang="0">
                  <a:pos x="T0" y="T1"/>
                </a:cxn>
                <a:cxn ang="0">
                  <a:pos x="T2" y="T3"/>
                </a:cxn>
                <a:cxn ang="0">
                  <a:pos x="T4" y="T5"/>
                </a:cxn>
                <a:cxn ang="0">
                  <a:pos x="T6" y="T7"/>
                </a:cxn>
              </a:cxnLst>
              <a:rect l="0" t="0" r="r" b="b"/>
              <a:pathLst>
                <a:path w="189" h="154">
                  <a:moveTo>
                    <a:pt x="0" y="76"/>
                  </a:moveTo>
                  <a:lnTo>
                    <a:pt x="189" y="154"/>
                  </a:lnTo>
                  <a:lnTo>
                    <a:pt x="115" y="0"/>
                  </a:lnTo>
                  <a:lnTo>
                    <a:pt x="0" y="7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8" name="Freeform 380">
              <a:extLst>
                <a:ext uri="{FF2B5EF4-FFF2-40B4-BE49-F238E27FC236}">
                  <a16:creationId xmlns:a16="http://schemas.microsoft.com/office/drawing/2014/main" id="{61F3F1BC-7B4E-6C66-B18A-DC5EAD5D8491}"/>
                </a:ext>
              </a:extLst>
            </p:cNvPr>
            <p:cNvSpPr/>
            <p:nvPr/>
          </p:nvSpPr>
          <p:spPr bwMode="auto">
            <a:xfrm>
              <a:off x="8495121" y="3904228"/>
              <a:ext cx="490460" cy="328395"/>
            </a:xfrm>
            <a:custGeom>
              <a:avLst/>
              <a:gdLst>
                <a:gd name="T0" fmla="*/ 0 w 230"/>
                <a:gd name="T1" fmla="*/ 111 h 154"/>
                <a:gd name="T2" fmla="*/ 97 w 230"/>
                <a:gd name="T3" fmla="*/ 154 h 154"/>
                <a:gd name="T4" fmla="*/ 230 w 230"/>
                <a:gd name="T5" fmla="*/ 0 h 154"/>
                <a:gd name="T6" fmla="*/ 0 w 230"/>
                <a:gd name="T7" fmla="*/ 111 h 154"/>
              </a:gdLst>
              <a:ahLst/>
              <a:cxnLst>
                <a:cxn ang="0">
                  <a:pos x="T0" y="T1"/>
                </a:cxn>
                <a:cxn ang="0">
                  <a:pos x="T2" y="T3"/>
                </a:cxn>
                <a:cxn ang="0">
                  <a:pos x="T4" y="T5"/>
                </a:cxn>
                <a:cxn ang="0">
                  <a:pos x="T6" y="T7"/>
                </a:cxn>
              </a:cxnLst>
              <a:rect l="0" t="0" r="r" b="b"/>
              <a:pathLst>
                <a:path w="230" h="154">
                  <a:moveTo>
                    <a:pt x="0" y="111"/>
                  </a:moveTo>
                  <a:lnTo>
                    <a:pt x="97" y="154"/>
                  </a:lnTo>
                  <a:lnTo>
                    <a:pt x="230" y="0"/>
                  </a:lnTo>
                  <a:lnTo>
                    <a:pt x="0"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9" name="Freeform 381">
              <a:extLst>
                <a:ext uri="{FF2B5EF4-FFF2-40B4-BE49-F238E27FC236}">
                  <a16:creationId xmlns:a16="http://schemas.microsoft.com/office/drawing/2014/main" id="{7DFA7996-43C4-4630-363A-533C464196DE}"/>
                </a:ext>
              </a:extLst>
            </p:cNvPr>
            <p:cNvSpPr/>
            <p:nvPr/>
          </p:nvSpPr>
          <p:spPr bwMode="auto">
            <a:xfrm>
              <a:off x="8495121" y="3737898"/>
              <a:ext cx="490460" cy="403031"/>
            </a:xfrm>
            <a:custGeom>
              <a:avLst/>
              <a:gdLst>
                <a:gd name="T0" fmla="*/ 41 w 230"/>
                <a:gd name="T1" fmla="*/ 0 h 189"/>
                <a:gd name="T2" fmla="*/ 0 w 230"/>
                <a:gd name="T3" fmla="*/ 189 h 189"/>
                <a:gd name="T4" fmla="*/ 230 w 230"/>
                <a:gd name="T5" fmla="*/ 78 h 189"/>
                <a:gd name="T6" fmla="*/ 41 w 230"/>
                <a:gd name="T7" fmla="*/ 0 h 189"/>
              </a:gdLst>
              <a:ahLst/>
              <a:cxnLst>
                <a:cxn ang="0">
                  <a:pos x="T0" y="T1"/>
                </a:cxn>
                <a:cxn ang="0">
                  <a:pos x="T2" y="T3"/>
                </a:cxn>
                <a:cxn ang="0">
                  <a:pos x="T4" y="T5"/>
                </a:cxn>
                <a:cxn ang="0">
                  <a:pos x="T6" y="T7"/>
                </a:cxn>
              </a:cxnLst>
              <a:rect l="0" t="0" r="r" b="b"/>
              <a:pathLst>
                <a:path w="230" h="189">
                  <a:moveTo>
                    <a:pt x="41" y="0"/>
                  </a:moveTo>
                  <a:lnTo>
                    <a:pt x="0" y="189"/>
                  </a:lnTo>
                  <a:lnTo>
                    <a:pt x="230" y="78"/>
                  </a:lnTo>
                  <a:lnTo>
                    <a:pt x="4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0" name="Freeform 382">
              <a:extLst>
                <a:ext uri="{FF2B5EF4-FFF2-40B4-BE49-F238E27FC236}">
                  <a16:creationId xmlns:a16="http://schemas.microsoft.com/office/drawing/2014/main" id="{C0735C46-278C-C188-862C-A579E6B74B1E}"/>
                </a:ext>
              </a:extLst>
            </p:cNvPr>
            <p:cNvSpPr/>
            <p:nvPr/>
          </p:nvSpPr>
          <p:spPr bwMode="auto">
            <a:xfrm>
              <a:off x="8889622" y="2611973"/>
              <a:ext cx="413692" cy="490460"/>
            </a:xfrm>
            <a:custGeom>
              <a:avLst/>
              <a:gdLst>
                <a:gd name="T0" fmla="*/ 0 w 194"/>
                <a:gd name="T1" fmla="*/ 0 h 230"/>
                <a:gd name="T2" fmla="*/ 45 w 194"/>
                <a:gd name="T3" fmla="*/ 230 h 230"/>
                <a:gd name="T4" fmla="*/ 194 w 194"/>
                <a:gd name="T5" fmla="*/ 50 h 230"/>
                <a:gd name="T6" fmla="*/ 0 w 194"/>
                <a:gd name="T7" fmla="*/ 0 h 230"/>
              </a:gdLst>
              <a:ahLst/>
              <a:cxnLst>
                <a:cxn ang="0">
                  <a:pos x="T0" y="T1"/>
                </a:cxn>
                <a:cxn ang="0">
                  <a:pos x="T2" y="T3"/>
                </a:cxn>
                <a:cxn ang="0">
                  <a:pos x="T4" y="T5"/>
                </a:cxn>
                <a:cxn ang="0">
                  <a:pos x="T6" y="T7"/>
                </a:cxn>
              </a:cxnLst>
              <a:rect l="0" t="0" r="r" b="b"/>
              <a:pathLst>
                <a:path w="194" h="230">
                  <a:moveTo>
                    <a:pt x="0" y="0"/>
                  </a:moveTo>
                  <a:lnTo>
                    <a:pt x="45" y="230"/>
                  </a:lnTo>
                  <a:lnTo>
                    <a:pt x="194" y="5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1" name="Freeform 383">
              <a:extLst>
                <a:ext uri="{FF2B5EF4-FFF2-40B4-BE49-F238E27FC236}">
                  <a16:creationId xmlns:a16="http://schemas.microsoft.com/office/drawing/2014/main" id="{80D86074-E6E1-C146-4757-D7B0A5789E66}"/>
                </a:ext>
              </a:extLst>
            </p:cNvPr>
            <p:cNvSpPr/>
            <p:nvPr/>
          </p:nvSpPr>
          <p:spPr bwMode="auto">
            <a:xfrm>
              <a:off x="8582552" y="2611973"/>
              <a:ext cx="403031" cy="490460"/>
            </a:xfrm>
            <a:custGeom>
              <a:avLst/>
              <a:gdLst>
                <a:gd name="T0" fmla="*/ 0 w 189"/>
                <a:gd name="T1" fmla="*/ 133 h 230"/>
                <a:gd name="T2" fmla="*/ 189 w 189"/>
                <a:gd name="T3" fmla="*/ 230 h 230"/>
                <a:gd name="T4" fmla="*/ 144 w 189"/>
                <a:gd name="T5" fmla="*/ 0 h 230"/>
                <a:gd name="T6" fmla="*/ 0 w 189"/>
                <a:gd name="T7" fmla="*/ 133 h 230"/>
              </a:gdLst>
              <a:ahLst/>
              <a:cxnLst>
                <a:cxn ang="0">
                  <a:pos x="T0" y="T1"/>
                </a:cxn>
                <a:cxn ang="0">
                  <a:pos x="T2" y="T3"/>
                </a:cxn>
                <a:cxn ang="0">
                  <a:pos x="T4" y="T5"/>
                </a:cxn>
                <a:cxn ang="0">
                  <a:pos x="T6" y="T7"/>
                </a:cxn>
              </a:cxnLst>
              <a:rect l="0" t="0" r="r" b="b"/>
              <a:pathLst>
                <a:path w="189" h="230">
                  <a:moveTo>
                    <a:pt x="0" y="133"/>
                  </a:moveTo>
                  <a:lnTo>
                    <a:pt x="189" y="230"/>
                  </a:lnTo>
                  <a:lnTo>
                    <a:pt x="144" y="0"/>
                  </a:lnTo>
                  <a:lnTo>
                    <a:pt x="0" y="13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2" name="Freeform 384">
              <a:extLst>
                <a:ext uri="{FF2B5EF4-FFF2-40B4-BE49-F238E27FC236}">
                  <a16:creationId xmlns:a16="http://schemas.microsoft.com/office/drawing/2014/main" id="{536EDD2C-8AE7-D511-6448-3256C61C0A4D}"/>
                </a:ext>
              </a:extLst>
            </p:cNvPr>
            <p:cNvSpPr/>
            <p:nvPr/>
          </p:nvSpPr>
          <p:spPr bwMode="auto">
            <a:xfrm>
              <a:off x="8582552" y="2560794"/>
              <a:ext cx="307070" cy="334793"/>
            </a:xfrm>
            <a:custGeom>
              <a:avLst/>
              <a:gdLst>
                <a:gd name="T0" fmla="*/ 23 w 144"/>
                <a:gd name="T1" fmla="*/ 0 h 157"/>
                <a:gd name="T2" fmla="*/ 0 w 144"/>
                <a:gd name="T3" fmla="*/ 157 h 157"/>
                <a:gd name="T4" fmla="*/ 144 w 144"/>
                <a:gd name="T5" fmla="*/ 24 h 157"/>
                <a:gd name="T6" fmla="*/ 23 w 144"/>
                <a:gd name="T7" fmla="*/ 0 h 157"/>
              </a:gdLst>
              <a:ahLst/>
              <a:cxnLst>
                <a:cxn ang="0">
                  <a:pos x="T0" y="T1"/>
                </a:cxn>
                <a:cxn ang="0">
                  <a:pos x="T2" y="T3"/>
                </a:cxn>
                <a:cxn ang="0">
                  <a:pos x="T4" y="T5"/>
                </a:cxn>
                <a:cxn ang="0">
                  <a:pos x="T6" y="T7"/>
                </a:cxn>
              </a:cxnLst>
              <a:rect l="0" t="0" r="r" b="b"/>
              <a:pathLst>
                <a:path w="144" h="157">
                  <a:moveTo>
                    <a:pt x="23" y="0"/>
                  </a:moveTo>
                  <a:lnTo>
                    <a:pt x="0" y="157"/>
                  </a:lnTo>
                  <a:lnTo>
                    <a:pt x="144" y="24"/>
                  </a:lnTo>
                  <a:lnTo>
                    <a:pt x="2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3" name="Freeform 385">
              <a:extLst>
                <a:ext uri="{FF2B5EF4-FFF2-40B4-BE49-F238E27FC236}">
                  <a16:creationId xmlns:a16="http://schemas.microsoft.com/office/drawing/2014/main" id="{85C37203-0F4A-4B0F-027D-78BAB23415D6}"/>
                </a:ext>
              </a:extLst>
            </p:cNvPr>
            <p:cNvSpPr/>
            <p:nvPr/>
          </p:nvSpPr>
          <p:spPr bwMode="auto">
            <a:xfrm>
              <a:off x="8298937" y="2560794"/>
              <a:ext cx="332660" cy="334793"/>
            </a:xfrm>
            <a:custGeom>
              <a:avLst/>
              <a:gdLst>
                <a:gd name="T0" fmla="*/ 0 w 156"/>
                <a:gd name="T1" fmla="*/ 93 h 157"/>
                <a:gd name="T2" fmla="*/ 156 w 156"/>
                <a:gd name="T3" fmla="*/ 0 h 157"/>
                <a:gd name="T4" fmla="*/ 133 w 156"/>
                <a:gd name="T5" fmla="*/ 157 h 157"/>
                <a:gd name="T6" fmla="*/ 0 w 156"/>
                <a:gd name="T7" fmla="*/ 93 h 157"/>
              </a:gdLst>
              <a:ahLst/>
              <a:cxnLst>
                <a:cxn ang="0">
                  <a:pos x="T0" y="T1"/>
                </a:cxn>
                <a:cxn ang="0">
                  <a:pos x="T2" y="T3"/>
                </a:cxn>
                <a:cxn ang="0">
                  <a:pos x="T4" y="T5"/>
                </a:cxn>
                <a:cxn ang="0">
                  <a:pos x="T6" y="T7"/>
                </a:cxn>
              </a:cxnLst>
              <a:rect l="0" t="0" r="r" b="b"/>
              <a:pathLst>
                <a:path w="156" h="157">
                  <a:moveTo>
                    <a:pt x="0" y="93"/>
                  </a:moveTo>
                  <a:lnTo>
                    <a:pt x="156" y="0"/>
                  </a:lnTo>
                  <a:lnTo>
                    <a:pt x="133" y="157"/>
                  </a:lnTo>
                  <a:lnTo>
                    <a:pt x="0" y="9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4" name="Freeform 386">
              <a:extLst>
                <a:ext uri="{FF2B5EF4-FFF2-40B4-BE49-F238E27FC236}">
                  <a16:creationId xmlns:a16="http://schemas.microsoft.com/office/drawing/2014/main" id="{30978F04-A7D0-1D33-B239-37D5C7345302}"/>
                </a:ext>
              </a:extLst>
            </p:cNvPr>
            <p:cNvSpPr/>
            <p:nvPr/>
          </p:nvSpPr>
          <p:spPr bwMode="auto">
            <a:xfrm>
              <a:off x="8495121" y="3102433"/>
              <a:ext cx="490460" cy="473400"/>
            </a:xfrm>
            <a:custGeom>
              <a:avLst/>
              <a:gdLst>
                <a:gd name="T0" fmla="*/ 156 w 230"/>
                <a:gd name="T1" fmla="*/ 222 h 222"/>
                <a:gd name="T2" fmla="*/ 0 w 230"/>
                <a:gd name="T3" fmla="*/ 125 h 222"/>
                <a:gd name="T4" fmla="*/ 230 w 230"/>
                <a:gd name="T5" fmla="*/ 0 h 222"/>
                <a:gd name="T6" fmla="*/ 156 w 230"/>
                <a:gd name="T7" fmla="*/ 222 h 222"/>
              </a:gdLst>
              <a:ahLst/>
              <a:cxnLst>
                <a:cxn ang="0">
                  <a:pos x="T0" y="T1"/>
                </a:cxn>
                <a:cxn ang="0">
                  <a:pos x="T2" y="T3"/>
                </a:cxn>
                <a:cxn ang="0">
                  <a:pos x="T4" y="T5"/>
                </a:cxn>
                <a:cxn ang="0">
                  <a:pos x="T6" y="T7"/>
                </a:cxn>
              </a:cxnLst>
              <a:rect l="0" t="0" r="r" b="b"/>
              <a:pathLst>
                <a:path w="230" h="222">
                  <a:moveTo>
                    <a:pt x="156" y="222"/>
                  </a:moveTo>
                  <a:lnTo>
                    <a:pt x="0" y="125"/>
                  </a:lnTo>
                  <a:lnTo>
                    <a:pt x="230" y="0"/>
                  </a:lnTo>
                  <a:lnTo>
                    <a:pt x="156" y="22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5" name="Freeform 387">
              <a:extLst>
                <a:ext uri="{FF2B5EF4-FFF2-40B4-BE49-F238E27FC236}">
                  <a16:creationId xmlns:a16="http://schemas.microsoft.com/office/drawing/2014/main" id="{AFEC4393-37B9-F814-422E-75552F745B95}"/>
                </a:ext>
              </a:extLst>
            </p:cNvPr>
            <p:cNvSpPr/>
            <p:nvPr/>
          </p:nvSpPr>
          <p:spPr bwMode="auto">
            <a:xfrm>
              <a:off x="8343719" y="2895587"/>
              <a:ext cx="641863" cy="226038"/>
            </a:xfrm>
            <a:custGeom>
              <a:avLst/>
              <a:gdLst>
                <a:gd name="T0" fmla="*/ 112 w 301"/>
                <a:gd name="T1" fmla="*/ 0 h 106"/>
                <a:gd name="T2" fmla="*/ 0 w 301"/>
                <a:gd name="T3" fmla="*/ 106 h 106"/>
                <a:gd name="T4" fmla="*/ 301 w 301"/>
                <a:gd name="T5" fmla="*/ 97 h 106"/>
                <a:gd name="T6" fmla="*/ 112 w 301"/>
                <a:gd name="T7" fmla="*/ 0 h 106"/>
              </a:gdLst>
              <a:ahLst/>
              <a:cxnLst>
                <a:cxn ang="0">
                  <a:pos x="T0" y="T1"/>
                </a:cxn>
                <a:cxn ang="0">
                  <a:pos x="T2" y="T3"/>
                </a:cxn>
                <a:cxn ang="0">
                  <a:pos x="T4" y="T5"/>
                </a:cxn>
                <a:cxn ang="0">
                  <a:pos x="T6" y="T7"/>
                </a:cxn>
              </a:cxnLst>
              <a:rect l="0" t="0" r="r" b="b"/>
              <a:pathLst>
                <a:path w="301" h="106">
                  <a:moveTo>
                    <a:pt x="112" y="0"/>
                  </a:moveTo>
                  <a:lnTo>
                    <a:pt x="0" y="106"/>
                  </a:lnTo>
                  <a:lnTo>
                    <a:pt x="301" y="97"/>
                  </a:lnTo>
                  <a:lnTo>
                    <a:pt x="11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6" name="Freeform 388">
              <a:extLst>
                <a:ext uri="{FF2B5EF4-FFF2-40B4-BE49-F238E27FC236}">
                  <a16:creationId xmlns:a16="http://schemas.microsoft.com/office/drawing/2014/main" id="{D7946E0C-941E-C3DD-D817-5F64A0504BA3}"/>
                </a:ext>
              </a:extLst>
            </p:cNvPr>
            <p:cNvSpPr/>
            <p:nvPr/>
          </p:nvSpPr>
          <p:spPr bwMode="auto">
            <a:xfrm>
              <a:off x="8495121" y="3368988"/>
              <a:ext cx="332660" cy="368912"/>
            </a:xfrm>
            <a:custGeom>
              <a:avLst/>
              <a:gdLst>
                <a:gd name="T0" fmla="*/ 0 w 156"/>
                <a:gd name="T1" fmla="*/ 0 h 173"/>
                <a:gd name="T2" fmla="*/ 41 w 156"/>
                <a:gd name="T3" fmla="*/ 173 h 173"/>
                <a:gd name="T4" fmla="*/ 156 w 156"/>
                <a:gd name="T5" fmla="*/ 97 h 173"/>
                <a:gd name="T6" fmla="*/ 0 w 156"/>
                <a:gd name="T7" fmla="*/ 0 h 173"/>
              </a:gdLst>
              <a:ahLst/>
              <a:cxnLst>
                <a:cxn ang="0">
                  <a:pos x="T0" y="T1"/>
                </a:cxn>
                <a:cxn ang="0">
                  <a:pos x="T2" y="T3"/>
                </a:cxn>
                <a:cxn ang="0">
                  <a:pos x="T4" y="T5"/>
                </a:cxn>
                <a:cxn ang="0">
                  <a:pos x="T6" y="T7"/>
                </a:cxn>
              </a:cxnLst>
              <a:rect l="0" t="0" r="r" b="b"/>
              <a:pathLst>
                <a:path w="156" h="173">
                  <a:moveTo>
                    <a:pt x="0" y="0"/>
                  </a:moveTo>
                  <a:lnTo>
                    <a:pt x="41" y="173"/>
                  </a:lnTo>
                  <a:lnTo>
                    <a:pt x="156" y="9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7" name="Freeform 389">
              <a:extLst>
                <a:ext uri="{FF2B5EF4-FFF2-40B4-BE49-F238E27FC236}">
                  <a16:creationId xmlns:a16="http://schemas.microsoft.com/office/drawing/2014/main" id="{F77EB025-B7F5-9806-63C6-3B97C47EEB53}"/>
                </a:ext>
              </a:extLst>
            </p:cNvPr>
            <p:cNvSpPr/>
            <p:nvPr/>
          </p:nvSpPr>
          <p:spPr bwMode="auto">
            <a:xfrm>
              <a:off x="8343719" y="3102433"/>
              <a:ext cx="641863" cy="266555"/>
            </a:xfrm>
            <a:custGeom>
              <a:avLst/>
              <a:gdLst>
                <a:gd name="T0" fmla="*/ 0 w 301"/>
                <a:gd name="T1" fmla="*/ 9 h 125"/>
                <a:gd name="T2" fmla="*/ 71 w 301"/>
                <a:gd name="T3" fmla="*/ 125 h 125"/>
                <a:gd name="T4" fmla="*/ 301 w 301"/>
                <a:gd name="T5" fmla="*/ 0 h 125"/>
                <a:gd name="T6" fmla="*/ 0 w 301"/>
                <a:gd name="T7" fmla="*/ 9 h 125"/>
              </a:gdLst>
              <a:ahLst/>
              <a:cxnLst>
                <a:cxn ang="0">
                  <a:pos x="T0" y="T1"/>
                </a:cxn>
                <a:cxn ang="0">
                  <a:pos x="T2" y="T3"/>
                </a:cxn>
                <a:cxn ang="0">
                  <a:pos x="T4" y="T5"/>
                </a:cxn>
                <a:cxn ang="0">
                  <a:pos x="T6" y="T7"/>
                </a:cxn>
              </a:cxnLst>
              <a:rect l="0" t="0" r="r" b="b"/>
              <a:pathLst>
                <a:path w="301" h="125">
                  <a:moveTo>
                    <a:pt x="0" y="9"/>
                  </a:moveTo>
                  <a:lnTo>
                    <a:pt x="71" y="125"/>
                  </a:lnTo>
                  <a:lnTo>
                    <a:pt x="301" y="0"/>
                  </a:lnTo>
                  <a:lnTo>
                    <a:pt x="0" y="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8" name="Freeform 390">
              <a:extLst>
                <a:ext uri="{FF2B5EF4-FFF2-40B4-BE49-F238E27FC236}">
                  <a16:creationId xmlns:a16="http://schemas.microsoft.com/office/drawing/2014/main" id="{CB8031E0-9F73-5845-D3B6-DFF7375821AB}"/>
                </a:ext>
              </a:extLst>
            </p:cNvPr>
            <p:cNvSpPr/>
            <p:nvPr/>
          </p:nvSpPr>
          <p:spPr bwMode="auto">
            <a:xfrm>
              <a:off x="8173125" y="3368988"/>
              <a:ext cx="409427" cy="368912"/>
            </a:xfrm>
            <a:custGeom>
              <a:avLst/>
              <a:gdLst>
                <a:gd name="T0" fmla="*/ 0 w 192"/>
                <a:gd name="T1" fmla="*/ 116 h 173"/>
                <a:gd name="T2" fmla="*/ 151 w 192"/>
                <a:gd name="T3" fmla="*/ 0 h 173"/>
                <a:gd name="T4" fmla="*/ 192 w 192"/>
                <a:gd name="T5" fmla="*/ 173 h 173"/>
                <a:gd name="T6" fmla="*/ 0 w 192"/>
                <a:gd name="T7" fmla="*/ 116 h 173"/>
              </a:gdLst>
              <a:ahLst/>
              <a:cxnLst>
                <a:cxn ang="0">
                  <a:pos x="T0" y="T1"/>
                </a:cxn>
                <a:cxn ang="0">
                  <a:pos x="T2" y="T3"/>
                </a:cxn>
                <a:cxn ang="0">
                  <a:pos x="T4" y="T5"/>
                </a:cxn>
                <a:cxn ang="0">
                  <a:pos x="T6" y="T7"/>
                </a:cxn>
              </a:cxnLst>
              <a:rect l="0" t="0" r="r" b="b"/>
              <a:pathLst>
                <a:path w="192" h="173">
                  <a:moveTo>
                    <a:pt x="0" y="116"/>
                  </a:moveTo>
                  <a:lnTo>
                    <a:pt x="151" y="0"/>
                  </a:lnTo>
                  <a:lnTo>
                    <a:pt x="192" y="173"/>
                  </a:lnTo>
                  <a:lnTo>
                    <a:pt x="0" y="1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9" name="Freeform 391">
              <a:extLst>
                <a:ext uri="{FF2B5EF4-FFF2-40B4-BE49-F238E27FC236}">
                  <a16:creationId xmlns:a16="http://schemas.microsoft.com/office/drawing/2014/main" id="{4EBBA522-66C6-75EF-0605-398FE24DFFD8}"/>
                </a:ext>
              </a:extLst>
            </p:cNvPr>
            <p:cNvSpPr/>
            <p:nvPr/>
          </p:nvSpPr>
          <p:spPr bwMode="auto">
            <a:xfrm>
              <a:off x="8173125" y="3616350"/>
              <a:ext cx="409427" cy="287879"/>
            </a:xfrm>
            <a:custGeom>
              <a:avLst/>
              <a:gdLst>
                <a:gd name="T0" fmla="*/ 26 w 192"/>
                <a:gd name="T1" fmla="*/ 135 h 135"/>
                <a:gd name="T2" fmla="*/ 192 w 192"/>
                <a:gd name="T3" fmla="*/ 57 h 135"/>
                <a:gd name="T4" fmla="*/ 0 w 192"/>
                <a:gd name="T5" fmla="*/ 0 h 135"/>
                <a:gd name="T6" fmla="*/ 26 w 192"/>
                <a:gd name="T7" fmla="*/ 135 h 135"/>
              </a:gdLst>
              <a:ahLst/>
              <a:cxnLst>
                <a:cxn ang="0">
                  <a:pos x="T0" y="T1"/>
                </a:cxn>
                <a:cxn ang="0">
                  <a:pos x="T2" y="T3"/>
                </a:cxn>
                <a:cxn ang="0">
                  <a:pos x="T4" y="T5"/>
                </a:cxn>
                <a:cxn ang="0">
                  <a:pos x="T6" y="T7"/>
                </a:cxn>
              </a:cxnLst>
              <a:rect l="0" t="0" r="r" b="b"/>
              <a:pathLst>
                <a:path w="192" h="135">
                  <a:moveTo>
                    <a:pt x="26" y="135"/>
                  </a:moveTo>
                  <a:lnTo>
                    <a:pt x="192" y="57"/>
                  </a:lnTo>
                  <a:lnTo>
                    <a:pt x="0" y="0"/>
                  </a:lnTo>
                  <a:lnTo>
                    <a:pt x="26"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0" name="Freeform 392">
              <a:extLst>
                <a:ext uri="{FF2B5EF4-FFF2-40B4-BE49-F238E27FC236}">
                  <a16:creationId xmlns:a16="http://schemas.microsoft.com/office/drawing/2014/main" id="{C88C830B-D078-0832-672F-CBCFA9A4B0B9}"/>
                </a:ext>
              </a:extLst>
            </p:cNvPr>
            <p:cNvSpPr/>
            <p:nvPr/>
          </p:nvSpPr>
          <p:spPr bwMode="auto">
            <a:xfrm>
              <a:off x="8228568" y="3737898"/>
              <a:ext cx="353984" cy="403031"/>
            </a:xfrm>
            <a:custGeom>
              <a:avLst/>
              <a:gdLst>
                <a:gd name="T0" fmla="*/ 125 w 166"/>
                <a:gd name="T1" fmla="*/ 189 h 189"/>
                <a:gd name="T2" fmla="*/ 0 w 166"/>
                <a:gd name="T3" fmla="*/ 78 h 189"/>
                <a:gd name="T4" fmla="*/ 166 w 166"/>
                <a:gd name="T5" fmla="*/ 0 h 189"/>
                <a:gd name="T6" fmla="*/ 125 w 166"/>
                <a:gd name="T7" fmla="*/ 189 h 189"/>
              </a:gdLst>
              <a:ahLst/>
              <a:cxnLst>
                <a:cxn ang="0">
                  <a:pos x="T0" y="T1"/>
                </a:cxn>
                <a:cxn ang="0">
                  <a:pos x="T2" y="T3"/>
                </a:cxn>
                <a:cxn ang="0">
                  <a:pos x="T4" y="T5"/>
                </a:cxn>
                <a:cxn ang="0">
                  <a:pos x="T6" y="T7"/>
                </a:cxn>
              </a:cxnLst>
              <a:rect l="0" t="0" r="r" b="b"/>
              <a:pathLst>
                <a:path w="166" h="189">
                  <a:moveTo>
                    <a:pt x="125" y="189"/>
                  </a:moveTo>
                  <a:lnTo>
                    <a:pt x="0" y="78"/>
                  </a:lnTo>
                  <a:lnTo>
                    <a:pt x="166" y="0"/>
                  </a:lnTo>
                  <a:lnTo>
                    <a:pt x="125"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1" name="Freeform 393">
              <a:extLst>
                <a:ext uri="{FF2B5EF4-FFF2-40B4-BE49-F238E27FC236}">
                  <a16:creationId xmlns:a16="http://schemas.microsoft.com/office/drawing/2014/main" id="{F88B24B1-3C67-1359-AD9E-A51D80EE7017}"/>
                </a:ext>
              </a:extLst>
            </p:cNvPr>
            <p:cNvSpPr/>
            <p:nvPr/>
          </p:nvSpPr>
          <p:spPr bwMode="auto">
            <a:xfrm>
              <a:off x="8072899" y="3121625"/>
              <a:ext cx="422222" cy="247362"/>
            </a:xfrm>
            <a:custGeom>
              <a:avLst/>
              <a:gdLst>
                <a:gd name="T0" fmla="*/ 0 w 198"/>
                <a:gd name="T1" fmla="*/ 97 h 116"/>
                <a:gd name="T2" fmla="*/ 198 w 198"/>
                <a:gd name="T3" fmla="*/ 116 h 116"/>
                <a:gd name="T4" fmla="*/ 127 w 198"/>
                <a:gd name="T5" fmla="*/ 0 h 116"/>
                <a:gd name="T6" fmla="*/ 0 w 198"/>
                <a:gd name="T7" fmla="*/ 97 h 116"/>
              </a:gdLst>
              <a:ahLst/>
              <a:cxnLst>
                <a:cxn ang="0">
                  <a:pos x="T0" y="T1"/>
                </a:cxn>
                <a:cxn ang="0">
                  <a:pos x="T2" y="T3"/>
                </a:cxn>
                <a:cxn ang="0">
                  <a:pos x="T4" y="T5"/>
                </a:cxn>
                <a:cxn ang="0">
                  <a:pos x="T6" y="T7"/>
                </a:cxn>
              </a:cxnLst>
              <a:rect l="0" t="0" r="r" b="b"/>
              <a:pathLst>
                <a:path w="198" h="116">
                  <a:moveTo>
                    <a:pt x="0" y="97"/>
                  </a:moveTo>
                  <a:lnTo>
                    <a:pt x="198" y="116"/>
                  </a:lnTo>
                  <a:lnTo>
                    <a:pt x="127" y="0"/>
                  </a:lnTo>
                  <a:lnTo>
                    <a:pt x="0"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2" name="Freeform 394">
              <a:extLst>
                <a:ext uri="{FF2B5EF4-FFF2-40B4-BE49-F238E27FC236}">
                  <a16:creationId xmlns:a16="http://schemas.microsoft.com/office/drawing/2014/main" id="{93CE733A-9F77-A0B4-16A8-9B94B6BB3675}"/>
                </a:ext>
              </a:extLst>
            </p:cNvPr>
            <p:cNvSpPr/>
            <p:nvPr/>
          </p:nvSpPr>
          <p:spPr bwMode="auto">
            <a:xfrm>
              <a:off x="8072899" y="3328471"/>
              <a:ext cx="422222" cy="287879"/>
            </a:xfrm>
            <a:custGeom>
              <a:avLst/>
              <a:gdLst>
                <a:gd name="T0" fmla="*/ 47 w 198"/>
                <a:gd name="T1" fmla="*/ 135 h 135"/>
                <a:gd name="T2" fmla="*/ 0 w 198"/>
                <a:gd name="T3" fmla="*/ 0 h 135"/>
                <a:gd name="T4" fmla="*/ 198 w 198"/>
                <a:gd name="T5" fmla="*/ 19 h 135"/>
                <a:gd name="T6" fmla="*/ 47 w 198"/>
                <a:gd name="T7" fmla="*/ 135 h 135"/>
              </a:gdLst>
              <a:ahLst/>
              <a:cxnLst>
                <a:cxn ang="0">
                  <a:pos x="T0" y="T1"/>
                </a:cxn>
                <a:cxn ang="0">
                  <a:pos x="T2" y="T3"/>
                </a:cxn>
                <a:cxn ang="0">
                  <a:pos x="T4" y="T5"/>
                </a:cxn>
                <a:cxn ang="0">
                  <a:pos x="T6" y="T7"/>
                </a:cxn>
              </a:cxnLst>
              <a:rect l="0" t="0" r="r" b="b"/>
              <a:pathLst>
                <a:path w="198" h="135">
                  <a:moveTo>
                    <a:pt x="47" y="135"/>
                  </a:moveTo>
                  <a:lnTo>
                    <a:pt x="0" y="0"/>
                  </a:lnTo>
                  <a:lnTo>
                    <a:pt x="198" y="19"/>
                  </a:lnTo>
                  <a:lnTo>
                    <a:pt x="47"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3" name="Freeform 395">
              <a:extLst>
                <a:ext uri="{FF2B5EF4-FFF2-40B4-BE49-F238E27FC236}">
                  <a16:creationId xmlns:a16="http://schemas.microsoft.com/office/drawing/2014/main" id="{F5BD0C50-D4DD-9F55-8F87-48424BE14033}"/>
                </a:ext>
              </a:extLst>
            </p:cNvPr>
            <p:cNvSpPr/>
            <p:nvPr/>
          </p:nvSpPr>
          <p:spPr bwMode="auto">
            <a:xfrm>
              <a:off x="8117681" y="3904228"/>
              <a:ext cx="377441" cy="236701"/>
            </a:xfrm>
            <a:custGeom>
              <a:avLst/>
              <a:gdLst>
                <a:gd name="T0" fmla="*/ 0 w 177"/>
                <a:gd name="T1" fmla="*/ 97 h 111"/>
                <a:gd name="T2" fmla="*/ 52 w 177"/>
                <a:gd name="T3" fmla="*/ 0 h 111"/>
                <a:gd name="T4" fmla="*/ 177 w 177"/>
                <a:gd name="T5" fmla="*/ 111 h 111"/>
                <a:gd name="T6" fmla="*/ 0 w 177"/>
                <a:gd name="T7" fmla="*/ 97 h 111"/>
              </a:gdLst>
              <a:ahLst/>
              <a:cxnLst>
                <a:cxn ang="0">
                  <a:pos x="T0" y="T1"/>
                </a:cxn>
                <a:cxn ang="0">
                  <a:pos x="T2" y="T3"/>
                </a:cxn>
                <a:cxn ang="0">
                  <a:pos x="T4" y="T5"/>
                </a:cxn>
                <a:cxn ang="0">
                  <a:pos x="T6" y="T7"/>
                </a:cxn>
              </a:cxnLst>
              <a:rect l="0" t="0" r="r" b="b"/>
              <a:pathLst>
                <a:path w="177" h="111">
                  <a:moveTo>
                    <a:pt x="0" y="97"/>
                  </a:moveTo>
                  <a:lnTo>
                    <a:pt x="52" y="0"/>
                  </a:lnTo>
                  <a:lnTo>
                    <a:pt x="177" y="111"/>
                  </a:lnTo>
                  <a:lnTo>
                    <a:pt x="0"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4" name="Freeform 396">
              <a:extLst>
                <a:ext uri="{FF2B5EF4-FFF2-40B4-BE49-F238E27FC236}">
                  <a16:creationId xmlns:a16="http://schemas.microsoft.com/office/drawing/2014/main" id="{4B9CDD31-CABC-F312-8580-8BD555050728}"/>
                </a:ext>
              </a:extLst>
            </p:cNvPr>
            <p:cNvSpPr/>
            <p:nvPr/>
          </p:nvSpPr>
          <p:spPr bwMode="auto">
            <a:xfrm>
              <a:off x="7970543" y="4111075"/>
              <a:ext cx="409427" cy="358249"/>
            </a:xfrm>
            <a:custGeom>
              <a:avLst/>
              <a:gdLst>
                <a:gd name="T0" fmla="*/ 192 w 192"/>
                <a:gd name="T1" fmla="*/ 81 h 168"/>
                <a:gd name="T2" fmla="*/ 0 w 192"/>
                <a:gd name="T3" fmla="*/ 168 h 168"/>
                <a:gd name="T4" fmla="*/ 69 w 192"/>
                <a:gd name="T5" fmla="*/ 0 h 168"/>
                <a:gd name="T6" fmla="*/ 192 w 192"/>
                <a:gd name="T7" fmla="*/ 81 h 168"/>
              </a:gdLst>
              <a:ahLst/>
              <a:cxnLst>
                <a:cxn ang="0">
                  <a:pos x="T0" y="T1"/>
                </a:cxn>
                <a:cxn ang="0">
                  <a:pos x="T2" y="T3"/>
                </a:cxn>
                <a:cxn ang="0">
                  <a:pos x="T4" y="T5"/>
                </a:cxn>
                <a:cxn ang="0">
                  <a:pos x="T6" y="T7"/>
                </a:cxn>
              </a:cxnLst>
              <a:rect l="0" t="0" r="r" b="b"/>
              <a:pathLst>
                <a:path w="192" h="168">
                  <a:moveTo>
                    <a:pt x="192" y="81"/>
                  </a:moveTo>
                  <a:lnTo>
                    <a:pt x="0" y="168"/>
                  </a:lnTo>
                  <a:lnTo>
                    <a:pt x="69" y="0"/>
                  </a:lnTo>
                  <a:lnTo>
                    <a:pt x="192" y="8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5" name="Freeform 397">
              <a:extLst>
                <a:ext uri="{FF2B5EF4-FFF2-40B4-BE49-F238E27FC236}">
                  <a16:creationId xmlns:a16="http://schemas.microsoft.com/office/drawing/2014/main" id="{72EE21EE-3515-A04B-665E-16BF672394FF}"/>
                </a:ext>
              </a:extLst>
            </p:cNvPr>
            <p:cNvSpPr/>
            <p:nvPr/>
          </p:nvSpPr>
          <p:spPr bwMode="auto">
            <a:xfrm>
              <a:off x="7778624" y="4066293"/>
              <a:ext cx="339058" cy="403031"/>
            </a:xfrm>
            <a:custGeom>
              <a:avLst/>
              <a:gdLst>
                <a:gd name="T0" fmla="*/ 0 w 159"/>
                <a:gd name="T1" fmla="*/ 0 h 189"/>
                <a:gd name="T2" fmla="*/ 90 w 159"/>
                <a:gd name="T3" fmla="*/ 189 h 189"/>
                <a:gd name="T4" fmla="*/ 159 w 159"/>
                <a:gd name="T5" fmla="*/ 21 h 189"/>
                <a:gd name="T6" fmla="*/ 0 w 159"/>
                <a:gd name="T7" fmla="*/ 0 h 189"/>
              </a:gdLst>
              <a:ahLst/>
              <a:cxnLst>
                <a:cxn ang="0">
                  <a:pos x="T0" y="T1"/>
                </a:cxn>
                <a:cxn ang="0">
                  <a:pos x="T2" y="T3"/>
                </a:cxn>
                <a:cxn ang="0">
                  <a:pos x="T4" y="T5"/>
                </a:cxn>
                <a:cxn ang="0">
                  <a:pos x="T6" y="T7"/>
                </a:cxn>
              </a:cxnLst>
              <a:rect l="0" t="0" r="r" b="b"/>
              <a:pathLst>
                <a:path w="159" h="189">
                  <a:moveTo>
                    <a:pt x="0" y="0"/>
                  </a:moveTo>
                  <a:lnTo>
                    <a:pt x="90" y="189"/>
                  </a:lnTo>
                  <a:lnTo>
                    <a:pt x="159" y="2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6" name="Freeform 398">
              <a:extLst>
                <a:ext uri="{FF2B5EF4-FFF2-40B4-BE49-F238E27FC236}">
                  <a16:creationId xmlns:a16="http://schemas.microsoft.com/office/drawing/2014/main" id="{6F4E175E-AD4A-788B-C8B7-423B47321E20}"/>
                </a:ext>
              </a:extLst>
            </p:cNvPr>
            <p:cNvSpPr/>
            <p:nvPr/>
          </p:nvSpPr>
          <p:spPr bwMode="auto">
            <a:xfrm>
              <a:off x="7895908" y="3727237"/>
              <a:ext cx="332660" cy="383838"/>
            </a:xfrm>
            <a:custGeom>
              <a:avLst/>
              <a:gdLst>
                <a:gd name="T0" fmla="*/ 0 w 156"/>
                <a:gd name="T1" fmla="*/ 0 h 180"/>
                <a:gd name="T2" fmla="*/ 104 w 156"/>
                <a:gd name="T3" fmla="*/ 180 h 180"/>
                <a:gd name="T4" fmla="*/ 156 w 156"/>
                <a:gd name="T5" fmla="*/ 83 h 180"/>
                <a:gd name="T6" fmla="*/ 0 w 156"/>
                <a:gd name="T7" fmla="*/ 0 h 180"/>
              </a:gdLst>
              <a:ahLst/>
              <a:cxnLst>
                <a:cxn ang="0">
                  <a:pos x="T0" y="T1"/>
                </a:cxn>
                <a:cxn ang="0">
                  <a:pos x="T2" y="T3"/>
                </a:cxn>
                <a:cxn ang="0">
                  <a:pos x="T4" y="T5"/>
                </a:cxn>
                <a:cxn ang="0">
                  <a:pos x="T6" y="T7"/>
                </a:cxn>
              </a:cxnLst>
              <a:rect l="0" t="0" r="r" b="b"/>
              <a:pathLst>
                <a:path w="156" h="180">
                  <a:moveTo>
                    <a:pt x="0" y="0"/>
                  </a:moveTo>
                  <a:lnTo>
                    <a:pt x="104" y="180"/>
                  </a:lnTo>
                  <a:lnTo>
                    <a:pt x="156" y="83"/>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7" name="Freeform 399">
              <a:extLst>
                <a:ext uri="{FF2B5EF4-FFF2-40B4-BE49-F238E27FC236}">
                  <a16:creationId xmlns:a16="http://schemas.microsoft.com/office/drawing/2014/main" id="{07F763CE-4F8B-430F-16B5-87C6A0FDD1D7}"/>
                </a:ext>
              </a:extLst>
            </p:cNvPr>
            <p:cNvSpPr/>
            <p:nvPr/>
          </p:nvSpPr>
          <p:spPr bwMode="auto">
            <a:xfrm>
              <a:off x="7895908" y="3616350"/>
              <a:ext cx="332660" cy="287879"/>
            </a:xfrm>
            <a:custGeom>
              <a:avLst/>
              <a:gdLst>
                <a:gd name="T0" fmla="*/ 130 w 156"/>
                <a:gd name="T1" fmla="*/ 0 h 135"/>
                <a:gd name="T2" fmla="*/ 156 w 156"/>
                <a:gd name="T3" fmla="*/ 135 h 135"/>
                <a:gd name="T4" fmla="*/ 0 w 156"/>
                <a:gd name="T5" fmla="*/ 52 h 135"/>
                <a:gd name="T6" fmla="*/ 130 w 156"/>
                <a:gd name="T7" fmla="*/ 0 h 135"/>
              </a:gdLst>
              <a:ahLst/>
              <a:cxnLst>
                <a:cxn ang="0">
                  <a:pos x="T0" y="T1"/>
                </a:cxn>
                <a:cxn ang="0">
                  <a:pos x="T2" y="T3"/>
                </a:cxn>
                <a:cxn ang="0">
                  <a:pos x="T4" y="T5"/>
                </a:cxn>
                <a:cxn ang="0">
                  <a:pos x="T6" y="T7"/>
                </a:cxn>
              </a:cxnLst>
              <a:rect l="0" t="0" r="r" b="b"/>
              <a:pathLst>
                <a:path w="156" h="135">
                  <a:moveTo>
                    <a:pt x="130" y="0"/>
                  </a:moveTo>
                  <a:lnTo>
                    <a:pt x="156" y="135"/>
                  </a:lnTo>
                  <a:lnTo>
                    <a:pt x="0" y="52"/>
                  </a:lnTo>
                  <a:lnTo>
                    <a:pt x="13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8" name="Freeform 400">
              <a:extLst>
                <a:ext uri="{FF2B5EF4-FFF2-40B4-BE49-F238E27FC236}">
                  <a16:creationId xmlns:a16="http://schemas.microsoft.com/office/drawing/2014/main" id="{EB7D2291-B6C6-3350-3C77-4481AEE468FB}"/>
                </a:ext>
              </a:extLst>
            </p:cNvPr>
            <p:cNvSpPr/>
            <p:nvPr/>
          </p:nvSpPr>
          <p:spPr bwMode="auto">
            <a:xfrm>
              <a:off x="7778624" y="3727237"/>
              <a:ext cx="339058" cy="383838"/>
            </a:xfrm>
            <a:custGeom>
              <a:avLst/>
              <a:gdLst>
                <a:gd name="T0" fmla="*/ 159 w 159"/>
                <a:gd name="T1" fmla="*/ 180 h 180"/>
                <a:gd name="T2" fmla="*/ 0 w 159"/>
                <a:gd name="T3" fmla="*/ 159 h 180"/>
                <a:gd name="T4" fmla="*/ 55 w 159"/>
                <a:gd name="T5" fmla="*/ 0 h 180"/>
                <a:gd name="T6" fmla="*/ 159 w 159"/>
                <a:gd name="T7" fmla="*/ 180 h 180"/>
              </a:gdLst>
              <a:ahLst/>
              <a:cxnLst>
                <a:cxn ang="0">
                  <a:pos x="T0" y="T1"/>
                </a:cxn>
                <a:cxn ang="0">
                  <a:pos x="T2" y="T3"/>
                </a:cxn>
                <a:cxn ang="0">
                  <a:pos x="T4" y="T5"/>
                </a:cxn>
                <a:cxn ang="0">
                  <a:pos x="T6" y="T7"/>
                </a:cxn>
              </a:cxnLst>
              <a:rect l="0" t="0" r="r" b="b"/>
              <a:pathLst>
                <a:path w="159" h="180">
                  <a:moveTo>
                    <a:pt x="159" y="180"/>
                  </a:moveTo>
                  <a:lnTo>
                    <a:pt x="0" y="159"/>
                  </a:lnTo>
                  <a:lnTo>
                    <a:pt x="55" y="0"/>
                  </a:lnTo>
                  <a:lnTo>
                    <a:pt x="159"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9" name="Freeform 401">
              <a:extLst>
                <a:ext uri="{FF2B5EF4-FFF2-40B4-BE49-F238E27FC236}">
                  <a16:creationId xmlns:a16="http://schemas.microsoft.com/office/drawing/2014/main" id="{07FB1E4D-8817-C029-6DDA-B6CBF8681B58}"/>
                </a:ext>
              </a:extLst>
            </p:cNvPr>
            <p:cNvSpPr/>
            <p:nvPr/>
          </p:nvSpPr>
          <p:spPr bwMode="auto">
            <a:xfrm>
              <a:off x="7648546" y="3727237"/>
              <a:ext cx="247362" cy="339058"/>
            </a:xfrm>
            <a:custGeom>
              <a:avLst/>
              <a:gdLst>
                <a:gd name="T0" fmla="*/ 0 w 116"/>
                <a:gd name="T1" fmla="*/ 0 h 159"/>
                <a:gd name="T2" fmla="*/ 61 w 116"/>
                <a:gd name="T3" fmla="*/ 159 h 159"/>
                <a:gd name="T4" fmla="*/ 116 w 116"/>
                <a:gd name="T5" fmla="*/ 0 h 159"/>
                <a:gd name="T6" fmla="*/ 0 w 116"/>
                <a:gd name="T7" fmla="*/ 0 h 159"/>
              </a:gdLst>
              <a:ahLst/>
              <a:cxnLst>
                <a:cxn ang="0">
                  <a:pos x="T0" y="T1"/>
                </a:cxn>
                <a:cxn ang="0">
                  <a:pos x="T2" y="T3"/>
                </a:cxn>
                <a:cxn ang="0">
                  <a:pos x="T4" y="T5"/>
                </a:cxn>
                <a:cxn ang="0">
                  <a:pos x="T6" y="T7"/>
                </a:cxn>
              </a:cxnLst>
              <a:rect l="0" t="0" r="r" b="b"/>
              <a:pathLst>
                <a:path w="116" h="159">
                  <a:moveTo>
                    <a:pt x="0" y="0"/>
                  </a:moveTo>
                  <a:lnTo>
                    <a:pt x="61" y="159"/>
                  </a:lnTo>
                  <a:lnTo>
                    <a:pt x="116"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0" name="Freeform 402">
              <a:extLst>
                <a:ext uri="{FF2B5EF4-FFF2-40B4-BE49-F238E27FC236}">
                  <a16:creationId xmlns:a16="http://schemas.microsoft.com/office/drawing/2014/main" id="{D834F3BC-4D1B-BD80-7B89-BFFF416FE2A7}"/>
                </a:ext>
              </a:extLst>
            </p:cNvPr>
            <p:cNvSpPr/>
            <p:nvPr/>
          </p:nvSpPr>
          <p:spPr bwMode="auto">
            <a:xfrm>
              <a:off x="7834067" y="3328471"/>
              <a:ext cx="339058" cy="287879"/>
            </a:xfrm>
            <a:custGeom>
              <a:avLst/>
              <a:gdLst>
                <a:gd name="T0" fmla="*/ 0 w 159"/>
                <a:gd name="T1" fmla="*/ 36 h 135"/>
                <a:gd name="T2" fmla="*/ 159 w 159"/>
                <a:gd name="T3" fmla="*/ 135 h 135"/>
                <a:gd name="T4" fmla="*/ 112 w 159"/>
                <a:gd name="T5" fmla="*/ 0 h 135"/>
                <a:gd name="T6" fmla="*/ 0 w 159"/>
                <a:gd name="T7" fmla="*/ 36 h 135"/>
              </a:gdLst>
              <a:ahLst/>
              <a:cxnLst>
                <a:cxn ang="0">
                  <a:pos x="T0" y="T1"/>
                </a:cxn>
                <a:cxn ang="0">
                  <a:pos x="T2" y="T3"/>
                </a:cxn>
                <a:cxn ang="0">
                  <a:pos x="T4" y="T5"/>
                </a:cxn>
                <a:cxn ang="0">
                  <a:pos x="T6" y="T7"/>
                </a:cxn>
              </a:cxnLst>
              <a:rect l="0" t="0" r="r" b="b"/>
              <a:pathLst>
                <a:path w="159" h="135">
                  <a:moveTo>
                    <a:pt x="0" y="36"/>
                  </a:moveTo>
                  <a:lnTo>
                    <a:pt x="159" y="135"/>
                  </a:lnTo>
                  <a:lnTo>
                    <a:pt x="112" y="0"/>
                  </a:lnTo>
                  <a:lnTo>
                    <a:pt x="0" y="3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1" name="Freeform 403">
              <a:extLst>
                <a:ext uri="{FF2B5EF4-FFF2-40B4-BE49-F238E27FC236}">
                  <a16:creationId xmlns:a16="http://schemas.microsoft.com/office/drawing/2014/main" id="{56DF0B73-A579-0891-D1C0-B084639AFB3F}"/>
                </a:ext>
              </a:extLst>
            </p:cNvPr>
            <p:cNvSpPr/>
            <p:nvPr/>
          </p:nvSpPr>
          <p:spPr bwMode="auto">
            <a:xfrm>
              <a:off x="7834067" y="3405238"/>
              <a:ext cx="339058" cy="321998"/>
            </a:xfrm>
            <a:custGeom>
              <a:avLst/>
              <a:gdLst>
                <a:gd name="T0" fmla="*/ 29 w 159"/>
                <a:gd name="T1" fmla="*/ 151 h 151"/>
                <a:gd name="T2" fmla="*/ 159 w 159"/>
                <a:gd name="T3" fmla="*/ 99 h 151"/>
                <a:gd name="T4" fmla="*/ 0 w 159"/>
                <a:gd name="T5" fmla="*/ 0 h 151"/>
                <a:gd name="T6" fmla="*/ 29 w 159"/>
                <a:gd name="T7" fmla="*/ 151 h 151"/>
              </a:gdLst>
              <a:ahLst/>
              <a:cxnLst>
                <a:cxn ang="0">
                  <a:pos x="T0" y="T1"/>
                </a:cxn>
                <a:cxn ang="0">
                  <a:pos x="T2" y="T3"/>
                </a:cxn>
                <a:cxn ang="0">
                  <a:pos x="T4" y="T5"/>
                </a:cxn>
                <a:cxn ang="0">
                  <a:pos x="T6" y="T7"/>
                </a:cxn>
              </a:cxnLst>
              <a:rect l="0" t="0" r="r" b="b"/>
              <a:pathLst>
                <a:path w="159" h="151">
                  <a:moveTo>
                    <a:pt x="29" y="151"/>
                  </a:moveTo>
                  <a:lnTo>
                    <a:pt x="159" y="99"/>
                  </a:lnTo>
                  <a:lnTo>
                    <a:pt x="0" y="0"/>
                  </a:lnTo>
                  <a:lnTo>
                    <a:pt x="29" y="15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2" name="Freeform 404">
              <a:extLst>
                <a:ext uri="{FF2B5EF4-FFF2-40B4-BE49-F238E27FC236}">
                  <a16:creationId xmlns:a16="http://schemas.microsoft.com/office/drawing/2014/main" id="{F24F814E-02C3-5109-3FC5-D7856A8A0D81}"/>
                </a:ext>
              </a:extLst>
            </p:cNvPr>
            <p:cNvSpPr/>
            <p:nvPr/>
          </p:nvSpPr>
          <p:spPr bwMode="auto">
            <a:xfrm>
              <a:off x="7648546" y="3405238"/>
              <a:ext cx="247362" cy="321998"/>
            </a:xfrm>
            <a:custGeom>
              <a:avLst/>
              <a:gdLst>
                <a:gd name="T0" fmla="*/ 0 w 116"/>
                <a:gd name="T1" fmla="*/ 151 h 151"/>
                <a:gd name="T2" fmla="*/ 87 w 116"/>
                <a:gd name="T3" fmla="*/ 0 h 151"/>
                <a:gd name="T4" fmla="*/ 116 w 116"/>
                <a:gd name="T5" fmla="*/ 151 h 151"/>
                <a:gd name="T6" fmla="*/ 0 w 116"/>
                <a:gd name="T7" fmla="*/ 151 h 151"/>
              </a:gdLst>
              <a:ahLst/>
              <a:cxnLst>
                <a:cxn ang="0">
                  <a:pos x="T0" y="T1"/>
                </a:cxn>
                <a:cxn ang="0">
                  <a:pos x="T2" y="T3"/>
                </a:cxn>
                <a:cxn ang="0">
                  <a:pos x="T4" y="T5"/>
                </a:cxn>
                <a:cxn ang="0">
                  <a:pos x="T6" y="T7"/>
                </a:cxn>
              </a:cxnLst>
              <a:rect l="0" t="0" r="r" b="b"/>
              <a:pathLst>
                <a:path w="116" h="151">
                  <a:moveTo>
                    <a:pt x="0" y="151"/>
                  </a:moveTo>
                  <a:lnTo>
                    <a:pt x="87" y="0"/>
                  </a:lnTo>
                  <a:lnTo>
                    <a:pt x="116" y="151"/>
                  </a:lnTo>
                  <a:lnTo>
                    <a:pt x="0" y="15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3" name="Freeform 405">
              <a:extLst>
                <a:ext uri="{FF2B5EF4-FFF2-40B4-BE49-F238E27FC236}">
                  <a16:creationId xmlns:a16="http://schemas.microsoft.com/office/drawing/2014/main" id="{687243D4-DEB4-60C5-616B-73563CECD8EE}"/>
                </a:ext>
              </a:extLst>
            </p:cNvPr>
            <p:cNvSpPr/>
            <p:nvPr/>
          </p:nvSpPr>
          <p:spPr bwMode="auto">
            <a:xfrm>
              <a:off x="7286032" y="3556642"/>
              <a:ext cx="362514" cy="292144"/>
            </a:xfrm>
            <a:custGeom>
              <a:avLst/>
              <a:gdLst>
                <a:gd name="T0" fmla="*/ 52 w 170"/>
                <a:gd name="T1" fmla="*/ 137 h 137"/>
                <a:gd name="T2" fmla="*/ 170 w 170"/>
                <a:gd name="T3" fmla="*/ 80 h 137"/>
                <a:gd name="T4" fmla="*/ 0 w 170"/>
                <a:gd name="T5" fmla="*/ 0 h 137"/>
                <a:gd name="T6" fmla="*/ 52 w 170"/>
                <a:gd name="T7" fmla="*/ 137 h 137"/>
              </a:gdLst>
              <a:ahLst/>
              <a:cxnLst>
                <a:cxn ang="0">
                  <a:pos x="T0" y="T1"/>
                </a:cxn>
                <a:cxn ang="0">
                  <a:pos x="T2" y="T3"/>
                </a:cxn>
                <a:cxn ang="0">
                  <a:pos x="T4" y="T5"/>
                </a:cxn>
                <a:cxn ang="0">
                  <a:pos x="T6" y="T7"/>
                </a:cxn>
              </a:cxnLst>
              <a:rect l="0" t="0" r="r" b="b"/>
              <a:pathLst>
                <a:path w="170" h="137">
                  <a:moveTo>
                    <a:pt x="52" y="137"/>
                  </a:moveTo>
                  <a:lnTo>
                    <a:pt x="170" y="80"/>
                  </a:lnTo>
                  <a:lnTo>
                    <a:pt x="0" y="0"/>
                  </a:lnTo>
                  <a:lnTo>
                    <a:pt x="52" y="13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4" name="Freeform 406">
              <a:extLst>
                <a:ext uri="{FF2B5EF4-FFF2-40B4-BE49-F238E27FC236}">
                  <a16:creationId xmlns:a16="http://schemas.microsoft.com/office/drawing/2014/main" id="{DD7EBB95-9C66-AB2A-8BC2-CB0FD0CA5588}"/>
                </a:ext>
              </a:extLst>
            </p:cNvPr>
            <p:cNvSpPr/>
            <p:nvPr/>
          </p:nvSpPr>
          <p:spPr bwMode="auto">
            <a:xfrm>
              <a:off x="7286032" y="3238908"/>
              <a:ext cx="362514" cy="488328"/>
            </a:xfrm>
            <a:custGeom>
              <a:avLst/>
              <a:gdLst>
                <a:gd name="T0" fmla="*/ 85 w 170"/>
                <a:gd name="T1" fmla="*/ 0 h 229"/>
                <a:gd name="T2" fmla="*/ 170 w 170"/>
                <a:gd name="T3" fmla="*/ 229 h 229"/>
                <a:gd name="T4" fmla="*/ 0 w 170"/>
                <a:gd name="T5" fmla="*/ 149 h 229"/>
                <a:gd name="T6" fmla="*/ 85 w 170"/>
                <a:gd name="T7" fmla="*/ 0 h 229"/>
              </a:gdLst>
              <a:ahLst/>
              <a:cxnLst>
                <a:cxn ang="0">
                  <a:pos x="T0" y="T1"/>
                </a:cxn>
                <a:cxn ang="0">
                  <a:pos x="T2" y="T3"/>
                </a:cxn>
                <a:cxn ang="0">
                  <a:pos x="T4" y="T5"/>
                </a:cxn>
                <a:cxn ang="0">
                  <a:pos x="T6" y="T7"/>
                </a:cxn>
              </a:cxnLst>
              <a:rect l="0" t="0" r="r" b="b"/>
              <a:pathLst>
                <a:path w="170" h="229">
                  <a:moveTo>
                    <a:pt x="85" y="0"/>
                  </a:moveTo>
                  <a:lnTo>
                    <a:pt x="170" y="229"/>
                  </a:lnTo>
                  <a:lnTo>
                    <a:pt x="0" y="149"/>
                  </a:lnTo>
                  <a:lnTo>
                    <a:pt x="8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5" name="Freeform 407">
              <a:extLst>
                <a:ext uri="{FF2B5EF4-FFF2-40B4-BE49-F238E27FC236}">
                  <a16:creationId xmlns:a16="http://schemas.microsoft.com/office/drawing/2014/main" id="{16D1406D-97B9-3A99-6436-746F94BAA3FA}"/>
                </a:ext>
              </a:extLst>
            </p:cNvPr>
            <p:cNvSpPr/>
            <p:nvPr/>
          </p:nvSpPr>
          <p:spPr bwMode="auto">
            <a:xfrm>
              <a:off x="7467288" y="3238908"/>
              <a:ext cx="366779" cy="488328"/>
            </a:xfrm>
            <a:custGeom>
              <a:avLst/>
              <a:gdLst>
                <a:gd name="T0" fmla="*/ 172 w 172"/>
                <a:gd name="T1" fmla="*/ 78 h 229"/>
                <a:gd name="T2" fmla="*/ 0 w 172"/>
                <a:gd name="T3" fmla="*/ 0 h 229"/>
                <a:gd name="T4" fmla="*/ 85 w 172"/>
                <a:gd name="T5" fmla="*/ 229 h 229"/>
                <a:gd name="T6" fmla="*/ 172 w 172"/>
                <a:gd name="T7" fmla="*/ 78 h 229"/>
              </a:gdLst>
              <a:ahLst/>
              <a:cxnLst>
                <a:cxn ang="0">
                  <a:pos x="T0" y="T1"/>
                </a:cxn>
                <a:cxn ang="0">
                  <a:pos x="T2" y="T3"/>
                </a:cxn>
                <a:cxn ang="0">
                  <a:pos x="T4" y="T5"/>
                </a:cxn>
                <a:cxn ang="0">
                  <a:pos x="T6" y="T7"/>
                </a:cxn>
              </a:cxnLst>
              <a:rect l="0" t="0" r="r" b="b"/>
              <a:pathLst>
                <a:path w="172" h="229">
                  <a:moveTo>
                    <a:pt x="172" y="78"/>
                  </a:moveTo>
                  <a:lnTo>
                    <a:pt x="0" y="0"/>
                  </a:lnTo>
                  <a:lnTo>
                    <a:pt x="85" y="229"/>
                  </a:lnTo>
                  <a:lnTo>
                    <a:pt x="172" y="7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6" name="Freeform 408">
              <a:extLst>
                <a:ext uri="{FF2B5EF4-FFF2-40B4-BE49-F238E27FC236}">
                  <a16:creationId xmlns:a16="http://schemas.microsoft.com/office/drawing/2014/main" id="{AD5E1F1A-B94C-8778-F435-93AB3C038A38}"/>
                </a:ext>
              </a:extLst>
            </p:cNvPr>
            <p:cNvSpPr/>
            <p:nvPr/>
          </p:nvSpPr>
          <p:spPr bwMode="auto">
            <a:xfrm>
              <a:off x="7467288" y="3010739"/>
              <a:ext cx="366779" cy="394501"/>
            </a:xfrm>
            <a:custGeom>
              <a:avLst/>
              <a:gdLst>
                <a:gd name="T0" fmla="*/ 146 w 172"/>
                <a:gd name="T1" fmla="*/ 0 h 185"/>
                <a:gd name="T2" fmla="*/ 0 w 172"/>
                <a:gd name="T3" fmla="*/ 107 h 185"/>
                <a:gd name="T4" fmla="*/ 172 w 172"/>
                <a:gd name="T5" fmla="*/ 185 h 185"/>
                <a:gd name="T6" fmla="*/ 146 w 172"/>
                <a:gd name="T7" fmla="*/ 0 h 185"/>
              </a:gdLst>
              <a:ahLst/>
              <a:cxnLst>
                <a:cxn ang="0">
                  <a:pos x="T0" y="T1"/>
                </a:cxn>
                <a:cxn ang="0">
                  <a:pos x="T2" y="T3"/>
                </a:cxn>
                <a:cxn ang="0">
                  <a:pos x="T4" y="T5"/>
                </a:cxn>
                <a:cxn ang="0">
                  <a:pos x="T6" y="T7"/>
                </a:cxn>
              </a:cxnLst>
              <a:rect l="0" t="0" r="r" b="b"/>
              <a:pathLst>
                <a:path w="172" h="185">
                  <a:moveTo>
                    <a:pt x="146" y="0"/>
                  </a:moveTo>
                  <a:lnTo>
                    <a:pt x="0" y="107"/>
                  </a:lnTo>
                  <a:lnTo>
                    <a:pt x="172" y="185"/>
                  </a:lnTo>
                  <a:lnTo>
                    <a:pt x="14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7" name="Freeform 409">
              <a:extLst>
                <a:ext uri="{FF2B5EF4-FFF2-40B4-BE49-F238E27FC236}">
                  <a16:creationId xmlns:a16="http://schemas.microsoft.com/office/drawing/2014/main" id="{35DFB4BD-C5AE-02FC-0F47-C9FEF6B9F8C8}"/>
                </a:ext>
              </a:extLst>
            </p:cNvPr>
            <p:cNvSpPr/>
            <p:nvPr/>
          </p:nvSpPr>
          <p:spPr bwMode="auto">
            <a:xfrm>
              <a:off x="8298937" y="2759111"/>
              <a:ext cx="283614" cy="362514"/>
            </a:xfrm>
            <a:custGeom>
              <a:avLst/>
              <a:gdLst>
                <a:gd name="T0" fmla="*/ 0 w 133"/>
                <a:gd name="T1" fmla="*/ 0 h 170"/>
                <a:gd name="T2" fmla="*/ 133 w 133"/>
                <a:gd name="T3" fmla="*/ 64 h 170"/>
                <a:gd name="T4" fmla="*/ 21 w 133"/>
                <a:gd name="T5" fmla="*/ 170 h 170"/>
                <a:gd name="T6" fmla="*/ 0 w 133"/>
                <a:gd name="T7" fmla="*/ 0 h 170"/>
              </a:gdLst>
              <a:ahLst/>
              <a:cxnLst>
                <a:cxn ang="0">
                  <a:pos x="T0" y="T1"/>
                </a:cxn>
                <a:cxn ang="0">
                  <a:pos x="T2" y="T3"/>
                </a:cxn>
                <a:cxn ang="0">
                  <a:pos x="T4" y="T5"/>
                </a:cxn>
                <a:cxn ang="0">
                  <a:pos x="T6" y="T7"/>
                </a:cxn>
              </a:cxnLst>
              <a:rect l="0" t="0" r="r" b="b"/>
              <a:pathLst>
                <a:path w="133" h="170">
                  <a:moveTo>
                    <a:pt x="0" y="0"/>
                  </a:moveTo>
                  <a:lnTo>
                    <a:pt x="133" y="64"/>
                  </a:lnTo>
                  <a:lnTo>
                    <a:pt x="21" y="17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8" name="Freeform 410">
              <a:extLst>
                <a:ext uri="{FF2B5EF4-FFF2-40B4-BE49-F238E27FC236}">
                  <a16:creationId xmlns:a16="http://schemas.microsoft.com/office/drawing/2014/main" id="{BE63B79E-8DA5-6204-3F20-6A6AEF678C1E}"/>
                </a:ext>
              </a:extLst>
            </p:cNvPr>
            <p:cNvSpPr/>
            <p:nvPr/>
          </p:nvSpPr>
          <p:spPr bwMode="auto">
            <a:xfrm>
              <a:off x="7778624" y="3010739"/>
              <a:ext cx="294276" cy="394501"/>
            </a:xfrm>
            <a:custGeom>
              <a:avLst/>
              <a:gdLst>
                <a:gd name="T0" fmla="*/ 138 w 138"/>
                <a:gd name="T1" fmla="*/ 149 h 185"/>
                <a:gd name="T2" fmla="*/ 0 w 138"/>
                <a:gd name="T3" fmla="*/ 0 h 185"/>
                <a:gd name="T4" fmla="*/ 26 w 138"/>
                <a:gd name="T5" fmla="*/ 185 h 185"/>
                <a:gd name="T6" fmla="*/ 138 w 138"/>
                <a:gd name="T7" fmla="*/ 149 h 185"/>
              </a:gdLst>
              <a:ahLst/>
              <a:cxnLst>
                <a:cxn ang="0">
                  <a:pos x="T0" y="T1"/>
                </a:cxn>
                <a:cxn ang="0">
                  <a:pos x="T2" y="T3"/>
                </a:cxn>
                <a:cxn ang="0">
                  <a:pos x="T4" y="T5"/>
                </a:cxn>
                <a:cxn ang="0">
                  <a:pos x="T6" y="T7"/>
                </a:cxn>
              </a:cxnLst>
              <a:rect l="0" t="0" r="r" b="b"/>
              <a:pathLst>
                <a:path w="138" h="185">
                  <a:moveTo>
                    <a:pt x="138" y="149"/>
                  </a:moveTo>
                  <a:lnTo>
                    <a:pt x="0" y="0"/>
                  </a:lnTo>
                  <a:lnTo>
                    <a:pt x="26" y="185"/>
                  </a:lnTo>
                  <a:lnTo>
                    <a:pt x="138"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9" name="Freeform 411">
              <a:extLst>
                <a:ext uri="{FF2B5EF4-FFF2-40B4-BE49-F238E27FC236}">
                  <a16:creationId xmlns:a16="http://schemas.microsoft.com/office/drawing/2014/main" id="{EA9D30D2-13E4-B298-2ECF-00D9AD733BA4}"/>
                </a:ext>
              </a:extLst>
            </p:cNvPr>
            <p:cNvSpPr/>
            <p:nvPr/>
          </p:nvSpPr>
          <p:spPr bwMode="auto">
            <a:xfrm>
              <a:off x="8040914" y="2844409"/>
              <a:ext cx="302806" cy="484063"/>
            </a:xfrm>
            <a:custGeom>
              <a:avLst/>
              <a:gdLst>
                <a:gd name="T0" fmla="*/ 0 w 142"/>
                <a:gd name="T1" fmla="*/ 0 h 227"/>
                <a:gd name="T2" fmla="*/ 15 w 142"/>
                <a:gd name="T3" fmla="*/ 227 h 227"/>
                <a:gd name="T4" fmla="*/ 142 w 142"/>
                <a:gd name="T5" fmla="*/ 130 h 227"/>
                <a:gd name="T6" fmla="*/ 0 w 142"/>
                <a:gd name="T7" fmla="*/ 0 h 227"/>
              </a:gdLst>
              <a:ahLst/>
              <a:cxnLst>
                <a:cxn ang="0">
                  <a:pos x="T0" y="T1"/>
                </a:cxn>
                <a:cxn ang="0">
                  <a:pos x="T2" y="T3"/>
                </a:cxn>
                <a:cxn ang="0">
                  <a:pos x="T4" y="T5"/>
                </a:cxn>
                <a:cxn ang="0">
                  <a:pos x="T6" y="T7"/>
                </a:cxn>
              </a:cxnLst>
              <a:rect l="0" t="0" r="r" b="b"/>
              <a:pathLst>
                <a:path w="142" h="227">
                  <a:moveTo>
                    <a:pt x="0" y="0"/>
                  </a:moveTo>
                  <a:lnTo>
                    <a:pt x="15" y="227"/>
                  </a:lnTo>
                  <a:lnTo>
                    <a:pt x="142" y="13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0" name="Freeform 412">
              <a:extLst>
                <a:ext uri="{FF2B5EF4-FFF2-40B4-BE49-F238E27FC236}">
                  <a16:creationId xmlns:a16="http://schemas.microsoft.com/office/drawing/2014/main" id="{8F0F8C17-EC8B-4A85-BBB6-1047284D45EB}"/>
                </a:ext>
              </a:extLst>
            </p:cNvPr>
            <p:cNvSpPr/>
            <p:nvPr/>
          </p:nvSpPr>
          <p:spPr bwMode="auto">
            <a:xfrm>
              <a:off x="8040914" y="2759111"/>
              <a:ext cx="302806" cy="362514"/>
            </a:xfrm>
            <a:custGeom>
              <a:avLst/>
              <a:gdLst>
                <a:gd name="T0" fmla="*/ 121 w 142"/>
                <a:gd name="T1" fmla="*/ 0 h 170"/>
                <a:gd name="T2" fmla="*/ 142 w 142"/>
                <a:gd name="T3" fmla="*/ 170 h 170"/>
                <a:gd name="T4" fmla="*/ 0 w 142"/>
                <a:gd name="T5" fmla="*/ 40 h 170"/>
                <a:gd name="T6" fmla="*/ 121 w 142"/>
                <a:gd name="T7" fmla="*/ 0 h 170"/>
              </a:gdLst>
              <a:ahLst/>
              <a:cxnLst>
                <a:cxn ang="0">
                  <a:pos x="T0" y="T1"/>
                </a:cxn>
                <a:cxn ang="0">
                  <a:pos x="T2" y="T3"/>
                </a:cxn>
                <a:cxn ang="0">
                  <a:pos x="T4" y="T5"/>
                </a:cxn>
                <a:cxn ang="0">
                  <a:pos x="T6" y="T7"/>
                </a:cxn>
              </a:cxnLst>
              <a:rect l="0" t="0" r="r" b="b"/>
              <a:pathLst>
                <a:path w="142" h="170">
                  <a:moveTo>
                    <a:pt x="121" y="0"/>
                  </a:moveTo>
                  <a:lnTo>
                    <a:pt x="142" y="170"/>
                  </a:lnTo>
                  <a:lnTo>
                    <a:pt x="0" y="40"/>
                  </a:lnTo>
                  <a:lnTo>
                    <a:pt x="12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1" name="Freeform 413">
              <a:extLst>
                <a:ext uri="{FF2B5EF4-FFF2-40B4-BE49-F238E27FC236}">
                  <a16:creationId xmlns:a16="http://schemas.microsoft.com/office/drawing/2014/main" id="{CEFA5816-532B-B75C-5906-336528DC9F0B}"/>
                </a:ext>
              </a:extLst>
            </p:cNvPr>
            <p:cNvSpPr/>
            <p:nvPr/>
          </p:nvSpPr>
          <p:spPr bwMode="auto">
            <a:xfrm>
              <a:off x="7778624" y="2844409"/>
              <a:ext cx="294276" cy="484063"/>
            </a:xfrm>
            <a:custGeom>
              <a:avLst/>
              <a:gdLst>
                <a:gd name="T0" fmla="*/ 0 w 138"/>
                <a:gd name="T1" fmla="*/ 78 h 227"/>
                <a:gd name="T2" fmla="*/ 123 w 138"/>
                <a:gd name="T3" fmla="*/ 0 h 227"/>
                <a:gd name="T4" fmla="*/ 138 w 138"/>
                <a:gd name="T5" fmla="*/ 227 h 227"/>
                <a:gd name="T6" fmla="*/ 0 w 138"/>
                <a:gd name="T7" fmla="*/ 78 h 227"/>
              </a:gdLst>
              <a:ahLst/>
              <a:cxnLst>
                <a:cxn ang="0">
                  <a:pos x="T0" y="T1"/>
                </a:cxn>
                <a:cxn ang="0">
                  <a:pos x="T2" y="T3"/>
                </a:cxn>
                <a:cxn ang="0">
                  <a:pos x="T4" y="T5"/>
                </a:cxn>
                <a:cxn ang="0">
                  <a:pos x="T6" y="T7"/>
                </a:cxn>
              </a:cxnLst>
              <a:rect l="0" t="0" r="r" b="b"/>
              <a:pathLst>
                <a:path w="138" h="227">
                  <a:moveTo>
                    <a:pt x="0" y="78"/>
                  </a:moveTo>
                  <a:lnTo>
                    <a:pt x="123" y="0"/>
                  </a:lnTo>
                  <a:lnTo>
                    <a:pt x="138" y="227"/>
                  </a:lnTo>
                  <a:lnTo>
                    <a:pt x="0" y="7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2" name="Freeform 414">
              <a:extLst>
                <a:ext uri="{FF2B5EF4-FFF2-40B4-BE49-F238E27FC236}">
                  <a16:creationId xmlns:a16="http://schemas.microsoft.com/office/drawing/2014/main" id="{D2325763-149B-30EC-A980-BFEA4D4AAE1B}"/>
                </a:ext>
              </a:extLst>
            </p:cNvPr>
            <p:cNvSpPr/>
            <p:nvPr/>
          </p:nvSpPr>
          <p:spPr bwMode="auto">
            <a:xfrm>
              <a:off x="7552586" y="2648225"/>
              <a:ext cx="488328" cy="362514"/>
            </a:xfrm>
            <a:custGeom>
              <a:avLst/>
              <a:gdLst>
                <a:gd name="T0" fmla="*/ 0 w 229"/>
                <a:gd name="T1" fmla="*/ 0 h 170"/>
                <a:gd name="T2" fmla="*/ 106 w 229"/>
                <a:gd name="T3" fmla="*/ 170 h 170"/>
                <a:gd name="T4" fmla="*/ 229 w 229"/>
                <a:gd name="T5" fmla="*/ 92 h 170"/>
                <a:gd name="T6" fmla="*/ 0 w 229"/>
                <a:gd name="T7" fmla="*/ 0 h 170"/>
              </a:gdLst>
              <a:ahLst/>
              <a:cxnLst>
                <a:cxn ang="0">
                  <a:pos x="T0" y="T1"/>
                </a:cxn>
                <a:cxn ang="0">
                  <a:pos x="T2" y="T3"/>
                </a:cxn>
                <a:cxn ang="0">
                  <a:pos x="T4" y="T5"/>
                </a:cxn>
                <a:cxn ang="0">
                  <a:pos x="T6" y="T7"/>
                </a:cxn>
              </a:cxnLst>
              <a:rect l="0" t="0" r="r" b="b"/>
              <a:pathLst>
                <a:path w="229" h="170">
                  <a:moveTo>
                    <a:pt x="0" y="0"/>
                  </a:moveTo>
                  <a:lnTo>
                    <a:pt x="106" y="170"/>
                  </a:lnTo>
                  <a:lnTo>
                    <a:pt x="229" y="92"/>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3" name="Freeform 415">
              <a:extLst>
                <a:ext uri="{FF2B5EF4-FFF2-40B4-BE49-F238E27FC236}">
                  <a16:creationId xmlns:a16="http://schemas.microsoft.com/office/drawing/2014/main" id="{66668347-741D-586D-FB33-717600708465}"/>
                </a:ext>
              </a:extLst>
            </p:cNvPr>
            <p:cNvSpPr/>
            <p:nvPr/>
          </p:nvSpPr>
          <p:spPr bwMode="auto">
            <a:xfrm>
              <a:off x="7286032" y="2648225"/>
              <a:ext cx="492593" cy="362514"/>
            </a:xfrm>
            <a:custGeom>
              <a:avLst/>
              <a:gdLst>
                <a:gd name="T0" fmla="*/ 0 w 231"/>
                <a:gd name="T1" fmla="*/ 116 h 170"/>
                <a:gd name="T2" fmla="*/ 231 w 231"/>
                <a:gd name="T3" fmla="*/ 170 h 170"/>
                <a:gd name="T4" fmla="*/ 125 w 231"/>
                <a:gd name="T5" fmla="*/ 0 h 170"/>
                <a:gd name="T6" fmla="*/ 0 w 231"/>
                <a:gd name="T7" fmla="*/ 116 h 170"/>
              </a:gdLst>
              <a:ahLst/>
              <a:cxnLst>
                <a:cxn ang="0">
                  <a:pos x="T0" y="T1"/>
                </a:cxn>
                <a:cxn ang="0">
                  <a:pos x="T2" y="T3"/>
                </a:cxn>
                <a:cxn ang="0">
                  <a:pos x="T4" y="T5"/>
                </a:cxn>
                <a:cxn ang="0">
                  <a:pos x="T6" y="T7"/>
                </a:cxn>
              </a:cxnLst>
              <a:rect l="0" t="0" r="r" b="b"/>
              <a:pathLst>
                <a:path w="231" h="170">
                  <a:moveTo>
                    <a:pt x="0" y="116"/>
                  </a:moveTo>
                  <a:lnTo>
                    <a:pt x="231" y="170"/>
                  </a:lnTo>
                  <a:lnTo>
                    <a:pt x="125" y="0"/>
                  </a:lnTo>
                  <a:lnTo>
                    <a:pt x="0" y="1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4" name="Freeform 416">
              <a:extLst>
                <a:ext uri="{FF2B5EF4-FFF2-40B4-BE49-F238E27FC236}">
                  <a16:creationId xmlns:a16="http://schemas.microsoft.com/office/drawing/2014/main" id="{2D756C49-1ACC-0F67-AEF4-6442718095CC}"/>
                </a:ext>
              </a:extLst>
            </p:cNvPr>
            <p:cNvSpPr/>
            <p:nvPr/>
          </p:nvSpPr>
          <p:spPr bwMode="auto">
            <a:xfrm>
              <a:off x="7286032" y="2895587"/>
              <a:ext cx="492593" cy="343323"/>
            </a:xfrm>
            <a:custGeom>
              <a:avLst/>
              <a:gdLst>
                <a:gd name="T0" fmla="*/ 85 w 231"/>
                <a:gd name="T1" fmla="*/ 161 h 161"/>
                <a:gd name="T2" fmla="*/ 0 w 231"/>
                <a:gd name="T3" fmla="*/ 0 h 161"/>
                <a:gd name="T4" fmla="*/ 231 w 231"/>
                <a:gd name="T5" fmla="*/ 54 h 161"/>
                <a:gd name="T6" fmla="*/ 85 w 231"/>
                <a:gd name="T7" fmla="*/ 161 h 161"/>
              </a:gdLst>
              <a:ahLst/>
              <a:cxnLst>
                <a:cxn ang="0">
                  <a:pos x="T0" y="T1"/>
                </a:cxn>
                <a:cxn ang="0">
                  <a:pos x="T2" y="T3"/>
                </a:cxn>
                <a:cxn ang="0">
                  <a:pos x="T4" y="T5"/>
                </a:cxn>
                <a:cxn ang="0">
                  <a:pos x="T6" y="T7"/>
                </a:cxn>
              </a:cxnLst>
              <a:rect l="0" t="0" r="r" b="b"/>
              <a:pathLst>
                <a:path w="231" h="161">
                  <a:moveTo>
                    <a:pt x="85" y="161"/>
                  </a:moveTo>
                  <a:lnTo>
                    <a:pt x="0" y="0"/>
                  </a:lnTo>
                  <a:lnTo>
                    <a:pt x="231" y="54"/>
                  </a:lnTo>
                  <a:lnTo>
                    <a:pt x="85"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5" name="Freeform 417">
              <a:extLst>
                <a:ext uri="{FF2B5EF4-FFF2-40B4-BE49-F238E27FC236}">
                  <a16:creationId xmlns:a16="http://schemas.microsoft.com/office/drawing/2014/main" id="{1FFF8306-49A7-F1B4-431A-B49791CE5CD6}"/>
                </a:ext>
              </a:extLst>
            </p:cNvPr>
            <p:cNvSpPr/>
            <p:nvPr/>
          </p:nvSpPr>
          <p:spPr bwMode="auto">
            <a:xfrm>
              <a:off x="7057861" y="2895587"/>
              <a:ext cx="409427" cy="343323"/>
            </a:xfrm>
            <a:custGeom>
              <a:avLst/>
              <a:gdLst>
                <a:gd name="T0" fmla="*/ 0 w 192"/>
                <a:gd name="T1" fmla="*/ 120 h 161"/>
                <a:gd name="T2" fmla="*/ 192 w 192"/>
                <a:gd name="T3" fmla="*/ 161 h 161"/>
                <a:gd name="T4" fmla="*/ 107 w 192"/>
                <a:gd name="T5" fmla="*/ 0 h 161"/>
                <a:gd name="T6" fmla="*/ 0 w 192"/>
                <a:gd name="T7" fmla="*/ 120 h 161"/>
              </a:gdLst>
              <a:ahLst/>
              <a:cxnLst>
                <a:cxn ang="0">
                  <a:pos x="T0" y="T1"/>
                </a:cxn>
                <a:cxn ang="0">
                  <a:pos x="T2" y="T3"/>
                </a:cxn>
                <a:cxn ang="0">
                  <a:pos x="T4" y="T5"/>
                </a:cxn>
                <a:cxn ang="0">
                  <a:pos x="T6" y="T7"/>
                </a:cxn>
              </a:cxnLst>
              <a:rect l="0" t="0" r="r" b="b"/>
              <a:pathLst>
                <a:path w="192" h="161">
                  <a:moveTo>
                    <a:pt x="0" y="120"/>
                  </a:moveTo>
                  <a:lnTo>
                    <a:pt x="192" y="161"/>
                  </a:lnTo>
                  <a:lnTo>
                    <a:pt x="107" y="0"/>
                  </a:lnTo>
                  <a:lnTo>
                    <a:pt x="0" y="12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6" name="Freeform 418">
              <a:extLst>
                <a:ext uri="{FF2B5EF4-FFF2-40B4-BE49-F238E27FC236}">
                  <a16:creationId xmlns:a16="http://schemas.microsoft.com/office/drawing/2014/main" id="{08FDF459-977E-75F3-6710-B80CA34A05A8}"/>
                </a:ext>
              </a:extLst>
            </p:cNvPr>
            <p:cNvSpPr/>
            <p:nvPr/>
          </p:nvSpPr>
          <p:spPr bwMode="auto">
            <a:xfrm>
              <a:off x="7057861" y="3151479"/>
              <a:ext cx="409427" cy="206847"/>
            </a:xfrm>
            <a:custGeom>
              <a:avLst/>
              <a:gdLst>
                <a:gd name="T0" fmla="*/ 29 w 192"/>
                <a:gd name="T1" fmla="*/ 97 h 97"/>
                <a:gd name="T2" fmla="*/ 192 w 192"/>
                <a:gd name="T3" fmla="*/ 41 h 97"/>
                <a:gd name="T4" fmla="*/ 0 w 192"/>
                <a:gd name="T5" fmla="*/ 0 h 97"/>
                <a:gd name="T6" fmla="*/ 29 w 192"/>
                <a:gd name="T7" fmla="*/ 97 h 97"/>
              </a:gdLst>
              <a:ahLst/>
              <a:cxnLst>
                <a:cxn ang="0">
                  <a:pos x="T0" y="T1"/>
                </a:cxn>
                <a:cxn ang="0">
                  <a:pos x="T2" y="T3"/>
                </a:cxn>
                <a:cxn ang="0">
                  <a:pos x="T4" y="T5"/>
                </a:cxn>
                <a:cxn ang="0">
                  <a:pos x="T6" y="T7"/>
                </a:cxn>
              </a:cxnLst>
              <a:rect l="0" t="0" r="r" b="b"/>
              <a:pathLst>
                <a:path w="192" h="97">
                  <a:moveTo>
                    <a:pt x="29" y="97"/>
                  </a:moveTo>
                  <a:lnTo>
                    <a:pt x="192" y="41"/>
                  </a:lnTo>
                  <a:lnTo>
                    <a:pt x="0" y="0"/>
                  </a:lnTo>
                  <a:lnTo>
                    <a:pt x="29"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7" name="Freeform 419">
              <a:extLst>
                <a:ext uri="{FF2B5EF4-FFF2-40B4-BE49-F238E27FC236}">
                  <a16:creationId xmlns:a16="http://schemas.microsoft.com/office/drawing/2014/main" id="{89B74B90-28F5-79A8-E6C7-5336894BECF6}"/>
                </a:ext>
              </a:extLst>
            </p:cNvPr>
            <p:cNvSpPr/>
            <p:nvPr/>
          </p:nvSpPr>
          <p:spPr bwMode="auto">
            <a:xfrm>
              <a:off x="7119702" y="3238908"/>
              <a:ext cx="347587" cy="317733"/>
            </a:xfrm>
            <a:custGeom>
              <a:avLst/>
              <a:gdLst>
                <a:gd name="T0" fmla="*/ 78 w 163"/>
                <a:gd name="T1" fmla="*/ 149 h 149"/>
                <a:gd name="T2" fmla="*/ 0 w 163"/>
                <a:gd name="T3" fmla="*/ 56 h 149"/>
                <a:gd name="T4" fmla="*/ 163 w 163"/>
                <a:gd name="T5" fmla="*/ 0 h 149"/>
                <a:gd name="T6" fmla="*/ 78 w 163"/>
                <a:gd name="T7" fmla="*/ 149 h 149"/>
              </a:gdLst>
              <a:ahLst/>
              <a:cxnLst>
                <a:cxn ang="0">
                  <a:pos x="T0" y="T1"/>
                </a:cxn>
                <a:cxn ang="0">
                  <a:pos x="T2" y="T3"/>
                </a:cxn>
                <a:cxn ang="0">
                  <a:pos x="T4" y="T5"/>
                </a:cxn>
                <a:cxn ang="0">
                  <a:pos x="T6" y="T7"/>
                </a:cxn>
              </a:cxnLst>
              <a:rect l="0" t="0" r="r" b="b"/>
              <a:pathLst>
                <a:path w="163" h="149">
                  <a:moveTo>
                    <a:pt x="78" y="149"/>
                  </a:moveTo>
                  <a:lnTo>
                    <a:pt x="0" y="56"/>
                  </a:lnTo>
                  <a:lnTo>
                    <a:pt x="163" y="0"/>
                  </a:lnTo>
                  <a:lnTo>
                    <a:pt x="78"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8" name="Freeform 420">
              <a:extLst>
                <a:ext uri="{FF2B5EF4-FFF2-40B4-BE49-F238E27FC236}">
                  <a16:creationId xmlns:a16="http://schemas.microsoft.com/office/drawing/2014/main" id="{1F8A7C5B-3D16-BE3C-41E7-CB39745CAD5A}"/>
                </a:ext>
              </a:extLst>
            </p:cNvPr>
            <p:cNvSpPr/>
            <p:nvPr/>
          </p:nvSpPr>
          <p:spPr bwMode="auto">
            <a:xfrm>
              <a:off x="7002418" y="3358325"/>
              <a:ext cx="283614" cy="343323"/>
            </a:xfrm>
            <a:custGeom>
              <a:avLst/>
              <a:gdLst>
                <a:gd name="T0" fmla="*/ 0 w 133"/>
                <a:gd name="T1" fmla="*/ 161 h 161"/>
                <a:gd name="T2" fmla="*/ 133 w 133"/>
                <a:gd name="T3" fmla="*/ 93 h 161"/>
                <a:gd name="T4" fmla="*/ 55 w 133"/>
                <a:gd name="T5" fmla="*/ 0 h 161"/>
                <a:gd name="T6" fmla="*/ 0 w 133"/>
                <a:gd name="T7" fmla="*/ 161 h 161"/>
              </a:gdLst>
              <a:ahLst/>
              <a:cxnLst>
                <a:cxn ang="0">
                  <a:pos x="T0" y="T1"/>
                </a:cxn>
                <a:cxn ang="0">
                  <a:pos x="T2" y="T3"/>
                </a:cxn>
                <a:cxn ang="0">
                  <a:pos x="T4" y="T5"/>
                </a:cxn>
                <a:cxn ang="0">
                  <a:pos x="T6" y="T7"/>
                </a:cxn>
              </a:cxnLst>
              <a:rect l="0" t="0" r="r" b="b"/>
              <a:pathLst>
                <a:path w="133" h="161">
                  <a:moveTo>
                    <a:pt x="0" y="161"/>
                  </a:moveTo>
                  <a:lnTo>
                    <a:pt x="133" y="93"/>
                  </a:lnTo>
                  <a:lnTo>
                    <a:pt x="55" y="0"/>
                  </a:lnTo>
                  <a:lnTo>
                    <a:pt x="0"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9" name="Freeform 421">
              <a:extLst>
                <a:ext uri="{FF2B5EF4-FFF2-40B4-BE49-F238E27FC236}">
                  <a16:creationId xmlns:a16="http://schemas.microsoft.com/office/drawing/2014/main" id="{A0DDD024-55D8-AB33-143D-F07AE89A7356}"/>
                </a:ext>
              </a:extLst>
            </p:cNvPr>
            <p:cNvSpPr/>
            <p:nvPr/>
          </p:nvSpPr>
          <p:spPr bwMode="auto">
            <a:xfrm>
              <a:off x="6831823" y="3358325"/>
              <a:ext cx="287879" cy="343323"/>
            </a:xfrm>
            <a:custGeom>
              <a:avLst/>
              <a:gdLst>
                <a:gd name="T0" fmla="*/ 0 w 135"/>
                <a:gd name="T1" fmla="*/ 81 h 161"/>
                <a:gd name="T2" fmla="*/ 135 w 135"/>
                <a:gd name="T3" fmla="*/ 0 h 161"/>
                <a:gd name="T4" fmla="*/ 80 w 135"/>
                <a:gd name="T5" fmla="*/ 161 h 161"/>
                <a:gd name="T6" fmla="*/ 0 w 135"/>
                <a:gd name="T7" fmla="*/ 81 h 161"/>
              </a:gdLst>
              <a:ahLst/>
              <a:cxnLst>
                <a:cxn ang="0">
                  <a:pos x="T0" y="T1"/>
                </a:cxn>
                <a:cxn ang="0">
                  <a:pos x="T2" y="T3"/>
                </a:cxn>
                <a:cxn ang="0">
                  <a:pos x="T4" y="T5"/>
                </a:cxn>
                <a:cxn ang="0">
                  <a:pos x="T6" y="T7"/>
                </a:cxn>
              </a:cxnLst>
              <a:rect l="0" t="0" r="r" b="b"/>
              <a:pathLst>
                <a:path w="135" h="161">
                  <a:moveTo>
                    <a:pt x="0" y="81"/>
                  </a:moveTo>
                  <a:lnTo>
                    <a:pt x="135" y="0"/>
                  </a:lnTo>
                  <a:lnTo>
                    <a:pt x="80" y="161"/>
                  </a:lnTo>
                  <a:lnTo>
                    <a:pt x="0" y="8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0" name="Freeform 422">
              <a:extLst>
                <a:ext uri="{FF2B5EF4-FFF2-40B4-BE49-F238E27FC236}">
                  <a16:creationId xmlns:a16="http://schemas.microsoft.com/office/drawing/2014/main" id="{E72D9A38-7BEF-3A9A-C48A-39CBC4389336}"/>
                </a:ext>
              </a:extLst>
            </p:cNvPr>
            <p:cNvSpPr/>
            <p:nvPr/>
          </p:nvSpPr>
          <p:spPr bwMode="auto">
            <a:xfrm>
              <a:off x="6706010" y="3531053"/>
              <a:ext cx="296409" cy="317733"/>
            </a:xfrm>
            <a:custGeom>
              <a:avLst/>
              <a:gdLst>
                <a:gd name="T0" fmla="*/ 0 w 139"/>
                <a:gd name="T1" fmla="*/ 149 h 149"/>
                <a:gd name="T2" fmla="*/ 139 w 139"/>
                <a:gd name="T3" fmla="*/ 80 h 149"/>
                <a:gd name="T4" fmla="*/ 59 w 139"/>
                <a:gd name="T5" fmla="*/ 0 h 149"/>
                <a:gd name="T6" fmla="*/ 0 w 139"/>
                <a:gd name="T7" fmla="*/ 149 h 149"/>
              </a:gdLst>
              <a:ahLst/>
              <a:cxnLst>
                <a:cxn ang="0">
                  <a:pos x="T0" y="T1"/>
                </a:cxn>
                <a:cxn ang="0">
                  <a:pos x="T2" y="T3"/>
                </a:cxn>
                <a:cxn ang="0">
                  <a:pos x="T4" y="T5"/>
                </a:cxn>
                <a:cxn ang="0">
                  <a:pos x="T6" y="T7"/>
                </a:cxn>
              </a:cxnLst>
              <a:rect l="0" t="0" r="r" b="b"/>
              <a:pathLst>
                <a:path w="139" h="149">
                  <a:moveTo>
                    <a:pt x="0" y="149"/>
                  </a:moveTo>
                  <a:lnTo>
                    <a:pt x="139" y="80"/>
                  </a:lnTo>
                  <a:lnTo>
                    <a:pt x="59" y="0"/>
                  </a:lnTo>
                  <a:lnTo>
                    <a:pt x="0"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1" name="Freeform 423">
              <a:extLst>
                <a:ext uri="{FF2B5EF4-FFF2-40B4-BE49-F238E27FC236}">
                  <a16:creationId xmlns:a16="http://schemas.microsoft.com/office/drawing/2014/main" id="{C131BD00-2D4E-556A-BF84-8D158FD7A9E3}"/>
                </a:ext>
              </a:extLst>
            </p:cNvPr>
            <p:cNvSpPr/>
            <p:nvPr/>
          </p:nvSpPr>
          <p:spPr bwMode="auto">
            <a:xfrm>
              <a:off x="6810499" y="3206923"/>
              <a:ext cx="309204" cy="324130"/>
            </a:xfrm>
            <a:custGeom>
              <a:avLst/>
              <a:gdLst>
                <a:gd name="T0" fmla="*/ 0 w 145"/>
                <a:gd name="T1" fmla="*/ 0 h 152"/>
                <a:gd name="T2" fmla="*/ 145 w 145"/>
                <a:gd name="T3" fmla="*/ 71 h 152"/>
                <a:gd name="T4" fmla="*/ 10 w 145"/>
                <a:gd name="T5" fmla="*/ 152 h 152"/>
                <a:gd name="T6" fmla="*/ 0 w 145"/>
                <a:gd name="T7" fmla="*/ 0 h 152"/>
              </a:gdLst>
              <a:ahLst/>
              <a:cxnLst>
                <a:cxn ang="0">
                  <a:pos x="T0" y="T1"/>
                </a:cxn>
                <a:cxn ang="0">
                  <a:pos x="T2" y="T3"/>
                </a:cxn>
                <a:cxn ang="0">
                  <a:pos x="T4" y="T5"/>
                </a:cxn>
                <a:cxn ang="0">
                  <a:pos x="T6" y="T7"/>
                </a:cxn>
              </a:cxnLst>
              <a:rect l="0" t="0" r="r" b="b"/>
              <a:pathLst>
                <a:path w="145" h="152">
                  <a:moveTo>
                    <a:pt x="0" y="0"/>
                  </a:moveTo>
                  <a:lnTo>
                    <a:pt x="145" y="71"/>
                  </a:lnTo>
                  <a:lnTo>
                    <a:pt x="10" y="152"/>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2" name="Freeform 424">
              <a:extLst>
                <a:ext uri="{FF2B5EF4-FFF2-40B4-BE49-F238E27FC236}">
                  <a16:creationId xmlns:a16="http://schemas.microsoft.com/office/drawing/2014/main" id="{06A7B47E-7D23-A99C-4E72-ED46FEED43F3}"/>
                </a:ext>
              </a:extLst>
            </p:cNvPr>
            <p:cNvSpPr/>
            <p:nvPr/>
          </p:nvSpPr>
          <p:spPr bwMode="auto">
            <a:xfrm>
              <a:off x="7416110" y="3974599"/>
              <a:ext cx="362514" cy="258025"/>
            </a:xfrm>
            <a:custGeom>
              <a:avLst/>
              <a:gdLst>
                <a:gd name="T0" fmla="*/ 170 w 170"/>
                <a:gd name="T1" fmla="*/ 43 h 121"/>
                <a:gd name="T2" fmla="*/ 118 w 170"/>
                <a:gd name="T3" fmla="*/ 121 h 121"/>
                <a:gd name="T4" fmla="*/ 0 w 170"/>
                <a:gd name="T5" fmla="*/ 0 h 121"/>
                <a:gd name="T6" fmla="*/ 170 w 170"/>
                <a:gd name="T7" fmla="*/ 43 h 121"/>
              </a:gdLst>
              <a:ahLst/>
              <a:cxnLst>
                <a:cxn ang="0">
                  <a:pos x="T0" y="T1"/>
                </a:cxn>
                <a:cxn ang="0">
                  <a:pos x="T2" y="T3"/>
                </a:cxn>
                <a:cxn ang="0">
                  <a:pos x="T4" y="T5"/>
                </a:cxn>
                <a:cxn ang="0">
                  <a:pos x="T6" y="T7"/>
                </a:cxn>
              </a:cxnLst>
              <a:rect l="0" t="0" r="r" b="b"/>
              <a:pathLst>
                <a:path w="170" h="121">
                  <a:moveTo>
                    <a:pt x="170" y="43"/>
                  </a:moveTo>
                  <a:lnTo>
                    <a:pt x="118" y="121"/>
                  </a:lnTo>
                  <a:lnTo>
                    <a:pt x="0" y="0"/>
                  </a:lnTo>
                  <a:lnTo>
                    <a:pt x="170" y="4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3" name="Freeform 425">
              <a:extLst>
                <a:ext uri="{FF2B5EF4-FFF2-40B4-BE49-F238E27FC236}">
                  <a16:creationId xmlns:a16="http://schemas.microsoft.com/office/drawing/2014/main" id="{363ACB87-1D61-D60C-854A-81908A0BEF1E}"/>
                </a:ext>
              </a:extLst>
            </p:cNvPr>
            <p:cNvSpPr/>
            <p:nvPr/>
          </p:nvSpPr>
          <p:spPr bwMode="auto">
            <a:xfrm>
              <a:off x="7667737" y="4066293"/>
              <a:ext cx="258025" cy="479798"/>
            </a:xfrm>
            <a:custGeom>
              <a:avLst/>
              <a:gdLst>
                <a:gd name="T0" fmla="*/ 121 w 121"/>
                <a:gd name="T1" fmla="*/ 225 h 225"/>
                <a:gd name="T2" fmla="*/ 0 w 121"/>
                <a:gd name="T3" fmla="*/ 78 h 225"/>
                <a:gd name="T4" fmla="*/ 52 w 121"/>
                <a:gd name="T5" fmla="*/ 0 h 225"/>
                <a:gd name="T6" fmla="*/ 121 w 121"/>
                <a:gd name="T7" fmla="*/ 225 h 225"/>
              </a:gdLst>
              <a:ahLst/>
              <a:cxnLst>
                <a:cxn ang="0">
                  <a:pos x="T0" y="T1"/>
                </a:cxn>
                <a:cxn ang="0">
                  <a:pos x="T2" y="T3"/>
                </a:cxn>
                <a:cxn ang="0">
                  <a:pos x="T4" y="T5"/>
                </a:cxn>
                <a:cxn ang="0">
                  <a:pos x="T6" y="T7"/>
                </a:cxn>
              </a:cxnLst>
              <a:rect l="0" t="0" r="r" b="b"/>
              <a:pathLst>
                <a:path w="121" h="225">
                  <a:moveTo>
                    <a:pt x="121" y="225"/>
                  </a:moveTo>
                  <a:lnTo>
                    <a:pt x="0" y="78"/>
                  </a:lnTo>
                  <a:lnTo>
                    <a:pt x="52" y="0"/>
                  </a:lnTo>
                  <a:lnTo>
                    <a:pt x="121" y="2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4" name="Freeform 426">
              <a:extLst>
                <a:ext uri="{FF2B5EF4-FFF2-40B4-BE49-F238E27FC236}">
                  <a16:creationId xmlns:a16="http://schemas.microsoft.com/office/drawing/2014/main" id="{352046F8-F8D5-FB82-E598-A2D9214B9B25}"/>
                </a:ext>
              </a:extLst>
            </p:cNvPr>
            <p:cNvSpPr/>
            <p:nvPr/>
          </p:nvSpPr>
          <p:spPr bwMode="auto">
            <a:xfrm>
              <a:off x="7667737" y="4232623"/>
              <a:ext cx="258025" cy="550168"/>
            </a:xfrm>
            <a:custGeom>
              <a:avLst/>
              <a:gdLst>
                <a:gd name="T0" fmla="*/ 71 w 121"/>
                <a:gd name="T1" fmla="*/ 258 h 258"/>
                <a:gd name="T2" fmla="*/ 0 w 121"/>
                <a:gd name="T3" fmla="*/ 0 h 258"/>
                <a:gd name="T4" fmla="*/ 121 w 121"/>
                <a:gd name="T5" fmla="*/ 147 h 258"/>
                <a:gd name="T6" fmla="*/ 71 w 121"/>
                <a:gd name="T7" fmla="*/ 258 h 258"/>
              </a:gdLst>
              <a:ahLst/>
              <a:cxnLst>
                <a:cxn ang="0">
                  <a:pos x="T0" y="T1"/>
                </a:cxn>
                <a:cxn ang="0">
                  <a:pos x="T2" y="T3"/>
                </a:cxn>
                <a:cxn ang="0">
                  <a:pos x="T4" y="T5"/>
                </a:cxn>
                <a:cxn ang="0">
                  <a:pos x="T6" y="T7"/>
                </a:cxn>
              </a:cxnLst>
              <a:rect l="0" t="0" r="r" b="b"/>
              <a:pathLst>
                <a:path w="121" h="258">
                  <a:moveTo>
                    <a:pt x="71" y="258"/>
                  </a:moveTo>
                  <a:lnTo>
                    <a:pt x="0" y="0"/>
                  </a:lnTo>
                  <a:lnTo>
                    <a:pt x="121" y="147"/>
                  </a:lnTo>
                  <a:lnTo>
                    <a:pt x="71" y="2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5" name="Freeform 427">
              <a:extLst>
                <a:ext uri="{FF2B5EF4-FFF2-40B4-BE49-F238E27FC236}">
                  <a16:creationId xmlns:a16="http://schemas.microsoft.com/office/drawing/2014/main" id="{03ED7A17-A1D3-0530-9A83-07FBF75F6BBA}"/>
                </a:ext>
              </a:extLst>
            </p:cNvPr>
            <p:cNvSpPr/>
            <p:nvPr/>
          </p:nvSpPr>
          <p:spPr bwMode="auto">
            <a:xfrm>
              <a:off x="7537659" y="4232623"/>
              <a:ext cx="281481" cy="550168"/>
            </a:xfrm>
            <a:custGeom>
              <a:avLst/>
              <a:gdLst>
                <a:gd name="T0" fmla="*/ 0 w 132"/>
                <a:gd name="T1" fmla="*/ 242 h 258"/>
                <a:gd name="T2" fmla="*/ 61 w 132"/>
                <a:gd name="T3" fmla="*/ 0 h 258"/>
                <a:gd name="T4" fmla="*/ 132 w 132"/>
                <a:gd name="T5" fmla="*/ 258 h 258"/>
                <a:gd name="T6" fmla="*/ 0 w 132"/>
                <a:gd name="T7" fmla="*/ 242 h 258"/>
              </a:gdLst>
              <a:ahLst/>
              <a:cxnLst>
                <a:cxn ang="0">
                  <a:pos x="T0" y="T1"/>
                </a:cxn>
                <a:cxn ang="0">
                  <a:pos x="T2" y="T3"/>
                </a:cxn>
                <a:cxn ang="0">
                  <a:pos x="T4" y="T5"/>
                </a:cxn>
                <a:cxn ang="0">
                  <a:pos x="T6" y="T7"/>
                </a:cxn>
              </a:cxnLst>
              <a:rect l="0" t="0" r="r" b="b"/>
              <a:pathLst>
                <a:path w="132" h="258">
                  <a:moveTo>
                    <a:pt x="0" y="242"/>
                  </a:moveTo>
                  <a:lnTo>
                    <a:pt x="61" y="0"/>
                  </a:lnTo>
                  <a:lnTo>
                    <a:pt x="132" y="258"/>
                  </a:lnTo>
                  <a:lnTo>
                    <a:pt x="0" y="2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6" name="Freeform 428">
              <a:extLst>
                <a:ext uri="{FF2B5EF4-FFF2-40B4-BE49-F238E27FC236}">
                  <a16:creationId xmlns:a16="http://schemas.microsoft.com/office/drawing/2014/main" id="{DF9C951B-6D1C-0003-0C86-69F582DC3EA3}"/>
                </a:ext>
              </a:extLst>
            </p:cNvPr>
            <p:cNvSpPr/>
            <p:nvPr/>
          </p:nvSpPr>
          <p:spPr bwMode="auto">
            <a:xfrm>
              <a:off x="7819140" y="4546091"/>
              <a:ext cx="221773" cy="236701"/>
            </a:xfrm>
            <a:custGeom>
              <a:avLst/>
              <a:gdLst>
                <a:gd name="T0" fmla="*/ 104 w 104"/>
                <a:gd name="T1" fmla="*/ 111 h 111"/>
                <a:gd name="T2" fmla="*/ 50 w 104"/>
                <a:gd name="T3" fmla="*/ 0 h 111"/>
                <a:gd name="T4" fmla="*/ 0 w 104"/>
                <a:gd name="T5" fmla="*/ 111 h 111"/>
                <a:gd name="T6" fmla="*/ 104 w 104"/>
                <a:gd name="T7" fmla="*/ 111 h 111"/>
              </a:gdLst>
              <a:ahLst/>
              <a:cxnLst>
                <a:cxn ang="0">
                  <a:pos x="T0" y="T1"/>
                </a:cxn>
                <a:cxn ang="0">
                  <a:pos x="T2" y="T3"/>
                </a:cxn>
                <a:cxn ang="0">
                  <a:pos x="T4" y="T5"/>
                </a:cxn>
                <a:cxn ang="0">
                  <a:pos x="T6" y="T7"/>
                </a:cxn>
              </a:cxnLst>
              <a:rect l="0" t="0" r="r" b="b"/>
              <a:pathLst>
                <a:path w="104" h="111">
                  <a:moveTo>
                    <a:pt x="104" y="111"/>
                  </a:moveTo>
                  <a:lnTo>
                    <a:pt x="50" y="0"/>
                  </a:lnTo>
                  <a:lnTo>
                    <a:pt x="0" y="111"/>
                  </a:lnTo>
                  <a:lnTo>
                    <a:pt x="104"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7" name="Freeform 429">
              <a:extLst>
                <a:ext uri="{FF2B5EF4-FFF2-40B4-BE49-F238E27FC236}">
                  <a16:creationId xmlns:a16="http://schemas.microsoft.com/office/drawing/2014/main" id="{F923B38C-0244-476F-2C59-82AF137A7590}"/>
                </a:ext>
              </a:extLst>
            </p:cNvPr>
            <p:cNvSpPr/>
            <p:nvPr/>
          </p:nvSpPr>
          <p:spPr bwMode="auto">
            <a:xfrm>
              <a:off x="7925762" y="4509839"/>
              <a:ext cx="247362" cy="272952"/>
            </a:xfrm>
            <a:custGeom>
              <a:avLst/>
              <a:gdLst>
                <a:gd name="T0" fmla="*/ 116 w 116"/>
                <a:gd name="T1" fmla="*/ 0 h 128"/>
                <a:gd name="T2" fmla="*/ 0 w 116"/>
                <a:gd name="T3" fmla="*/ 17 h 128"/>
                <a:gd name="T4" fmla="*/ 54 w 116"/>
                <a:gd name="T5" fmla="*/ 128 h 128"/>
                <a:gd name="T6" fmla="*/ 116 w 116"/>
                <a:gd name="T7" fmla="*/ 0 h 128"/>
              </a:gdLst>
              <a:ahLst/>
              <a:cxnLst>
                <a:cxn ang="0">
                  <a:pos x="T0" y="T1"/>
                </a:cxn>
                <a:cxn ang="0">
                  <a:pos x="T2" y="T3"/>
                </a:cxn>
                <a:cxn ang="0">
                  <a:pos x="T4" y="T5"/>
                </a:cxn>
                <a:cxn ang="0">
                  <a:pos x="T6" y="T7"/>
                </a:cxn>
              </a:cxnLst>
              <a:rect l="0" t="0" r="r" b="b"/>
              <a:pathLst>
                <a:path w="116" h="128">
                  <a:moveTo>
                    <a:pt x="116" y="0"/>
                  </a:moveTo>
                  <a:lnTo>
                    <a:pt x="0" y="17"/>
                  </a:lnTo>
                  <a:lnTo>
                    <a:pt x="54" y="128"/>
                  </a:lnTo>
                  <a:lnTo>
                    <a:pt x="11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208" name="Freeform 430">
              <a:extLst>
                <a:ext uri="{FF2B5EF4-FFF2-40B4-BE49-F238E27FC236}">
                  <a16:creationId xmlns:a16="http://schemas.microsoft.com/office/drawing/2014/main" id="{E5E3488B-1FBD-A563-7D33-B1B7FD003A86}"/>
                </a:ext>
              </a:extLst>
            </p:cNvPr>
            <p:cNvSpPr/>
            <p:nvPr/>
          </p:nvSpPr>
          <p:spPr bwMode="auto">
            <a:xfrm>
              <a:off x="7819140" y="4782791"/>
              <a:ext cx="221773" cy="236701"/>
            </a:xfrm>
            <a:custGeom>
              <a:avLst/>
              <a:gdLst>
                <a:gd name="T0" fmla="*/ 22 w 104"/>
                <a:gd name="T1" fmla="*/ 111 h 111"/>
                <a:gd name="T2" fmla="*/ 104 w 104"/>
                <a:gd name="T3" fmla="*/ 0 h 111"/>
                <a:gd name="T4" fmla="*/ 0 w 104"/>
                <a:gd name="T5" fmla="*/ 0 h 111"/>
                <a:gd name="T6" fmla="*/ 22 w 104"/>
                <a:gd name="T7" fmla="*/ 111 h 111"/>
              </a:gdLst>
              <a:ahLst/>
              <a:cxnLst>
                <a:cxn ang="0">
                  <a:pos x="T0" y="T1"/>
                </a:cxn>
                <a:cxn ang="0">
                  <a:pos x="T2" y="T3"/>
                </a:cxn>
                <a:cxn ang="0">
                  <a:pos x="T4" y="T5"/>
                </a:cxn>
                <a:cxn ang="0">
                  <a:pos x="T6" y="T7"/>
                </a:cxn>
              </a:cxnLst>
              <a:rect l="0" t="0" r="r" b="b"/>
              <a:pathLst>
                <a:path w="104" h="111">
                  <a:moveTo>
                    <a:pt x="22" y="111"/>
                  </a:moveTo>
                  <a:lnTo>
                    <a:pt x="104" y="0"/>
                  </a:lnTo>
                  <a:lnTo>
                    <a:pt x="0" y="0"/>
                  </a:lnTo>
                  <a:lnTo>
                    <a:pt x="22"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9" name="Freeform 431">
              <a:extLst>
                <a:ext uri="{FF2B5EF4-FFF2-40B4-BE49-F238E27FC236}">
                  <a16:creationId xmlns:a16="http://schemas.microsoft.com/office/drawing/2014/main" id="{A6B09D01-8780-2A45-B34A-4615F56FE1D3}"/>
                </a:ext>
              </a:extLst>
            </p:cNvPr>
            <p:cNvSpPr/>
            <p:nvPr/>
          </p:nvSpPr>
          <p:spPr bwMode="auto">
            <a:xfrm>
              <a:off x="7209264" y="3974599"/>
              <a:ext cx="458474" cy="313469"/>
            </a:xfrm>
            <a:custGeom>
              <a:avLst/>
              <a:gdLst>
                <a:gd name="T0" fmla="*/ 97 w 215"/>
                <a:gd name="T1" fmla="*/ 0 h 147"/>
                <a:gd name="T2" fmla="*/ 0 w 215"/>
                <a:gd name="T3" fmla="*/ 147 h 147"/>
                <a:gd name="T4" fmla="*/ 215 w 215"/>
                <a:gd name="T5" fmla="*/ 121 h 147"/>
                <a:gd name="T6" fmla="*/ 97 w 215"/>
                <a:gd name="T7" fmla="*/ 0 h 147"/>
              </a:gdLst>
              <a:ahLst/>
              <a:cxnLst>
                <a:cxn ang="0">
                  <a:pos x="T0" y="T1"/>
                </a:cxn>
                <a:cxn ang="0">
                  <a:pos x="T2" y="T3"/>
                </a:cxn>
                <a:cxn ang="0">
                  <a:pos x="T4" y="T5"/>
                </a:cxn>
                <a:cxn ang="0">
                  <a:pos x="T6" y="T7"/>
                </a:cxn>
              </a:cxnLst>
              <a:rect l="0" t="0" r="r" b="b"/>
              <a:pathLst>
                <a:path w="215" h="147">
                  <a:moveTo>
                    <a:pt x="97" y="0"/>
                  </a:moveTo>
                  <a:lnTo>
                    <a:pt x="0" y="147"/>
                  </a:lnTo>
                  <a:lnTo>
                    <a:pt x="215" y="121"/>
                  </a:lnTo>
                  <a:lnTo>
                    <a:pt x="9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0" name="Freeform 432">
              <a:extLst>
                <a:ext uri="{FF2B5EF4-FFF2-40B4-BE49-F238E27FC236}">
                  <a16:creationId xmlns:a16="http://schemas.microsoft.com/office/drawing/2014/main" id="{90EB6CBD-464B-416F-43E9-076E9711D179}"/>
                </a:ext>
              </a:extLst>
            </p:cNvPr>
            <p:cNvSpPr/>
            <p:nvPr/>
          </p:nvSpPr>
          <p:spPr bwMode="auto">
            <a:xfrm>
              <a:off x="7143158" y="3874374"/>
              <a:ext cx="272952" cy="413692"/>
            </a:xfrm>
            <a:custGeom>
              <a:avLst/>
              <a:gdLst>
                <a:gd name="T0" fmla="*/ 0 w 128"/>
                <a:gd name="T1" fmla="*/ 0 h 194"/>
                <a:gd name="T2" fmla="*/ 31 w 128"/>
                <a:gd name="T3" fmla="*/ 194 h 194"/>
                <a:gd name="T4" fmla="*/ 128 w 128"/>
                <a:gd name="T5" fmla="*/ 47 h 194"/>
                <a:gd name="T6" fmla="*/ 0 w 128"/>
                <a:gd name="T7" fmla="*/ 0 h 194"/>
              </a:gdLst>
              <a:ahLst/>
              <a:cxnLst>
                <a:cxn ang="0">
                  <a:pos x="T0" y="T1"/>
                </a:cxn>
                <a:cxn ang="0">
                  <a:pos x="T2" y="T3"/>
                </a:cxn>
                <a:cxn ang="0">
                  <a:pos x="T4" y="T5"/>
                </a:cxn>
                <a:cxn ang="0">
                  <a:pos x="T6" y="T7"/>
                </a:cxn>
              </a:cxnLst>
              <a:rect l="0" t="0" r="r" b="b"/>
              <a:pathLst>
                <a:path w="128" h="194">
                  <a:moveTo>
                    <a:pt x="0" y="0"/>
                  </a:moveTo>
                  <a:lnTo>
                    <a:pt x="31" y="194"/>
                  </a:lnTo>
                  <a:lnTo>
                    <a:pt x="128" y="4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1" name="Freeform 433">
              <a:extLst>
                <a:ext uri="{FF2B5EF4-FFF2-40B4-BE49-F238E27FC236}">
                  <a16:creationId xmlns:a16="http://schemas.microsoft.com/office/drawing/2014/main" id="{BCE81F68-581D-6D00-C2B3-74079FD395C1}"/>
                </a:ext>
              </a:extLst>
            </p:cNvPr>
            <p:cNvSpPr/>
            <p:nvPr/>
          </p:nvSpPr>
          <p:spPr bwMode="auto">
            <a:xfrm>
              <a:off x="6746526" y="3874374"/>
              <a:ext cx="396633" cy="328395"/>
            </a:xfrm>
            <a:custGeom>
              <a:avLst/>
              <a:gdLst>
                <a:gd name="T0" fmla="*/ 52 w 186"/>
                <a:gd name="T1" fmla="*/ 154 h 154"/>
                <a:gd name="T2" fmla="*/ 186 w 186"/>
                <a:gd name="T3" fmla="*/ 0 h 154"/>
                <a:gd name="T4" fmla="*/ 0 w 186"/>
                <a:gd name="T5" fmla="*/ 14 h 154"/>
                <a:gd name="T6" fmla="*/ 52 w 186"/>
                <a:gd name="T7" fmla="*/ 154 h 154"/>
              </a:gdLst>
              <a:ahLst/>
              <a:cxnLst>
                <a:cxn ang="0">
                  <a:pos x="T0" y="T1"/>
                </a:cxn>
                <a:cxn ang="0">
                  <a:pos x="T2" y="T3"/>
                </a:cxn>
                <a:cxn ang="0">
                  <a:pos x="T4" y="T5"/>
                </a:cxn>
                <a:cxn ang="0">
                  <a:pos x="T6" y="T7"/>
                </a:cxn>
              </a:cxnLst>
              <a:rect l="0" t="0" r="r" b="b"/>
              <a:pathLst>
                <a:path w="186" h="154">
                  <a:moveTo>
                    <a:pt x="52" y="154"/>
                  </a:moveTo>
                  <a:lnTo>
                    <a:pt x="186" y="0"/>
                  </a:lnTo>
                  <a:lnTo>
                    <a:pt x="0" y="14"/>
                  </a:lnTo>
                  <a:lnTo>
                    <a:pt x="52" y="15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2" name="Freeform 434">
              <a:extLst>
                <a:ext uri="{FF2B5EF4-FFF2-40B4-BE49-F238E27FC236}">
                  <a16:creationId xmlns:a16="http://schemas.microsoft.com/office/drawing/2014/main" id="{88C515B7-FC60-0C0C-BF2F-14F139FC9DAC}"/>
                </a:ext>
              </a:extLst>
            </p:cNvPr>
            <p:cNvSpPr/>
            <p:nvPr/>
          </p:nvSpPr>
          <p:spPr bwMode="auto">
            <a:xfrm>
              <a:off x="6529017" y="3904228"/>
              <a:ext cx="328395" cy="364647"/>
            </a:xfrm>
            <a:custGeom>
              <a:avLst/>
              <a:gdLst>
                <a:gd name="T0" fmla="*/ 0 w 154"/>
                <a:gd name="T1" fmla="*/ 171 h 171"/>
                <a:gd name="T2" fmla="*/ 154 w 154"/>
                <a:gd name="T3" fmla="*/ 140 h 171"/>
                <a:gd name="T4" fmla="*/ 102 w 154"/>
                <a:gd name="T5" fmla="*/ 0 h 171"/>
                <a:gd name="T6" fmla="*/ 0 w 154"/>
                <a:gd name="T7" fmla="*/ 171 h 171"/>
              </a:gdLst>
              <a:ahLst/>
              <a:cxnLst>
                <a:cxn ang="0">
                  <a:pos x="T0" y="T1"/>
                </a:cxn>
                <a:cxn ang="0">
                  <a:pos x="T2" y="T3"/>
                </a:cxn>
                <a:cxn ang="0">
                  <a:pos x="T4" y="T5"/>
                </a:cxn>
                <a:cxn ang="0">
                  <a:pos x="T6" y="T7"/>
                </a:cxn>
              </a:cxnLst>
              <a:rect l="0" t="0" r="r" b="b"/>
              <a:pathLst>
                <a:path w="154" h="171">
                  <a:moveTo>
                    <a:pt x="0" y="171"/>
                  </a:moveTo>
                  <a:lnTo>
                    <a:pt x="154" y="140"/>
                  </a:lnTo>
                  <a:lnTo>
                    <a:pt x="102" y="0"/>
                  </a:lnTo>
                  <a:lnTo>
                    <a:pt x="0" y="17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3" name="Freeform 435">
              <a:extLst>
                <a:ext uri="{FF2B5EF4-FFF2-40B4-BE49-F238E27FC236}">
                  <a16:creationId xmlns:a16="http://schemas.microsoft.com/office/drawing/2014/main" id="{644223D0-EF8E-B1E8-8778-7AD4BA889A37}"/>
                </a:ext>
              </a:extLst>
            </p:cNvPr>
            <p:cNvSpPr/>
            <p:nvPr/>
          </p:nvSpPr>
          <p:spPr bwMode="auto">
            <a:xfrm>
              <a:off x="6857412" y="3874374"/>
              <a:ext cx="351852" cy="413692"/>
            </a:xfrm>
            <a:custGeom>
              <a:avLst/>
              <a:gdLst>
                <a:gd name="T0" fmla="*/ 165 w 165"/>
                <a:gd name="T1" fmla="*/ 194 h 194"/>
                <a:gd name="T2" fmla="*/ 134 w 165"/>
                <a:gd name="T3" fmla="*/ 0 h 194"/>
                <a:gd name="T4" fmla="*/ 0 w 165"/>
                <a:gd name="T5" fmla="*/ 154 h 194"/>
                <a:gd name="T6" fmla="*/ 165 w 165"/>
                <a:gd name="T7" fmla="*/ 194 h 194"/>
              </a:gdLst>
              <a:ahLst/>
              <a:cxnLst>
                <a:cxn ang="0">
                  <a:pos x="T0" y="T1"/>
                </a:cxn>
                <a:cxn ang="0">
                  <a:pos x="T2" y="T3"/>
                </a:cxn>
                <a:cxn ang="0">
                  <a:pos x="T4" y="T5"/>
                </a:cxn>
                <a:cxn ang="0">
                  <a:pos x="T6" y="T7"/>
                </a:cxn>
              </a:cxnLst>
              <a:rect l="0" t="0" r="r" b="b"/>
              <a:pathLst>
                <a:path w="165" h="194">
                  <a:moveTo>
                    <a:pt x="165" y="194"/>
                  </a:moveTo>
                  <a:lnTo>
                    <a:pt x="134" y="0"/>
                  </a:lnTo>
                  <a:lnTo>
                    <a:pt x="0" y="154"/>
                  </a:lnTo>
                  <a:lnTo>
                    <a:pt x="165" y="19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4" name="Freeform 436">
              <a:extLst>
                <a:ext uri="{FF2B5EF4-FFF2-40B4-BE49-F238E27FC236}">
                  <a16:creationId xmlns:a16="http://schemas.microsoft.com/office/drawing/2014/main" id="{D4E62ACC-7968-FDEC-C223-C10B199C08F5}"/>
                </a:ext>
              </a:extLst>
            </p:cNvPr>
            <p:cNvSpPr/>
            <p:nvPr/>
          </p:nvSpPr>
          <p:spPr bwMode="auto">
            <a:xfrm>
              <a:off x="6529017" y="4202769"/>
              <a:ext cx="328395" cy="347587"/>
            </a:xfrm>
            <a:custGeom>
              <a:avLst/>
              <a:gdLst>
                <a:gd name="T0" fmla="*/ 40 w 154"/>
                <a:gd name="T1" fmla="*/ 163 h 163"/>
                <a:gd name="T2" fmla="*/ 154 w 154"/>
                <a:gd name="T3" fmla="*/ 0 h 163"/>
                <a:gd name="T4" fmla="*/ 0 w 154"/>
                <a:gd name="T5" fmla="*/ 31 h 163"/>
                <a:gd name="T6" fmla="*/ 40 w 154"/>
                <a:gd name="T7" fmla="*/ 163 h 163"/>
              </a:gdLst>
              <a:ahLst/>
              <a:cxnLst>
                <a:cxn ang="0">
                  <a:pos x="T0" y="T1"/>
                </a:cxn>
                <a:cxn ang="0">
                  <a:pos x="T2" y="T3"/>
                </a:cxn>
                <a:cxn ang="0">
                  <a:pos x="T4" y="T5"/>
                </a:cxn>
                <a:cxn ang="0">
                  <a:pos x="T6" y="T7"/>
                </a:cxn>
              </a:cxnLst>
              <a:rect l="0" t="0" r="r" b="b"/>
              <a:pathLst>
                <a:path w="154" h="163">
                  <a:moveTo>
                    <a:pt x="40" y="163"/>
                  </a:moveTo>
                  <a:lnTo>
                    <a:pt x="154" y="0"/>
                  </a:lnTo>
                  <a:lnTo>
                    <a:pt x="0" y="31"/>
                  </a:lnTo>
                  <a:lnTo>
                    <a:pt x="40" y="16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5" name="Freeform 437">
              <a:extLst>
                <a:ext uri="{FF2B5EF4-FFF2-40B4-BE49-F238E27FC236}">
                  <a16:creationId xmlns:a16="http://schemas.microsoft.com/office/drawing/2014/main" id="{24D720C9-D1E5-07D6-AFF1-7D0708F842DD}"/>
                </a:ext>
              </a:extLst>
            </p:cNvPr>
            <p:cNvSpPr/>
            <p:nvPr/>
          </p:nvSpPr>
          <p:spPr bwMode="auto">
            <a:xfrm>
              <a:off x="7143158" y="4288066"/>
              <a:ext cx="394501" cy="460606"/>
            </a:xfrm>
            <a:custGeom>
              <a:avLst/>
              <a:gdLst>
                <a:gd name="T0" fmla="*/ 185 w 185"/>
                <a:gd name="T1" fmla="*/ 216 h 216"/>
                <a:gd name="T2" fmla="*/ 0 w 185"/>
                <a:gd name="T3" fmla="*/ 190 h 216"/>
                <a:gd name="T4" fmla="*/ 31 w 185"/>
                <a:gd name="T5" fmla="*/ 0 h 216"/>
                <a:gd name="T6" fmla="*/ 185 w 185"/>
                <a:gd name="T7" fmla="*/ 216 h 216"/>
              </a:gdLst>
              <a:ahLst/>
              <a:cxnLst>
                <a:cxn ang="0">
                  <a:pos x="T0" y="T1"/>
                </a:cxn>
                <a:cxn ang="0">
                  <a:pos x="T2" y="T3"/>
                </a:cxn>
                <a:cxn ang="0">
                  <a:pos x="T4" y="T5"/>
                </a:cxn>
                <a:cxn ang="0">
                  <a:pos x="T6" y="T7"/>
                </a:cxn>
              </a:cxnLst>
              <a:rect l="0" t="0" r="r" b="b"/>
              <a:pathLst>
                <a:path w="185" h="216">
                  <a:moveTo>
                    <a:pt x="185" y="216"/>
                  </a:moveTo>
                  <a:lnTo>
                    <a:pt x="0" y="190"/>
                  </a:lnTo>
                  <a:lnTo>
                    <a:pt x="31" y="0"/>
                  </a:lnTo>
                  <a:lnTo>
                    <a:pt x="185" y="2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6" name="Freeform 438">
              <a:extLst>
                <a:ext uri="{FF2B5EF4-FFF2-40B4-BE49-F238E27FC236}">
                  <a16:creationId xmlns:a16="http://schemas.microsoft.com/office/drawing/2014/main" id="{ED7C6DF4-5C1B-0F05-2AC3-4F24BC6C9E44}"/>
                </a:ext>
              </a:extLst>
            </p:cNvPr>
            <p:cNvSpPr/>
            <p:nvPr/>
          </p:nvSpPr>
          <p:spPr bwMode="auto">
            <a:xfrm>
              <a:off x="7143158" y="4693229"/>
              <a:ext cx="394501" cy="326263"/>
            </a:xfrm>
            <a:custGeom>
              <a:avLst/>
              <a:gdLst>
                <a:gd name="T0" fmla="*/ 64 w 185"/>
                <a:gd name="T1" fmla="*/ 153 h 153"/>
                <a:gd name="T2" fmla="*/ 0 w 185"/>
                <a:gd name="T3" fmla="*/ 0 h 153"/>
                <a:gd name="T4" fmla="*/ 185 w 185"/>
                <a:gd name="T5" fmla="*/ 26 h 153"/>
                <a:gd name="T6" fmla="*/ 64 w 185"/>
                <a:gd name="T7" fmla="*/ 153 h 153"/>
              </a:gdLst>
              <a:ahLst/>
              <a:cxnLst>
                <a:cxn ang="0">
                  <a:pos x="T0" y="T1"/>
                </a:cxn>
                <a:cxn ang="0">
                  <a:pos x="T2" y="T3"/>
                </a:cxn>
                <a:cxn ang="0">
                  <a:pos x="T4" y="T5"/>
                </a:cxn>
                <a:cxn ang="0">
                  <a:pos x="T6" y="T7"/>
                </a:cxn>
              </a:cxnLst>
              <a:rect l="0" t="0" r="r" b="b"/>
              <a:pathLst>
                <a:path w="185" h="153">
                  <a:moveTo>
                    <a:pt x="64" y="153"/>
                  </a:moveTo>
                  <a:lnTo>
                    <a:pt x="0" y="0"/>
                  </a:lnTo>
                  <a:lnTo>
                    <a:pt x="185" y="26"/>
                  </a:lnTo>
                  <a:lnTo>
                    <a:pt x="64" y="15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7" name="Freeform 440">
              <a:extLst>
                <a:ext uri="{FF2B5EF4-FFF2-40B4-BE49-F238E27FC236}">
                  <a16:creationId xmlns:a16="http://schemas.microsoft.com/office/drawing/2014/main" id="{C35843A7-9ECA-CD54-8756-6B17C120A00F}"/>
                </a:ext>
              </a:extLst>
            </p:cNvPr>
            <p:cNvSpPr/>
            <p:nvPr/>
          </p:nvSpPr>
          <p:spPr bwMode="auto">
            <a:xfrm>
              <a:off x="6614315" y="4202769"/>
              <a:ext cx="262290" cy="443546"/>
            </a:xfrm>
            <a:custGeom>
              <a:avLst/>
              <a:gdLst>
                <a:gd name="T0" fmla="*/ 114 w 123"/>
                <a:gd name="T1" fmla="*/ 0 h 208"/>
                <a:gd name="T2" fmla="*/ 123 w 123"/>
                <a:gd name="T3" fmla="*/ 208 h 208"/>
                <a:gd name="T4" fmla="*/ 0 w 123"/>
                <a:gd name="T5" fmla="*/ 163 h 208"/>
                <a:gd name="T6" fmla="*/ 114 w 123"/>
                <a:gd name="T7" fmla="*/ 0 h 208"/>
              </a:gdLst>
              <a:ahLst/>
              <a:cxnLst>
                <a:cxn ang="0">
                  <a:pos x="T0" y="T1"/>
                </a:cxn>
                <a:cxn ang="0">
                  <a:pos x="T2" y="T3"/>
                </a:cxn>
                <a:cxn ang="0">
                  <a:pos x="T4" y="T5"/>
                </a:cxn>
                <a:cxn ang="0">
                  <a:pos x="T6" y="T7"/>
                </a:cxn>
              </a:cxnLst>
              <a:rect l="0" t="0" r="r" b="b"/>
              <a:pathLst>
                <a:path w="123" h="208">
                  <a:moveTo>
                    <a:pt x="114" y="0"/>
                  </a:moveTo>
                  <a:lnTo>
                    <a:pt x="123" y="208"/>
                  </a:lnTo>
                  <a:lnTo>
                    <a:pt x="0" y="163"/>
                  </a:lnTo>
                  <a:lnTo>
                    <a:pt x="114"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8" name="Freeform 441">
              <a:extLst>
                <a:ext uri="{FF2B5EF4-FFF2-40B4-BE49-F238E27FC236}">
                  <a16:creationId xmlns:a16="http://schemas.microsoft.com/office/drawing/2014/main" id="{9C37DDB3-7D3A-8C2C-1217-B17937B605B4}"/>
                </a:ext>
              </a:extLst>
            </p:cNvPr>
            <p:cNvSpPr/>
            <p:nvPr/>
          </p:nvSpPr>
          <p:spPr bwMode="auto">
            <a:xfrm>
              <a:off x="6857412" y="4202769"/>
              <a:ext cx="351852" cy="443546"/>
            </a:xfrm>
            <a:custGeom>
              <a:avLst/>
              <a:gdLst>
                <a:gd name="T0" fmla="*/ 165 w 165"/>
                <a:gd name="T1" fmla="*/ 40 h 208"/>
                <a:gd name="T2" fmla="*/ 0 w 165"/>
                <a:gd name="T3" fmla="*/ 0 h 208"/>
                <a:gd name="T4" fmla="*/ 9 w 165"/>
                <a:gd name="T5" fmla="*/ 208 h 208"/>
                <a:gd name="T6" fmla="*/ 165 w 165"/>
                <a:gd name="T7" fmla="*/ 40 h 208"/>
              </a:gdLst>
              <a:ahLst/>
              <a:cxnLst>
                <a:cxn ang="0">
                  <a:pos x="T0" y="T1"/>
                </a:cxn>
                <a:cxn ang="0">
                  <a:pos x="T2" y="T3"/>
                </a:cxn>
                <a:cxn ang="0">
                  <a:pos x="T4" y="T5"/>
                </a:cxn>
                <a:cxn ang="0">
                  <a:pos x="T6" y="T7"/>
                </a:cxn>
              </a:cxnLst>
              <a:rect l="0" t="0" r="r" b="b"/>
              <a:pathLst>
                <a:path w="165" h="208">
                  <a:moveTo>
                    <a:pt x="165" y="40"/>
                  </a:moveTo>
                  <a:lnTo>
                    <a:pt x="0" y="0"/>
                  </a:lnTo>
                  <a:lnTo>
                    <a:pt x="9" y="208"/>
                  </a:lnTo>
                  <a:lnTo>
                    <a:pt x="165" y="4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9" name="Freeform 442">
              <a:extLst>
                <a:ext uri="{FF2B5EF4-FFF2-40B4-BE49-F238E27FC236}">
                  <a16:creationId xmlns:a16="http://schemas.microsoft.com/office/drawing/2014/main" id="{070B2A7E-F0D0-D7C7-B2A4-AFBC69D154C0}"/>
                </a:ext>
              </a:extLst>
            </p:cNvPr>
            <p:cNvSpPr/>
            <p:nvPr/>
          </p:nvSpPr>
          <p:spPr bwMode="auto">
            <a:xfrm>
              <a:off x="6876605" y="4288066"/>
              <a:ext cx="332660" cy="405163"/>
            </a:xfrm>
            <a:custGeom>
              <a:avLst/>
              <a:gdLst>
                <a:gd name="T0" fmla="*/ 125 w 156"/>
                <a:gd name="T1" fmla="*/ 190 h 190"/>
                <a:gd name="T2" fmla="*/ 0 w 156"/>
                <a:gd name="T3" fmla="*/ 168 h 190"/>
                <a:gd name="T4" fmla="*/ 156 w 156"/>
                <a:gd name="T5" fmla="*/ 0 h 190"/>
                <a:gd name="T6" fmla="*/ 125 w 156"/>
                <a:gd name="T7" fmla="*/ 190 h 190"/>
              </a:gdLst>
              <a:ahLst/>
              <a:cxnLst>
                <a:cxn ang="0">
                  <a:pos x="T0" y="T1"/>
                </a:cxn>
                <a:cxn ang="0">
                  <a:pos x="T2" y="T3"/>
                </a:cxn>
                <a:cxn ang="0">
                  <a:pos x="T4" y="T5"/>
                </a:cxn>
                <a:cxn ang="0">
                  <a:pos x="T6" y="T7"/>
                </a:cxn>
              </a:cxnLst>
              <a:rect l="0" t="0" r="r" b="b"/>
              <a:pathLst>
                <a:path w="156" h="190">
                  <a:moveTo>
                    <a:pt x="125" y="190"/>
                  </a:moveTo>
                  <a:lnTo>
                    <a:pt x="0" y="168"/>
                  </a:lnTo>
                  <a:lnTo>
                    <a:pt x="156" y="0"/>
                  </a:lnTo>
                  <a:lnTo>
                    <a:pt x="125"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0" name="Freeform 443">
              <a:extLst>
                <a:ext uri="{FF2B5EF4-FFF2-40B4-BE49-F238E27FC236}">
                  <a16:creationId xmlns:a16="http://schemas.microsoft.com/office/drawing/2014/main" id="{9F56E5F4-B680-E6FB-0014-B42D05594117}"/>
                </a:ext>
              </a:extLst>
            </p:cNvPr>
            <p:cNvSpPr/>
            <p:nvPr/>
          </p:nvSpPr>
          <p:spPr bwMode="auto">
            <a:xfrm>
              <a:off x="7597367" y="4782791"/>
              <a:ext cx="268687" cy="236701"/>
            </a:xfrm>
            <a:custGeom>
              <a:avLst/>
              <a:gdLst>
                <a:gd name="T0" fmla="*/ 0 w 126"/>
                <a:gd name="T1" fmla="*/ 111 h 111"/>
                <a:gd name="T2" fmla="*/ 126 w 126"/>
                <a:gd name="T3" fmla="*/ 111 h 111"/>
                <a:gd name="T4" fmla="*/ 104 w 126"/>
                <a:gd name="T5" fmla="*/ 0 h 111"/>
                <a:gd name="T6" fmla="*/ 0 w 126"/>
                <a:gd name="T7" fmla="*/ 111 h 111"/>
              </a:gdLst>
              <a:ahLst/>
              <a:cxnLst>
                <a:cxn ang="0">
                  <a:pos x="T0" y="T1"/>
                </a:cxn>
                <a:cxn ang="0">
                  <a:pos x="T2" y="T3"/>
                </a:cxn>
                <a:cxn ang="0">
                  <a:pos x="T4" y="T5"/>
                </a:cxn>
                <a:cxn ang="0">
                  <a:pos x="T6" y="T7"/>
                </a:cxn>
              </a:cxnLst>
              <a:rect l="0" t="0" r="r" b="b"/>
              <a:pathLst>
                <a:path w="126" h="111">
                  <a:moveTo>
                    <a:pt x="0" y="111"/>
                  </a:moveTo>
                  <a:lnTo>
                    <a:pt x="126" y="111"/>
                  </a:lnTo>
                  <a:lnTo>
                    <a:pt x="104" y="0"/>
                  </a:lnTo>
                  <a:lnTo>
                    <a:pt x="0"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1" name="Freeform 444">
              <a:extLst>
                <a:ext uri="{FF2B5EF4-FFF2-40B4-BE49-F238E27FC236}">
                  <a16:creationId xmlns:a16="http://schemas.microsoft.com/office/drawing/2014/main" id="{E43D5B6E-2B87-C2DE-49D1-0F325A9BDBBA}"/>
                </a:ext>
              </a:extLst>
            </p:cNvPr>
            <p:cNvSpPr/>
            <p:nvPr/>
          </p:nvSpPr>
          <p:spPr bwMode="auto">
            <a:xfrm>
              <a:off x="7537659" y="4748672"/>
              <a:ext cx="281481" cy="270820"/>
            </a:xfrm>
            <a:custGeom>
              <a:avLst/>
              <a:gdLst>
                <a:gd name="T0" fmla="*/ 0 w 132"/>
                <a:gd name="T1" fmla="*/ 0 h 127"/>
                <a:gd name="T2" fmla="*/ 132 w 132"/>
                <a:gd name="T3" fmla="*/ 16 h 127"/>
                <a:gd name="T4" fmla="*/ 28 w 132"/>
                <a:gd name="T5" fmla="*/ 127 h 127"/>
                <a:gd name="T6" fmla="*/ 0 w 132"/>
                <a:gd name="T7" fmla="*/ 0 h 127"/>
              </a:gdLst>
              <a:ahLst/>
              <a:cxnLst>
                <a:cxn ang="0">
                  <a:pos x="T0" y="T1"/>
                </a:cxn>
                <a:cxn ang="0">
                  <a:pos x="T2" y="T3"/>
                </a:cxn>
                <a:cxn ang="0">
                  <a:pos x="T4" y="T5"/>
                </a:cxn>
                <a:cxn ang="0">
                  <a:pos x="T6" y="T7"/>
                </a:cxn>
              </a:cxnLst>
              <a:rect l="0" t="0" r="r" b="b"/>
              <a:pathLst>
                <a:path w="132" h="127">
                  <a:moveTo>
                    <a:pt x="0" y="0"/>
                  </a:moveTo>
                  <a:lnTo>
                    <a:pt x="132" y="16"/>
                  </a:lnTo>
                  <a:lnTo>
                    <a:pt x="28" y="12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2" name="Freeform 445">
              <a:extLst>
                <a:ext uri="{FF2B5EF4-FFF2-40B4-BE49-F238E27FC236}">
                  <a16:creationId xmlns:a16="http://schemas.microsoft.com/office/drawing/2014/main" id="{58A28611-04F5-321E-0423-48E9A1D76BFB}"/>
                </a:ext>
              </a:extLst>
            </p:cNvPr>
            <p:cNvSpPr/>
            <p:nvPr/>
          </p:nvSpPr>
          <p:spPr bwMode="auto">
            <a:xfrm>
              <a:off x="7279634" y="4748672"/>
              <a:ext cx="317733" cy="270820"/>
            </a:xfrm>
            <a:custGeom>
              <a:avLst/>
              <a:gdLst>
                <a:gd name="T0" fmla="*/ 0 w 149"/>
                <a:gd name="T1" fmla="*/ 127 h 127"/>
                <a:gd name="T2" fmla="*/ 149 w 149"/>
                <a:gd name="T3" fmla="*/ 127 h 127"/>
                <a:gd name="T4" fmla="*/ 121 w 149"/>
                <a:gd name="T5" fmla="*/ 0 h 127"/>
                <a:gd name="T6" fmla="*/ 0 w 149"/>
                <a:gd name="T7" fmla="*/ 127 h 127"/>
              </a:gdLst>
              <a:ahLst/>
              <a:cxnLst>
                <a:cxn ang="0">
                  <a:pos x="T0" y="T1"/>
                </a:cxn>
                <a:cxn ang="0">
                  <a:pos x="T2" y="T3"/>
                </a:cxn>
                <a:cxn ang="0">
                  <a:pos x="T4" y="T5"/>
                </a:cxn>
                <a:cxn ang="0">
                  <a:pos x="T6" y="T7"/>
                </a:cxn>
              </a:cxnLst>
              <a:rect l="0" t="0" r="r" b="b"/>
              <a:pathLst>
                <a:path w="149" h="127">
                  <a:moveTo>
                    <a:pt x="0" y="127"/>
                  </a:moveTo>
                  <a:lnTo>
                    <a:pt x="149" y="127"/>
                  </a:lnTo>
                  <a:lnTo>
                    <a:pt x="121" y="0"/>
                  </a:lnTo>
                  <a:lnTo>
                    <a:pt x="0" y="1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3" name="Freeform 446">
              <a:extLst>
                <a:ext uri="{FF2B5EF4-FFF2-40B4-BE49-F238E27FC236}">
                  <a16:creationId xmlns:a16="http://schemas.microsoft.com/office/drawing/2014/main" id="{692A4910-6A9C-6D72-9B74-8AA3DDFF9AE9}"/>
                </a:ext>
              </a:extLst>
            </p:cNvPr>
            <p:cNvSpPr/>
            <p:nvPr/>
          </p:nvSpPr>
          <p:spPr bwMode="auto">
            <a:xfrm>
              <a:off x="7245515" y="5019492"/>
              <a:ext cx="351852" cy="309204"/>
            </a:xfrm>
            <a:custGeom>
              <a:avLst/>
              <a:gdLst>
                <a:gd name="T0" fmla="*/ 0 w 165"/>
                <a:gd name="T1" fmla="*/ 145 h 145"/>
                <a:gd name="T2" fmla="*/ 165 w 165"/>
                <a:gd name="T3" fmla="*/ 0 h 145"/>
                <a:gd name="T4" fmla="*/ 16 w 165"/>
                <a:gd name="T5" fmla="*/ 0 h 145"/>
                <a:gd name="T6" fmla="*/ 0 w 165"/>
                <a:gd name="T7" fmla="*/ 145 h 145"/>
              </a:gdLst>
              <a:ahLst/>
              <a:cxnLst>
                <a:cxn ang="0">
                  <a:pos x="T0" y="T1"/>
                </a:cxn>
                <a:cxn ang="0">
                  <a:pos x="T2" y="T3"/>
                </a:cxn>
                <a:cxn ang="0">
                  <a:pos x="T4" y="T5"/>
                </a:cxn>
                <a:cxn ang="0">
                  <a:pos x="T6" y="T7"/>
                </a:cxn>
              </a:cxnLst>
              <a:rect l="0" t="0" r="r" b="b"/>
              <a:pathLst>
                <a:path w="165" h="145">
                  <a:moveTo>
                    <a:pt x="0" y="145"/>
                  </a:moveTo>
                  <a:lnTo>
                    <a:pt x="165" y="0"/>
                  </a:lnTo>
                  <a:lnTo>
                    <a:pt x="16" y="0"/>
                  </a:lnTo>
                  <a:lnTo>
                    <a:pt x="0" y="14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4" name="Freeform 447">
              <a:extLst>
                <a:ext uri="{FF2B5EF4-FFF2-40B4-BE49-F238E27FC236}">
                  <a16:creationId xmlns:a16="http://schemas.microsoft.com/office/drawing/2014/main" id="{0FCFD93A-941A-FD53-966D-996CBA5D6776}"/>
                </a:ext>
              </a:extLst>
            </p:cNvPr>
            <p:cNvSpPr/>
            <p:nvPr/>
          </p:nvSpPr>
          <p:spPr bwMode="auto">
            <a:xfrm>
              <a:off x="7245515" y="5019492"/>
              <a:ext cx="351852" cy="394501"/>
            </a:xfrm>
            <a:custGeom>
              <a:avLst/>
              <a:gdLst>
                <a:gd name="T0" fmla="*/ 137 w 165"/>
                <a:gd name="T1" fmla="*/ 185 h 185"/>
                <a:gd name="T2" fmla="*/ 165 w 165"/>
                <a:gd name="T3" fmla="*/ 0 h 185"/>
                <a:gd name="T4" fmla="*/ 0 w 165"/>
                <a:gd name="T5" fmla="*/ 145 h 185"/>
                <a:gd name="T6" fmla="*/ 137 w 165"/>
                <a:gd name="T7" fmla="*/ 185 h 185"/>
              </a:gdLst>
              <a:ahLst/>
              <a:cxnLst>
                <a:cxn ang="0">
                  <a:pos x="T0" y="T1"/>
                </a:cxn>
                <a:cxn ang="0">
                  <a:pos x="T2" y="T3"/>
                </a:cxn>
                <a:cxn ang="0">
                  <a:pos x="T4" y="T5"/>
                </a:cxn>
                <a:cxn ang="0">
                  <a:pos x="T6" y="T7"/>
                </a:cxn>
              </a:cxnLst>
              <a:rect l="0" t="0" r="r" b="b"/>
              <a:pathLst>
                <a:path w="165" h="185">
                  <a:moveTo>
                    <a:pt x="137" y="185"/>
                  </a:moveTo>
                  <a:lnTo>
                    <a:pt x="165" y="0"/>
                  </a:lnTo>
                  <a:lnTo>
                    <a:pt x="0" y="145"/>
                  </a:lnTo>
                  <a:lnTo>
                    <a:pt x="137" y="18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5" name="Freeform 448">
              <a:extLst>
                <a:ext uri="{FF2B5EF4-FFF2-40B4-BE49-F238E27FC236}">
                  <a16:creationId xmlns:a16="http://schemas.microsoft.com/office/drawing/2014/main" id="{EA4DBFDF-D56A-5272-2A4F-22DAD343F26C}"/>
                </a:ext>
              </a:extLst>
            </p:cNvPr>
            <p:cNvSpPr/>
            <p:nvPr/>
          </p:nvSpPr>
          <p:spPr bwMode="auto">
            <a:xfrm>
              <a:off x="7245515" y="5328694"/>
              <a:ext cx="292144" cy="332660"/>
            </a:xfrm>
            <a:custGeom>
              <a:avLst/>
              <a:gdLst>
                <a:gd name="T0" fmla="*/ 64 w 137"/>
                <a:gd name="T1" fmla="*/ 156 h 156"/>
                <a:gd name="T2" fmla="*/ 0 w 137"/>
                <a:gd name="T3" fmla="*/ 0 h 156"/>
                <a:gd name="T4" fmla="*/ 137 w 137"/>
                <a:gd name="T5" fmla="*/ 40 h 156"/>
                <a:gd name="T6" fmla="*/ 64 w 137"/>
                <a:gd name="T7" fmla="*/ 156 h 156"/>
              </a:gdLst>
              <a:ahLst/>
              <a:cxnLst>
                <a:cxn ang="0">
                  <a:pos x="T0" y="T1"/>
                </a:cxn>
                <a:cxn ang="0">
                  <a:pos x="T2" y="T3"/>
                </a:cxn>
                <a:cxn ang="0">
                  <a:pos x="T4" y="T5"/>
                </a:cxn>
                <a:cxn ang="0">
                  <a:pos x="T6" y="T7"/>
                </a:cxn>
              </a:cxnLst>
              <a:rect l="0" t="0" r="r" b="b"/>
              <a:pathLst>
                <a:path w="137" h="156">
                  <a:moveTo>
                    <a:pt x="64" y="156"/>
                  </a:moveTo>
                  <a:lnTo>
                    <a:pt x="0" y="0"/>
                  </a:lnTo>
                  <a:lnTo>
                    <a:pt x="137" y="40"/>
                  </a:lnTo>
                  <a:lnTo>
                    <a:pt x="64" y="15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6" name="Freeform 449">
              <a:extLst>
                <a:ext uri="{FF2B5EF4-FFF2-40B4-BE49-F238E27FC236}">
                  <a16:creationId xmlns:a16="http://schemas.microsoft.com/office/drawing/2014/main" id="{5AC701AE-CA26-6AD2-5030-A404D7909A92}"/>
                </a:ext>
              </a:extLst>
            </p:cNvPr>
            <p:cNvSpPr/>
            <p:nvPr/>
          </p:nvSpPr>
          <p:spPr bwMode="auto">
            <a:xfrm>
              <a:off x="7381991" y="5413991"/>
              <a:ext cx="266555" cy="247362"/>
            </a:xfrm>
            <a:custGeom>
              <a:avLst/>
              <a:gdLst>
                <a:gd name="T0" fmla="*/ 125 w 125"/>
                <a:gd name="T1" fmla="*/ 95 h 116"/>
                <a:gd name="T2" fmla="*/ 73 w 125"/>
                <a:gd name="T3" fmla="*/ 0 h 116"/>
                <a:gd name="T4" fmla="*/ 0 w 125"/>
                <a:gd name="T5" fmla="*/ 116 h 116"/>
                <a:gd name="T6" fmla="*/ 125 w 125"/>
                <a:gd name="T7" fmla="*/ 95 h 116"/>
              </a:gdLst>
              <a:ahLst/>
              <a:cxnLst>
                <a:cxn ang="0">
                  <a:pos x="T0" y="T1"/>
                </a:cxn>
                <a:cxn ang="0">
                  <a:pos x="T2" y="T3"/>
                </a:cxn>
                <a:cxn ang="0">
                  <a:pos x="T4" y="T5"/>
                </a:cxn>
                <a:cxn ang="0">
                  <a:pos x="T6" y="T7"/>
                </a:cxn>
              </a:cxnLst>
              <a:rect l="0" t="0" r="r" b="b"/>
              <a:pathLst>
                <a:path w="125" h="116">
                  <a:moveTo>
                    <a:pt x="125" y="95"/>
                  </a:moveTo>
                  <a:lnTo>
                    <a:pt x="73" y="0"/>
                  </a:lnTo>
                  <a:lnTo>
                    <a:pt x="0" y="116"/>
                  </a:lnTo>
                  <a:lnTo>
                    <a:pt x="125" y="9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7" name="Freeform 450">
              <a:extLst>
                <a:ext uri="{FF2B5EF4-FFF2-40B4-BE49-F238E27FC236}">
                  <a16:creationId xmlns:a16="http://schemas.microsoft.com/office/drawing/2014/main" id="{F17DE814-FAFF-131D-1EE2-30357E5A56F8}"/>
                </a:ext>
              </a:extLst>
            </p:cNvPr>
            <p:cNvSpPr/>
            <p:nvPr/>
          </p:nvSpPr>
          <p:spPr bwMode="auto">
            <a:xfrm>
              <a:off x="7537659" y="5413991"/>
              <a:ext cx="236701" cy="202582"/>
            </a:xfrm>
            <a:custGeom>
              <a:avLst/>
              <a:gdLst>
                <a:gd name="T0" fmla="*/ 111 w 111"/>
                <a:gd name="T1" fmla="*/ 0 h 95"/>
                <a:gd name="T2" fmla="*/ 0 w 111"/>
                <a:gd name="T3" fmla="*/ 0 h 95"/>
                <a:gd name="T4" fmla="*/ 52 w 111"/>
                <a:gd name="T5" fmla="*/ 95 h 95"/>
                <a:gd name="T6" fmla="*/ 111 w 111"/>
                <a:gd name="T7" fmla="*/ 0 h 95"/>
              </a:gdLst>
              <a:ahLst/>
              <a:cxnLst>
                <a:cxn ang="0">
                  <a:pos x="T0" y="T1"/>
                </a:cxn>
                <a:cxn ang="0">
                  <a:pos x="T2" y="T3"/>
                </a:cxn>
                <a:cxn ang="0">
                  <a:pos x="T4" y="T5"/>
                </a:cxn>
                <a:cxn ang="0">
                  <a:pos x="T6" y="T7"/>
                </a:cxn>
              </a:cxnLst>
              <a:rect l="0" t="0" r="r" b="b"/>
              <a:pathLst>
                <a:path w="111" h="95">
                  <a:moveTo>
                    <a:pt x="111" y="0"/>
                  </a:moveTo>
                  <a:lnTo>
                    <a:pt x="0" y="0"/>
                  </a:lnTo>
                  <a:lnTo>
                    <a:pt x="52" y="95"/>
                  </a:lnTo>
                  <a:lnTo>
                    <a:pt x="1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8" name="Freeform 451">
              <a:extLst>
                <a:ext uri="{FF2B5EF4-FFF2-40B4-BE49-F238E27FC236}">
                  <a16:creationId xmlns:a16="http://schemas.microsoft.com/office/drawing/2014/main" id="{190F61CE-31E2-6AE9-85C2-929097C24AE0}"/>
                </a:ext>
              </a:extLst>
            </p:cNvPr>
            <p:cNvSpPr/>
            <p:nvPr/>
          </p:nvSpPr>
          <p:spPr bwMode="auto">
            <a:xfrm>
              <a:off x="7597367" y="5019492"/>
              <a:ext cx="268687" cy="198317"/>
            </a:xfrm>
            <a:custGeom>
              <a:avLst/>
              <a:gdLst>
                <a:gd name="T0" fmla="*/ 0 w 126"/>
                <a:gd name="T1" fmla="*/ 0 h 93"/>
                <a:gd name="T2" fmla="*/ 93 w 126"/>
                <a:gd name="T3" fmla="*/ 93 h 93"/>
                <a:gd name="T4" fmla="*/ 126 w 126"/>
                <a:gd name="T5" fmla="*/ 0 h 93"/>
                <a:gd name="T6" fmla="*/ 0 w 126"/>
                <a:gd name="T7" fmla="*/ 0 h 93"/>
              </a:gdLst>
              <a:ahLst/>
              <a:cxnLst>
                <a:cxn ang="0">
                  <a:pos x="T0" y="T1"/>
                </a:cxn>
                <a:cxn ang="0">
                  <a:pos x="T2" y="T3"/>
                </a:cxn>
                <a:cxn ang="0">
                  <a:pos x="T4" y="T5"/>
                </a:cxn>
                <a:cxn ang="0">
                  <a:pos x="T6" y="T7"/>
                </a:cxn>
              </a:cxnLst>
              <a:rect l="0" t="0" r="r" b="b"/>
              <a:pathLst>
                <a:path w="126" h="93">
                  <a:moveTo>
                    <a:pt x="0" y="0"/>
                  </a:moveTo>
                  <a:lnTo>
                    <a:pt x="93" y="93"/>
                  </a:lnTo>
                  <a:lnTo>
                    <a:pt x="126"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9" name="Freeform 452">
              <a:extLst>
                <a:ext uri="{FF2B5EF4-FFF2-40B4-BE49-F238E27FC236}">
                  <a16:creationId xmlns:a16="http://schemas.microsoft.com/office/drawing/2014/main" id="{E5858D36-FFE1-0A31-3041-5EA16CE2AC85}"/>
                </a:ext>
              </a:extLst>
            </p:cNvPr>
            <p:cNvSpPr/>
            <p:nvPr/>
          </p:nvSpPr>
          <p:spPr bwMode="auto">
            <a:xfrm>
              <a:off x="7537659" y="5019492"/>
              <a:ext cx="258025" cy="394501"/>
            </a:xfrm>
            <a:custGeom>
              <a:avLst/>
              <a:gdLst>
                <a:gd name="T0" fmla="*/ 0 w 121"/>
                <a:gd name="T1" fmla="*/ 185 h 185"/>
                <a:gd name="T2" fmla="*/ 121 w 121"/>
                <a:gd name="T3" fmla="*/ 93 h 185"/>
                <a:gd name="T4" fmla="*/ 28 w 121"/>
                <a:gd name="T5" fmla="*/ 0 h 185"/>
                <a:gd name="T6" fmla="*/ 0 w 121"/>
                <a:gd name="T7" fmla="*/ 185 h 185"/>
              </a:gdLst>
              <a:ahLst/>
              <a:cxnLst>
                <a:cxn ang="0">
                  <a:pos x="T0" y="T1"/>
                </a:cxn>
                <a:cxn ang="0">
                  <a:pos x="T2" y="T3"/>
                </a:cxn>
                <a:cxn ang="0">
                  <a:pos x="T4" y="T5"/>
                </a:cxn>
                <a:cxn ang="0">
                  <a:pos x="T6" y="T7"/>
                </a:cxn>
              </a:cxnLst>
              <a:rect l="0" t="0" r="r" b="b"/>
              <a:pathLst>
                <a:path w="121" h="185">
                  <a:moveTo>
                    <a:pt x="0" y="185"/>
                  </a:moveTo>
                  <a:lnTo>
                    <a:pt x="121" y="93"/>
                  </a:lnTo>
                  <a:lnTo>
                    <a:pt x="28" y="0"/>
                  </a:lnTo>
                  <a:lnTo>
                    <a:pt x="0" y="18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0" name="Freeform 453">
              <a:extLst>
                <a:ext uri="{FF2B5EF4-FFF2-40B4-BE49-F238E27FC236}">
                  <a16:creationId xmlns:a16="http://schemas.microsoft.com/office/drawing/2014/main" id="{2AE54333-7641-9FAC-6D14-3AC5572307B7}"/>
                </a:ext>
              </a:extLst>
            </p:cNvPr>
            <p:cNvSpPr/>
            <p:nvPr/>
          </p:nvSpPr>
          <p:spPr bwMode="auto">
            <a:xfrm>
              <a:off x="7537659" y="5217807"/>
              <a:ext cx="258025" cy="196184"/>
            </a:xfrm>
            <a:custGeom>
              <a:avLst/>
              <a:gdLst>
                <a:gd name="T0" fmla="*/ 111 w 121"/>
                <a:gd name="T1" fmla="*/ 92 h 92"/>
                <a:gd name="T2" fmla="*/ 121 w 121"/>
                <a:gd name="T3" fmla="*/ 0 h 92"/>
                <a:gd name="T4" fmla="*/ 0 w 121"/>
                <a:gd name="T5" fmla="*/ 92 h 92"/>
                <a:gd name="T6" fmla="*/ 111 w 121"/>
                <a:gd name="T7" fmla="*/ 92 h 92"/>
              </a:gdLst>
              <a:ahLst/>
              <a:cxnLst>
                <a:cxn ang="0">
                  <a:pos x="T0" y="T1"/>
                </a:cxn>
                <a:cxn ang="0">
                  <a:pos x="T2" y="T3"/>
                </a:cxn>
                <a:cxn ang="0">
                  <a:pos x="T4" y="T5"/>
                </a:cxn>
                <a:cxn ang="0">
                  <a:pos x="T6" y="T7"/>
                </a:cxn>
              </a:cxnLst>
              <a:rect l="0" t="0" r="r" b="b"/>
              <a:pathLst>
                <a:path w="121" h="92">
                  <a:moveTo>
                    <a:pt x="111" y="92"/>
                  </a:moveTo>
                  <a:lnTo>
                    <a:pt x="121" y="0"/>
                  </a:lnTo>
                  <a:lnTo>
                    <a:pt x="0" y="92"/>
                  </a:lnTo>
                  <a:lnTo>
                    <a:pt x="111" y="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1" name="Freeform 454">
              <a:extLst>
                <a:ext uri="{FF2B5EF4-FFF2-40B4-BE49-F238E27FC236}">
                  <a16:creationId xmlns:a16="http://schemas.microsoft.com/office/drawing/2014/main" id="{CF563A16-5CAF-98D8-2188-6A59A4055687}"/>
                </a:ext>
              </a:extLst>
            </p:cNvPr>
            <p:cNvSpPr/>
            <p:nvPr/>
          </p:nvSpPr>
          <p:spPr bwMode="auto">
            <a:xfrm>
              <a:off x="9535749" y="4616461"/>
              <a:ext cx="292144" cy="191919"/>
            </a:xfrm>
            <a:custGeom>
              <a:avLst/>
              <a:gdLst>
                <a:gd name="T0" fmla="*/ 0 w 137"/>
                <a:gd name="T1" fmla="*/ 90 h 90"/>
                <a:gd name="T2" fmla="*/ 137 w 137"/>
                <a:gd name="T3" fmla="*/ 62 h 90"/>
                <a:gd name="T4" fmla="*/ 92 w 137"/>
                <a:gd name="T5" fmla="*/ 0 h 90"/>
                <a:gd name="T6" fmla="*/ 0 w 137"/>
                <a:gd name="T7" fmla="*/ 90 h 90"/>
              </a:gdLst>
              <a:ahLst/>
              <a:cxnLst>
                <a:cxn ang="0">
                  <a:pos x="T0" y="T1"/>
                </a:cxn>
                <a:cxn ang="0">
                  <a:pos x="T2" y="T3"/>
                </a:cxn>
                <a:cxn ang="0">
                  <a:pos x="T4" y="T5"/>
                </a:cxn>
                <a:cxn ang="0">
                  <a:pos x="T6" y="T7"/>
                </a:cxn>
              </a:cxnLst>
              <a:rect l="0" t="0" r="r" b="b"/>
              <a:pathLst>
                <a:path w="137" h="90">
                  <a:moveTo>
                    <a:pt x="0" y="90"/>
                  </a:moveTo>
                  <a:lnTo>
                    <a:pt x="137" y="62"/>
                  </a:lnTo>
                  <a:lnTo>
                    <a:pt x="92" y="0"/>
                  </a:lnTo>
                  <a:lnTo>
                    <a:pt x="0" y="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2" name="Freeform 455">
              <a:extLst>
                <a:ext uri="{FF2B5EF4-FFF2-40B4-BE49-F238E27FC236}">
                  <a16:creationId xmlns:a16="http://schemas.microsoft.com/office/drawing/2014/main" id="{963101F9-0173-8416-A134-984D777D4FE5}"/>
                </a:ext>
              </a:extLst>
            </p:cNvPr>
            <p:cNvSpPr/>
            <p:nvPr/>
          </p:nvSpPr>
          <p:spPr bwMode="auto">
            <a:xfrm>
              <a:off x="9535749" y="4748672"/>
              <a:ext cx="292144" cy="155668"/>
            </a:xfrm>
            <a:custGeom>
              <a:avLst/>
              <a:gdLst>
                <a:gd name="T0" fmla="*/ 92 w 137"/>
                <a:gd name="T1" fmla="*/ 73 h 73"/>
                <a:gd name="T2" fmla="*/ 137 w 137"/>
                <a:gd name="T3" fmla="*/ 0 h 73"/>
                <a:gd name="T4" fmla="*/ 0 w 137"/>
                <a:gd name="T5" fmla="*/ 28 h 73"/>
                <a:gd name="T6" fmla="*/ 92 w 137"/>
                <a:gd name="T7" fmla="*/ 73 h 73"/>
              </a:gdLst>
              <a:ahLst/>
              <a:cxnLst>
                <a:cxn ang="0">
                  <a:pos x="T0" y="T1"/>
                </a:cxn>
                <a:cxn ang="0">
                  <a:pos x="T2" y="T3"/>
                </a:cxn>
                <a:cxn ang="0">
                  <a:pos x="T4" y="T5"/>
                </a:cxn>
                <a:cxn ang="0">
                  <a:pos x="T6" y="T7"/>
                </a:cxn>
              </a:cxnLst>
              <a:rect l="0" t="0" r="r" b="b"/>
              <a:pathLst>
                <a:path w="137" h="73">
                  <a:moveTo>
                    <a:pt x="92" y="73"/>
                  </a:moveTo>
                  <a:lnTo>
                    <a:pt x="137" y="0"/>
                  </a:lnTo>
                  <a:lnTo>
                    <a:pt x="0" y="28"/>
                  </a:lnTo>
                  <a:lnTo>
                    <a:pt x="92" y="7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3" name="Freeform 456">
              <a:extLst>
                <a:ext uri="{FF2B5EF4-FFF2-40B4-BE49-F238E27FC236}">
                  <a16:creationId xmlns:a16="http://schemas.microsoft.com/office/drawing/2014/main" id="{AB51E81C-3E7E-A5A4-1396-BD72BA070795}"/>
                </a:ext>
              </a:extLst>
            </p:cNvPr>
            <p:cNvSpPr/>
            <p:nvPr/>
          </p:nvSpPr>
          <p:spPr bwMode="auto">
            <a:xfrm>
              <a:off x="10124301" y="4883016"/>
              <a:ext cx="368912" cy="136476"/>
            </a:xfrm>
            <a:custGeom>
              <a:avLst/>
              <a:gdLst>
                <a:gd name="T0" fmla="*/ 85 w 173"/>
                <a:gd name="T1" fmla="*/ 64 h 64"/>
                <a:gd name="T2" fmla="*/ 0 w 173"/>
                <a:gd name="T3" fmla="*/ 0 h 64"/>
                <a:gd name="T4" fmla="*/ 173 w 173"/>
                <a:gd name="T5" fmla="*/ 31 h 64"/>
                <a:gd name="T6" fmla="*/ 85 w 173"/>
                <a:gd name="T7" fmla="*/ 64 h 64"/>
              </a:gdLst>
              <a:ahLst/>
              <a:cxnLst>
                <a:cxn ang="0">
                  <a:pos x="T0" y="T1"/>
                </a:cxn>
                <a:cxn ang="0">
                  <a:pos x="T2" y="T3"/>
                </a:cxn>
                <a:cxn ang="0">
                  <a:pos x="T4" y="T5"/>
                </a:cxn>
                <a:cxn ang="0">
                  <a:pos x="T6" y="T7"/>
                </a:cxn>
              </a:cxnLst>
              <a:rect l="0" t="0" r="r" b="b"/>
              <a:pathLst>
                <a:path w="173" h="64">
                  <a:moveTo>
                    <a:pt x="85" y="64"/>
                  </a:moveTo>
                  <a:lnTo>
                    <a:pt x="0" y="0"/>
                  </a:lnTo>
                  <a:lnTo>
                    <a:pt x="173" y="31"/>
                  </a:lnTo>
                  <a:lnTo>
                    <a:pt x="85" y="6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4" name="Freeform 457">
              <a:extLst>
                <a:ext uri="{FF2B5EF4-FFF2-40B4-BE49-F238E27FC236}">
                  <a16:creationId xmlns:a16="http://schemas.microsoft.com/office/drawing/2014/main" id="{130D2F90-0EA9-86C0-6DCC-3D28998D55A9}"/>
                </a:ext>
              </a:extLst>
            </p:cNvPr>
            <p:cNvSpPr/>
            <p:nvPr/>
          </p:nvSpPr>
          <p:spPr bwMode="auto">
            <a:xfrm>
              <a:off x="10124301" y="4808380"/>
              <a:ext cx="368912" cy="140741"/>
            </a:xfrm>
            <a:custGeom>
              <a:avLst/>
              <a:gdLst>
                <a:gd name="T0" fmla="*/ 69 w 173"/>
                <a:gd name="T1" fmla="*/ 0 h 66"/>
                <a:gd name="T2" fmla="*/ 173 w 173"/>
                <a:gd name="T3" fmla="*/ 66 h 66"/>
                <a:gd name="T4" fmla="*/ 0 w 173"/>
                <a:gd name="T5" fmla="*/ 35 h 66"/>
                <a:gd name="T6" fmla="*/ 69 w 173"/>
                <a:gd name="T7" fmla="*/ 0 h 66"/>
              </a:gdLst>
              <a:ahLst/>
              <a:cxnLst>
                <a:cxn ang="0">
                  <a:pos x="T0" y="T1"/>
                </a:cxn>
                <a:cxn ang="0">
                  <a:pos x="T2" y="T3"/>
                </a:cxn>
                <a:cxn ang="0">
                  <a:pos x="T4" y="T5"/>
                </a:cxn>
                <a:cxn ang="0">
                  <a:pos x="T6" y="T7"/>
                </a:cxn>
              </a:cxnLst>
              <a:rect l="0" t="0" r="r" b="b"/>
              <a:pathLst>
                <a:path w="173" h="66">
                  <a:moveTo>
                    <a:pt x="69" y="0"/>
                  </a:moveTo>
                  <a:lnTo>
                    <a:pt x="173" y="66"/>
                  </a:lnTo>
                  <a:lnTo>
                    <a:pt x="0" y="35"/>
                  </a:lnTo>
                  <a:lnTo>
                    <a:pt x="6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5" name="Freeform 458">
              <a:extLst>
                <a:ext uri="{FF2B5EF4-FFF2-40B4-BE49-F238E27FC236}">
                  <a16:creationId xmlns:a16="http://schemas.microsoft.com/office/drawing/2014/main" id="{B0BFACE2-D4CC-0615-4640-0B45DEE01DCE}"/>
                </a:ext>
              </a:extLst>
            </p:cNvPr>
            <p:cNvSpPr/>
            <p:nvPr/>
          </p:nvSpPr>
          <p:spPr bwMode="auto">
            <a:xfrm>
              <a:off x="9908926" y="5362813"/>
              <a:ext cx="236701" cy="268687"/>
            </a:xfrm>
            <a:custGeom>
              <a:avLst/>
              <a:gdLst>
                <a:gd name="T0" fmla="*/ 71 w 111"/>
                <a:gd name="T1" fmla="*/ 0 h 126"/>
                <a:gd name="T2" fmla="*/ 111 w 111"/>
                <a:gd name="T3" fmla="*/ 114 h 126"/>
                <a:gd name="T4" fmla="*/ 0 w 111"/>
                <a:gd name="T5" fmla="*/ 126 h 126"/>
                <a:gd name="T6" fmla="*/ 71 w 111"/>
                <a:gd name="T7" fmla="*/ 0 h 126"/>
              </a:gdLst>
              <a:ahLst/>
              <a:cxnLst>
                <a:cxn ang="0">
                  <a:pos x="T0" y="T1"/>
                </a:cxn>
                <a:cxn ang="0">
                  <a:pos x="T2" y="T3"/>
                </a:cxn>
                <a:cxn ang="0">
                  <a:pos x="T4" y="T5"/>
                </a:cxn>
                <a:cxn ang="0">
                  <a:pos x="T6" y="T7"/>
                </a:cxn>
              </a:cxnLst>
              <a:rect l="0" t="0" r="r" b="b"/>
              <a:pathLst>
                <a:path w="111" h="126">
                  <a:moveTo>
                    <a:pt x="71" y="0"/>
                  </a:moveTo>
                  <a:lnTo>
                    <a:pt x="111" y="114"/>
                  </a:lnTo>
                  <a:lnTo>
                    <a:pt x="0" y="126"/>
                  </a:lnTo>
                  <a:lnTo>
                    <a:pt x="7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6" name="Freeform 459">
              <a:extLst>
                <a:ext uri="{FF2B5EF4-FFF2-40B4-BE49-F238E27FC236}">
                  <a16:creationId xmlns:a16="http://schemas.microsoft.com/office/drawing/2014/main" id="{64642CDE-0093-A75E-FF74-EF3840DE8214}"/>
                </a:ext>
              </a:extLst>
            </p:cNvPr>
            <p:cNvSpPr/>
            <p:nvPr/>
          </p:nvSpPr>
          <p:spPr bwMode="auto">
            <a:xfrm>
              <a:off x="9661563" y="5362813"/>
              <a:ext cx="398766" cy="268687"/>
            </a:xfrm>
            <a:custGeom>
              <a:avLst/>
              <a:gdLst>
                <a:gd name="T0" fmla="*/ 0 w 187"/>
                <a:gd name="T1" fmla="*/ 10 h 126"/>
                <a:gd name="T2" fmla="*/ 116 w 187"/>
                <a:gd name="T3" fmla="*/ 126 h 126"/>
                <a:gd name="T4" fmla="*/ 187 w 187"/>
                <a:gd name="T5" fmla="*/ 0 h 126"/>
                <a:gd name="T6" fmla="*/ 0 w 187"/>
                <a:gd name="T7" fmla="*/ 10 h 126"/>
              </a:gdLst>
              <a:ahLst/>
              <a:cxnLst>
                <a:cxn ang="0">
                  <a:pos x="T0" y="T1"/>
                </a:cxn>
                <a:cxn ang="0">
                  <a:pos x="T2" y="T3"/>
                </a:cxn>
                <a:cxn ang="0">
                  <a:pos x="T4" y="T5"/>
                </a:cxn>
                <a:cxn ang="0">
                  <a:pos x="T6" y="T7"/>
                </a:cxn>
              </a:cxnLst>
              <a:rect l="0" t="0" r="r" b="b"/>
              <a:pathLst>
                <a:path w="187" h="126">
                  <a:moveTo>
                    <a:pt x="0" y="10"/>
                  </a:moveTo>
                  <a:lnTo>
                    <a:pt x="116" y="126"/>
                  </a:lnTo>
                  <a:lnTo>
                    <a:pt x="187" y="0"/>
                  </a:lnTo>
                  <a:lnTo>
                    <a:pt x="0" y="1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7" name="Freeform 460">
              <a:extLst>
                <a:ext uri="{FF2B5EF4-FFF2-40B4-BE49-F238E27FC236}">
                  <a16:creationId xmlns:a16="http://schemas.microsoft.com/office/drawing/2014/main" id="{F8AEB357-1A09-0668-E96F-B89FACB84C54}"/>
                </a:ext>
              </a:extLst>
            </p:cNvPr>
            <p:cNvSpPr/>
            <p:nvPr/>
          </p:nvSpPr>
          <p:spPr bwMode="auto">
            <a:xfrm>
              <a:off x="9661563" y="5384137"/>
              <a:ext cx="247362" cy="313469"/>
            </a:xfrm>
            <a:custGeom>
              <a:avLst/>
              <a:gdLst>
                <a:gd name="T0" fmla="*/ 9 w 116"/>
                <a:gd name="T1" fmla="*/ 147 h 147"/>
                <a:gd name="T2" fmla="*/ 116 w 116"/>
                <a:gd name="T3" fmla="*/ 116 h 147"/>
                <a:gd name="T4" fmla="*/ 0 w 116"/>
                <a:gd name="T5" fmla="*/ 0 h 147"/>
                <a:gd name="T6" fmla="*/ 9 w 116"/>
                <a:gd name="T7" fmla="*/ 147 h 147"/>
              </a:gdLst>
              <a:ahLst/>
              <a:cxnLst>
                <a:cxn ang="0">
                  <a:pos x="T0" y="T1"/>
                </a:cxn>
                <a:cxn ang="0">
                  <a:pos x="T2" y="T3"/>
                </a:cxn>
                <a:cxn ang="0">
                  <a:pos x="T4" y="T5"/>
                </a:cxn>
                <a:cxn ang="0">
                  <a:pos x="T6" y="T7"/>
                </a:cxn>
              </a:cxnLst>
              <a:rect l="0" t="0" r="r" b="b"/>
              <a:pathLst>
                <a:path w="116" h="147">
                  <a:moveTo>
                    <a:pt x="9" y="147"/>
                  </a:moveTo>
                  <a:lnTo>
                    <a:pt x="116" y="116"/>
                  </a:lnTo>
                  <a:lnTo>
                    <a:pt x="0" y="0"/>
                  </a:lnTo>
                  <a:lnTo>
                    <a:pt x="9" y="14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8" name="Freeform 461">
              <a:extLst>
                <a:ext uri="{FF2B5EF4-FFF2-40B4-BE49-F238E27FC236}">
                  <a16:creationId xmlns:a16="http://schemas.microsoft.com/office/drawing/2014/main" id="{43DB56CB-5241-9196-645B-86A5833F11C6}"/>
                </a:ext>
              </a:extLst>
            </p:cNvPr>
            <p:cNvSpPr/>
            <p:nvPr/>
          </p:nvSpPr>
          <p:spPr bwMode="auto">
            <a:xfrm>
              <a:off x="10060328" y="5362813"/>
              <a:ext cx="296409" cy="243098"/>
            </a:xfrm>
            <a:custGeom>
              <a:avLst/>
              <a:gdLst>
                <a:gd name="T0" fmla="*/ 40 w 139"/>
                <a:gd name="T1" fmla="*/ 114 h 114"/>
                <a:gd name="T2" fmla="*/ 139 w 139"/>
                <a:gd name="T3" fmla="*/ 31 h 114"/>
                <a:gd name="T4" fmla="*/ 0 w 139"/>
                <a:gd name="T5" fmla="*/ 0 h 114"/>
                <a:gd name="T6" fmla="*/ 40 w 139"/>
                <a:gd name="T7" fmla="*/ 114 h 114"/>
              </a:gdLst>
              <a:ahLst/>
              <a:cxnLst>
                <a:cxn ang="0">
                  <a:pos x="T0" y="T1"/>
                </a:cxn>
                <a:cxn ang="0">
                  <a:pos x="T2" y="T3"/>
                </a:cxn>
                <a:cxn ang="0">
                  <a:pos x="T4" y="T5"/>
                </a:cxn>
                <a:cxn ang="0">
                  <a:pos x="T6" y="T7"/>
                </a:cxn>
              </a:cxnLst>
              <a:rect l="0" t="0" r="r" b="b"/>
              <a:pathLst>
                <a:path w="139" h="114">
                  <a:moveTo>
                    <a:pt x="40" y="114"/>
                  </a:moveTo>
                  <a:lnTo>
                    <a:pt x="139" y="31"/>
                  </a:lnTo>
                  <a:lnTo>
                    <a:pt x="0" y="0"/>
                  </a:lnTo>
                  <a:lnTo>
                    <a:pt x="40" y="11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9" name="Freeform 462">
              <a:extLst>
                <a:ext uri="{FF2B5EF4-FFF2-40B4-BE49-F238E27FC236}">
                  <a16:creationId xmlns:a16="http://schemas.microsoft.com/office/drawing/2014/main" id="{E3F0EE21-A03B-7281-BA09-D596C570FF5F}"/>
                </a:ext>
              </a:extLst>
            </p:cNvPr>
            <p:cNvSpPr/>
            <p:nvPr/>
          </p:nvSpPr>
          <p:spPr bwMode="auto">
            <a:xfrm>
              <a:off x="10060328" y="5111186"/>
              <a:ext cx="296409" cy="317733"/>
            </a:xfrm>
            <a:custGeom>
              <a:avLst/>
              <a:gdLst>
                <a:gd name="T0" fmla="*/ 68 w 139"/>
                <a:gd name="T1" fmla="*/ 0 h 149"/>
                <a:gd name="T2" fmla="*/ 0 w 139"/>
                <a:gd name="T3" fmla="*/ 118 h 149"/>
                <a:gd name="T4" fmla="*/ 139 w 139"/>
                <a:gd name="T5" fmla="*/ 149 h 149"/>
                <a:gd name="T6" fmla="*/ 68 w 139"/>
                <a:gd name="T7" fmla="*/ 0 h 149"/>
              </a:gdLst>
              <a:ahLst/>
              <a:cxnLst>
                <a:cxn ang="0">
                  <a:pos x="T0" y="T1"/>
                </a:cxn>
                <a:cxn ang="0">
                  <a:pos x="T2" y="T3"/>
                </a:cxn>
                <a:cxn ang="0">
                  <a:pos x="T4" y="T5"/>
                </a:cxn>
                <a:cxn ang="0">
                  <a:pos x="T6" y="T7"/>
                </a:cxn>
              </a:cxnLst>
              <a:rect l="0" t="0" r="r" b="b"/>
              <a:pathLst>
                <a:path w="139" h="149">
                  <a:moveTo>
                    <a:pt x="68" y="0"/>
                  </a:moveTo>
                  <a:lnTo>
                    <a:pt x="0" y="118"/>
                  </a:lnTo>
                  <a:lnTo>
                    <a:pt x="139" y="149"/>
                  </a:lnTo>
                  <a:lnTo>
                    <a:pt x="6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0" name="Freeform 463">
              <a:extLst>
                <a:ext uri="{FF2B5EF4-FFF2-40B4-BE49-F238E27FC236}">
                  <a16:creationId xmlns:a16="http://schemas.microsoft.com/office/drawing/2014/main" id="{3BA27B8E-D9E3-1D81-7658-4A7637CAF162}"/>
                </a:ext>
              </a:extLst>
            </p:cNvPr>
            <p:cNvSpPr/>
            <p:nvPr/>
          </p:nvSpPr>
          <p:spPr bwMode="auto">
            <a:xfrm>
              <a:off x="9908926" y="5111186"/>
              <a:ext cx="296409" cy="251627"/>
            </a:xfrm>
            <a:custGeom>
              <a:avLst/>
              <a:gdLst>
                <a:gd name="T0" fmla="*/ 0 w 139"/>
                <a:gd name="T1" fmla="*/ 24 h 118"/>
                <a:gd name="T2" fmla="*/ 71 w 139"/>
                <a:gd name="T3" fmla="*/ 118 h 118"/>
                <a:gd name="T4" fmla="*/ 139 w 139"/>
                <a:gd name="T5" fmla="*/ 0 h 118"/>
                <a:gd name="T6" fmla="*/ 0 w 139"/>
                <a:gd name="T7" fmla="*/ 24 h 118"/>
              </a:gdLst>
              <a:ahLst/>
              <a:cxnLst>
                <a:cxn ang="0">
                  <a:pos x="T0" y="T1"/>
                </a:cxn>
                <a:cxn ang="0">
                  <a:pos x="T2" y="T3"/>
                </a:cxn>
                <a:cxn ang="0">
                  <a:pos x="T4" y="T5"/>
                </a:cxn>
                <a:cxn ang="0">
                  <a:pos x="T6" y="T7"/>
                </a:cxn>
              </a:cxnLst>
              <a:rect l="0" t="0" r="r" b="b"/>
              <a:pathLst>
                <a:path w="139" h="118">
                  <a:moveTo>
                    <a:pt x="0" y="24"/>
                  </a:moveTo>
                  <a:lnTo>
                    <a:pt x="71" y="118"/>
                  </a:lnTo>
                  <a:lnTo>
                    <a:pt x="139" y="0"/>
                  </a:lnTo>
                  <a:lnTo>
                    <a:pt x="0" y="2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1" name="Freeform 464">
              <a:extLst>
                <a:ext uri="{FF2B5EF4-FFF2-40B4-BE49-F238E27FC236}">
                  <a16:creationId xmlns:a16="http://schemas.microsoft.com/office/drawing/2014/main" id="{9634B0CB-8D5D-2481-E84E-5E2009761E8B}"/>
                </a:ext>
              </a:extLst>
            </p:cNvPr>
            <p:cNvSpPr/>
            <p:nvPr/>
          </p:nvSpPr>
          <p:spPr bwMode="auto">
            <a:xfrm>
              <a:off x="9661563" y="5162364"/>
              <a:ext cx="398766" cy="221773"/>
            </a:xfrm>
            <a:custGeom>
              <a:avLst/>
              <a:gdLst>
                <a:gd name="T0" fmla="*/ 0 w 187"/>
                <a:gd name="T1" fmla="*/ 104 h 104"/>
                <a:gd name="T2" fmla="*/ 187 w 187"/>
                <a:gd name="T3" fmla="*/ 94 h 104"/>
                <a:gd name="T4" fmla="*/ 116 w 187"/>
                <a:gd name="T5" fmla="*/ 0 h 104"/>
                <a:gd name="T6" fmla="*/ 0 w 187"/>
                <a:gd name="T7" fmla="*/ 104 h 104"/>
              </a:gdLst>
              <a:ahLst/>
              <a:cxnLst>
                <a:cxn ang="0">
                  <a:pos x="T0" y="T1"/>
                </a:cxn>
                <a:cxn ang="0">
                  <a:pos x="T2" y="T3"/>
                </a:cxn>
                <a:cxn ang="0">
                  <a:pos x="T4" y="T5"/>
                </a:cxn>
                <a:cxn ang="0">
                  <a:pos x="T6" y="T7"/>
                </a:cxn>
              </a:cxnLst>
              <a:rect l="0" t="0" r="r" b="b"/>
              <a:pathLst>
                <a:path w="187" h="104">
                  <a:moveTo>
                    <a:pt x="0" y="104"/>
                  </a:moveTo>
                  <a:lnTo>
                    <a:pt x="187" y="94"/>
                  </a:lnTo>
                  <a:lnTo>
                    <a:pt x="116" y="0"/>
                  </a:lnTo>
                  <a:lnTo>
                    <a:pt x="0" y="10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2" name="Freeform 465">
              <a:extLst>
                <a:ext uri="{FF2B5EF4-FFF2-40B4-BE49-F238E27FC236}">
                  <a16:creationId xmlns:a16="http://schemas.microsoft.com/office/drawing/2014/main" id="{EB39FC19-58AE-2581-5653-D712EC95179D}"/>
                </a:ext>
              </a:extLst>
            </p:cNvPr>
            <p:cNvSpPr/>
            <p:nvPr/>
          </p:nvSpPr>
          <p:spPr bwMode="auto">
            <a:xfrm>
              <a:off x="10145625" y="5428919"/>
              <a:ext cx="211112" cy="343323"/>
            </a:xfrm>
            <a:custGeom>
              <a:avLst/>
              <a:gdLst>
                <a:gd name="T0" fmla="*/ 99 w 99"/>
                <a:gd name="T1" fmla="*/ 161 h 161"/>
                <a:gd name="T2" fmla="*/ 99 w 99"/>
                <a:gd name="T3" fmla="*/ 0 h 161"/>
                <a:gd name="T4" fmla="*/ 0 w 99"/>
                <a:gd name="T5" fmla="*/ 83 h 161"/>
                <a:gd name="T6" fmla="*/ 99 w 99"/>
                <a:gd name="T7" fmla="*/ 161 h 161"/>
              </a:gdLst>
              <a:ahLst/>
              <a:cxnLst>
                <a:cxn ang="0">
                  <a:pos x="T0" y="T1"/>
                </a:cxn>
                <a:cxn ang="0">
                  <a:pos x="T2" y="T3"/>
                </a:cxn>
                <a:cxn ang="0">
                  <a:pos x="T4" y="T5"/>
                </a:cxn>
                <a:cxn ang="0">
                  <a:pos x="T6" y="T7"/>
                </a:cxn>
              </a:cxnLst>
              <a:rect l="0" t="0" r="r" b="b"/>
              <a:pathLst>
                <a:path w="99" h="161">
                  <a:moveTo>
                    <a:pt x="99" y="161"/>
                  </a:moveTo>
                  <a:lnTo>
                    <a:pt x="99" y="0"/>
                  </a:lnTo>
                  <a:lnTo>
                    <a:pt x="0" y="83"/>
                  </a:lnTo>
                  <a:lnTo>
                    <a:pt x="99"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3" name="Freeform 466">
              <a:extLst>
                <a:ext uri="{FF2B5EF4-FFF2-40B4-BE49-F238E27FC236}">
                  <a16:creationId xmlns:a16="http://schemas.microsoft.com/office/drawing/2014/main" id="{81C75272-5CD9-18A9-96A4-CE8A5776908A}"/>
                </a:ext>
              </a:extLst>
            </p:cNvPr>
            <p:cNvSpPr/>
            <p:nvPr/>
          </p:nvSpPr>
          <p:spPr bwMode="auto">
            <a:xfrm>
              <a:off x="10356737" y="5428919"/>
              <a:ext cx="232436" cy="343323"/>
            </a:xfrm>
            <a:custGeom>
              <a:avLst/>
              <a:gdLst>
                <a:gd name="T0" fmla="*/ 109 w 109"/>
                <a:gd name="T1" fmla="*/ 126 h 161"/>
                <a:gd name="T2" fmla="*/ 0 w 109"/>
                <a:gd name="T3" fmla="*/ 0 h 161"/>
                <a:gd name="T4" fmla="*/ 0 w 109"/>
                <a:gd name="T5" fmla="*/ 161 h 161"/>
                <a:gd name="T6" fmla="*/ 109 w 109"/>
                <a:gd name="T7" fmla="*/ 126 h 161"/>
              </a:gdLst>
              <a:ahLst/>
              <a:cxnLst>
                <a:cxn ang="0">
                  <a:pos x="T0" y="T1"/>
                </a:cxn>
                <a:cxn ang="0">
                  <a:pos x="T2" y="T3"/>
                </a:cxn>
                <a:cxn ang="0">
                  <a:pos x="T4" y="T5"/>
                </a:cxn>
                <a:cxn ang="0">
                  <a:pos x="T6" y="T7"/>
                </a:cxn>
              </a:cxnLst>
              <a:rect l="0" t="0" r="r" b="b"/>
              <a:pathLst>
                <a:path w="109" h="161">
                  <a:moveTo>
                    <a:pt x="109" y="126"/>
                  </a:moveTo>
                  <a:lnTo>
                    <a:pt x="0" y="0"/>
                  </a:lnTo>
                  <a:lnTo>
                    <a:pt x="0" y="161"/>
                  </a:lnTo>
                  <a:lnTo>
                    <a:pt x="109" y="12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4" name="Freeform 467">
              <a:extLst>
                <a:ext uri="{FF2B5EF4-FFF2-40B4-BE49-F238E27FC236}">
                  <a16:creationId xmlns:a16="http://schemas.microsoft.com/office/drawing/2014/main" id="{10903D84-D0F2-3E45-1E65-E2DEE3EC8E6A}"/>
                </a:ext>
              </a:extLst>
            </p:cNvPr>
            <p:cNvSpPr/>
            <p:nvPr/>
          </p:nvSpPr>
          <p:spPr bwMode="auto">
            <a:xfrm>
              <a:off x="10356737" y="5409727"/>
              <a:ext cx="268687" cy="287879"/>
            </a:xfrm>
            <a:custGeom>
              <a:avLst/>
              <a:gdLst>
                <a:gd name="T0" fmla="*/ 126 w 126"/>
                <a:gd name="T1" fmla="*/ 0 h 135"/>
                <a:gd name="T2" fmla="*/ 109 w 126"/>
                <a:gd name="T3" fmla="*/ 135 h 135"/>
                <a:gd name="T4" fmla="*/ 0 w 126"/>
                <a:gd name="T5" fmla="*/ 9 h 135"/>
                <a:gd name="T6" fmla="*/ 126 w 126"/>
                <a:gd name="T7" fmla="*/ 0 h 135"/>
              </a:gdLst>
              <a:ahLst/>
              <a:cxnLst>
                <a:cxn ang="0">
                  <a:pos x="T0" y="T1"/>
                </a:cxn>
                <a:cxn ang="0">
                  <a:pos x="T2" y="T3"/>
                </a:cxn>
                <a:cxn ang="0">
                  <a:pos x="T4" y="T5"/>
                </a:cxn>
                <a:cxn ang="0">
                  <a:pos x="T6" y="T7"/>
                </a:cxn>
              </a:cxnLst>
              <a:rect l="0" t="0" r="r" b="b"/>
              <a:pathLst>
                <a:path w="126" h="135">
                  <a:moveTo>
                    <a:pt x="126" y="0"/>
                  </a:moveTo>
                  <a:lnTo>
                    <a:pt x="109" y="135"/>
                  </a:lnTo>
                  <a:lnTo>
                    <a:pt x="0" y="9"/>
                  </a:lnTo>
                  <a:lnTo>
                    <a:pt x="12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5" name="Freeform 468">
              <a:extLst>
                <a:ext uri="{FF2B5EF4-FFF2-40B4-BE49-F238E27FC236}">
                  <a16:creationId xmlns:a16="http://schemas.microsoft.com/office/drawing/2014/main" id="{8001DF26-5E70-69A4-253C-E3A4EB5F771D}"/>
                </a:ext>
              </a:extLst>
            </p:cNvPr>
            <p:cNvSpPr/>
            <p:nvPr/>
          </p:nvSpPr>
          <p:spPr bwMode="auto">
            <a:xfrm>
              <a:off x="10356737" y="5111186"/>
              <a:ext cx="268687" cy="317733"/>
            </a:xfrm>
            <a:custGeom>
              <a:avLst/>
              <a:gdLst>
                <a:gd name="T0" fmla="*/ 36 w 126"/>
                <a:gd name="T1" fmla="*/ 0 h 149"/>
                <a:gd name="T2" fmla="*/ 0 w 126"/>
                <a:gd name="T3" fmla="*/ 149 h 149"/>
                <a:gd name="T4" fmla="*/ 126 w 126"/>
                <a:gd name="T5" fmla="*/ 140 h 149"/>
                <a:gd name="T6" fmla="*/ 36 w 126"/>
                <a:gd name="T7" fmla="*/ 0 h 149"/>
              </a:gdLst>
              <a:ahLst/>
              <a:cxnLst>
                <a:cxn ang="0">
                  <a:pos x="T0" y="T1"/>
                </a:cxn>
                <a:cxn ang="0">
                  <a:pos x="T2" y="T3"/>
                </a:cxn>
                <a:cxn ang="0">
                  <a:pos x="T4" y="T5"/>
                </a:cxn>
                <a:cxn ang="0">
                  <a:pos x="T6" y="T7"/>
                </a:cxn>
              </a:cxnLst>
              <a:rect l="0" t="0" r="r" b="b"/>
              <a:pathLst>
                <a:path w="126" h="149">
                  <a:moveTo>
                    <a:pt x="36" y="0"/>
                  </a:moveTo>
                  <a:lnTo>
                    <a:pt x="0" y="149"/>
                  </a:lnTo>
                  <a:lnTo>
                    <a:pt x="126" y="140"/>
                  </a:lnTo>
                  <a:lnTo>
                    <a:pt x="3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6" name="Freeform 469">
              <a:extLst>
                <a:ext uri="{FF2B5EF4-FFF2-40B4-BE49-F238E27FC236}">
                  <a16:creationId xmlns:a16="http://schemas.microsoft.com/office/drawing/2014/main" id="{7D7CF6FA-AC31-E8DE-D237-A7DED96B0F2A}"/>
                </a:ext>
              </a:extLst>
            </p:cNvPr>
            <p:cNvSpPr/>
            <p:nvPr/>
          </p:nvSpPr>
          <p:spPr bwMode="auto">
            <a:xfrm>
              <a:off x="10205333" y="5111186"/>
              <a:ext cx="228171" cy="317733"/>
            </a:xfrm>
            <a:custGeom>
              <a:avLst/>
              <a:gdLst>
                <a:gd name="T0" fmla="*/ 0 w 107"/>
                <a:gd name="T1" fmla="*/ 0 h 149"/>
                <a:gd name="T2" fmla="*/ 71 w 107"/>
                <a:gd name="T3" fmla="*/ 149 h 149"/>
                <a:gd name="T4" fmla="*/ 107 w 107"/>
                <a:gd name="T5" fmla="*/ 0 h 149"/>
                <a:gd name="T6" fmla="*/ 0 w 107"/>
                <a:gd name="T7" fmla="*/ 0 h 149"/>
              </a:gdLst>
              <a:ahLst/>
              <a:cxnLst>
                <a:cxn ang="0">
                  <a:pos x="T0" y="T1"/>
                </a:cxn>
                <a:cxn ang="0">
                  <a:pos x="T2" y="T3"/>
                </a:cxn>
                <a:cxn ang="0">
                  <a:pos x="T4" y="T5"/>
                </a:cxn>
                <a:cxn ang="0">
                  <a:pos x="T6" y="T7"/>
                </a:cxn>
              </a:cxnLst>
              <a:rect l="0" t="0" r="r" b="b"/>
              <a:pathLst>
                <a:path w="107" h="149">
                  <a:moveTo>
                    <a:pt x="0" y="0"/>
                  </a:moveTo>
                  <a:lnTo>
                    <a:pt x="71" y="149"/>
                  </a:lnTo>
                  <a:lnTo>
                    <a:pt x="107"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grpSp>
      <p:pic>
        <p:nvPicPr>
          <p:cNvPr id="2" name="Image 0" descr="preencoded.png"/>
          <p:cNvPicPr>
            <a:picLocks noChangeAspect="1"/>
          </p:cNvPicPr>
          <p:nvPr/>
        </p:nvPicPr>
        <p:blipFill>
          <a:blip r:embed="rId4"/>
          <a:stretch>
            <a:fillRect/>
          </a:stretch>
        </p:blipFill>
        <p:spPr>
          <a:xfrm>
            <a:off x="0" y="0"/>
            <a:ext cx="5486400" cy="8229600"/>
          </a:xfrm>
          <a:prstGeom prst="rect">
            <a:avLst/>
          </a:prstGeom>
        </p:spPr>
      </p:pic>
      <p:sp>
        <p:nvSpPr>
          <p:cNvPr id="3" name="Text 0"/>
          <p:cNvSpPr/>
          <p:nvPr/>
        </p:nvSpPr>
        <p:spPr>
          <a:xfrm>
            <a:off x="6280190" y="1900719"/>
            <a:ext cx="7556421" cy="2063824"/>
          </a:xfrm>
          <a:prstGeom prst="rect">
            <a:avLst/>
          </a:prstGeom>
          <a:noFill/>
          <a:ln/>
        </p:spPr>
        <p:txBody>
          <a:bodyPr wrap="square" lIns="0" tIns="0" rIns="0" bIns="0" rtlCol="0" anchor="t"/>
          <a:lstStyle/>
          <a:p>
            <a:pPr marL="0" indent="0">
              <a:lnSpc>
                <a:spcPts val="5550"/>
              </a:lnSpc>
              <a:buNone/>
            </a:pPr>
            <a:r>
              <a:rPr lang="en-US" sz="4450" dirty="0">
                <a:solidFill>
                  <a:srgbClr val="312F2B"/>
                </a:solidFill>
                <a:latin typeface="Gelasio" pitchFamily="34" charset="0"/>
                <a:ea typeface="Gelasio" pitchFamily="34" charset="-122"/>
                <a:cs typeface="Gelasio" pitchFamily="34" charset="-120"/>
              </a:rPr>
              <a:t>Planning Strategic Approaches to Align Depot Yard Demand</a:t>
            </a:r>
            <a:endParaRPr lang="en-US" sz="4450" dirty="0"/>
          </a:p>
        </p:txBody>
      </p:sp>
      <p:sp>
        <p:nvSpPr>
          <p:cNvPr id="4" name="Text 1"/>
          <p:cNvSpPr/>
          <p:nvPr/>
        </p:nvSpPr>
        <p:spPr>
          <a:xfrm>
            <a:off x="6280190" y="4304705"/>
            <a:ext cx="7805680"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This presentation illustrate the impact of unstable container terminal services on marine logistics and container management efficiency &amp; new strategic ideas.</a:t>
            </a:r>
            <a:endParaRPr lang="en-US" sz="1750" dirty="0"/>
          </a:p>
        </p:txBody>
      </p:sp>
      <p:sp>
        <p:nvSpPr>
          <p:cNvPr id="5" name="Shape 2"/>
          <p:cNvSpPr/>
          <p:nvPr/>
        </p:nvSpPr>
        <p:spPr>
          <a:xfrm>
            <a:off x="6280190" y="5302568"/>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5285661"/>
            <a:ext cx="1871305"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Lato Bold" pitchFamily="34" charset="0"/>
                <a:ea typeface="Lato Bold" pitchFamily="34" charset="-122"/>
                <a:cs typeface="Lato Bold" pitchFamily="34" charset="-120"/>
              </a:rPr>
              <a:t>ELA-LOG Jimmy Zeng</a:t>
            </a:r>
            <a:endParaRPr lang="en-US" sz="2200" dirty="0"/>
          </a:p>
        </p:txBody>
      </p:sp>
      <p:grpSp>
        <p:nvGrpSpPr>
          <p:cNvPr id="8" name="组合 1">
            <a:extLst>
              <a:ext uri="{FF2B5EF4-FFF2-40B4-BE49-F238E27FC236}">
                <a16:creationId xmlns:a16="http://schemas.microsoft.com/office/drawing/2014/main" id="{8AACE940-A1BC-F27C-1030-30D6319F1312}"/>
              </a:ext>
            </a:extLst>
          </p:cNvPr>
          <p:cNvGrpSpPr/>
          <p:nvPr/>
        </p:nvGrpSpPr>
        <p:grpSpPr>
          <a:xfrm>
            <a:off x="11718212" y="333709"/>
            <a:ext cx="1881378" cy="486918"/>
            <a:chOff x="455" y="472"/>
            <a:chExt cx="2469" cy="639"/>
          </a:xfrm>
        </p:grpSpPr>
        <p:grpSp>
          <p:nvGrpSpPr>
            <p:cNvPr id="9" name="组合 3">
              <a:extLst>
                <a:ext uri="{FF2B5EF4-FFF2-40B4-BE49-F238E27FC236}">
                  <a16:creationId xmlns:a16="http://schemas.microsoft.com/office/drawing/2014/main" id="{55886C47-F239-C901-294D-9540D6C6EDAD}"/>
                </a:ext>
              </a:extLst>
            </p:cNvPr>
            <p:cNvGrpSpPr/>
            <p:nvPr/>
          </p:nvGrpSpPr>
          <p:grpSpPr>
            <a:xfrm>
              <a:off x="455" y="472"/>
              <a:ext cx="808" cy="607"/>
              <a:chOff x="579" y="476"/>
              <a:chExt cx="994" cy="746"/>
            </a:xfrm>
          </p:grpSpPr>
          <p:sp>
            <p:nvSpPr>
              <p:cNvPr id="12" name="Freeform 5">
                <a:extLst>
                  <a:ext uri="{FF2B5EF4-FFF2-40B4-BE49-F238E27FC236}">
                    <a16:creationId xmlns:a16="http://schemas.microsoft.com/office/drawing/2014/main" id="{19487E90-68D3-679C-00E0-4210B7149273}"/>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13" name="Freeform 5">
                <a:extLst>
                  <a:ext uri="{FF2B5EF4-FFF2-40B4-BE49-F238E27FC236}">
                    <a16:creationId xmlns:a16="http://schemas.microsoft.com/office/drawing/2014/main" id="{61474CF2-F46E-E1E3-12EA-DB9980E9D1F3}"/>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14" name="Freeform 5">
                <a:extLst>
                  <a:ext uri="{FF2B5EF4-FFF2-40B4-BE49-F238E27FC236}">
                    <a16:creationId xmlns:a16="http://schemas.microsoft.com/office/drawing/2014/main" id="{5C11B4DF-A3A3-9D35-37C2-122195642FFC}"/>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10" name="文本框 4">
              <a:extLst>
                <a:ext uri="{FF2B5EF4-FFF2-40B4-BE49-F238E27FC236}">
                  <a16:creationId xmlns:a16="http://schemas.microsoft.com/office/drawing/2014/main" id="{19F63C86-EB34-6FDE-FC4C-9931FE5BEBFF}"/>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
        <p:nvSpPr>
          <p:cNvPr id="33" name="íṥļîḍe">
            <a:extLst>
              <a:ext uri="{FF2B5EF4-FFF2-40B4-BE49-F238E27FC236}">
                <a16:creationId xmlns:a16="http://schemas.microsoft.com/office/drawing/2014/main" id="{B04EB657-04A8-1795-4E82-53F2851FAEBF}"/>
              </a:ext>
            </a:extLst>
          </p:cNvPr>
          <p:cNvSpPr/>
          <p:nvPr/>
        </p:nvSpPr>
        <p:spPr>
          <a:xfrm>
            <a:off x="6756440" y="5934462"/>
            <a:ext cx="1788311" cy="389246"/>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920" dirty="0">
                <a:cs typeface="+mn-ea"/>
                <a:sym typeface="+mn-lt"/>
              </a:rPr>
              <a:t>EVERGREEN</a:t>
            </a:r>
            <a:endParaRPr lang="zh-CN" altLang="en-US" sz="1920" dirty="0">
              <a:cs typeface="+mn-ea"/>
              <a:sym typeface="+mn-lt"/>
            </a:endParaRPr>
          </a:p>
        </p:txBody>
      </p:sp>
      <p:pic>
        <p:nvPicPr>
          <p:cNvPr id="37" name="Picture 36">
            <a:extLst>
              <a:ext uri="{FF2B5EF4-FFF2-40B4-BE49-F238E27FC236}">
                <a16:creationId xmlns:a16="http://schemas.microsoft.com/office/drawing/2014/main" id="{9A179E0A-1B6C-51E5-7D1E-F345CF8C4A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2954" y="5310161"/>
            <a:ext cx="347716" cy="347715"/>
          </a:xfrm>
          <a:prstGeom prst="rect">
            <a:avLst/>
          </a:prstGeom>
        </p:spPr>
      </p:pic>
      <p:pic>
        <p:nvPicPr>
          <p:cNvPr id="39" name="Picture 38">
            <a:extLst>
              <a:ext uri="{FF2B5EF4-FFF2-40B4-BE49-F238E27FC236}">
                <a16:creationId xmlns:a16="http://schemas.microsoft.com/office/drawing/2014/main" id="{ED34896A-B4F9-A843-D866-FA8E33D4E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2954" y="5934896"/>
            <a:ext cx="347716" cy="3477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6824-9A57-DD72-A57F-B6EA60DED787}"/>
            </a:ext>
          </a:extLst>
        </p:cNvPr>
        <p:cNvGrpSpPr/>
        <p:nvPr/>
      </p:nvGrpSpPr>
      <p:grpSpPr>
        <a:xfrm>
          <a:off x="0" y="0"/>
          <a:ext cx="0" cy="0"/>
          <a:chOff x="0" y="0"/>
          <a:chExt cx="0" cy="0"/>
        </a:xfrm>
      </p:grpSpPr>
      <p:grpSp>
        <p:nvGrpSpPr>
          <p:cNvPr id="3" name="组合 1">
            <a:extLst>
              <a:ext uri="{FF2B5EF4-FFF2-40B4-BE49-F238E27FC236}">
                <a16:creationId xmlns:a16="http://schemas.microsoft.com/office/drawing/2014/main" id="{DEA87F27-75CE-200C-C75B-793E1BDB5EC5}"/>
              </a:ext>
            </a:extLst>
          </p:cNvPr>
          <p:cNvGrpSpPr/>
          <p:nvPr/>
        </p:nvGrpSpPr>
        <p:grpSpPr>
          <a:xfrm>
            <a:off x="11718212" y="333709"/>
            <a:ext cx="1881378" cy="486918"/>
            <a:chOff x="455" y="472"/>
            <a:chExt cx="2469" cy="639"/>
          </a:xfrm>
        </p:grpSpPr>
        <p:grpSp>
          <p:nvGrpSpPr>
            <p:cNvPr id="4" name="组合 3">
              <a:extLst>
                <a:ext uri="{FF2B5EF4-FFF2-40B4-BE49-F238E27FC236}">
                  <a16:creationId xmlns:a16="http://schemas.microsoft.com/office/drawing/2014/main" id="{767DE354-151F-B278-5C22-66C9B014660C}"/>
                </a:ext>
              </a:extLst>
            </p:cNvPr>
            <p:cNvGrpSpPr/>
            <p:nvPr/>
          </p:nvGrpSpPr>
          <p:grpSpPr>
            <a:xfrm>
              <a:off x="455" y="472"/>
              <a:ext cx="808" cy="607"/>
              <a:chOff x="579" y="476"/>
              <a:chExt cx="994" cy="746"/>
            </a:xfrm>
          </p:grpSpPr>
          <p:sp>
            <p:nvSpPr>
              <p:cNvPr id="6" name="Freeform 5">
                <a:extLst>
                  <a:ext uri="{FF2B5EF4-FFF2-40B4-BE49-F238E27FC236}">
                    <a16:creationId xmlns:a16="http://schemas.microsoft.com/office/drawing/2014/main" id="{18DAE9BB-C895-B58B-096C-067B42C96E5E}"/>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7" name="Freeform 5">
                <a:extLst>
                  <a:ext uri="{FF2B5EF4-FFF2-40B4-BE49-F238E27FC236}">
                    <a16:creationId xmlns:a16="http://schemas.microsoft.com/office/drawing/2014/main" id="{B58C22EA-660B-492C-3D4A-B92A96B89FA3}"/>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8" name="Freeform 5">
                <a:extLst>
                  <a:ext uri="{FF2B5EF4-FFF2-40B4-BE49-F238E27FC236}">
                    <a16:creationId xmlns:a16="http://schemas.microsoft.com/office/drawing/2014/main" id="{EB32B565-2324-AA33-E0D0-D03A25238DA2}"/>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5" name="文本框 4">
              <a:extLst>
                <a:ext uri="{FF2B5EF4-FFF2-40B4-BE49-F238E27FC236}">
                  <a16:creationId xmlns:a16="http://schemas.microsoft.com/office/drawing/2014/main" id="{AB285736-DB29-F924-F920-28FA0A0DA209}"/>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grpSp>
        <p:nvGrpSpPr>
          <p:cNvPr id="11" name="Group 10">
            <a:extLst>
              <a:ext uri="{FF2B5EF4-FFF2-40B4-BE49-F238E27FC236}">
                <a16:creationId xmlns:a16="http://schemas.microsoft.com/office/drawing/2014/main" id="{7A6E2A88-AD2E-109B-2EC8-67F21C4F7826}"/>
              </a:ext>
            </a:extLst>
          </p:cNvPr>
          <p:cNvGrpSpPr/>
          <p:nvPr/>
        </p:nvGrpSpPr>
        <p:grpSpPr>
          <a:xfrm>
            <a:off x="3200400" y="0"/>
            <a:ext cx="8229600" cy="8229600"/>
            <a:chOff x="3200400" y="0"/>
            <a:chExt cx="8229600" cy="8229600"/>
          </a:xfrm>
        </p:grpSpPr>
        <p:pic>
          <p:nvPicPr>
            <p:cNvPr id="1026" name="Picture 2">
              <a:extLst>
                <a:ext uri="{FF2B5EF4-FFF2-40B4-BE49-F238E27FC236}">
                  <a16:creationId xmlns:a16="http://schemas.microsoft.com/office/drawing/2014/main" id="{103FBD58-FF15-41FF-7E5C-8F27508B8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8229600" cy="82296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p:spPr>
        </p:pic>
        <p:sp>
          <p:nvSpPr>
            <p:cNvPr id="2" name="Text 0">
              <a:extLst>
                <a:ext uri="{FF2B5EF4-FFF2-40B4-BE49-F238E27FC236}">
                  <a16:creationId xmlns:a16="http://schemas.microsoft.com/office/drawing/2014/main" id="{3FBFAFFB-D7F1-5111-C83B-11036F2DD535}"/>
                </a:ext>
              </a:extLst>
            </p:cNvPr>
            <p:cNvSpPr/>
            <p:nvPr/>
          </p:nvSpPr>
          <p:spPr>
            <a:xfrm>
              <a:off x="5928646" y="347349"/>
              <a:ext cx="2491026" cy="633413"/>
            </a:xfrm>
            <a:prstGeom prst="rect">
              <a:avLst/>
            </a:prstGeom>
            <a:noFill/>
            <a:ln/>
          </p:spPr>
          <p:txBody>
            <a:bodyPr wrap="none" lIns="0" tIns="0" rIns="0" bIns="0" rtlCol="0" anchor="t"/>
            <a:lstStyle/>
            <a:p>
              <a:pPr marL="0" indent="0">
                <a:lnSpc>
                  <a:spcPts val="4950"/>
                </a:lnSpc>
                <a:buNone/>
              </a:pPr>
              <a:r>
                <a:rPr lang="en-US" sz="4800" dirty="0">
                  <a:solidFill>
                    <a:schemeClr val="bg1"/>
                  </a:solidFill>
                  <a:latin typeface="Gelasio" pitchFamily="34" charset="0"/>
                  <a:ea typeface="Gelasio" pitchFamily="34" charset="-122"/>
                  <a:cs typeface="Gelasio" pitchFamily="34" charset="-120"/>
                </a:rPr>
                <a:t>Case</a:t>
              </a:r>
              <a:r>
                <a:rPr lang="en-US" sz="4800" dirty="0">
                  <a:solidFill>
                    <a:srgbClr val="312F2B"/>
                  </a:solidFill>
                  <a:latin typeface="Gelasio" pitchFamily="34" charset="0"/>
                  <a:ea typeface="Gelasio" pitchFamily="34" charset="-122"/>
                  <a:cs typeface="Gelasio" pitchFamily="34" charset="-120"/>
                </a:rPr>
                <a:t> </a:t>
              </a:r>
              <a:r>
                <a:rPr lang="en-US" sz="4800" dirty="0">
                  <a:solidFill>
                    <a:srgbClr val="2E4660"/>
                  </a:solidFill>
                  <a:latin typeface="Gelasio" pitchFamily="34" charset="0"/>
                  <a:ea typeface="Gelasio" pitchFamily="34" charset="-122"/>
                  <a:cs typeface="Gelasio" pitchFamily="34" charset="-120"/>
                </a:rPr>
                <a:t>Study</a:t>
              </a:r>
              <a:endParaRPr lang="en-US" sz="4800" dirty="0">
                <a:solidFill>
                  <a:srgbClr val="2E4660"/>
                </a:solidFill>
              </a:endParaRPr>
            </a:p>
          </p:txBody>
        </p:sp>
        <p:sp>
          <p:nvSpPr>
            <p:cNvPr id="9" name="TextBox 8">
              <a:extLst>
                <a:ext uri="{FF2B5EF4-FFF2-40B4-BE49-F238E27FC236}">
                  <a16:creationId xmlns:a16="http://schemas.microsoft.com/office/drawing/2014/main" id="{88C1A9CD-7267-ABF0-6895-F60C1B4536F8}"/>
                </a:ext>
              </a:extLst>
            </p:cNvPr>
            <p:cNvSpPr txBox="1"/>
            <p:nvPr/>
          </p:nvSpPr>
          <p:spPr>
            <a:xfrm>
              <a:off x="3649894" y="1328110"/>
              <a:ext cx="3318554" cy="2092881"/>
            </a:xfrm>
            <a:prstGeom prst="rect">
              <a:avLst/>
            </a:prstGeom>
            <a:solidFill>
              <a:srgbClr val="2E4660"/>
            </a:solidFill>
          </p:spPr>
          <p:txBody>
            <a:bodyPr wrap="square" rtlCol="0">
              <a:spAutoFit/>
            </a:bodyPr>
            <a:lstStyle/>
            <a:p>
              <a:r>
                <a:rPr lang="en-US" sz="2800" dirty="0">
                  <a:solidFill>
                    <a:schemeClr val="bg1"/>
                  </a:solidFill>
                  <a:latin typeface="Gelasio" panose="020B0604020202020204" charset="0"/>
                  <a:ea typeface="Lato" panose="020F0502020204030203" pitchFamily="34" charset="0"/>
                  <a:cs typeface="Gelasio" panose="020B0604020202020204" charset="0"/>
                </a:rPr>
                <a:t>Case No.1</a:t>
              </a:r>
            </a:p>
            <a:p>
              <a:r>
                <a:rPr lang="en-US" sz="2800" dirty="0">
                  <a:solidFill>
                    <a:schemeClr val="bg1"/>
                  </a:solidFill>
                  <a:latin typeface="Gelasio" panose="020B0604020202020204" charset="0"/>
                  <a:ea typeface="Lato" panose="020F0502020204030203" pitchFamily="34" charset="0"/>
                  <a:cs typeface="Gelasio" panose="020B0604020202020204" charset="0"/>
                </a:rPr>
                <a:t>Brazil : </a:t>
              </a:r>
            </a:p>
            <a:p>
              <a:r>
                <a:rPr lang="en-US" sz="2800" dirty="0">
                  <a:solidFill>
                    <a:schemeClr val="bg1"/>
                  </a:solidFill>
                  <a:latin typeface="Gelasio" panose="020B0604020202020204" charset="0"/>
                  <a:ea typeface="Lato" panose="020F0502020204030203" pitchFamily="34" charset="0"/>
                  <a:cs typeface="Gelasio" panose="020B0604020202020204" charset="0"/>
                </a:rPr>
                <a:t>Turn challenges into opportunities</a:t>
              </a:r>
            </a:p>
            <a:p>
              <a:endParaRPr lang="en-US" dirty="0"/>
            </a:p>
          </p:txBody>
        </p:sp>
        <p:sp>
          <p:nvSpPr>
            <p:cNvPr id="10" name="TextBox 9">
              <a:extLst>
                <a:ext uri="{FF2B5EF4-FFF2-40B4-BE49-F238E27FC236}">
                  <a16:creationId xmlns:a16="http://schemas.microsoft.com/office/drawing/2014/main" id="{00651E3D-C42E-68AC-E1B5-F7E5F1477C9D}"/>
                </a:ext>
              </a:extLst>
            </p:cNvPr>
            <p:cNvSpPr txBox="1"/>
            <p:nvPr/>
          </p:nvSpPr>
          <p:spPr>
            <a:xfrm>
              <a:off x="7661952" y="1328111"/>
              <a:ext cx="3318554" cy="2092881"/>
            </a:xfrm>
            <a:prstGeom prst="rect">
              <a:avLst/>
            </a:prstGeom>
            <a:solidFill>
              <a:srgbClr val="FFFFFF"/>
            </a:solidFill>
          </p:spPr>
          <p:txBody>
            <a:bodyPr wrap="square" rtlCol="0">
              <a:spAutoFit/>
            </a:bodyPr>
            <a:lstStyle/>
            <a:p>
              <a:r>
                <a:rPr lang="en-US" sz="2800" dirty="0">
                  <a:solidFill>
                    <a:srgbClr val="2E4660"/>
                  </a:solidFill>
                  <a:latin typeface="Gelasio" panose="020B0604020202020204" charset="0"/>
                  <a:ea typeface="Lato" panose="020F0502020204030203" pitchFamily="34" charset="0"/>
                  <a:cs typeface="Gelasio" panose="020B0604020202020204" charset="0"/>
                </a:rPr>
                <a:t>Case No.2</a:t>
              </a:r>
            </a:p>
            <a:p>
              <a:r>
                <a:rPr lang="en-US" sz="2800" dirty="0">
                  <a:solidFill>
                    <a:srgbClr val="2E4660"/>
                  </a:solidFill>
                  <a:latin typeface="Gelasio" panose="020B0604020202020204" charset="0"/>
                  <a:ea typeface="Lato" panose="020F0502020204030203" pitchFamily="34" charset="0"/>
                  <a:cs typeface="Gelasio" panose="020B0604020202020204" charset="0"/>
                </a:rPr>
                <a:t>Mexico : </a:t>
              </a:r>
            </a:p>
            <a:p>
              <a:r>
                <a:rPr lang="en-US" sz="2800" dirty="0">
                  <a:solidFill>
                    <a:srgbClr val="2E4660"/>
                  </a:solidFill>
                  <a:latin typeface="Gelasio" panose="020B0604020202020204" charset="0"/>
                  <a:ea typeface="Lato" panose="020F0502020204030203" pitchFamily="34" charset="0"/>
                  <a:cs typeface="Gelasio" panose="020B0604020202020204" charset="0"/>
                </a:rPr>
                <a:t>Shipper developed as partner</a:t>
              </a:r>
            </a:p>
            <a:p>
              <a:endParaRPr lang="en-US" dirty="0"/>
            </a:p>
          </p:txBody>
        </p:sp>
      </p:grpSp>
    </p:spTree>
    <p:extLst>
      <p:ext uri="{BB962C8B-B14F-4D97-AF65-F5344CB8AC3E}">
        <p14:creationId xmlns:p14="http://schemas.microsoft.com/office/powerpoint/2010/main" val="66457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D4C0F1C-5BCE-669B-9010-6A6B3F3F8960}"/>
              </a:ext>
            </a:extLst>
          </p:cNvPr>
          <p:cNvPicPr>
            <a:picLocks noChangeAspect="1"/>
          </p:cNvPicPr>
          <p:nvPr/>
        </p:nvPicPr>
        <p:blipFill>
          <a:blip r:embed="rId3"/>
          <a:stretch>
            <a:fillRect/>
          </a:stretch>
        </p:blipFill>
        <p:spPr>
          <a:xfrm>
            <a:off x="1" y="0"/>
            <a:ext cx="14615814" cy="8229600"/>
          </a:xfrm>
          <a:prstGeom prst="rect">
            <a:avLst/>
          </a:prstGeom>
        </p:spPr>
      </p:pic>
    </p:spTree>
    <p:extLst>
      <p:ext uri="{BB962C8B-B14F-4D97-AF65-F5344CB8AC3E}">
        <p14:creationId xmlns:p14="http://schemas.microsoft.com/office/powerpoint/2010/main" val="271034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AC34C-38E5-523E-6092-6664C2B113B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270694DB-9DEC-2B4C-C00C-8652B650D458}"/>
              </a:ext>
            </a:extLst>
          </p:cNvPr>
          <p:cNvSpPr txBox="1"/>
          <p:nvPr/>
        </p:nvSpPr>
        <p:spPr>
          <a:xfrm>
            <a:off x="433757" y="389799"/>
            <a:ext cx="10409951" cy="1052596"/>
          </a:xfrm>
          <a:prstGeom prst="rect">
            <a:avLst/>
          </a:prstGeom>
          <a:noFill/>
        </p:spPr>
        <p:txBody>
          <a:bodyPr wrap="square" rtlCol="0">
            <a:spAutoFit/>
          </a:bodyPr>
          <a:lstStyle/>
          <a:p>
            <a:r>
              <a:rPr lang="en-US" sz="3120" b="1" dirty="0">
                <a:latin typeface="Gelasio" panose="020B0604020202020204" charset="0"/>
                <a:ea typeface="Microsoft Sans Serif" panose="020B0604020202020204" pitchFamily="34" charset="0"/>
                <a:cs typeface="Gelasio" panose="020B0604020202020204" charset="0"/>
              </a:rPr>
              <a:t>Transforming from Client to Evergreen Depot Partner </a:t>
            </a:r>
            <a:r>
              <a:rPr lang="en-US" altLang="zh-CN" sz="3120" b="1" dirty="0">
                <a:latin typeface="Gelasio" panose="020B0604020202020204" charset="0"/>
                <a:ea typeface="Microsoft Sans Serif" panose="020B0604020202020204" pitchFamily="34" charset="0"/>
                <a:cs typeface="Gelasio" panose="020B0604020202020204" charset="0"/>
                <a:sym typeface="+mn-lt"/>
              </a:rPr>
              <a:t>Impala Case Study</a:t>
            </a:r>
            <a:endParaRPr lang="zh-CN" altLang="en-US" sz="3120" b="1" dirty="0">
              <a:latin typeface="Gelasio" panose="020B0604020202020204" charset="0"/>
              <a:cs typeface="Gelasio" panose="020B0604020202020204" charset="0"/>
              <a:sym typeface="+mn-lt"/>
            </a:endParaRPr>
          </a:p>
        </p:txBody>
      </p:sp>
      <p:sp>
        <p:nvSpPr>
          <p:cNvPr id="156" name="íṡ1iḑe">
            <a:extLst>
              <a:ext uri="{FF2B5EF4-FFF2-40B4-BE49-F238E27FC236}">
                <a16:creationId xmlns:a16="http://schemas.microsoft.com/office/drawing/2014/main" id="{C5F60D48-DA6F-8A09-E747-6F0D235D5382}"/>
              </a:ext>
            </a:extLst>
          </p:cNvPr>
          <p:cNvSpPr/>
          <p:nvPr/>
        </p:nvSpPr>
        <p:spPr>
          <a:xfrm>
            <a:off x="1430431" y="2721610"/>
            <a:ext cx="492000" cy="591570"/>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9728" tIns="54864" rIns="109728" bIns="54864" anchor="ctr">
            <a:normAutofit/>
          </a:bodyPr>
          <a:lstStyle/>
          <a:p>
            <a:pPr algn="ctr"/>
            <a:endParaRPr sz="2160">
              <a:cs typeface="+mn-ea"/>
              <a:sym typeface="+mn-lt"/>
            </a:endParaRPr>
          </a:p>
        </p:txBody>
      </p:sp>
      <p:sp>
        <p:nvSpPr>
          <p:cNvPr id="8" name="矩形: 圓角 7">
            <a:extLst>
              <a:ext uri="{FF2B5EF4-FFF2-40B4-BE49-F238E27FC236}">
                <a16:creationId xmlns:a16="http://schemas.microsoft.com/office/drawing/2014/main" id="{3451EFF7-CB26-68ED-B42A-F32CE8C76B48}"/>
              </a:ext>
            </a:extLst>
          </p:cNvPr>
          <p:cNvSpPr/>
          <p:nvPr/>
        </p:nvSpPr>
        <p:spPr>
          <a:xfrm>
            <a:off x="6968936" y="1501201"/>
            <a:ext cx="6921113" cy="52712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60" b="1" dirty="0">
                <a:latin typeface="Microsoft Sans Serif" panose="020B0604020202020204" pitchFamily="34" charset="0"/>
                <a:ea typeface="Microsoft Sans Serif" panose="020B0604020202020204" pitchFamily="34" charset="0"/>
                <a:cs typeface="Microsoft Sans Serif" panose="020B0604020202020204" pitchFamily="34" charset="0"/>
              </a:rPr>
              <a:t>Key Conditions for Transformation</a:t>
            </a:r>
          </a:p>
        </p:txBody>
      </p:sp>
      <p:sp>
        <p:nvSpPr>
          <p:cNvPr id="14" name="文字方塊 13">
            <a:extLst>
              <a:ext uri="{FF2B5EF4-FFF2-40B4-BE49-F238E27FC236}">
                <a16:creationId xmlns:a16="http://schemas.microsoft.com/office/drawing/2014/main" id="{189EED7B-24ED-C7D1-9E06-0B26B3BE0AD1}"/>
              </a:ext>
            </a:extLst>
          </p:cNvPr>
          <p:cNvSpPr txBox="1"/>
          <p:nvPr/>
        </p:nvSpPr>
        <p:spPr>
          <a:xfrm>
            <a:off x="6968937" y="2288464"/>
            <a:ext cx="7408508" cy="2197525"/>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US" sz="1920" dirty="0">
                <a:latin typeface="Calibri" panose="020F0502020204030204" pitchFamily="34" charset="0"/>
                <a:ea typeface="Microsoft Sans Serif" panose="020B0604020202020204" pitchFamily="34" charset="0"/>
                <a:cs typeface="Calibri" panose="020F0502020204030204" pitchFamily="34" charset="0"/>
              </a:rPr>
              <a:t>Stable large-scale mineral cargo clients </a:t>
            </a:r>
            <a:br>
              <a:rPr lang="en-US" sz="1920" dirty="0">
                <a:latin typeface="Calibri" panose="020F0502020204030204" pitchFamily="34" charset="0"/>
                <a:ea typeface="Microsoft Sans Serif" panose="020B0604020202020204" pitchFamily="34" charset="0"/>
                <a:cs typeface="Calibri" panose="020F0502020204030204" pitchFamily="34" charset="0"/>
              </a:rPr>
            </a:br>
            <a:r>
              <a:rPr lang="en-US" sz="1920" dirty="0">
                <a:latin typeface="Calibri" panose="020F0502020204030204" pitchFamily="34" charset="0"/>
                <a:ea typeface="Microsoft Sans Serif" panose="020B0604020202020204" pitchFamily="34" charset="0"/>
                <a:cs typeface="Calibri" panose="020F0502020204030204" pitchFamily="34" charset="0"/>
              </a:rPr>
              <a:t>(</a:t>
            </a:r>
            <a:r>
              <a:rPr lang="en-US" sz="1920" dirty="0"/>
              <a:t>100+ TEUs per booking / Avg. 180 export containers/month</a:t>
            </a:r>
            <a:r>
              <a:rPr lang="en-US" sz="1920" dirty="0">
                <a:latin typeface="Calibri" panose="020F0502020204030204" pitchFamily="34" charset="0"/>
                <a:ea typeface="Microsoft Sans Serif" panose="020B0604020202020204" pitchFamily="34" charset="0"/>
                <a:cs typeface="Calibri" panose="020F0502020204030204" pitchFamily="34" charset="0"/>
              </a:rPr>
              <a:t>)</a:t>
            </a:r>
          </a:p>
          <a:p>
            <a:endParaRPr lang="en-US" sz="480" dirty="0">
              <a:latin typeface="Calibri" panose="020F0502020204030204" pitchFamily="34" charset="0"/>
              <a:ea typeface="Microsoft Sans Serif" panose="020B0604020202020204" pitchFamily="34" charset="0"/>
              <a:cs typeface="Calibri" panose="020F0502020204030204" pitchFamily="34" charset="0"/>
            </a:endParaRPr>
          </a:p>
          <a:p>
            <a:pPr marL="342900" indent="-342900">
              <a:buFont typeface="Arial" panose="020B0604020202020204" pitchFamily="34" charset="0"/>
              <a:buChar char="•"/>
            </a:pPr>
            <a:endParaRPr lang="en-US" sz="360" dirty="0">
              <a:latin typeface="Calibri" panose="020F0502020204030204" pitchFamily="34" charset="0"/>
              <a:ea typeface="Microsoft Sans Serif" panose="020B0604020202020204" pitchFamily="34" charset="0"/>
              <a:cs typeface="Calibri" panose="020F0502020204030204" pitchFamily="34" charset="0"/>
            </a:endParaRPr>
          </a:p>
          <a:p>
            <a:pPr marL="342900" indent="-342900">
              <a:buFont typeface="Arial" panose="020B0604020202020204" pitchFamily="34" charset="0"/>
              <a:buChar char="•"/>
            </a:pPr>
            <a:r>
              <a:rPr lang="en-US" sz="1920" dirty="0">
                <a:latin typeface="Calibri" panose="020F0502020204030204" pitchFamily="34" charset="0"/>
                <a:ea typeface="Microsoft Sans Serif" panose="020B0604020202020204" pitchFamily="34" charset="0"/>
                <a:cs typeface="Calibri" panose="020F0502020204030204" pitchFamily="34" charset="0"/>
              </a:rPr>
              <a:t>Independently invested in a dedicated mineral export yard, meeting</a:t>
            </a:r>
            <a:r>
              <a:rPr lang="zh-TW" altLang="en-US" sz="1920" dirty="0">
                <a:latin typeface="Calibri" panose="020F0502020204030204" pitchFamily="34" charset="0"/>
                <a:cs typeface="Calibri" panose="020F0502020204030204" pitchFamily="34" charset="0"/>
              </a:rPr>
              <a:t> </a:t>
            </a:r>
            <a:r>
              <a:rPr lang="en-US" sz="1920" dirty="0">
                <a:latin typeface="Calibri" panose="020F0502020204030204" pitchFamily="34" charset="0"/>
                <a:ea typeface="Microsoft Sans Serif" panose="020B0604020202020204" pitchFamily="34" charset="0"/>
                <a:cs typeface="Calibri" panose="020F0502020204030204" pitchFamily="34" charset="0"/>
              </a:rPr>
              <a:t>Evergreen’s contract &amp; empty container evacuation requirements.</a:t>
            </a:r>
          </a:p>
          <a:p>
            <a:endParaRPr lang="en-US" sz="480" dirty="0">
              <a:latin typeface="Calibri" panose="020F0502020204030204" pitchFamily="34" charset="0"/>
              <a:ea typeface="Microsoft Sans Serif" panose="020B0604020202020204" pitchFamily="34" charset="0"/>
              <a:cs typeface="Calibri" panose="020F0502020204030204" pitchFamily="34" charset="0"/>
            </a:endParaRPr>
          </a:p>
          <a:p>
            <a:pPr marL="342900" indent="-342900">
              <a:buFont typeface="Arial" panose="020B0604020202020204" pitchFamily="34" charset="0"/>
              <a:buChar char="•"/>
            </a:pPr>
            <a:r>
              <a:rPr lang="en-US" sz="1920" dirty="0"/>
              <a:t>Rare instances of container damage and full payment on time</a:t>
            </a:r>
          </a:p>
          <a:p>
            <a:endParaRPr lang="en-US" sz="480" dirty="0"/>
          </a:p>
          <a:p>
            <a:pPr marL="342900" indent="-342900">
              <a:buFont typeface="Arial" panose="020B0604020202020204" pitchFamily="34" charset="0"/>
              <a:buChar char="•"/>
            </a:pPr>
            <a:endParaRPr lang="en-US" altLang="zh-TW" sz="360" dirty="0">
              <a:latin typeface="Calibri" panose="020F0502020204030204" pitchFamily="34" charset="0"/>
              <a:ea typeface="Microsoft Sans Serif" panose="020B0604020202020204" pitchFamily="34" charset="0"/>
              <a:cs typeface="Calibri" panose="020F0502020204030204" pitchFamily="34" charset="0"/>
            </a:endParaRPr>
          </a:p>
          <a:p>
            <a:pPr marL="342900" indent="-342900">
              <a:buFont typeface="Arial" panose="020B0604020202020204" pitchFamily="34" charset="0"/>
              <a:buChar char="•"/>
            </a:pPr>
            <a:r>
              <a:rPr lang="en-US" altLang="zh-TW" sz="1920" dirty="0">
                <a:latin typeface="Calibri" panose="020F0502020204030204" pitchFamily="34" charset="0"/>
                <a:ea typeface="Microsoft Sans Serif" panose="020B0604020202020204" pitchFamily="34" charset="0"/>
                <a:cs typeface="Calibri" panose="020F0502020204030204" pitchFamily="34" charset="0"/>
              </a:rPr>
              <a:t>Offer Rebates</a:t>
            </a:r>
            <a:endParaRPr lang="en-US" sz="1920"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19" name="矩形: 圓角 18">
            <a:extLst>
              <a:ext uri="{FF2B5EF4-FFF2-40B4-BE49-F238E27FC236}">
                <a16:creationId xmlns:a16="http://schemas.microsoft.com/office/drawing/2014/main" id="{F1267B78-BBD9-1357-460D-E4376BDB37E7}"/>
              </a:ext>
            </a:extLst>
          </p:cNvPr>
          <p:cNvSpPr/>
          <p:nvPr/>
        </p:nvSpPr>
        <p:spPr>
          <a:xfrm>
            <a:off x="6968936" y="4798790"/>
            <a:ext cx="6921113" cy="52712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60" b="1" dirty="0">
                <a:latin typeface="Microsoft Sans Serif" panose="020B0604020202020204" pitchFamily="34" charset="0"/>
                <a:ea typeface="Microsoft Sans Serif" panose="020B0604020202020204" pitchFamily="34" charset="0"/>
                <a:cs typeface="Microsoft Sans Serif" panose="020B0604020202020204" pitchFamily="34" charset="0"/>
              </a:rPr>
              <a:t>Advantages After Transformation</a:t>
            </a:r>
          </a:p>
        </p:txBody>
      </p:sp>
      <p:sp>
        <p:nvSpPr>
          <p:cNvPr id="20" name="文字方塊 19">
            <a:extLst>
              <a:ext uri="{FF2B5EF4-FFF2-40B4-BE49-F238E27FC236}">
                <a16:creationId xmlns:a16="http://schemas.microsoft.com/office/drawing/2014/main" id="{2E98010E-4539-5754-B56A-FDAC8689A1BA}"/>
              </a:ext>
            </a:extLst>
          </p:cNvPr>
          <p:cNvSpPr txBox="1"/>
          <p:nvPr/>
        </p:nvSpPr>
        <p:spPr>
          <a:xfrm>
            <a:off x="6968936" y="5586053"/>
            <a:ext cx="6921113" cy="1828193"/>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sz="1920" dirty="0">
                <a:latin typeface="Calibri" panose="020F0502020204030204" pitchFamily="34" charset="0"/>
                <a:cs typeface="Calibri" panose="020F0502020204030204" pitchFamily="34" charset="0"/>
              </a:rPr>
              <a:t>Reduce reliance on third-party yards for empty container supply and empty pick- up based per Evergreen’s instructions.</a:t>
            </a:r>
          </a:p>
          <a:p>
            <a:endParaRPr lang="en-US" sz="480" dirty="0">
              <a:latin typeface="Calibri" panose="020F0502020204030204" pitchFamily="34" charset="0"/>
              <a:cs typeface="Calibri" panose="020F0502020204030204" pitchFamily="34" charset="0"/>
            </a:endParaRPr>
          </a:p>
          <a:p>
            <a:endParaRPr lang="en-US" sz="36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920" dirty="0">
                <a:latin typeface="Calibri" panose="020F0502020204030204" pitchFamily="34" charset="0"/>
                <a:cs typeface="Calibri" panose="020F0502020204030204" pitchFamily="34" charset="0"/>
              </a:rPr>
              <a:t>Provide an alternative to time-consuming empty evacuation to the port, improving container utilization.</a:t>
            </a:r>
          </a:p>
          <a:p>
            <a:endParaRPr lang="en-US" sz="480" dirty="0">
              <a:latin typeface="Calibri" panose="020F0502020204030204" pitchFamily="34" charset="0"/>
              <a:cs typeface="Calibri" panose="020F0502020204030204" pitchFamily="34" charset="0"/>
            </a:endParaRPr>
          </a:p>
          <a:p>
            <a:endParaRPr lang="en-US" sz="36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920" dirty="0">
                <a:latin typeface="Calibri" panose="020F0502020204030204" pitchFamily="34" charset="0"/>
                <a:cs typeface="Calibri" panose="020F0502020204030204" pitchFamily="34" charset="0"/>
              </a:rPr>
              <a:t>Significantly boost export volume &amp; operational efficiency.</a:t>
            </a:r>
          </a:p>
        </p:txBody>
      </p:sp>
      <p:pic>
        <p:nvPicPr>
          <p:cNvPr id="4" name="Imagen 3">
            <a:extLst>
              <a:ext uri="{FF2B5EF4-FFF2-40B4-BE49-F238E27FC236}">
                <a16:creationId xmlns:a16="http://schemas.microsoft.com/office/drawing/2014/main" id="{906C1172-CC20-27C9-51B4-C78457C666C4}"/>
              </a:ext>
            </a:extLst>
          </p:cNvPr>
          <p:cNvPicPr>
            <a:picLocks noChangeAspect="1"/>
          </p:cNvPicPr>
          <p:nvPr/>
        </p:nvPicPr>
        <p:blipFill>
          <a:blip r:embed="rId3"/>
          <a:stretch>
            <a:fillRect/>
          </a:stretch>
        </p:blipFill>
        <p:spPr>
          <a:xfrm>
            <a:off x="3023325" y="6746776"/>
            <a:ext cx="1663984" cy="599034"/>
          </a:xfrm>
          <a:prstGeom prst="rect">
            <a:avLst/>
          </a:prstGeom>
        </p:spPr>
      </p:pic>
      <p:pic>
        <p:nvPicPr>
          <p:cNvPr id="1028" name="Picture 4" descr="Mexico | Impala Terminals">
            <a:extLst>
              <a:ext uri="{FF2B5EF4-FFF2-40B4-BE49-F238E27FC236}">
                <a16:creationId xmlns:a16="http://schemas.microsoft.com/office/drawing/2014/main" id="{63211F60-B525-992D-4954-DAD8DE50D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51" y="2028331"/>
            <a:ext cx="5778784" cy="4450494"/>
          </a:xfrm>
          <a:prstGeom prst="rect">
            <a:avLst/>
          </a:prstGeom>
          <a:ln>
            <a:solidFill>
              <a:schemeClr val="bg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North Europe – Mediterranean Sea Network Increased by Evergreen -  Greencarrier Liner Agency">
            <a:extLst>
              <a:ext uri="{FF2B5EF4-FFF2-40B4-BE49-F238E27FC236}">
                <a16:creationId xmlns:a16="http://schemas.microsoft.com/office/drawing/2014/main" id="{E7D7ED46-D692-B74E-D867-112870444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7107" y="0"/>
            <a:ext cx="1700362" cy="127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52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9" name="图片 8">
            <a:extLst>
              <a:ext uri="{FF2B5EF4-FFF2-40B4-BE49-F238E27FC236}">
                <a16:creationId xmlns:a16="http://schemas.microsoft.com/office/drawing/2014/main" id="{E902D85F-A3BF-4E02-934B-A5902CED6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pSp>
        <p:nvGrpSpPr>
          <p:cNvPr id="10" name="组合 9">
            <a:extLst>
              <a:ext uri="{FF2B5EF4-FFF2-40B4-BE49-F238E27FC236}">
                <a16:creationId xmlns:a16="http://schemas.microsoft.com/office/drawing/2014/main" id="{1450EC31-49D3-4C8B-8FDF-3DD0C4A30EA7}"/>
              </a:ext>
            </a:extLst>
          </p:cNvPr>
          <p:cNvGrpSpPr/>
          <p:nvPr/>
        </p:nvGrpSpPr>
        <p:grpSpPr>
          <a:xfrm rot="10800000">
            <a:off x="-1063080" y="4640531"/>
            <a:ext cx="3822343" cy="4214438"/>
            <a:chOff x="9664473" y="816338"/>
            <a:chExt cx="3185286" cy="3512032"/>
          </a:xfrm>
        </p:grpSpPr>
        <p:sp>
          <p:nvSpPr>
            <p:cNvPr id="28" name="íṧḻiḋe">
              <a:extLst>
                <a:ext uri="{FF2B5EF4-FFF2-40B4-BE49-F238E27FC236}">
                  <a16:creationId xmlns:a16="http://schemas.microsoft.com/office/drawing/2014/main" id="{1EB686C4-89DE-4FF9-900B-EAF356B1FF5A}"/>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chemeClr val="bg1">
                <a:lumMod val="75000"/>
                <a:alpha val="66000"/>
              </a:schemeClr>
            </a:solidFill>
            <a:ln>
              <a:noFill/>
            </a:ln>
            <a:effectLst/>
          </p:spPr>
          <p:txBody>
            <a:bodyPr vert="horz" wrap="square" lIns="109728" tIns="54864" rIns="109728" bIns="54864" numCol="1" anchor="t" anchorCtr="0" compatLnSpc="1">
              <a:prstTxWarp prst="textNoShape">
                <a:avLst/>
              </a:prstTxWarp>
              <a:noAutofit/>
            </a:bodyPr>
            <a:lstStyle/>
            <a:p>
              <a:pPr lvl="0"/>
              <a:endParaRPr lang="zh-CN" altLang="en-US" sz="2160" dirty="0">
                <a:cs typeface="+mn-ea"/>
                <a:sym typeface="+mn-lt"/>
              </a:endParaRPr>
            </a:p>
          </p:txBody>
        </p:sp>
        <p:sp>
          <p:nvSpPr>
            <p:cNvPr id="29" name="íş1íḍè">
              <a:extLst>
                <a:ext uri="{FF2B5EF4-FFF2-40B4-BE49-F238E27FC236}">
                  <a16:creationId xmlns:a16="http://schemas.microsoft.com/office/drawing/2014/main" id="{540F4C9A-3B9E-4ABB-B254-2C6BE2FD027C}"/>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chemeClr val="bg1">
                <a:lumMod val="85000"/>
                <a:alpha val="45000"/>
              </a:schemeClr>
            </a:solidFill>
            <a:ln>
              <a:noFill/>
            </a:ln>
            <a:effectLst/>
          </p:spPr>
          <p:txBody>
            <a:bodyPr vert="horz" wrap="square" lIns="109728" tIns="54864" rIns="109728" bIns="54864" numCol="1" anchor="t" anchorCtr="0" compatLnSpc="1">
              <a:prstTxWarp prst="textNoShape">
                <a:avLst/>
              </a:prstTxWarp>
              <a:noAutofit/>
            </a:bodyPr>
            <a:lstStyle/>
            <a:p>
              <a:pPr lvl="0"/>
              <a:endParaRPr lang="zh-CN" altLang="en-US" sz="2160">
                <a:cs typeface="+mn-ea"/>
                <a:sym typeface="+mn-lt"/>
              </a:endParaRPr>
            </a:p>
          </p:txBody>
        </p:sp>
      </p:grpSp>
      <p:grpSp>
        <p:nvGrpSpPr>
          <p:cNvPr id="11" name="组合 10">
            <a:extLst>
              <a:ext uri="{FF2B5EF4-FFF2-40B4-BE49-F238E27FC236}">
                <a16:creationId xmlns:a16="http://schemas.microsoft.com/office/drawing/2014/main" id="{AC6274BB-68D2-44F0-B6A5-65D7A8431236}"/>
              </a:ext>
            </a:extLst>
          </p:cNvPr>
          <p:cNvGrpSpPr/>
          <p:nvPr/>
        </p:nvGrpSpPr>
        <p:grpSpPr>
          <a:xfrm rot="10800000">
            <a:off x="10904396" y="-1732563"/>
            <a:ext cx="3845340" cy="5872385"/>
            <a:chOff x="-15240" y="3375944"/>
            <a:chExt cx="3204450" cy="4893654"/>
          </a:xfrm>
        </p:grpSpPr>
        <p:sp>
          <p:nvSpPr>
            <p:cNvPr id="26" name="íSliḑè">
              <a:extLst>
                <a:ext uri="{FF2B5EF4-FFF2-40B4-BE49-F238E27FC236}">
                  <a16:creationId xmlns:a16="http://schemas.microsoft.com/office/drawing/2014/main" id="{3480ACD2-8A8A-4482-9407-7C85B8389120}"/>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109728" tIns="54864" rIns="109728" bIns="54864" numCol="1" anchor="t" anchorCtr="0" compatLnSpc="1">
              <a:prstTxWarp prst="textNoShape">
                <a:avLst/>
              </a:prstTxWarp>
              <a:noAutofit/>
            </a:bodyPr>
            <a:lstStyle/>
            <a:p>
              <a:pPr lvl="0"/>
              <a:endParaRPr lang="zh-CN" altLang="en-US" sz="2160">
                <a:cs typeface="+mn-ea"/>
                <a:sym typeface="+mn-lt"/>
              </a:endParaRPr>
            </a:p>
          </p:txBody>
        </p:sp>
        <p:sp>
          <p:nvSpPr>
            <p:cNvPr id="27" name="íš1ïḋe">
              <a:extLst>
                <a:ext uri="{FF2B5EF4-FFF2-40B4-BE49-F238E27FC236}">
                  <a16:creationId xmlns:a16="http://schemas.microsoft.com/office/drawing/2014/main" id="{C6B3AB5A-2C6D-459A-9992-67A9D3FBCFAD}"/>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chemeClr val="bg2">
                <a:lumMod val="75000"/>
                <a:alpha val="78000"/>
              </a:schemeClr>
            </a:solidFill>
            <a:ln>
              <a:noFill/>
            </a:ln>
            <a:effectLst/>
          </p:spPr>
          <p:txBody>
            <a:bodyPr vert="horz" wrap="square" lIns="109728" tIns="54864" rIns="109728" bIns="54864" numCol="1" anchor="t" anchorCtr="0" compatLnSpc="1">
              <a:prstTxWarp prst="textNoShape">
                <a:avLst/>
              </a:prstTxWarp>
              <a:noAutofit/>
            </a:bodyPr>
            <a:lstStyle/>
            <a:p>
              <a:pPr lvl="0"/>
              <a:endParaRPr lang="zh-CN" altLang="en-US" sz="2160">
                <a:cs typeface="+mn-ea"/>
                <a:sym typeface="+mn-lt"/>
              </a:endParaRPr>
            </a:p>
          </p:txBody>
        </p:sp>
        <p:sp>
          <p:nvSpPr>
            <p:cNvPr id="30" name="iṡḻiďè"/>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bg2">
                <a:lumMod val="90000"/>
                <a:alpha val="68000"/>
              </a:schemeClr>
            </a:solidFill>
            <a:ln>
              <a:noFill/>
            </a:ln>
            <a:effectLst/>
          </p:spPr>
          <p:txBody>
            <a:bodyPr vert="horz" wrap="square" lIns="109728" tIns="54864" rIns="109728" bIns="54864" numCol="1" anchor="t" anchorCtr="0" compatLnSpc="1">
              <a:prstTxWarp prst="textNoShape">
                <a:avLst/>
              </a:prstTxWarp>
            </a:bodyPr>
            <a:lstStyle/>
            <a:p>
              <a:endParaRPr lang="zh-CN" altLang="en-US" sz="2160" dirty="0">
                <a:cs typeface="+mn-ea"/>
                <a:sym typeface="+mn-lt"/>
              </a:endParaRPr>
            </a:p>
          </p:txBody>
        </p:sp>
      </p:grpSp>
      <p:sp>
        <p:nvSpPr>
          <p:cNvPr id="3" name="îšļïḑè">
            <a:extLst>
              <a:ext uri="{FF2B5EF4-FFF2-40B4-BE49-F238E27FC236}">
                <a16:creationId xmlns:a16="http://schemas.microsoft.com/office/drawing/2014/main" id="{3FB5A465-282C-4764-8F48-F0C288582B1C}"/>
              </a:ext>
            </a:extLst>
          </p:cNvPr>
          <p:cNvSpPr>
            <a:spLocks noGrp="1"/>
          </p:cNvSpPr>
          <p:nvPr>
            <p:ph type="subTitle" idx="4294967295"/>
          </p:nvPr>
        </p:nvSpPr>
        <p:spPr>
          <a:xfrm>
            <a:off x="2552374" y="4586085"/>
            <a:ext cx="9165839" cy="470538"/>
          </a:xfrm>
          <a:prstGeom prst="rect">
            <a:avLst/>
          </a:prstGeom>
        </p:spPr>
        <p:txBody>
          <a:bodyPr>
            <a:normAutofit fontScale="92500" lnSpcReduction="20000"/>
          </a:bodyPr>
          <a:lstStyle/>
          <a:p>
            <a:pPr marL="0" indent="0" algn="r">
              <a:buNone/>
            </a:pPr>
            <a:r>
              <a:rPr lang="en-US" altLang="zh-CN" dirty="0">
                <a:cs typeface="+mn-ea"/>
                <a:sym typeface="+mn-lt"/>
              </a:rPr>
              <a:t>Looking forward to seeing you in 202</a:t>
            </a:r>
            <a:r>
              <a:rPr lang="en-US" altLang="zh-TW" dirty="0">
                <a:cs typeface="+mn-ea"/>
                <a:sym typeface="+mn-lt"/>
              </a:rPr>
              <a:t>6</a:t>
            </a:r>
            <a:endParaRPr lang="en-US" altLang="zh-CN" dirty="0">
              <a:cs typeface="+mn-ea"/>
              <a:sym typeface="+mn-lt"/>
            </a:endParaRPr>
          </a:p>
        </p:txBody>
      </p:sp>
      <p:sp>
        <p:nvSpPr>
          <p:cNvPr id="5" name="íṧļîḍè">
            <a:extLst>
              <a:ext uri="{FF2B5EF4-FFF2-40B4-BE49-F238E27FC236}">
                <a16:creationId xmlns:a16="http://schemas.microsoft.com/office/drawing/2014/main" id="{9CCCCE32-2390-4C4A-9C09-6286114EB971}"/>
              </a:ext>
            </a:extLst>
          </p:cNvPr>
          <p:cNvSpPr>
            <a:spLocks noGrp="1"/>
          </p:cNvSpPr>
          <p:nvPr>
            <p:ph type="body" sz="quarter" idx="4294967295"/>
          </p:nvPr>
        </p:nvSpPr>
        <p:spPr>
          <a:xfrm>
            <a:off x="9527463" y="7240011"/>
            <a:ext cx="4381501" cy="470538"/>
          </a:xfrm>
          <a:prstGeom prst="rect">
            <a:avLst/>
          </a:prstGeom>
        </p:spPr>
        <p:txBody>
          <a:bodyPr>
            <a:noAutofit/>
          </a:bodyPr>
          <a:lstStyle/>
          <a:p>
            <a:pPr marL="0" indent="0" algn="r">
              <a:buNone/>
            </a:pPr>
            <a:r>
              <a:rPr lang="en-US" altLang="zh-TW" sz="1680" dirty="0">
                <a:solidFill>
                  <a:schemeClr val="bg1">
                    <a:lumMod val="50000"/>
                  </a:schemeClr>
                </a:solidFill>
                <a:cs typeface="+mn-ea"/>
                <a:sym typeface="+mn-lt"/>
              </a:rPr>
              <a:t>Date</a:t>
            </a:r>
            <a:r>
              <a:rPr lang="zh-CN" altLang="en-US" sz="1680" dirty="0">
                <a:solidFill>
                  <a:schemeClr val="bg1">
                    <a:lumMod val="50000"/>
                  </a:schemeClr>
                </a:solidFill>
                <a:cs typeface="+mn-ea"/>
                <a:sym typeface="+mn-lt"/>
              </a:rPr>
              <a:t>：</a:t>
            </a:r>
            <a:r>
              <a:rPr lang="en-US" altLang="zh-CN" sz="1680" dirty="0">
                <a:solidFill>
                  <a:schemeClr val="bg1">
                    <a:lumMod val="50000"/>
                  </a:schemeClr>
                </a:solidFill>
                <a:cs typeface="+mn-ea"/>
                <a:sym typeface="+mn-lt"/>
              </a:rPr>
              <a:t>202</a:t>
            </a:r>
            <a:r>
              <a:rPr lang="en-US" altLang="zh-TW" sz="1680" dirty="0">
                <a:solidFill>
                  <a:schemeClr val="bg1">
                    <a:lumMod val="50000"/>
                  </a:schemeClr>
                </a:solidFill>
                <a:cs typeface="+mn-ea"/>
                <a:sym typeface="+mn-lt"/>
              </a:rPr>
              <a:t>5</a:t>
            </a:r>
            <a:r>
              <a:rPr lang="en-US" altLang="zh-CN" sz="1680" dirty="0">
                <a:solidFill>
                  <a:schemeClr val="bg1">
                    <a:lumMod val="50000"/>
                  </a:schemeClr>
                </a:solidFill>
                <a:cs typeface="+mn-ea"/>
                <a:sym typeface="+mn-lt"/>
              </a:rPr>
              <a:t>.0</a:t>
            </a:r>
            <a:r>
              <a:rPr lang="en-US" altLang="zh-TW" sz="1680" dirty="0">
                <a:solidFill>
                  <a:schemeClr val="bg1">
                    <a:lumMod val="50000"/>
                  </a:schemeClr>
                </a:solidFill>
                <a:cs typeface="+mn-ea"/>
                <a:sym typeface="+mn-lt"/>
              </a:rPr>
              <a:t>2</a:t>
            </a:r>
            <a:r>
              <a:rPr lang="en-US" altLang="zh-CN" sz="1680" dirty="0">
                <a:solidFill>
                  <a:schemeClr val="bg1">
                    <a:lumMod val="50000"/>
                  </a:schemeClr>
                </a:solidFill>
                <a:cs typeface="+mn-ea"/>
                <a:sym typeface="+mn-lt"/>
              </a:rPr>
              <a:t>.</a:t>
            </a:r>
            <a:r>
              <a:rPr lang="en-US" altLang="zh-TW" sz="1680" dirty="0">
                <a:solidFill>
                  <a:schemeClr val="bg1">
                    <a:lumMod val="50000"/>
                  </a:schemeClr>
                </a:solidFill>
                <a:cs typeface="+mn-ea"/>
                <a:sym typeface="+mn-lt"/>
              </a:rPr>
              <a:t>27</a:t>
            </a:r>
            <a:endParaRPr lang="en-US" altLang="en-US" sz="1680" dirty="0">
              <a:solidFill>
                <a:schemeClr val="bg1">
                  <a:lumMod val="50000"/>
                </a:schemeClr>
              </a:solidFill>
              <a:cs typeface="+mn-ea"/>
              <a:sym typeface="+mn-lt"/>
            </a:endParaRPr>
          </a:p>
        </p:txBody>
      </p:sp>
      <p:sp>
        <p:nvSpPr>
          <p:cNvPr id="14" name="íşḷiḍé">
            <a:extLst>
              <a:ext uri="{FF2B5EF4-FFF2-40B4-BE49-F238E27FC236}">
                <a16:creationId xmlns:a16="http://schemas.microsoft.com/office/drawing/2014/main" id="{EF9B3A90-C516-48FB-BEED-6CCFC7D2D9C4}"/>
              </a:ext>
            </a:extLst>
          </p:cNvPr>
          <p:cNvSpPr/>
          <p:nvPr/>
        </p:nvSpPr>
        <p:spPr>
          <a:xfrm>
            <a:off x="4036684" y="2373742"/>
            <a:ext cx="165244" cy="165244"/>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grpSp>
        <p:nvGrpSpPr>
          <p:cNvPr id="4" name="组合 1">
            <a:extLst>
              <a:ext uri="{FF2B5EF4-FFF2-40B4-BE49-F238E27FC236}">
                <a16:creationId xmlns:a16="http://schemas.microsoft.com/office/drawing/2014/main" id="{F92271EC-CCF8-95FA-4153-01F55C906825}"/>
              </a:ext>
            </a:extLst>
          </p:cNvPr>
          <p:cNvGrpSpPr/>
          <p:nvPr/>
        </p:nvGrpSpPr>
        <p:grpSpPr>
          <a:xfrm>
            <a:off x="11718212" y="333709"/>
            <a:ext cx="1881378" cy="486918"/>
            <a:chOff x="455" y="472"/>
            <a:chExt cx="2469" cy="639"/>
          </a:xfrm>
        </p:grpSpPr>
        <p:grpSp>
          <p:nvGrpSpPr>
            <p:cNvPr id="7" name="组合 3">
              <a:extLst>
                <a:ext uri="{FF2B5EF4-FFF2-40B4-BE49-F238E27FC236}">
                  <a16:creationId xmlns:a16="http://schemas.microsoft.com/office/drawing/2014/main" id="{3B101258-3D9B-BC3A-97EC-81E2637616A6}"/>
                </a:ext>
              </a:extLst>
            </p:cNvPr>
            <p:cNvGrpSpPr/>
            <p:nvPr/>
          </p:nvGrpSpPr>
          <p:grpSpPr>
            <a:xfrm>
              <a:off x="455" y="472"/>
              <a:ext cx="808" cy="607"/>
              <a:chOff x="579" y="476"/>
              <a:chExt cx="994" cy="746"/>
            </a:xfrm>
          </p:grpSpPr>
          <p:sp>
            <p:nvSpPr>
              <p:cNvPr id="13" name="Freeform 5">
                <a:extLst>
                  <a:ext uri="{FF2B5EF4-FFF2-40B4-BE49-F238E27FC236}">
                    <a16:creationId xmlns:a16="http://schemas.microsoft.com/office/drawing/2014/main" id="{52D09C2C-C505-C5E7-2A26-0CCB2A89E007}"/>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17" name="Freeform 5">
                <a:extLst>
                  <a:ext uri="{FF2B5EF4-FFF2-40B4-BE49-F238E27FC236}">
                    <a16:creationId xmlns:a16="http://schemas.microsoft.com/office/drawing/2014/main" id="{873C8D8E-4398-119E-D7F4-0A128CFA262F}"/>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19" name="Freeform 5">
                <a:extLst>
                  <a:ext uri="{FF2B5EF4-FFF2-40B4-BE49-F238E27FC236}">
                    <a16:creationId xmlns:a16="http://schemas.microsoft.com/office/drawing/2014/main" id="{FB2A43A6-B16E-EF06-DB8C-329D2BD0485D}"/>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12" name="文本框 4">
              <a:extLst>
                <a:ext uri="{FF2B5EF4-FFF2-40B4-BE49-F238E27FC236}">
                  <a16:creationId xmlns:a16="http://schemas.microsoft.com/office/drawing/2014/main" id="{93C3164C-A42B-DB59-0AE9-99AF2899F163}"/>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grpSp>
        <p:nvGrpSpPr>
          <p:cNvPr id="20" name="组合 3">
            <a:extLst>
              <a:ext uri="{FF2B5EF4-FFF2-40B4-BE49-F238E27FC236}">
                <a16:creationId xmlns:a16="http://schemas.microsoft.com/office/drawing/2014/main" id="{2703A5D7-D2EF-E811-E57F-480FB5CE2A86}"/>
              </a:ext>
            </a:extLst>
          </p:cNvPr>
          <p:cNvGrpSpPr/>
          <p:nvPr/>
        </p:nvGrpSpPr>
        <p:grpSpPr>
          <a:xfrm>
            <a:off x="9527463" y="6714829"/>
            <a:ext cx="2070925" cy="1158944"/>
            <a:chOff x="2827112" y="2021289"/>
            <a:chExt cx="8649152" cy="4286193"/>
          </a:xfrm>
          <a:solidFill>
            <a:srgbClr val="05496B"/>
          </a:solidFill>
        </p:grpSpPr>
        <p:sp>
          <p:nvSpPr>
            <p:cNvPr id="22" name="Freeform 240">
              <a:extLst>
                <a:ext uri="{FF2B5EF4-FFF2-40B4-BE49-F238E27FC236}">
                  <a16:creationId xmlns:a16="http://schemas.microsoft.com/office/drawing/2014/main" id="{51AC151C-39E0-7DCC-35C7-D7EF9250030C}"/>
                </a:ext>
              </a:extLst>
            </p:cNvPr>
            <p:cNvSpPr/>
            <p:nvPr/>
          </p:nvSpPr>
          <p:spPr bwMode="auto">
            <a:xfrm>
              <a:off x="5620600" y="2733522"/>
              <a:ext cx="262290" cy="388103"/>
            </a:xfrm>
            <a:custGeom>
              <a:avLst/>
              <a:gdLst>
                <a:gd name="T0" fmla="*/ 123 w 123"/>
                <a:gd name="T1" fmla="*/ 182 h 182"/>
                <a:gd name="T2" fmla="*/ 0 w 123"/>
                <a:gd name="T3" fmla="*/ 66 h 182"/>
                <a:gd name="T4" fmla="*/ 121 w 123"/>
                <a:gd name="T5" fmla="*/ 0 h 182"/>
                <a:gd name="T6" fmla="*/ 123 w 123"/>
                <a:gd name="T7" fmla="*/ 182 h 182"/>
              </a:gdLst>
              <a:ahLst/>
              <a:cxnLst>
                <a:cxn ang="0">
                  <a:pos x="T0" y="T1"/>
                </a:cxn>
                <a:cxn ang="0">
                  <a:pos x="T2" y="T3"/>
                </a:cxn>
                <a:cxn ang="0">
                  <a:pos x="T4" y="T5"/>
                </a:cxn>
                <a:cxn ang="0">
                  <a:pos x="T6" y="T7"/>
                </a:cxn>
              </a:cxnLst>
              <a:rect l="0" t="0" r="r" b="b"/>
              <a:pathLst>
                <a:path w="123" h="182">
                  <a:moveTo>
                    <a:pt x="123" y="182"/>
                  </a:moveTo>
                  <a:lnTo>
                    <a:pt x="0" y="66"/>
                  </a:lnTo>
                  <a:lnTo>
                    <a:pt x="121" y="0"/>
                  </a:lnTo>
                  <a:lnTo>
                    <a:pt x="123"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 name="Freeform 241">
              <a:extLst>
                <a:ext uri="{FF2B5EF4-FFF2-40B4-BE49-F238E27FC236}">
                  <a16:creationId xmlns:a16="http://schemas.microsoft.com/office/drawing/2014/main" id="{B1915827-0DC9-47FE-1714-8BCE3AC72448}"/>
                </a:ext>
              </a:extLst>
            </p:cNvPr>
            <p:cNvSpPr/>
            <p:nvPr/>
          </p:nvSpPr>
          <p:spPr bwMode="auto">
            <a:xfrm>
              <a:off x="5878626" y="2733522"/>
              <a:ext cx="247362" cy="388103"/>
            </a:xfrm>
            <a:custGeom>
              <a:avLst/>
              <a:gdLst>
                <a:gd name="T0" fmla="*/ 2 w 116"/>
                <a:gd name="T1" fmla="*/ 182 h 182"/>
                <a:gd name="T2" fmla="*/ 0 w 116"/>
                <a:gd name="T3" fmla="*/ 0 h 182"/>
                <a:gd name="T4" fmla="*/ 116 w 116"/>
                <a:gd name="T5" fmla="*/ 47 h 182"/>
                <a:gd name="T6" fmla="*/ 2 w 116"/>
                <a:gd name="T7" fmla="*/ 182 h 182"/>
              </a:gdLst>
              <a:ahLst/>
              <a:cxnLst>
                <a:cxn ang="0">
                  <a:pos x="T0" y="T1"/>
                </a:cxn>
                <a:cxn ang="0">
                  <a:pos x="T2" y="T3"/>
                </a:cxn>
                <a:cxn ang="0">
                  <a:pos x="T4" y="T5"/>
                </a:cxn>
                <a:cxn ang="0">
                  <a:pos x="T6" y="T7"/>
                </a:cxn>
              </a:cxnLst>
              <a:rect l="0" t="0" r="r" b="b"/>
              <a:pathLst>
                <a:path w="116" h="182">
                  <a:moveTo>
                    <a:pt x="2" y="182"/>
                  </a:moveTo>
                  <a:lnTo>
                    <a:pt x="0" y="0"/>
                  </a:lnTo>
                  <a:lnTo>
                    <a:pt x="116" y="47"/>
                  </a:lnTo>
                  <a:lnTo>
                    <a:pt x="2"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 name="Freeform 242">
              <a:extLst>
                <a:ext uri="{FF2B5EF4-FFF2-40B4-BE49-F238E27FC236}">
                  <a16:creationId xmlns:a16="http://schemas.microsoft.com/office/drawing/2014/main" id="{AB059F76-7EB1-3022-CA5C-A21668FC3F3C}"/>
                </a:ext>
              </a:extLst>
            </p:cNvPr>
            <p:cNvSpPr/>
            <p:nvPr/>
          </p:nvSpPr>
          <p:spPr bwMode="auto">
            <a:xfrm>
              <a:off x="5878626" y="2390200"/>
              <a:ext cx="332660" cy="343323"/>
            </a:xfrm>
            <a:custGeom>
              <a:avLst/>
              <a:gdLst>
                <a:gd name="T0" fmla="*/ 11 w 156"/>
                <a:gd name="T1" fmla="*/ 0 h 161"/>
                <a:gd name="T2" fmla="*/ 0 w 156"/>
                <a:gd name="T3" fmla="*/ 161 h 161"/>
                <a:gd name="T4" fmla="*/ 156 w 156"/>
                <a:gd name="T5" fmla="*/ 94 h 161"/>
                <a:gd name="T6" fmla="*/ 11 w 156"/>
                <a:gd name="T7" fmla="*/ 0 h 161"/>
              </a:gdLst>
              <a:ahLst/>
              <a:cxnLst>
                <a:cxn ang="0">
                  <a:pos x="T0" y="T1"/>
                </a:cxn>
                <a:cxn ang="0">
                  <a:pos x="T2" y="T3"/>
                </a:cxn>
                <a:cxn ang="0">
                  <a:pos x="T4" y="T5"/>
                </a:cxn>
                <a:cxn ang="0">
                  <a:pos x="T6" y="T7"/>
                </a:cxn>
              </a:cxnLst>
              <a:rect l="0" t="0" r="r" b="b"/>
              <a:pathLst>
                <a:path w="156" h="161">
                  <a:moveTo>
                    <a:pt x="11" y="0"/>
                  </a:moveTo>
                  <a:lnTo>
                    <a:pt x="0" y="161"/>
                  </a:lnTo>
                  <a:lnTo>
                    <a:pt x="156" y="94"/>
                  </a:lnTo>
                  <a:lnTo>
                    <a:pt x="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 name="Freeform 243">
              <a:extLst>
                <a:ext uri="{FF2B5EF4-FFF2-40B4-BE49-F238E27FC236}">
                  <a16:creationId xmlns:a16="http://schemas.microsoft.com/office/drawing/2014/main" id="{A2655077-2C10-BD2E-A370-AD2A70ACEE1F}"/>
                </a:ext>
              </a:extLst>
            </p:cNvPr>
            <p:cNvSpPr/>
            <p:nvPr/>
          </p:nvSpPr>
          <p:spPr bwMode="auto">
            <a:xfrm>
              <a:off x="5590746" y="2560794"/>
              <a:ext cx="287879" cy="313469"/>
            </a:xfrm>
            <a:custGeom>
              <a:avLst/>
              <a:gdLst>
                <a:gd name="T0" fmla="*/ 0 w 135"/>
                <a:gd name="T1" fmla="*/ 0 h 147"/>
                <a:gd name="T2" fmla="*/ 14 w 135"/>
                <a:gd name="T3" fmla="*/ 147 h 147"/>
                <a:gd name="T4" fmla="*/ 135 w 135"/>
                <a:gd name="T5" fmla="*/ 81 h 147"/>
                <a:gd name="T6" fmla="*/ 0 w 135"/>
                <a:gd name="T7" fmla="*/ 0 h 147"/>
              </a:gdLst>
              <a:ahLst/>
              <a:cxnLst>
                <a:cxn ang="0">
                  <a:pos x="T0" y="T1"/>
                </a:cxn>
                <a:cxn ang="0">
                  <a:pos x="T2" y="T3"/>
                </a:cxn>
                <a:cxn ang="0">
                  <a:pos x="T4" y="T5"/>
                </a:cxn>
                <a:cxn ang="0">
                  <a:pos x="T6" y="T7"/>
                </a:cxn>
              </a:cxnLst>
              <a:rect l="0" t="0" r="r" b="b"/>
              <a:pathLst>
                <a:path w="135" h="147">
                  <a:moveTo>
                    <a:pt x="0" y="0"/>
                  </a:moveTo>
                  <a:lnTo>
                    <a:pt x="14" y="147"/>
                  </a:lnTo>
                  <a:lnTo>
                    <a:pt x="135" y="8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1" name="Freeform 244">
              <a:extLst>
                <a:ext uri="{FF2B5EF4-FFF2-40B4-BE49-F238E27FC236}">
                  <a16:creationId xmlns:a16="http://schemas.microsoft.com/office/drawing/2014/main" id="{C88266A4-730F-FE6A-2F6A-2F40322E7FA9}"/>
                </a:ext>
              </a:extLst>
            </p:cNvPr>
            <p:cNvSpPr/>
            <p:nvPr/>
          </p:nvSpPr>
          <p:spPr bwMode="auto">
            <a:xfrm>
              <a:off x="5590746" y="2390200"/>
              <a:ext cx="311335" cy="343323"/>
            </a:xfrm>
            <a:custGeom>
              <a:avLst/>
              <a:gdLst>
                <a:gd name="T0" fmla="*/ 146 w 146"/>
                <a:gd name="T1" fmla="*/ 0 h 161"/>
                <a:gd name="T2" fmla="*/ 0 w 146"/>
                <a:gd name="T3" fmla="*/ 80 h 161"/>
                <a:gd name="T4" fmla="*/ 135 w 146"/>
                <a:gd name="T5" fmla="*/ 161 h 161"/>
                <a:gd name="T6" fmla="*/ 146 w 146"/>
                <a:gd name="T7" fmla="*/ 0 h 161"/>
              </a:gdLst>
              <a:ahLst/>
              <a:cxnLst>
                <a:cxn ang="0">
                  <a:pos x="T0" y="T1"/>
                </a:cxn>
                <a:cxn ang="0">
                  <a:pos x="T2" y="T3"/>
                </a:cxn>
                <a:cxn ang="0">
                  <a:pos x="T4" y="T5"/>
                </a:cxn>
                <a:cxn ang="0">
                  <a:pos x="T6" y="T7"/>
                </a:cxn>
              </a:cxnLst>
              <a:rect l="0" t="0" r="r" b="b"/>
              <a:pathLst>
                <a:path w="146" h="161">
                  <a:moveTo>
                    <a:pt x="146" y="0"/>
                  </a:moveTo>
                  <a:lnTo>
                    <a:pt x="0" y="80"/>
                  </a:lnTo>
                  <a:lnTo>
                    <a:pt x="135" y="161"/>
                  </a:lnTo>
                  <a:lnTo>
                    <a:pt x="14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2" name="Freeform 245">
              <a:extLst>
                <a:ext uri="{FF2B5EF4-FFF2-40B4-BE49-F238E27FC236}">
                  <a16:creationId xmlns:a16="http://schemas.microsoft.com/office/drawing/2014/main" id="{746E900C-318D-7458-2238-15A54D2CBEBF}"/>
                </a:ext>
              </a:extLst>
            </p:cNvPr>
            <p:cNvSpPr/>
            <p:nvPr/>
          </p:nvSpPr>
          <p:spPr bwMode="auto">
            <a:xfrm>
              <a:off x="5878626" y="2590648"/>
              <a:ext cx="332660" cy="243098"/>
            </a:xfrm>
            <a:custGeom>
              <a:avLst/>
              <a:gdLst>
                <a:gd name="T0" fmla="*/ 156 w 156"/>
                <a:gd name="T1" fmla="*/ 0 h 114"/>
                <a:gd name="T2" fmla="*/ 116 w 156"/>
                <a:gd name="T3" fmla="*/ 114 h 114"/>
                <a:gd name="T4" fmla="*/ 0 w 156"/>
                <a:gd name="T5" fmla="*/ 67 h 114"/>
                <a:gd name="T6" fmla="*/ 156 w 156"/>
                <a:gd name="T7" fmla="*/ 0 h 114"/>
              </a:gdLst>
              <a:ahLst/>
              <a:cxnLst>
                <a:cxn ang="0">
                  <a:pos x="T0" y="T1"/>
                </a:cxn>
                <a:cxn ang="0">
                  <a:pos x="T2" y="T3"/>
                </a:cxn>
                <a:cxn ang="0">
                  <a:pos x="T4" y="T5"/>
                </a:cxn>
                <a:cxn ang="0">
                  <a:pos x="T6" y="T7"/>
                </a:cxn>
              </a:cxnLst>
              <a:rect l="0" t="0" r="r" b="b"/>
              <a:pathLst>
                <a:path w="156" h="114">
                  <a:moveTo>
                    <a:pt x="156" y="0"/>
                  </a:moveTo>
                  <a:lnTo>
                    <a:pt x="116" y="114"/>
                  </a:lnTo>
                  <a:lnTo>
                    <a:pt x="0" y="67"/>
                  </a:lnTo>
                  <a:lnTo>
                    <a:pt x="15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3" name="Freeform 246">
              <a:extLst>
                <a:ext uri="{FF2B5EF4-FFF2-40B4-BE49-F238E27FC236}">
                  <a16:creationId xmlns:a16="http://schemas.microsoft.com/office/drawing/2014/main" id="{F30A5118-AE7D-DB74-E6EC-B38DC4E94216}"/>
                </a:ext>
              </a:extLst>
            </p:cNvPr>
            <p:cNvSpPr/>
            <p:nvPr/>
          </p:nvSpPr>
          <p:spPr bwMode="auto">
            <a:xfrm>
              <a:off x="5902082" y="2257989"/>
              <a:ext cx="353984" cy="332660"/>
            </a:xfrm>
            <a:custGeom>
              <a:avLst/>
              <a:gdLst>
                <a:gd name="T0" fmla="*/ 0 w 166"/>
                <a:gd name="T1" fmla="*/ 62 h 156"/>
                <a:gd name="T2" fmla="*/ 166 w 166"/>
                <a:gd name="T3" fmla="*/ 0 h 156"/>
                <a:gd name="T4" fmla="*/ 145 w 166"/>
                <a:gd name="T5" fmla="*/ 156 h 156"/>
                <a:gd name="T6" fmla="*/ 0 w 166"/>
                <a:gd name="T7" fmla="*/ 62 h 156"/>
              </a:gdLst>
              <a:ahLst/>
              <a:cxnLst>
                <a:cxn ang="0">
                  <a:pos x="T0" y="T1"/>
                </a:cxn>
                <a:cxn ang="0">
                  <a:pos x="T2" y="T3"/>
                </a:cxn>
                <a:cxn ang="0">
                  <a:pos x="T4" y="T5"/>
                </a:cxn>
                <a:cxn ang="0">
                  <a:pos x="T6" y="T7"/>
                </a:cxn>
              </a:cxnLst>
              <a:rect l="0" t="0" r="r" b="b"/>
              <a:pathLst>
                <a:path w="166" h="156">
                  <a:moveTo>
                    <a:pt x="0" y="62"/>
                  </a:moveTo>
                  <a:lnTo>
                    <a:pt x="166" y="0"/>
                  </a:lnTo>
                  <a:lnTo>
                    <a:pt x="145" y="156"/>
                  </a:lnTo>
                  <a:lnTo>
                    <a:pt x="0" y="6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4" name="Freeform 247">
              <a:extLst>
                <a:ext uri="{FF2B5EF4-FFF2-40B4-BE49-F238E27FC236}">
                  <a16:creationId xmlns:a16="http://schemas.microsoft.com/office/drawing/2014/main" id="{2479586B-F285-F52C-9EAB-38DEE56C9AEE}"/>
                </a:ext>
              </a:extLst>
            </p:cNvPr>
            <p:cNvSpPr/>
            <p:nvPr/>
          </p:nvSpPr>
          <p:spPr bwMode="auto">
            <a:xfrm>
              <a:off x="5590746" y="2095924"/>
              <a:ext cx="311335" cy="464871"/>
            </a:xfrm>
            <a:custGeom>
              <a:avLst/>
              <a:gdLst>
                <a:gd name="T0" fmla="*/ 0 w 146"/>
                <a:gd name="T1" fmla="*/ 218 h 218"/>
                <a:gd name="T2" fmla="*/ 66 w 146"/>
                <a:gd name="T3" fmla="*/ 0 h 218"/>
                <a:gd name="T4" fmla="*/ 146 w 146"/>
                <a:gd name="T5" fmla="*/ 138 h 218"/>
                <a:gd name="T6" fmla="*/ 0 w 146"/>
                <a:gd name="T7" fmla="*/ 218 h 218"/>
              </a:gdLst>
              <a:ahLst/>
              <a:cxnLst>
                <a:cxn ang="0">
                  <a:pos x="T0" y="T1"/>
                </a:cxn>
                <a:cxn ang="0">
                  <a:pos x="T2" y="T3"/>
                </a:cxn>
                <a:cxn ang="0">
                  <a:pos x="T4" y="T5"/>
                </a:cxn>
                <a:cxn ang="0">
                  <a:pos x="T6" y="T7"/>
                </a:cxn>
              </a:cxnLst>
              <a:rect l="0" t="0" r="r" b="b"/>
              <a:pathLst>
                <a:path w="146" h="218">
                  <a:moveTo>
                    <a:pt x="0" y="218"/>
                  </a:moveTo>
                  <a:lnTo>
                    <a:pt x="66" y="0"/>
                  </a:lnTo>
                  <a:lnTo>
                    <a:pt x="146" y="138"/>
                  </a:lnTo>
                  <a:lnTo>
                    <a:pt x="0" y="2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5" name="Freeform 248">
              <a:extLst>
                <a:ext uri="{FF2B5EF4-FFF2-40B4-BE49-F238E27FC236}">
                  <a16:creationId xmlns:a16="http://schemas.microsoft.com/office/drawing/2014/main" id="{5D320AC2-4081-CD83-AD46-0FB0D75A48F4}"/>
                </a:ext>
              </a:extLst>
            </p:cNvPr>
            <p:cNvSpPr/>
            <p:nvPr/>
          </p:nvSpPr>
          <p:spPr bwMode="auto">
            <a:xfrm>
              <a:off x="5902082" y="2021289"/>
              <a:ext cx="353984" cy="368912"/>
            </a:xfrm>
            <a:custGeom>
              <a:avLst/>
              <a:gdLst>
                <a:gd name="T0" fmla="*/ 67 w 166"/>
                <a:gd name="T1" fmla="*/ 0 h 173"/>
                <a:gd name="T2" fmla="*/ 0 w 166"/>
                <a:gd name="T3" fmla="*/ 173 h 173"/>
                <a:gd name="T4" fmla="*/ 166 w 166"/>
                <a:gd name="T5" fmla="*/ 111 h 173"/>
                <a:gd name="T6" fmla="*/ 67 w 166"/>
                <a:gd name="T7" fmla="*/ 0 h 173"/>
              </a:gdLst>
              <a:ahLst/>
              <a:cxnLst>
                <a:cxn ang="0">
                  <a:pos x="T0" y="T1"/>
                </a:cxn>
                <a:cxn ang="0">
                  <a:pos x="T2" y="T3"/>
                </a:cxn>
                <a:cxn ang="0">
                  <a:pos x="T4" y="T5"/>
                </a:cxn>
                <a:cxn ang="0">
                  <a:pos x="T6" y="T7"/>
                </a:cxn>
              </a:cxnLst>
              <a:rect l="0" t="0" r="r" b="b"/>
              <a:pathLst>
                <a:path w="166" h="173">
                  <a:moveTo>
                    <a:pt x="67" y="0"/>
                  </a:moveTo>
                  <a:lnTo>
                    <a:pt x="0" y="173"/>
                  </a:lnTo>
                  <a:lnTo>
                    <a:pt x="166" y="111"/>
                  </a:lnTo>
                  <a:lnTo>
                    <a:pt x="6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6" name="Freeform 249">
              <a:extLst>
                <a:ext uri="{FF2B5EF4-FFF2-40B4-BE49-F238E27FC236}">
                  <a16:creationId xmlns:a16="http://schemas.microsoft.com/office/drawing/2014/main" id="{7DA243F9-B2BA-B4ED-9437-CD07E48CC5E6}"/>
                </a:ext>
              </a:extLst>
            </p:cNvPr>
            <p:cNvSpPr/>
            <p:nvPr/>
          </p:nvSpPr>
          <p:spPr bwMode="auto">
            <a:xfrm>
              <a:off x="5731487" y="2021289"/>
              <a:ext cx="313468" cy="368912"/>
            </a:xfrm>
            <a:custGeom>
              <a:avLst/>
              <a:gdLst>
                <a:gd name="T0" fmla="*/ 0 w 147"/>
                <a:gd name="T1" fmla="*/ 35 h 173"/>
                <a:gd name="T2" fmla="*/ 80 w 147"/>
                <a:gd name="T3" fmla="*/ 173 h 173"/>
                <a:gd name="T4" fmla="*/ 147 w 147"/>
                <a:gd name="T5" fmla="*/ 0 h 173"/>
                <a:gd name="T6" fmla="*/ 0 w 147"/>
                <a:gd name="T7" fmla="*/ 35 h 173"/>
              </a:gdLst>
              <a:ahLst/>
              <a:cxnLst>
                <a:cxn ang="0">
                  <a:pos x="T0" y="T1"/>
                </a:cxn>
                <a:cxn ang="0">
                  <a:pos x="T2" y="T3"/>
                </a:cxn>
                <a:cxn ang="0">
                  <a:pos x="T4" y="T5"/>
                </a:cxn>
                <a:cxn ang="0">
                  <a:pos x="T6" y="T7"/>
                </a:cxn>
              </a:cxnLst>
              <a:rect l="0" t="0" r="r" b="b"/>
              <a:pathLst>
                <a:path w="147" h="173">
                  <a:moveTo>
                    <a:pt x="0" y="35"/>
                  </a:moveTo>
                  <a:lnTo>
                    <a:pt x="80" y="173"/>
                  </a:lnTo>
                  <a:lnTo>
                    <a:pt x="147" y="0"/>
                  </a:lnTo>
                  <a:lnTo>
                    <a:pt x="0" y="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7" name="Freeform 250">
              <a:extLst>
                <a:ext uri="{FF2B5EF4-FFF2-40B4-BE49-F238E27FC236}">
                  <a16:creationId xmlns:a16="http://schemas.microsoft.com/office/drawing/2014/main" id="{5356CD0D-DB91-8B48-9907-381503F8C2DC}"/>
                </a:ext>
              </a:extLst>
            </p:cNvPr>
            <p:cNvSpPr/>
            <p:nvPr/>
          </p:nvSpPr>
          <p:spPr bwMode="auto">
            <a:xfrm>
              <a:off x="6125988" y="2590648"/>
              <a:ext cx="251627" cy="243098"/>
            </a:xfrm>
            <a:custGeom>
              <a:avLst/>
              <a:gdLst>
                <a:gd name="T0" fmla="*/ 0 w 118"/>
                <a:gd name="T1" fmla="*/ 114 h 114"/>
                <a:gd name="T2" fmla="*/ 118 w 118"/>
                <a:gd name="T3" fmla="*/ 67 h 114"/>
                <a:gd name="T4" fmla="*/ 40 w 118"/>
                <a:gd name="T5" fmla="*/ 0 h 114"/>
                <a:gd name="T6" fmla="*/ 0 w 118"/>
                <a:gd name="T7" fmla="*/ 114 h 114"/>
              </a:gdLst>
              <a:ahLst/>
              <a:cxnLst>
                <a:cxn ang="0">
                  <a:pos x="T0" y="T1"/>
                </a:cxn>
                <a:cxn ang="0">
                  <a:pos x="T2" y="T3"/>
                </a:cxn>
                <a:cxn ang="0">
                  <a:pos x="T4" y="T5"/>
                </a:cxn>
                <a:cxn ang="0">
                  <a:pos x="T6" y="T7"/>
                </a:cxn>
              </a:cxnLst>
              <a:rect l="0" t="0" r="r" b="b"/>
              <a:pathLst>
                <a:path w="118" h="114">
                  <a:moveTo>
                    <a:pt x="0" y="114"/>
                  </a:moveTo>
                  <a:lnTo>
                    <a:pt x="118" y="67"/>
                  </a:lnTo>
                  <a:lnTo>
                    <a:pt x="40" y="0"/>
                  </a:lnTo>
                  <a:lnTo>
                    <a:pt x="0" y="11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8" name="Freeform 251">
              <a:extLst>
                <a:ext uri="{FF2B5EF4-FFF2-40B4-BE49-F238E27FC236}">
                  <a16:creationId xmlns:a16="http://schemas.microsoft.com/office/drawing/2014/main" id="{E5C8C469-7552-7366-D278-ACF2317007C3}"/>
                </a:ext>
              </a:extLst>
            </p:cNvPr>
            <p:cNvSpPr/>
            <p:nvPr/>
          </p:nvSpPr>
          <p:spPr bwMode="auto">
            <a:xfrm>
              <a:off x="6211285" y="2257989"/>
              <a:ext cx="302806" cy="332660"/>
            </a:xfrm>
            <a:custGeom>
              <a:avLst/>
              <a:gdLst>
                <a:gd name="T0" fmla="*/ 21 w 142"/>
                <a:gd name="T1" fmla="*/ 0 h 156"/>
                <a:gd name="T2" fmla="*/ 142 w 142"/>
                <a:gd name="T3" fmla="*/ 62 h 156"/>
                <a:gd name="T4" fmla="*/ 0 w 142"/>
                <a:gd name="T5" fmla="*/ 156 h 156"/>
                <a:gd name="T6" fmla="*/ 21 w 142"/>
                <a:gd name="T7" fmla="*/ 0 h 156"/>
              </a:gdLst>
              <a:ahLst/>
              <a:cxnLst>
                <a:cxn ang="0">
                  <a:pos x="T0" y="T1"/>
                </a:cxn>
                <a:cxn ang="0">
                  <a:pos x="T2" y="T3"/>
                </a:cxn>
                <a:cxn ang="0">
                  <a:pos x="T4" y="T5"/>
                </a:cxn>
                <a:cxn ang="0">
                  <a:pos x="T6" y="T7"/>
                </a:cxn>
              </a:cxnLst>
              <a:rect l="0" t="0" r="r" b="b"/>
              <a:pathLst>
                <a:path w="142" h="156">
                  <a:moveTo>
                    <a:pt x="21" y="0"/>
                  </a:moveTo>
                  <a:lnTo>
                    <a:pt x="142" y="62"/>
                  </a:lnTo>
                  <a:lnTo>
                    <a:pt x="0" y="156"/>
                  </a:lnTo>
                  <a:lnTo>
                    <a:pt x="2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39" name="Freeform 252">
              <a:extLst>
                <a:ext uri="{FF2B5EF4-FFF2-40B4-BE49-F238E27FC236}">
                  <a16:creationId xmlns:a16="http://schemas.microsoft.com/office/drawing/2014/main" id="{19ABEC3F-2665-FFFC-B165-8DFA0CAFA138}"/>
                </a:ext>
              </a:extLst>
            </p:cNvPr>
            <p:cNvSpPr/>
            <p:nvPr/>
          </p:nvSpPr>
          <p:spPr bwMode="auto">
            <a:xfrm>
              <a:off x="6211285" y="2390200"/>
              <a:ext cx="302806" cy="343323"/>
            </a:xfrm>
            <a:custGeom>
              <a:avLst/>
              <a:gdLst>
                <a:gd name="T0" fmla="*/ 78 w 142"/>
                <a:gd name="T1" fmla="*/ 161 h 161"/>
                <a:gd name="T2" fmla="*/ 142 w 142"/>
                <a:gd name="T3" fmla="*/ 0 h 161"/>
                <a:gd name="T4" fmla="*/ 0 w 142"/>
                <a:gd name="T5" fmla="*/ 94 h 161"/>
                <a:gd name="T6" fmla="*/ 78 w 142"/>
                <a:gd name="T7" fmla="*/ 161 h 161"/>
              </a:gdLst>
              <a:ahLst/>
              <a:cxnLst>
                <a:cxn ang="0">
                  <a:pos x="T0" y="T1"/>
                </a:cxn>
                <a:cxn ang="0">
                  <a:pos x="T2" y="T3"/>
                </a:cxn>
                <a:cxn ang="0">
                  <a:pos x="T4" y="T5"/>
                </a:cxn>
                <a:cxn ang="0">
                  <a:pos x="T6" y="T7"/>
                </a:cxn>
              </a:cxnLst>
              <a:rect l="0" t="0" r="r" b="b"/>
              <a:pathLst>
                <a:path w="142" h="161">
                  <a:moveTo>
                    <a:pt x="78" y="161"/>
                  </a:moveTo>
                  <a:lnTo>
                    <a:pt x="142" y="0"/>
                  </a:lnTo>
                  <a:lnTo>
                    <a:pt x="0" y="94"/>
                  </a:lnTo>
                  <a:lnTo>
                    <a:pt x="78"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0" name="Freeform 253">
              <a:extLst>
                <a:ext uri="{FF2B5EF4-FFF2-40B4-BE49-F238E27FC236}">
                  <a16:creationId xmlns:a16="http://schemas.microsoft.com/office/drawing/2014/main" id="{1BB34C6C-6CD8-4B7F-9AFD-A549813E513E}"/>
                </a:ext>
              </a:extLst>
            </p:cNvPr>
            <p:cNvSpPr/>
            <p:nvPr/>
          </p:nvSpPr>
          <p:spPr bwMode="auto">
            <a:xfrm>
              <a:off x="6256066" y="2046878"/>
              <a:ext cx="317733" cy="343323"/>
            </a:xfrm>
            <a:custGeom>
              <a:avLst/>
              <a:gdLst>
                <a:gd name="T0" fmla="*/ 0 w 149"/>
                <a:gd name="T1" fmla="*/ 99 h 161"/>
                <a:gd name="T2" fmla="*/ 149 w 149"/>
                <a:gd name="T3" fmla="*/ 0 h 161"/>
                <a:gd name="T4" fmla="*/ 121 w 149"/>
                <a:gd name="T5" fmla="*/ 161 h 161"/>
                <a:gd name="T6" fmla="*/ 0 w 149"/>
                <a:gd name="T7" fmla="*/ 99 h 161"/>
              </a:gdLst>
              <a:ahLst/>
              <a:cxnLst>
                <a:cxn ang="0">
                  <a:pos x="T0" y="T1"/>
                </a:cxn>
                <a:cxn ang="0">
                  <a:pos x="T2" y="T3"/>
                </a:cxn>
                <a:cxn ang="0">
                  <a:pos x="T4" y="T5"/>
                </a:cxn>
                <a:cxn ang="0">
                  <a:pos x="T6" y="T7"/>
                </a:cxn>
              </a:cxnLst>
              <a:rect l="0" t="0" r="r" b="b"/>
              <a:pathLst>
                <a:path w="149" h="161">
                  <a:moveTo>
                    <a:pt x="0" y="99"/>
                  </a:moveTo>
                  <a:lnTo>
                    <a:pt x="149" y="0"/>
                  </a:lnTo>
                  <a:lnTo>
                    <a:pt x="121" y="161"/>
                  </a:lnTo>
                  <a:lnTo>
                    <a:pt x="0" y="9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1" name="Freeform 254">
              <a:extLst>
                <a:ext uri="{FF2B5EF4-FFF2-40B4-BE49-F238E27FC236}">
                  <a16:creationId xmlns:a16="http://schemas.microsoft.com/office/drawing/2014/main" id="{77A2D21C-100B-DFA7-13CE-C65BB85BE7CE}"/>
                </a:ext>
              </a:extLst>
            </p:cNvPr>
            <p:cNvSpPr/>
            <p:nvPr/>
          </p:nvSpPr>
          <p:spPr bwMode="auto">
            <a:xfrm>
              <a:off x="6044955" y="2021289"/>
              <a:ext cx="528844" cy="236701"/>
            </a:xfrm>
            <a:custGeom>
              <a:avLst/>
              <a:gdLst>
                <a:gd name="T0" fmla="*/ 0 w 248"/>
                <a:gd name="T1" fmla="*/ 0 h 111"/>
                <a:gd name="T2" fmla="*/ 248 w 248"/>
                <a:gd name="T3" fmla="*/ 12 h 111"/>
                <a:gd name="T4" fmla="*/ 99 w 248"/>
                <a:gd name="T5" fmla="*/ 111 h 111"/>
                <a:gd name="T6" fmla="*/ 0 w 248"/>
                <a:gd name="T7" fmla="*/ 0 h 111"/>
              </a:gdLst>
              <a:ahLst/>
              <a:cxnLst>
                <a:cxn ang="0">
                  <a:pos x="T0" y="T1"/>
                </a:cxn>
                <a:cxn ang="0">
                  <a:pos x="T2" y="T3"/>
                </a:cxn>
                <a:cxn ang="0">
                  <a:pos x="T4" y="T5"/>
                </a:cxn>
                <a:cxn ang="0">
                  <a:pos x="T6" y="T7"/>
                </a:cxn>
              </a:cxnLst>
              <a:rect l="0" t="0" r="r" b="b"/>
              <a:pathLst>
                <a:path w="248" h="111">
                  <a:moveTo>
                    <a:pt x="0" y="0"/>
                  </a:moveTo>
                  <a:lnTo>
                    <a:pt x="248" y="12"/>
                  </a:lnTo>
                  <a:lnTo>
                    <a:pt x="99" y="11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2" name="Freeform 255">
              <a:extLst>
                <a:ext uri="{FF2B5EF4-FFF2-40B4-BE49-F238E27FC236}">
                  <a16:creationId xmlns:a16="http://schemas.microsoft.com/office/drawing/2014/main" id="{B4920E9E-E81A-ECFC-B23A-684BB611FEFA}"/>
                </a:ext>
              </a:extLst>
            </p:cNvPr>
            <p:cNvSpPr/>
            <p:nvPr/>
          </p:nvSpPr>
          <p:spPr bwMode="auto">
            <a:xfrm>
              <a:off x="5443609" y="2095924"/>
              <a:ext cx="287879" cy="464871"/>
            </a:xfrm>
            <a:custGeom>
              <a:avLst/>
              <a:gdLst>
                <a:gd name="T0" fmla="*/ 135 w 135"/>
                <a:gd name="T1" fmla="*/ 0 h 218"/>
                <a:gd name="T2" fmla="*/ 69 w 135"/>
                <a:gd name="T3" fmla="*/ 218 h 218"/>
                <a:gd name="T4" fmla="*/ 0 w 135"/>
                <a:gd name="T5" fmla="*/ 34 h 218"/>
                <a:gd name="T6" fmla="*/ 135 w 135"/>
                <a:gd name="T7" fmla="*/ 0 h 218"/>
              </a:gdLst>
              <a:ahLst/>
              <a:cxnLst>
                <a:cxn ang="0">
                  <a:pos x="T0" y="T1"/>
                </a:cxn>
                <a:cxn ang="0">
                  <a:pos x="T2" y="T3"/>
                </a:cxn>
                <a:cxn ang="0">
                  <a:pos x="T4" y="T5"/>
                </a:cxn>
                <a:cxn ang="0">
                  <a:pos x="T6" y="T7"/>
                </a:cxn>
              </a:cxnLst>
              <a:rect l="0" t="0" r="r" b="b"/>
              <a:pathLst>
                <a:path w="135" h="218">
                  <a:moveTo>
                    <a:pt x="135" y="0"/>
                  </a:moveTo>
                  <a:lnTo>
                    <a:pt x="69" y="218"/>
                  </a:lnTo>
                  <a:lnTo>
                    <a:pt x="0" y="34"/>
                  </a:lnTo>
                  <a:lnTo>
                    <a:pt x="13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3" name="Freeform 256">
              <a:extLst>
                <a:ext uri="{FF2B5EF4-FFF2-40B4-BE49-F238E27FC236}">
                  <a16:creationId xmlns:a16="http://schemas.microsoft.com/office/drawing/2014/main" id="{30C4EA6B-9B37-9239-C671-BFD47F00F493}"/>
                </a:ext>
              </a:extLst>
            </p:cNvPr>
            <p:cNvSpPr/>
            <p:nvPr/>
          </p:nvSpPr>
          <p:spPr bwMode="auto">
            <a:xfrm>
              <a:off x="5266616" y="2168426"/>
              <a:ext cx="324130" cy="392368"/>
            </a:xfrm>
            <a:custGeom>
              <a:avLst/>
              <a:gdLst>
                <a:gd name="T0" fmla="*/ 0 w 152"/>
                <a:gd name="T1" fmla="*/ 120 h 184"/>
                <a:gd name="T2" fmla="*/ 83 w 152"/>
                <a:gd name="T3" fmla="*/ 0 h 184"/>
                <a:gd name="T4" fmla="*/ 152 w 152"/>
                <a:gd name="T5" fmla="*/ 184 h 184"/>
                <a:gd name="T6" fmla="*/ 0 w 152"/>
                <a:gd name="T7" fmla="*/ 120 h 184"/>
              </a:gdLst>
              <a:ahLst/>
              <a:cxnLst>
                <a:cxn ang="0">
                  <a:pos x="T0" y="T1"/>
                </a:cxn>
                <a:cxn ang="0">
                  <a:pos x="T2" y="T3"/>
                </a:cxn>
                <a:cxn ang="0">
                  <a:pos x="T4" y="T5"/>
                </a:cxn>
                <a:cxn ang="0">
                  <a:pos x="T6" y="T7"/>
                </a:cxn>
              </a:cxnLst>
              <a:rect l="0" t="0" r="r" b="b"/>
              <a:pathLst>
                <a:path w="152" h="184">
                  <a:moveTo>
                    <a:pt x="0" y="120"/>
                  </a:moveTo>
                  <a:lnTo>
                    <a:pt x="83" y="0"/>
                  </a:lnTo>
                  <a:lnTo>
                    <a:pt x="152" y="184"/>
                  </a:lnTo>
                  <a:lnTo>
                    <a:pt x="0" y="12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4" name="Freeform 257">
              <a:extLst>
                <a:ext uri="{FF2B5EF4-FFF2-40B4-BE49-F238E27FC236}">
                  <a16:creationId xmlns:a16="http://schemas.microsoft.com/office/drawing/2014/main" id="{13C6706A-EA33-F0F2-2152-05AB3C2D83A6}"/>
                </a:ext>
              </a:extLst>
            </p:cNvPr>
            <p:cNvSpPr/>
            <p:nvPr/>
          </p:nvSpPr>
          <p:spPr bwMode="auto">
            <a:xfrm>
              <a:off x="5040578" y="2046878"/>
              <a:ext cx="388103" cy="211112"/>
            </a:xfrm>
            <a:custGeom>
              <a:avLst/>
              <a:gdLst>
                <a:gd name="T0" fmla="*/ 182 w 182"/>
                <a:gd name="T1" fmla="*/ 23 h 99"/>
                <a:gd name="T2" fmla="*/ 50 w 182"/>
                <a:gd name="T3" fmla="*/ 99 h 99"/>
                <a:gd name="T4" fmla="*/ 0 w 182"/>
                <a:gd name="T5" fmla="*/ 0 h 99"/>
                <a:gd name="T6" fmla="*/ 182 w 182"/>
                <a:gd name="T7" fmla="*/ 23 h 99"/>
              </a:gdLst>
              <a:ahLst/>
              <a:cxnLst>
                <a:cxn ang="0">
                  <a:pos x="T0" y="T1"/>
                </a:cxn>
                <a:cxn ang="0">
                  <a:pos x="T2" y="T3"/>
                </a:cxn>
                <a:cxn ang="0">
                  <a:pos x="T4" y="T5"/>
                </a:cxn>
                <a:cxn ang="0">
                  <a:pos x="T6" y="T7"/>
                </a:cxn>
              </a:cxnLst>
              <a:rect l="0" t="0" r="r" b="b"/>
              <a:pathLst>
                <a:path w="182" h="99">
                  <a:moveTo>
                    <a:pt x="182" y="23"/>
                  </a:moveTo>
                  <a:lnTo>
                    <a:pt x="50" y="99"/>
                  </a:lnTo>
                  <a:lnTo>
                    <a:pt x="0" y="0"/>
                  </a:lnTo>
                  <a:lnTo>
                    <a:pt x="182" y="2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5" name="Freeform 258">
              <a:extLst>
                <a:ext uri="{FF2B5EF4-FFF2-40B4-BE49-F238E27FC236}">
                  <a16:creationId xmlns:a16="http://schemas.microsoft.com/office/drawing/2014/main" id="{26651EAA-0778-3B16-37F4-14A12620B4B3}"/>
                </a:ext>
              </a:extLst>
            </p:cNvPr>
            <p:cNvSpPr/>
            <p:nvPr/>
          </p:nvSpPr>
          <p:spPr bwMode="auto">
            <a:xfrm>
              <a:off x="4778290" y="2046878"/>
              <a:ext cx="368912" cy="211112"/>
            </a:xfrm>
            <a:custGeom>
              <a:avLst/>
              <a:gdLst>
                <a:gd name="T0" fmla="*/ 0 w 173"/>
                <a:gd name="T1" fmla="*/ 45 h 99"/>
                <a:gd name="T2" fmla="*/ 173 w 173"/>
                <a:gd name="T3" fmla="*/ 99 h 99"/>
                <a:gd name="T4" fmla="*/ 123 w 173"/>
                <a:gd name="T5" fmla="*/ 0 h 99"/>
                <a:gd name="T6" fmla="*/ 0 w 173"/>
                <a:gd name="T7" fmla="*/ 45 h 99"/>
              </a:gdLst>
              <a:ahLst/>
              <a:cxnLst>
                <a:cxn ang="0">
                  <a:pos x="T0" y="T1"/>
                </a:cxn>
                <a:cxn ang="0">
                  <a:pos x="T2" y="T3"/>
                </a:cxn>
                <a:cxn ang="0">
                  <a:pos x="T4" y="T5"/>
                </a:cxn>
                <a:cxn ang="0">
                  <a:pos x="T6" y="T7"/>
                </a:cxn>
              </a:cxnLst>
              <a:rect l="0" t="0" r="r" b="b"/>
              <a:pathLst>
                <a:path w="173" h="99">
                  <a:moveTo>
                    <a:pt x="0" y="45"/>
                  </a:moveTo>
                  <a:lnTo>
                    <a:pt x="173" y="99"/>
                  </a:lnTo>
                  <a:lnTo>
                    <a:pt x="123" y="0"/>
                  </a:lnTo>
                  <a:lnTo>
                    <a:pt x="0" y="4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6" name="Freeform 259">
              <a:extLst>
                <a:ext uri="{FF2B5EF4-FFF2-40B4-BE49-F238E27FC236}">
                  <a16:creationId xmlns:a16="http://schemas.microsoft.com/office/drawing/2014/main" id="{27CD890C-7393-3D3E-BDC0-D0663BE54601}"/>
                </a:ext>
              </a:extLst>
            </p:cNvPr>
            <p:cNvSpPr/>
            <p:nvPr/>
          </p:nvSpPr>
          <p:spPr bwMode="auto">
            <a:xfrm>
              <a:off x="4778290" y="2142837"/>
              <a:ext cx="368912" cy="336925"/>
            </a:xfrm>
            <a:custGeom>
              <a:avLst/>
              <a:gdLst>
                <a:gd name="T0" fmla="*/ 88 w 173"/>
                <a:gd name="T1" fmla="*/ 158 h 158"/>
                <a:gd name="T2" fmla="*/ 173 w 173"/>
                <a:gd name="T3" fmla="*/ 54 h 158"/>
                <a:gd name="T4" fmla="*/ 0 w 173"/>
                <a:gd name="T5" fmla="*/ 0 h 158"/>
                <a:gd name="T6" fmla="*/ 88 w 173"/>
                <a:gd name="T7" fmla="*/ 158 h 158"/>
              </a:gdLst>
              <a:ahLst/>
              <a:cxnLst>
                <a:cxn ang="0">
                  <a:pos x="T0" y="T1"/>
                </a:cxn>
                <a:cxn ang="0">
                  <a:pos x="T2" y="T3"/>
                </a:cxn>
                <a:cxn ang="0">
                  <a:pos x="T4" y="T5"/>
                </a:cxn>
                <a:cxn ang="0">
                  <a:pos x="T6" y="T7"/>
                </a:cxn>
              </a:cxnLst>
              <a:rect l="0" t="0" r="r" b="b"/>
              <a:pathLst>
                <a:path w="173" h="158">
                  <a:moveTo>
                    <a:pt x="88" y="158"/>
                  </a:moveTo>
                  <a:lnTo>
                    <a:pt x="173" y="54"/>
                  </a:lnTo>
                  <a:lnTo>
                    <a:pt x="0" y="0"/>
                  </a:lnTo>
                  <a:lnTo>
                    <a:pt x="88" y="1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7" name="Freeform 260">
              <a:extLst>
                <a:ext uri="{FF2B5EF4-FFF2-40B4-BE49-F238E27FC236}">
                  <a16:creationId xmlns:a16="http://schemas.microsoft.com/office/drawing/2014/main" id="{9C2B1164-7130-C14D-4F3C-6123D8CCEC8B}"/>
                </a:ext>
              </a:extLst>
            </p:cNvPr>
            <p:cNvSpPr/>
            <p:nvPr/>
          </p:nvSpPr>
          <p:spPr bwMode="auto">
            <a:xfrm>
              <a:off x="4663138" y="2142837"/>
              <a:ext cx="302806" cy="336925"/>
            </a:xfrm>
            <a:custGeom>
              <a:avLst/>
              <a:gdLst>
                <a:gd name="T0" fmla="*/ 0 w 142"/>
                <a:gd name="T1" fmla="*/ 158 h 158"/>
                <a:gd name="T2" fmla="*/ 142 w 142"/>
                <a:gd name="T3" fmla="*/ 158 h 158"/>
                <a:gd name="T4" fmla="*/ 54 w 142"/>
                <a:gd name="T5" fmla="*/ 0 h 158"/>
                <a:gd name="T6" fmla="*/ 0 w 142"/>
                <a:gd name="T7" fmla="*/ 158 h 158"/>
              </a:gdLst>
              <a:ahLst/>
              <a:cxnLst>
                <a:cxn ang="0">
                  <a:pos x="T0" y="T1"/>
                </a:cxn>
                <a:cxn ang="0">
                  <a:pos x="T2" y="T3"/>
                </a:cxn>
                <a:cxn ang="0">
                  <a:pos x="T4" y="T5"/>
                </a:cxn>
                <a:cxn ang="0">
                  <a:pos x="T6" y="T7"/>
                </a:cxn>
              </a:cxnLst>
              <a:rect l="0" t="0" r="r" b="b"/>
              <a:pathLst>
                <a:path w="142" h="158">
                  <a:moveTo>
                    <a:pt x="0" y="158"/>
                  </a:moveTo>
                  <a:lnTo>
                    <a:pt x="142" y="158"/>
                  </a:lnTo>
                  <a:lnTo>
                    <a:pt x="54" y="0"/>
                  </a:lnTo>
                  <a:lnTo>
                    <a:pt x="0" y="1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8" name="Freeform 261">
              <a:extLst>
                <a:ext uri="{FF2B5EF4-FFF2-40B4-BE49-F238E27FC236}">
                  <a16:creationId xmlns:a16="http://schemas.microsoft.com/office/drawing/2014/main" id="{F6119A7C-639A-BD15-FC0E-5ABF08382E94}"/>
                </a:ext>
              </a:extLst>
            </p:cNvPr>
            <p:cNvSpPr/>
            <p:nvPr/>
          </p:nvSpPr>
          <p:spPr bwMode="auto">
            <a:xfrm>
              <a:off x="4449895" y="2142837"/>
              <a:ext cx="328395" cy="336925"/>
            </a:xfrm>
            <a:custGeom>
              <a:avLst/>
              <a:gdLst>
                <a:gd name="T0" fmla="*/ 0 w 154"/>
                <a:gd name="T1" fmla="*/ 54 h 158"/>
                <a:gd name="T2" fmla="*/ 100 w 154"/>
                <a:gd name="T3" fmla="*/ 158 h 158"/>
                <a:gd name="T4" fmla="*/ 154 w 154"/>
                <a:gd name="T5" fmla="*/ 0 h 158"/>
                <a:gd name="T6" fmla="*/ 0 w 154"/>
                <a:gd name="T7" fmla="*/ 54 h 158"/>
              </a:gdLst>
              <a:ahLst/>
              <a:cxnLst>
                <a:cxn ang="0">
                  <a:pos x="T0" y="T1"/>
                </a:cxn>
                <a:cxn ang="0">
                  <a:pos x="T2" y="T3"/>
                </a:cxn>
                <a:cxn ang="0">
                  <a:pos x="T4" y="T5"/>
                </a:cxn>
                <a:cxn ang="0">
                  <a:pos x="T6" y="T7"/>
                </a:cxn>
              </a:cxnLst>
              <a:rect l="0" t="0" r="r" b="b"/>
              <a:pathLst>
                <a:path w="154" h="158">
                  <a:moveTo>
                    <a:pt x="0" y="54"/>
                  </a:moveTo>
                  <a:lnTo>
                    <a:pt x="100" y="158"/>
                  </a:lnTo>
                  <a:lnTo>
                    <a:pt x="154" y="0"/>
                  </a:lnTo>
                  <a:lnTo>
                    <a:pt x="0" y="5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49" name="Freeform 262">
              <a:extLst>
                <a:ext uri="{FF2B5EF4-FFF2-40B4-BE49-F238E27FC236}">
                  <a16:creationId xmlns:a16="http://schemas.microsoft.com/office/drawing/2014/main" id="{90BBAE88-9927-1E21-C1E0-BD7A7C65BA95}"/>
                </a:ext>
              </a:extLst>
            </p:cNvPr>
            <p:cNvSpPr/>
            <p:nvPr/>
          </p:nvSpPr>
          <p:spPr bwMode="auto">
            <a:xfrm>
              <a:off x="4383789" y="2257989"/>
              <a:ext cx="279350" cy="221773"/>
            </a:xfrm>
            <a:custGeom>
              <a:avLst/>
              <a:gdLst>
                <a:gd name="T0" fmla="*/ 0 w 131"/>
                <a:gd name="T1" fmla="*/ 104 h 104"/>
                <a:gd name="T2" fmla="*/ 131 w 131"/>
                <a:gd name="T3" fmla="*/ 104 h 104"/>
                <a:gd name="T4" fmla="*/ 31 w 131"/>
                <a:gd name="T5" fmla="*/ 0 h 104"/>
                <a:gd name="T6" fmla="*/ 0 w 131"/>
                <a:gd name="T7" fmla="*/ 104 h 104"/>
              </a:gdLst>
              <a:ahLst/>
              <a:cxnLst>
                <a:cxn ang="0">
                  <a:pos x="T0" y="T1"/>
                </a:cxn>
                <a:cxn ang="0">
                  <a:pos x="T2" y="T3"/>
                </a:cxn>
                <a:cxn ang="0">
                  <a:pos x="T4" y="T5"/>
                </a:cxn>
                <a:cxn ang="0">
                  <a:pos x="T6" y="T7"/>
                </a:cxn>
              </a:cxnLst>
              <a:rect l="0" t="0" r="r" b="b"/>
              <a:pathLst>
                <a:path w="131" h="104">
                  <a:moveTo>
                    <a:pt x="0" y="104"/>
                  </a:moveTo>
                  <a:lnTo>
                    <a:pt x="131" y="104"/>
                  </a:lnTo>
                  <a:lnTo>
                    <a:pt x="31" y="0"/>
                  </a:lnTo>
                  <a:lnTo>
                    <a:pt x="0" y="10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0" name="Freeform 263">
              <a:extLst>
                <a:ext uri="{FF2B5EF4-FFF2-40B4-BE49-F238E27FC236}">
                  <a16:creationId xmlns:a16="http://schemas.microsoft.com/office/drawing/2014/main" id="{4B8C5627-3AD7-130B-2983-27E1533839AF}"/>
                </a:ext>
              </a:extLst>
            </p:cNvPr>
            <p:cNvSpPr/>
            <p:nvPr/>
          </p:nvSpPr>
          <p:spPr bwMode="auto">
            <a:xfrm>
              <a:off x="4066057" y="2257989"/>
              <a:ext cx="383838" cy="221773"/>
            </a:xfrm>
            <a:custGeom>
              <a:avLst/>
              <a:gdLst>
                <a:gd name="T0" fmla="*/ 0 w 180"/>
                <a:gd name="T1" fmla="*/ 52 h 104"/>
                <a:gd name="T2" fmla="*/ 149 w 180"/>
                <a:gd name="T3" fmla="*/ 104 h 104"/>
                <a:gd name="T4" fmla="*/ 180 w 180"/>
                <a:gd name="T5" fmla="*/ 0 h 104"/>
                <a:gd name="T6" fmla="*/ 0 w 180"/>
                <a:gd name="T7" fmla="*/ 52 h 104"/>
              </a:gdLst>
              <a:ahLst/>
              <a:cxnLst>
                <a:cxn ang="0">
                  <a:pos x="T0" y="T1"/>
                </a:cxn>
                <a:cxn ang="0">
                  <a:pos x="T2" y="T3"/>
                </a:cxn>
                <a:cxn ang="0">
                  <a:pos x="T4" y="T5"/>
                </a:cxn>
                <a:cxn ang="0">
                  <a:pos x="T6" y="T7"/>
                </a:cxn>
              </a:cxnLst>
              <a:rect l="0" t="0" r="r" b="b"/>
              <a:pathLst>
                <a:path w="180" h="104">
                  <a:moveTo>
                    <a:pt x="0" y="52"/>
                  </a:moveTo>
                  <a:lnTo>
                    <a:pt x="149" y="104"/>
                  </a:lnTo>
                  <a:lnTo>
                    <a:pt x="180" y="0"/>
                  </a:lnTo>
                  <a:lnTo>
                    <a:pt x="0" y="5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1" name="Freeform 264">
              <a:extLst>
                <a:ext uri="{FF2B5EF4-FFF2-40B4-BE49-F238E27FC236}">
                  <a16:creationId xmlns:a16="http://schemas.microsoft.com/office/drawing/2014/main" id="{AB4D5C52-1C8F-7348-39BE-125C5A2D7681}"/>
                </a:ext>
              </a:extLst>
            </p:cNvPr>
            <p:cNvSpPr/>
            <p:nvPr/>
          </p:nvSpPr>
          <p:spPr bwMode="auto">
            <a:xfrm>
              <a:off x="4076718" y="2479762"/>
              <a:ext cx="343323" cy="324130"/>
            </a:xfrm>
            <a:custGeom>
              <a:avLst/>
              <a:gdLst>
                <a:gd name="T0" fmla="*/ 0 w 161"/>
                <a:gd name="T1" fmla="*/ 112 h 152"/>
                <a:gd name="T2" fmla="*/ 144 w 161"/>
                <a:gd name="T3" fmla="*/ 0 h 152"/>
                <a:gd name="T4" fmla="*/ 161 w 161"/>
                <a:gd name="T5" fmla="*/ 152 h 152"/>
                <a:gd name="T6" fmla="*/ 0 w 161"/>
                <a:gd name="T7" fmla="*/ 112 h 152"/>
              </a:gdLst>
              <a:ahLst/>
              <a:cxnLst>
                <a:cxn ang="0">
                  <a:pos x="T0" y="T1"/>
                </a:cxn>
                <a:cxn ang="0">
                  <a:pos x="T2" y="T3"/>
                </a:cxn>
                <a:cxn ang="0">
                  <a:pos x="T4" y="T5"/>
                </a:cxn>
                <a:cxn ang="0">
                  <a:pos x="T6" y="T7"/>
                </a:cxn>
              </a:cxnLst>
              <a:rect l="0" t="0" r="r" b="b"/>
              <a:pathLst>
                <a:path w="161" h="152">
                  <a:moveTo>
                    <a:pt x="0" y="112"/>
                  </a:moveTo>
                  <a:lnTo>
                    <a:pt x="144" y="0"/>
                  </a:lnTo>
                  <a:lnTo>
                    <a:pt x="161" y="152"/>
                  </a:lnTo>
                  <a:lnTo>
                    <a:pt x="0" y="1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2" name="Freeform 265">
              <a:extLst>
                <a:ext uri="{FF2B5EF4-FFF2-40B4-BE49-F238E27FC236}">
                  <a16:creationId xmlns:a16="http://schemas.microsoft.com/office/drawing/2014/main" id="{010CCDE9-F436-C28E-DCBF-164C9786223E}"/>
                </a:ext>
              </a:extLst>
            </p:cNvPr>
            <p:cNvSpPr/>
            <p:nvPr/>
          </p:nvSpPr>
          <p:spPr bwMode="auto">
            <a:xfrm>
              <a:off x="4383789" y="2479762"/>
              <a:ext cx="279350" cy="324130"/>
            </a:xfrm>
            <a:custGeom>
              <a:avLst/>
              <a:gdLst>
                <a:gd name="T0" fmla="*/ 131 w 131"/>
                <a:gd name="T1" fmla="*/ 0 h 152"/>
                <a:gd name="T2" fmla="*/ 17 w 131"/>
                <a:gd name="T3" fmla="*/ 152 h 152"/>
                <a:gd name="T4" fmla="*/ 0 w 131"/>
                <a:gd name="T5" fmla="*/ 0 h 152"/>
                <a:gd name="T6" fmla="*/ 131 w 131"/>
                <a:gd name="T7" fmla="*/ 0 h 152"/>
              </a:gdLst>
              <a:ahLst/>
              <a:cxnLst>
                <a:cxn ang="0">
                  <a:pos x="T0" y="T1"/>
                </a:cxn>
                <a:cxn ang="0">
                  <a:pos x="T2" y="T3"/>
                </a:cxn>
                <a:cxn ang="0">
                  <a:pos x="T4" y="T5"/>
                </a:cxn>
                <a:cxn ang="0">
                  <a:pos x="T6" y="T7"/>
                </a:cxn>
              </a:cxnLst>
              <a:rect l="0" t="0" r="r" b="b"/>
              <a:pathLst>
                <a:path w="131" h="152">
                  <a:moveTo>
                    <a:pt x="131" y="0"/>
                  </a:moveTo>
                  <a:lnTo>
                    <a:pt x="17" y="152"/>
                  </a:lnTo>
                  <a:lnTo>
                    <a:pt x="0" y="0"/>
                  </a:lnTo>
                  <a:lnTo>
                    <a:pt x="13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3" name="Freeform 266">
              <a:extLst>
                <a:ext uri="{FF2B5EF4-FFF2-40B4-BE49-F238E27FC236}">
                  <a16:creationId xmlns:a16="http://schemas.microsoft.com/office/drawing/2014/main" id="{C01A24A7-F05F-A600-BD87-3D0D47AFD5DA}"/>
                </a:ext>
              </a:extLst>
            </p:cNvPr>
            <p:cNvSpPr/>
            <p:nvPr/>
          </p:nvSpPr>
          <p:spPr bwMode="auto">
            <a:xfrm>
              <a:off x="4420041" y="2479762"/>
              <a:ext cx="302806" cy="324130"/>
            </a:xfrm>
            <a:custGeom>
              <a:avLst/>
              <a:gdLst>
                <a:gd name="T0" fmla="*/ 142 w 142"/>
                <a:gd name="T1" fmla="*/ 126 h 152"/>
                <a:gd name="T2" fmla="*/ 0 w 142"/>
                <a:gd name="T3" fmla="*/ 152 h 152"/>
                <a:gd name="T4" fmla="*/ 114 w 142"/>
                <a:gd name="T5" fmla="*/ 0 h 152"/>
                <a:gd name="T6" fmla="*/ 142 w 142"/>
                <a:gd name="T7" fmla="*/ 126 h 152"/>
              </a:gdLst>
              <a:ahLst/>
              <a:cxnLst>
                <a:cxn ang="0">
                  <a:pos x="T0" y="T1"/>
                </a:cxn>
                <a:cxn ang="0">
                  <a:pos x="T2" y="T3"/>
                </a:cxn>
                <a:cxn ang="0">
                  <a:pos x="T4" y="T5"/>
                </a:cxn>
                <a:cxn ang="0">
                  <a:pos x="T6" y="T7"/>
                </a:cxn>
              </a:cxnLst>
              <a:rect l="0" t="0" r="r" b="b"/>
              <a:pathLst>
                <a:path w="142" h="152">
                  <a:moveTo>
                    <a:pt x="142" y="126"/>
                  </a:moveTo>
                  <a:lnTo>
                    <a:pt x="0" y="152"/>
                  </a:lnTo>
                  <a:lnTo>
                    <a:pt x="114" y="0"/>
                  </a:lnTo>
                  <a:lnTo>
                    <a:pt x="142" y="12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4" name="Freeform 267">
              <a:extLst>
                <a:ext uri="{FF2B5EF4-FFF2-40B4-BE49-F238E27FC236}">
                  <a16:creationId xmlns:a16="http://schemas.microsoft.com/office/drawing/2014/main" id="{1AB7F7EF-D159-52FD-2719-36FB1E3D7F71}"/>
                </a:ext>
              </a:extLst>
            </p:cNvPr>
            <p:cNvSpPr/>
            <p:nvPr/>
          </p:nvSpPr>
          <p:spPr bwMode="auto">
            <a:xfrm>
              <a:off x="3976495" y="2479762"/>
              <a:ext cx="407296" cy="238833"/>
            </a:xfrm>
            <a:custGeom>
              <a:avLst/>
              <a:gdLst>
                <a:gd name="T0" fmla="*/ 0 w 191"/>
                <a:gd name="T1" fmla="*/ 7 h 112"/>
                <a:gd name="T2" fmla="*/ 47 w 191"/>
                <a:gd name="T3" fmla="*/ 112 h 112"/>
                <a:gd name="T4" fmla="*/ 191 w 191"/>
                <a:gd name="T5" fmla="*/ 0 h 112"/>
                <a:gd name="T6" fmla="*/ 0 w 191"/>
                <a:gd name="T7" fmla="*/ 7 h 112"/>
              </a:gdLst>
              <a:ahLst/>
              <a:cxnLst>
                <a:cxn ang="0">
                  <a:pos x="T0" y="T1"/>
                </a:cxn>
                <a:cxn ang="0">
                  <a:pos x="T2" y="T3"/>
                </a:cxn>
                <a:cxn ang="0">
                  <a:pos x="T4" y="T5"/>
                </a:cxn>
                <a:cxn ang="0">
                  <a:pos x="T6" y="T7"/>
                </a:cxn>
              </a:cxnLst>
              <a:rect l="0" t="0" r="r" b="b"/>
              <a:pathLst>
                <a:path w="191" h="112">
                  <a:moveTo>
                    <a:pt x="0" y="7"/>
                  </a:moveTo>
                  <a:lnTo>
                    <a:pt x="47" y="112"/>
                  </a:lnTo>
                  <a:lnTo>
                    <a:pt x="191" y="0"/>
                  </a:lnTo>
                  <a:lnTo>
                    <a:pt x="0" y="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5" name="Freeform 268">
              <a:extLst>
                <a:ext uri="{FF2B5EF4-FFF2-40B4-BE49-F238E27FC236}">
                  <a16:creationId xmlns:a16="http://schemas.microsoft.com/office/drawing/2014/main" id="{7C20B8CF-2A49-75EB-5ED9-2FDB3033A67B}"/>
                </a:ext>
              </a:extLst>
            </p:cNvPr>
            <p:cNvSpPr/>
            <p:nvPr/>
          </p:nvSpPr>
          <p:spPr bwMode="auto">
            <a:xfrm>
              <a:off x="4076718" y="2803892"/>
              <a:ext cx="343323" cy="266555"/>
            </a:xfrm>
            <a:custGeom>
              <a:avLst/>
              <a:gdLst>
                <a:gd name="T0" fmla="*/ 161 w 161"/>
                <a:gd name="T1" fmla="*/ 0 h 125"/>
                <a:gd name="T2" fmla="*/ 0 w 161"/>
                <a:gd name="T3" fmla="*/ 0 h 125"/>
                <a:gd name="T4" fmla="*/ 50 w 161"/>
                <a:gd name="T5" fmla="*/ 125 h 125"/>
                <a:gd name="T6" fmla="*/ 161 w 161"/>
                <a:gd name="T7" fmla="*/ 0 h 125"/>
              </a:gdLst>
              <a:ahLst/>
              <a:cxnLst>
                <a:cxn ang="0">
                  <a:pos x="T0" y="T1"/>
                </a:cxn>
                <a:cxn ang="0">
                  <a:pos x="T2" y="T3"/>
                </a:cxn>
                <a:cxn ang="0">
                  <a:pos x="T4" y="T5"/>
                </a:cxn>
                <a:cxn ang="0">
                  <a:pos x="T6" y="T7"/>
                </a:cxn>
              </a:cxnLst>
              <a:rect l="0" t="0" r="r" b="b"/>
              <a:pathLst>
                <a:path w="161" h="125">
                  <a:moveTo>
                    <a:pt x="161" y="0"/>
                  </a:moveTo>
                  <a:lnTo>
                    <a:pt x="0" y="0"/>
                  </a:lnTo>
                  <a:lnTo>
                    <a:pt x="50" y="125"/>
                  </a:lnTo>
                  <a:lnTo>
                    <a:pt x="16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6" name="Freeform 269">
              <a:extLst>
                <a:ext uri="{FF2B5EF4-FFF2-40B4-BE49-F238E27FC236}">
                  <a16:creationId xmlns:a16="http://schemas.microsoft.com/office/drawing/2014/main" id="{7A7B15DA-F18D-7EAF-EC6A-AF5F3CB3A5CB}"/>
                </a:ext>
              </a:extLst>
            </p:cNvPr>
            <p:cNvSpPr/>
            <p:nvPr/>
          </p:nvSpPr>
          <p:spPr bwMode="auto">
            <a:xfrm>
              <a:off x="3788840" y="2803892"/>
              <a:ext cx="394501" cy="266555"/>
            </a:xfrm>
            <a:custGeom>
              <a:avLst/>
              <a:gdLst>
                <a:gd name="T0" fmla="*/ 0 w 185"/>
                <a:gd name="T1" fmla="*/ 125 h 125"/>
                <a:gd name="T2" fmla="*/ 135 w 185"/>
                <a:gd name="T3" fmla="*/ 0 h 125"/>
                <a:gd name="T4" fmla="*/ 185 w 185"/>
                <a:gd name="T5" fmla="*/ 125 h 125"/>
                <a:gd name="T6" fmla="*/ 0 w 185"/>
                <a:gd name="T7" fmla="*/ 125 h 125"/>
              </a:gdLst>
              <a:ahLst/>
              <a:cxnLst>
                <a:cxn ang="0">
                  <a:pos x="T0" y="T1"/>
                </a:cxn>
                <a:cxn ang="0">
                  <a:pos x="T2" y="T3"/>
                </a:cxn>
                <a:cxn ang="0">
                  <a:pos x="T4" y="T5"/>
                </a:cxn>
                <a:cxn ang="0">
                  <a:pos x="T6" y="T7"/>
                </a:cxn>
              </a:cxnLst>
              <a:rect l="0" t="0" r="r" b="b"/>
              <a:pathLst>
                <a:path w="185" h="125">
                  <a:moveTo>
                    <a:pt x="0" y="125"/>
                  </a:moveTo>
                  <a:lnTo>
                    <a:pt x="135" y="0"/>
                  </a:lnTo>
                  <a:lnTo>
                    <a:pt x="185" y="125"/>
                  </a:lnTo>
                  <a:lnTo>
                    <a:pt x="0"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7" name="Freeform 270">
              <a:extLst>
                <a:ext uri="{FF2B5EF4-FFF2-40B4-BE49-F238E27FC236}">
                  <a16:creationId xmlns:a16="http://schemas.microsoft.com/office/drawing/2014/main" id="{797E2FF0-1EB3-B678-7866-292F9EC56EE4}"/>
                </a:ext>
              </a:extLst>
            </p:cNvPr>
            <p:cNvSpPr/>
            <p:nvPr/>
          </p:nvSpPr>
          <p:spPr bwMode="auto">
            <a:xfrm>
              <a:off x="3663026" y="2744184"/>
              <a:ext cx="413692" cy="326263"/>
            </a:xfrm>
            <a:custGeom>
              <a:avLst/>
              <a:gdLst>
                <a:gd name="T0" fmla="*/ 0 w 194"/>
                <a:gd name="T1" fmla="*/ 0 h 153"/>
                <a:gd name="T2" fmla="*/ 59 w 194"/>
                <a:gd name="T3" fmla="*/ 153 h 153"/>
                <a:gd name="T4" fmla="*/ 194 w 194"/>
                <a:gd name="T5" fmla="*/ 28 h 153"/>
                <a:gd name="T6" fmla="*/ 0 w 194"/>
                <a:gd name="T7" fmla="*/ 0 h 153"/>
              </a:gdLst>
              <a:ahLst/>
              <a:cxnLst>
                <a:cxn ang="0">
                  <a:pos x="T0" y="T1"/>
                </a:cxn>
                <a:cxn ang="0">
                  <a:pos x="T2" y="T3"/>
                </a:cxn>
                <a:cxn ang="0">
                  <a:pos x="T4" y="T5"/>
                </a:cxn>
                <a:cxn ang="0">
                  <a:pos x="T6" y="T7"/>
                </a:cxn>
              </a:cxnLst>
              <a:rect l="0" t="0" r="r" b="b"/>
              <a:pathLst>
                <a:path w="194" h="153">
                  <a:moveTo>
                    <a:pt x="0" y="0"/>
                  </a:moveTo>
                  <a:lnTo>
                    <a:pt x="59" y="153"/>
                  </a:lnTo>
                  <a:lnTo>
                    <a:pt x="194" y="28"/>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8" name="Freeform 271">
              <a:extLst>
                <a:ext uri="{FF2B5EF4-FFF2-40B4-BE49-F238E27FC236}">
                  <a16:creationId xmlns:a16="http://schemas.microsoft.com/office/drawing/2014/main" id="{76262343-2CEF-7C12-C774-7EF2F634AF9B}"/>
                </a:ext>
              </a:extLst>
            </p:cNvPr>
            <p:cNvSpPr/>
            <p:nvPr/>
          </p:nvSpPr>
          <p:spPr bwMode="auto">
            <a:xfrm>
              <a:off x="3381545" y="2744184"/>
              <a:ext cx="407296" cy="358249"/>
            </a:xfrm>
            <a:custGeom>
              <a:avLst/>
              <a:gdLst>
                <a:gd name="T0" fmla="*/ 0 w 191"/>
                <a:gd name="T1" fmla="*/ 168 h 168"/>
                <a:gd name="T2" fmla="*/ 132 w 191"/>
                <a:gd name="T3" fmla="*/ 0 h 168"/>
                <a:gd name="T4" fmla="*/ 191 w 191"/>
                <a:gd name="T5" fmla="*/ 153 h 168"/>
                <a:gd name="T6" fmla="*/ 0 w 191"/>
                <a:gd name="T7" fmla="*/ 168 h 168"/>
              </a:gdLst>
              <a:ahLst/>
              <a:cxnLst>
                <a:cxn ang="0">
                  <a:pos x="T0" y="T1"/>
                </a:cxn>
                <a:cxn ang="0">
                  <a:pos x="T2" y="T3"/>
                </a:cxn>
                <a:cxn ang="0">
                  <a:pos x="T4" y="T5"/>
                </a:cxn>
                <a:cxn ang="0">
                  <a:pos x="T6" y="T7"/>
                </a:cxn>
              </a:cxnLst>
              <a:rect l="0" t="0" r="r" b="b"/>
              <a:pathLst>
                <a:path w="191" h="168">
                  <a:moveTo>
                    <a:pt x="0" y="168"/>
                  </a:moveTo>
                  <a:lnTo>
                    <a:pt x="132" y="0"/>
                  </a:lnTo>
                  <a:lnTo>
                    <a:pt x="191" y="153"/>
                  </a:lnTo>
                  <a:lnTo>
                    <a:pt x="0" y="16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59" name="Freeform 272">
              <a:extLst>
                <a:ext uri="{FF2B5EF4-FFF2-40B4-BE49-F238E27FC236}">
                  <a16:creationId xmlns:a16="http://schemas.microsoft.com/office/drawing/2014/main" id="{B223846C-D5E5-A2EF-502E-33C5F57DED77}"/>
                </a:ext>
              </a:extLst>
            </p:cNvPr>
            <p:cNvSpPr/>
            <p:nvPr/>
          </p:nvSpPr>
          <p:spPr bwMode="auto">
            <a:xfrm>
              <a:off x="3319705" y="2703668"/>
              <a:ext cx="343323" cy="398766"/>
            </a:xfrm>
            <a:custGeom>
              <a:avLst/>
              <a:gdLst>
                <a:gd name="T0" fmla="*/ 0 w 161"/>
                <a:gd name="T1" fmla="*/ 0 h 187"/>
                <a:gd name="T2" fmla="*/ 161 w 161"/>
                <a:gd name="T3" fmla="*/ 19 h 187"/>
                <a:gd name="T4" fmla="*/ 29 w 161"/>
                <a:gd name="T5" fmla="*/ 187 h 187"/>
                <a:gd name="T6" fmla="*/ 0 w 161"/>
                <a:gd name="T7" fmla="*/ 0 h 187"/>
              </a:gdLst>
              <a:ahLst/>
              <a:cxnLst>
                <a:cxn ang="0">
                  <a:pos x="T0" y="T1"/>
                </a:cxn>
                <a:cxn ang="0">
                  <a:pos x="T2" y="T3"/>
                </a:cxn>
                <a:cxn ang="0">
                  <a:pos x="T4" y="T5"/>
                </a:cxn>
                <a:cxn ang="0">
                  <a:pos x="T6" y="T7"/>
                </a:cxn>
              </a:cxnLst>
              <a:rect l="0" t="0" r="r" b="b"/>
              <a:pathLst>
                <a:path w="161" h="187">
                  <a:moveTo>
                    <a:pt x="0" y="0"/>
                  </a:moveTo>
                  <a:lnTo>
                    <a:pt x="161" y="19"/>
                  </a:lnTo>
                  <a:lnTo>
                    <a:pt x="29" y="18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0" name="Freeform 273">
              <a:extLst>
                <a:ext uri="{FF2B5EF4-FFF2-40B4-BE49-F238E27FC236}">
                  <a16:creationId xmlns:a16="http://schemas.microsoft.com/office/drawing/2014/main" id="{91C1C908-D28E-838A-C869-41543934090B}"/>
                </a:ext>
              </a:extLst>
            </p:cNvPr>
            <p:cNvSpPr/>
            <p:nvPr/>
          </p:nvSpPr>
          <p:spPr bwMode="auto">
            <a:xfrm>
              <a:off x="3089402" y="2703668"/>
              <a:ext cx="292144" cy="398766"/>
            </a:xfrm>
            <a:custGeom>
              <a:avLst/>
              <a:gdLst>
                <a:gd name="T0" fmla="*/ 0 w 137"/>
                <a:gd name="T1" fmla="*/ 146 h 187"/>
                <a:gd name="T2" fmla="*/ 137 w 137"/>
                <a:gd name="T3" fmla="*/ 187 h 187"/>
                <a:gd name="T4" fmla="*/ 108 w 137"/>
                <a:gd name="T5" fmla="*/ 0 h 187"/>
                <a:gd name="T6" fmla="*/ 0 w 137"/>
                <a:gd name="T7" fmla="*/ 146 h 187"/>
              </a:gdLst>
              <a:ahLst/>
              <a:cxnLst>
                <a:cxn ang="0">
                  <a:pos x="T0" y="T1"/>
                </a:cxn>
                <a:cxn ang="0">
                  <a:pos x="T2" y="T3"/>
                </a:cxn>
                <a:cxn ang="0">
                  <a:pos x="T4" y="T5"/>
                </a:cxn>
                <a:cxn ang="0">
                  <a:pos x="T6" y="T7"/>
                </a:cxn>
              </a:cxnLst>
              <a:rect l="0" t="0" r="r" b="b"/>
              <a:pathLst>
                <a:path w="137" h="187">
                  <a:moveTo>
                    <a:pt x="0" y="146"/>
                  </a:moveTo>
                  <a:lnTo>
                    <a:pt x="137" y="187"/>
                  </a:lnTo>
                  <a:lnTo>
                    <a:pt x="108" y="0"/>
                  </a:lnTo>
                  <a:lnTo>
                    <a:pt x="0" y="1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1" name="Freeform 274">
              <a:extLst>
                <a:ext uri="{FF2B5EF4-FFF2-40B4-BE49-F238E27FC236}">
                  <a16:creationId xmlns:a16="http://schemas.microsoft.com/office/drawing/2014/main" id="{AEDF491D-4356-F31C-E220-2A9B78B66AC9}"/>
                </a:ext>
              </a:extLst>
            </p:cNvPr>
            <p:cNvSpPr/>
            <p:nvPr/>
          </p:nvSpPr>
          <p:spPr bwMode="auto">
            <a:xfrm>
              <a:off x="2912409" y="2703668"/>
              <a:ext cx="407296" cy="311335"/>
            </a:xfrm>
            <a:custGeom>
              <a:avLst/>
              <a:gdLst>
                <a:gd name="T0" fmla="*/ 0 w 191"/>
                <a:gd name="T1" fmla="*/ 7 h 146"/>
                <a:gd name="T2" fmla="*/ 191 w 191"/>
                <a:gd name="T3" fmla="*/ 0 h 146"/>
                <a:gd name="T4" fmla="*/ 83 w 191"/>
                <a:gd name="T5" fmla="*/ 146 h 146"/>
                <a:gd name="T6" fmla="*/ 0 w 191"/>
                <a:gd name="T7" fmla="*/ 7 h 146"/>
              </a:gdLst>
              <a:ahLst/>
              <a:cxnLst>
                <a:cxn ang="0">
                  <a:pos x="T0" y="T1"/>
                </a:cxn>
                <a:cxn ang="0">
                  <a:pos x="T2" y="T3"/>
                </a:cxn>
                <a:cxn ang="0">
                  <a:pos x="T4" y="T5"/>
                </a:cxn>
                <a:cxn ang="0">
                  <a:pos x="T6" y="T7"/>
                </a:cxn>
              </a:cxnLst>
              <a:rect l="0" t="0" r="r" b="b"/>
              <a:pathLst>
                <a:path w="191" h="146">
                  <a:moveTo>
                    <a:pt x="0" y="7"/>
                  </a:moveTo>
                  <a:lnTo>
                    <a:pt x="191" y="0"/>
                  </a:lnTo>
                  <a:lnTo>
                    <a:pt x="83" y="146"/>
                  </a:lnTo>
                  <a:lnTo>
                    <a:pt x="0" y="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2" name="Freeform 275">
              <a:extLst>
                <a:ext uri="{FF2B5EF4-FFF2-40B4-BE49-F238E27FC236}">
                  <a16:creationId xmlns:a16="http://schemas.microsoft.com/office/drawing/2014/main" id="{2A364AFC-A37E-78AF-3A0D-996E4E746A73}"/>
                </a:ext>
              </a:extLst>
            </p:cNvPr>
            <p:cNvSpPr/>
            <p:nvPr/>
          </p:nvSpPr>
          <p:spPr bwMode="auto">
            <a:xfrm>
              <a:off x="3381545" y="3070447"/>
              <a:ext cx="407296" cy="238833"/>
            </a:xfrm>
            <a:custGeom>
              <a:avLst/>
              <a:gdLst>
                <a:gd name="T0" fmla="*/ 0 w 191"/>
                <a:gd name="T1" fmla="*/ 15 h 112"/>
                <a:gd name="T2" fmla="*/ 118 w 191"/>
                <a:gd name="T3" fmla="*/ 112 h 112"/>
                <a:gd name="T4" fmla="*/ 191 w 191"/>
                <a:gd name="T5" fmla="*/ 0 h 112"/>
                <a:gd name="T6" fmla="*/ 0 w 191"/>
                <a:gd name="T7" fmla="*/ 15 h 112"/>
              </a:gdLst>
              <a:ahLst/>
              <a:cxnLst>
                <a:cxn ang="0">
                  <a:pos x="T0" y="T1"/>
                </a:cxn>
                <a:cxn ang="0">
                  <a:pos x="T2" y="T3"/>
                </a:cxn>
                <a:cxn ang="0">
                  <a:pos x="T4" y="T5"/>
                </a:cxn>
                <a:cxn ang="0">
                  <a:pos x="T6" y="T7"/>
                </a:cxn>
              </a:cxnLst>
              <a:rect l="0" t="0" r="r" b="b"/>
              <a:pathLst>
                <a:path w="191" h="112">
                  <a:moveTo>
                    <a:pt x="0" y="15"/>
                  </a:moveTo>
                  <a:lnTo>
                    <a:pt x="118" y="112"/>
                  </a:lnTo>
                  <a:lnTo>
                    <a:pt x="191" y="0"/>
                  </a:lnTo>
                  <a:lnTo>
                    <a:pt x="0" y="1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3" name="Freeform 276">
              <a:extLst>
                <a:ext uri="{FF2B5EF4-FFF2-40B4-BE49-F238E27FC236}">
                  <a16:creationId xmlns:a16="http://schemas.microsoft.com/office/drawing/2014/main" id="{49B8507C-CA98-9675-5912-703C2B128BDE}"/>
                </a:ext>
              </a:extLst>
            </p:cNvPr>
            <p:cNvSpPr/>
            <p:nvPr/>
          </p:nvSpPr>
          <p:spPr bwMode="auto">
            <a:xfrm>
              <a:off x="3633172" y="3070447"/>
              <a:ext cx="266555" cy="339058"/>
            </a:xfrm>
            <a:custGeom>
              <a:avLst/>
              <a:gdLst>
                <a:gd name="T0" fmla="*/ 125 w 125"/>
                <a:gd name="T1" fmla="*/ 159 h 159"/>
                <a:gd name="T2" fmla="*/ 73 w 125"/>
                <a:gd name="T3" fmla="*/ 0 h 159"/>
                <a:gd name="T4" fmla="*/ 0 w 125"/>
                <a:gd name="T5" fmla="*/ 112 h 159"/>
                <a:gd name="T6" fmla="*/ 125 w 125"/>
                <a:gd name="T7" fmla="*/ 159 h 159"/>
              </a:gdLst>
              <a:ahLst/>
              <a:cxnLst>
                <a:cxn ang="0">
                  <a:pos x="T0" y="T1"/>
                </a:cxn>
                <a:cxn ang="0">
                  <a:pos x="T2" y="T3"/>
                </a:cxn>
                <a:cxn ang="0">
                  <a:pos x="T4" y="T5"/>
                </a:cxn>
                <a:cxn ang="0">
                  <a:pos x="T6" y="T7"/>
                </a:cxn>
              </a:cxnLst>
              <a:rect l="0" t="0" r="r" b="b"/>
              <a:pathLst>
                <a:path w="125" h="159">
                  <a:moveTo>
                    <a:pt x="125" y="159"/>
                  </a:moveTo>
                  <a:lnTo>
                    <a:pt x="73" y="0"/>
                  </a:lnTo>
                  <a:lnTo>
                    <a:pt x="0" y="112"/>
                  </a:lnTo>
                  <a:lnTo>
                    <a:pt x="125" y="15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4" name="Freeform 277">
              <a:extLst>
                <a:ext uri="{FF2B5EF4-FFF2-40B4-BE49-F238E27FC236}">
                  <a16:creationId xmlns:a16="http://schemas.microsoft.com/office/drawing/2014/main" id="{9D10243E-77BB-39C3-72C9-63A3C2E26848}"/>
                </a:ext>
              </a:extLst>
            </p:cNvPr>
            <p:cNvSpPr/>
            <p:nvPr/>
          </p:nvSpPr>
          <p:spPr bwMode="auto">
            <a:xfrm>
              <a:off x="3788840" y="3070447"/>
              <a:ext cx="394501" cy="339058"/>
            </a:xfrm>
            <a:custGeom>
              <a:avLst/>
              <a:gdLst>
                <a:gd name="T0" fmla="*/ 185 w 185"/>
                <a:gd name="T1" fmla="*/ 0 h 159"/>
                <a:gd name="T2" fmla="*/ 52 w 185"/>
                <a:gd name="T3" fmla="*/ 159 h 159"/>
                <a:gd name="T4" fmla="*/ 0 w 185"/>
                <a:gd name="T5" fmla="*/ 0 h 159"/>
                <a:gd name="T6" fmla="*/ 185 w 185"/>
                <a:gd name="T7" fmla="*/ 0 h 159"/>
              </a:gdLst>
              <a:ahLst/>
              <a:cxnLst>
                <a:cxn ang="0">
                  <a:pos x="T0" y="T1"/>
                </a:cxn>
                <a:cxn ang="0">
                  <a:pos x="T2" y="T3"/>
                </a:cxn>
                <a:cxn ang="0">
                  <a:pos x="T4" y="T5"/>
                </a:cxn>
                <a:cxn ang="0">
                  <a:pos x="T6" y="T7"/>
                </a:cxn>
              </a:cxnLst>
              <a:rect l="0" t="0" r="r" b="b"/>
              <a:pathLst>
                <a:path w="185" h="159">
                  <a:moveTo>
                    <a:pt x="185" y="0"/>
                  </a:moveTo>
                  <a:lnTo>
                    <a:pt x="52" y="159"/>
                  </a:lnTo>
                  <a:lnTo>
                    <a:pt x="0" y="0"/>
                  </a:lnTo>
                  <a:lnTo>
                    <a:pt x="18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5" name="Freeform 278">
              <a:extLst>
                <a:ext uri="{FF2B5EF4-FFF2-40B4-BE49-F238E27FC236}">
                  <a16:creationId xmlns:a16="http://schemas.microsoft.com/office/drawing/2014/main" id="{D11BEF58-0229-15D6-2C05-F4502735DAC5}"/>
                </a:ext>
              </a:extLst>
            </p:cNvPr>
            <p:cNvSpPr/>
            <p:nvPr/>
          </p:nvSpPr>
          <p:spPr bwMode="auto">
            <a:xfrm>
              <a:off x="4183340" y="2803892"/>
              <a:ext cx="432885" cy="317733"/>
            </a:xfrm>
            <a:custGeom>
              <a:avLst/>
              <a:gdLst>
                <a:gd name="T0" fmla="*/ 111 w 203"/>
                <a:gd name="T1" fmla="*/ 0 h 149"/>
                <a:gd name="T2" fmla="*/ 203 w 203"/>
                <a:gd name="T3" fmla="*/ 149 h 149"/>
                <a:gd name="T4" fmla="*/ 0 w 203"/>
                <a:gd name="T5" fmla="*/ 125 h 149"/>
                <a:gd name="T6" fmla="*/ 111 w 203"/>
                <a:gd name="T7" fmla="*/ 0 h 149"/>
              </a:gdLst>
              <a:ahLst/>
              <a:cxnLst>
                <a:cxn ang="0">
                  <a:pos x="T0" y="T1"/>
                </a:cxn>
                <a:cxn ang="0">
                  <a:pos x="T2" y="T3"/>
                </a:cxn>
                <a:cxn ang="0">
                  <a:pos x="T4" y="T5"/>
                </a:cxn>
                <a:cxn ang="0">
                  <a:pos x="T6" y="T7"/>
                </a:cxn>
              </a:cxnLst>
              <a:rect l="0" t="0" r="r" b="b"/>
              <a:pathLst>
                <a:path w="203" h="149">
                  <a:moveTo>
                    <a:pt x="111" y="0"/>
                  </a:moveTo>
                  <a:lnTo>
                    <a:pt x="203" y="149"/>
                  </a:lnTo>
                  <a:lnTo>
                    <a:pt x="0" y="125"/>
                  </a:lnTo>
                  <a:lnTo>
                    <a:pt x="1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6" name="Freeform 279">
              <a:extLst>
                <a:ext uri="{FF2B5EF4-FFF2-40B4-BE49-F238E27FC236}">
                  <a16:creationId xmlns:a16="http://schemas.microsoft.com/office/drawing/2014/main" id="{79A9C338-4D2B-5D1A-8712-00FAA95517AF}"/>
                </a:ext>
              </a:extLst>
            </p:cNvPr>
            <p:cNvSpPr/>
            <p:nvPr/>
          </p:nvSpPr>
          <p:spPr bwMode="auto">
            <a:xfrm>
              <a:off x="4420041" y="2748449"/>
              <a:ext cx="302806" cy="373177"/>
            </a:xfrm>
            <a:custGeom>
              <a:avLst/>
              <a:gdLst>
                <a:gd name="T0" fmla="*/ 142 w 142"/>
                <a:gd name="T1" fmla="*/ 0 h 175"/>
                <a:gd name="T2" fmla="*/ 92 w 142"/>
                <a:gd name="T3" fmla="*/ 175 h 175"/>
                <a:gd name="T4" fmla="*/ 0 w 142"/>
                <a:gd name="T5" fmla="*/ 26 h 175"/>
                <a:gd name="T6" fmla="*/ 142 w 142"/>
                <a:gd name="T7" fmla="*/ 0 h 175"/>
              </a:gdLst>
              <a:ahLst/>
              <a:cxnLst>
                <a:cxn ang="0">
                  <a:pos x="T0" y="T1"/>
                </a:cxn>
                <a:cxn ang="0">
                  <a:pos x="T2" y="T3"/>
                </a:cxn>
                <a:cxn ang="0">
                  <a:pos x="T4" y="T5"/>
                </a:cxn>
                <a:cxn ang="0">
                  <a:pos x="T6" y="T7"/>
                </a:cxn>
              </a:cxnLst>
              <a:rect l="0" t="0" r="r" b="b"/>
              <a:pathLst>
                <a:path w="142" h="175">
                  <a:moveTo>
                    <a:pt x="142" y="0"/>
                  </a:moveTo>
                  <a:lnTo>
                    <a:pt x="92" y="175"/>
                  </a:lnTo>
                  <a:lnTo>
                    <a:pt x="0" y="26"/>
                  </a:lnTo>
                  <a:lnTo>
                    <a:pt x="14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7" name="Freeform 280">
              <a:extLst>
                <a:ext uri="{FF2B5EF4-FFF2-40B4-BE49-F238E27FC236}">
                  <a16:creationId xmlns:a16="http://schemas.microsoft.com/office/drawing/2014/main" id="{0B21E8A5-5B99-38B3-1376-B1FB05790C7D}"/>
                </a:ext>
              </a:extLst>
            </p:cNvPr>
            <p:cNvSpPr/>
            <p:nvPr/>
          </p:nvSpPr>
          <p:spPr bwMode="auto">
            <a:xfrm>
              <a:off x="4616225" y="2748449"/>
              <a:ext cx="364647" cy="373177"/>
            </a:xfrm>
            <a:custGeom>
              <a:avLst/>
              <a:gdLst>
                <a:gd name="T0" fmla="*/ 171 w 171"/>
                <a:gd name="T1" fmla="*/ 118 h 175"/>
                <a:gd name="T2" fmla="*/ 0 w 171"/>
                <a:gd name="T3" fmla="*/ 175 h 175"/>
                <a:gd name="T4" fmla="*/ 50 w 171"/>
                <a:gd name="T5" fmla="*/ 0 h 175"/>
                <a:gd name="T6" fmla="*/ 171 w 171"/>
                <a:gd name="T7" fmla="*/ 118 h 175"/>
              </a:gdLst>
              <a:ahLst/>
              <a:cxnLst>
                <a:cxn ang="0">
                  <a:pos x="T0" y="T1"/>
                </a:cxn>
                <a:cxn ang="0">
                  <a:pos x="T2" y="T3"/>
                </a:cxn>
                <a:cxn ang="0">
                  <a:pos x="T4" y="T5"/>
                </a:cxn>
                <a:cxn ang="0">
                  <a:pos x="T6" y="T7"/>
                </a:cxn>
              </a:cxnLst>
              <a:rect l="0" t="0" r="r" b="b"/>
              <a:pathLst>
                <a:path w="171" h="175">
                  <a:moveTo>
                    <a:pt x="171" y="118"/>
                  </a:moveTo>
                  <a:lnTo>
                    <a:pt x="0" y="175"/>
                  </a:lnTo>
                  <a:lnTo>
                    <a:pt x="50" y="0"/>
                  </a:lnTo>
                  <a:lnTo>
                    <a:pt x="171" y="1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8" name="Freeform 281">
              <a:extLst>
                <a:ext uri="{FF2B5EF4-FFF2-40B4-BE49-F238E27FC236}">
                  <a16:creationId xmlns:a16="http://schemas.microsoft.com/office/drawing/2014/main" id="{7A784135-AE39-C274-1DA1-434210484C59}"/>
                </a:ext>
              </a:extLst>
            </p:cNvPr>
            <p:cNvSpPr/>
            <p:nvPr/>
          </p:nvSpPr>
          <p:spPr bwMode="auto">
            <a:xfrm>
              <a:off x="4722846" y="2560794"/>
              <a:ext cx="258025" cy="439281"/>
            </a:xfrm>
            <a:custGeom>
              <a:avLst/>
              <a:gdLst>
                <a:gd name="T0" fmla="*/ 104 w 121"/>
                <a:gd name="T1" fmla="*/ 0 h 206"/>
                <a:gd name="T2" fmla="*/ 0 w 121"/>
                <a:gd name="T3" fmla="*/ 88 h 206"/>
                <a:gd name="T4" fmla="*/ 121 w 121"/>
                <a:gd name="T5" fmla="*/ 206 h 206"/>
                <a:gd name="T6" fmla="*/ 104 w 121"/>
                <a:gd name="T7" fmla="*/ 0 h 206"/>
              </a:gdLst>
              <a:ahLst/>
              <a:cxnLst>
                <a:cxn ang="0">
                  <a:pos x="T0" y="T1"/>
                </a:cxn>
                <a:cxn ang="0">
                  <a:pos x="T2" y="T3"/>
                </a:cxn>
                <a:cxn ang="0">
                  <a:pos x="T4" y="T5"/>
                </a:cxn>
                <a:cxn ang="0">
                  <a:pos x="T6" y="T7"/>
                </a:cxn>
              </a:cxnLst>
              <a:rect l="0" t="0" r="r" b="b"/>
              <a:pathLst>
                <a:path w="121" h="206">
                  <a:moveTo>
                    <a:pt x="104" y="0"/>
                  </a:moveTo>
                  <a:lnTo>
                    <a:pt x="0" y="88"/>
                  </a:lnTo>
                  <a:lnTo>
                    <a:pt x="121" y="206"/>
                  </a:lnTo>
                  <a:lnTo>
                    <a:pt x="104"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69" name="Freeform 282">
              <a:extLst>
                <a:ext uri="{FF2B5EF4-FFF2-40B4-BE49-F238E27FC236}">
                  <a16:creationId xmlns:a16="http://schemas.microsoft.com/office/drawing/2014/main" id="{C491E1A9-7528-DC7D-98C7-8B205D62544A}"/>
                </a:ext>
              </a:extLst>
            </p:cNvPr>
            <p:cNvSpPr/>
            <p:nvPr/>
          </p:nvSpPr>
          <p:spPr bwMode="auto">
            <a:xfrm>
              <a:off x="4944620" y="2560794"/>
              <a:ext cx="321998" cy="439281"/>
            </a:xfrm>
            <a:custGeom>
              <a:avLst/>
              <a:gdLst>
                <a:gd name="T0" fmla="*/ 151 w 151"/>
                <a:gd name="T1" fmla="*/ 71 h 206"/>
                <a:gd name="T2" fmla="*/ 17 w 151"/>
                <a:gd name="T3" fmla="*/ 206 h 206"/>
                <a:gd name="T4" fmla="*/ 0 w 151"/>
                <a:gd name="T5" fmla="*/ 0 h 206"/>
                <a:gd name="T6" fmla="*/ 151 w 151"/>
                <a:gd name="T7" fmla="*/ 71 h 206"/>
              </a:gdLst>
              <a:ahLst/>
              <a:cxnLst>
                <a:cxn ang="0">
                  <a:pos x="T0" y="T1"/>
                </a:cxn>
                <a:cxn ang="0">
                  <a:pos x="T2" y="T3"/>
                </a:cxn>
                <a:cxn ang="0">
                  <a:pos x="T4" y="T5"/>
                </a:cxn>
                <a:cxn ang="0">
                  <a:pos x="T6" y="T7"/>
                </a:cxn>
              </a:cxnLst>
              <a:rect l="0" t="0" r="r" b="b"/>
              <a:pathLst>
                <a:path w="151" h="206">
                  <a:moveTo>
                    <a:pt x="151" y="71"/>
                  </a:moveTo>
                  <a:lnTo>
                    <a:pt x="17" y="206"/>
                  </a:lnTo>
                  <a:lnTo>
                    <a:pt x="0" y="0"/>
                  </a:lnTo>
                  <a:lnTo>
                    <a:pt x="151" y="7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0" name="Freeform 283">
              <a:extLst>
                <a:ext uri="{FF2B5EF4-FFF2-40B4-BE49-F238E27FC236}">
                  <a16:creationId xmlns:a16="http://schemas.microsoft.com/office/drawing/2014/main" id="{727762DF-C512-5D80-34D7-BF176AC614C6}"/>
                </a:ext>
              </a:extLst>
            </p:cNvPr>
            <p:cNvSpPr/>
            <p:nvPr/>
          </p:nvSpPr>
          <p:spPr bwMode="auto">
            <a:xfrm>
              <a:off x="4980870" y="2703668"/>
              <a:ext cx="484063" cy="296409"/>
            </a:xfrm>
            <a:custGeom>
              <a:avLst/>
              <a:gdLst>
                <a:gd name="T0" fmla="*/ 227 w 227"/>
                <a:gd name="T1" fmla="*/ 94 h 139"/>
                <a:gd name="T2" fmla="*/ 0 w 227"/>
                <a:gd name="T3" fmla="*/ 139 h 139"/>
                <a:gd name="T4" fmla="*/ 134 w 227"/>
                <a:gd name="T5" fmla="*/ 0 h 139"/>
                <a:gd name="T6" fmla="*/ 227 w 227"/>
                <a:gd name="T7" fmla="*/ 94 h 139"/>
              </a:gdLst>
              <a:ahLst/>
              <a:cxnLst>
                <a:cxn ang="0">
                  <a:pos x="T0" y="T1"/>
                </a:cxn>
                <a:cxn ang="0">
                  <a:pos x="T2" y="T3"/>
                </a:cxn>
                <a:cxn ang="0">
                  <a:pos x="T4" y="T5"/>
                </a:cxn>
                <a:cxn ang="0">
                  <a:pos x="T6" y="T7"/>
                </a:cxn>
              </a:cxnLst>
              <a:rect l="0" t="0" r="r" b="b"/>
              <a:pathLst>
                <a:path w="227" h="139">
                  <a:moveTo>
                    <a:pt x="227" y="94"/>
                  </a:moveTo>
                  <a:lnTo>
                    <a:pt x="0" y="139"/>
                  </a:lnTo>
                  <a:lnTo>
                    <a:pt x="134" y="0"/>
                  </a:lnTo>
                  <a:lnTo>
                    <a:pt x="227" y="9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1" name="Freeform 284">
              <a:extLst>
                <a:ext uri="{FF2B5EF4-FFF2-40B4-BE49-F238E27FC236}">
                  <a16:creationId xmlns:a16="http://schemas.microsoft.com/office/drawing/2014/main" id="{48081F8B-14F9-DE75-F0F9-05B454F510C0}"/>
                </a:ext>
              </a:extLst>
            </p:cNvPr>
            <p:cNvSpPr/>
            <p:nvPr/>
          </p:nvSpPr>
          <p:spPr bwMode="auto">
            <a:xfrm>
              <a:off x="4183340" y="3070447"/>
              <a:ext cx="432885" cy="405163"/>
            </a:xfrm>
            <a:custGeom>
              <a:avLst/>
              <a:gdLst>
                <a:gd name="T0" fmla="*/ 203 w 203"/>
                <a:gd name="T1" fmla="*/ 24 h 190"/>
                <a:gd name="T2" fmla="*/ 189 w 203"/>
                <a:gd name="T3" fmla="*/ 190 h 190"/>
                <a:gd name="T4" fmla="*/ 0 w 203"/>
                <a:gd name="T5" fmla="*/ 0 h 190"/>
                <a:gd name="T6" fmla="*/ 203 w 203"/>
                <a:gd name="T7" fmla="*/ 24 h 190"/>
              </a:gdLst>
              <a:ahLst/>
              <a:cxnLst>
                <a:cxn ang="0">
                  <a:pos x="T0" y="T1"/>
                </a:cxn>
                <a:cxn ang="0">
                  <a:pos x="T2" y="T3"/>
                </a:cxn>
                <a:cxn ang="0">
                  <a:pos x="T4" y="T5"/>
                </a:cxn>
                <a:cxn ang="0">
                  <a:pos x="T6" y="T7"/>
                </a:cxn>
              </a:cxnLst>
              <a:rect l="0" t="0" r="r" b="b"/>
              <a:pathLst>
                <a:path w="203" h="190">
                  <a:moveTo>
                    <a:pt x="203" y="24"/>
                  </a:moveTo>
                  <a:lnTo>
                    <a:pt x="189" y="190"/>
                  </a:lnTo>
                  <a:lnTo>
                    <a:pt x="0" y="0"/>
                  </a:lnTo>
                  <a:lnTo>
                    <a:pt x="203" y="2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2" name="Freeform 285">
              <a:extLst>
                <a:ext uri="{FF2B5EF4-FFF2-40B4-BE49-F238E27FC236}">
                  <a16:creationId xmlns:a16="http://schemas.microsoft.com/office/drawing/2014/main" id="{804D07D6-09AB-6867-2C81-EE39A9AB4EE1}"/>
                </a:ext>
              </a:extLst>
            </p:cNvPr>
            <p:cNvSpPr/>
            <p:nvPr/>
          </p:nvSpPr>
          <p:spPr bwMode="auto">
            <a:xfrm>
              <a:off x="4586371" y="3121625"/>
              <a:ext cx="358249" cy="353984"/>
            </a:xfrm>
            <a:custGeom>
              <a:avLst/>
              <a:gdLst>
                <a:gd name="T0" fmla="*/ 168 w 168"/>
                <a:gd name="T1" fmla="*/ 88 h 166"/>
                <a:gd name="T2" fmla="*/ 0 w 168"/>
                <a:gd name="T3" fmla="*/ 166 h 166"/>
                <a:gd name="T4" fmla="*/ 14 w 168"/>
                <a:gd name="T5" fmla="*/ 0 h 166"/>
                <a:gd name="T6" fmla="*/ 168 w 168"/>
                <a:gd name="T7" fmla="*/ 88 h 166"/>
              </a:gdLst>
              <a:ahLst/>
              <a:cxnLst>
                <a:cxn ang="0">
                  <a:pos x="T0" y="T1"/>
                </a:cxn>
                <a:cxn ang="0">
                  <a:pos x="T2" y="T3"/>
                </a:cxn>
                <a:cxn ang="0">
                  <a:pos x="T4" y="T5"/>
                </a:cxn>
                <a:cxn ang="0">
                  <a:pos x="T6" y="T7"/>
                </a:cxn>
              </a:cxnLst>
              <a:rect l="0" t="0" r="r" b="b"/>
              <a:pathLst>
                <a:path w="168" h="166">
                  <a:moveTo>
                    <a:pt x="168" y="88"/>
                  </a:moveTo>
                  <a:lnTo>
                    <a:pt x="0" y="166"/>
                  </a:lnTo>
                  <a:lnTo>
                    <a:pt x="14" y="0"/>
                  </a:lnTo>
                  <a:lnTo>
                    <a:pt x="168" y="8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3" name="Freeform 286">
              <a:extLst>
                <a:ext uri="{FF2B5EF4-FFF2-40B4-BE49-F238E27FC236}">
                  <a16:creationId xmlns:a16="http://schemas.microsoft.com/office/drawing/2014/main" id="{3E9C3376-6C42-7317-B8BB-E1ADFC23C0B9}"/>
                </a:ext>
              </a:extLst>
            </p:cNvPr>
            <p:cNvSpPr/>
            <p:nvPr/>
          </p:nvSpPr>
          <p:spPr bwMode="auto">
            <a:xfrm>
              <a:off x="3899727" y="3070447"/>
              <a:ext cx="283614" cy="545903"/>
            </a:xfrm>
            <a:custGeom>
              <a:avLst/>
              <a:gdLst>
                <a:gd name="T0" fmla="*/ 133 w 133"/>
                <a:gd name="T1" fmla="*/ 0 h 256"/>
                <a:gd name="T2" fmla="*/ 133 w 133"/>
                <a:gd name="T3" fmla="*/ 256 h 256"/>
                <a:gd name="T4" fmla="*/ 0 w 133"/>
                <a:gd name="T5" fmla="*/ 159 h 256"/>
                <a:gd name="T6" fmla="*/ 133 w 133"/>
                <a:gd name="T7" fmla="*/ 0 h 256"/>
              </a:gdLst>
              <a:ahLst/>
              <a:cxnLst>
                <a:cxn ang="0">
                  <a:pos x="T0" y="T1"/>
                </a:cxn>
                <a:cxn ang="0">
                  <a:pos x="T2" y="T3"/>
                </a:cxn>
                <a:cxn ang="0">
                  <a:pos x="T4" y="T5"/>
                </a:cxn>
                <a:cxn ang="0">
                  <a:pos x="T6" y="T7"/>
                </a:cxn>
              </a:cxnLst>
              <a:rect l="0" t="0" r="r" b="b"/>
              <a:pathLst>
                <a:path w="133" h="256">
                  <a:moveTo>
                    <a:pt x="133" y="0"/>
                  </a:moveTo>
                  <a:lnTo>
                    <a:pt x="133" y="256"/>
                  </a:lnTo>
                  <a:lnTo>
                    <a:pt x="0" y="159"/>
                  </a:lnTo>
                  <a:lnTo>
                    <a:pt x="13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4" name="Freeform 287">
              <a:extLst>
                <a:ext uri="{FF2B5EF4-FFF2-40B4-BE49-F238E27FC236}">
                  <a16:creationId xmlns:a16="http://schemas.microsoft.com/office/drawing/2014/main" id="{CB7811B8-5B45-4EC3-CD32-6BA1404EE303}"/>
                </a:ext>
              </a:extLst>
            </p:cNvPr>
            <p:cNvSpPr/>
            <p:nvPr/>
          </p:nvSpPr>
          <p:spPr bwMode="auto">
            <a:xfrm>
              <a:off x="4183340" y="3070447"/>
              <a:ext cx="403031" cy="545903"/>
            </a:xfrm>
            <a:custGeom>
              <a:avLst/>
              <a:gdLst>
                <a:gd name="T0" fmla="*/ 189 w 189"/>
                <a:gd name="T1" fmla="*/ 190 h 256"/>
                <a:gd name="T2" fmla="*/ 0 w 189"/>
                <a:gd name="T3" fmla="*/ 256 h 256"/>
                <a:gd name="T4" fmla="*/ 0 w 189"/>
                <a:gd name="T5" fmla="*/ 0 h 256"/>
                <a:gd name="T6" fmla="*/ 189 w 189"/>
                <a:gd name="T7" fmla="*/ 190 h 256"/>
              </a:gdLst>
              <a:ahLst/>
              <a:cxnLst>
                <a:cxn ang="0">
                  <a:pos x="T0" y="T1"/>
                </a:cxn>
                <a:cxn ang="0">
                  <a:pos x="T2" y="T3"/>
                </a:cxn>
                <a:cxn ang="0">
                  <a:pos x="T4" y="T5"/>
                </a:cxn>
                <a:cxn ang="0">
                  <a:pos x="T6" y="T7"/>
                </a:cxn>
              </a:cxnLst>
              <a:rect l="0" t="0" r="r" b="b"/>
              <a:pathLst>
                <a:path w="189" h="256">
                  <a:moveTo>
                    <a:pt x="189" y="190"/>
                  </a:moveTo>
                  <a:lnTo>
                    <a:pt x="0" y="256"/>
                  </a:lnTo>
                  <a:lnTo>
                    <a:pt x="0" y="0"/>
                  </a:lnTo>
                  <a:lnTo>
                    <a:pt x="189"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5" name="Freeform 288">
              <a:extLst>
                <a:ext uri="{FF2B5EF4-FFF2-40B4-BE49-F238E27FC236}">
                  <a16:creationId xmlns:a16="http://schemas.microsoft.com/office/drawing/2014/main" id="{8AC5F606-BFF4-CB4D-9E13-ED35B40183F2}"/>
                </a:ext>
              </a:extLst>
            </p:cNvPr>
            <p:cNvSpPr/>
            <p:nvPr/>
          </p:nvSpPr>
          <p:spPr bwMode="auto">
            <a:xfrm>
              <a:off x="3899727" y="3409503"/>
              <a:ext cx="283614" cy="484063"/>
            </a:xfrm>
            <a:custGeom>
              <a:avLst/>
              <a:gdLst>
                <a:gd name="T0" fmla="*/ 19 w 133"/>
                <a:gd name="T1" fmla="*/ 227 h 227"/>
                <a:gd name="T2" fmla="*/ 0 w 133"/>
                <a:gd name="T3" fmla="*/ 0 h 227"/>
                <a:gd name="T4" fmla="*/ 133 w 133"/>
                <a:gd name="T5" fmla="*/ 97 h 227"/>
                <a:gd name="T6" fmla="*/ 19 w 133"/>
                <a:gd name="T7" fmla="*/ 227 h 227"/>
              </a:gdLst>
              <a:ahLst/>
              <a:cxnLst>
                <a:cxn ang="0">
                  <a:pos x="T0" y="T1"/>
                </a:cxn>
                <a:cxn ang="0">
                  <a:pos x="T2" y="T3"/>
                </a:cxn>
                <a:cxn ang="0">
                  <a:pos x="T4" y="T5"/>
                </a:cxn>
                <a:cxn ang="0">
                  <a:pos x="T6" y="T7"/>
                </a:cxn>
              </a:cxnLst>
              <a:rect l="0" t="0" r="r" b="b"/>
              <a:pathLst>
                <a:path w="133" h="227">
                  <a:moveTo>
                    <a:pt x="19" y="227"/>
                  </a:moveTo>
                  <a:lnTo>
                    <a:pt x="0" y="0"/>
                  </a:lnTo>
                  <a:lnTo>
                    <a:pt x="133" y="97"/>
                  </a:lnTo>
                  <a:lnTo>
                    <a:pt x="19" y="2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6" name="Freeform 289">
              <a:extLst>
                <a:ext uri="{FF2B5EF4-FFF2-40B4-BE49-F238E27FC236}">
                  <a16:creationId xmlns:a16="http://schemas.microsoft.com/office/drawing/2014/main" id="{FA70965C-0677-EF11-E533-9533A5407BB7}"/>
                </a:ext>
              </a:extLst>
            </p:cNvPr>
            <p:cNvSpPr/>
            <p:nvPr/>
          </p:nvSpPr>
          <p:spPr bwMode="auto">
            <a:xfrm>
              <a:off x="3940243" y="3616350"/>
              <a:ext cx="343323" cy="524579"/>
            </a:xfrm>
            <a:custGeom>
              <a:avLst/>
              <a:gdLst>
                <a:gd name="T0" fmla="*/ 161 w 161"/>
                <a:gd name="T1" fmla="*/ 246 h 246"/>
                <a:gd name="T2" fmla="*/ 0 w 161"/>
                <a:gd name="T3" fmla="*/ 130 h 246"/>
                <a:gd name="T4" fmla="*/ 114 w 161"/>
                <a:gd name="T5" fmla="*/ 0 h 246"/>
                <a:gd name="T6" fmla="*/ 161 w 161"/>
                <a:gd name="T7" fmla="*/ 246 h 246"/>
              </a:gdLst>
              <a:ahLst/>
              <a:cxnLst>
                <a:cxn ang="0">
                  <a:pos x="T0" y="T1"/>
                </a:cxn>
                <a:cxn ang="0">
                  <a:pos x="T2" y="T3"/>
                </a:cxn>
                <a:cxn ang="0">
                  <a:pos x="T4" y="T5"/>
                </a:cxn>
                <a:cxn ang="0">
                  <a:pos x="T6" y="T7"/>
                </a:cxn>
              </a:cxnLst>
              <a:rect l="0" t="0" r="r" b="b"/>
              <a:pathLst>
                <a:path w="161" h="246">
                  <a:moveTo>
                    <a:pt x="161" y="246"/>
                  </a:moveTo>
                  <a:lnTo>
                    <a:pt x="0" y="130"/>
                  </a:lnTo>
                  <a:lnTo>
                    <a:pt x="114" y="0"/>
                  </a:lnTo>
                  <a:lnTo>
                    <a:pt x="161" y="2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7" name="Freeform 290">
              <a:extLst>
                <a:ext uri="{FF2B5EF4-FFF2-40B4-BE49-F238E27FC236}">
                  <a16:creationId xmlns:a16="http://schemas.microsoft.com/office/drawing/2014/main" id="{0AD4FD92-12AF-7A80-82CB-AA41D9BB9C3D}"/>
                </a:ext>
              </a:extLst>
            </p:cNvPr>
            <p:cNvSpPr/>
            <p:nvPr/>
          </p:nvSpPr>
          <p:spPr bwMode="auto">
            <a:xfrm>
              <a:off x="4183340" y="3475609"/>
              <a:ext cx="403031" cy="601346"/>
            </a:xfrm>
            <a:custGeom>
              <a:avLst/>
              <a:gdLst>
                <a:gd name="T0" fmla="*/ 189 w 189"/>
                <a:gd name="T1" fmla="*/ 0 h 282"/>
                <a:gd name="T2" fmla="*/ 173 w 189"/>
                <a:gd name="T3" fmla="*/ 282 h 282"/>
                <a:gd name="T4" fmla="*/ 0 w 189"/>
                <a:gd name="T5" fmla="*/ 66 h 282"/>
                <a:gd name="T6" fmla="*/ 189 w 189"/>
                <a:gd name="T7" fmla="*/ 0 h 282"/>
              </a:gdLst>
              <a:ahLst/>
              <a:cxnLst>
                <a:cxn ang="0">
                  <a:pos x="T0" y="T1"/>
                </a:cxn>
                <a:cxn ang="0">
                  <a:pos x="T2" y="T3"/>
                </a:cxn>
                <a:cxn ang="0">
                  <a:pos x="T4" y="T5"/>
                </a:cxn>
                <a:cxn ang="0">
                  <a:pos x="T6" y="T7"/>
                </a:cxn>
              </a:cxnLst>
              <a:rect l="0" t="0" r="r" b="b"/>
              <a:pathLst>
                <a:path w="189" h="282">
                  <a:moveTo>
                    <a:pt x="189" y="0"/>
                  </a:moveTo>
                  <a:lnTo>
                    <a:pt x="173" y="282"/>
                  </a:lnTo>
                  <a:lnTo>
                    <a:pt x="0" y="66"/>
                  </a:lnTo>
                  <a:lnTo>
                    <a:pt x="18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8" name="Freeform 291">
              <a:extLst>
                <a:ext uri="{FF2B5EF4-FFF2-40B4-BE49-F238E27FC236}">
                  <a16:creationId xmlns:a16="http://schemas.microsoft.com/office/drawing/2014/main" id="{A2DA8DFE-8769-5CEC-F88A-17330942B4E4}"/>
                </a:ext>
              </a:extLst>
            </p:cNvPr>
            <p:cNvSpPr/>
            <p:nvPr/>
          </p:nvSpPr>
          <p:spPr bwMode="auto">
            <a:xfrm>
              <a:off x="4183340" y="3616350"/>
              <a:ext cx="368912" cy="524579"/>
            </a:xfrm>
            <a:custGeom>
              <a:avLst/>
              <a:gdLst>
                <a:gd name="T0" fmla="*/ 47 w 173"/>
                <a:gd name="T1" fmla="*/ 246 h 246"/>
                <a:gd name="T2" fmla="*/ 0 w 173"/>
                <a:gd name="T3" fmla="*/ 0 h 246"/>
                <a:gd name="T4" fmla="*/ 173 w 173"/>
                <a:gd name="T5" fmla="*/ 216 h 246"/>
                <a:gd name="T6" fmla="*/ 47 w 173"/>
                <a:gd name="T7" fmla="*/ 246 h 246"/>
              </a:gdLst>
              <a:ahLst/>
              <a:cxnLst>
                <a:cxn ang="0">
                  <a:pos x="T0" y="T1"/>
                </a:cxn>
                <a:cxn ang="0">
                  <a:pos x="T2" y="T3"/>
                </a:cxn>
                <a:cxn ang="0">
                  <a:pos x="T4" y="T5"/>
                </a:cxn>
                <a:cxn ang="0">
                  <a:pos x="T6" y="T7"/>
                </a:cxn>
              </a:cxnLst>
              <a:rect l="0" t="0" r="r" b="b"/>
              <a:pathLst>
                <a:path w="173" h="246">
                  <a:moveTo>
                    <a:pt x="47" y="246"/>
                  </a:moveTo>
                  <a:lnTo>
                    <a:pt x="0" y="0"/>
                  </a:lnTo>
                  <a:lnTo>
                    <a:pt x="173" y="216"/>
                  </a:lnTo>
                  <a:lnTo>
                    <a:pt x="47" y="24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79" name="Freeform 292">
              <a:extLst>
                <a:ext uri="{FF2B5EF4-FFF2-40B4-BE49-F238E27FC236}">
                  <a16:creationId xmlns:a16="http://schemas.microsoft.com/office/drawing/2014/main" id="{B33186FD-DD99-E896-9A24-2837F252CC05}"/>
                </a:ext>
              </a:extLst>
            </p:cNvPr>
            <p:cNvSpPr/>
            <p:nvPr/>
          </p:nvSpPr>
          <p:spPr bwMode="auto">
            <a:xfrm>
              <a:off x="4586371" y="3309279"/>
              <a:ext cx="620539" cy="398766"/>
            </a:xfrm>
            <a:custGeom>
              <a:avLst/>
              <a:gdLst>
                <a:gd name="T0" fmla="*/ 168 w 291"/>
                <a:gd name="T1" fmla="*/ 0 h 187"/>
                <a:gd name="T2" fmla="*/ 291 w 291"/>
                <a:gd name="T3" fmla="*/ 187 h 187"/>
                <a:gd name="T4" fmla="*/ 0 w 291"/>
                <a:gd name="T5" fmla="*/ 78 h 187"/>
                <a:gd name="T6" fmla="*/ 168 w 291"/>
                <a:gd name="T7" fmla="*/ 0 h 187"/>
              </a:gdLst>
              <a:ahLst/>
              <a:cxnLst>
                <a:cxn ang="0">
                  <a:pos x="T0" y="T1"/>
                </a:cxn>
                <a:cxn ang="0">
                  <a:pos x="T2" y="T3"/>
                </a:cxn>
                <a:cxn ang="0">
                  <a:pos x="T4" y="T5"/>
                </a:cxn>
                <a:cxn ang="0">
                  <a:pos x="T6" y="T7"/>
                </a:cxn>
              </a:cxnLst>
              <a:rect l="0" t="0" r="r" b="b"/>
              <a:pathLst>
                <a:path w="291" h="187">
                  <a:moveTo>
                    <a:pt x="168" y="0"/>
                  </a:moveTo>
                  <a:lnTo>
                    <a:pt x="291" y="187"/>
                  </a:lnTo>
                  <a:lnTo>
                    <a:pt x="0" y="78"/>
                  </a:lnTo>
                  <a:lnTo>
                    <a:pt x="16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0" name="Freeform 293">
              <a:extLst>
                <a:ext uri="{FF2B5EF4-FFF2-40B4-BE49-F238E27FC236}">
                  <a16:creationId xmlns:a16="http://schemas.microsoft.com/office/drawing/2014/main" id="{DA2D2456-003E-F723-6A2C-7105D29E0202}"/>
                </a:ext>
              </a:extLst>
            </p:cNvPr>
            <p:cNvSpPr/>
            <p:nvPr/>
          </p:nvSpPr>
          <p:spPr bwMode="auto">
            <a:xfrm>
              <a:off x="4552252" y="3475609"/>
              <a:ext cx="488328" cy="601346"/>
            </a:xfrm>
            <a:custGeom>
              <a:avLst/>
              <a:gdLst>
                <a:gd name="T0" fmla="*/ 229 w 229"/>
                <a:gd name="T1" fmla="*/ 234 h 282"/>
                <a:gd name="T2" fmla="*/ 16 w 229"/>
                <a:gd name="T3" fmla="*/ 0 h 282"/>
                <a:gd name="T4" fmla="*/ 0 w 229"/>
                <a:gd name="T5" fmla="*/ 282 h 282"/>
                <a:gd name="T6" fmla="*/ 229 w 229"/>
                <a:gd name="T7" fmla="*/ 234 h 282"/>
              </a:gdLst>
              <a:ahLst/>
              <a:cxnLst>
                <a:cxn ang="0">
                  <a:pos x="T0" y="T1"/>
                </a:cxn>
                <a:cxn ang="0">
                  <a:pos x="T2" y="T3"/>
                </a:cxn>
                <a:cxn ang="0">
                  <a:pos x="T4" y="T5"/>
                </a:cxn>
                <a:cxn ang="0">
                  <a:pos x="T6" y="T7"/>
                </a:cxn>
              </a:cxnLst>
              <a:rect l="0" t="0" r="r" b="b"/>
              <a:pathLst>
                <a:path w="229" h="282">
                  <a:moveTo>
                    <a:pt x="229" y="234"/>
                  </a:moveTo>
                  <a:lnTo>
                    <a:pt x="16" y="0"/>
                  </a:lnTo>
                  <a:lnTo>
                    <a:pt x="0" y="282"/>
                  </a:lnTo>
                  <a:lnTo>
                    <a:pt x="229" y="23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1" name="Freeform 294">
              <a:extLst>
                <a:ext uri="{FF2B5EF4-FFF2-40B4-BE49-F238E27FC236}">
                  <a16:creationId xmlns:a16="http://schemas.microsoft.com/office/drawing/2014/main" id="{E32B4BB9-F511-2248-2509-ED443944D0AF}"/>
                </a:ext>
              </a:extLst>
            </p:cNvPr>
            <p:cNvSpPr/>
            <p:nvPr/>
          </p:nvSpPr>
          <p:spPr bwMode="auto">
            <a:xfrm>
              <a:off x="4586371" y="3475609"/>
              <a:ext cx="620539" cy="498990"/>
            </a:xfrm>
            <a:custGeom>
              <a:avLst/>
              <a:gdLst>
                <a:gd name="T0" fmla="*/ 291 w 291"/>
                <a:gd name="T1" fmla="*/ 109 h 234"/>
                <a:gd name="T2" fmla="*/ 213 w 291"/>
                <a:gd name="T3" fmla="*/ 234 h 234"/>
                <a:gd name="T4" fmla="*/ 0 w 291"/>
                <a:gd name="T5" fmla="*/ 0 h 234"/>
                <a:gd name="T6" fmla="*/ 291 w 291"/>
                <a:gd name="T7" fmla="*/ 109 h 234"/>
              </a:gdLst>
              <a:ahLst/>
              <a:cxnLst>
                <a:cxn ang="0">
                  <a:pos x="T0" y="T1"/>
                </a:cxn>
                <a:cxn ang="0">
                  <a:pos x="T2" y="T3"/>
                </a:cxn>
                <a:cxn ang="0">
                  <a:pos x="T4" y="T5"/>
                </a:cxn>
                <a:cxn ang="0">
                  <a:pos x="T6" y="T7"/>
                </a:cxn>
              </a:cxnLst>
              <a:rect l="0" t="0" r="r" b="b"/>
              <a:pathLst>
                <a:path w="291" h="234">
                  <a:moveTo>
                    <a:pt x="291" y="109"/>
                  </a:moveTo>
                  <a:lnTo>
                    <a:pt x="213" y="234"/>
                  </a:lnTo>
                  <a:lnTo>
                    <a:pt x="0" y="0"/>
                  </a:lnTo>
                  <a:lnTo>
                    <a:pt x="291" y="10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2" name="Freeform 295">
              <a:extLst>
                <a:ext uri="{FF2B5EF4-FFF2-40B4-BE49-F238E27FC236}">
                  <a16:creationId xmlns:a16="http://schemas.microsoft.com/office/drawing/2014/main" id="{857C5BBC-0A00-FA11-3A14-4AF1CBA872AA}"/>
                </a:ext>
              </a:extLst>
            </p:cNvPr>
            <p:cNvSpPr/>
            <p:nvPr/>
          </p:nvSpPr>
          <p:spPr bwMode="auto">
            <a:xfrm>
              <a:off x="4944620" y="3309279"/>
              <a:ext cx="590685" cy="398766"/>
            </a:xfrm>
            <a:custGeom>
              <a:avLst/>
              <a:gdLst>
                <a:gd name="T0" fmla="*/ 0 w 277"/>
                <a:gd name="T1" fmla="*/ 0 h 187"/>
                <a:gd name="T2" fmla="*/ 277 w 277"/>
                <a:gd name="T3" fmla="*/ 47 h 187"/>
                <a:gd name="T4" fmla="*/ 123 w 277"/>
                <a:gd name="T5" fmla="*/ 187 h 187"/>
                <a:gd name="T6" fmla="*/ 0 w 277"/>
                <a:gd name="T7" fmla="*/ 0 h 187"/>
              </a:gdLst>
              <a:ahLst/>
              <a:cxnLst>
                <a:cxn ang="0">
                  <a:pos x="T0" y="T1"/>
                </a:cxn>
                <a:cxn ang="0">
                  <a:pos x="T2" y="T3"/>
                </a:cxn>
                <a:cxn ang="0">
                  <a:pos x="T4" y="T5"/>
                </a:cxn>
                <a:cxn ang="0">
                  <a:pos x="T6" y="T7"/>
                </a:cxn>
              </a:cxnLst>
              <a:rect l="0" t="0" r="r" b="b"/>
              <a:pathLst>
                <a:path w="277" h="187">
                  <a:moveTo>
                    <a:pt x="0" y="0"/>
                  </a:moveTo>
                  <a:lnTo>
                    <a:pt x="277" y="47"/>
                  </a:lnTo>
                  <a:lnTo>
                    <a:pt x="123" y="18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3" name="Freeform 296">
              <a:extLst>
                <a:ext uri="{FF2B5EF4-FFF2-40B4-BE49-F238E27FC236}">
                  <a16:creationId xmlns:a16="http://schemas.microsoft.com/office/drawing/2014/main" id="{6D2C0895-923B-B321-431F-03B6E264C54E}"/>
                </a:ext>
              </a:extLst>
            </p:cNvPr>
            <p:cNvSpPr/>
            <p:nvPr/>
          </p:nvSpPr>
          <p:spPr bwMode="auto">
            <a:xfrm>
              <a:off x="4944620" y="3081108"/>
              <a:ext cx="590685" cy="328395"/>
            </a:xfrm>
            <a:custGeom>
              <a:avLst/>
              <a:gdLst>
                <a:gd name="T0" fmla="*/ 102 w 277"/>
                <a:gd name="T1" fmla="*/ 0 h 154"/>
                <a:gd name="T2" fmla="*/ 277 w 277"/>
                <a:gd name="T3" fmla="*/ 154 h 154"/>
                <a:gd name="T4" fmla="*/ 0 w 277"/>
                <a:gd name="T5" fmla="*/ 107 h 154"/>
                <a:gd name="T6" fmla="*/ 102 w 277"/>
                <a:gd name="T7" fmla="*/ 0 h 154"/>
              </a:gdLst>
              <a:ahLst/>
              <a:cxnLst>
                <a:cxn ang="0">
                  <a:pos x="T0" y="T1"/>
                </a:cxn>
                <a:cxn ang="0">
                  <a:pos x="T2" y="T3"/>
                </a:cxn>
                <a:cxn ang="0">
                  <a:pos x="T4" y="T5"/>
                </a:cxn>
                <a:cxn ang="0">
                  <a:pos x="T6" y="T7"/>
                </a:cxn>
              </a:cxnLst>
              <a:rect l="0" t="0" r="r" b="b"/>
              <a:pathLst>
                <a:path w="277" h="154">
                  <a:moveTo>
                    <a:pt x="102" y="0"/>
                  </a:moveTo>
                  <a:lnTo>
                    <a:pt x="277" y="154"/>
                  </a:lnTo>
                  <a:lnTo>
                    <a:pt x="0" y="107"/>
                  </a:lnTo>
                  <a:lnTo>
                    <a:pt x="10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4" name="Freeform 297">
              <a:extLst>
                <a:ext uri="{FF2B5EF4-FFF2-40B4-BE49-F238E27FC236}">
                  <a16:creationId xmlns:a16="http://schemas.microsoft.com/office/drawing/2014/main" id="{1FDCF438-5454-1D81-71CE-26DB271368B9}"/>
                </a:ext>
              </a:extLst>
            </p:cNvPr>
            <p:cNvSpPr/>
            <p:nvPr/>
          </p:nvSpPr>
          <p:spPr bwMode="auto">
            <a:xfrm>
              <a:off x="4283565" y="4076956"/>
              <a:ext cx="268687" cy="311335"/>
            </a:xfrm>
            <a:custGeom>
              <a:avLst/>
              <a:gdLst>
                <a:gd name="T0" fmla="*/ 126 w 126"/>
                <a:gd name="T1" fmla="*/ 0 h 146"/>
                <a:gd name="T2" fmla="*/ 95 w 126"/>
                <a:gd name="T3" fmla="*/ 146 h 146"/>
                <a:gd name="T4" fmla="*/ 0 w 126"/>
                <a:gd name="T5" fmla="*/ 30 h 146"/>
                <a:gd name="T6" fmla="*/ 126 w 126"/>
                <a:gd name="T7" fmla="*/ 0 h 146"/>
              </a:gdLst>
              <a:ahLst/>
              <a:cxnLst>
                <a:cxn ang="0">
                  <a:pos x="T0" y="T1"/>
                </a:cxn>
                <a:cxn ang="0">
                  <a:pos x="T2" y="T3"/>
                </a:cxn>
                <a:cxn ang="0">
                  <a:pos x="T4" y="T5"/>
                </a:cxn>
                <a:cxn ang="0">
                  <a:pos x="T6" y="T7"/>
                </a:cxn>
              </a:cxnLst>
              <a:rect l="0" t="0" r="r" b="b"/>
              <a:pathLst>
                <a:path w="126" h="146">
                  <a:moveTo>
                    <a:pt x="126" y="0"/>
                  </a:moveTo>
                  <a:lnTo>
                    <a:pt x="95" y="146"/>
                  </a:lnTo>
                  <a:lnTo>
                    <a:pt x="0" y="30"/>
                  </a:lnTo>
                  <a:lnTo>
                    <a:pt x="126"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5" name="Freeform 298">
              <a:extLst>
                <a:ext uri="{FF2B5EF4-FFF2-40B4-BE49-F238E27FC236}">
                  <a16:creationId xmlns:a16="http://schemas.microsoft.com/office/drawing/2014/main" id="{A10AB46B-EA37-8528-310A-8222973390C7}"/>
                </a:ext>
              </a:extLst>
            </p:cNvPr>
            <p:cNvSpPr/>
            <p:nvPr/>
          </p:nvSpPr>
          <p:spPr bwMode="auto">
            <a:xfrm>
              <a:off x="2967853" y="3015004"/>
              <a:ext cx="413692" cy="294276"/>
            </a:xfrm>
            <a:custGeom>
              <a:avLst/>
              <a:gdLst>
                <a:gd name="T0" fmla="*/ 0 w 194"/>
                <a:gd name="T1" fmla="*/ 138 h 138"/>
                <a:gd name="T2" fmla="*/ 57 w 194"/>
                <a:gd name="T3" fmla="*/ 0 h 138"/>
                <a:gd name="T4" fmla="*/ 194 w 194"/>
                <a:gd name="T5" fmla="*/ 41 h 138"/>
                <a:gd name="T6" fmla="*/ 0 w 194"/>
                <a:gd name="T7" fmla="*/ 138 h 138"/>
              </a:gdLst>
              <a:ahLst/>
              <a:cxnLst>
                <a:cxn ang="0">
                  <a:pos x="T0" y="T1"/>
                </a:cxn>
                <a:cxn ang="0">
                  <a:pos x="T2" y="T3"/>
                </a:cxn>
                <a:cxn ang="0">
                  <a:pos x="T4" y="T5"/>
                </a:cxn>
                <a:cxn ang="0">
                  <a:pos x="T6" y="T7"/>
                </a:cxn>
              </a:cxnLst>
              <a:rect l="0" t="0" r="r" b="b"/>
              <a:pathLst>
                <a:path w="194" h="138">
                  <a:moveTo>
                    <a:pt x="0" y="138"/>
                  </a:moveTo>
                  <a:lnTo>
                    <a:pt x="57" y="0"/>
                  </a:lnTo>
                  <a:lnTo>
                    <a:pt x="194" y="41"/>
                  </a:lnTo>
                  <a:lnTo>
                    <a:pt x="0" y="13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6" name="Freeform 299">
              <a:extLst>
                <a:ext uri="{FF2B5EF4-FFF2-40B4-BE49-F238E27FC236}">
                  <a16:creationId xmlns:a16="http://schemas.microsoft.com/office/drawing/2014/main" id="{8A5816F6-CA1E-569B-E654-C4E219F05B02}"/>
                </a:ext>
              </a:extLst>
            </p:cNvPr>
            <p:cNvSpPr/>
            <p:nvPr/>
          </p:nvSpPr>
          <p:spPr bwMode="auto">
            <a:xfrm>
              <a:off x="2827112" y="2718594"/>
              <a:ext cx="262290" cy="351852"/>
            </a:xfrm>
            <a:custGeom>
              <a:avLst/>
              <a:gdLst>
                <a:gd name="T0" fmla="*/ 40 w 123"/>
                <a:gd name="T1" fmla="*/ 0 h 165"/>
                <a:gd name="T2" fmla="*/ 123 w 123"/>
                <a:gd name="T3" fmla="*/ 139 h 165"/>
                <a:gd name="T4" fmla="*/ 0 w 123"/>
                <a:gd name="T5" fmla="*/ 165 h 165"/>
                <a:gd name="T6" fmla="*/ 40 w 123"/>
                <a:gd name="T7" fmla="*/ 0 h 165"/>
              </a:gdLst>
              <a:ahLst/>
              <a:cxnLst>
                <a:cxn ang="0">
                  <a:pos x="T0" y="T1"/>
                </a:cxn>
                <a:cxn ang="0">
                  <a:pos x="T2" y="T3"/>
                </a:cxn>
                <a:cxn ang="0">
                  <a:pos x="T4" y="T5"/>
                </a:cxn>
                <a:cxn ang="0">
                  <a:pos x="T6" y="T7"/>
                </a:cxn>
              </a:cxnLst>
              <a:rect l="0" t="0" r="r" b="b"/>
              <a:pathLst>
                <a:path w="123" h="165">
                  <a:moveTo>
                    <a:pt x="40" y="0"/>
                  </a:moveTo>
                  <a:lnTo>
                    <a:pt x="123" y="139"/>
                  </a:lnTo>
                  <a:lnTo>
                    <a:pt x="0" y="165"/>
                  </a:lnTo>
                  <a:lnTo>
                    <a:pt x="4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7" name="Freeform 300">
              <a:extLst>
                <a:ext uri="{FF2B5EF4-FFF2-40B4-BE49-F238E27FC236}">
                  <a16:creationId xmlns:a16="http://schemas.microsoft.com/office/drawing/2014/main" id="{29C72B74-8696-9379-E10C-D09896A98B0F}"/>
                </a:ext>
              </a:extLst>
            </p:cNvPr>
            <p:cNvSpPr/>
            <p:nvPr/>
          </p:nvSpPr>
          <p:spPr bwMode="auto">
            <a:xfrm>
              <a:off x="2827112" y="3015004"/>
              <a:ext cx="262290" cy="294276"/>
            </a:xfrm>
            <a:custGeom>
              <a:avLst/>
              <a:gdLst>
                <a:gd name="T0" fmla="*/ 66 w 123"/>
                <a:gd name="T1" fmla="*/ 138 h 138"/>
                <a:gd name="T2" fmla="*/ 0 w 123"/>
                <a:gd name="T3" fmla="*/ 26 h 138"/>
                <a:gd name="T4" fmla="*/ 123 w 123"/>
                <a:gd name="T5" fmla="*/ 0 h 138"/>
                <a:gd name="T6" fmla="*/ 66 w 123"/>
                <a:gd name="T7" fmla="*/ 138 h 138"/>
              </a:gdLst>
              <a:ahLst/>
              <a:cxnLst>
                <a:cxn ang="0">
                  <a:pos x="T0" y="T1"/>
                </a:cxn>
                <a:cxn ang="0">
                  <a:pos x="T2" y="T3"/>
                </a:cxn>
                <a:cxn ang="0">
                  <a:pos x="T4" y="T5"/>
                </a:cxn>
                <a:cxn ang="0">
                  <a:pos x="T6" y="T7"/>
                </a:cxn>
              </a:cxnLst>
              <a:rect l="0" t="0" r="r" b="b"/>
              <a:pathLst>
                <a:path w="123" h="138">
                  <a:moveTo>
                    <a:pt x="66" y="138"/>
                  </a:moveTo>
                  <a:lnTo>
                    <a:pt x="0" y="26"/>
                  </a:lnTo>
                  <a:lnTo>
                    <a:pt x="123" y="0"/>
                  </a:lnTo>
                  <a:lnTo>
                    <a:pt x="66" y="13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88" name="Freeform 301">
              <a:extLst>
                <a:ext uri="{FF2B5EF4-FFF2-40B4-BE49-F238E27FC236}">
                  <a16:creationId xmlns:a16="http://schemas.microsoft.com/office/drawing/2014/main" id="{F03E4476-906A-9D7F-BA03-B6552B44E757}"/>
                </a:ext>
              </a:extLst>
            </p:cNvPr>
            <p:cNvSpPr/>
            <p:nvPr/>
          </p:nvSpPr>
          <p:spPr bwMode="auto">
            <a:xfrm>
              <a:off x="4486146" y="4076956"/>
              <a:ext cx="413692" cy="428620"/>
            </a:xfrm>
            <a:custGeom>
              <a:avLst/>
              <a:gdLst>
                <a:gd name="T0" fmla="*/ 194 w 194"/>
                <a:gd name="T1" fmla="*/ 201 h 201"/>
                <a:gd name="T2" fmla="*/ 0 w 194"/>
                <a:gd name="T3" fmla="*/ 146 h 201"/>
                <a:gd name="T4" fmla="*/ 31 w 194"/>
                <a:gd name="T5" fmla="*/ 0 h 201"/>
                <a:gd name="T6" fmla="*/ 194 w 194"/>
                <a:gd name="T7" fmla="*/ 201 h 201"/>
              </a:gdLst>
              <a:ahLst/>
              <a:cxnLst>
                <a:cxn ang="0">
                  <a:pos x="T0" y="T1"/>
                </a:cxn>
                <a:cxn ang="0">
                  <a:pos x="T2" y="T3"/>
                </a:cxn>
                <a:cxn ang="0">
                  <a:pos x="T4" y="T5"/>
                </a:cxn>
                <a:cxn ang="0">
                  <a:pos x="T6" y="T7"/>
                </a:cxn>
              </a:cxnLst>
              <a:rect l="0" t="0" r="r" b="b"/>
              <a:pathLst>
                <a:path w="194" h="201">
                  <a:moveTo>
                    <a:pt x="194" y="201"/>
                  </a:moveTo>
                  <a:lnTo>
                    <a:pt x="0" y="146"/>
                  </a:lnTo>
                  <a:lnTo>
                    <a:pt x="31" y="0"/>
                  </a:lnTo>
                  <a:lnTo>
                    <a:pt x="194" y="201"/>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89" name="Freeform 302">
              <a:extLst>
                <a:ext uri="{FF2B5EF4-FFF2-40B4-BE49-F238E27FC236}">
                  <a16:creationId xmlns:a16="http://schemas.microsoft.com/office/drawing/2014/main" id="{B2E53615-37F1-40B7-D27B-1EFF67E1D0EC}"/>
                </a:ext>
              </a:extLst>
            </p:cNvPr>
            <p:cNvSpPr/>
            <p:nvPr/>
          </p:nvSpPr>
          <p:spPr bwMode="auto">
            <a:xfrm>
              <a:off x="5076830" y="6004676"/>
              <a:ext cx="245231" cy="302806"/>
            </a:xfrm>
            <a:custGeom>
              <a:avLst/>
              <a:gdLst>
                <a:gd name="T0" fmla="*/ 115 w 115"/>
                <a:gd name="T1" fmla="*/ 142 h 142"/>
                <a:gd name="T2" fmla="*/ 0 w 115"/>
                <a:gd name="T3" fmla="*/ 66 h 142"/>
                <a:gd name="T4" fmla="*/ 97 w 115"/>
                <a:gd name="T5" fmla="*/ 0 h 142"/>
                <a:gd name="T6" fmla="*/ 115 w 115"/>
                <a:gd name="T7" fmla="*/ 142 h 142"/>
              </a:gdLst>
              <a:ahLst/>
              <a:cxnLst>
                <a:cxn ang="0">
                  <a:pos x="T0" y="T1"/>
                </a:cxn>
                <a:cxn ang="0">
                  <a:pos x="T2" y="T3"/>
                </a:cxn>
                <a:cxn ang="0">
                  <a:pos x="T4" y="T5"/>
                </a:cxn>
                <a:cxn ang="0">
                  <a:pos x="T6" y="T7"/>
                </a:cxn>
              </a:cxnLst>
              <a:rect l="0" t="0" r="r" b="b"/>
              <a:pathLst>
                <a:path w="115" h="142">
                  <a:moveTo>
                    <a:pt x="115" y="142"/>
                  </a:moveTo>
                  <a:lnTo>
                    <a:pt x="0" y="66"/>
                  </a:lnTo>
                  <a:lnTo>
                    <a:pt x="97" y="0"/>
                  </a:lnTo>
                  <a:lnTo>
                    <a:pt x="115" y="142"/>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0" name="Freeform 303">
              <a:extLst>
                <a:ext uri="{FF2B5EF4-FFF2-40B4-BE49-F238E27FC236}">
                  <a16:creationId xmlns:a16="http://schemas.microsoft.com/office/drawing/2014/main" id="{971D4F6D-07C9-F2FB-6831-7BAFFE9C8BB8}"/>
                </a:ext>
              </a:extLst>
            </p:cNvPr>
            <p:cNvSpPr/>
            <p:nvPr/>
          </p:nvSpPr>
          <p:spPr bwMode="auto">
            <a:xfrm>
              <a:off x="5076830" y="5712532"/>
              <a:ext cx="206847" cy="432885"/>
            </a:xfrm>
            <a:custGeom>
              <a:avLst/>
              <a:gdLst>
                <a:gd name="T0" fmla="*/ 28 w 97"/>
                <a:gd name="T1" fmla="*/ 0 h 203"/>
                <a:gd name="T2" fmla="*/ 0 w 97"/>
                <a:gd name="T3" fmla="*/ 203 h 203"/>
                <a:gd name="T4" fmla="*/ 97 w 97"/>
                <a:gd name="T5" fmla="*/ 137 h 203"/>
                <a:gd name="T6" fmla="*/ 28 w 97"/>
                <a:gd name="T7" fmla="*/ 0 h 203"/>
              </a:gdLst>
              <a:ahLst/>
              <a:cxnLst>
                <a:cxn ang="0">
                  <a:pos x="T0" y="T1"/>
                </a:cxn>
                <a:cxn ang="0">
                  <a:pos x="T2" y="T3"/>
                </a:cxn>
                <a:cxn ang="0">
                  <a:pos x="T4" y="T5"/>
                </a:cxn>
                <a:cxn ang="0">
                  <a:pos x="T6" y="T7"/>
                </a:cxn>
              </a:cxnLst>
              <a:rect l="0" t="0" r="r" b="b"/>
              <a:pathLst>
                <a:path w="97" h="203">
                  <a:moveTo>
                    <a:pt x="28" y="0"/>
                  </a:moveTo>
                  <a:lnTo>
                    <a:pt x="0" y="203"/>
                  </a:lnTo>
                  <a:lnTo>
                    <a:pt x="97" y="137"/>
                  </a:lnTo>
                  <a:lnTo>
                    <a:pt x="28"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1" name="Freeform 304">
              <a:extLst>
                <a:ext uri="{FF2B5EF4-FFF2-40B4-BE49-F238E27FC236}">
                  <a16:creationId xmlns:a16="http://schemas.microsoft.com/office/drawing/2014/main" id="{5CA23EDE-AC69-A649-3277-3F5D87FC2C36}"/>
                </a:ext>
              </a:extLst>
            </p:cNvPr>
            <p:cNvSpPr/>
            <p:nvPr/>
          </p:nvSpPr>
          <p:spPr bwMode="auto">
            <a:xfrm>
              <a:off x="5136539" y="5712532"/>
              <a:ext cx="398766" cy="292144"/>
            </a:xfrm>
            <a:custGeom>
              <a:avLst/>
              <a:gdLst>
                <a:gd name="T0" fmla="*/ 187 w 187"/>
                <a:gd name="T1" fmla="*/ 28 h 137"/>
                <a:gd name="T2" fmla="*/ 69 w 187"/>
                <a:gd name="T3" fmla="*/ 137 h 137"/>
                <a:gd name="T4" fmla="*/ 0 w 187"/>
                <a:gd name="T5" fmla="*/ 0 h 137"/>
                <a:gd name="T6" fmla="*/ 187 w 187"/>
                <a:gd name="T7" fmla="*/ 28 h 137"/>
              </a:gdLst>
              <a:ahLst/>
              <a:cxnLst>
                <a:cxn ang="0">
                  <a:pos x="T0" y="T1"/>
                </a:cxn>
                <a:cxn ang="0">
                  <a:pos x="T2" y="T3"/>
                </a:cxn>
                <a:cxn ang="0">
                  <a:pos x="T4" y="T5"/>
                </a:cxn>
                <a:cxn ang="0">
                  <a:pos x="T6" y="T7"/>
                </a:cxn>
              </a:cxnLst>
              <a:rect l="0" t="0" r="r" b="b"/>
              <a:pathLst>
                <a:path w="187" h="137">
                  <a:moveTo>
                    <a:pt x="187" y="28"/>
                  </a:moveTo>
                  <a:lnTo>
                    <a:pt x="69" y="137"/>
                  </a:lnTo>
                  <a:lnTo>
                    <a:pt x="0" y="0"/>
                  </a:lnTo>
                  <a:lnTo>
                    <a:pt x="187" y="28"/>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2" name="Freeform 305">
              <a:extLst>
                <a:ext uri="{FF2B5EF4-FFF2-40B4-BE49-F238E27FC236}">
                  <a16:creationId xmlns:a16="http://schemas.microsoft.com/office/drawing/2014/main" id="{C6C7CB5C-21C0-DC90-35DB-9454F57CB35E}"/>
                </a:ext>
              </a:extLst>
            </p:cNvPr>
            <p:cNvSpPr/>
            <p:nvPr/>
          </p:nvSpPr>
          <p:spPr bwMode="auto">
            <a:xfrm>
              <a:off x="5136539" y="5413991"/>
              <a:ext cx="398766" cy="358249"/>
            </a:xfrm>
            <a:custGeom>
              <a:avLst/>
              <a:gdLst>
                <a:gd name="T0" fmla="*/ 180 w 187"/>
                <a:gd name="T1" fmla="*/ 0 h 168"/>
                <a:gd name="T2" fmla="*/ 187 w 187"/>
                <a:gd name="T3" fmla="*/ 168 h 168"/>
                <a:gd name="T4" fmla="*/ 0 w 187"/>
                <a:gd name="T5" fmla="*/ 140 h 168"/>
                <a:gd name="T6" fmla="*/ 180 w 187"/>
                <a:gd name="T7" fmla="*/ 0 h 168"/>
              </a:gdLst>
              <a:ahLst/>
              <a:cxnLst>
                <a:cxn ang="0">
                  <a:pos x="T0" y="T1"/>
                </a:cxn>
                <a:cxn ang="0">
                  <a:pos x="T2" y="T3"/>
                </a:cxn>
                <a:cxn ang="0">
                  <a:pos x="T4" y="T5"/>
                </a:cxn>
                <a:cxn ang="0">
                  <a:pos x="T6" y="T7"/>
                </a:cxn>
              </a:cxnLst>
              <a:rect l="0" t="0" r="r" b="b"/>
              <a:pathLst>
                <a:path w="187" h="168">
                  <a:moveTo>
                    <a:pt x="180" y="0"/>
                  </a:moveTo>
                  <a:lnTo>
                    <a:pt x="187" y="168"/>
                  </a:lnTo>
                  <a:lnTo>
                    <a:pt x="0" y="140"/>
                  </a:lnTo>
                  <a:lnTo>
                    <a:pt x="180"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3" name="Freeform 306">
              <a:extLst>
                <a:ext uri="{FF2B5EF4-FFF2-40B4-BE49-F238E27FC236}">
                  <a16:creationId xmlns:a16="http://schemas.microsoft.com/office/drawing/2014/main" id="{9C157D06-6699-405D-78FC-F98BD7810E6B}"/>
                </a:ext>
              </a:extLst>
            </p:cNvPr>
            <p:cNvSpPr/>
            <p:nvPr/>
          </p:nvSpPr>
          <p:spPr bwMode="auto">
            <a:xfrm>
              <a:off x="5136539" y="5362813"/>
              <a:ext cx="383838" cy="349719"/>
            </a:xfrm>
            <a:custGeom>
              <a:avLst/>
              <a:gdLst>
                <a:gd name="T0" fmla="*/ 21 w 180"/>
                <a:gd name="T1" fmla="*/ 0 h 164"/>
                <a:gd name="T2" fmla="*/ 0 w 180"/>
                <a:gd name="T3" fmla="*/ 164 h 164"/>
                <a:gd name="T4" fmla="*/ 180 w 180"/>
                <a:gd name="T5" fmla="*/ 24 h 164"/>
                <a:gd name="T6" fmla="*/ 21 w 180"/>
                <a:gd name="T7" fmla="*/ 0 h 164"/>
              </a:gdLst>
              <a:ahLst/>
              <a:cxnLst>
                <a:cxn ang="0">
                  <a:pos x="T0" y="T1"/>
                </a:cxn>
                <a:cxn ang="0">
                  <a:pos x="T2" y="T3"/>
                </a:cxn>
                <a:cxn ang="0">
                  <a:pos x="T4" y="T5"/>
                </a:cxn>
                <a:cxn ang="0">
                  <a:pos x="T6" y="T7"/>
                </a:cxn>
              </a:cxnLst>
              <a:rect l="0" t="0" r="r" b="b"/>
              <a:pathLst>
                <a:path w="180" h="164">
                  <a:moveTo>
                    <a:pt x="21" y="0"/>
                  </a:moveTo>
                  <a:lnTo>
                    <a:pt x="0" y="164"/>
                  </a:lnTo>
                  <a:lnTo>
                    <a:pt x="180" y="24"/>
                  </a:lnTo>
                  <a:lnTo>
                    <a:pt x="21"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4" name="Freeform 307">
              <a:extLst>
                <a:ext uri="{FF2B5EF4-FFF2-40B4-BE49-F238E27FC236}">
                  <a16:creationId xmlns:a16="http://schemas.microsoft.com/office/drawing/2014/main" id="{27D1A78E-9BE7-238D-35C1-4191CD81399D}"/>
                </a:ext>
              </a:extLst>
            </p:cNvPr>
            <p:cNvSpPr/>
            <p:nvPr/>
          </p:nvSpPr>
          <p:spPr bwMode="auto">
            <a:xfrm>
              <a:off x="5520377" y="5413991"/>
              <a:ext cx="302806" cy="358249"/>
            </a:xfrm>
            <a:custGeom>
              <a:avLst/>
              <a:gdLst>
                <a:gd name="T0" fmla="*/ 0 w 142"/>
                <a:gd name="T1" fmla="*/ 0 h 168"/>
                <a:gd name="T2" fmla="*/ 142 w 142"/>
                <a:gd name="T3" fmla="*/ 0 h 168"/>
                <a:gd name="T4" fmla="*/ 7 w 142"/>
                <a:gd name="T5" fmla="*/ 168 h 168"/>
                <a:gd name="T6" fmla="*/ 0 w 142"/>
                <a:gd name="T7" fmla="*/ 0 h 168"/>
              </a:gdLst>
              <a:ahLst/>
              <a:cxnLst>
                <a:cxn ang="0">
                  <a:pos x="T0" y="T1"/>
                </a:cxn>
                <a:cxn ang="0">
                  <a:pos x="T2" y="T3"/>
                </a:cxn>
                <a:cxn ang="0">
                  <a:pos x="T4" y="T5"/>
                </a:cxn>
                <a:cxn ang="0">
                  <a:pos x="T6" y="T7"/>
                </a:cxn>
              </a:cxnLst>
              <a:rect l="0" t="0" r="r" b="b"/>
              <a:pathLst>
                <a:path w="142" h="168">
                  <a:moveTo>
                    <a:pt x="0" y="0"/>
                  </a:moveTo>
                  <a:lnTo>
                    <a:pt x="142" y="0"/>
                  </a:lnTo>
                  <a:lnTo>
                    <a:pt x="7" y="168"/>
                  </a:lnTo>
                  <a:lnTo>
                    <a:pt x="0"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5" name="Freeform 308">
              <a:extLst>
                <a:ext uri="{FF2B5EF4-FFF2-40B4-BE49-F238E27FC236}">
                  <a16:creationId xmlns:a16="http://schemas.microsoft.com/office/drawing/2014/main" id="{786B0AF6-817F-EFAA-5935-B3F99725F867}"/>
                </a:ext>
              </a:extLst>
            </p:cNvPr>
            <p:cNvSpPr/>
            <p:nvPr/>
          </p:nvSpPr>
          <p:spPr bwMode="auto">
            <a:xfrm>
              <a:off x="5181319" y="5091994"/>
              <a:ext cx="339058" cy="321998"/>
            </a:xfrm>
            <a:custGeom>
              <a:avLst/>
              <a:gdLst>
                <a:gd name="T0" fmla="*/ 159 w 159"/>
                <a:gd name="T1" fmla="*/ 151 h 151"/>
                <a:gd name="T2" fmla="*/ 71 w 159"/>
                <a:gd name="T3" fmla="*/ 0 h 151"/>
                <a:gd name="T4" fmla="*/ 0 w 159"/>
                <a:gd name="T5" fmla="*/ 127 h 151"/>
                <a:gd name="T6" fmla="*/ 159 w 159"/>
                <a:gd name="T7" fmla="*/ 151 h 151"/>
              </a:gdLst>
              <a:ahLst/>
              <a:cxnLst>
                <a:cxn ang="0">
                  <a:pos x="T0" y="T1"/>
                </a:cxn>
                <a:cxn ang="0">
                  <a:pos x="T2" y="T3"/>
                </a:cxn>
                <a:cxn ang="0">
                  <a:pos x="T4" y="T5"/>
                </a:cxn>
                <a:cxn ang="0">
                  <a:pos x="T6" y="T7"/>
                </a:cxn>
              </a:cxnLst>
              <a:rect l="0" t="0" r="r" b="b"/>
              <a:pathLst>
                <a:path w="159" h="151">
                  <a:moveTo>
                    <a:pt x="159" y="151"/>
                  </a:moveTo>
                  <a:lnTo>
                    <a:pt x="71" y="0"/>
                  </a:lnTo>
                  <a:lnTo>
                    <a:pt x="0" y="127"/>
                  </a:lnTo>
                  <a:lnTo>
                    <a:pt x="159" y="151"/>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6" name="Freeform 309">
              <a:extLst>
                <a:ext uri="{FF2B5EF4-FFF2-40B4-BE49-F238E27FC236}">
                  <a16:creationId xmlns:a16="http://schemas.microsoft.com/office/drawing/2014/main" id="{D0A58A4C-87EC-7559-D5EA-72F6E98D6409}"/>
                </a:ext>
              </a:extLst>
            </p:cNvPr>
            <p:cNvSpPr/>
            <p:nvPr/>
          </p:nvSpPr>
          <p:spPr bwMode="auto">
            <a:xfrm>
              <a:off x="5332723" y="5051478"/>
              <a:ext cx="424355" cy="362514"/>
            </a:xfrm>
            <a:custGeom>
              <a:avLst/>
              <a:gdLst>
                <a:gd name="T0" fmla="*/ 199 w 199"/>
                <a:gd name="T1" fmla="*/ 0 h 170"/>
                <a:gd name="T2" fmla="*/ 88 w 199"/>
                <a:gd name="T3" fmla="*/ 170 h 170"/>
                <a:gd name="T4" fmla="*/ 0 w 199"/>
                <a:gd name="T5" fmla="*/ 19 h 170"/>
                <a:gd name="T6" fmla="*/ 199 w 199"/>
                <a:gd name="T7" fmla="*/ 0 h 170"/>
              </a:gdLst>
              <a:ahLst/>
              <a:cxnLst>
                <a:cxn ang="0">
                  <a:pos x="T0" y="T1"/>
                </a:cxn>
                <a:cxn ang="0">
                  <a:pos x="T2" y="T3"/>
                </a:cxn>
                <a:cxn ang="0">
                  <a:pos x="T4" y="T5"/>
                </a:cxn>
                <a:cxn ang="0">
                  <a:pos x="T6" y="T7"/>
                </a:cxn>
              </a:cxnLst>
              <a:rect l="0" t="0" r="r" b="b"/>
              <a:pathLst>
                <a:path w="199" h="170">
                  <a:moveTo>
                    <a:pt x="199" y="0"/>
                  </a:moveTo>
                  <a:lnTo>
                    <a:pt x="88" y="170"/>
                  </a:lnTo>
                  <a:lnTo>
                    <a:pt x="0" y="19"/>
                  </a:lnTo>
                  <a:lnTo>
                    <a:pt x="199"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7" name="Freeform 310">
              <a:extLst>
                <a:ext uri="{FF2B5EF4-FFF2-40B4-BE49-F238E27FC236}">
                  <a16:creationId xmlns:a16="http://schemas.microsoft.com/office/drawing/2014/main" id="{53AFD908-308C-FED5-2751-EF291CD0519D}"/>
                </a:ext>
              </a:extLst>
            </p:cNvPr>
            <p:cNvSpPr/>
            <p:nvPr/>
          </p:nvSpPr>
          <p:spPr bwMode="auto">
            <a:xfrm>
              <a:off x="5520377" y="5051478"/>
              <a:ext cx="302806" cy="362514"/>
            </a:xfrm>
            <a:custGeom>
              <a:avLst/>
              <a:gdLst>
                <a:gd name="T0" fmla="*/ 142 w 142"/>
                <a:gd name="T1" fmla="*/ 170 h 170"/>
                <a:gd name="T2" fmla="*/ 0 w 142"/>
                <a:gd name="T3" fmla="*/ 170 h 170"/>
                <a:gd name="T4" fmla="*/ 111 w 142"/>
                <a:gd name="T5" fmla="*/ 0 h 170"/>
                <a:gd name="T6" fmla="*/ 142 w 142"/>
                <a:gd name="T7" fmla="*/ 170 h 170"/>
              </a:gdLst>
              <a:ahLst/>
              <a:cxnLst>
                <a:cxn ang="0">
                  <a:pos x="T0" y="T1"/>
                </a:cxn>
                <a:cxn ang="0">
                  <a:pos x="T2" y="T3"/>
                </a:cxn>
                <a:cxn ang="0">
                  <a:pos x="T4" y="T5"/>
                </a:cxn>
                <a:cxn ang="0">
                  <a:pos x="T6" y="T7"/>
                </a:cxn>
              </a:cxnLst>
              <a:rect l="0" t="0" r="r" b="b"/>
              <a:pathLst>
                <a:path w="142" h="170">
                  <a:moveTo>
                    <a:pt x="142" y="170"/>
                  </a:moveTo>
                  <a:lnTo>
                    <a:pt x="0" y="170"/>
                  </a:lnTo>
                  <a:lnTo>
                    <a:pt x="111" y="0"/>
                  </a:lnTo>
                  <a:lnTo>
                    <a:pt x="142" y="17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8" name="Freeform 311">
              <a:extLst>
                <a:ext uri="{FF2B5EF4-FFF2-40B4-BE49-F238E27FC236}">
                  <a16:creationId xmlns:a16="http://schemas.microsoft.com/office/drawing/2014/main" id="{7F77F338-65C7-8C26-C346-48398D03BAD9}"/>
                </a:ext>
              </a:extLst>
            </p:cNvPr>
            <p:cNvSpPr/>
            <p:nvPr/>
          </p:nvSpPr>
          <p:spPr bwMode="auto">
            <a:xfrm>
              <a:off x="5757076" y="5051478"/>
              <a:ext cx="236701" cy="362514"/>
            </a:xfrm>
            <a:custGeom>
              <a:avLst/>
              <a:gdLst>
                <a:gd name="T0" fmla="*/ 111 w 111"/>
                <a:gd name="T1" fmla="*/ 75 h 170"/>
                <a:gd name="T2" fmla="*/ 31 w 111"/>
                <a:gd name="T3" fmla="*/ 170 h 170"/>
                <a:gd name="T4" fmla="*/ 0 w 111"/>
                <a:gd name="T5" fmla="*/ 0 h 170"/>
                <a:gd name="T6" fmla="*/ 111 w 111"/>
                <a:gd name="T7" fmla="*/ 75 h 170"/>
              </a:gdLst>
              <a:ahLst/>
              <a:cxnLst>
                <a:cxn ang="0">
                  <a:pos x="T0" y="T1"/>
                </a:cxn>
                <a:cxn ang="0">
                  <a:pos x="T2" y="T3"/>
                </a:cxn>
                <a:cxn ang="0">
                  <a:pos x="T4" y="T5"/>
                </a:cxn>
                <a:cxn ang="0">
                  <a:pos x="T6" y="T7"/>
                </a:cxn>
              </a:cxnLst>
              <a:rect l="0" t="0" r="r" b="b"/>
              <a:pathLst>
                <a:path w="111" h="170">
                  <a:moveTo>
                    <a:pt x="111" y="75"/>
                  </a:moveTo>
                  <a:lnTo>
                    <a:pt x="31" y="170"/>
                  </a:lnTo>
                  <a:lnTo>
                    <a:pt x="0" y="0"/>
                  </a:lnTo>
                  <a:lnTo>
                    <a:pt x="111" y="75"/>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99" name="Freeform 312">
              <a:extLst>
                <a:ext uri="{FF2B5EF4-FFF2-40B4-BE49-F238E27FC236}">
                  <a16:creationId xmlns:a16="http://schemas.microsoft.com/office/drawing/2014/main" id="{F617C615-DFEF-6538-BF15-B1D2BE3ECA23}"/>
                </a:ext>
              </a:extLst>
            </p:cNvPr>
            <p:cNvSpPr/>
            <p:nvPr/>
          </p:nvSpPr>
          <p:spPr bwMode="auto">
            <a:xfrm>
              <a:off x="5757076" y="4974710"/>
              <a:ext cx="332660" cy="236701"/>
            </a:xfrm>
            <a:custGeom>
              <a:avLst/>
              <a:gdLst>
                <a:gd name="T0" fmla="*/ 156 w 156"/>
                <a:gd name="T1" fmla="*/ 0 h 111"/>
                <a:gd name="T2" fmla="*/ 111 w 156"/>
                <a:gd name="T3" fmla="*/ 111 h 111"/>
                <a:gd name="T4" fmla="*/ 0 w 156"/>
                <a:gd name="T5" fmla="*/ 36 h 111"/>
                <a:gd name="T6" fmla="*/ 156 w 156"/>
                <a:gd name="T7" fmla="*/ 0 h 111"/>
              </a:gdLst>
              <a:ahLst/>
              <a:cxnLst>
                <a:cxn ang="0">
                  <a:pos x="T0" y="T1"/>
                </a:cxn>
                <a:cxn ang="0">
                  <a:pos x="T2" y="T3"/>
                </a:cxn>
                <a:cxn ang="0">
                  <a:pos x="T4" y="T5"/>
                </a:cxn>
                <a:cxn ang="0">
                  <a:pos x="T6" y="T7"/>
                </a:cxn>
              </a:cxnLst>
              <a:rect l="0" t="0" r="r" b="b"/>
              <a:pathLst>
                <a:path w="156" h="111">
                  <a:moveTo>
                    <a:pt x="156" y="0"/>
                  </a:moveTo>
                  <a:lnTo>
                    <a:pt x="111" y="111"/>
                  </a:lnTo>
                  <a:lnTo>
                    <a:pt x="0" y="36"/>
                  </a:lnTo>
                  <a:lnTo>
                    <a:pt x="156"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0" name="Freeform 313">
              <a:extLst>
                <a:ext uri="{FF2B5EF4-FFF2-40B4-BE49-F238E27FC236}">
                  <a16:creationId xmlns:a16="http://schemas.microsoft.com/office/drawing/2014/main" id="{AD2E436C-49DE-A5BC-9901-203F6DA120B6}"/>
                </a:ext>
              </a:extLst>
            </p:cNvPr>
            <p:cNvSpPr/>
            <p:nvPr/>
          </p:nvSpPr>
          <p:spPr bwMode="auto">
            <a:xfrm>
              <a:off x="5757076" y="4823308"/>
              <a:ext cx="332660" cy="228171"/>
            </a:xfrm>
            <a:custGeom>
              <a:avLst/>
              <a:gdLst>
                <a:gd name="T0" fmla="*/ 68 w 156"/>
                <a:gd name="T1" fmla="*/ 0 h 107"/>
                <a:gd name="T2" fmla="*/ 0 w 156"/>
                <a:gd name="T3" fmla="*/ 107 h 107"/>
                <a:gd name="T4" fmla="*/ 156 w 156"/>
                <a:gd name="T5" fmla="*/ 71 h 107"/>
                <a:gd name="T6" fmla="*/ 68 w 156"/>
                <a:gd name="T7" fmla="*/ 0 h 107"/>
              </a:gdLst>
              <a:ahLst/>
              <a:cxnLst>
                <a:cxn ang="0">
                  <a:pos x="T0" y="T1"/>
                </a:cxn>
                <a:cxn ang="0">
                  <a:pos x="T2" y="T3"/>
                </a:cxn>
                <a:cxn ang="0">
                  <a:pos x="T4" y="T5"/>
                </a:cxn>
                <a:cxn ang="0">
                  <a:pos x="T6" y="T7"/>
                </a:cxn>
              </a:cxnLst>
              <a:rect l="0" t="0" r="r" b="b"/>
              <a:pathLst>
                <a:path w="156" h="107">
                  <a:moveTo>
                    <a:pt x="68" y="0"/>
                  </a:moveTo>
                  <a:lnTo>
                    <a:pt x="0" y="107"/>
                  </a:lnTo>
                  <a:lnTo>
                    <a:pt x="156" y="71"/>
                  </a:lnTo>
                  <a:lnTo>
                    <a:pt x="68"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1" name="Freeform 314">
              <a:extLst>
                <a:ext uri="{FF2B5EF4-FFF2-40B4-BE49-F238E27FC236}">
                  <a16:creationId xmlns:a16="http://schemas.microsoft.com/office/drawing/2014/main" id="{21E72FD1-68FF-0F1B-D7F8-58779B29A0D2}"/>
                </a:ext>
              </a:extLst>
            </p:cNvPr>
            <p:cNvSpPr/>
            <p:nvPr/>
          </p:nvSpPr>
          <p:spPr bwMode="auto">
            <a:xfrm>
              <a:off x="5701633" y="4782791"/>
              <a:ext cx="200449" cy="268687"/>
            </a:xfrm>
            <a:custGeom>
              <a:avLst/>
              <a:gdLst>
                <a:gd name="T0" fmla="*/ 0 w 94"/>
                <a:gd name="T1" fmla="*/ 0 h 126"/>
                <a:gd name="T2" fmla="*/ 26 w 94"/>
                <a:gd name="T3" fmla="*/ 126 h 126"/>
                <a:gd name="T4" fmla="*/ 94 w 94"/>
                <a:gd name="T5" fmla="*/ 19 h 126"/>
                <a:gd name="T6" fmla="*/ 0 w 94"/>
                <a:gd name="T7" fmla="*/ 0 h 126"/>
              </a:gdLst>
              <a:ahLst/>
              <a:cxnLst>
                <a:cxn ang="0">
                  <a:pos x="T0" y="T1"/>
                </a:cxn>
                <a:cxn ang="0">
                  <a:pos x="T2" y="T3"/>
                </a:cxn>
                <a:cxn ang="0">
                  <a:pos x="T4" y="T5"/>
                </a:cxn>
                <a:cxn ang="0">
                  <a:pos x="T6" y="T7"/>
                </a:cxn>
              </a:cxnLst>
              <a:rect l="0" t="0" r="r" b="b"/>
              <a:pathLst>
                <a:path w="94" h="126">
                  <a:moveTo>
                    <a:pt x="0" y="0"/>
                  </a:moveTo>
                  <a:lnTo>
                    <a:pt x="26" y="126"/>
                  </a:lnTo>
                  <a:lnTo>
                    <a:pt x="94" y="19"/>
                  </a:lnTo>
                  <a:lnTo>
                    <a:pt x="0"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2" name="Freeform 315">
              <a:extLst>
                <a:ext uri="{FF2B5EF4-FFF2-40B4-BE49-F238E27FC236}">
                  <a16:creationId xmlns:a16="http://schemas.microsoft.com/office/drawing/2014/main" id="{9726F3BC-ABE8-1526-38EA-E57679C36386}"/>
                </a:ext>
              </a:extLst>
            </p:cNvPr>
            <p:cNvSpPr/>
            <p:nvPr/>
          </p:nvSpPr>
          <p:spPr bwMode="auto">
            <a:xfrm>
              <a:off x="5439344" y="4782791"/>
              <a:ext cx="317733" cy="268687"/>
            </a:xfrm>
            <a:custGeom>
              <a:avLst/>
              <a:gdLst>
                <a:gd name="T0" fmla="*/ 0 w 149"/>
                <a:gd name="T1" fmla="*/ 26 h 126"/>
                <a:gd name="T2" fmla="*/ 149 w 149"/>
                <a:gd name="T3" fmla="*/ 126 h 126"/>
                <a:gd name="T4" fmla="*/ 123 w 149"/>
                <a:gd name="T5" fmla="*/ 0 h 126"/>
                <a:gd name="T6" fmla="*/ 0 w 149"/>
                <a:gd name="T7" fmla="*/ 26 h 126"/>
              </a:gdLst>
              <a:ahLst/>
              <a:cxnLst>
                <a:cxn ang="0">
                  <a:pos x="T0" y="T1"/>
                </a:cxn>
                <a:cxn ang="0">
                  <a:pos x="T2" y="T3"/>
                </a:cxn>
                <a:cxn ang="0">
                  <a:pos x="T4" y="T5"/>
                </a:cxn>
                <a:cxn ang="0">
                  <a:pos x="T6" y="T7"/>
                </a:cxn>
              </a:cxnLst>
              <a:rect l="0" t="0" r="r" b="b"/>
              <a:pathLst>
                <a:path w="149" h="126">
                  <a:moveTo>
                    <a:pt x="0" y="26"/>
                  </a:moveTo>
                  <a:lnTo>
                    <a:pt x="149" y="126"/>
                  </a:lnTo>
                  <a:lnTo>
                    <a:pt x="123" y="0"/>
                  </a:lnTo>
                  <a:lnTo>
                    <a:pt x="0" y="26"/>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3" name="Freeform 316">
              <a:extLst>
                <a:ext uri="{FF2B5EF4-FFF2-40B4-BE49-F238E27FC236}">
                  <a16:creationId xmlns:a16="http://schemas.microsoft.com/office/drawing/2014/main" id="{BB10E1AB-9BFA-D129-CB5E-D14A7DAA3499}"/>
                </a:ext>
              </a:extLst>
            </p:cNvPr>
            <p:cNvSpPr/>
            <p:nvPr/>
          </p:nvSpPr>
          <p:spPr bwMode="auto">
            <a:xfrm>
              <a:off x="5332723" y="4838234"/>
              <a:ext cx="424355" cy="253760"/>
            </a:xfrm>
            <a:custGeom>
              <a:avLst/>
              <a:gdLst>
                <a:gd name="T0" fmla="*/ 0 w 199"/>
                <a:gd name="T1" fmla="*/ 119 h 119"/>
                <a:gd name="T2" fmla="*/ 199 w 199"/>
                <a:gd name="T3" fmla="*/ 100 h 119"/>
                <a:gd name="T4" fmla="*/ 50 w 199"/>
                <a:gd name="T5" fmla="*/ 0 h 119"/>
                <a:gd name="T6" fmla="*/ 0 w 199"/>
                <a:gd name="T7" fmla="*/ 119 h 119"/>
              </a:gdLst>
              <a:ahLst/>
              <a:cxnLst>
                <a:cxn ang="0">
                  <a:pos x="T0" y="T1"/>
                </a:cxn>
                <a:cxn ang="0">
                  <a:pos x="T2" y="T3"/>
                </a:cxn>
                <a:cxn ang="0">
                  <a:pos x="T4" y="T5"/>
                </a:cxn>
                <a:cxn ang="0">
                  <a:pos x="T6" y="T7"/>
                </a:cxn>
              </a:cxnLst>
              <a:rect l="0" t="0" r="r" b="b"/>
              <a:pathLst>
                <a:path w="199" h="119">
                  <a:moveTo>
                    <a:pt x="0" y="119"/>
                  </a:moveTo>
                  <a:lnTo>
                    <a:pt x="199" y="100"/>
                  </a:lnTo>
                  <a:lnTo>
                    <a:pt x="50" y="0"/>
                  </a:lnTo>
                  <a:lnTo>
                    <a:pt x="0" y="119"/>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4" name="Freeform 317">
              <a:extLst>
                <a:ext uri="{FF2B5EF4-FFF2-40B4-BE49-F238E27FC236}">
                  <a16:creationId xmlns:a16="http://schemas.microsoft.com/office/drawing/2014/main" id="{519921C2-082C-EA52-0F17-A3DFA86CF957}"/>
                </a:ext>
              </a:extLst>
            </p:cNvPr>
            <p:cNvSpPr/>
            <p:nvPr/>
          </p:nvSpPr>
          <p:spPr bwMode="auto">
            <a:xfrm>
              <a:off x="5136539" y="5091994"/>
              <a:ext cx="196184" cy="270820"/>
            </a:xfrm>
            <a:custGeom>
              <a:avLst/>
              <a:gdLst>
                <a:gd name="T0" fmla="*/ 21 w 92"/>
                <a:gd name="T1" fmla="*/ 127 h 127"/>
                <a:gd name="T2" fmla="*/ 0 w 92"/>
                <a:gd name="T3" fmla="*/ 23 h 127"/>
                <a:gd name="T4" fmla="*/ 92 w 92"/>
                <a:gd name="T5" fmla="*/ 0 h 127"/>
                <a:gd name="T6" fmla="*/ 21 w 92"/>
                <a:gd name="T7" fmla="*/ 127 h 127"/>
              </a:gdLst>
              <a:ahLst/>
              <a:cxnLst>
                <a:cxn ang="0">
                  <a:pos x="T0" y="T1"/>
                </a:cxn>
                <a:cxn ang="0">
                  <a:pos x="T2" y="T3"/>
                </a:cxn>
                <a:cxn ang="0">
                  <a:pos x="T4" y="T5"/>
                </a:cxn>
                <a:cxn ang="0">
                  <a:pos x="T6" y="T7"/>
                </a:cxn>
              </a:cxnLst>
              <a:rect l="0" t="0" r="r" b="b"/>
              <a:pathLst>
                <a:path w="92" h="127">
                  <a:moveTo>
                    <a:pt x="21" y="127"/>
                  </a:moveTo>
                  <a:lnTo>
                    <a:pt x="0" y="23"/>
                  </a:lnTo>
                  <a:lnTo>
                    <a:pt x="92" y="0"/>
                  </a:lnTo>
                  <a:lnTo>
                    <a:pt x="21" y="127"/>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5" name="Freeform 318">
              <a:extLst>
                <a:ext uri="{FF2B5EF4-FFF2-40B4-BE49-F238E27FC236}">
                  <a16:creationId xmlns:a16="http://schemas.microsoft.com/office/drawing/2014/main" id="{1B7A3BAA-1AA0-6490-0CB0-A757E93BC9FB}"/>
                </a:ext>
              </a:extLst>
            </p:cNvPr>
            <p:cNvSpPr/>
            <p:nvPr/>
          </p:nvSpPr>
          <p:spPr bwMode="auto">
            <a:xfrm>
              <a:off x="5004328" y="4974710"/>
              <a:ext cx="328395" cy="166330"/>
            </a:xfrm>
            <a:custGeom>
              <a:avLst/>
              <a:gdLst>
                <a:gd name="T0" fmla="*/ 0 w 154"/>
                <a:gd name="T1" fmla="*/ 0 h 78"/>
                <a:gd name="T2" fmla="*/ 62 w 154"/>
                <a:gd name="T3" fmla="*/ 78 h 78"/>
                <a:gd name="T4" fmla="*/ 154 w 154"/>
                <a:gd name="T5" fmla="*/ 55 h 78"/>
                <a:gd name="T6" fmla="*/ 0 w 154"/>
                <a:gd name="T7" fmla="*/ 0 h 78"/>
              </a:gdLst>
              <a:ahLst/>
              <a:cxnLst>
                <a:cxn ang="0">
                  <a:pos x="T0" y="T1"/>
                </a:cxn>
                <a:cxn ang="0">
                  <a:pos x="T2" y="T3"/>
                </a:cxn>
                <a:cxn ang="0">
                  <a:pos x="T4" y="T5"/>
                </a:cxn>
                <a:cxn ang="0">
                  <a:pos x="T6" y="T7"/>
                </a:cxn>
              </a:cxnLst>
              <a:rect l="0" t="0" r="r" b="b"/>
              <a:pathLst>
                <a:path w="154" h="78">
                  <a:moveTo>
                    <a:pt x="0" y="0"/>
                  </a:moveTo>
                  <a:lnTo>
                    <a:pt x="62" y="78"/>
                  </a:lnTo>
                  <a:lnTo>
                    <a:pt x="154" y="55"/>
                  </a:lnTo>
                  <a:lnTo>
                    <a:pt x="0"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6" name="Freeform 319">
              <a:extLst>
                <a:ext uri="{FF2B5EF4-FFF2-40B4-BE49-F238E27FC236}">
                  <a16:creationId xmlns:a16="http://schemas.microsoft.com/office/drawing/2014/main" id="{39E39329-CD3E-6F90-9E97-5429E71C1309}"/>
                </a:ext>
              </a:extLst>
            </p:cNvPr>
            <p:cNvSpPr/>
            <p:nvPr/>
          </p:nvSpPr>
          <p:spPr bwMode="auto">
            <a:xfrm>
              <a:off x="5236762" y="4748672"/>
              <a:ext cx="202582" cy="343323"/>
            </a:xfrm>
            <a:custGeom>
              <a:avLst/>
              <a:gdLst>
                <a:gd name="T0" fmla="*/ 0 w 95"/>
                <a:gd name="T1" fmla="*/ 0 h 161"/>
                <a:gd name="T2" fmla="*/ 45 w 95"/>
                <a:gd name="T3" fmla="*/ 161 h 161"/>
                <a:gd name="T4" fmla="*/ 95 w 95"/>
                <a:gd name="T5" fmla="*/ 42 h 161"/>
                <a:gd name="T6" fmla="*/ 0 w 95"/>
                <a:gd name="T7" fmla="*/ 0 h 161"/>
              </a:gdLst>
              <a:ahLst/>
              <a:cxnLst>
                <a:cxn ang="0">
                  <a:pos x="T0" y="T1"/>
                </a:cxn>
                <a:cxn ang="0">
                  <a:pos x="T2" y="T3"/>
                </a:cxn>
                <a:cxn ang="0">
                  <a:pos x="T4" y="T5"/>
                </a:cxn>
                <a:cxn ang="0">
                  <a:pos x="T6" y="T7"/>
                </a:cxn>
              </a:cxnLst>
              <a:rect l="0" t="0" r="r" b="b"/>
              <a:pathLst>
                <a:path w="95" h="161">
                  <a:moveTo>
                    <a:pt x="0" y="0"/>
                  </a:moveTo>
                  <a:lnTo>
                    <a:pt x="45" y="161"/>
                  </a:lnTo>
                  <a:lnTo>
                    <a:pt x="95" y="42"/>
                  </a:lnTo>
                  <a:lnTo>
                    <a:pt x="0"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07" name="Freeform 320">
              <a:extLst>
                <a:ext uri="{FF2B5EF4-FFF2-40B4-BE49-F238E27FC236}">
                  <a16:creationId xmlns:a16="http://schemas.microsoft.com/office/drawing/2014/main" id="{8CFDEB09-8B34-83EA-34EA-E18ED871C142}"/>
                </a:ext>
              </a:extLst>
            </p:cNvPr>
            <p:cNvSpPr/>
            <p:nvPr/>
          </p:nvSpPr>
          <p:spPr bwMode="auto">
            <a:xfrm>
              <a:off x="5004328" y="4748672"/>
              <a:ext cx="328395" cy="343323"/>
            </a:xfrm>
            <a:custGeom>
              <a:avLst/>
              <a:gdLst>
                <a:gd name="T0" fmla="*/ 0 w 154"/>
                <a:gd name="T1" fmla="*/ 106 h 161"/>
                <a:gd name="T2" fmla="*/ 109 w 154"/>
                <a:gd name="T3" fmla="*/ 0 h 161"/>
                <a:gd name="T4" fmla="*/ 154 w 154"/>
                <a:gd name="T5" fmla="*/ 161 h 161"/>
                <a:gd name="T6" fmla="*/ 0 w 154"/>
                <a:gd name="T7" fmla="*/ 106 h 161"/>
              </a:gdLst>
              <a:ahLst/>
              <a:cxnLst>
                <a:cxn ang="0">
                  <a:pos x="T0" y="T1"/>
                </a:cxn>
                <a:cxn ang="0">
                  <a:pos x="T2" y="T3"/>
                </a:cxn>
                <a:cxn ang="0">
                  <a:pos x="T4" y="T5"/>
                </a:cxn>
                <a:cxn ang="0">
                  <a:pos x="T6" y="T7"/>
                </a:cxn>
              </a:cxnLst>
              <a:rect l="0" t="0" r="r" b="b"/>
              <a:pathLst>
                <a:path w="154" h="161">
                  <a:moveTo>
                    <a:pt x="0" y="106"/>
                  </a:moveTo>
                  <a:lnTo>
                    <a:pt x="109" y="0"/>
                  </a:lnTo>
                  <a:lnTo>
                    <a:pt x="154" y="161"/>
                  </a:lnTo>
                  <a:lnTo>
                    <a:pt x="0" y="106"/>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8" name="Freeform 321">
              <a:extLst>
                <a:ext uri="{FF2B5EF4-FFF2-40B4-BE49-F238E27FC236}">
                  <a16:creationId xmlns:a16="http://schemas.microsoft.com/office/drawing/2014/main" id="{02F7AA26-85E5-0CF0-3041-C4C07036E905}"/>
                </a:ext>
              </a:extLst>
            </p:cNvPr>
            <p:cNvSpPr/>
            <p:nvPr/>
          </p:nvSpPr>
          <p:spPr bwMode="auto">
            <a:xfrm>
              <a:off x="5004328" y="4616461"/>
              <a:ext cx="232436" cy="358249"/>
            </a:xfrm>
            <a:custGeom>
              <a:avLst/>
              <a:gdLst>
                <a:gd name="T0" fmla="*/ 17 w 109"/>
                <a:gd name="T1" fmla="*/ 0 h 168"/>
                <a:gd name="T2" fmla="*/ 109 w 109"/>
                <a:gd name="T3" fmla="*/ 62 h 168"/>
                <a:gd name="T4" fmla="*/ 0 w 109"/>
                <a:gd name="T5" fmla="*/ 168 h 168"/>
                <a:gd name="T6" fmla="*/ 17 w 109"/>
                <a:gd name="T7" fmla="*/ 0 h 168"/>
              </a:gdLst>
              <a:ahLst/>
              <a:cxnLst>
                <a:cxn ang="0">
                  <a:pos x="T0" y="T1"/>
                </a:cxn>
                <a:cxn ang="0">
                  <a:pos x="T2" y="T3"/>
                </a:cxn>
                <a:cxn ang="0">
                  <a:pos x="T4" y="T5"/>
                </a:cxn>
                <a:cxn ang="0">
                  <a:pos x="T6" y="T7"/>
                </a:cxn>
              </a:cxnLst>
              <a:rect l="0" t="0" r="r" b="b"/>
              <a:pathLst>
                <a:path w="109" h="168">
                  <a:moveTo>
                    <a:pt x="17" y="0"/>
                  </a:moveTo>
                  <a:lnTo>
                    <a:pt x="109" y="62"/>
                  </a:lnTo>
                  <a:lnTo>
                    <a:pt x="0" y="168"/>
                  </a:lnTo>
                  <a:lnTo>
                    <a:pt x="17"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09" name="Freeform 322">
              <a:extLst>
                <a:ext uri="{FF2B5EF4-FFF2-40B4-BE49-F238E27FC236}">
                  <a16:creationId xmlns:a16="http://schemas.microsoft.com/office/drawing/2014/main" id="{1F44C935-FE33-4950-2BCC-37B2F2B46E8B}"/>
                </a:ext>
              </a:extLst>
            </p:cNvPr>
            <p:cNvSpPr/>
            <p:nvPr/>
          </p:nvSpPr>
          <p:spPr bwMode="auto">
            <a:xfrm>
              <a:off x="5040578" y="4516237"/>
              <a:ext cx="243097" cy="232436"/>
            </a:xfrm>
            <a:custGeom>
              <a:avLst/>
              <a:gdLst>
                <a:gd name="T0" fmla="*/ 114 w 114"/>
                <a:gd name="T1" fmla="*/ 0 h 109"/>
                <a:gd name="T2" fmla="*/ 92 w 114"/>
                <a:gd name="T3" fmla="*/ 109 h 109"/>
                <a:gd name="T4" fmla="*/ 0 w 114"/>
                <a:gd name="T5" fmla="*/ 47 h 109"/>
                <a:gd name="T6" fmla="*/ 114 w 114"/>
                <a:gd name="T7" fmla="*/ 0 h 109"/>
              </a:gdLst>
              <a:ahLst/>
              <a:cxnLst>
                <a:cxn ang="0">
                  <a:pos x="T0" y="T1"/>
                </a:cxn>
                <a:cxn ang="0">
                  <a:pos x="T2" y="T3"/>
                </a:cxn>
                <a:cxn ang="0">
                  <a:pos x="T4" y="T5"/>
                </a:cxn>
                <a:cxn ang="0">
                  <a:pos x="T6" y="T7"/>
                </a:cxn>
              </a:cxnLst>
              <a:rect l="0" t="0" r="r" b="b"/>
              <a:pathLst>
                <a:path w="114" h="109">
                  <a:moveTo>
                    <a:pt x="114" y="0"/>
                  </a:moveTo>
                  <a:lnTo>
                    <a:pt x="92" y="109"/>
                  </a:lnTo>
                  <a:lnTo>
                    <a:pt x="0" y="47"/>
                  </a:lnTo>
                  <a:lnTo>
                    <a:pt x="114" y="0"/>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10" name="Freeform 323">
              <a:extLst>
                <a:ext uri="{FF2B5EF4-FFF2-40B4-BE49-F238E27FC236}">
                  <a16:creationId xmlns:a16="http://schemas.microsoft.com/office/drawing/2014/main" id="{AD7FC0BF-7AC1-22DE-7F6B-FA8A4C6D1CA1}"/>
                </a:ext>
              </a:extLst>
            </p:cNvPr>
            <p:cNvSpPr/>
            <p:nvPr/>
          </p:nvSpPr>
          <p:spPr bwMode="auto">
            <a:xfrm>
              <a:off x="5236762" y="4516237"/>
              <a:ext cx="253760" cy="232436"/>
            </a:xfrm>
            <a:custGeom>
              <a:avLst/>
              <a:gdLst>
                <a:gd name="T0" fmla="*/ 119 w 119"/>
                <a:gd name="T1" fmla="*/ 47 h 109"/>
                <a:gd name="T2" fmla="*/ 0 w 119"/>
                <a:gd name="T3" fmla="*/ 109 h 109"/>
                <a:gd name="T4" fmla="*/ 22 w 119"/>
                <a:gd name="T5" fmla="*/ 0 h 109"/>
                <a:gd name="T6" fmla="*/ 119 w 119"/>
                <a:gd name="T7" fmla="*/ 47 h 109"/>
              </a:gdLst>
              <a:ahLst/>
              <a:cxnLst>
                <a:cxn ang="0">
                  <a:pos x="T0" y="T1"/>
                </a:cxn>
                <a:cxn ang="0">
                  <a:pos x="T2" y="T3"/>
                </a:cxn>
                <a:cxn ang="0">
                  <a:pos x="T4" y="T5"/>
                </a:cxn>
                <a:cxn ang="0">
                  <a:pos x="T6" y="T7"/>
                </a:cxn>
              </a:cxnLst>
              <a:rect l="0" t="0" r="r" b="b"/>
              <a:pathLst>
                <a:path w="119" h="109">
                  <a:moveTo>
                    <a:pt x="119" y="47"/>
                  </a:moveTo>
                  <a:lnTo>
                    <a:pt x="0" y="109"/>
                  </a:lnTo>
                  <a:lnTo>
                    <a:pt x="22" y="0"/>
                  </a:lnTo>
                  <a:lnTo>
                    <a:pt x="119" y="47"/>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1" name="Freeform 324">
              <a:extLst>
                <a:ext uri="{FF2B5EF4-FFF2-40B4-BE49-F238E27FC236}">
                  <a16:creationId xmlns:a16="http://schemas.microsoft.com/office/drawing/2014/main" id="{CF73DCC3-380A-E167-6BB2-6E82105426F1}"/>
                </a:ext>
              </a:extLst>
            </p:cNvPr>
            <p:cNvSpPr/>
            <p:nvPr/>
          </p:nvSpPr>
          <p:spPr bwMode="auto">
            <a:xfrm>
              <a:off x="5439344" y="4616461"/>
              <a:ext cx="262290" cy="221773"/>
            </a:xfrm>
            <a:custGeom>
              <a:avLst/>
              <a:gdLst>
                <a:gd name="T0" fmla="*/ 123 w 123"/>
                <a:gd name="T1" fmla="*/ 78 h 104"/>
                <a:gd name="T2" fmla="*/ 24 w 123"/>
                <a:gd name="T3" fmla="*/ 0 h 104"/>
                <a:gd name="T4" fmla="*/ 0 w 123"/>
                <a:gd name="T5" fmla="*/ 104 h 104"/>
                <a:gd name="T6" fmla="*/ 123 w 123"/>
                <a:gd name="T7" fmla="*/ 78 h 104"/>
              </a:gdLst>
              <a:ahLst/>
              <a:cxnLst>
                <a:cxn ang="0">
                  <a:pos x="T0" y="T1"/>
                </a:cxn>
                <a:cxn ang="0">
                  <a:pos x="T2" y="T3"/>
                </a:cxn>
                <a:cxn ang="0">
                  <a:pos x="T4" y="T5"/>
                </a:cxn>
                <a:cxn ang="0">
                  <a:pos x="T6" y="T7"/>
                </a:cxn>
              </a:cxnLst>
              <a:rect l="0" t="0" r="r" b="b"/>
              <a:pathLst>
                <a:path w="123" h="104">
                  <a:moveTo>
                    <a:pt x="123" y="78"/>
                  </a:moveTo>
                  <a:lnTo>
                    <a:pt x="24" y="0"/>
                  </a:lnTo>
                  <a:lnTo>
                    <a:pt x="0" y="104"/>
                  </a:lnTo>
                  <a:lnTo>
                    <a:pt x="123" y="78"/>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12" name="Freeform 325">
              <a:extLst>
                <a:ext uri="{FF2B5EF4-FFF2-40B4-BE49-F238E27FC236}">
                  <a16:creationId xmlns:a16="http://schemas.microsoft.com/office/drawing/2014/main" id="{A1FDE8F1-B72A-5E83-A6AF-23DA8F7D777E}"/>
                </a:ext>
              </a:extLst>
            </p:cNvPr>
            <p:cNvSpPr/>
            <p:nvPr/>
          </p:nvSpPr>
          <p:spPr bwMode="auto">
            <a:xfrm>
              <a:off x="5236762" y="4616461"/>
              <a:ext cx="253760" cy="221773"/>
            </a:xfrm>
            <a:custGeom>
              <a:avLst/>
              <a:gdLst>
                <a:gd name="T0" fmla="*/ 95 w 119"/>
                <a:gd name="T1" fmla="*/ 104 h 104"/>
                <a:gd name="T2" fmla="*/ 0 w 119"/>
                <a:gd name="T3" fmla="*/ 62 h 104"/>
                <a:gd name="T4" fmla="*/ 119 w 119"/>
                <a:gd name="T5" fmla="*/ 0 h 104"/>
                <a:gd name="T6" fmla="*/ 95 w 119"/>
                <a:gd name="T7" fmla="*/ 104 h 104"/>
              </a:gdLst>
              <a:ahLst/>
              <a:cxnLst>
                <a:cxn ang="0">
                  <a:pos x="T0" y="T1"/>
                </a:cxn>
                <a:cxn ang="0">
                  <a:pos x="T2" y="T3"/>
                </a:cxn>
                <a:cxn ang="0">
                  <a:pos x="T4" y="T5"/>
                </a:cxn>
                <a:cxn ang="0">
                  <a:pos x="T6" y="T7"/>
                </a:cxn>
              </a:cxnLst>
              <a:rect l="0" t="0" r="r" b="b"/>
              <a:pathLst>
                <a:path w="119" h="104">
                  <a:moveTo>
                    <a:pt x="95" y="104"/>
                  </a:moveTo>
                  <a:lnTo>
                    <a:pt x="0" y="62"/>
                  </a:lnTo>
                  <a:lnTo>
                    <a:pt x="119" y="0"/>
                  </a:lnTo>
                  <a:lnTo>
                    <a:pt x="95" y="104"/>
                  </a:lnTo>
                  <a:close/>
                </a:path>
              </a:pathLst>
            </a:custGeom>
            <a:solidFill>
              <a:srgbClr val="9ED870"/>
            </a:solid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13" name="Freeform 326">
              <a:extLst>
                <a:ext uri="{FF2B5EF4-FFF2-40B4-BE49-F238E27FC236}">
                  <a16:creationId xmlns:a16="http://schemas.microsoft.com/office/drawing/2014/main" id="{A3BCE18E-17B9-ED67-5558-149298E70C7C}"/>
                </a:ext>
              </a:extLst>
            </p:cNvPr>
            <p:cNvSpPr/>
            <p:nvPr/>
          </p:nvSpPr>
          <p:spPr bwMode="auto">
            <a:xfrm>
              <a:off x="8985581" y="3102433"/>
              <a:ext cx="503254" cy="513917"/>
            </a:xfrm>
            <a:custGeom>
              <a:avLst/>
              <a:gdLst>
                <a:gd name="T0" fmla="*/ 104 w 236"/>
                <a:gd name="T1" fmla="*/ 241 h 241"/>
                <a:gd name="T2" fmla="*/ 0 w 236"/>
                <a:gd name="T3" fmla="*/ 0 h 241"/>
                <a:gd name="T4" fmla="*/ 236 w 236"/>
                <a:gd name="T5" fmla="*/ 9 h 241"/>
                <a:gd name="T6" fmla="*/ 104 w 236"/>
                <a:gd name="T7" fmla="*/ 241 h 241"/>
              </a:gdLst>
              <a:ahLst/>
              <a:cxnLst>
                <a:cxn ang="0">
                  <a:pos x="T0" y="T1"/>
                </a:cxn>
                <a:cxn ang="0">
                  <a:pos x="T2" y="T3"/>
                </a:cxn>
                <a:cxn ang="0">
                  <a:pos x="T4" y="T5"/>
                </a:cxn>
                <a:cxn ang="0">
                  <a:pos x="T6" y="T7"/>
                </a:cxn>
              </a:cxnLst>
              <a:rect l="0" t="0" r="r" b="b"/>
              <a:pathLst>
                <a:path w="236" h="241">
                  <a:moveTo>
                    <a:pt x="104" y="241"/>
                  </a:moveTo>
                  <a:lnTo>
                    <a:pt x="0" y="0"/>
                  </a:lnTo>
                  <a:lnTo>
                    <a:pt x="236" y="9"/>
                  </a:lnTo>
                  <a:lnTo>
                    <a:pt x="104" y="24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4" name="Freeform 327">
              <a:extLst>
                <a:ext uri="{FF2B5EF4-FFF2-40B4-BE49-F238E27FC236}">
                  <a16:creationId xmlns:a16="http://schemas.microsoft.com/office/drawing/2014/main" id="{08BF80F3-9906-946D-A964-3DF5DD6EB0FE}"/>
                </a:ext>
              </a:extLst>
            </p:cNvPr>
            <p:cNvSpPr/>
            <p:nvPr/>
          </p:nvSpPr>
          <p:spPr bwMode="auto">
            <a:xfrm>
              <a:off x="7209264" y="4232623"/>
              <a:ext cx="458474" cy="516049"/>
            </a:xfrm>
            <a:custGeom>
              <a:avLst/>
              <a:gdLst>
                <a:gd name="T0" fmla="*/ 154 w 215"/>
                <a:gd name="T1" fmla="*/ 242 h 242"/>
                <a:gd name="T2" fmla="*/ 0 w 215"/>
                <a:gd name="T3" fmla="*/ 26 h 242"/>
                <a:gd name="T4" fmla="*/ 215 w 215"/>
                <a:gd name="T5" fmla="*/ 0 h 242"/>
                <a:gd name="T6" fmla="*/ 154 w 215"/>
                <a:gd name="T7" fmla="*/ 242 h 242"/>
              </a:gdLst>
              <a:ahLst/>
              <a:cxnLst>
                <a:cxn ang="0">
                  <a:pos x="T0" y="T1"/>
                </a:cxn>
                <a:cxn ang="0">
                  <a:pos x="T2" y="T3"/>
                </a:cxn>
                <a:cxn ang="0">
                  <a:pos x="T4" y="T5"/>
                </a:cxn>
                <a:cxn ang="0">
                  <a:pos x="T6" y="T7"/>
                </a:cxn>
              </a:cxnLst>
              <a:rect l="0" t="0" r="r" b="b"/>
              <a:pathLst>
                <a:path w="215" h="242">
                  <a:moveTo>
                    <a:pt x="154" y="242"/>
                  </a:moveTo>
                  <a:lnTo>
                    <a:pt x="0" y="26"/>
                  </a:lnTo>
                  <a:lnTo>
                    <a:pt x="215" y="0"/>
                  </a:lnTo>
                  <a:lnTo>
                    <a:pt x="154" y="2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5" name="Freeform 328">
              <a:extLst>
                <a:ext uri="{FF2B5EF4-FFF2-40B4-BE49-F238E27FC236}">
                  <a16:creationId xmlns:a16="http://schemas.microsoft.com/office/drawing/2014/main" id="{69195B38-5EC5-F708-E126-0096AC6DE553}"/>
                </a:ext>
              </a:extLst>
            </p:cNvPr>
            <p:cNvSpPr/>
            <p:nvPr/>
          </p:nvSpPr>
          <p:spPr bwMode="auto">
            <a:xfrm>
              <a:off x="9207354" y="3121625"/>
              <a:ext cx="407296" cy="494725"/>
            </a:xfrm>
            <a:custGeom>
              <a:avLst/>
              <a:gdLst>
                <a:gd name="T0" fmla="*/ 0 w 191"/>
                <a:gd name="T1" fmla="*/ 232 h 232"/>
                <a:gd name="T2" fmla="*/ 132 w 191"/>
                <a:gd name="T3" fmla="*/ 0 h 232"/>
                <a:gd name="T4" fmla="*/ 191 w 191"/>
                <a:gd name="T5" fmla="*/ 192 h 232"/>
                <a:gd name="T6" fmla="*/ 0 w 191"/>
                <a:gd name="T7" fmla="*/ 232 h 232"/>
              </a:gdLst>
              <a:ahLst/>
              <a:cxnLst>
                <a:cxn ang="0">
                  <a:pos x="T0" y="T1"/>
                </a:cxn>
                <a:cxn ang="0">
                  <a:pos x="T2" y="T3"/>
                </a:cxn>
                <a:cxn ang="0">
                  <a:pos x="T4" y="T5"/>
                </a:cxn>
                <a:cxn ang="0">
                  <a:pos x="T6" y="T7"/>
                </a:cxn>
              </a:cxnLst>
              <a:rect l="0" t="0" r="r" b="b"/>
              <a:pathLst>
                <a:path w="191" h="232">
                  <a:moveTo>
                    <a:pt x="0" y="232"/>
                  </a:moveTo>
                  <a:lnTo>
                    <a:pt x="132" y="0"/>
                  </a:lnTo>
                  <a:lnTo>
                    <a:pt x="191" y="192"/>
                  </a:lnTo>
                  <a:lnTo>
                    <a:pt x="0" y="23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6" name="Freeform 329">
              <a:extLst>
                <a:ext uri="{FF2B5EF4-FFF2-40B4-BE49-F238E27FC236}">
                  <a16:creationId xmlns:a16="http://schemas.microsoft.com/office/drawing/2014/main" id="{098CF18A-FF39-C5BD-11A8-62AB6C0A4FDE}"/>
                </a:ext>
              </a:extLst>
            </p:cNvPr>
            <p:cNvSpPr/>
            <p:nvPr/>
          </p:nvSpPr>
          <p:spPr bwMode="auto">
            <a:xfrm>
              <a:off x="8985581" y="2718594"/>
              <a:ext cx="503254" cy="403031"/>
            </a:xfrm>
            <a:custGeom>
              <a:avLst/>
              <a:gdLst>
                <a:gd name="T0" fmla="*/ 0 w 236"/>
                <a:gd name="T1" fmla="*/ 180 h 189"/>
                <a:gd name="T2" fmla="*/ 149 w 236"/>
                <a:gd name="T3" fmla="*/ 0 h 189"/>
                <a:gd name="T4" fmla="*/ 236 w 236"/>
                <a:gd name="T5" fmla="*/ 189 h 189"/>
                <a:gd name="T6" fmla="*/ 0 w 236"/>
                <a:gd name="T7" fmla="*/ 180 h 189"/>
              </a:gdLst>
              <a:ahLst/>
              <a:cxnLst>
                <a:cxn ang="0">
                  <a:pos x="T0" y="T1"/>
                </a:cxn>
                <a:cxn ang="0">
                  <a:pos x="T2" y="T3"/>
                </a:cxn>
                <a:cxn ang="0">
                  <a:pos x="T4" y="T5"/>
                </a:cxn>
                <a:cxn ang="0">
                  <a:pos x="T6" y="T7"/>
                </a:cxn>
              </a:cxnLst>
              <a:rect l="0" t="0" r="r" b="b"/>
              <a:pathLst>
                <a:path w="236" h="189">
                  <a:moveTo>
                    <a:pt x="0" y="180"/>
                  </a:moveTo>
                  <a:lnTo>
                    <a:pt x="149" y="0"/>
                  </a:lnTo>
                  <a:lnTo>
                    <a:pt x="236" y="189"/>
                  </a:lnTo>
                  <a:lnTo>
                    <a:pt x="0"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7" name="Freeform 330">
              <a:extLst>
                <a:ext uri="{FF2B5EF4-FFF2-40B4-BE49-F238E27FC236}">
                  <a16:creationId xmlns:a16="http://schemas.microsoft.com/office/drawing/2014/main" id="{770972C8-FCE2-FECA-B09C-DCCE029B45C6}"/>
                </a:ext>
              </a:extLst>
            </p:cNvPr>
            <p:cNvSpPr/>
            <p:nvPr/>
          </p:nvSpPr>
          <p:spPr bwMode="auto">
            <a:xfrm>
              <a:off x="8827781" y="3102433"/>
              <a:ext cx="379573" cy="513917"/>
            </a:xfrm>
            <a:custGeom>
              <a:avLst/>
              <a:gdLst>
                <a:gd name="T0" fmla="*/ 178 w 178"/>
                <a:gd name="T1" fmla="*/ 241 h 241"/>
                <a:gd name="T2" fmla="*/ 0 w 178"/>
                <a:gd name="T3" fmla="*/ 222 h 241"/>
                <a:gd name="T4" fmla="*/ 74 w 178"/>
                <a:gd name="T5" fmla="*/ 0 h 241"/>
                <a:gd name="T6" fmla="*/ 178 w 178"/>
                <a:gd name="T7" fmla="*/ 241 h 241"/>
              </a:gdLst>
              <a:ahLst/>
              <a:cxnLst>
                <a:cxn ang="0">
                  <a:pos x="T0" y="T1"/>
                </a:cxn>
                <a:cxn ang="0">
                  <a:pos x="T2" y="T3"/>
                </a:cxn>
                <a:cxn ang="0">
                  <a:pos x="T4" y="T5"/>
                </a:cxn>
                <a:cxn ang="0">
                  <a:pos x="T6" y="T7"/>
                </a:cxn>
              </a:cxnLst>
              <a:rect l="0" t="0" r="r" b="b"/>
              <a:pathLst>
                <a:path w="178" h="241">
                  <a:moveTo>
                    <a:pt x="178" y="241"/>
                  </a:moveTo>
                  <a:lnTo>
                    <a:pt x="0" y="222"/>
                  </a:lnTo>
                  <a:lnTo>
                    <a:pt x="74" y="0"/>
                  </a:lnTo>
                  <a:lnTo>
                    <a:pt x="178" y="24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8" name="Freeform 331">
              <a:extLst>
                <a:ext uri="{FF2B5EF4-FFF2-40B4-BE49-F238E27FC236}">
                  <a16:creationId xmlns:a16="http://schemas.microsoft.com/office/drawing/2014/main" id="{E504A63C-A694-EA13-47C2-56451C40F2EB}"/>
                </a:ext>
              </a:extLst>
            </p:cNvPr>
            <p:cNvSpPr/>
            <p:nvPr/>
          </p:nvSpPr>
          <p:spPr bwMode="auto">
            <a:xfrm>
              <a:off x="9237208" y="2415789"/>
              <a:ext cx="339058" cy="302806"/>
            </a:xfrm>
            <a:custGeom>
              <a:avLst/>
              <a:gdLst>
                <a:gd name="T0" fmla="*/ 159 w 159"/>
                <a:gd name="T1" fmla="*/ 0 h 142"/>
                <a:gd name="T2" fmla="*/ 31 w 159"/>
                <a:gd name="T3" fmla="*/ 142 h 142"/>
                <a:gd name="T4" fmla="*/ 0 w 159"/>
                <a:gd name="T5" fmla="*/ 0 h 142"/>
                <a:gd name="T6" fmla="*/ 159 w 159"/>
                <a:gd name="T7" fmla="*/ 0 h 142"/>
              </a:gdLst>
              <a:ahLst/>
              <a:cxnLst>
                <a:cxn ang="0">
                  <a:pos x="T0" y="T1"/>
                </a:cxn>
                <a:cxn ang="0">
                  <a:pos x="T2" y="T3"/>
                </a:cxn>
                <a:cxn ang="0">
                  <a:pos x="T4" y="T5"/>
                </a:cxn>
                <a:cxn ang="0">
                  <a:pos x="T6" y="T7"/>
                </a:cxn>
              </a:cxnLst>
              <a:rect l="0" t="0" r="r" b="b"/>
              <a:pathLst>
                <a:path w="159" h="142">
                  <a:moveTo>
                    <a:pt x="159" y="0"/>
                  </a:moveTo>
                  <a:lnTo>
                    <a:pt x="31" y="142"/>
                  </a:lnTo>
                  <a:lnTo>
                    <a:pt x="0" y="0"/>
                  </a:lnTo>
                  <a:lnTo>
                    <a:pt x="15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19" name="Freeform 332">
              <a:extLst>
                <a:ext uri="{FF2B5EF4-FFF2-40B4-BE49-F238E27FC236}">
                  <a16:creationId xmlns:a16="http://schemas.microsoft.com/office/drawing/2014/main" id="{F9251588-0034-2C56-F5FF-01A851480781}"/>
                </a:ext>
              </a:extLst>
            </p:cNvPr>
            <p:cNvSpPr/>
            <p:nvPr/>
          </p:nvSpPr>
          <p:spPr bwMode="auto">
            <a:xfrm>
              <a:off x="8889622" y="2415789"/>
              <a:ext cx="413692" cy="302806"/>
            </a:xfrm>
            <a:custGeom>
              <a:avLst/>
              <a:gdLst>
                <a:gd name="T0" fmla="*/ 0 w 194"/>
                <a:gd name="T1" fmla="*/ 92 h 142"/>
                <a:gd name="T2" fmla="*/ 194 w 194"/>
                <a:gd name="T3" fmla="*/ 142 h 142"/>
                <a:gd name="T4" fmla="*/ 163 w 194"/>
                <a:gd name="T5" fmla="*/ 0 h 142"/>
                <a:gd name="T6" fmla="*/ 0 w 194"/>
                <a:gd name="T7" fmla="*/ 92 h 142"/>
              </a:gdLst>
              <a:ahLst/>
              <a:cxnLst>
                <a:cxn ang="0">
                  <a:pos x="T0" y="T1"/>
                </a:cxn>
                <a:cxn ang="0">
                  <a:pos x="T2" y="T3"/>
                </a:cxn>
                <a:cxn ang="0">
                  <a:pos x="T4" y="T5"/>
                </a:cxn>
                <a:cxn ang="0">
                  <a:pos x="T6" y="T7"/>
                </a:cxn>
              </a:cxnLst>
              <a:rect l="0" t="0" r="r" b="b"/>
              <a:pathLst>
                <a:path w="194" h="142">
                  <a:moveTo>
                    <a:pt x="0" y="92"/>
                  </a:moveTo>
                  <a:lnTo>
                    <a:pt x="194" y="142"/>
                  </a:lnTo>
                  <a:lnTo>
                    <a:pt x="163" y="0"/>
                  </a:lnTo>
                  <a:lnTo>
                    <a:pt x="0" y="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0" name="Freeform 333">
              <a:extLst>
                <a:ext uri="{FF2B5EF4-FFF2-40B4-BE49-F238E27FC236}">
                  <a16:creationId xmlns:a16="http://schemas.microsoft.com/office/drawing/2014/main" id="{F133E5A4-DAD5-BE7B-FD03-DD56DFA5E3B0}"/>
                </a:ext>
              </a:extLst>
            </p:cNvPr>
            <p:cNvSpPr/>
            <p:nvPr/>
          </p:nvSpPr>
          <p:spPr bwMode="auto">
            <a:xfrm>
              <a:off x="9576266" y="2415789"/>
              <a:ext cx="411560" cy="373177"/>
            </a:xfrm>
            <a:custGeom>
              <a:avLst/>
              <a:gdLst>
                <a:gd name="T0" fmla="*/ 193 w 193"/>
                <a:gd name="T1" fmla="*/ 82 h 175"/>
                <a:gd name="T2" fmla="*/ 0 w 193"/>
                <a:gd name="T3" fmla="*/ 0 h 175"/>
                <a:gd name="T4" fmla="*/ 85 w 193"/>
                <a:gd name="T5" fmla="*/ 175 h 175"/>
                <a:gd name="T6" fmla="*/ 193 w 193"/>
                <a:gd name="T7" fmla="*/ 82 h 175"/>
              </a:gdLst>
              <a:ahLst/>
              <a:cxnLst>
                <a:cxn ang="0">
                  <a:pos x="T0" y="T1"/>
                </a:cxn>
                <a:cxn ang="0">
                  <a:pos x="T2" y="T3"/>
                </a:cxn>
                <a:cxn ang="0">
                  <a:pos x="T4" y="T5"/>
                </a:cxn>
                <a:cxn ang="0">
                  <a:pos x="T6" y="T7"/>
                </a:cxn>
              </a:cxnLst>
              <a:rect l="0" t="0" r="r" b="b"/>
              <a:pathLst>
                <a:path w="193" h="175">
                  <a:moveTo>
                    <a:pt x="193" y="82"/>
                  </a:moveTo>
                  <a:lnTo>
                    <a:pt x="0" y="0"/>
                  </a:lnTo>
                  <a:lnTo>
                    <a:pt x="85" y="175"/>
                  </a:lnTo>
                  <a:lnTo>
                    <a:pt x="193" y="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1" name="Freeform 334">
              <a:extLst>
                <a:ext uri="{FF2B5EF4-FFF2-40B4-BE49-F238E27FC236}">
                  <a16:creationId xmlns:a16="http://schemas.microsoft.com/office/drawing/2014/main" id="{61D9C6CF-BF55-F50A-526E-F9B728C2DCA6}"/>
                </a:ext>
              </a:extLst>
            </p:cNvPr>
            <p:cNvSpPr/>
            <p:nvPr/>
          </p:nvSpPr>
          <p:spPr bwMode="auto">
            <a:xfrm>
              <a:off x="9303315" y="2415789"/>
              <a:ext cx="454209" cy="373177"/>
            </a:xfrm>
            <a:custGeom>
              <a:avLst/>
              <a:gdLst>
                <a:gd name="T0" fmla="*/ 0 w 213"/>
                <a:gd name="T1" fmla="*/ 142 h 175"/>
                <a:gd name="T2" fmla="*/ 128 w 213"/>
                <a:gd name="T3" fmla="*/ 0 h 175"/>
                <a:gd name="T4" fmla="*/ 213 w 213"/>
                <a:gd name="T5" fmla="*/ 175 h 175"/>
                <a:gd name="T6" fmla="*/ 0 w 213"/>
                <a:gd name="T7" fmla="*/ 142 h 175"/>
              </a:gdLst>
              <a:ahLst/>
              <a:cxnLst>
                <a:cxn ang="0">
                  <a:pos x="T0" y="T1"/>
                </a:cxn>
                <a:cxn ang="0">
                  <a:pos x="T2" y="T3"/>
                </a:cxn>
                <a:cxn ang="0">
                  <a:pos x="T4" y="T5"/>
                </a:cxn>
                <a:cxn ang="0">
                  <a:pos x="T6" y="T7"/>
                </a:cxn>
              </a:cxnLst>
              <a:rect l="0" t="0" r="r" b="b"/>
              <a:pathLst>
                <a:path w="213" h="175">
                  <a:moveTo>
                    <a:pt x="0" y="142"/>
                  </a:moveTo>
                  <a:lnTo>
                    <a:pt x="128" y="0"/>
                  </a:lnTo>
                  <a:lnTo>
                    <a:pt x="213" y="175"/>
                  </a:lnTo>
                  <a:lnTo>
                    <a:pt x="0" y="1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2" name="Freeform 335">
              <a:extLst>
                <a:ext uri="{FF2B5EF4-FFF2-40B4-BE49-F238E27FC236}">
                  <a16:creationId xmlns:a16="http://schemas.microsoft.com/office/drawing/2014/main" id="{DF11345A-3847-D845-1499-FF0F560E797E}"/>
                </a:ext>
              </a:extLst>
            </p:cNvPr>
            <p:cNvSpPr/>
            <p:nvPr/>
          </p:nvSpPr>
          <p:spPr bwMode="auto">
            <a:xfrm>
              <a:off x="9303315" y="2718594"/>
              <a:ext cx="454209" cy="403031"/>
            </a:xfrm>
            <a:custGeom>
              <a:avLst/>
              <a:gdLst>
                <a:gd name="T0" fmla="*/ 87 w 213"/>
                <a:gd name="T1" fmla="*/ 189 h 189"/>
                <a:gd name="T2" fmla="*/ 0 w 213"/>
                <a:gd name="T3" fmla="*/ 0 h 189"/>
                <a:gd name="T4" fmla="*/ 213 w 213"/>
                <a:gd name="T5" fmla="*/ 33 h 189"/>
                <a:gd name="T6" fmla="*/ 87 w 213"/>
                <a:gd name="T7" fmla="*/ 189 h 189"/>
              </a:gdLst>
              <a:ahLst/>
              <a:cxnLst>
                <a:cxn ang="0">
                  <a:pos x="T0" y="T1"/>
                </a:cxn>
                <a:cxn ang="0">
                  <a:pos x="T2" y="T3"/>
                </a:cxn>
                <a:cxn ang="0">
                  <a:pos x="T4" y="T5"/>
                </a:cxn>
                <a:cxn ang="0">
                  <a:pos x="T6" y="T7"/>
                </a:cxn>
              </a:cxnLst>
              <a:rect l="0" t="0" r="r" b="b"/>
              <a:pathLst>
                <a:path w="213" h="189">
                  <a:moveTo>
                    <a:pt x="87" y="189"/>
                  </a:moveTo>
                  <a:lnTo>
                    <a:pt x="0" y="0"/>
                  </a:lnTo>
                  <a:lnTo>
                    <a:pt x="213" y="33"/>
                  </a:lnTo>
                  <a:lnTo>
                    <a:pt x="87"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3" name="Freeform 336">
              <a:extLst>
                <a:ext uri="{FF2B5EF4-FFF2-40B4-BE49-F238E27FC236}">
                  <a16:creationId xmlns:a16="http://schemas.microsoft.com/office/drawing/2014/main" id="{406CC7AB-3BA2-C61F-3FE5-F42D174CB4FD}"/>
                </a:ext>
              </a:extLst>
            </p:cNvPr>
            <p:cNvSpPr/>
            <p:nvPr/>
          </p:nvSpPr>
          <p:spPr bwMode="auto">
            <a:xfrm>
              <a:off x="9488836" y="2788965"/>
              <a:ext cx="420090" cy="362514"/>
            </a:xfrm>
            <a:custGeom>
              <a:avLst/>
              <a:gdLst>
                <a:gd name="T0" fmla="*/ 197 w 197"/>
                <a:gd name="T1" fmla="*/ 170 h 170"/>
                <a:gd name="T2" fmla="*/ 0 w 197"/>
                <a:gd name="T3" fmla="*/ 156 h 170"/>
                <a:gd name="T4" fmla="*/ 126 w 197"/>
                <a:gd name="T5" fmla="*/ 0 h 170"/>
                <a:gd name="T6" fmla="*/ 197 w 197"/>
                <a:gd name="T7" fmla="*/ 170 h 170"/>
              </a:gdLst>
              <a:ahLst/>
              <a:cxnLst>
                <a:cxn ang="0">
                  <a:pos x="T0" y="T1"/>
                </a:cxn>
                <a:cxn ang="0">
                  <a:pos x="T2" y="T3"/>
                </a:cxn>
                <a:cxn ang="0">
                  <a:pos x="T4" y="T5"/>
                </a:cxn>
                <a:cxn ang="0">
                  <a:pos x="T6" y="T7"/>
                </a:cxn>
              </a:cxnLst>
              <a:rect l="0" t="0" r="r" b="b"/>
              <a:pathLst>
                <a:path w="197" h="170">
                  <a:moveTo>
                    <a:pt x="197" y="170"/>
                  </a:moveTo>
                  <a:lnTo>
                    <a:pt x="0" y="156"/>
                  </a:lnTo>
                  <a:lnTo>
                    <a:pt x="126" y="0"/>
                  </a:lnTo>
                  <a:lnTo>
                    <a:pt x="197" y="17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4" name="Freeform 337">
              <a:extLst>
                <a:ext uri="{FF2B5EF4-FFF2-40B4-BE49-F238E27FC236}">
                  <a16:creationId xmlns:a16="http://schemas.microsoft.com/office/drawing/2014/main" id="{4F7CB50C-1BA9-0278-01C0-32924001C285}"/>
                </a:ext>
              </a:extLst>
            </p:cNvPr>
            <p:cNvSpPr/>
            <p:nvPr/>
          </p:nvSpPr>
          <p:spPr bwMode="auto">
            <a:xfrm>
              <a:off x="9757522" y="2590648"/>
              <a:ext cx="381706" cy="253760"/>
            </a:xfrm>
            <a:custGeom>
              <a:avLst/>
              <a:gdLst>
                <a:gd name="T0" fmla="*/ 179 w 179"/>
                <a:gd name="T1" fmla="*/ 119 h 119"/>
                <a:gd name="T2" fmla="*/ 0 w 179"/>
                <a:gd name="T3" fmla="*/ 93 h 119"/>
                <a:gd name="T4" fmla="*/ 108 w 179"/>
                <a:gd name="T5" fmla="*/ 0 h 119"/>
                <a:gd name="T6" fmla="*/ 179 w 179"/>
                <a:gd name="T7" fmla="*/ 119 h 119"/>
              </a:gdLst>
              <a:ahLst/>
              <a:cxnLst>
                <a:cxn ang="0">
                  <a:pos x="T0" y="T1"/>
                </a:cxn>
                <a:cxn ang="0">
                  <a:pos x="T2" y="T3"/>
                </a:cxn>
                <a:cxn ang="0">
                  <a:pos x="T4" y="T5"/>
                </a:cxn>
                <a:cxn ang="0">
                  <a:pos x="T6" y="T7"/>
                </a:cxn>
              </a:cxnLst>
              <a:rect l="0" t="0" r="r" b="b"/>
              <a:pathLst>
                <a:path w="179" h="119">
                  <a:moveTo>
                    <a:pt x="179" y="119"/>
                  </a:moveTo>
                  <a:lnTo>
                    <a:pt x="0" y="93"/>
                  </a:lnTo>
                  <a:lnTo>
                    <a:pt x="108" y="0"/>
                  </a:lnTo>
                  <a:lnTo>
                    <a:pt x="179" y="11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5" name="Freeform 338">
              <a:extLst>
                <a:ext uri="{FF2B5EF4-FFF2-40B4-BE49-F238E27FC236}">
                  <a16:creationId xmlns:a16="http://schemas.microsoft.com/office/drawing/2014/main" id="{54BA7224-F5C6-D5F5-603E-2DFE570AB9AA}"/>
                </a:ext>
              </a:extLst>
            </p:cNvPr>
            <p:cNvSpPr/>
            <p:nvPr/>
          </p:nvSpPr>
          <p:spPr bwMode="auto">
            <a:xfrm>
              <a:off x="9987825" y="2590648"/>
              <a:ext cx="494725" cy="253760"/>
            </a:xfrm>
            <a:custGeom>
              <a:avLst/>
              <a:gdLst>
                <a:gd name="T0" fmla="*/ 232 w 232"/>
                <a:gd name="T1" fmla="*/ 27 h 119"/>
                <a:gd name="T2" fmla="*/ 71 w 232"/>
                <a:gd name="T3" fmla="*/ 119 h 119"/>
                <a:gd name="T4" fmla="*/ 0 w 232"/>
                <a:gd name="T5" fmla="*/ 0 h 119"/>
                <a:gd name="T6" fmla="*/ 232 w 232"/>
                <a:gd name="T7" fmla="*/ 27 h 119"/>
              </a:gdLst>
              <a:ahLst/>
              <a:cxnLst>
                <a:cxn ang="0">
                  <a:pos x="T0" y="T1"/>
                </a:cxn>
                <a:cxn ang="0">
                  <a:pos x="T2" y="T3"/>
                </a:cxn>
                <a:cxn ang="0">
                  <a:pos x="T4" y="T5"/>
                </a:cxn>
                <a:cxn ang="0">
                  <a:pos x="T6" y="T7"/>
                </a:cxn>
              </a:cxnLst>
              <a:rect l="0" t="0" r="r" b="b"/>
              <a:pathLst>
                <a:path w="232" h="119">
                  <a:moveTo>
                    <a:pt x="232" y="27"/>
                  </a:moveTo>
                  <a:lnTo>
                    <a:pt x="71" y="119"/>
                  </a:lnTo>
                  <a:lnTo>
                    <a:pt x="0" y="0"/>
                  </a:lnTo>
                  <a:lnTo>
                    <a:pt x="232" y="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6" name="Freeform 339">
              <a:extLst>
                <a:ext uri="{FF2B5EF4-FFF2-40B4-BE49-F238E27FC236}">
                  <a16:creationId xmlns:a16="http://schemas.microsoft.com/office/drawing/2014/main" id="{53B13C95-4326-8ACC-E8F6-DD0416AAC900}"/>
                </a:ext>
              </a:extLst>
            </p:cNvPr>
            <p:cNvSpPr/>
            <p:nvPr/>
          </p:nvSpPr>
          <p:spPr bwMode="auto">
            <a:xfrm>
              <a:off x="9757522" y="2788965"/>
              <a:ext cx="381706" cy="362514"/>
            </a:xfrm>
            <a:custGeom>
              <a:avLst/>
              <a:gdLst>
                <a:gd name="T0" fmla="*/ 71 w 179"/>
                <a:gd name="T1" fmla="*/ 170 h 170"/>
                <a:gd name="T2" fmla="*/ 0 w 179"/>
                <a:gd name="T3" fmla="*/ 0 h 170"/>
                <a:gd name="T4" fmla="*/ 179 w 179"/>
                <a:gd name="T5" fmla="*/ 26 h 170"/>
                <a:gd name="T6" fmla="*/ 71 w 179"/>
                <a:gd name="T7" fmla="*/ 170 h 170"/>
              </a:gdLst>
              <a:ahLst/>
              <a:cxnLst>
                <a:cxn ang="0">
                  <a:pos x="T0" y="T1"/>
                </a:cxn>
                <a:cxn ang="0">
                  <a:pos x="T2" y="T3"/>
                </a:cxn>
                <a:cxn ang="0">
                  <a:pos x="T4" y="T5"/>
                </a:cxn>
                <a:cxn ang="0">
                  <a:pos x="T6" y="T7"/>
                </a:cxn>
              </a:cxnLst>
              <a:rect l="0" t="0" r="r" b="b"/>
              <a:pathLst>
                <a:path w="179" h="170">
                  <a:moveTo>
                    <a:pt x="71" y="170"/>
                  </a:moveTo>
                  <a:lnTo>
                    <a:pt x="0" y="0"/>
                  </a:lnTo>
                  <a:lnTo>
                    <a:pt x="179" y="26"/>
                  </a:lnTo>
                  <a:lnTo>
                    <a:pt x="71" y="17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7" name="Freeform 340">
              <a:extLst>
                <a:ext uri="{FF2B5EF4-FFF2-40B4-BE49-F238E27FC236}">
                  <a16:creationId xmlns:a16="http://schemas.microsoft.com/office/drawing/2014/main" id="{A4EDC9A5-FD11-7707-7F44-8F0E2385AED8}"/>
                </a:ext>
              </a:extLst>
            </p:cNvPr>
            <p:cNvSpPr/>
            <p:nvPr/>
          </p:nvSpPr>
          <p:spPr bwMode="auto">
            <a:xfrm>
              <a:off x="9488836" y="3121625"/>
              <a:ext cx="420090" cy="409427"/>
            </a:xfrm>
            <a:custGeom>
              <a:avLst/>
              <a:gdLst>
                <a:gd name="T0" fmla="*/ 59 w 197"/>
                <a:gd name="T1" fmla="*/ 192 h 192"/>
                <a:gd name="T2" fmla="*/ 0 w 197"/>
                <a:gd name="T3" fmla="*/ 0 h 192"/>
                <a:gd name="T4" fmla="*/ 197 w 197"/>
                <a:gd name="T5" fmla="*/ 14 h 192"/>
                <a:gd name="T6" fmla="*/ 59 w 197"/>
                <a:gd name="T7" fmla="*/ 192 h 192"/>
              </a:gdLst>
              <a:ahLst/>
              <a:cxnLst>
                <a:cxn ang="0">
                  <a:pos x="T0" y="T1"/>
                </a:cxn>
                <a:cxn ang="0">
                  <a:pos x="T2" y="T3"/>
                </a:cxn>
                <a:cxn ang="0">
                  <a:pos x="T4" y="T5"/>
                </a:cxn>
                <a:cxn ang="0">
                  <a:pos x="T6" y="T7"/>
                </a:cxn>
              </a:cxnLst>
              <a:rect l="0" t="0" r="r" b="b"/>
              <a:pathLst>
                <a:path w="197" h="192">
                  <a:moveTo>
                    <a:pt x="59" y="192"/>
                  </a:moveTo>
                  <a:lnTo>
                    <a:pt x="0" y="0"/>
                  </a:lnTo>
                  <a:lnTo>
                    <a:pt x="197" y="14"/>
                  </a:lnTo>
                  <a:lnTo>
                    <a:pt x="59" y="1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128" name="Freeform 341">
              <a:extLst>
                <a:ext uri="{FF2B5EF4-FFF2-40B4-BE49-F238E27FC236}">
                  <a16:creationId xmlns:a16="http://schemas.microsoft.com/office/drawing/2014/main" id="{70AD65E2-A441-419C-1EB4-423EAFE99AE4}"/>
                </a:ext>
              </a:extLst>
            </p:cNvPr>
            <p:cNvSpPr/>
            <p:nvPr/>
          </p:nvSpPr>
          <p:spPr bwMode="auto">
            <a:xfrm>
              <a:off x="9908926" y="2844409"/>
              <a:ext cx="230303" cy="454209"/>
            </a:xfrm>
            <a:custGeom>
              <a:avLst/>
              <a:gdLst>
                <a:gd name="T0" fmla="*/ 108 w 108"/>
                <a:gd name="T1" fmla="*/ 213 h 213"/>
                <a:gd name="T2" fmla="*/ 108 w 108"/>
                <a:gd name="T3" fmla="*/ 0 h 213"/>
                <a:gd name="T4" fmla="*/ 0 w 108"/>
                <a:gd name="T5" fmla="*/ 144 h 213"/>
                <a:gd name="T6" fmla="*/ 108 w 108"/>
                <a:gd name="T7" fmla="*/ 213 h 213"/>
              </a:gdLst>
              <a:ahLst/>
              <a:cxnLst>
                <a:cxn ang="0">
                  <a:pos x="T0" y="T1"/>
                </a:cxn>
                <a:cxn ang="0">
                  <a:pos x="T2" y="T3"/>
                </a:cxn>
                <a:cxn ang="0">
                  <a:pos x="T4" y="T5"/>
                </a:cxn>
                <a:cxn ang="0">
                  <a:pos x="T6" y="T7"/>
                </a:cxn>
              </a:cxnLst>
              <a:rect l="0" t="0" r="r" b="b"/>
              <a:pathLst>
                <a:path w="108" h="213">
                  <a:moveTo>
                    <a:pt x="108" y="213"/>
                  </a:moveTo>
                  <a:lnTo>
                    <a:pt x="108" y="0"/>
                  </a:lnTo>
                  <a:lnTo>
                    <a:pt x="0" y="144"/>
                  </a:lnTo>
                  <a:lnTo>
                    <a:pt x="108" y="21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29" name="Freeform 342">
              <a:extLst>
                <a:ext uri="{FF2B5EF4-FFF2-40B4-BE49-F238E27FC236}">
                  <a16:creationId xmlns:a16="http://schemas.microsoft.com/office/drawing/2014/main" id="{7A6D0AB8-1A03-EEE3-DB72-D20025A9CA6E}"/>
                </a:ext>
              </a:extLst>
            </p:cNvPr>
            <p:cNvSpPr/>
            <p:nvPr/>
          </p:nvSpPr>
          <p:spPr bwMode="auto">
            <a:xfrm>
              <a:off x="10139229" y="2844409"/>
              <a:ext cx="258025" cy="454209"/>
            </a:xfrm>
            <a:custGeom>
              <a:avLst/>
              <a:gdLst>
                <a:gd name="T0" fmla="*/ 121 w 121"/>
                <a:gd name="T1" fmla="*/ 130 h 213"/>
                <a:gd name="T2" fmla="*/ 0 w 121"/>
                <a:gd name="T3" fmla="*/ 0 h 213"/>
                <a:gd name="T4" fmla="*/ 0 w 121"/>
                <a:gd name="T5" fmla="*/ 213 h 213"/>
                <a:gd name="T6" fmla="*/ 121 w 121"/>
                <a:gd name="T7" fmla="*/ 130 h 213"/>
              </a:gdLst>
              <a:ahLst/>
              <a:cxnLst>
                <a:cxn ang="0">
                  <a:pos x="T0" y="T1"/>
                </a:cxn>
                <a:cxn ang="0">
                  <a:pos x="T2" y="T3"/>
                </a:cxn>
                <a:cxn ang="0">
                  <a:pos x="T4" y="T5"/>
                </a:cxn>
                <a:cxn ang="0">
                  <a:pos x="T6" y="T7"/>
                </a:cxn>
              </a:cxnLst>
              <a:rect l="0" t="0" r="r" b="b"/>
              <a:pathLst>
                <a:path w="121" h="213">
                  <a:moveTo>
                    <a:pt x="121" y="130"/>
                  </a:moveTo>
                  <a:lnTo>
                    <a:pt x="0" y="0"/>
                  </a:lnTo>
                  <a:lnTo>
                    <a:pt x="0" y="213"/>
                  </a:lnTo>
                  <a:lnTo>
                    <a:pt x="121" y="13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0" name="Freeform 343">
              <a:extLst>
                <a:ext uri="{FF2B5EF4-FFF2-40B4-BE49-F238E27FC236}">
                  <a16:creationId xmlns:a16="http://schemas.microsoft.com/office/drawing/2014/main" id="{52D900AC-CDB5-8553-4218-762691345678}"/>
                </a:ext>
              </a:extLst>
            </p:cNvPr>
            <p:cNvSpPr/>
            <p:nvPr/>
          </p:nvSpPr>
          <p:spPr bwMode="auto">
            <a:xfrm>
              <a:off x="10139229" y="2844409"/>
              <a:ext cx="454209" cy="277216"/>
            </a:xfrm>
            <a:custGeom>
              <a:avLst/>
              <a:gdLst>
                <a:gd name="T0" fmla="*/ 213 w 213"/>
                <a:gd name="T1" fmla="*/ 12 h 130"/>
                <a:gd name="T2" fmla="*/ 0 w 213"/>
                <a:gd name="T3" fmla="*/ 0 h 130"/>
                <a:gd name="T4" fmla="*/ 121 w 213"/>
                <a:gd name="T5" fmla="*/ 130 h 130"/>
                <a:gd name="T6" fmla="*/ 213 w 213"/>
                <a:gd name="T7" fmla="*/ 12 h 130"/>
              </a:gdLst>
              <a:ahLst/>
              <a:cxnLst>
                <a:cxn ang="0">
                  <a:pos x="T0" y="T1"/>
                </a:cxn>
                <a:cxn ang="0">
                  <a:pos x="T2" y="T3"/>
                </a:cxn>
                <a:cxn ang="0">
                  <a:pos x="T4" y="T5"/>
                </a:cxn>
                <a:cxn ang="0">
                  <a:pos x="T6" y="T7"/>
                </a:cxn>
              </a:cxnLst>
              <a:rect l="0" t="0" r="r" b="b"/>
              <a:pathLst>
                <a:path w="213" h="130">
                  <a:moveTo>
                    <a:pt x="213" y="12"/>
                  </a:moveTo>
                  <a:lnTo>
                    <a:pt x="0" y="0"/>
                  </a:lnTo>
                  <a:lnTo>
                    <a:pt x="121" y="130"/>
                  </a:lnTo>
                  <a:lnTo>
                    <a:pt x="213" y="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1" name="Freeform 344">
              <a:extLst>
                <a:ext uri="{FF2B5EF4-FFF2-40B4-BE49-F238E27FC236}">
                  <a16:creationId xmlns:a16="http://schemas.microsoft.com/office/drawing/2014/main" id="{C8CF676C-9143-2E14-6274-06DD882F16ED}"/>
                </a:ext>
              </a:extLst>
            </p:cNvPr>
            <p:cNvSpPr/>
            <p:nvPr/>
          </p:nvSpPr>
          <p:spPr bwMode="auto">
            <a:xfrm>
              <a:off x="10139229" y="2648225"/>
              <a:ext cx="454209" cy="221773"/>
            </a:xfrm>
            <a:custGeom>
              <a:avLst/>
              <a:gdLst>
                <a:gd name="T0" fmla="*/ 161 w 213"/>
                <a:gd name="T1" fmla="*/ 0 h 104"/>
                <a:gd name="T2" fmla="*/ 213 w 213"/>
                <a:gd name="T3" fmla="*/ 104 h 104"/>
                <a:gd name="T4" fmla="*/ 0 w 213"/>
                <a:gd name="T5" fmla="*/ 92 h 104"/>
                <a:gd name="T6" fmla="*/ 161 w 213"/>
                <a:gd name="T7" fmla="*/ 0 h 104"/>
              </a:gdLst>
              <a:ahLst/>
              <a:cxnLst>
                <a:cxn ang="0">
                  <a:pos x="T0" y="T1"/>
                </a:cxn>
                <a:cxn ang="0">
                  <a:pos x="T2" y="T3"/>
                </a:cxn>
                <a:cxn ang="0">
                  <a:pos x="T4" y="T5"/>
                </a:cxn>
                <a:cxn ang="0">
                  <a:pos x="T6" y="T7"/>
                </a:cxn>
              </a:cxnLst>
              <a:rect l="0" t="0" r="r" b="b"/>
              <a:pathLst>
                <a:path w="213" h="104">
                  <a:moveTo>
                    <a:pt x="161" y="0"/>
                  </a:moveTo>
                  <a:lnTo>
                    <a:pt x="213" y="104"/>
                  </a:lnTo>
                  <a:lnTo>
                    <a:pt x="0" y="92"/>
                  </a:lnTo>
                  <a:lnTo>
                    <a:pt x="16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2" name="Freeform 345">
              <a:extLst>
                <a:ext uri="{FF2B5EF4-FFF2-40B4-BE49-F238E27FC236}">
                  <a16:creationId xmlns:a16="http://schemas.microsoft.com/office/drawing/2014/main" id="{50F16113-E6DD-9829-5314-21B3D9C58AC3}"/>
                </a:ext>
              </a:extLst>
            </p:cNvPr>
            <p:cNvSpPr/>
            <p:nvPr/>
          </p:nvSpPr>
          <p:spPr bwMode="auto">
            <a:xfrm>
              <a:off x="10482550" y="2648225"/>
              <a:ext cx="277216" cy="221773"/>
            </a:xfrm>
            <a:custGeom>
              <a:avLst/>
              <a:gdLst>
                <a:gd name="T0" fmla="*/ 130 w 130"/>
                <a:gd name="T1" fmla="*/ 18 h 104"/>
                <a:gd name="T2" fmla="*/ 52 w 130"/>
                <a:gd name="T3" fmla="*/ 104 h 104"/>
                <a:gd name="T4" fmla="*/ 0 w 130"/>
                <a:gd name="T5" fmla="*/ 0 h 104"/>
                <a:gd name="T6" fmla="*/ 130 w 130"/>
                <a:gd name="T7" fmla="*/ 18 h 104"/>
              </a:gdLst>
              <a:ahLst/>
              <a:cxnLst>
                <a:cxn ang="0">
                  <a:pos x="T0" y="T1"/>
                </a:cxn>
                <a:cxn ang="0">
                  <a:pos x="T2" y="T3"/>
                </a:cxn>
                <a:cxn ang="0">
                  <a:pos x="T4" y="T5"/>
                </a:cxn>
                <a:cxn ang="0">
                  <a:pos x="T6" y="T7"/>
                </a:cxn>
              </a:cxnLst>
              <a:rect l="0" t="0" r="r" b="b"/>
              <a:pathLst>
                <a:path w="130" h="104">
                  <a:moveTo>
                    <a:pt x="130" y="18"/>
                  </a:moveTo>
                  <a:lnTo>
                    <a:pt x="52" y="104"/>
                  </a:lnTo>
                  <a:lnTo>
                    <a:pt x="0" y="0"/>
                  </a:lnTo>
                  <a:lnTo>
                    <a:pt x="130" y="1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3" name="Freeform 346">
              <a:extLst>
                <a:ext uri="{FF2B5EF4-FFF2-40B4-BE49-F238E27FC236}">
                  <a16:creationId xmlns:a16="http://schemas.microsoft.com/office/drawing/2014/main" id="{21ADFF9E-AAD8-CDCD-FD76-3BCBC1947FC6}"/>
                </a:ext>
              </a:extLst>
            </p:cNvPr>
            <p:cNvSpPr/>
            <p:nvPr/>
          </p:nvSpPr>
          <p:spPr bwMode="auto">
            <a:xfrm>
              <a:off x="10397252" y="2869998"/>
              <a:ext cx="307070" cy="281481"/>
            </a:xfrm>
            <a:custGeom>
              <a:avLst/>
              <a:gdLst>
                <a:gd name="T0" fmla="*/ 144 w 144"/>
                <a:gd name="T1" fmla="*/ 132 h 132"/>
                <a:gd name="T2" fmla="*/ 92 w 144"/>
                <a:gd name="T3" fmla="*/ 0 h 132"/>
                <a:gd name="T4" fmla="*/ 0 w 144"/>
                <a:gd name="T5" fmla="*/ 118 h 132"/>
                <a:gd name="T6" fmla="*/ 144 w 144"/>
                <a:gd name="T7" fmla="*/ 132 h 132"/>
              </a:gdLst>
              <a:ahLst/>
              <a:cxnLst>
                <a:cxn ang="0">
                  <a:pos x="T0" y="T1"/>
                </a:cxn>
                <a:cxn ang="0">
                  <a:pos x="T2" y="T3"/>
                </a:cxn>
                <a:cxn ang="0">
                  <a:pos x="T4" y="T5"/>
                </a:cxn>
                <a:cxn ang="0">
                  <a:pos x="T6" y="T7"/>
                </a:cxn>
              </a:cxnLst>
              <a:rect l="0" t="0" r="r" b="b"/>
              <a:pathLst>
                <a:path w="144" h="132">
                  <a:moveTo>
                    <a:pt x="144" y="132"/>
                  </a:moveTo>
                  <a:lnTo>
                    <a:pt x="92" y="0"/>
                  </a:lnTo>
                  <a:lnTo>
                    <a:pt x="0" y="118"/>
                  </a:lnTo>
                  <a:lnTo>
                    <a:pt x="144" y="13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4" name="Freeform 347">
              <a:extLst>
                <a:ext uri="{FF2B5EF4-FFF2-40B4-BE49-F238E27FC236}">
                  <a16:creationId xmlns:a16="http://schemas.microsoft.com/office/drawing/2014/main" id="{F2AA85BE-D5D6-A721-ED97-7C40EF936409}"/>
                </a:ext>
              </a:extLst>
            </p:cNvPr>
            <p:cNvSpPr/>
            <p:nvPr/>
          </p:nvSpPr>
          <p:spPr bwMode="auto">
            <a:xfrm>
              <a:off x="10593436" y="2869998"/>
              <a:ext cx="253760" cy="281481"/>
            </a:xfrm>
            <a:custGeom>
              <a:avLst/>
              <a:gdLst>
                <a:gd name="T0" fmla="*/ 119 w 119"/>
                <a:gd name="T1" fmla="*/ 12 h 132"/>
                <a:gd name="T2" fmla="*/ 0 w 119"/>
                <a:gd name="T3" fmla="*/ 0 h 132"/>
                <a:gd name="T4" fmla="*/ 52 w 119"/>
                <a:gd name="T5" fmla="*/ 132 h 132"/>
                <a:gd name="T6" fmla="*/ 119 w 119"/>
                <a:gd name="T7" fmla="*/ 12 h 132"/>
              </a:gdLst>
              <a:ahLst/>
              <a:cxnLst>
                <a:cxn ang="0">
                  <a:pos x="T0" y="T1"/>
                </a:cxn>
                <a:cxn ang="0">
                  <a:pos x="T2" y="T3"/>
                </a:cxn>
                <a:cxn ang="0">
                  <a:pos x="T4" y="T5"/>
                </a:cxn>
                <a:cxn ang="0">
                  <a:pos x="T6" y="T7"/>
                </a:cxn>
              </a:cxnLst>
              <a:rect l="0" t="0" r="r" b="b"/>
              <a:pathLst>
                <a:path w="119" h="132">
                  <a:moveTo>
                    <a:pt x="119" y="12"/>
                  </a:moveTo>
                  <a:lnTo>
                    <a:pt x="0" y="0"/>
                  </a:lnTo>
                  <a:lnTo>
                    <a:pt x="52" y="132"/>
                  </a:lnTo>
                  <a:lnTo>
                    <a:pt x="119" y="1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5" name="Freeform 348">
              <a:extLst>
                <a:ext uri="{FF2B5EF4-FFF2-40B4-BE49-F238E27FC236}">
                  <a16:creationId xmlns:a16="http://schemas.microsoft.com/office/drawing/2014/main" id="{CD698B90-038E-3EFF-7340-DB2F3CA878A4}"/>
                </a:ext>
              </a:extLst>
            </p:cNvPr>
            <p:cNvSpPr/>
            <p:nvPr/>
          </p:nvSpPr>
          <p:spPr bwMode="auto">
            <a:xfrm>
              <a:off x="10704323" y="2895587"/>
              <a:ext cx="272952" cy="255892"/>
            </a:xfrm>
            <a:custGeom>
              <a:avLst/>
              <a:gdLst>
                <a:gd name="T0" fmla="*/ 128 w 128"/>
                <a:gd name="T1" fmla="*/ 97 h 120"/>
                <a:gd name="T2" fmla="*/ 67 w 128"/>
                <a:gd name="T3" fmla="*/ 0 h 120"/>
                <a:gd name="T4" fmla="*/ 0 w 128"/>
                <a:gd name="T5" fmla="*/ 120 h 120"/>
                <a:gd name="T6" fmla="*/ 128 w 128"/>
                <a:gd name="T7" fmla="*/ 97 h 120"/>
              </a:gdLst>
              <a:ahLst/>
              <a:cxnLst>
                <a:cxn ang="0">
                  <a:pos x="T0" y="T1"/>
                </a:cxn>
                <a:cxn ang="0">
                  <a:pos x="T2" y="T3"/>
                </a:cxn>
                <a:cxn ang="0">
                  <a:pos x="T4" y="T5"/>
                </a:cxn>
                <a:cxn ang="0">
                  <a:pos x="T6" y="T7"/>
                </a:cxn>
              </a:cxnLst>
              <a:rect l="0" t="0" r="r" b="b"/>
              <a:pathLst>
                <a:path w="128" h="120">
                  <a:moveTo>
                    <a:pt x="128" y="97"/>
                  </a:moveTo>
                  <a:lnTo>
                    <a:pt x="67" y="0"/>
                  </a:lnTo>
                  <a:lnTo>
                    <a:pt x="0" y="120"/>
                  </a:lnTo>
                  <a:lnTo>
                    <a:pt x="128"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6" name="Freeform 349">
              <a:extLst>
                <a:ext uri="{FF2B5EF4-FFF2-40B4-BE49-F238E27FC236}">
                  <a16:creationId xmlns:a16="http://schemas.microsoft.com/office/drawing/2014/main" id="{5785DFF3-6D0D-E253-002D-7A888B3CAFAF}"/>
                </a:ext>
              </a:extLst>
            </p:cNvPr>
            <p:cNvSpPr/>
            <p:nvPr/>
          </p:nvSpPr>
          <p:spPr bwMode="auto">
            <a:xfrm>
              <a:off x="10704323" y="3102433"/>
              <a:ext cx="272952" cy="302806"/>
            </a:xfrm>
            <a:custGeom>
              <a:avLst/>
              <a:gdLst>
                <a:gd name="T0" fmla="*/ 7 w 128"/>
                <a:gd name="T1" fmla="*/ 142 h 142"/>
                <a:gd name="T2" fmla="*/ 0 w 128"/>
                <a:gd name="T3" fmla="*/ 23 h 142"/>
                <a:gd name="T4" fmla="*/ 128 w 128"/>
                <a:gd name="T5" fmla="*/ 0 h 142"/>
                <a:gd name="T6" fmla="*/ 7 w 128"/>
                <a:gd name="T7" fmla="*/ 142 h 142"/>
              </a:gdLst>
              <a:ahLst/>
              <a:cxnLst>
                <a:cxn ang="0">
                  <a:pos x="T0" y="T1"/>
                </a:cxn>
                <a:cxn ang="0">
                  <a:pos x="T2" y="T3"/>
                </a:cxn>
                <a:cxn ang="0">
                  <a:pos x="T4" y="T5"/>
                </a:cxn>
                <a:cxn ang="0">
                  <a:pos x="T6" y="T7"/>
                </a:cxn>
              </a:cxnLst>
              <a:rect l="0" t="0" r="r" b="b"/>
              <a:pathLst>
                <a:path w="128" h="142">
                  <a:moveTo>
                    <a:pt x="7" y="142"/>
                  </a:moveTo>
                  <a:lnTo>
                    <a:pt x="0" y="23"/>
                  </a:lnTo>
                  <a:lnTo>
                    <a:pt x="128" y="0"/>
                  </a:lnTo>
                  <a:lnTo>
                    <a:pt x="7" y="1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7" name="Freeform 350">
              <a:extLst>
                <a:ext uri="{FF2B5EF4-FFF2-40B4-BE49-F238E27FC236}">
                  <a16:creationId xmlns:a16="http://schemas.microsoft.com/office/drawing/2014/main" id="{03A5DDD2-78E2-3BC4-95E7-B897B32EBCCD}"/>
                </a:ext>
              </a:extLst>
            </p:cNvPr>
            <p:cNvSpPr/>
            <p:nvPr/>
          </p:nvSpPr>
          <p:spPr bwMode="auto">
            <a:xfrm>
              <a:off x="10593436" y="2686609"/>
              <a:ext cx="253760" cy="208979"/>
            </a:xfrm>
            <a:custGeom>
              <a:avLst/>
              <a:gdLst>
                <a:gd name="T0" fmla="*/ 78 w 119"/>
                <a:gd name="T1" fmla="*/ 0 h 98"/>
                <a:gd name="T2" fmla="*/ 119 w 119"/>
                <a:gd name="T3" fmla="*/ 98 h 98"/>
                <a:gd name="T4" fmla="*/ 0 w 119"/>
                <a:gd name="T5" fmla="*/ 86 h 98"/>
                <a:gd name="T6" fmla="*/ 78 w 119"/>
                <a:gd name="T7" fmla="*/ 0 h 98"/>
              </a:gdLst>
              <a:ahLst/>
              <a:cxnLst>
                <a:cxn ang="0">
                  <a:pos x="T0" y="T1"/>
                </a:cxn>
                <a:cxn ang="0">
                  <a:pos x="T2" y="T3"/>
                </a:cxn>
                <a:cxn ang="0">
                  <a:pos x="T4" y="T5"/>
                </a:cxn>
                <a:cxn ang="0">
                  <a:pos x="T6" y="T7"/>
                </a:cxn>
              </a:cxnLst>
              <a:rect l="0" t="0" r="r" b="b"/>
              <a:pathLst>
                <a:path w="119" h="98">
                  <a:moveTo>
                    <a:pt x="78" y="0"/>
                  </a:moveTo>
                  <a:lnTo>
                    <a:pt x="119" y="98"/>
                  </a:lnTo>
                  <a:lnTo>
                    <a:pt x="0" y="86"/>
                  </a:lnTo>
                  <a:lnTo>
                    <a:pt x="7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8" name="Freeform 351">
              <a:extLst>
                <a:ext uri="{FF2B5EF4-FFF2-40B4-BE49-F238E27FC236}">
                  <a16:creationId xmlns:a16="http://schemas.microsoft.com/office/drawing/2014/main" id="{9B643260-7464-556C-736F-B7CC0ED96A7F}"/>
                </a:ext>
              </a:extLst>
            </p:cNvPr>
            <p:cNvSpPr/>
            <p:nvPr/>
          </p:nvSpPr>
          <p:spPr bwMode="auto">
            <a:xfrm>
              <a:off x="10759766" y="2686609"/>
              <a:ext cx="253760" cy="208979"/>
            </a:xfrm>
            <a:custGeom>
              <a:avLst/>
              <a:gdLst>
                <a:gd name="T0" fmla="*/ 119 w 119"/>
                <a:gd name="T1" fmla="*/ 34 h 98"/>
                <a:gd name="T2" fmla="*/ 41 w 119"/>
                <a:gd name="T3" fmla="*/ 98 h 98"/>
                <a:gd name="T4" fmla="*/ 0 w 119"/>
                <a:gd name="T5" fmla="*/ 0 h 98"/>
                <a:gd name="T6" fmla="*/ 119 w 119"/>
                <a:gd name="T7" fmla="*/ 34 h 98"/>
              </a:gdLst>
              <a:ahLst/>
              <a:cxnLst>
                <a:cxn ang="0">
                  <a:pos x="T0" y="T1"/>
                </a:cxn>
                <a:cxn ang="0">
                  <a:pos x="T2" y="T3"/>
                </a:cxn>
                <a:cxn ang="0">
                  <a:pos x="T4" y="T5"/>
                </a:cxn>
                <a:cxn ang="0">
                  <a:pos x="T6" y="T7"/>
                </a:cxn>
              </a:cxnLst>
              <a:rect l="0" t="0" r="r" b="b"/>
              <a:pathLst>
                <a:path w="119" h="98">
                  <a:moveTo>
                    <a:pt x="119" y="34"/>
                  </a:moveTo>
                  <a:lnTo>
                    <a:pt x="41" y="98"/>
                  </a:lnTo>
                  <a:lnTo>
                    <a:pt x="0" y="0"/>
                  </a:lnTo>
                  <a:lnTo>
                    <a:pt x="119" y="3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39" name="Freeform 352">
              <a:extLst>
                <a:ext uri="{FF2B5EF4-FFF2-40B4-BE49-F238E27FC236}">
                  <a16:creationId xmlns:a16="http://schemas.microsoft.com/office/drawing/2014/main" id="{A12F1EC8-FBF7-25E3-B854-C812AFCE3E75}"/>
                </a:ext>
              </a:extLst>
            </p:cNvPr>
            <p:cNvSpPr/>
            <p:nvPr/>
          </p:nvSpPr>
          <p:spPr bwMode="auto">
            <a:xfrm>
              <a:off x="10847197" y="2895587"/>
              <a:ext cx="245231" cy="206847"/>
            </a:xfrm>
            <a:custGeom>
              <a:avLst/>
              <a:gdLst>
                <a:gd name="T0" fmla="*/ 61 w 115"/>
                <a:gd name="T1" fmla="*/ 97 h 97"/>
                <a:gd name="T2" fmla="*/ 115 w 115"/>
                <a:gd name="T3" fmla="*/ 35 h 97"/>
                <a:gd name="T4" fmla="*/ 0 w 115"/>
                <a:gd name="T5" fmla="*/ 0 h 97"/>
                <a:gd name="T6" fmla="*/ 61 w 115"/>
                <a:gd name="T7" fmla="*/ 97 h 97"/>
              </a:gdLst>
              <a:ahLst/>
              <a:cxnLst>
                <a:cxn ang="0">
                  <a:pos x="T0" y="T1"/>
                </a:cxn>
                <a:cxn ang="0">
                  <a:pos x="T2" y="T3"/>
                </a:cxn>
                <a:cxn ang="0">
                  <a:pos x="T4" y="T5"/>
                </a:cxn>
                <a:cxn ang="0">
                  <a:pos x="T6" y="T7"/>
                </a:cxn>
              </a:cxnLst>
              <a:rect l="0" t="0" r="r" b="b"/>
              <a:pathLst>
                <a:path w="115" h="97">
                  <a:moveTo>
                    <a:pt x="61" y="97"/>
                  </a:moveTo>
                  <a:lnTo>
                    <a:pt x="115" y="35"/>
                  </a:lnTo>
                  <a:lnTo>
                    <a:pt x="0" y="0"/>
                  </a:lnTo>
                  <a:lnTo>
                    <a:pt x="61"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0" name="Freeform 353">
              <a:extLst>
                <a:ext uri="{FF2B5EF4-FFF2-40B4-BE49-F238E27FC236}">
                  <a16:creationId xmlns:a16="http://schemas.microsoft.com/office/drawing/2014/main" id="{D4CE7415-5292-BB83-C48D-91BF8F9A1243}"/>
                </a:ext>
              </a:extLst>
            </p:cNvPr>
            <p:cNvSpPr/>
            <p:nvPr/>
          </p:nvSpPr>
          <p:spPr bwMode="auto">
            <a:xfrm>
              <a:off x="10977274" y="2970222"/>
              <a:ext cx="262290" cy="132211"/>
            </a:xfrm>
            <a:custGeom>
              <a:avLst/>
              <a:gdLst>
                <a:gd name="T0" fmla="*/ 123 w 123"/>
                <a:gd name="T1" fmla="*/ 36 h 62"/>
                <a:gd name="T2" fmla="*/ 0 w 123"/>
                <a:gd name="T3" fmla="*/ 62 h 62"/>
                <a:gd name="T4" fmla="*/ 54 w 123"/>
                <a:gd name="T5" fmla="*/ 0 h 62"/>
                <a:gd name="T6" fmla="*/ 123 w 123"/>
                <a:gd name="T7" fmla="*/ 36 h 62"/>
              </a:gdLst>
              <a:ahLst/>
              <a:cxnLst>
                <a:cxn ang="0">
                  <a:pos x="T0" y="T1"/>
                </a:cxn>
                <a:cxn ang="0">
                  <a:pos x="T2" y="T3"/>
                </a:cxn>
                <a:cxn ang="0">
                  <a:pos x="T4" y="T5"/>
                </a:cxn>
                <a:cxn ang="0">
                  <a:pos x="T6" y="T7"/>
                </a:cxn>
              </a:cxnLst>
              <a:rect l="0" t="0" r="r" b="b"/>
              <a:pathLst>
                <a:path w="123" h="62">
                  <a:moveTo>
                    <a:pt x="123" y="36"/>
                  </a:moveTo>
                  <a:lnTo>
                    <a:pt x="0" y="62"/>
                  </a:lnTo>
                  <a:lnTo>
                    <a:pt x="54" y="0"/>
                  </a:lnTo>
                  <a:lnTo>
                    <a:pt x="123" y="3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1" name="Freeform 354">
              <a:extLst>
                <a:ext uri="{FF2B5EF4-FFF2-40B4-BE49-F238E27FC236}">
                  <a16:creationId xmlns:a16="http://schemas.microsoft.com/office/drawing/2014/main" id="{4983AA20-B2B9-9052-E659-AE450170AFAF}"/>
                </a:ext>
              </a:extLst>
            </p:cNvPr>
            <p:cNvSpPr/>
            <p:nvPr/>
          </p:nvSpPr>
          <p:spPr bwMode="auto">
            <a:xfrm>
              <a:off x="10847197" y="2759111"/>
              <a:ext cx="245231" cy="211112"/>
            </a:xfrm>
            <a:custGeom>
              <a:avLst/>
              <a:gdLst>
                <a:gd name="T0" fmla="*/ 78 w 115"/>
                <a:gd name="T1" fmla="*/ 0 h 99"/>
                <a:gd name="T2" fmla="*/ 115 w 115"/>
                <a:gd name="T3" fmla="*/ 99 h 99"/>
                <a:gd name="T4" fmla="*/ 0 w 115"/>
                <a:gd name="T5" fmla="*/ 64 h 99"/>
                <a:gd name="T6" fmla="*/ 78 w 115"/>
                <a:gd name="T7" fmla="*/ 0 h 99"/>
              </a:gdLst>
              <a:ahLst/>
              <a:cxnLst>
                <a:cxn ang="0">
                  <a:pos x="T0" y="T1"/>
                </a:cxn>
                <a:cxn ang="0">
                  <a:pos x="T2" y="T3"/>
                </a:cxn>
                <a:cxn ang="0">
                  <a:pos x="T4" y="T5"/>
                </a:cxn>
                <a:cxn ang="0">
                  <a:pos x="T6" y="T7"/>
                </a:cxn>
              </a:cxnLst>
              <a:rect l="0" t="0" r="r" b="b"/>
              <a:pathLst>
                <a:path w="115" h="99">
                  <a:moveTo>
                    <a:pt x="78" y="0"/>
                  </a:moveTo>
                  <a:lnTo>
                    <a:pt x="115" y="99"/>
                  </a:lnTo>
                  <a:lnTo>
                    <a:pt x="0" y="64"/>
                  </a:lnTo>
                  <a:lnTo>
                    <a:pt x="7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2" name="Freeform 355">
              <a:extLst>
                <a:ext uri="{FF2B5EF4-FFF2-40B4-BE49-F238E27FC236}">
                  <a16:creationId xmlns:a16="http://schemas.microsoft.com/office/drawing/2014/main" id="{1D486B7E-03A2-2BB7-EBA6-D140A1150B58}"/>
                </a:ext>
              </a:extLst>
            </p:cNvPr>
            <p:cNvSpPr/>
            <p:nvPr/>
          </p:nvSpPr>
          <p:spPr bwMode="auto">
            <a:xfrm>
              <a:off x="11013527" y="2759111"/>
              <a:ext cx="251627" cy="211112"/>
            </a:xfrm>
            <a:custGeom>
              <a:avLst/>
              <a:gdLst>
                <a:gd name="T0" fmla="*/ 118 w 118"/>
                <a:gd name="T1" fmla="*/ 0 h 99"/>
                <a:gd name="T2" fmla="*/ 37 w 118"/>
                <a:gd name="T3" fmla="*/ 99 h 99"/>
                <a:gd name="T4" fmla="*/ 0 w 118"/>
                <a:gd name="T5" fmla="*/ 0 h 99"/>
                <a:gd name="T6" fmla="*/ 118 w 118"/>
                <a:gd name="T7" fmla="*/ 0 h 99"/>
              </a:gdLst>
              <a:ahLst/>
              <a:cxnLst>
                <a:cxn ang="0">
                  <a:pos x="T0" y="T1"/>
                </a:cxn>
                <a:cxn ang="0">
                  <a:pos x="T2" y="T3"/>
                </a:cxn>
                <a:cxn ang="0">
                  <a:pos x="T4" y="T5"/>
                </a:cxn>
                <a:cxn ang="0">
                  <a:pos x="T6" y="T7"/>
                </a:cxn>
              </a:cxnLst>
              <a:rect l="0" t="0" r="r" b="b"/>
              <a:pathLst>
                <a:path w="118" h="99">
                  <a:moveTo>
                    <a:pt x="118" y="0"/>
                  </a:moveTo>
                  <a:lnTo>
                    <a:pt x="37" y="99"/>
                  </a:lnTo>
                  <a:lnTo>
                    <a:pt x="0" y="0"/>
                  </a:lnTo>
                  <a:lnTo>
                    <a:pt x="11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3" name="Freeform 356">
              <a:extLst>
                <a:ext uri="{FF2B5EF4-FFF2-40B4-BE49-F238E27FC236}">
                  <a16:creationId xmlns:a16="http://schemas.microsoft.com/office/drawing/2014/main" id="{3846DB79-34A9-5776-09E4-37A45D2112FB}"/>
                </a:ext>
              </a:extLst>
            </p:cNvPr>
            <p:cNvSpPr/>
            <p:nvPr/>
          </p:nvSpPr>
          <p:spPr bwMode="auto">
            <a:xfrm>
              <a:off x="11092426" y="2759111"/>
              <a:ext cx="383838" cy="211112"/>
            </a:xfrm>
            <a:custGeom>
              <a:avLst/>
              <a:gdLst>
                <a:gd name="T0" fmla="*/ 180 w 180"/>
                <a:gd name="T1" fmla="*/ 52 h 99"/>
                <a:gd name="T2" fmla="*/ 0 w 180"/>
                <a:gd name="T3" fmla="*/ 99 h 99"/>
                <a:gd name="T4" fmla="*/ 81 w 180"/>
                <a:gd name="T5" fmla="*/ 0 h 99"/>
                <a:gd name="T6" fmla="*/ 180 w 180"/>
                <a:gd name="T7" fmla="*/ 52 h 99"/>
              </a:gdLst>
              <a:ahLst/>
              <a:cxnLst>
                <a:cxn ang="0">
                  <a:pos x="T0" y="T1"/>
                </a:cxn>
                <a:cxn ang="0">
                  <a:pos x="T2" y="T3"/>
                </a:cxn>
                <a:cxn ang="0">
                  <a:pos x="T4" y="T5"/>
                </a:cxn>
                <a:cxn ang="0">
                  <a:pos x="T6" y="T7"/>
                </a:cxn>
              </a:cxnLst>
              <a:rect l="0" t="0" r="r" b="b"/>
              <a:pathLst>
                <a:path w="180" h="99">
                  <a:moveTo>
                    <a:pt x="180" y="52"/>
                  </a:moveTo>
                  <a:lnTo>
                    <a:pt x="0" y="99"/>
                  </a:lnTo>
                  <a:lnTo>
                    <a:pt x="81" y="0"/>
                  </a:lnTo>
                  <a:lnTo>
                    <a:pt x="180" y="5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4" name="Freeform 357">
              <a:extLst>
                <a:ext uri="{FF2B5EF4-FFF2-40B4-BE49-F238E27FC236}">
                  <a16:creationId xmlns:a16="http://schemas.microsoft.com/office/drawing/2014/main" id="{2C7BD4DB-794A-9F7B-74A6-495602DA0563}"/>
                </a:ext>
              </a:extLst>
            </p:cNvPr>
            <p:cNvSpPr/>
            <p:nvPr/>
          </p:nvSpPr>
          <p:spPr bwMode="auto">
            <a:xfrm>
              <a:off x="11092426" y="2869998"/>
              <a:ext cx="383838" cy="176993"/>
            </a:xfrm>
            <a:custGeom>
              <a:avLst/>
              <a:gdLst>
                <a:gd name="T0" fmla="*/ 69 w 180"/>
                <a:gd name="T1" fmla="*/ 83 h 83"/>
                <a:gd name="T2" fmla="*/ 0 w 180"/>
                <a:gd name="T3" fmla="*/ 47 h 83"/>
                <a:gd name="T4" fmla="*/ 180 w 180"/>
                <a:gd name="T5" fmla="*/ 0 h 83"/>
                <a:gd name="T6" fmla="*/ 69 w 180"/>
                <a:gd name="T7" fmla="*/ 83 h 83"/>
              </a:gdLst>
              <a:ahLst/>
              <a:cxnLst>
                <a:cxn ang="0">
                  <a:pos x="T0" y="T1"/>
                </a:cxn>
                <a:cxn ang="0">
                  <a:pos x="T2" y="T3"/>
                </a:cxn>
                <a:cxn ang="0">
                  <a:pos x="T4" y="T5"/>
                </a:cxn>
                <a:cxn ang="0">
                  <a:pos x="T6" y="T7"/>
                </a:cxn>
              </a:cxnLst>
              <a:rect l="0" t="0" r="r" b="b"/>
              <a:pathLst>
                <a:path w="180" h="83">
                  <a:moveTo>
                    <a:pt x="69" y="83"/>
                  </a:moveTo>
                  <a:lnTo>
                    <a:pt x="0" y="47"/>
                  </a:lnTo>
                  <a:lnTo>
                    <a:pt x="180" y="0"/>
                  </a:lnTo>
                  <a:lnTo>
                    <a:pt x="69" y="8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5" name="Freeform 358">
              <a:extLst>
                <a:ext uri="{FF2B5EF4-FFF2-40B4-BE49-F238E27FC236}">
                  <a16:creationId xmlns:a16="http://schemas.microsoft.com/office/drawing/2014/main" id="{CDAEF05B-1AD0-5137-74C3-610F4CCB37CF}"/>
                </a:ext>
              </a:extLst>
            </p:cNvPr>
            <p:cNvSpPr/>
            <p:nvPr/>
          </p:nvSpPr>
          <p:spPr bwMode="auto">
            <a:xfrm>
              <a:off x="10139229" y="3298617"/>
              <a:ext cx="258025" cy="317733"/>
            </a:xfrm>
            <a:custGeom>
              <a:avLst/>
              <a:gdLst>
                <a:gd name="T0" fmla="*/ 0 w 121"/>
                <a:gd name="T1" fmla="*/ 0 h 149"/>
                <a:gd name="T2" fmla="*/ 121 w 121"/>
                <a:gd name="T3" fmla="*/ 33 h 149"/>
                <a:gd name="T4" fmla="*/ 45 w 121"/>
                <a:gd name="T5" fmla="*/ 149 h 149"/>
                <a:gd name="T6" fmla="*/ 0 w 121"/>
                <a:gd name="T7" fmla="*/ 0 h 149"/>
              </a:gdLst>
              <a:ahLst/>
              <a:cxnLst>
                <a:cxn ang="0">
                  <a:pos x="T0" y="T1"/>
                </a:cxn>
                <a:cxn ang="0">
                  <a:pos x="T2" y="T3"/>
                </a:cxn>
                <a:cxn ang="0">
                  <a:pos x="T4" y="T5"/>
                </a:cxn>
                <a:cxn ang="0">
                  <a:pos x="T6" y="T7"/>
                </a:cxn>
              </a:cxnLst>
              <a:rect l="0" t="0" r="r" b="b"/>
              <a:pathLst>
                <a:path w="121" h="149">
                  <a:moveTo>
                    <a:pt x="0" y="0"/>
                  </a:moveTo>
                  <a:lnTo>
                    <a:pt x="121" y="33"/>
                  </a:lnTo>
                  <a:lnTo>
                    <a:pt x="45" y="149"/>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6" name="Freeform 359">
              <a:extLst>
                <a:ext uri="{FF2B5EF4-FFF2-40B4-BE49-F238E27FC236}">
                  <a16:creationId xmlns:a16="http://schemas.microsoft.com/office/drawing/2014/main" id="{9BDDB4F7-CF4D-E781-6BEB-CEF277A1F070}"/>
                </a:ext>
              </a:extLst>
            </p:cNvPr>
            <p:cNvSpPr/>
            <p:nvPr/>
          </p:nvSpPr>
          <p:spPr bwMode="auto">
            <a:xfrm>
              <a:off x="9908926" y="3460682"/>
              <a:ext cx="326263" cy="266555"/>
            </a:xfrm>
            <a:custGeom>
              <a:avLst/>
              <a:gdLst>
                <a:gd name="T0" fmla="*/ 37 w 153"/>
                <a:gd name="T1" fmla="*/ 125 h 125"/>
                <a:gd name="T2" fmla="*/ 153 w 153"/>
                <a:gd name="T3" fmla="*/ 73 h 125"/>
                <a:gd name="T4" fmla="*/ 0 w 153"/>
                <a:gd name="T5" fmla="*/ 0 h 125"/>
                <a:gd name="T6" fmla="*/ 37 w 153"/>
                <a:gd name="T7" fmla="*/ 125 h 125"/>
              </a:gdLst>
              <a:ahLst/>
              <a:cxnLst>
                <a:cxn ang="0">
                  <a:pos x="T0" y="T1"/>
                </a:cxn>
                <a:cxn ang="0">
                  <a:pos x="T2" y="T3"/>
                </a:cxn>
                <a:cxn ang="0">
                  <a:pos x="T4" y="T5"/>
                </a:cxn>
                <a:cxn ang="0">
                  <a:pos x="T6" y="T7"/>
                </a:cxn>
              </a:cxnLst>
              <a:rect l="0" t="0" r="r" b="b"/>
              <a:pathLst>
                <a:path w="153" h="125">
                  <a:moveTo>
                    <a:pt x="37" y="125"/>
                  </a:moveTo>
                  <a:lnTo>
                    <a:pt x="153" y="73"/>
                  </a:lnTo>
                  <a:lnTo>
                    <a:pt x="0" y="0"/>
                  </a:lnTo>
                  <a:lnTo>
                    <a:pt x="37"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7" name="Freeform 360">
              <a:extLst>
                <a:ext uri="{FF2B5EF4-FFF2-40B4-BE49-F238E27FC236}">
                  <a16:creationId xmlns:a16="http://schemas.microsoft.com/office/drawing/2014/main" id="{739C6981-8AEA-7ED4-7DDE-0D8A2E6E3778}"/>
                </a:ext>
              </a:extLst>
            </p:cNvPr>
            <p:cNvSpPr/>
            <p:nvPr/>
          </p:nvSpPr>
          <p:spPr bwMode="auto">
            <a:xfrm>
              <a:off x="9908926" y="3298617"/>
              <a:ext cx="326263" cy="317733"/>
            </a:xfrm>
            <a:custGeom>
              <a:avLst/>
              <a:gdLst>
                <a:gd name="T0" fmla="*/ 108 w 153"/>
                <a:gd name="T1" fmla="*/ 0 h 149"/>
                <a:gd name="T2" fmla="*/ 0 w 153"/>
                <a:gd name="T3" fmla="*/ 76 h 149"/>
                <a:gd name="T4" fmla="*/ 153 w 153"/>
                <a:gd name="T5" fmla="*/ 149 h 149"/>
                <a:gd name="T6" fmla="*/ 108 w 153"/>
                <a:gd name="T7" fmla="*/ 0 h 149"/>
              </a:gdLst>
              <a:ahLst/>
              <a:cxnLst>
                <a:cxn ang="0">
                  <a:pos x="T0" y="T1"/>
                </a:cxn>
                <a:cxn ang="0">
                  <a:pos x="T2" y="T3"/>
                </a:cxn>
                <a:cxn ang="0">
                  <a:pos x="T4" y="T5"/>
                </a:cxn>
                <a:cxn ang="0">
                  <a:pos x="T6" y="T7"/>
                </a:cxn>
              </a:cxnLst>
              <a:rect l="0" t="0" r="r" b="b"/>
              <a:pathLst>
                <a:path w="153" h="149">
                  <a:moveTo>
                    <a:pt x="108" y="0"/>
                  </a:moveTo>
                  <a:lnTo>
                    <a:pt x="0" y="76"/>
                  </a:lnTo>
                  <a:lnTo>
                    <a:pt x="153" y="149"/>
                  </a:lnTo>
                  <a:lnTo>
                    <a:pt x="10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8" name="Freeform 361">
              <a:extLst>
                <a:ext uri="{FF2B5EF4-FFF2-40B4-BE49-F238E27FC236}">
                  <a16:creationId xmlns:a16="http://schemas.microsoft.com/office/drawing/2014/main" id="{60DDF9C9-4C2D-16DC-B5E4-9815D5C706EB}"/>
                </a:ext>
              </a:extLst>
            </p:cNvPr>
            <p:cNvSpPr/>
            <p:nvPr/>
          </p:nvSpPr>
          <p:spPr bwMode="auto">
            <a:xfrm>
              <a:off x="9614650" y="3151479"/>
              <a:ext cx="294276" cy="379573"/>
            </a:xfrm>
            <a:custGeom>
              <a:avLst/>
              <a:gdLst>
                <a:gd name="T0" fmla="*/ 138 w 138"/>
                <a:gd name="T1" fmla="*/ 0 h 178"/>
                <a:gd name="T2" fmla="*/ 0 w 138"/>
                <a:gd name="T3" fmla="*/ 178 h 178"/>
                <a:gd name="T4" fmla="*/ 138 w 138"/>
                <a:gd name="T5" fmla="*/ 145 h 178"/>
                <a:gd name="T6" fmla="*/ 138 w 138"/>
                <a:gd name="T7" fmla="*/ 0 h 178"/>
              </a:gdLst>
              <a:ahLst/>
              <a:cxnLst>
                <a:cxn ang="0">
                  <a:pos x="T0" y="T1"/>
                </a:cxn>
                <a:cxn ang="0">
                  <a:pos x="T2" y="T3"/>
                </a:cxn>
                <a:cxn ang="0">
                  <a:pos x="T4" y="T5"/>
                </a:cxn>
                <a:cxn ang="0">
                  <a:pos x="T6" y="T7"/>
                </a:cxn>
              </a:cxnLst>
              <a:rect l="0" t="0" r="r" b="b"/>
              <a:pathLst>
                <a:path w="138" h="178">
                  <a:moveTo>
                    <a:pt x="138" y="0"/>
                  </a:moveTo>
                  <a:lnTo>
                    <a:pt x="0" y="178"/>
                  </a:lnTo>
                  <a:lnTo>
                    <a:pt x="138" y="145"/>
                  </a:lnTo>
                  <a:lnTo>
                    <a:pt x="13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49" name="Freeform 362">
              <a:extLst>
                <a:ext uri="{FF2B5EF4-FFF2-40B4-BE49-F238E27FC236}">
                  <a16:creationId xmlns:a16="http://schemas.microsoft.com/office/drawing/2014/main" id="{C3DFDD1D-1E85-8B64-F194-0448687762A6}"/>
                </a:ext>
              </a:extLst>
            </p:cNvPr>
            <p:cNvSpPr/>
            <p:nvPr/>
          </p:nvSpPr>
          <p:spPr bwMode="auto">
            <a:xfrm>
              <a:off x="9908926" y="3151479"/>
              <a:ext cx="230303" cy="309204"/>
            </a:xfrm>
            <a:custGeom>
              <a:avLst/>
              <a:gdLst>
                <a:gd name="T0" fmla="*/ 108 w 108"/>
                <a:gd name="T1" fmla="*/ 69 h 145"/>
                <a:gd name="T2" fmla="*/ 0 w 108"/>
                <a:gd name="T3" fmla="*/ 145 h 145"/>
                <a:gd name="T4" fmla="*/ 0 w 108"/>
                <a:gd name="T5" fmla="*/ 0 h 145"/>
                <a:gd name="T6" fmla="*/ 108 w 108"/>
                <a:gd name="T7" fmla="*/ 69 h 145"/>
              </a:gdLst>
              <a:ahLst/>
              <a:cxnLst>
                <a:cxn ang="0">
                  <a:pos x="T0" y="T1"/>
                </a:cxn>
                <a:cxn ang="0">
                  <a:pos x="T2" y="T3"/>
                </a:cxn>
                <a:cxn ang="0">
                  <a:pos x="T4" y="T5"/>
                </a:cxn>
                <a:cxn ang="0">
                  <a:pos x="T6" y="T7"/>
                </a:cxn>
              </a:cxnLst>
              <a:rect l="0" t="0" r="r" b="b"/>
              <a:pathLst>
                <a:path w="108" h="145">
                  <a:moveTo>
                    <a:pt x="108" y="69"/>
                  </a:moveTo>
                  <a:lnTo>
                    <a:pt x="0" y="145"/>
                  </a:lnTo>
                  <a:lnTo>
                    <a:pt x="0" y="0"/>
                  </a:lnTo>
                  <a:lnTo>
                    <a:pt x="108" y="6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0" name="Freeform 363">
              <a:extLst>
                <a:ext uri="{FF2B5EF4-FFF2-40B4-BE49-F238E27FC236}">
                  <a16:creationId xmlns:a16="http://schemas.microsoft.com/office/drawing/2014/main" id="{0EF1060A-CBD3-8CD5-3E2F-2ADC100101C9}"/>
                </a:ext>
              </a:extLst>
            </p:cNvPr>
            <p:cNvSpPr/>
            <p:nvPr/>
          </p:nvSpPr>
          <p:spPr bwMode="auto">
            <a:xfrm>
              <a:off x="9731933" y="3460682"/>
              <a:ext cx="255892" cy="388103"/>
            </a:xfrm>
            <a:custGeom>
              <a:avLst/>
              <a:gdLst>
                <a:gd name="T0" fmla="*/ 0 w 120"/>
                <a:gd name="T1" fmla="*/ 182 h 182"/>
                <a:gd name="T2" fmla="*/ 83 w 120"/>
                <a:gd name="T3" fmla="*/ 0 h 182"/>
                <a:gd name="T4" fmla="*/ 120 w 120"/>
                <a:gd name="T5" fmla="*/ 125 h 182"/>
                <a:gd name="T6" fmla="*/ 0 w 120"/>
                <a:gd name="T7" fmla="*/ 182 h 182"/>
              </a:gdLst>
              <a:ahLst/>
              <a:cxnLst>
                <a:cxn ang="0">
                  <a:pos x="T0" y="T1"/>
                </a:cxn>
                <a:cxn ang="0">
                  <a:pos x="T2" y="T3"/>
                </a:cxn>
                <a:cxn ang="0">
                  <a:pos x="T4" y="T5"/>
                </a:cxn>
                <a:cxn ang="0">
                  <a:pos x="T6" y="T7"/>
                </a:cxn>
              </a:cxnLst>
              <a:rect l="0" t="0" r="r" b="b"/>
              <a:pathLst>
                <a:path w="120" h="182">
                  <a:moveTo>
                    <a:pt x="0" y="182"/>
                  </a:moveTo>
                  <a:lnTo>
                    <a:pt x="83" y="0"/>
                  </a:lnTo>
                  <a:lnTo>
                    <a:pt x="120" y="125"/>
                  </a:lnTo>
                  <a:lnTo>
                    <a:pt x="0" y="18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1" name="Freeform 364">
              <a:extLst>
                <a:ext uri="{FF2B5EF4-FFF2-40B4-BE49-F238E27FC236}">
                  <a16:creationId xmlns:a16="http://schemas.microsoft.com/office/drawing/2014/main" id="{068DDCE3-E37A-D032-7AB5-6C5CCFC3BE42}"/>
                </a:ext>
              </a:extLst>
            </p:cNvPr>
            <p:cNvSpPr/>
            <p:nvPr/>
          </p:nvSpPr>
          <p:spPr bwMode="auto">
            <a:xfrm>
              <a:off x="9614650" y="3460682"/>
              <a:ext cx="294276" cy="388103"/>
            </a:xfrm>
            <a:custGeom>
              <a:avLst/>
              <a:gdLst>
                <a:gd name="T0" fmla="*/ 0 w 138"/>
                <a:gd name="T1" fmla="*/ 33 h 182"/>
                <a:gd name="T2" fmla="*/ 55 w 138"/>
                <a:gd name="T3" fmla="*/ 182 h 182"/>
                <a:gd name="T4" fmla="*/ 138 w 138"/>
                <a:gd name="T5" fmla="*/ 0 h 182"/>
                <a:gd name="T6" fmla="*/ 0 w 138"/>
                <a:gd name="T7" fmla="*/ 33 h 182"/>
              </a:gdLst>
              <a:ahLst/>
              <a:cxnLst>
                <a:cxn ang="0">
                  <a:pos x="T0" y="T1"/>
                </a:cxn>
                <a:cxn ang="0">
                  <a:pos x="T2" y="T3"/>
                </a:cxn>
                <a:cxn ang="0">
                  <a:pos x="T4" y="T5"/>
                </a:cxn>
                <a:cxn ang="0">
                  <a:pos x="T6" y="T7"/>
                </a:cxn>
              </a:cxnLst>
              <a:rect l="0" t="0" r="r" b="b"/>
              <a:pathLst>
                <a:path w="138" h="182">
                  <a:moveTo>
                    <a:pt x="0" y="33"/>
                  </a:moveTo>
                  <a:lnTo>
                    <a:pt x="55" y="182"/>
                  </a:lnTo>
                  <a:lnTo>
                    <a:pt x="138" y="0"/>
                  </a:lnTo>
                  <a:lnTo>
                    <a:pt x="0" y="3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2" name="Freeform 365">
              <a:extLst>
                <a:ext uri="{FF2B5EF4-FFF2-40B4-BE49-F238E27FC236}">
                  <a16:creationId xmlns:a16="http://schemas.microsoft.com/office/drawing/2014/main" id="{B61B37A9-81D5-8D5A-1B22-C9ED54E9ACBA}"/>
                </a:ext>
              </a:extLst>
            </p:cNvPr>
            <p:cNvSpPr/>
            <p:nvPr/>
          </p:nvSpPr>
          <p:spPr bwMode="auto">
            <a:xfrm>
              <a:off x="9661563" y="3848785"/>
              <a:ext cx="247362" cy="383838"/>
            </a:xfrm>
            <a:custGeom>
              <a:avLst/>
              <a:gdLst>
                <a:gd name="T0" fmla="*/ 116 w 116"/>
                <a:gd name="T1" fmla="*/ 109 h 180"/>
                <a:gd name="T2" fmla="*/ 33 w 116"/>
                <a:gd name="T3" fmla="*/ 0 h 180"/>
                <a:gd name="T4" fmla="*/ 0 w 116"/>
                <a:gd name="T5" fmla="*/ 180 h 180"/>
                <a:gd name="T6" fmla="*/ 116 w 116"/>
                <a:gd name="T7" fmla="*/ 109 h 180"/>
              </a:gdLst>
              <a:ahLst/>
              <a:cxnLst>
                <a:cxn ang="0">
                  <a:pos x="T0" y="T1"/>
                </a:cxn>
                <a:cxn ang="0">
                  <a:pos x="T2" y="T3"/>
                </a:cxn>
                <a:cxn ang="0">
                  <a:pos x="T4" y="T5"/>
                </a:cxn>
                <a:cxn ang="0">
                  <a:pos x="T6" y="T7"/>
                </a:cxn>
              </a:cxnLst>
              <a:rect l="0" t="0" r="r" b="b"/>
              <a:pathLst>
                <a:path w="116" h="180">
                  <a:moveTo>
                    <a:pt x="116" y="109"/>
                  </a:moveTo>
                  <a:lnTo>
                    <a:pt x="33" y="0"/>
                  </a:lnTo>
                  <a:lnTo>
                    <a:pt x="0" y="180"/>
                  </a:lnTo>
                  <a:lnTo>
                    <a:pt x="116" y="10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3" name="Freeform 366">
              <a:extLst>
                <a:ext uri="{FF2B5EF4-FFF2-40B4-BE49-F238E27FC236}">
                  <a16:creationId xmlns:a16="http://schemas.microsoft.com/office/drawing/2014/main" id="{50DC5DBF-95A3-CB04-DAA5-3A09899004E3}"/>
                </a:ext>
              </a:extLst>
            </p:cNvPr>
            <p:cNvSpPr/>
            <p:nvPr/>
          </p:nvSpPr>
          <p:spPr bwMode="auto">
            <a:xfrm>
              <a:off x="9207354" y="3531053"/>
              <a:ext cx="407296" cy="409427"/>
            </a:xfrm>
            <a:custGeom>
              <a:avLst/>
              <a:gdLst>
                <a:gd name="T0" fmla="*/ 97 w 191"/>
                <a:gd name="T1" fmla="*/ 192 h 192"/>
                <a:gd name="T2" fmla="*/ 0 w 191"/>
                <a:gd name="T3" fmla="*/ 40 h 192"/>
                <a:gd name="T4" fmla="*/ 191 w 191"/>
                <a:gd name="T5" fmla="*/ 0 h 192"/>
                <a:gd name="T6" fmla="*/ 97 w 191"/>
                <a:gd name="T7" fmla="*/ 192 h 192"/>
              </a:gdLst>
              <a:ahLst/>
              <a:cxnLst>
                <a:cxn ang="0">
                  <a:pos x="T0" y="T1"/>
                </a:cxn>
                <a:cxn ang="0">
                  <a:pos x="T2" y="T3"/>
                </a:cxn>
                <a:cxn ang="0">
                  <a:pos x="T4" y="T5"/>
                </a:cxn>
                <a:cxn ang="0">
                  <a:pos x="T6" y="T7"/>
                </a:cxn>
              </a:cxnLst>
              <a:rect l="0" t="0" r="r" b="b"/>
              <a:pathLst>
                <a:path w="191" h="192">
                  <a:moveTo>
                    <a:pt x="97" y="192"/>
                  </a:moveTo>
                  <a:lnTo>
                    <a:pt x="0" y="40"/>
                  </a:lnTo>
                  <a:lnTo>
                    <a:pt x="191" y="0"/>
                  </a:lnTo>
                  <a:lnTo>
                    <a:pt x="97" y="1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4" name="Freeform 367">
              <a:extLst>
                <a:ext uri="{FF2B5EF4-FFF2-40B4-BE49-F238E27FC236}">
                  <a16:creationId xmlns:a16="http://schemas.microsoft.com/office/drawing/2014/main" id="{FCFE1436-43FB-98D8-7B11-3E36C9339123}"/>
                </a:ext>
              </a:extLst>
            </p:cNvPr>
            <p:cNvSpPr/>
            <p:nvPr/>
          </p:nvSpPr>
          <p:spPr bwMode="auto">
            <a:xfrm>
              <a:off x="9414201" y="3531053"/>
              <a:ext cx="317733" cy="409427"/>
            </a:xfrm>
            <a:custGeom>
              <a:avLst/>
              <a:gdLst>
                <a:gd name="T0" fmla="*/ 149 w 149"/>
                <a:gd name="T1" fmla="*/ 149 h 192"/>
                <a:gd name="T2" fmla="*/ 0 w 149"/>
                <a:gd name="T3" fmla="*/ 192 h 192"/>
                <a:gd name="T4" fmla="*/ 94 w 149"/>
                <a:gd name="T5" fmla="*/ 0 h 192"/>
                <a:gd name="T6" fmla="*/ 149 w 149"/>
                <a:gd name="T7" fmla="*/ 149 h 192"/>
              </a:gdLst>
              <a:ahLst/>
              <a:cxnLst>
                <a:cxn ang="0">
                  <a:pos x="T0" y="T1"/>
                </a:cxn>
                <a:cxn ang="0">
                  <a:pos x="T2" y="T3"/>
                </a:cxn>
                <a:cxn ang="0">
                  <a:pos x="T4" y="T5"/>
                </a:cxn>
                <a:cxn ang="0">
                  <a:pos x="T6" y="T7"/>
                </a:cxn>
              </a:cxnLst>
              <a:rect l="0" t="0" r="r" b="b"/>
              <a:pathLst>
                <a:path w="149" h="192">
                  <a:moveTo>
                    <a:pt x="149" y="149"/>
                  </a:moveTo>
                  <a:lnTo>
                    <a:pt x="0" y="192"/>
                  </a:lnTo>
                  <a:lnTo>
                    <a:pt x="94" y="0"/>
                  </a:lnTo>
                  <a:lnTo>
                    <a:pt x="149"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5" name="Freeform 368">
              <a:extLst>
                <a:ext uri="{FF2B5EF4-FFF2-40B4-BE49-F238E27FC236}">
                  <a16:creationId xmlns:a16="http://schemas.microsoft.com/office/drawing/2014/main" id="{8E5D54EC-FBB0-6C72-B264-B9940815ADF9}"/>
                </a:ext>
              </a:extLst>
            </p:cNvPr>
            <p:cNvSpPr/>
            <p:nvPr/>
          </p:nvSpPr>
          <p:spPr bwMode="auto">
            <a:xfrm>
              <a:off x="9414201" y="3848785"/>
              <a:ext cx="317733" cy="383838"/>
            </a:xfrm>
            <a:custGeom>
              <a:avLst/>
              <a:gdLst>
                <a:gd name="T0" fmla="*/ 116 w 149"/>
                <a:gd name="T1" fmla="*/ 180 h 180"/>
                <a:gd name="T2" fmla="*/ 0 w 149"/>
                <a:gd name="T3" fmla="*/ 43 h 180"/>
                <a:gd name="T4" fmla="*/ 149 w 149"/>
                <a:gd name="T5" fmla="*/ 0 h 180"/>
                <a:gd name="T6" fmla="*/ 116 w 149"/>
                <a:gd name="T7" fmla="*/ 180 h 180"/>
              </a:gdLst>
              <a:ahLst/>
              <a:cxnLst>
                <a:cxn ang="0">
                  <a:pos x="T0" y="T1"/>
                </a:cxn>
                <a:cxn ang="0">
                  <a:pos x="T2" y="T3"/>
                </a:cxn>
                <a:cxn ang="0">
                  <a:pos x="T4" y="T5"/>
                </a:cxn>
                <a:cxn ang="0">
                  <a:pos x="T6" y="T7"/>
                </a:cxn>
              </a:cxnLst>
              <a:rect l="0" t="0" r="r" b="b"/>
              <a:pathLst>
                <a:path w="149" h="180">
                  <a:moveTo>
                    <a:pt x="116" y="180"/>
                  </a:moveTo>
                  <a:lnTo>
                    <a:pt x="0" y="43"/>
                  </a:lnTo>
                  <a:lnTo>
                    <a:pt x="149" y="0"/>
                  </a:lnTo>
                  <a:lnTo>
                    <a:pt x="116"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6" name="Freeform 369">
              <a:extLst>
                <a:ext uri="{FF2B5EF4-FFF2-40B4-BE49-F238E27FC236}">
                  <a16:creationId xmlns:a16="http://schemas.microsoft.com/office/drawing/2014/main" id="{A285D678-9368-E8F9-FD52-883CB5B0A058}"/>
                </a:ext>
              </a:extLst>
            </p:cNvPr>
            <p:cNvSpPr/>
            <p:nvPr/>
          </p:nvSpPr>
          <p:spPr bwMode="auto">
            <a:xfrm>
              <a:off x="9414201" y="3940480"/>
              <a:ext cx="247362" cy="403031"/>
            </a:xfrm>
            <a:custGeom>
              <a:avLst/>
              <a:gdLst>
                <a:gd name="T0" fmla="*/ 19 w 116"/>
                <a:gd name="T1" fmla="*/ 189 h 189"/>
                <a:gd name="T2" fmla="*/ 0 w 116"/>
                <a:gd name="T3" fmla="*/ 0 h 189"/>
                <a:gd name="T4" fmla="*/ 116 w 116"/>
                <a:gd name="T5" fmla="*/ 137 h 189"/>
                <a:gd name="T6" fmla="*/ 19 w 116"/>
                <a:gd name="T7" fmla="*/ 189 h 189"/>
              </a:gdLst>
              <a:ahLst/>
              <a:cxnLst>
                <a:cxn ang="0">
                  <a:pos x="T0" y="T1"/>
                </a:cxn>
                <a:cxn ang="0">
                  <a:pos x="T2" y="T3"/>
                </a:cxn>
                <a:cxn ang="0">
                  <a:pos x="T4" y="T5"/>
                </a:cxn>
                <a:cxn ang="0">
                  <a:pos x="T6" y="T7"/>
                </a:cxn>
              </a:cxnLst>
              <a:rect l="0" t="0" r="r" b="b"/>
              <a:pathLst>
                <a:path w="116" h="189">
                  <a:moveTo>
                    <a:pt x="19" y="189"/>
                  </a:moveTo>
                  <a:lnTo>
                    <a:pt x="0" y="0"/>
                  </a:lnTo>
                  <a:lnTo>
                    <a:pt x="116" y="137"/>
                  </a:lnTo>
                  <a:lnTo>
                    <a:pt x="19"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7" name="Freeform 370">
              <a:extLst>
                <a:ext uri="{FF2B5EF4-FFF2-40B4-BE49-F238E27FC236}">
                  <a16:creationId xmlns:a16="http://schemas.microsoft.com/office/drawing/2014/main" id="{897195D0-8185-C6BB-6586-EB3D9ACF43D0}"/>
                </a:ext>
              </a:extLst>
            </p:cNvPr>
            <p:cNvSpPr/>
            <p:nvPr/>
          </p:nvSpPr>
          <p:spPr bwMode="auto">
            <a:xfrm>
              <a:off x="9122057" y="4177180"/>
              <a:ext cx="332660" cy="373177"/>
            </a:xfrm>
            <a:custGeom>
              <a:avLst/>
              <a:gdLst>
                <a:gd name="T0" fmla="*/ 54 w 156"/>
                <a:gd name="T1" fmla="*/ 175 h 175"/>
                <a:gd name="T2" fmla="*/ 0 w 156"/>
                <a:gd name="T3" fmla="*/ 0 h 175"/>
                <a:gd name="T4" fmla="*/ 156 w 156"/>
                <a:gd name="T5" fmla="*/ 78 h 175"/>
                <a:gd name="T6" fmla="*/ 54 w 156"/>
                <a:gd name="T7" fmla="*/ 175 h 175"/>
              </a:gdLst>
              <a:ahLst/>
              <a:cxnLst>
                <a:cxn ang="0">
                  <a:pos x="T0" y="T1"/>
                </a:cxn>
                <a:cxn ang="0">
                  <a:pos x="T2" y="T3"/>
                </a:cxn>
                <a:cxn ang="0">
                  <a:pos x="T4" y="T5"/>
                </a:cxn>
                <a:cxn ang="0">
                  <a:pos x="T6" y="T7"/>
                </a:cxn>
              </a:cxnLst>
              <a:rect l="0" t="0" r="r" b="b"/>
              <a:pathLst>
                <a:path w="156" h="175">
                  <a:moveTo>
                    <a:pt x="54" y="175"/>
                  </a:moveTo>
                  <a:lnTo>
                    <a:pt x="0" y="0"/>
                  </a:lnTo>
                  <a:lnTo>
                    <a:pt x="156" y="78"/>
                  </a:lnTo>
                  <a:lnTo>
                    <a:pt x="54" y="17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8" name="Freeform 371">
              <a:extLst>
                <a:ext uri="{FF2B5EF4-FFF2-40B4-BE49-F238E27FC236}">
                  <a16:creationId xmlns:a16="http://schemas.microsoft.com/office/drawing/2014/main" id="{8056168F-F57E-F4DA-F83D-2C7DF6CB8619}"/>
                </a:ext>
              </a:extLst>
            </p:cNvPr>
            <p:cNvSpPr/>
            <p:nvPr/>
          </p:nvSpPr>
          <p:spPr bwMode="auto">
            <a:xfrm>
              <a:off x="9237208" y="4343509"/>
              <a:ext cx="217508" cy="405163"/>
            </a:xfrm>
            <a:custGeom>
              <a:avLst/>
              <a:gdLst>
                <a:gd name="T0" fmla="*/ 102 w 102"/>
                <a:gd name="T1" fmla="*/ 190 h 190"/>
                <a:gd name="T2" fmla="*/ 102 w 102"/>
                <a:gd name="T3" fmla="*/ 0 h 190"/>
                <a:gd name="T4" fmla="*/ 0 w 102"/>
                <a:gd name="T5" fmla="*/ 97 h 190"/>
                <a:gd name="T6" fmla="*/ 102 w 102"/>
                <a:gd name="T7" fmla="*/ 190 h 190"/>
              </a:gdLst>
              <a:ahLst/>
              <a:cxnLst>
                <a:cxn ang="0">
                  <a:pos x="T0" y="T1"/>
                </a:cxn>
                <a:cxn ang="0">
                  <a:pos x="T2" y="T3"/>
                </a:cxn>
                <a:cxn ang="0">
                  <a:pos x="T4" y="T5"/>
                </a:cxn>
                <a:cxn ang="0">
                  <a:pos x="T6" y="T7"/>
                </a:cxn>
              </a:cxnLst>
              <a:rect l="0" t="0" r="r" b="b"/>
              <a:pathLst>
                <a:path w="102" h="190">
                  <a:moveTo>
                    <a:pt x="102" y="190"/>
                  </a:moveTo>
                  <a:lnTo>
                    <a:pt x="102" y="0"/>
                  </a:lnTo>
                  <a:lnTo>
                    <a:pt x="0" y="97"/>
                  </a:lnTo>
                  <a:lnTo>
                    <a:pt x="102"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59" name="Freeform 372">
              <a:extLst>
                <a:ext uri="{FF2B5EF4-FFF2-40B4-BE49-F238E27FC236}">
                  <a16:creationId xmlns:a16="http://schemas.microsoft.com/office/drawing/2014/main" id="{8673FB61-7E40-EED5-8A82-32CBE9674AE9}"/>
                </a:ext>
              </a:extLst>
            </p:cNvPr>
            <p:cNvSpPr/>
            <p:nvPr/>
          </p:nvSpPr>
          <p:spPr bwMode="auto">
            <a:xfrm>
              <a:off x="9122057" y="3940480"/>
              <a:ext cx="332660" cy="403031"/>
            </a:xfrm>
            <a:custGeom>
              <a:avLst/>
              <a:gdLst>
                <a:gd name="T0" fmla="*/ 137 w 156"/>
                <a:gd name="T1" fmla="*/ 0 h 189"/>
                <a:gd name="T2" fmla="*/ 0 w 156"/>
                <a:gd name="T3" fmla="*/ 111 h 189"/>
                <a:gd name="T4" fmla="*/ 156 w 156"/>
                <a:gd name="T5" fmla="*/ 189 h 189"/>
                <a:gd name="T6" fmla="*/ 137 w 156"/>
                <a:gd name="T7" fmla="*/ 0 h 189"/>
              </a:gdLst>
              <a:ahLst/>
              <a:cxnLst>
                <a:cxn ang="0">
                  <a:pos x="T0" y="T1"/>
                </a:cxn>
                <a:cxn ang="0">
                  <a:pos x="T2" y="T3"/>
                </a:cxn>
                <a:cxn ang="0">
                  <a:pos x="T4" y="T5"/>
                </a:cxn>
                <a:cxn ang="0">
                  <a:pos x="T6" y="T7"/>
                </a:cxn>
              </a:cxnLst>
              <a:rect l="0" t="0" r="r" b="b"/>
              <a:pathLst>
                <a:path w="156" h="189">
                  <a:moveTo>
                    <a:pt x="137" y="0"/>
                  </a:moveTo>
                  <a:lnTo>
                    <a:pt x="0" y="111"/>
                  </a:lnTo>
                  <a:lnTo>
                    <a:pt x="156" y="189"/>
                  </a:lnTo>
                  <a:lnTo>
                    <a:pt x="13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0" name="Freeform 373">
              <a:extLst>
                <a:ext uri="{FF2B5EF4-FFF2-40B4-BE49-F238E27FC236}">
                  <a16:creationId xmlns:a16="http://schemas.microsoft.com/office/drawing/2014/main" id="{562E1FBC-8293-C02A-8B6E-764D35C4BF05}"/>
                </a:ext>
              </a:extLst>
            </p:cNvPr>
            <p:cNvSpPr/>
            <p:nvPr/>
          </p:nvSpPr>
          <p:spPr bwMode="auto">
            <a:xfrm>
              <a:off x="8985581" y="3616350"/>
              <a:ext cx="428620" cy="324130"/>
            </a:xfrm>
            <a:custGeom>
              <a:avLst/>
              <a:gdLst>
                <a:gd name="T0" fmla="*/ 0 w 201"/>
                <a:gd name="T1" fmla="*/ 135 h 152"/>
                <a:gd name="T2" fmla="*/ 104 w 201"/>
                <a:gd name="T3" fmla="*/ 0 h 152"/>
                <a:gd name="T4" fmla="*/ 201 w 201"/>
                <a:gd name="T5" fmla="*/ 152 h 152"/>
                <a:gd name="T6" fmla="*/ 0 w 201"/>
                <a:gd name="T7" fmla="*/ 135 h 152"/>
              </a:gdLst>
              <a:ahLst/>
              <a:cxnLst>
                <a:cxn ang="0">
                  <a:pos x="T0" y="T1"/>
                </a:cxn>
                <a:cxn ang="0">
                  <a:pos x="T2" y="T3"/>
                </a:cxn>
                <a:cxn ang="0">
                  <a:pos x="T4" y="T5"/>
                </a:cxn>
                <a:cxn ang="0">
                  <a:pos x="T6" y="T7"/>
                </a:cxn>
              </a:cxnLst>
              <a:rect l="0" t="0" r="r" b="b"/>
              <a:pathLst>
                <a:path w="201" h="152">
                  <a:moveTo>
                    <a:pt x="0" y="135"/>
                  </a:moveTo>
                  <a:lnTo>
                    <a:pt x="104" y="0"/>
                  </a:lnTo>
                  <a:lnTo>
                    <a:pt x="201" y="152"/>
                  </a:lnTo>
                  <a:lnTo>
                    <a:pt x="0"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1" name="Freeform 374">
              <a:extLst>
                <a:ext uri="{FF2B5EF4-FFF2-40B4-BE49-F238E27FC236}">
                  <a16:creationId xmlns:a16="http://schemas.microsoft.com/office/drawing/2014/main" id="{F2D5E774-FFAB-2B31-95F2-F5B99965C314}"/>
                </a:ext>
              </a:extLst>
            </p:cNvPr>
            <p:cNvSpPr/>
            <p:nvPr/>
          </p:nvSpPr>
          <p:spPr bwMode="auto">
            <a:xfrm>
              <a:off x="8827781" y="3575833"/>
              <a:ext cx="379573" cy="328395"/>
            </a:xfrm>
            <a:custGeom>
              <a:avLst/>
              <a:gdLst>
                <a:gd name="T0" fmla="*/ 0 w 178"/>
                <a:gd name="T1" fmla="*/ 0 h 154"/>
                <a:gd name="T2" fmla="*/ 178 w 178"/>
                <a:gd name="T3" fmla="*/ 19 h 154"/>
                <a:gd name="T4" fmla="*/ 74 w 178"/>
                <a:gd name="T5" fmla="*/ 154 h 154"/>
                <a:gd name="T6" fmla="*/ 0 w 178"/>
                <a:gd name="T7" fmla="*/ 0 h 154"/>
              </a:gdLst>
              <a:ahLst/>
              <a:cxnLst>
                <a:cxn ang="0">
                  <a:pos x="T0" y="T1"/>
                </a:cxn>
                <a:cxn ang="0">
                  <a:pos x="T2" y="T3"/>
                </a:cxn>
                <a:cxn ang="0">
                  <a:pos x="T4" y="T5"/>
                </a:cxn>
                <a:cxn ang="0">
                  <a:pos x="T6" y="T7"/>
                </a:cxn>
              </a:cxnLst>
              <a:rect l="0" t="0" r="r" b="b"/>
              <a:pathLst>
                <a:path w="178" h="154">
                  <a:moveTo>
                    <a:pt x="0" y="0"/>
                  </a:moveTo>
                  <a:lnTo>
                    <a:pt x="178" y="19"/>
                  </a:lnTo>
                  <a:lnTo>
                    <a:pt x="74" y="154"/>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2" name="Freeform 375">
              <a:extLst>
                <a:ext uri="{FF2B5EF4-FFF2-40B4-BE49-F238E27FC236}">
                  <a16:creationId xmlns:a16="http://schemas.microsoft.com/office/drawing/2014/main" id="{C6BA9E8B-8766-5458-8B7F-BAEDB35A62CD}"/>
                </a:ext>
              </a:extLst>
            </p:cNvPr>
            <p:cNvSpPr/>
            <p:nvPr/>
          </p:nvSpPr>
          <p:spPr bwMode="auto">
            <a:xfrm>
              <a:off x="8985581" y="3904228"/>
              <a:ext cx="428620" cy="272952"/>
            </a:xfrm>
            <a:custGeom>
              <a:avLst/>
              <a:gdLst>
                <a:gd name="T0" fmla="*/ 201 w 201"/>
                <a:gd name="T1" fmla="*/ 17 h 128"/>
                <a:gd name="T2" fmla="*/ 64 w 201"/>
                <a:gd name="T3" fmla="*/ 128 h 128"/>
                <a:gd name="T4" fmla="*/ 0 w 201"/>
                <a:gd name="T5" fmla="*/ 0 h 128"/>
                <a:gd name="T6" fmla="*/ 201 w 201"/>
                <a:gd name="T7" fmla="*/ 17 h 128"/>
              </a:gdLst>
              <a:ahLst/>
              <a:cxnLst>
                <a:cxn ang="0">
                  <a:pos x="T0" y="T1"/>
                </a:cxn>
                <a:cxn ang="0">
                  <a:pos x="T2" y="T3"/>
                </a:cxn>
                <a:cxn ang="0">
                  <a:pos x="T4" y="T5"/>
                </a:cxn>
                <a:cxn ang="0">
                  <a:pos x="T6" y="T7"/>
                </a:cxn>
              </a:cxnLst>
              <a:rect l="0" t="0" r="r" b="b"/>
              <a:pathLst>
                <a:path w="201" h="128">
                  <a:moveTo>
                    <a:pt x="201" y="17"/>
                  </a:moveTo>
                  <a:lnTo>
                    <a:pt x="64" y="128"/>
                  </a:lnTo>
                  <a:lnTo>
                    <a:pt x="0" y="0"/>
                  </a:lnTo>
                  <a:lnTo>
                    <a:pt x="201" y="1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3" name="Freeform 376">
              <a:extLst>
                <a:ext uri="{FF2B5EF4-FFF2-40B4-BE49-F238E27FC236}">
                  <a16:creationId xmlns:a16="http://schemas.microsoft.com/office/drawing/2014/main" id="{A9872745-423F-614C-3930-CAA1465E73A6}"/>
                </a:ext>
              </a:extLst>
            </p:cNvPr>
            <p:cNvSpPr/>
            <p:nvPr/>
          </p:nvSpPr>
          <p:spPr bwMode="auto">
            <a:xfrm>
              <a:off x="8701968" y="4177180"/>
              <a:ext cx="420090" cy="266555"/>
            </a:xfrm>
            <a:custGeom>
              <a:avLst/>
              <a:gdLst>
                <a:gd name="T0" fmla="*/ 88 w 197"/>
                <a:gd name="T1" fmla="*/ 125 h 125"/>
                <a:gd name="T2" fmla="*/ 197 w 197"/>
                <a:gd name="T3" fmla="*/ 0 h 125"/>
                <a:gd name="T4" fmla="*/ 0 w 197"/>
                <a:gd name="T5" fmla="*/ 26 h 125"/>
                <a:gd name="T6" fmla="*/ 88 w 197"/>
                <a:gd name="T7" fmla="*/ 125 h 125"/>
              </a:gdLst>
              <a:ahLst/>
              <a:cxnLst>
                <a:cxn ang="0">
                  <a:pos x="T0" y="T1"/>
                </a:cxn>
                <a:cxn ang="0">
                  <a:pos x="T2" y="T3"/>
                </a:cxn>
                <a:cxn ang="0">
                  <a:pos x="T4" y="T5"/>
                </a:cxn>
                <a:cxn ang="0">
                  <a:pos x="T6" y="T7"/>
                </a:cxn>
              </a:cxnLst>
              <a:rect l="0" t="0" r="r" b="b"/>
              <a:pathLst>
                <a:path w="197" h="125">
                  <a:moveTo>
                    <a:pt x="88" y="125"/>
                  </a:moveTo>
                  <a:lnTo>
                    <a:pt x="197" y="0"/>
                  </a:lnTo>
                  <a:lnTo>
                    <a:pt x="0" y="26"/>
                  </a:lnTo>
                  <a:lnTo>
                    <a:pt x="88" y="1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4" name="Freeform 377">
              <a:extLst>
                <a:ext uri="{FF2B5EF4-FFF2-40B4-BE49-F238E27FC236}">
                  <a16:creationId xmlns:a16="http://schemas.microsoft.com/office/drawing/2014/main" id="{96807235-9CBB-4DD5-C57A-5DACC4B3F2D1}"/>
                </a:ext>
              </a:extLst>
            </p:cNvPr>
            <p:cNvSpPr/>
            <p:nvPr/>
          </p:nvSpPr>
          <p:spPr bwMode="auto">
            <a:xfrm>
              <a:off x="8701968" y="4232623"/>
              <a:ext cx="187654" cy="428620"/>
            </a:xfrm>
            <a:custGeom>
              <a:avLst/>
              <a:gdLst>
                <a:gd name="T0" fmla="*/ 50 w 88"/>
                <a:gd name="T1" fmla="*/ 201 h 201"/>
                <a:gd name="T2" fmla="*/ 0 w 88"/>
                <a:gd name="T3" fmla="*/ 0 h 201"/>
                <a:gd name="T4" fmla="*/ 88 w 88"/>
                <a:gd name="T5" fmla="*/ 99 h 201"/>
                <a:gd name="T6" fmla="*/ 50 w 88"/>
                <a:gd name="T7" fmla="*/ 201 h 201"/>
              </a:gdLst>
              <a:ahLst/>
              <a:cxnLst>
                <a:cxn ang="0">
                  <a:pos x="T0" y="T1"/>
                </a:cxn>
                <a:cxn ang="0">
                  <a:pos x="T2" y="T3"/>
                </a:cxn>
                <a:cxn ang="0">
                  <a:pos x="T4" y="T5"/>
                </a:cxn>
                <a:cxn ang="0">
                  <a:pos x="T6" y="T7"/>
                </a:cxn>
              </a:cxnLst>
              <a:rect l="0" t="0" r="r" b="b"/>
              <a:pathLst>
                <a:path w="88" h="201">
                  <a:moveTo>
                    <a:pt x="50" y="201"/>
                  </a:moveTo>
                  <a:lnTo>
                    <a:pt x="0" y="0"/>
                  </a:lnTo>
                  <a:lnTo>
                    <a:pt x="88" y="99"/>
                  </a:lnTo>
                  <a:lnTo>
                    <a:pt x="50" y="20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5" name="Freeform 378">
              <a:extLst>
                <a:ext uri="{FF2B5EF4-FFF2-40B4-BE49-F238E27FC236}">
                  <a16:creationId xmlns:a16="http://schemas.microsoft.com/office/drawing/2014/main" id="{987BA388-04AA-E471-7411-C4A728136537}"/>
                </a:ext>
              </a:extLst>
            </p:cNvPr>
            <p:cNvSpPr/>
            <p:nvPr/>
          </p:nvSpPr>
          <p:spPr bwMode="auto">
            <a:xfrm>
              <a:off x="8701968" y="3904228"/>
              <a:ext cx="420090" cy="328395"/>
            </a:xfrm>
            <a:custGeom>
              <a:avLst/>
              <a:gdLst>
                <a:gd name="T0" fmla="*/ 133 w 197"/>
                <a:gd name="T1" fmla="*/ 0 h 154"/>
                <a:gd name="T2" fmla="*/ 0 w 197"/>
                <a:gd name="T3" fmla="*/ 154 h 154"/>
                <a:gd name="T4" fmla="*/ 197 w 197"/>
                <a:gd name="T5" fmla="*/ 128 h 154"/>
                <a:gd name="T6" fmla="*/ 133 w 197"/>
                <a:gd name="T7" fmla="*/ 0 h 154"/>
              </a:gdLst>
              <a:ahLst/>
              <a:cxnLst>
                <a:cxn ang="0">
                  <a:pos x="T0" y="T1"/>
                </a:cxn>
                <a:cxn ang="0">
                  <a:pos x="T2" y="T3"/>
                </a:cxn>
                <a:cxn ang="0">
                  <a:pos x="T4" y="T5"/>
                </a:cxn>
                <a:cxn ang="0">
                  <a:pos x="T6" y="T7"/>
                </a:cxn>
              </a:cxnLst>
              <a:rect l="0" t="0" r="r" b="b"/>
              <a:pathLst>
                <a:path w="197" h="154">
                  <a:moveTo>
                    <a:pt x="133" y="0"/>
                  </a:moveTo>
                  <a:lnTo>
                    <a:pt x="0" y="154"/>
                  </a:lnTo>
                  <a:lnTo>
                    <a:pt x="197" y="128"/>
                  </a:lnTo>
                  <a:lnTo>
                    <a:pt x="13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6" name="Freeform 379">
              <a:extLst>
                <a:ext uri="{FF2B5EF4-FFF2-40B4-BE49-F238E27FC236}">
                  <a16:creationId xmlns:a16="http://schemas.microsoft.com/office/drawing/2014/main" id="{37D16AF3-63A4-2DCE-CD12-7947E337465E}"/>
                </a:ext>
              </a:extLst>
            </p:cNvPr>
            <p:cNvSpPr/>
            <p:nvPr/>
          </p:nvSpPr>
          <p:spPr bwMode="auto">
            <a:xfrm>
              <a:off x="8582552" y="3575833"/>
              <a:ext cx="403031" cy="328395"/>
            </a:xfrm>
            <a:custGeom>
              <a:avLst/>
              <a:gdLst>
                <a:gd name="T0" fmla="*/ 0 w 189"/>
                <a:gd name="T1" fmla="*/ 76 h 154"/>
                <a:gd name="T2" fmla="*/ 189 w 189"/>
                <a:gd name="T3" fmla="*/ 154 h 154"/>
                <a:gd name="T4" fmla="*/ 115 w 189"/>
                <a:gd name="T5" fmla="*/ 0 h 154"/>
                <a:gd name="T6" fmla="*/ 0 w 189"/>
                <a:gd name="T7" fmla="*/ 76 h 154"/>
              </a:gdLst>
              <a:ahLst/>
              <a:cxnLst>
                <a:cxn ang="0">
                  <a:pos x="T0" y="T1"/>
                </a:cxn>
                <a:cxn ang="0">
                  <a:pos x="T2" y="T3"/>
                </a:cxn>
                <a:cxn ang="0">
                  <a:pos x="T4" y="T5"/>
                </a:cxn>
                <a:cxn ang="0">
                  <a:pos x="T6" y="T7"/>
                </a:cxn>
              </a:cxnLst>
              <a:rect l="0" t="0" r="r" b="b"/>
              <a:pathLst>
                <a:path w="189" h="154">
                  <a:moveTo>
                    <a:pt x="0" y="76"/>
                  </a:moveTo>
                  <a:lnTo>
                    <a:pt x="189" y="154"/>
                  </a:lnTo>
                  <a:lnTo>
                    <a:pt x="115" y="0"/>
                  </a:lnTo>
                  <a:lnTo>
                    <a:pt x="0" y="7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7" name="Freeform 380">
              <a:extLst>
                <a:ext uri="{FF2B5EF4-FFF2-40B4-BE49-F238E27FC236}">
                  <a16:creationId xmlns:a16="http://schemas.microsoft.com/office/drawing/2014/main" id="{DAA6C3EF-D39C-9C4D-82BD-982C6136DAB8}"/>
                </a:ext>
              </a:extLst>
            </p:cNvPr>
            <p:cNvSpPr/>
            <p:nvPr/>
          </p:nvSpPr>
          <p:spPr bwMode="auto">
            <a:xfrm>
              <a:off x="8495121" y="3904228"/>
              <a:ext cx="490460" cy="328395"/>
            </a:xfrm>
            <a:custGeom>
              <a:avLst/>
              <a:gdLst>
                <a:gd name="T0" fmla="*/ 0 w 230"/>
                <a:gd name="T1" fmla="*/ 111 h 154"/>
                <a:gd name="T2" fmla="*/ 97 w 230"/>
                <a:gd name="T3" fmla="*/ 154 h 154"/>
                <a:gd name="T4" fmla="*/ 230 w 230"/>
                <a:gd name="T5" fmla="*/ 0 h 154"/>
                <a:gd name="T6" fmla="*/ 0 w 230"/>
                <a:gd name="T7" fmla="*/ 111 h 154"/>
              </a:gdLst>
              <a:ahLst/>
              <a:cxnLst>
                <a:cxn ang="0">
                  <a:pos x="T0" y="T1"/>
                </a:cxn>
                <a:cxn ang="0">
                  <a:pos x="T2" y="T3"/>
                </a:cxn>
                <a:cxn ang="0">
                  <a:pos x="T4" y="T5"/>
                </a:cxn>
                <a:cxn ang="0">
                  <a:pos x="T6" y="T7"/>
                </a:cxn>
              </a:cxnLst>
              <a:rect l="0" t="0" r="r" b="b"/>
              <a:pathLst>
                <a:path w="230" h="154">
                  <a:moveTo>
                    <a:pt x="0" y="111"/>
                  </a:moveTo>
                  <a:lnTo>
                    <a:pt x="97" y="154"/>
                  </a:lnTo>
                  <a:lnTo>
                    <a:pt x="230" y="0"/>
                  </a:lnTo>
                  <a:lnTo>
                    <a:pt x="0"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8" name="Freeform 381">
              <a:extLst>
                <a:ext uri="{FF2B5EF4-FFF2-40B4-BE49-F238E27FC236}">
                  <a16:creationId xmlns:a16="http://schemas.microsoft.com/office/drawing/2014/main" id="{C13036DA-10CC-DC1C-76C3-59F0C2DBBECD}"/>
                </a:ext>
              </a:extLst>
            </p:cNvPr>
            <p:cNvSpPr/>
            <p:nvPr/>
          </p:nvSpPr>
          <p:spPr bwMode="auto">
            <a:xfrm>
              <a:off x="8495121" y="3737898"/>
              <a:ext cx="490460" cy="403031"/>
            </a:xfrm>
            <a:custGeom>
              <a:avLst/>
              <a:gdLst>
                <a:gd name="T0" fmla="*/ 41 w 230"/>
                <a:gd name="T1" fmla="*/ 0 h 189"/>
                <a:gd name="T2" fmla="*/ 0 w 230"/>
                <a:gd name="T3" fmla="*/ 189 h 189"/>
                <a:gd name="T4" fmla="*/ 230 w 230"/>
                <a:gd name="T5" fmla="*/ 78 h 189"/>
                <a:gd name="T6" fmla="*/ 41 w 230"/>
                <a:gd name="T7" fmla="*/ 0 h 189"/>
              </a:gdLst>
              <a:ahLst/>
              <a:cxnLst>
                <a:cxn ang="0">
                  <a:pos x="T0" y="T1"/>
                </a:cxn>
                <a:cxn ang="0">
                  <a:pos x="T2" y="T3"/>
                </a:cxn>
                <a:cxn ang="0">
                  <a:pos x="T4" y="T5"/>
                </a:cxn>
                <a:cxn ang="0">
                  <a:pos x="T6" y="T7"/>
                </a:cxn>
              </a:cxnLst>
              <a:rect l="0" t="0" r="r" b="b"/>
              <a:pathLst>
                <a:path w="230" h="189">
                  <a:moveTo>
                    <a:pt x="41" y="0"/>
                  </a:moveTo>
                  <a:lnTo>
                    <a:pt x="0" y="189"/>
                  </a:lnTo>
                  <a:lnTo>
                    <a:pt x="230" y="78"/>
                  </a:lnTo>
                  <a:lnTo>
                    <a:pt x="4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69" name="Freeform 382">
              <a:extLst>
                <a:ext uri="{FF2B5EF4-FFF2-40B4-BE49-F238E27FC236}">
                  <a16:creationId xmlns:a16="http://schemas.microsoft.com/office/drawing/2014/main" id="{9BE626FB-46F4-AE04-21F3-13BB4540E1C6}"/>
                </a:ext>
              </a:extLst>
            </p:cNvPr>
            <p:cNvSpPr/>
            <p:nvPr/>
          </p:nvSpPr>
          <p:spPr bwMode="auto">
            <a:xfrm>
              <a:off x="8889622" y="2611973"/>
              <a:ext cx="413692" cy="490460"/>
            </a:xfrm>
            <a:custGeom>
              <a:avLst/>
              <a:gdLst>
                <a:gd name="T0" fmla="*/ 0 w 194"/>
                <a:gd name="T1" fmla="*/ 0 h 230"/>
                <a:gd name="T2" fmla="*/ 45 w 194"/>
                <a:gd name="T3" fmla="*/ 230 h 230"/>
                <a:gd name="T4" fmla="*/ 194 w 194"/>
                <a:gd name="T5" fmla="*/ 50 h 230"/>
                <a:gd name="T6" fmla="*/ 0 w 194"/>
                <a:gd name="T7" fmla="*/ 0 h 230"/>
              </a:gdLst>
              <a:ahLst/>
              <a:cxnLst>
                <a:cxn ang="0">
                  <a:pos x="T0" y="T1"/>
                </a:cxn>
                <a:cxn ang="0">
                  <a:pos x="T2" y="T3"/>
                </a:cxn>
                <a:cxn ang="0">
                  <a:pos x="T4" y="T5"/>
                </a:cxn>
                <a:cxn ang="0">
                  <a:pos x="T6" y="T7"/>
                </a:cxn>
              </a:cxnLst>
              <a:rect l="0" t="0" r="r" b="b"/>
              <a:pathLst>
                <a:path w="194" h="230">
                  <a:moveTo>
                    <a:pt x="0" y="0"/>
                  </a:moveTo>
                  <a:lnTo>
                    <a:pt x="45" y="230"/>
                  </a:lnTo>
                  <a:lnTo>
                    <a:pt x="194" y="5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0" name="Freeform 383">
              <a:extLst>
                <a:ext uri="{FF2B5EF4-FFF2-40B4-BE49-F238E27FC236}">
                  <a16:creationId xmlns:a16="http://schemas.microsoft.com/office/drawing/2014/main" id="{24A25948-0C28-DC55-8BC6-91AC847A8A4C}"/>
                </a:ext>
              </a:extLst>
            </p:cNvPr>
            <p:cNvSpPr/>
            <p:nvPr/>
          </p:nvSpPr>
          <p:spPr bwMode="auto">
            <a:xfrm>
              <a:off x="8582552" y="2611973"/>
              <a:ext cx="403031" cy="490460"/>
            </a:xfrm>
            <a:custGeom>
              <a:avLst/>
              <a:gdLst>
                <a:gd name="T0" fmla="*/ 0 w 189"/>
                <a:gd name="T1" fmla="*/ 133 h 230"/>
                <a:gd name="T2" fmla="*/ 189 w 189"/>
                <a:gd name="T3" fmla="*/ 230 h 230"/>
                <a:gd name="T4" fmla="*/ 144 w 189"/>
                <a:gd name="T5" fmla="*/ 0 h 230"/>
                <a:gd name="T6" fmla="*/ 0 w 189"/>
                <a:gd name="T7" fmla="*/ 133 h 230"/>
              </a:gdLst>
              <a:ahLst/>
              <a:cxnLst>
                <a:cxn ang="0">
                  <a:pos x="T0" y="T1"/>
                </a:cxn>
                <a:cxn ang="0">
                  <a:pos x="T2" y="T3"/>
                </a:cxn>
                <a:cxn ang="0">
                  <a:pos x="T4" y="T5"/>
                </a:cxn>
                <a:cxn ang="0">
                  <a:pos x="T6" y="T7"/>
                </a:cxn>
              </a:cxnLst>
              <a:rect l="0" t="0" r="r" b="b"/>
              <a:pathLst>
                <a:path w="189" h="230">
                  <a:moveTo>
                    <a:pt x="0" y="133"/>
                  </a:moveTo>
                  <a:lnTo>
                    <a:pt x="189" y="230"/>
                  </a:lnTo>
                  <a:lnTo>
                    <a:pt x="144" y="0"/>
                  </a:lnTo>
                  <a:lnTo>
                    <a:pt x="0" y="13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1" name="Freeform 384">
              <a:extLst>
                <a:ext uri="{FF2B5EF4-FFF2-40B4-BE49-F238E27FC236}">
                  <a16:creationId xmlns:a16="http://schemas.microsoft.com/office/drawing/2014/main" id="{04F1FF13-7368-A225-29B7-4DA8FEA7CA4F}"/>
                </a:ext>
              </a:extLst>
            </p:cNvPr>
            <p:cNvSpPr/>
            <p:nvPr/>
          </p:nvSpPr>
          <p:spPr bwMode="auto">
            <a:xfrm>
              <a:off x="8582552" y="2560794"/>
              <a:ext cx="307070" cy="334793"/>
            </a:xfrm>
            <a:custGeom>
              <a:avLst/>
              <a:gdLst>
                <a:gd name="T0" fmla="*/ 23 w 144"/>
                <a:gd name="T1" fmla="*/ 0 h 157"/>
                <a:gd name="T2" fmla="*/ 0 w 144"/>
                <a:gd name="T3" fmla="*/ 157 h 157"/>
                <a:gd name="T4" fmla="*/ 144 w 144"/>
                <a:gd name="T5" fmla="*/ 24 h 157"/>
                <a:gd name="T6" fmla="*/ 23 w 144"/>
                <a:gd name="T7" fmla="*/ 0 h 157"/>
              </a:gdLst>
              <a:ahLst/>
              <a:cxnLst>
                <a:cxn ang="0">
                  <a:pos x="T0" y="T1"/>
                </a:cxn>
                <a:cxn ang="0">
                  <a:pos x="T2" y="T3"/>
                </a:cxn>
                <a:cxn ang="0">
                  <a:pos x="T4" y="T5"/>
                </a:cxn>
                <a:cxn ang="0">
                  <a:pos x="T6" y="T7"/>
                </a:cxn>
              </a:cxnLst>
              <a:rect l="0" t="0" r="r" b="b"/>
              <a:pathLst>
                <a:path w="144" h="157">
                  <a:moveTo>
                    <a:pt x="23" y="0"/>
                  </a:moveTo>
                  <a:lnTo>
                    <a:pt x="0" y="157"/>
                  </a:lnTo>
                  <a:lnTo>
                    <a:pt x="144" y="24"/>
                  </a:lnTo>
                  <a:lnTo>
                    <a:pt x="23"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2" name="Freeform 385">
              <a:extLst>
                <a:ext uri="{FF2B5EF4-FFF2-40B4-BE49-F238E27FC236}">
                  <a16:creationId xmlns:a16="http://schemas.microsoft.com/office/drawing/2014/main" id="{A705ACF3-E04A-F8AD-B08C-A36F4BC55DE5}"/>
                </a:ext>
              </a:extLst>
            </p:cNvPr>
            <p:cNvSpPr/>
            <p:nvPr/>
          </p:nvSpPr>
          <p:spPr bwMode="auto">
            <a:xfrm>
              <a:off x="8298937" y="2560794"/>
              <a:ext cx="332660" cy="334793"/>
            </a:xfrm>
            <a:custGeom>
              <a:avLst/>
              <a:gdLst>
                <a:gd name="T0" fmla="*/ 0 w 156"/>
                <a:gd name="T1" fmla="*/ 93 h 157"/>
                <a:gd name="T2" fmla="*/ 156 w 156"/>
                <a:gd name="T3" fmla="*/ 0 h 157"/>
                <a:gd name="T4" fmla="*/ 133 w 156"/>
                <a:gd name="T5" fmla="*/ 157 h 157"/>
                <a:gd name="T6" fmla="*/ 0 w 156"/>
                <a:gd name="T7" fmla="*/ 93 h 157"/>
              </a:gdLst>
              <a:ahLst/>
              <a:cxnLst>
                <a:cxn ang="0">
                  <a:pos x="T0" y="T1"/>
                </a:cxn>
                <a:cxn ang="0">
                  <a:pos x="T2" y="T3"/>
                </a:cxn>
                <a:cxn ang="0">
                  <a:pos x="T4" y="T5"/>
                </a:cxn>
                <a:cxn ang="0">
                  <a:pos x="T6" y="T7"/>
                </a:cxn>
              </a:cxnLst>
              <a:rect l="0" t="0" r="r" b="b"/>
              <a:pathLst>
                <a:path w="156" h="157">
                  <a:moveTo>
                    <a:pt x="0" y="93"/>
                  </a:moveTo>
                  <a:lnTo>
                    <a:pt x="156" y="0"/>
                  </a:lnTo>
                  <a:lnTo>
                    <a:pt x="133" y="157"/>
                  </a:lnTo>
                  <a:lnTo>
                    <a:pt x="0" y="9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3" name="Freeform 386">
              <a:extLst>
                <a:ext uri="{FF2B5EF4-FFF2-40B4-BE49-F238E27FC236}">
                  <a16:creationId xmlns:a16="http://schemas.microsoft.com/office/drawing/2014/main" id="{D0BE32B1-BF55-47F3-AE21-698E4FD9B07F}"/>
                </a:ext>
              </a:extLst>
            </p:cNvPr>
            <p:cNvSpPr/>
            <p:nvPr/>
          </p:nvSpPr>
          <p:spPr bwMode="auto">
            <a:xfrm>
              <a:off x="8495121" y="3102433"/>
              <a:ext cx="490460" cy="473400"/>
            </a:xfrm>
            <a:custGeom>
              <a:avLst/>
              <a:gdLst>
                <a:gd name="T0" fmla="*/ 156 w 230"/>
                <a:gd name="T1" fmla="*/ 222 h 222"/>
                <a:gd name="T2" fmla="*/ 0 w 230"/>
                <a:gd name="T3" fmla="*/ 125 h 222"/>
                <a:gd name="T4" fmla="*/ 230 w 230"/>
                <a:gd name="T5" fmla="*/ 0 h 222"/>
                <a:gd name="T6" fmla="*/ 156 w 230"/>
                <a:gd name="T7" fmla="*/ 222 h 222"/>
              </a:gdLst>
              <a:ahLst/>
              <a:cxnLst>
                <a:cxn ang="0">
                  <a:pos x="T0" y="T1"/>
                </a:cxn>
                <a:cxn ang="0">
                  <a:pos x="T2" y="T3"/>
                </a:cxn>
                <a:cxn ang="0">
                  <a:pos x="T4" y="T5"/>
                </a:cxn>
                <a:cxn ang="0">
                  <a:pos x="T6" y="T7"/>
                </a:cxn>
              </a:cxnLst>
              <a:rect l="0" t="0" r="r" b="b"/>
              <a:pathLst>
                <a:path w="230" h="222">
                  <a:moveTo>
                    <a:pt x="156" y="222"/>
                  </a:moveTo>
                  <a:lnTo>
                    <a:pt x="0" y="125"/>
                  </a:lnTo>
                  <a:lnTo>
                    <a:pt x="230" y="0"/>
                  </a:lnTo>
                  <a:lnTo>
                    <a:pt x="156" y="22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4" name="Freeform 387">
              <a:extLst>
                <a:ext uri="{FF2B5EF4-FFF2-40B4-BE49-F238E27FC236}">
                  <a16:creationId xmlns:a16="http://schemas.microsoft.com/office/drawing/2014/main" id="{16E5B3D6-2E50-D19D-3F02-BCC08A444D8E}"/>
                </a:ext>
              </a:extLst>
            </p:cNvPr>
            <p:cNvSpPr/>
            <p:nvPr/>
          </p:nvSpPr>
          <p:spPr bwMode="auto">
            <a:xfrm>
              <a:off x="8343719" y="2895587"/>
              <a:ext cx="641863" cy="226038"/>
            </a:xfrm>
            <a:custGeom>
              <a:avLst/>
              <a:gdLst>
                <a:gd name="T0" fmla="*/ 112 w 301"/>
                <a:gd name="T1" fmla="*/ 0 h 106"/>
                <a:gd name="T2" fmla="*/ 0 w 301"/>
                <a:gd name="T3" fmla="*/ 106 h 106"/>
                <a:gd name="T4" fmla="*/ 301 w 301"/>
                <a:gd name="T5" fmla="*/ 97 h 106"/>
                <a:gd name="T6" fmla="*/ 112 w 301"/>
                <a:gd name="T7" fmla="*/ 0 h 106"/>
              </a:gdLst>
              <a:ahLst/>
              <a:cxnLst>
                <a:cxn ang="0">
                  <a:pos x="T0" y="T1"/>
                </a:cxn>
                <a:cxn ang="0">
                  <a:pos x="T2" y="T3"/>
                </a:cxn>
                <a:cxn ang="0">
                  <a:pos x="T4" y="T5"/>
                </a:cxn>
                <a:cxn ang="0">
                  <a:pos x="T6" y="T7"/>
                </a:cxn>
              </a:cxnLst>
              <a:rect l="0" t="0" r="r" b="b"/>
              <a:pathLst>
                <a:path w="301" h="106">
                  <a:moveTo>
                    <a:pt x="112" y="0"/>
                  </a:moveTo>
                  <a:lnTo>
                    <a:pt x="0" y="106"/>
                  </a:lnTo>
                  <a:lnTo>
                    <a:pt x="301" y="97"/>
                  </a:lnTo>
                  <a:lnTo>
                    <a:pt x="112"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5" name="Freeform 388">
              <a:extLst>
                <a:ext uri="{FF2B5EF4-FFF2-40B4-BE49-F238E27FC236}">
                  <a16:creationId xmlns:a16="http://schemas.microsoft.com/office/drawing/2014/main" id="{A96FE18B-75BB-10A5-51F5-EDD01706454C}"/>
                </a:ext>
              </a:extLst>
            </p:cNvPr>
            <p:cNvSpPr/>
            <p:nvPr/>
          </p:nvSpPr>
          <p:spPr bwMode="auto">
            <a:xfrm>
              <a:off x="8495121" y="3368988"/>
              <a:ext cx="332660" cy="368912"/>
            </a:xfrm>
            <a:custGeom>
              <a:avLst/>
              <a:gdLst>
                <a:gd name="T0" fmla="*/ 0 w 156"/>
                <a:gd name="T1" fmla="*/ 0 h 173"/>
                <a:gd name="T2" fmla="*/ 41 w 156"/>
                <a:gd name="T3" fmla="*/ 173 h 173"/>
                <a:gd name="T4" fmla="*/ 156 w 156"/>
                <a:gd name="T5" fmla="*/ 97 h 173"/>
                <a:gd name="T6" fmla="*/ 0 w 156"/>
                <a:gd name="T7" fmla="*/ 0 h 173"/>
              </a:gdLst>
              <a:ahLst/>
              <a:cxnLst>
                <a:cxn ang="0">
                  <a:pos x="T0" y="T1"/>
                </a:cxn>
                <a:cxn ang="0">
                  <a:pos x="T2" y="T3"/>
                </a:cxn>
                <a:cxn ang="0">
                  <a:pos x="T4" y="T5"/>
                </a:cxn>
                <a:cxn ang="0">
                  <a:pos x="T6" y="T7"/>
                </a:cxn>
              </a:cxnLst>
              <a:rect l="0" t="0" r="r" b="b"/>
              <a:pathLst>
                <a:path w="156" h="173">
                  <a:moveTo>
                    <a:pt x="0" y="0"/>
                  </a:moveTo>
                  <a:lnTo>
                    <a:pt x="41" y="173"/>
                  </a:lnTo>
                  <a:lnTo>
                    <a:pt x="156" y="9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6" name="Freeform 389">
              <a:extLst>
                <a:ext uri="{FF2B5EF4-FFF2-40B4-BE49-F238E27FC236}">
                  <a16:creationId xmlns:a16="http://schemas.microsoft.com/office/drawing/2014/main" id="{DF7D8C57-04B7-990C-6291-A62B17E9937B}"/>
                </a:ext>
              </a:extLst>
            </p:cNvPr>
            <p:cNvSpPr/>
            <p:nvPr/>
          </p:nvSpPr>
          <p:spPr bwMode="auto">
            <a:xfrm>
              <a:off x="8343719" y="3102433"/>
              <a:ext cx="641863" cy="266555"/>
            </a:xfrm>
            <a:custGeom>
              <a:avLst/>
              <a:gdLst>
                <a:gd name="T0" fmla="*/ 0 w 301"/>
                <a:gd name="T1" fmla="*/ 9 h 125"/>
                <a:gd name="T2" fmla="*/ 71 w 301"/>
                <a:gd name="T3" fmla="*/ 125 h 125"/>
                <a:gd name="T4" fmla="*/ 301 w 301"/>
                <a:gd name="T5" fmla="*/ 0 h 125"/>
                <a:gd name="T6" fmla="*/ 0 w 301"/>
                <a:gd name="T7" fmla="*/ 9 h 125"/>
              </a:gdLst>
              <a:ahLst/>
              <a:cxnLst>
                <a:cxn ang="0">
                  <a:pos x="T0" y="T1"/>
                </a:cxn>
                <a:cxn ang="0">
                  <a:pos x="T2" y="T3"/>
                </a:cxn>
                <a:cxn ang="0">
                  <a:pos x="T4" y="T5"/>
                </a:cxn>
                <a:cxn ang="0">
                  <a:pos x="T6" y="T7"/>
                </a:cxn>
              </a:cxnLst>
              <a:rect l="0" t="0" r="r" b="b"/>
              <a:pathLst>
                <a:path w="301" h="125">
                  <a:moveTo>
                    <a:pt x="0" y="9"/>
                  </a:moveTo>
                  <a:lnTo>
                    <a:pt x="71" y="125"/>
                  </a:lnTo>
                  <a:lnTo>
                    <a:pt x="301" y="0"/>
                  </a:lnTo>
                  <a:lnTo>
                    <a:pt x="0" y="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7" name="Freeform 390">
              <a:extLst>
                <a:ext uri="{FF2B5EF4-FFF2-40B4-BE49-F238E27FC236}">
                  <a16:creationId xmlns:a16="http://schemas.microsoft.com/office/drawing/2014/main" id="{DD728A67-C009-EBC5-6F45-5CA0EEA0AAC8}"/>
                </a:ext>
              </a:extLst>
            </p:cNvPr>
            <p:cNvSpPr/>
            <p:nvPr/>
          </p:nvSpPr>
          <p:spPr bwMode="auto">
            <a:xfrm>
              <a:off x="8173125" y="3368988"/>
              <a:ext cx="409427" cy="368912"/>
            </a:xfrm>
            <a:custGeom>
              <a:avLst/>
              <a:gdLst>
                <a:gd name="T0" fmla="*/ 0 w 192"/>
                <a:gd name="T1" fmla="*/ 116 h 173"/>
                <a:gd name="T2" fmla="*/ 151 w 192"/>
                <a:gd name="T3" fmla="*/ 0 h 173"/>
                <a:gd name="T4" fmla="*/ 192 w 192"/>
                <a:gd name="T5" fmla="*/ 173 h 173"/>
                <a:gd name="T6" fmla="*/ 0 w 192"/>
                <a:gd name="T7" fmla="*/ 116 h 173"/>
              </a:gdLst>
              <a:ahLst/>
              <a:cxnLst>
                <a:cxn ang="0">
                  <a:pos x="T0" y="T1"/>
                </a:cxn>
                <a:cxn ang="0">
                  <a:pos x="T2" y="T3"/>
                </a:cxn>
                <a:cxn ang="0">
                  <a:pos x="T4" y="T5"/>
                </a:cxn>
                <a:cxn ang="0">
                  <a:pos x="T6" y="T7"/>
                </a:cxn>
              </a:cxnLst>
              <a:rect l="0" t="0" r="r" b="b"/>
              <a:pathLst>
                <a:path w="192" h="173">
                  <a:moveTo>
                    <a:pt x="0" y="116"/>
                  </a:moveTo>
                  <a:lnTo>
                    <a:pt x="151" y="0"/>
                  </a:lnTo>
                  <a:lnTo>
                    <a:pt x="192" y="173"/>
                  </a:lnTo>
                  <a:lnTo>
                    <a:pt x="0" y="1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8" name="Freeform 391">
              <a:extLst>
                <a:ext uri="{FF2B5EF4-FFF2-40B4-BE49-F238E27FC236}">
                  <a16:creationId xmlns:a16="http://schemas.microsoft.com/office/drawing/2014/main" id="{C78C950D-D1F2-4E4C-85BA-D645D90C5AF2}"/>
                </a:ext>
              </a:extLst>
            </p:cNvPr>
            <p:cNvSpPr/>
            <p:nvPr/>
          </p:nvSpPr>
          <p:spPr bwMode="auto">
            <a:xfrm>
              <a:off x="8173125" y="3616350"/>
              <a:ext cx="409427" cy="287879"/>
            </a:xfrm>
            <a:custGeom>
              <a:avLst/>
              <a:gdLst>
                <a:gd name="T0" fmla="*/ 26 w 192"/>
                <a:gd name="T1" fmla="*/ 135 h 135"/>
                <a:gd name="T2" fmla="*/ 192 w 192"/>
                <a:gd name="T3" fmla="*/ 57 h 135"/>
                <a:gd name="T4" fmla="*/ 0 w 192"/>
                <a:gd name="T5" fmla="*/ 0 h 135"/>
                <a:gd name="T6" fmla="*/ 26 w 192"/>
                <a:gd name="T7" fmla="*/ 135 h 135"/>
              </a:gdLst>
              <a:ahLst/>
              <a:cxnLst>
                <a:cxn ang="0">
                  <a:pos x="T0" y="T1"/>
                </a:cxn>
                <a:cxn ang="0">
                  <a:pos x="T2" y="T3"/>
                </a:cxn>
                <a:cxn ang="0">
                  <a:pos x="T4" y="T5"/>
                </a:cxn>
                <a:cxn ang="0">
                  <a:pos x="T6" y="T7"/>
                </a:cxn>
              </a:cxnLst>
              <a:rect l="0" t="0" r="r" b="b"/>
              <a:pathLst>
                <a:path w="192" h="135">
                  <a:moveTo>
                    <a:pt x="26" y="135"/>
                  </a:moveTo>
                  <a:lnTo>
                    <a:pt x="192" y="57"/>
                  </a:lnTo>
                  <a:lnTo>
                    <a:pt x="0" y="0"/>
                  </a:lnTo>
                  <a:lnTo>
                    <a:pt x="26"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79" name="Freeform 392">
              <a:extLst>
                <a:ext uri="{FF2B5EF4-FFF2-40B4-BE49-F238E27FC236}">
                  <a16:creationId xmlns:a16="http://schemas.microsoft.com/office/drawing/2014/main" id="{F15663F1-17B7-A6CB-57DD-59A47A38D934}"/>
                </a:ext>
              </a:extLst>
            </p:cNvPr>
            <p:cNvSpPr/>
            <p:nvPr/>
          </p:nvSpPr>
          <p:spPr bwMode="auto">
            <a:xfrm>
              <a:off x="8228568" y="3737898"/>
              <a:ext cx="353984" cy="403031"/>
            </a:xfrm>
            <a:custGeom>
              <a:avLst/>
              <a:gdLst>
                <a:gd name="T0" fmla="*/ 125 w 166"/>
                <a:gd name="T1" fmla="*/ 189 h 189"/>
                <a:gd name="T2" fmla="*/ 0 w 166"/>
                <a:gd name="T3" fmla="*/ 78 h 189"/>
                <a:gd name="T4" fmla="*/ 166 w 166"/>
                <a:gd name="T5" fmla="*/ 0 h 189"/>
                <a:gd name="T6" fmla="*/ 125 w 166"/>
                <a:gd name="T7" fmla="*/ 189 h 189"/>
              </a:gdLst>
              <a:ahLst/>
              <a:cxnLst>
                <a:cxn ang="0">
                  <a:pos x="T0" y="T1"/>
                </a:cxn>
                <a:cxn ang="0">
                  <a:pos x="T2" y="T3"/>
                </a:cxn>
                <a:cxn ang="0">
                  <a:pos x="T4" y="T5"/>
                </a:cxn>
                <a:cxn ang="0">
                  <a:pos x="T6" y="T7"/>
                </a:cxn>
              </a:cxnLst>
              <a:rect l="0" t="0" r="r" b="b"/>
              <a:pathLst>
                <a:path w="166" h="189">
                  <a:moveTo>
                    <a:pt x="125" y="189"/>
                  </a:moveTo>
                  <a:lnTo>
                    <a:pt x="0" y="78"/>
                  </a:lnTo>
                  <a:lnTo>
                    <a:pt x="166" y="0"/>
                  </a:lnTo>
                  <a:lnTo>
                    <a:pt x="125" y="18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0" name="Freeform 393">
              <a:extLst>
                <a:ext uri="{FF2B5EF4-FFF2-40B4-BE49-F238E27FC236}">
                  <a16:creationId xmlns:a16="http://schemas.microsoft.com/office/drawing/2014/main" id="{CD28D869-1669-323A-9E69-E7077A3DFD80}"/>
                </a:ext>
              </a:extLst>
            </p:cNvPr>
            <p:cNvSpPr/>
            <p:nvPr/>
          </p:nvSpPr>
          <p:spPr bwMode="auto">
            <a:xfrm>
              <a:off x="8072899" y="3121625"/>
              <a:ext cx="422222" cy="247362"/>
            </a:xfrm>
            <a:custGeom>
              <a:avLst/>
              <a:gdLst>
                <a:gd name="T0" fmla="*/ 0 w 198"/>
                <a:gd name="T1" fmla="*/ 97 h 116"/>
                <a:gd name="T2" fmla="*/ 198 w 198"/>
                <a:gd name="T3" fmla="*/ 116 h 116"/>
                <a:gd name="T4" fmla="*/ 127 w 198"/>
                <a:gd name="T5" fmla="*/ 0 h 116"/>
                <a:gd name="T6" fmla="*/ 0 w 198"/>
                <a:gd name="T7" fmla="*/ 97 h 116"/>
              </a:gdLst>
              <a:ahLst/>
              <a:cxnLst>
                <a:cxn ang="0">
                  <a:pos x="T0" y="T1"/>
                </a:cxn>
                <a:cxn ang="0">
                  <a:pos x="T2" y="T3"/>
                </a:cxn>
                <a:cxn ang="0">
                  <a:pos x="T4" y="T5"/>
                </a:cxn>
                <a:cxn ang="0">
                  <a:pos x="T6" y="T7"/>
                </a:cxn>
              </a:cxnLst>
              <a:rect l="0" t="0" r="r" b="b"/>
              <a:pathLst>
                <a:path w="198" h="116">
                  <a:moveTo>
                    <a:pt x="0" y="97"/>
                  </a:moveTo>
                  <a:lnTo>
                    <a:pt x="198" y="116"/>
                  </a:lnTo>
                  <a:lnTo>
                    <a:pt x="127" y="0"/>
                  </a:lnTo>
                  <a:lnTo>
                    <a:pt x="0"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1" name="Freeform 394">
              <a:extLst>
                <a:ext uri="{FF2B5EF4-FFF2-40B4-BE49-F238E27FC236}">
                  <a16:creationId xmlns:a16="http://schemas.microsoft.com/office/drawing/2014/main" id="{B42D089D-ED5A-A9CD-CAB6-54486D8948C3}"/>
                </a:ext>
              </a:extLst>
            </p:cNvPr>
            <p:cNvSpPr/>
            <p:nvPr/>
          </p:nvSpPr>
          <p:spPr bwMode="auto">
            <a:xfrm>
              <a:off x="8072899" y="3328471"/>
              <a:ext cx="422222" cy="287879"/>
            </a:xfrm>
            <a:custGeom>
              <a:avLst/>
              <a:gdLst>
                <a:gd name="T0" fmla="*/ 47 w 198"/>
                <a:gd name="T1" fmla="*/ 135 h 135"/>
                <a:gd name="T2" fmla="*/ 0 w 198"/>
                <a:gd name="T3" fmla="*/ 0 h 135"/>
                <a:gd name="T4" fmla="*/ 198 w 198"/>
                <a:gd name="T5" fmla="*/ 19 h 135"/>
                <a:gd name="T6" fmla="*/ 47 w 198"/>
                <a:gd name="T7" fmla="*/ 135 h 135"/>
              </a:gdLst>
              <a:ahLst/>
              <a:cxnLst>
                <a:cxn ang="0">
                  <a:pos x="T0" y="T1"/>
                </a:cxn>
                <a:cxn ang="0">
                  <a:pos x="T2" y="T3"/>
                </a:cxn>
                <a:cxn ang="0">
                  <a:pos x="T4" y="T5"/>
                </a:cxn>
                <a:cxn ang="0">
                  <a:pos x="T6" y="T7"/>
                </a:cxn>
              </a:cxnLst>
              <a:rect l="0" t="0" r="r" b="b"/>
              <a:pathLst>
                <a:path w="198" h="135">
                  <a:moveTo>
                    <a:pt x="47" y="135"/>
                  </a:moveTo>
                  <a:lnTo>
                    <a:pt x="0" y="0"/>
                  </a:lnTo>
                  <a:lnTo>
                    <a:pt x="198" y="19"/>
                  </a:lnTo>
                  <a:lnTo>
                    <a:pt x="47" y="13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2" name="Freeform 395">
              <a:extLst>
                <a:ext uri="{FF2B5EF4-FFF2-40B4-BE49-F238E27FC236}">
                  <a16:creationId xmlns:a16="http://schemas.microsoft.com/office/drawing/2014/main" id="{6F2B70BC-09AD-CFDA-5389-987ED0FB4DB9}"/>
                </a:ext>
              </a:extLst>
            </p:cNvPr>
            <p:cNvSpPr/>
            <p:nvPr/>
          </p:nvSpPr>
          <p:spPr bwMode="auto">
            <a:xfrm>
              <a:off x="8117681" y="3904228"/>
              <a:ext cx="377441" cy="236701"/>
            </a:xfrm>
            <a:custGeom>
              <a:avLst/>
              <a:gdLst>
                <a:gd name="T0" fmla="*/ 0 w 177"/>
                <a:gd name="T1" fmla="*/ 97 h 111"/>
                <a:gd name="T2" fmla="*/ 52 w 177"/>
                <a:gd name="T3" fmla="*/ 0 h 111"/>
                <a:gd name="T4" fmla="*/ 177 w 177"/>
                <a:gd name="T5" fmla="*/ 111 h 111"/>
                <a:gd name="T6" fmla="*/ 0 w 177"/>
                <a:gd name="T7" fmla="*/ 97 h 111"/>
              </a:gdLst>
              <a:ahLst/>
              <a:cxnLst>
                <a:cxn ang="0">
                  <a:pos x="T0" y="T1"/>
                </a:cxn>
                <a:cxn ang="0">
                  <a:pos x="T2" y="T3"/>
                </a:cxn>
                <a:cxn ang="0">
                  <a:pos x="T4" y="T5"/>
                </a:cxn>
                <a:cxn ang="0">
                  <a:pos x="T6" y="T7"/>
                </a:cxn>
              </a:cxnLst>
              <a:rect l="0" t="0" r="r" b="b"/>
              <a:pathLst>
                <a:path w="177" h="111">
                  <a:moveTo>
                    <a:pt x="0" y="97"/>
                  </a:moveTo>
                  <a:lnTo>
                    <a:pt x="52" y="0"/>
                  </a:lnTo>
                  <a:lnTo>
                    <a:pt x="177" y="111"/>
                  </a:lnTo>
                  <a:lnTo>
                    <a:pt x="0"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3" name="Freeform 396">
              <a:extLst>
                <a:ext uri="{FF2B5EF4-FFF2-40B4-BE49-F238E27FC236}">
                  <a16:creationId xmlns:a16="http://schemas.microsoft.com/office/drawing/2014/main" id="{361E86F9-E4A5-55B9-928B-48ACF7333D09}"/>
                </a:ext>
              </a:extLst>
            </p:cNvPr>
            <p:cNvSpPr/>
            <p:nvPr/>
          </p:nvSpPr>
          <p:spPr bwMode="auto">
            <a:xfrm>
              <a:off x="7970543" y="4111075"/>
              <a:ext cx="409427" cy="358249"/>
            </a:xfrm>
            <a:custGeom>
              <a:avLst/>
              <a:gdLst>
                <a:gd name="T0" fmla="*/ 192 w 192"/>
                <a:gd name="T1" fmla="*/ 81 h 168"/>
                <a:gd name="T2" fmla="*/ 0 w 192"/>
                <a:gd name="T3" fmla="*/ 168 h 168"/>
                <a:gd name="T4" fmla="*/ 69 w 192"/>
                <a:gd name="T5" fmla="*/ 0 h 168"/>
                <a:gd name="T6" fmla="*/ 192 w 192"/>
                <a:gd name="T7" fmla="*/ 81 h 168"/>
              </a:gdLst>
              <a:ahLst/>
              <a:cxnLst>
                <a:cxn ang="0">
                  <a:pos x="T0" y="T1"/>
                </a:cxn>
                <a:cxn ang="0">
                  <a:pos x="T2" y="T3"/>
                </a:cxn>
                <a:cxn ang="0">
                  <a:pos x="T4" y="T5"/>
                </a:cxn>
                <a:cxn ang="0">
                  <a:pos x="T6" y="T7"/>
                </a:cxn>
              </a:cxnLst>
              <a:rect l="0" t="0" r="r" b="b"/>
              <a:pathLst>
                <a:path w="192" h="168">
                  <a:moveTo>
                    <a:pt x="192" y="81"/>
                  </a:moveTo>
                  <a:lnTo>
                    <a:pt x="0" y="168"/>
                  </a:lnTo>
                  <a:lnTo>
                    <a:pt x="69" y="0"/>
                  </a:lnTo>
                  <a:lnTo>
                    <a:pt x="192" y="8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4" name="Freeform 397">
              <a:extLst>
                <a:ext uri="{FF2B5EF4-FFF2-40B4-BE49-F238E27FC236}">
                  <a16:creationId xmlns:a16="http://schemas.microsoft.com/office/drawing/2014/main" id="{69A2CBC0-AB19-E4B0-8D8D-361B9B0BD33E}"/>
                </a:ext>
              </a:extLst>
            </p:cNvPr>
            <p:cNvSpPr/>
            <p:nvPr/>
          </p:nvSpPr>
          <p:spPr bwMode="auto">
            <a:xfrm>
              <a:off x="7778624" y="4066293"/>
              <a:ext cx="339058" cy="403031"/>
            </a:xfrm>
            <a:custGeom>
              <a:avLst/>
              <a:gdLst>
                <a:gd name="T0" fmla="*/ 0 w 159"/>
                <a:gd name="T1" fmla="*/ 0 h 189"/>
                <a:gd name="T2" fmla="*/ 90 w 159"/>
                <a:gd name="T3" fmla="*/ 189 h 189"/>
                <a:gd name="T4" fmla="*/ 159 w 159"/>
                <a:gd name="T5" fmla="*/ 21 h 189"/>
                <a:gd name="T6" fmla="*/ 0 w 159"/>
                <a:gd name="T7" fmla="*/ 0 h 189"/>
              </a:gdLst>
              <a:ahLst/>
              <a:cxnLst>
                <a:cxn ang="0">
                  <a:pos x="T0" y="T1"/>
                </a:cxn>
                <a:cxn ang="0">
                  <a:pos x="T2" y="T3"/>
                </a:cxn>
                <a:cxn ang="0">
                  <a:pos x="T4" y="T5"/>
                </a:cxn>
                <a:cxn ang="0">
                  <a:pos x="T6" y="T7"/>
                </a:cxn>
              </a:cxnLst>
              <a:rect l="0" t="0" r="r" b="b"/>
              <a:pathLst>
                <a:path w="159" h="189">
                  <a:moveTo>
                    <a:pt x="0" y="0"/>
                  </a:moveTo>
                  <a:lnTo>
                    <a:pt x="90" y="189"/>
                  </a:lnTo>
                  <a:lnTo>
                    <a:pt x="159" y="21"/>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5" name="Freeform 398">
              <a:extLst>
                <a:ext uri="{FF2B5EF4-FFF2-40B4-BE49-F238E27FC236}">
                  <a16:creationId xmlns:a16="http://schemas.microsoft.com/office/drawing/2014/main" id="{DA58F8D7-4F1E-8A10-54C2-848226BE9CEC}"/>
                </a:ext>
              </a:extLst>
            </p:cNvPr>
            <p:cNvSpPr/>
            <p:nvPr/>
          </p:nvSpPr>
          <p:spPr bwMode="auto">
            <a:xfrm>
              <a:off x="7895908" y="3727237"/>
              <a:ext cx="332660" cy="383838"/>
            </a:xfrm>
            <a:custGeom>
              <a:avLst/>
              <a:gdLst>
                <a:gd name="T0" fmla="*/ 0 w 156"/>
                <a:gd name="T1" fmla="*/ 0 h 180"/>
                <a:gd name="T2" fmla="*/ 104 w 156"/>
                <a:gd name="T3" fmla="*/ 180 h 180"/>
                <a:gd name="T4" fmla="*/ 156 w 156"/>
                <a:gd name="T5" fmla="*/ 83 h 180"/>
                <a:gd name="T6" fmla="*/ 0 w 156"/>
                <a:gd name="T7" fmla="*/ 0 h 180"/>
              </a:gdLst>
              <a:ahLst/>
              <a:cxnLst>
                <a:cxn ang="0">
                  <a:pos x="T0" y="T1"/>
                </a:cxn>
                <a:cxn ang="0">
                  <a:pos x="T2" y="T3"/>
                </a:cxn>
                <a:cxn ang="0">
                  <a:pos x="T4" y="T5"/>
                </a:cxn>
                <a:cxn ang="0">
                  <a:pos x="T6" y="T7"/>
                </a:cxn>
              </a:cxnLst>
              <a:rect l="0" t="0" r="r" b="b"/>
              <a:pathLst>
                <a:path w="156" h="180">
                  <a:moveTo>
                    <a:pt x="0" y="0"/>
                  </a:moveTo>
                  <a:lnTo>
                    <a:pt x="104" y="180"/>
                  </a:lnTo>
                  <a:lnTo>
                    <a:pt x="156" y="83"/>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6" name="Freeform 399">
              <a:extLst>
                <a:ext uri="{FF2B5EF4-FFF2-40B4-BE49-F238E27FC236}">
                  <a16:creationId xmlns:a16="http://schemas.microsoft.com/office/drawing/2014/main" id="{CF3C9A52-1ECB-93C8-2BA6-535A310CF569}"/>
                </a:ext>
              </a:extLst>
            </p:cNvPr>
            <p:cNvSpPr/>
            <p:nvPr/>
          </p:nvSpPr>
          <p:spPr bwMode="auto">
            <a:xfrm>
              <a:off x="7895908" y="3616350"/>
              <a:ext cx="332660" cy="287879"/>
            </a:xfrm>
            <a:custGeom>
              <a:avLst/>
              <a:gdLst>
                <a:gd name="T0" fmla="*/ 130 w 156"/>
                <a:gd name="T1" fmla="*/ 0 h 135"/>
                <a:gd name="T2" fmla="*/ 156 w 156"/>
                <a:gd name="T3" fmla="*/ 135 h 135"/>
                <a:gd name="T4" fmla="*/ 0 w 156"/>
                <a:gd name="T5" fmla="*/ 52 h 135"/>
                <a:gd name="T6" fmla="*/ 130 w 156"/>
                <a:gd name="T7" fmla="*/ 0 h 135"/>
              </a:gdLst>
              <a:ahLst/>
              <a:cxnLst>
                <a:cxn ang="0">
                  <a:pos x="T0" y="T1"/>
                </a:cxn>
                <a:cxn ang="0">
                  <a:pos x="T2" y="T3"/>
                </a:cxn>
                <a:cxn ang="0">
                  <a:pos x="T4" y="T5"/>
                </a:cxn>
                <a:cxn ang="0">
                  <a:pos x="T6" y="T7"/>
                </a:cxn>
              </a:cxnLst>
              <a:rect l="0" t="0" r="r" b="b"/>
              <a:pathLst>
                <a:path w="156" h="135">
                  <a:moveTo>
                    <a:pt x="130" y="0"/>
                  </a:moveTo>
                  <a:lnTo>
                    <a:pt x="156" y="135"/>
                  </a:lnTo>
                  <a:lnTo>
                    <a:pt x="0" y="52"/>
                  </a:lnTo>
                  <a:lnTo>
                    <a:pt x="13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7" name="Freeform 400">
              <a:extLst>
                <a:ext uri="{FF2B5EF4-FFF2-40B4-BE49-F238E27FC236}">
                  <a16:creationId xmlns:a16="http://schemas.microsoft.com/office/drawing/2014/main" id="{C8D1CB07-2DAB-CDA8-6F74-1238EB314CB3}"/>
                </a:ext>
              </a:extLst>
            </p:cNvPr>
            <p:cNvSpPr/>
            <p:nvPr/>
          </p:nvSpPr>
          <p:spPr bwMode="auto">
            <a:xfrm>
              <a:off x="7778624" y="3727237"/>
              <a:ext cx="339058" cy="383838"/>
            </a:xfrm>
            <a:custGeom>
              <a:avLst/>
              <a:gdLst>
                <a:gd name="T0" fmla="*/ 159 w 159"/>
                <a:gd name="T1" fmla="*/ 180 h 180"/>
                <a:gd name="T2" fmla="*/ 0 w 159"/>
                <a:gd name="T3" fmla="*/ 159 h 180"/>
                <a:gd name="T4" fmla="*/ 55 w 159"/>
                <a:gd name="T5" fmla="*/ 0 h 180"/>
                <a:gd name="T6" fmla="*/ 159 w 159"/>
                <a:gd name="T7" fmla="*/ 180 h 180"/>
              </a:gdLst>
              <a:ahLst/>
              <a:cxnLst>
                <a:cxn ang="0">
                  <a:pos x="T0" y="T1"/>
                </a:cxn>
                <a:cxn ang="0">
                  <a:pos x="T2" y="T3"/>
                </a:cxn>
                <a:cxn ang="0">
                  <a:pos x="T4" y="T5"/>
                </a:cxn>
                <a:cxn ang="0">
                  <a:pos x="T6" y="T7"/>
                </a:cxn>
              </a:cxnLst>
              <a:rect l="0" t="0" r="r" b="b"/>
              <a:pathLst>
                <a:path w="159" h="180">
                  <a:moveTo>
                    <a:pt x="159" y="180"/>
                  </a:moveTo>
                  <a:lnTo>
                    <a:pt x="0" y="159"/>
                  </a:lnTo>
                  <a:lnTo>
                    <a:pt x="55" y="0"/>
                  </a:lnTo>
                  <a:lnTo>
                    <a:pt x="159" y="18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8" name="Freeform 401">
              <a:extLst>
                <a:ext uri="{FF2B5EF4-FFF2-40B4-BE49-F238E27FC236}">
                  <a16:creationId xmlns:a16="http://schemas.microsoft.com/office/drawing/2014/main" id="{0DD380F6-52D1-20A2-E301-538A68EC9F10}"/>
                </a:ext>
              </a:extLst>
            </p:cNvPr>
            <p:cNvSpPr/>
            <p:nvPr/>
          </p:nvSpPr>
          <p:spPr bwMode="auto">
            <a:xfrm>
              <a:off x="7648546" y="3727237"/>
              <a:ext cx="247362" cy="339058"/>
            </a:xfrm>
            <a:custGeom>
              <a:avLst/>
              <a:gdLst>
                <a:gd name="T0" fmla="*/ 0 w 116"/>
                <a:gd name="T1" fmla="*/ 0 h 159"/>
                <a:gd name="T2" fmla="*/ 61 w 116"/>
                <a:gd name="T3" fmla="*/ 159 h 159"/>
                <a:gd name="T4" fmla="*/ 116 w 116"/>
                <a:gd name="T5" fmla="*/ 0 h 159"/>
                <a:gd name="T6" fmla="*/ 0 w 116"/>
                <a:gd name="T7" fmla="*/ 0 h 159"/>
              </a:gdLst>
              <a:ahLst/>
              <a:cxnLst>
                <a:cxn ang="0">
                  <a:pos x="T0" y="T1"/>
                </a:cxn>
                <a:cxn ang="0">
                  <a:pos x="T2" y="T3"/>
                </a:cxn>
                <a:cxn ang="0">
                  <a:pos x="T4" y="T5"/>
                </a:cxn>
                <a:cxn ang="0">
                  <a:pos x="T6" y="T7"/>
                </a:cxn>
              </a:cxnLst>
              <a:rect l="0" t="0" r="r" b="b"/>
              <a:pathLst>
                <a:path w="116" h="159">
                  <a:moveTo>
                    <a:pt x="0" y="0"/>
                  </a:moveTo>
                  <a:lnTo>
                    <a:pt x="61" y="159"/>
                  </a:lnTo>
                  <a:lnTo>
                    <a:pt x="116"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89" name="Freeform 402">
              <a:extLst>
                <a:ext uri="{FF2B5EF4-FFF2-40B4-BE49-F238E27FC236}">
                  <a16:creationId xmlns:a16="http://schemas.microsoft.com/office/drawing/2014/main" id="{3CD17CAE-3BFA-AE20-6B6F-EF3FF448CB61}"/>
                </a:ext>
              </a:extLst>
            </p:cNvPr>
            <p:cNvSpPr/>
            <p:nvPr/>
          </p:nvSpPr>
          <p:spPr bwMode="auto">
            <a:xfrm>
              <a:off x="7834067" y="3328471"/>
              <a:ext cx="339058" cy="287879"/>
            </a:xfrm>
            <a:custGeom>
              <a:avLst/>
              <a:gdLst>
                <a:gd name="T0" fmla="*/ 0 w 159"/>
                <a:gd name="T1" fmla="*/ 36 h 135"/>
                <a:gd name="T2" fmla="*/ 159 w 159"/>
                <a:gd name="T3" fmla="*/ 135 h 135"/>
                <a:gd name="T4" fmla="*/ 112 w 159"/>
                <a:gd name="T5" fmla="*/ 0 h 135"/>
                <a:gd name="T6" fmla="*/ 0 w 159"/>
                <a:gd name="T7" fmla="*/ 36 h 135"/>
              </a:gdLst>
              <a:ahLst/>
              <a:cxnLst>
                <a:cxn ang="0">
                  <a:pos x="T0" y="T1"/>
                </a:cxn>
                <a:cxn ang="0">
                  <a:pos x="T2" y="T3"/>
                </a:cxn>
                <a:cxn ang="0">
                  <a:pos x="T4" y="T5"/>
                </a:cxn>
                <a:cxn ang="0">
                  <a:pos x="T6" y="T7"/>
                </a:cxn>
              </a:cxnLst>
              <a:rect l="0" t="0" r="r" b="b"/>
              <a:pathLst>
                <a:path w="159" h="135">
                  <a:moveTo>
                    <a:pt x="0" y="36"/>
                  </a:moveTo>
                  <a:lnTo>
                    <a:pt x="159" y="135"/>
                  </a:lnTo>
                  <a:lnTo>
                    <a:pt x="112" y="0"/>
                  </a:lnTo>
                  <a:lnTo>
                    <a:pt x="0" y="3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0" name="Freeform 403">
              <a:extLst>
                <a:ext uri="{FF2B5EF4-FFF2-40B4-BE49-F238E27FC236}">
                  <a16:creationId xmlns:a16="http://schemas.microsoft.com/office/drawing/2014/main" id="{E8DF0EC0-34F0-8D6F-B0EA-09E55EB42F92}"/>
                </a:ext>
              </a:extLst>
            </p:cNvPr>
            <p:cNvSpPr/>
            <p:nvPr/>
          </p:nvSpPr>
          <p:spPr bwMode="auto">
            <a:xfrm>
              <a:off x="7834067" y="3405238"/>
              <a:ext cx="339058" cy="321998"/>
            </a:xfrm>
            <a:custGeom>
              <a:avLst/>
              <a:gdLst>
                <a:gd name="T0" fmla="*/ 29 w 159"/>
                <a:gd name="T1" fmla="*/ 151 h 151"/>
                <a:gd name="T2" fmla="*/ 159 w 159"/>
                <a:gd name="T3" fmla="*/ 99 h 151"/>
                <a:gd name="T4" fmla="*/ 0 w 159"/>
                <a:gd name="T5" fmla="*/ 0 h 151"/>
                <a:gd name="T6" fmla="*/ 29 w 159"/>
                <a:gd name="T7" fmla="*/ 151 h 151"/>
              </a:gdLst>
              <a:ahLst/>
              <a:cxnLst>
                <a:cxn ang="0">
                  <a:pos x="T0" y="T1"/>
                </a:cxn>
                <a:cxn ang="0">
                  <a:pos x="T2" y="T3"/>
                </a:cxn>
                <a:cxn ang="0">
                  <a:pos x="T4" y="T5"/>
                </a:cxn>
                <a:cxn ang="0">
                  <a:pos x="T6" y="T7"/>
                </a:cxn>
              </a:cxnLst>
              <a:rect l="0" t="0" r="r" b="b"/>
              <a:pathLst>
                <a:path w="159" h="151">
                  <a:moveTo>
                    <a:pt x="29" y="151"/>
                  </a:moveTo>
                  <a:lnTo>
                    <a:pt x="159" y="99"/>
                  </a:lnTo>
                  <a:lnTo>
                    <a:pt x="0" y="0"/>
                  </a:lnTo>
                  <a:lnTo>
                    <a:pt x="29" y="15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1" name="Freeform 404">
              <a:extLst>
                <a:ext uri="{FF2B5EF4-FFF2-40B4-BE49-F238E27FC236}">
                  <a16:creationId xmlns:a16="http://schemas.microsoft.com/office/drawing/2014/main" id="{77741EEF-A621-78E0-0692-77FF32391CC9}"/>
                </a:ext>
              </a:extLst>
            </p:cNvPr>
            <p:cNvSpPr/>
            <p:nvPr/>
          </p:nvSpPr>
          <p:spPr bwMode="auto">
            <a:xfrm>
              <a:off x="7648546" y="3405238"/>
              <a:ext cx="247362" cy="321998"/>
            </a:xfrm>
            <a:custGeom>
              <a:avLst/>
              <a:gdLst>
                <a:gd name="T0" fmla="*/ 0 w 116"/>
                <a:gd name="T1" fmla="*/ 151 h 151"/>
                <a:gd name="T2" fmla="*/ 87 w 116"/>
                <a:gd name="T3" fmla="*/ 0 h 151"/>
                <a:gd name="T4" fmla="*/ 116 w 116"/>
                <a:gd name="T5" fmla="*/ 151 h 151"/>
                <a:gd name="T6" fmla="*/ 0 w 116"/>
                <a:gd name="T7" fmla="*/ 151 h 151"/>
              </a:gdLst>
              <a:ahLst/>
              <a:cxnLst>
                <a:cxn ang="0">
                  <a:pos x="T0" y="T1"/>
                </a:cxn>
                <a:cxn ang="0">
                  <a:pos x="T2" y="T3"/>
                </a:cxn>
                <a:cxn ang="0">
                  <a:pos x="T4" y="T5"/>
                </a:cxn>
                <a:cxn ang="0">
                  <a:pos x="T6" y="T7"/>
                </a:cxn>
              </a:cxnLst>
              <a:rect l="0" t="0" r="r" b="b"/>
              <a:pathLst>
                <a:path w="116" h="151">
                  <a:moveTo>
                    <a:pt x="0" y="151"/>
                  </a:moveTo>
                  <a:lnTo>
                    <a:pt x="87" y="0"/>
                  </a:lnTo>
                  <a:lnTo>
                    <a:pt x="116" y="151"/>
                  </a:lnTo>
                  <a:lnTo>
                    <a:pt x="0" y="15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2" name="Freeform 405">
              <a:extLst>
                <a:ext uri="{FF2B5EF4-FFF2-40B4-BE49-F238E27FC236}">
                  <a16:creationId xmlns:a16="http://schemas.microsoft.com/office/drawing/2014/main" id="{DF6F9F3D-3B91-57D0-43FD-2E8A375543C9}"/>
                </a:ext>
              </a:extLst>
            </p:cNvPr>
            <p:cNvSpPr/>
            <p:nvPr/>
          </p:nvSpPr>
          <p:spPr bwMode="auto">
            <a:xfrm>
              <a:off x="7286032" y="3556642"/>
              <a:ext cx="362514" cy="292144"/>
            </a:xfrm>
            <a:custGeom>
              <a:avLst/>
              <a:gdLst>
                <a:gd name="T0" fmla="*/ 52 w 170"/>
                <a:gd name="T1" fmla="*/ 137 h 137"/>
                <a:gd name="T2" fmla="*/ 170 w 170"/>
                <a:gd name="T3" fmla="*/ 80 h 137"/>
                <a:gd name="T4" fmla="*/ 0 w 170"/>
                <a:gd name="T5" fmla="*/ 0 h 137"/>
                <a:gd name="T6" fmla="*/ 52 w 170"/>
                <a:gd name="T7" fmla="*/ 137 h 137"/>
              </a:gdLst>
              <a:ahLst/>
              <a:cxnLst>
                <a:cxn ang="0">
                  <a:pos x="T0" y="T1"/>
                </a:cxn>
                <a:cxn ang="0">
                  <a:pos x="T2" y="T3"/>
                </a:cxn>
                <a:cxn ang="0">
                  <a:pos x="T4" y="T5"/>
                </a:cxn>
                <a:cxn ang="0">
                  <a:pos x="T6" y="T7"/>
                </a:cxn>
              </a:cxnLst>
              <a:rect l="0" t="0" r="r" b="b"/>
              <a:pathLst>
                <a:path w="170" h="137">
                  <a:moveTo>
                    <a:pt x="52" y="137"/>
                  </a:moveTo>
                  <a:lnTo>
                    <a:pt x="170" y="80"/>
                  </a:lnTo>
                  <a:lnTo>
                    <a:pt x="0" y="0"/>
                  </a:lnTo>
                  <a:lnTo>
                    <a:pt x="52" y="13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3" name="Freeform 406">
              <a:extLst>
                <a:ext uri="{FF2B5EF4-FFF2-40B4-BE49-F238E27FC236}">
                  <a16:creationId xmlns:a16="http://schemas.microsoft.com/office/drawing/2014/main" id="{A88C7985-D83C-037B-7B74-787A436B9201}"/>
                </a:ext>
              </a:extLst>
            </p:cNvPr>
            <p:cNvSpPr/>
            <p:nvPr/>
          </p:nvSpPr>
          <p:spPr bwMode="auto">
            <a:xfrm>
              <a:off x="7286032" y="3238908"/>
              <a:ext cx="362514" cy="488328"/>
            </a:xfrm>
            <a:custGeom>
              <a:avLst/>
              <a:gdLst>
                <a:gd name="T0" fmla="*/ 85 w 170"/>
                <a:gd name="T1" fmla="*/ 0 h 229"/>
                <a:gd name="T2" fmla="*/ 170 w 170"/>
                <a:gd name="T3" fmla="*/ 229 h 229"/>
                <a:gd name="T4" fmla="*/ 0 w 170"/>
                <a:gd name="T5" fmla="*/ 149 h 229"/>
                <a:gd name="T6" fmla="*/ 85 w 170"/>
                <a:gd name="T7" fmla="*/ 0 h 229"/>
              </a:gdLst>
              <a:ahLst/>
              <a:cxnLst>
                <a:cxn ang="0">
                  <a:pos x="T0" y="T1"/>
                </a:cxn>
                <a:cxn ang="0">
                  <a:pos x="T2" y="T3"/>
                </a:cxn>
                <a:cxn ang="0">
                  <a:pos x="T4" y="T5"/>
                </a:cxn>
                <a:cxn ang="0">
                  <a:pos x="T6" y="T7"/>
                </a:cxn>
              </a:cxnLst>
              <a:rect l="0" t="0" r="r" b="b"/>
              <a:pathLst>
                <a:path w="170" h="229">
                  <a:moveTo>
                    <a:pt x="85" y="0"/>
                  </a:moveTo>
                  <a:lnTo>
                    <a:pt x="170" y="229"/>
                  </a:lnTo>
                  <a:lnTo>
                    <a:pt x="0" y="149"/>
                  </a:lnTo>
                  <a:lnTo>
                    <a:pt x="85"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4" name="Freeform 407">
              <a:extLst>
                <a:ext uri="{FF2B5EF4-FFF2-40B4-BE49-F238E27FC236}">
                  <a16:creationId xmlns:a16="http://schemas.microsoft.com/office/drawing/2014/main" id="{91DA4D1A-F9DE-F63A-804E-8FE3F6302332}"/>
                </a:ext>
              </a:extLst>
            </p:cNvPr>
            <p:cNvSpPr/>
            <p:nvPr/>
          </p:nvSpPr>
          <p:spPr bwMode="auto">
            <a:xfrm>
              <a:off x="7467288" y="3238908"/>
              <a:ext cx="366779" cy="488328"/>
            </a:xfrm>
            <a:custGeom>
              <a:avLst/>
              <a:gdLst>
                <a:gd name="T0" fmla="*/ 172 w 172"/>
                <a:gd name="T1" fmla="*/ 78 h 229"/>
                <a:gd name="T2" fmla="*/ 0 w 172"/>
                <a:gd name="T3" fmla="*/ 0 h 229"/>
                <a:gd name="T4" fmla="*/ 85 w 172"/>
                <a:gd name="T5" fmla="*/ 229 h 229"/>
                <a:gd name="T6" fmla="*/ 172 w 172"/>
                <a:gd name="T7" fmla="*/ 78 h 229"/>
              </a:gdLst>
              <a:ahLst/>
              <a:cxnLst>
                <a:cxn ang="0">
                  <a:pos x="T0" y="T1"/>
                </a:cxn>
                <a:cxn ang="0">
                  <a:pos x="T2" y="T3"/>
                </a:cxn>
                <a:cxn ang="0">
                  <a:pos x="T4" y="T5"/>
                </a:cxn>
                <a:cxn ang="0">
                  <a:pos x="T6" y="T7"/>
                </a:cxn>
              </a:cxnLst>
              <a:rect l="0" t="0" r="r" b="b"/>
              <a:pathLst>
                <a:path w="172" h="229">
                  <a:moveTo>
                    <a:pt x="172" y="78"/>
                  </a:moveTo>
                  <a:lnTo>
                    <a:pt x="0" y="0"/>
                  </a:lnTo>
                  <a:lnTo>
                    <a:pt x="85" y="229"/>
                  </a:lnTo>
                  <a:lnTo>
                    <a:pt x="172" y="7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5" name="Freeform 408">
              <a:extLst>
                <a:ext uri="{FF2B5EF4-FFF2-40B4-BE49-F238E27FC236}">
                  <a16:creationId xmlns:a16="http://schemas.microsoft.com/office/drawing/2014/main" id="{E10B073C-7525-A3A9-429E-3995584FECD9}"/>
                </a:ext>
              </a:extLst>
            </p:cNvPr>
            <p:cNvSpPr/>
            <p:nvPr/>
          </p:nvSpPr>
          <p:spPr bwMode="auto">
            <a:xfrm>
              <a:off x="7467288" y="3010739"/>
              <a:ext cx="366779" cy="394501"/>
            </a:xfrm>
            <a:custGeom>
              <a:avLst/>
              <a:gdLst>
                <a:gd name="T0" fmla="*/ 146 w 172"/>
                <a:gd name="T1" fmla="*/ 0 h 185"/>
                <a:gd name="T2" fmla="*/ 0 w 172"/>
                <a:gd name="T3" fmla="*/ 107 h 185"/>
                <a:gd name="T4" fmla="*/ 172 w 172"/>
                <a:gd name="T5" fmla="*/ 185 h 185"/>
                <a:gd name="T6" fmla="*/ 146 w 172"/>
                <a:gd name="T7" fmla="*/ 0 h 185"/>
              </a:gdLst>
              <a:ahLst/>
              <a:cxnLst>
                <a:cxn ang="0">
                  <a:pos x="T0" y="T1"/>
                </a:cxn>
                <a:cxn ang="0">
                  <a:pos x="T2" y="T3"/>
                </a:cxn>
                <a:cxn ang="0">
                  <a:pos x="T4" y="T5"/>
                </a:cxn>
                <a:cxn ang="0">
                  <a:pos x="T6" y="T7"/>
                </a:cxn>
              </a:cxnLst>
              <a:rect l="0" t="0" r="r" b="b"/>
              <a:pathLst>
                <a:path w="172" h="185">
                  <a:moveTo>
                    <a:pt x="146" y="0"/>
                  </a:moveTo>
                  <a:lnTo>
                    <a:pt x="0" y="107"/>
                  </a:lnTo>
                  <a:lnTo>
                    <a:pt x="172" y="185"/>
                  </a:lnTo>
                  <a:lnTo>
                    <a:pt x="14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6" name="Freeform 409">
              <a:extLst>
                <a:ext uri="{FF2B5EF4-FFF2-40B4-BE49-F238E27FC236}">
                  <a16:creationId xmlns:a16="http://schemas.microsoft.com/office/drawing/2014/main" id="{75CF95AC-DBA6-6D78-41B4-8F248EE213CC}"/>
                </a:ext>
              </a:extLst>
            </p:cNvPr>
            <p:cNvSpPr/>
            <p:nvPr/>
          </p:nvSpPr>
          <p:spPr bwMode="auto">
            <a:xfrm>
              <a:off x="8298937" y="2759111"/>
              <a:ext cx="283614" cy="362514"/>
            </a:xfrm>
            <a:custGeom>
              <a:avLst/>
              <a:gdLst>
                <a:gd name="T0" fmla="*/ 0 w 133"/>
                <a:gd name="T1" fmla="*/ 0 h 170"/>
                <a:gd name="T2" fmla="*/ 133 w 133"/>
                <a:gd name="T3" fmla="*/ 64 h 170"/>
                <a:gd name="T4" fmla="*/ 21 w 133"/>
                <a:gd name="T5" fmla="*/ 170 h 170"/>
                <a:gd name="T6" fmla="*/ 0 w 133"/>
                <a:gd name="T7" fmla="*/ 0 h 170"/>
              </a:gdLst>
              <a:ahLst/>
              <a:cxnLst>
                <a:cxn ang="0">
                  <a:pos x="T0" y="T1"/>
                </a:cxn>
                <a:cxn ang="0">
                  <a:pos x="T2" y="T3"/>
                </a:cxn>
                <a:cxn ang="0">
                  <a:pos x="T4" y="T5"/>
                </a:cxn>
                <a:cxn ang="0">
                  <a:pos x="T6" y="T7"/>
                </a:cxn>
              </a:cxnLst>
              <a:rect l="0" t="0" r="r" b="b"/>
              <a:pathLst>
                <a:path w="133" h="170">
                  <a:moveTo>
                    <a:pt x="0" y="0"/>
                  </a:moveTo>
                  <a:lnTo>
                    <a:pt x="133" y="64"/>
                  </a:lnTo>
                  <a:lnTo>
                    <a:pt x="21" y="17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7" name="Freeform 410">
              <a:extLst>
                <a:ext uri="{FF2B5EF4-FFF2-40B4-BE49-F238E27FC236}">
                  <a16:creationId xmlns:a16="http://schemas.microsoft.com/office/drawing/2014/main" id="{BD3F0B72-217C-6F6D-0828-872CBCE75250}"/>
                </a:ext>
              </a:extLst>
            </p:cNvPr>
            <p:cNvSpPr/>
            <p:nvPr/>
          </p:nvSpPr>
          <p:spPr bwMode="auto">
            <a:xfrm>
              <a:off x="7778624" y="3010739"/>
              <a:ext cx="294276" cy="394501"/>
            </a:xfrm>
            <a:custGeom>
              <a:avLst/>
              <a:gdLst>
                <a:gd name="T0" fmla="*/ 138 w 138"/>
                <a:gd name="T1" fmla="*/ 149 h 185"/>
                <a:gd name="T2" fmla="*/ 0 w 138"/>
                <a:gd name="T3" fmla="*/ 0 h 185"/>
                <a:gd name="T4" fmla="*/ 26 w 138"/>
                <a:gd name="T5" fmla="*/ 185 h 185"/>
                <a:gd name="T6" fmla="*/ 138 w 138"/>
                <a:gd name="T7" fmla="*/ 149 h 185"/>
              </a:gdLst>
              <a:ahLst/>
              <a:cxnLst>
                <a:cxn ang="0">
                  <a:pos x="T0" y="T1"/>
                </a:cxn>
                <a:cxn ang="0">
                  <a:pos x="T2" y="T3"/>
                </a:cxn>
                <a:cxn ang="0">
                  <a:pos x="T4" y="T5"/>
                </a:cxn>
                <a:cxn ang="0">
                  <a:pos x="T6" y="T7"/>
                </a:cxn>
              </a:cxnLst>
              <a:rect l="0" t="0" r="r" b="b"/>
              <a:pathLst>
                <a:path w="138" h="185">
                  <a:moveTo>
                    <a:pt x="138" y="149"/>
                  </a:moveTo>
                  <a:lnTo>
                    <a:pt x="0" y="0"/>
                  </a:lnTo>
                  <a:lnTo>
                    <a:pt x="26" y="185"/>
                  </a:lnTo>
                  <a:lnTo>
                    <a:pt x="138"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8" name="Freeform 411">
              <a:extLst>
                <a:ext uri="{FF2B5EF4-FFF2-40B4-BE49-F238E27FC236}">
                  <a16:creationId xmlns:a16="http://schemas.microsoft.com/office/drawing/2014/main" id="{2A53DEB4-FEBE-D97A-4317-0E6789591C87}"/>
                </a:ext>
              </a:extLst>
            </p:cNvPr>
            <p:cNvSpPr/>
            <p:nvPr/>
          </p:nvSpPr>
          <p:spPr bwMode="auto">
            <a:xfrm>
              <a:off x="8040914" y="2844409"/>
              <a:ext cx="302806" cy="484063"/>
            </a:xfrm>
            <a:custGeom>
              <a:avLst/>
              <a:gdLst>
                <a:gd name="T0" fmla="*/ 0 w 142"/>
                <a:gd name="T1" fmla="*/ 0 h 227"/>
                <a:gd name="T2" fmla="*/ 15 w 142"/>
                <a:gd name="T3" fmla="*/ 227 h 227"/>
                <a:gd name="T4" fmla="*/ 142 w 142"/>
                <a:gd name="T5" fmla="*/ 130 h 227"/>
                <a:gd name="T6" fmla="*/ 0 w 142"/>
                <a:gd name="T7" fmla="*/ 0 h 227"/>
              </a:gdLst>
              <a:ahLst/>
              <a:cxnLst>
                <a:cxn ang="0">
                  <a:pos x="T0" y="T1"/>
                </a:cxn>
                <a:cxn ang="0">
                  <a:pos x="T2" y="T3"/>
                </a:cxn>
                <a:cxn ang="0">
                  <a:pos x="T4" y="T5"/>
                </a:cxn>
                <a:cxn ang="0">
                  <a:pos x="T6" y="T7"/>
                </a:cxn>
              </a:cxnLst>
              <a:rect l="0" t="0" r="r" b="b"/>
              <a:pathLst>
                <a:path w="142" h="227">
                  <a:moveTo>
                    <a:pt x="0" y="0"/>
                  </a:moveTo>
                  <a:lnTo>
                    <a:pt x="15" y="227"/>
                  </a:lnTo>
                  <a:lnTo>
                    <a:pt x="142" y="13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199" name="Freeform 412">
              <a:extLst>
                <a:ext uri="{FF2B5EF4-FFF2-40B4-BE49-F238E27FC236}">
                  <a16:creationId xmlns:a16="http://schemas.microsoft.com/office/drawing/2014/main" id="{41B09E67-EFDE-F015-C08C-5461F4122675}"/>
                </a:ext>
              </a:extLst>
            </p:cNvPr>
            <p:cNvSpPr/>
            <p:nvPr/>
          </p:nvSpPr>
          <p:spPr bwMode="auto">
            <a:xfrm>
              <a:off x="8040914" y="2759111"/>
              <a:ext cx="302806" cy="362514"/>
            </a:xfrm>
            <a:custGeom>
              <a:avLst/>
              <a:gdLst>
                <a:gd name="T0" fmla="*/ 121 w 142"/>
                <a:gd name="T1" fmla="*/ 0 h 170"/>
                <a:gd name="T2" fmla="*/ 142 w 142"/>
                <a:gd name="T3" fmla="*/ 170 h 170"/>
                <a:gd name="T4" fmla="*/ 0 w 142"/>
                <a:gd name="T5" fmla="*/ 40 h 170"/>
                <a:gd name="T6" fmla="*/ 121 w 142"/>
                <a:gd name="T7" fmla="*/ 0 h 170"/>
              </a:gdLst>
              <a:ahLst/>
              <a:cxnLst>
                <a:cxn ang="0">
                  <a:pos x="T0" y="T1"/>
                </a:cxn>
                <a:cxn ang="0">
                  <a:pos x="T2" y="T3"/>
                </a:cxn>
                <a:cxn ang="0">
                  <a:pos x="T4" y="T5"/>
                </a:cxn>
                <a:cxn ang="0">
                  <a:pos x="T6" y="T7"/>
                </a:cxn>
              </a:cxnLst>
              <a:rect l="0" t="0" r="r" b="b"/>
              <a:pathLst>
                <a:path w="142" h="170">
                  <a:moveTo>
                    <a:pt x="121" y="0"/>
                  </a:moveTo>
                  <a:lnTo>
                    <a:pt x="142" y="170"/>
                  </a:lnTo>
                  <a:lnTo>
                    <a:pt x="0" y="40"/>
                  </a:lnTo>
                  <a:lnTo>
                    <a:pt x="12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0" name="Freeform 413">
              <a:extLst>
                <a:ext uri="{FF2B5EF4-FFF2-40B4-BE49-F238E27FC236}">
                  <a16:creationId xmlns:a16="http://schemas.microsoft.com/office/drawing/2014/main" id="{FCA2B419-39BE-0026-22CA-E0A95A7499F6}"/>
                </a:ext>
              </a:extLst>
            </p:cNvPr>
            <p:cNvSpPr/>
            <p:nvPr/>
          </p:nvSpPr>
          <p:spPr bwMode="auto">
            <a:xfrm>
              <a:off x="7778624" y="2844409"/>
              <a:ext cx="294276" cy="484063"/>
            </a:xfrm>
            <a:custGeom>
              <a:avLst/>
              <a:gdLst>
                <a:gd name="T0" fmla="*/ 0 w 138"/>
                <a:gd name="T1" fmla="*/ 78 h 227"/>
                <a:gd name="T2" fmla="*/ 123 w 138"/>
                <a:gd name="T3" fmla="*/ 0 h 227"/>
                <a:gd name="T4" fmla="*/ 138 w 138"/>
                <a:gd name="T5" fmla="*/ 227 h 227"/>
                <a:gd name="T6" fmla="*/ 0 w 138"/>
                <a:gd name="T7" fmla="*/ 78 h 227"/>
              </a:gdLst>
              <a:ahLst/>
              <a:cxnLst>
                <a:cxn ang="0">
                  <a:pos x="T0" y="T1"/>
                </a:cxn>
                <a:cxn ang="0">
                  <a:pos x="T2" y="T3"/>
                </a:cxn>
                <a:cxn ang="0">
                  <a:pos x="T4" y="T5"/>
                </a:cxn>
                <a:cxn ang="0">
                  <a:pos x="T6" y="T7"/>
                </a:cxn>
              </a:cxnLst>
              <a:rect l="0" t="0" r="r" b="b"/>
              <a:pathLst>
                <a:path w="138" h="227">
                  <a:moveTo>
                    <a:pt x="0" y="78"/>
                  </a:moveTo>
                  <a:lnTo>
                    <a:pt x="123" y="0"/>
                  </a:lnTo>
                  <a:lnTo>
                    <a:pt x="138" y="227"/>
                  </a:lnTo>
                  <a:lnTo>
                    <a:pt x="0" y="7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1" name="Freeform 414">
              <a:extLst>
                <a:ext uri="{FF2B5EF4-FFF2-40B4-BE49-F238E27FC236}">
                  <a16:creationId xmlns:a16="http://schemas.microsoft.com/office/drawing/2014/main" id="{8211DEEB-21E5-7C1D-839F-435517CC2C3E}"/>
                </a:ext>
              </a:extLst>
            </p:cNvPr>
            <p:cNvSpPr/>
            <p:nvPr/>
          </p:nvSpPr>
          <p:spPr bwMode="auto">
            <a:xfrm>
              <a:off x="7552586" y="2648225"/>
              <a:ext cx="488328" cy="362514"/>
            </a:xfrm>
            <a:custGeom>
              <a:avLst/>
              <a:gdLst>
                <a:gd name="T0" fmla="*/ 0 w 229"/>
                <a:gd name="T1" fmla="*/ 0 h 170"/>
                <a:gd name="T2" fmla="*/ 106 w 229"/>
                <a:gd name="T3" fmla="*/ 170 h 170"/>
                <a:gd name="T4" fmla="*/ 229 w 229"/>
                <a:gd name="T5" fmla="*/ 92 h 170"/>
                <a:gd name="T6" fmla="*/ 0 w 229"/>
                <a:gd name="T7" fmla="*/ 0 h 170"/>
              </a:gdLst>
              <a:ahLst/>
              <a:cxnLst>
                <a:cxn ang="0">
                  <a:pos x="T0" y="T1"/>
                </a:cxn>
                <a:cxn ang="0">
                  <a:pos x="T2" y="T3"/>
                </a:cxn>
                <a:cxn ang="0">
                  <a:pos x="T4" y="T5"/>
                </a:cxn>
                <a:cxn ang="0">
                  <a:pos x="T6" y="T7"/>
                </a:cxn>
              </a:cxnLst>
              <a:rect l="0" t="0" r="r" b="b"/>
              <a:pathLst>
                <a:path w="229" h="170">
                  <a:moveTo>
                    <a:pt x="0" y="0"/>
                  </a:moveTo>
                  <a:lnTo>
                    <a:pt x="106" y="170"/>
                  </a:lnTo>
                  <a:lnTo>
                    <a:pt x="229" y="92"/>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2" name="Freeform 415">
              <a:extLst>
                <a:ext uri="{FF2B5EF4-FFF2-40B4-BE49-F238E27FC236}">
                  <a16:creationId xmlns:a16="http://schemas.microsoft.com/office/drawing/2014/main" id="{B7E13F7A-EFB8-3D1D-7B93-BCFDC3283810}"/>
                </a:ext>
              </a:extLst>
            </p:cNvPr>
            <p:cNvSpPr/>
            <p:nvPr/>
          </p:nvSpPr>
          <p:spPr bwMode="auto">
            <a:xfrm>
              <a:off x="7286032" y="2648225"/>
              <a:ext cx="492593" cy="362514"/>
            </a:xfrm>
            <a:custGeom>
              <a:avLst/>
              <a:gdLst>
                <a:gd name="T0" fmla="*/ 0 w 231"/>
                <a:gd name="T1" fmla="*/ 116 h 170"/>
                <a:gd name="T2" fmla="*/ 231 w 231"/>
                <a:gd name="T3" fmla="*/ 170 h 170"/>
                <a:gd name="T4" fmla="*/ 125 w 231"/>
                <a:gd name="T5" fmla="*/ 0 h 170"/>
                <a:gd name="T6" fmla="*/ 0 w 231"/>
                <a:gd name="T7" fmla="*/ 116 h 170"/>
              </a:gdLst>
              <a:ahLst/>
              <a:cxnLst>
                <a:cxn ang="0">
                  <a:pos x="T0" y="T1"/>
                </a:cxn>
                <a:cxn ang="0">
                  <a:pos x="T2" y="T3"/>
                </a:cxn>
                <a:cxn ang="0">
                  <a:pos x="T4" y="T5"/>
                </a:cxn>
                <a:cxn ang="0">
                  <a:pos x="T6" y="T7"/>
                </a:cxn>
              </a:cxnLst>
              <a:rect l="0" t="0" r="r" b="b"/>
              <a:pathLst>
                <a:path w="231" h="170">
                  <a:moveTo>
                    <a:pt x="0" y="116"/>
                  </a:moveTo>
                  <a:lnTo>
                    <a:pt x="231" y="170"/>
                  </a:lnTo>
                  <a:lnTo>
                    <a:pt x="125" y="0"/>
                  </a:lnTo>
                  <a:lnTo>
                    <a:pt x="0" y="1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3" name="Freeform 416">
              <a:extLst>
                <a:ext uri="{FF2B5EF4-FFF2-40B4-BE49-F238E27FC236}">
                  <a16:creationId xmlns:a16="http://schemas.microsoft.com/office/drawing/2014/main" id="{850A0D9A-D780-F501-D687-0885E0DC73EF}"/>
                </a:ext>
              </a:extLst>
            </p:cNvPr>
            <p:cNvSpPr/>
            <p:nvPr/>
          </p:nvSpPr>
          <p:spPr bwMode="auto">
            <a:xfrm>
              <a:off x="7286032" y="2895587"/>
              <a:ext cx="492593" cy="343323"/>
            </a:xfrm>
            <a:custGeom>
              <a:avLst/>
              <a:gdLst>
                <a:gd name="T0" fmla="*/ 85 w 231"/>
                <a:gd name="T1" fmla="*/ 161 h 161"/>
                <a:gd name="T2" fmla="*/ 0 w 231"/>
                <a:gd name="T3" fmla="*/ 0 h 161"/>
                <a:gd name="T4" fmla="*/ 231 w 231"/>
                <a:gd name="T5" fmla="*/ 54 h 161"/>
                <a:gd name="T6" fmla="*/ 85 w 231"/>
                <a:gd name="T7" fmla="*/ 161 h 161"/>
              </a:gdLst>
              <a:ahLst/>
              <a:cxnLst>
                <a:cxn ang="0">
                  <a:pos x="T0" y="T1"/>
                </a:cxn>
                <a:cxn ang="0">
                  <a:pos x="T2" y="T3"/>
                </a:cxn>
                <a:cxn ang="0">
                  <a:pos x="T4" y="T5"/>
                </a:cxn>
                <a:cxn ang="0">
                  <a:pos x="T6" y="T7"/>
                </a:cxn>
              </a:cxnLst>
              <a:rect l="0" t="0" r="r" b="b"/>
              <a:pathLst>
                <a:path w="231" h="161">
                  <a:moveTo>
                    <a:pt x="85" y="161"/>
                  </a:moveTo>
                  <a:lnTo>
                    <a:pt x="0" y="0"/>
                  </a:lnTo>
                  <a:lnTo>
                    <a:pt x="231" y="54"/>
                  </a:lnTo>
                  <a:lnTo>
                    <a:pt x="85"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4" name="Freeform 417">
              <a:extLst>
                <a:ext uri="{FF2B5EF4-FFF2-40B4-BE49-F238E27FC236}">
                  <a16:creationId xmlns:a16="http://schemas.microsoft.com/office/drawing/2014/main" id="{F82D5BD2-5676-1631-BBE6-2EA82DB62646}"/>
                </a:ext>
              </a:extLst>
            </p:cNvPr>
            <p:cNvSpPr/>
            <p:nvPr/>
          </p:nvSpPr>
          <p:spPr bwMode="auto">
            <a:xfrm>
              <a:off x="7057861" y="2895587"/>
              <a:ext cx="409427" cy="343323"/>
            </a:xfrm>
            <a:custGeom>
              <a:avLst/>
              <a:gdLst>
                <a:gd name="T0" fmla="*/ 0 w 192"/>
                <a:gd name="T1" fmla="*/ 120 h 161"/>
                <a:gd name="T2" fmla="*/ 192 w 192"/>
                <a:gd name="T3" fmla="*/ 161 h 161"/>
                <a:gd name="T4" fmla="*/ 107 w 192"/>
                <a:gd name="T5" fmla="*/ 0 h 161"/>
                <a:gd name="T6" fmla="*/ 0 w 192"/>
                <a:gd name="T7" fmla="*/ 120 h 161"/>
              </a:gdLst>
              <a:ahLst/>
              <a:cxnLst>
                <a:cxn ang="0">
                  <a:pos x="T0" y="T1"/>
                </a:cxn>
                <a:cxn ang="0">
                  <a:pos x="T2" y="T3"/>
                </a:cxn>
                <a:cxn ang="0">
                  <a:pos x="T4" y="T5"/>
                </a:cxn>
                <a:cxn ang="0">
                  <a:pos x="T6" y="T7"/>
                </a:cxn>
              </a:cxnLst>
              <a:rect l="0" t="0" r="r" b="b"/>
              <a:pathLst>
                <a:path w="192" h="161">
                  <a:moveTo>
                    <a:pt x="0" y="120"/>
                  </a:moveTo>
                  <a:lnTo>
                    <a:pt x="192" y="161"/>
                  </a:lnTo>
                  <a:lnTo>
                    <a:pt x="107" y="0"/>
                  </a:lnTo>
                  <a:lnTo>
                    <a:pt x="0" y="12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5" name="Freeform 418">
              <a:extLst>
                <a:ext uri="{FF2B5EF4-FFF2-40B4-BE49-F238E27FC236}">
                  <a16:creationId xmlns:a16="http://schemas.microsoft.com/office/drawing/2014/main" id="{E45C8081-534C-B651-C510-5B1AAC7B956F}"/>
                </a:ext>
              </a:extLst>
            </p:cNvPr>
            <p:cNvSpPr/>
            <p:nvPr/>
          </p:nvSpPr>
          <p:spPr bwMode="auto">
            <a:xfrm>
              <a:off x="7057861" y="3151479"/>
              <a:ext cx="409427" cy="206847"/>
            </a:xfrm>
            <a:custGeom>
              <a:avLst/>
              <a:gdLst>
                <a:gd name="T0" fmla="*/ 29 w 192"/>
                <a:gd name="T1" fmla="*/ 97 h 97"/>
                <a:gd name="T2" fmla="*/ 192 w 192"/>
                <a:gd name="T3" fmla="*/ 41 h 97"/>
                <a:gd name="T4" fmla="*/ 0 w 192"/>
                <a:gd name="T5" fmla="*/ 0 h 97"/>
                <a:gd name="T6" fmla="*/ 29 w 192"/>
                <a:gd name="T7" fmla="*/ 97 h 97"/>
              </a:gdLst>
              <a:ahLst/>
              <a:cxnLst>
                <a:cxn ang="0">
                  <a:pos x="T0" y="T1"/>
                </a:cxn>
                <a:cxn ang="0">
                  <a:pos x="T2" y="T3"/>
                </a:cxn>
                <a:cxn ang="0">
                  <a:pos x="T4" y="T5"/>
                </a:cxn>
                <a:cxn ang="0">
                  <a:pos x="T6" y="T7"/>
                </a:cxn>
              </a:cxnLst>
              <a:rect l="0" t="0" r="r" b="b"/>
              <a:pathLst>
                <a:path w="192" h="97">
                  <a:moveTo>
                    <a:pt x="29" y="97"/>
                  </a:moveTo>
                  <a:lnTo>
                    <a:pt x="192" y="41"/>
                  </a:lnTo>
                  <a:lnTo>
                    <a:pt x="0" y="0"/>
                  </a:lnTo>
                  <a:lnTo>
                    <a:pt x="29" y="9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6" name="Freeform 419">
              <a:extLst>
                <a:ext uri="{FF2B5EF4-FFF2-40B4-BE49-F238E27FC236}">
                  <a16:creationId xmlns:a16="http://schemas.microsoft.com/office/drawing/2014/main" id="{AC3F775D-5CD7-DD2F-EEBF-9BC1F699510F}"/>
                </a:ext>
              </a:extLst>
            </p:cNvPr>
            <p:cNvSpPr/>
            <p:nvPr/>
          </p:nvSpPr>
          <p:spPr bwMode="auto">
            <a:xfrm>
              <a:off x="7119702" y="3238908"/>
              <a:ext cx="347587" cy="317733"/>
            </a:xfrm>
            <a:custGeom>
              <a:avLst/>
              <a:gdLst>
                <a:gd name="T0" fmla="*/ 78 w 163"/>
                <a:gd name="T1" fmla="*/ 149 h 149"/>
                <a:gd name="T2" fmla="*/ 0 w 163"/>
                <a:gd name="T3" fmla="*/ 56 h 149"/>
                <a:gd name="T4" fmla="*/ 163 w 163"/>
                <a:gd name="T5" fmla="*/ 0 h 149"/>
                <a:gd name="T6" fmla="*/ 78 w 163"/>
                <a:gd name="T7" fmla="*/ 149 h 149"/>
              </a:gdLst>
              <a:ahLst/>
              <a:cxnLst>
                <a:cxn ang="0">
                  <a:pos x="T0" y="T1"/>
                </a:cxn>
                <a:cxn ang="0">
                  <a:pos x="T2" y="T3"/>
                </a:cxn>
                <a:cxn ang="0">
                  <a:pos x="T4" y="T5"/>
                </a:cxn>
                <a:cxn ang="0">
                  <a:pos x="T6" y="T7"/>
                </a:cxn>
              </a:cxnLst>
              <a:rect l="0" t="0" r="r" b="b"/>
              <a:pathLst>
                <a:path w="163" h="149">
                  <a:moveTo>
                    <a:pt x="78" y="149"/>
                  </a:moveTo>
                  <a:lnTo>
                    <a:pt x="0" y="56"/>
                  </a:lnTo>
                  <a:lnTo>
                    <a:pt x="163" y="0"/>
                  </a:lnTo>
                  <a:lnTo>
                    <a:pt x="78"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7" name="Freeform 420">
              <a:extLst>
                <a:ext uri="{FF2B5EF4-FFF2-40B4-BE49-F238E27FC236}">
                  <a16:creationId xmlns:a16="http://schemas.microsoft.com/office/drawing/2014/main" id="{F456B697-7446-6717-E668-C9A11F9F0D46}"/>
                </a:ext>
              </a:extLst>
            </p:cNvPr>
            <p:cNvSpPr/>
            <p:nvPr/>
          </p:nvSpPr>
          <p:spPr bwMode="auto">
            <a:xfrm>
              <a:off x="7002418" y="3358325"/>
              <a:ext cx="283614" cy="343323"/>
            </a:xfrm>
            <a:custGeom>
              <a:avLst/>
              <a:gdLst>
                <a:gd name="T0" fmla="*/ 0 w 133"/>
                <a:gd name="T1" fmla="*/ 161 h 161"/>
                <a:gd name="T2" fmla="*/ 133 w 133"/>
                <a:gd name="T3" fmla="*/ 93 h 161"/>
                <a:gd name="T4" fmla="*/ 55 w 133"/>
                <a:gd name="T5" fmla="*/ 0 h 161"/>
                <a:gd name="T6" fmla="*/ 0 w 133"/>
                <a:gd name="T7" fmla="*/ 161 h 161"/>
              </a:gdLst>
              <a:ahLst/>
              <a:cxnLst>
                <a:cxn ang="0">
                  <a:pos x="T0" y="T1"/>
                </a:cxn>
                <a:cxn ang="0">
                  <a:pos x="T2" y="T3"/>
                </a:cxn>
                <a:cxn ang="0">
                  <a:pos x="T4" y="T5"/>
                </a:cxn>
                <a:cxn ang="0">
                  <a:pos x="T6" y="T7"/>
                </a:cxn>
              </a:cxnLst>
              <a:rect l="0" t="0" r="r" b="b"/>
              <a:pathLst>
                <a:path w="133" h="161">
                  <a:moveTo>
                    <a:pt x="0" y="161"/>
                  </a:moveTo>
                  <a:lnTo>
                    <a:pt x="133" y="93"/>
                  </a:lnTo>
                  <a:lnTo>
                    <a:pt x="55" y="0"/>
                  </a:lnTo>
                  <a:lnTo>
                    <a:pt x="0"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8" name="Freeform 421">
              <a:extLst>
                <a:ext uri="{FF2B5EF4-FFF2-40B4-BE49-F238E27FC236}">
                  <a16:creationId xmlns:a16="http://schemas.microsoft.com/office/drawing/2014/main" id="{B74E6E25-ED7F-C60D-9B9B-CB21446C52D6}"/>
                </a:ext>
              </a:extLst>
            </p:cNvPr>
            <p:cNvSpPr/>
            <p:nvPr/>
          </p:nvSpPr>
          <p:spPr bwMode="auto">
            <a:xfrm>
              <a:off x="6831823" y="3358325"/>
              <a:ext cx="287879" cy="343323"/>
            </a:xfrm>
            <a:custGeom>
              <a:avLst/>
              <a:gdLst>
                <a:gd name="T0" fmla="*/ 0 w 135"/>
                <a:gd name="T1" fmla="*/ 81 h 161"/>
                <a:gd name="T2" fmla="*/ 135 w 135"/>
                <a:gd name="T3" fmla="*/ 0 h 161"/>
                <a:gd name="T4" fmla="*/ 80 w 135"/>
                <a:gd name="T5" fmla="*/ 161 h 161"/>
                <a:gd name="T6" fmla="*/ 0 w 135"/>
                <a:gd name="T7" fmla="*/ 81 h 161"/>
              </a:gdLst>
              <a:ahLst/>
              <a:cxnLst>
                <a:cxn ang="0">
                  <a:pos x="T0" y="T1"/>
                </a:cxn>
                <a:cxn ang="0">
                  <a:pos x="T2" y="T3"/>
                </a:cxn>
                <a:cxn ang="0">
                  <a:pos x="T4" y="T5"/>
                </a:cxn>
                <a:cxn ang="0">
                  <a:pos x="T6" y="T7"/>
                </a:cxn>
              </a:cxnLst>
              <a:rect l="0" t="0" r="r" b="b"/>
              <a:pathLst>
                <a:path w="135" h="161">
                  <a:moveTo>
                    <a:pt x="0" y="81"/>
                  </a:moveTo>
                  <a:lnTo>
                    <a:pt x="135" y="0"/>
                  </a:lnTo>
                  <a:lnTo>
                    <a:pt x="80" y="161"/>
                  </a:lnTo>
                  <a:lnTo>
                    <a:pt x="0" y="8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09" name="Freeform 422">
              <a:extLst>
                <a:ext uri="{FF2B5EF4-FFF2-40B4-BE49-F238E27FC236}">
                  <a16:creationId xmlns:a16="http://schemas.microsoft.com/office/drawing/2014/main" id="{55577251-13A4-0EC1-E1A4-AF663AA70EC8}"/>
                </a:ext>
              </a:extLst>
            </p:cNvPr>
            <p:cNvSpPr/>
            <p:nvPr/>
          </p:nvSpPr>
          <p:spPr bwMode="auto">
            <a:xfrm>
              <a:off x="6706010" y="3531053"/>
              <a:ext cx="296409" cy="317733"/>
            </a:xfrm>
            <a:custGeom>
              <a:avLst/>
              <a:gdLst>
                <a:gd name="T0" fmla="*/ 0 w 139"/>
                <a:gd name="T1" fmla="*/ 149 h 149"/>
                <a:gd name="T2" fmla="*/ 139 w 139"/>
                <a:gd name="T3" fmla="*/ 80 h 149"/>
                <a:gd name="T4" fmla="*/ 59 w 139"/>
                <a:gd name="T5" fmla="*/ 0 h 149"/>
                <a:gd name="T6" fmla="*/ 0 w 139"/>
                <a:gd name="T7" fmla="*/ 149 h 149"/>
              </a:gdLst>
              <a:ahLst/>
              <a:cxnLst>
                <a:cxn ang="0">
                  <a:pos x="T0" y="T1"/>
                </a:cxn>
                <a:cxn ang="0">
                  <a:pos x="T2" y="T3"/>
                </a:cxn>
                <a:cxn ang="0">
                  <a:pos x="T4" y="T5"/>
                </a:cxn>
                <a:cxn ang="0">
                  <a:pos x="T6" y="T7"/>
                </a:cxn>
              </a:cxnLst>
              <a:rect l="0" t="0" r="r" b="b"/>
              <a:pathLst>
                <a:path w="139" h="149">
                  <a:moveTo>
                    <a:pt x="0" y="149"/>
                  </a:moveTo>
                  <a:lnTo>
                    <a:pt x="139" y="80"/>
                  </a:lnTo>
                  <a:lnTo>
                    <a:pt x="59" y="0"/>
                  </a:lnTo>
                  <a:lnTo>
                    <a:pt x="0" y="149"/>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0" name="Freeform 423">
              <a:extLst>
                <a:ext uri="{FF2B5EF4-FFF2-40B4-BE49-F238E27FC236}">
                  <a16:creationId xmlns:a16="http://schemas.microsoft.com/office/drawing/2014/main" id="{39F29662-A493-E4A7-68A3-3530F6BD0D3A}"/>
                </a:ext>
              </a:extLst>
            </p:cNvPr>
            <p:cNvSpPr/>
            <p:nvPr/>
          </p:nvSpPr>
          <p:spPr bwMode="auto">
            <a:xfrm>
              <a:off x="6810499" y="3206923"/>
              <a:ext cx="309204" cy="324130"/>
            </a:xfrm>
            <a:custGeom>
              <a:avLst/>
              <a:gdLst>
                <a:gd name="T0" fmla="*/ 0 w 145"/>
                <a:gd name="T1" fmla="*/ 0 h 152"/>
                <a:gd name="T2" fmla="*/ 145 w 145"/>
                <a:gd name="T3" fmla="*/ 71 h 152"/>
                <a:gd name="T4" fmla="*/ 10 w 145"/>
                <a:gd name="T5" fmla="*/ 152 h 152"/>
                <a:gd name="T6" fmla="*/ 0 w 145"/>
                <a:gd name="T7" fmla="*/ 0 h 152"/>
              </a:gdLst>
              <a:ahLst/>
              <a:cxnLst>
                <a:cxn ang="0">
                  <a:pos x="T0" y="T1"/>
                </a:cxn>
                <a:cxn ang="0">
                  <a:pos x="T2" y="T3"/>
                </a:cxn>
                <a:cxn ang="0">
                  <a:pos x="T4" y="T5"/>
                </a:cxn>
                <a:cxn ang="0">
                  <a:pos x="T6" y="T7"/>
                </a:cxn>
              </a:cxnLst>
              <a:rect l="0" t="0" r="r" b="b"/>
              <a:pathLst>
                <a:path w="145" h="152">
                  <a:moveTo>
                    <a:pt x="0" y="0"/>
                  </a:moveTo>
                  <a:lnTo>
                    <a:pt x="145" y="71"/>
                  </a:lnTo>
                  <a:lnTo>
                    <a:pt x="10" y="152"/>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1" name="Freeform 424">
              <a:extLst>
                <a:ext uri="{FF2B5EF4-FFF2-40B4-BE49-F238E27FC236}">
                  <a16:creationId xmlns:a16="http://schemas.microsoft.com/office/drawing/2014/main" id="{2CAA860F-D4F5-EF8B-DF4D-16C93A4712BA}"/>
                </a:ext>
              </a:extLst>
            </p:cNvPr>
            <p:cNvSpPr/>
            <p:nvPr/>
          </p:nvSpPr>
          <p:spPr bwMode="auto">
            <a:xfrm>
              <a:off x="7416110" y="3974599"/>
              <a:ext cx="362514" cy="258025"/>
            </a:xfrm>
            <a:custGeom>
              <a:avLst/>
              <a:gdLst>
                <a:gd name="T0" fmla="*/ 170 w 170"/>
                <a:gd name="T1" fmla="*/ 43 h 121"/>
                <a:gd name="T2" fmla="*/ 118 w 170"/>
                <a:gd name="T3" fmla="*/ 121 h 121"/>
                <a:gd name="T4" fmla="*/ 0 w 170"/>
                <a:gd name="T5" fmla="*/ 0 h 121"/>
                <a:gd name="T6" fmla="*/ 170 w 170"/>
                <a:gd name="T7" fmla="*/ 43 h 121"/>
              </a:gdLst>
              <a:ahLst/>
              <a:cxnLst>
                <a:cxn ang="0">
                  <a:pos x="T0" y="T1"/>
                </a:cxn>
                <a:cxn ang="0">
                  <a:pos x="T2" y="T3"/>
                </a:cxn>
                <a:cxn ang="0">
                  <a:pos x="T4" y="T5"/>
                </a:cxn>
                <a:cxn ang="0">
                  <a:pos x="T6" y="T7"/>
                </a:cxn>
              </a:cxnLst>
              <a:rect l="0" t="0" r="r" b="b"/>
              <a:pathLst>
                <a:path w="170" h="121">
                  <a:moveTo>
                    <a:pt x="170" y="43"/>
                  </a:moveTo>
                  <a:lnTo>
                    <a:pt x="118" y="121"/>
                  </a:lnTo>
                  <a:lnTo>
                    <a:pt x="0" y="0"/>
                  </a:lnTo>
                  <a:lnTo>
                    <a:pt x="170" y="4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2" name="Freeform 425">
              <a:extLst>
                <a:ext uri="{FF2B5EF4-FFF2-40B4-BE49-F238E27FC236}">
                  <a16:creationId xmlns:a16="http://schemas.microsoft.com/office/drawing/2014/main" id="{F95689A3-7BF2-E0E3-889F-464309B38696}"/>
                </a:ext>
              </a:extLst>
            </p:cNvPr>
            <p:cNvSpPr/>
            <p:nvPr/>
          </p:nvSpPr>
          <p:spPr bwMode="auto">
            <a:xfrm>
              <a:off x="7667737" y="4066293"/>
              <a:ext cx="258025" cy="479798"/>
            </a:xfrm>
            <a:custGeom>
              <a:avLst/>
              <a:gdLst>
                <a:gd name="T0" fmla="*/ 121 w 121"/>
                <a:gd name="T1" fmla="*/ 225 h 225"/>
                <a:gd name="T2" fmla="*/ 0 w 121"/>
                <a:gd name="T3" fmla="*/ 78 h 225"/>
                <a:gd name="T4" fmla="*/ 52 w 121"/>
                <a:gd name="T5" fmla="*/ 0 h 225"/>
                <a:gd name="T6" fmla="*/ 121 w 121"/>
                <a:gd name="T7" fmla="*/ 225 h 225"/>
              </a:gdLst>
              <a:ahLst/>
              <a:cxnLst>
                <a:cxn ang="0">
                  <a:pos x="T0" y="T1"/>
                </a:cxn>
                <a:cxn ang="0">
                  <a:pos x="T2" y="T3"/>
                </a:cxn>
                <a:cxn ang="0">
                  <a:pos x="T4" y="T5"/>
                </a:cxn>
                <a:cxn ang="0">
                  <a:pos x="T6" y="T7"/>
                </a:cxn>
              </a:cxnLst>
              <a:rect l="0" t="0" r="r" b="b"/>
              <a:pathLst>
                <a:path w="121" h="225">
                  <a:moveTo>
                    <a:pt x="121" y="225"/>
                  </a:moveTo>
                  <a:lnTo>
                    <a:pt x="0" y="78"/>
                  </a:lnTo>
                  <a:lnTo>
                    <a:pt x="52" y="0"/>
                  </a:lnTo>
                  <a:lnTo>
                    <a:pt x="121" y="22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3" name="Freeform 426">
              <a:extLst>
                <a:ext uri="{FF2B5EF4-FFF2-40B4-BE49-F238E27FC236}">
                  <a16:creationId xmlns:a16="http://schemas.microsoft.com/office/drawing/2014/main" id="{42C45D26-6514-1E0B-0D7E-3A33B69FE3C0}"/>
                </a:ext>
              </a:extLst>
            </p:cNvPr>
            <p:cNvSpPr/>
            <p:nvPr/>
          </p:nvSpPr>
          <p:spPr bwMode="auto">
            <a:xfrm>
              <a:off x="7667737" y="4232623"/>
              <a:ext cx="258025" cy="550168"/>
            </a:xfrm>
            <a:custGeom>
              <a:avLst/>
              <a:gdLst>
                <a:gd name="T0" fmla="*/ 71 w 121"/>
                <a:gd name="T1" fmla="*/ 258 h 258"/>
                <a:gd name="T2" fmla="*/ 0 w 121"/>
                <a:gd name="T3" fmla="*/ 0 h 258"/>
                <a:gd name="T4" fmla="*/ 121 w 121"/>
                <a:gd name="T5" fmla="*/ 147 h 258"/>
                <a:gd name="T6" fmla="*/ 71 w 121"/>
                <a:gd name="T7" fmla="*/ 258 h 258"/>
              </a:gdLst>
              <a:ahLst/>
              <a:cxnLst>
                <a:cxn ang="0">
                  <a:pos x="T0" y="T1"/>
                </a:cxn>
                <a:cxn ang="0">
                  <a:pos x="T2" y="T3"/>
                </a:cxn>
                <a:cxn ang="0">
                  <a:pos x="T4" y="T5"/>
                </a:cxn>
                <a:cxn ang="0">
                  <a:pos x="T6" y="T7"/>
                </a:cxn>
              </a:cxnLst>
              <a:rect l="0" t="0" r="r" b="b"/>
              <a:pathLst>
                <a:path w="121" h="258">
                  <a:moveTo>
                    <a:pt x="71" y="258"/>
                  </a:moveTo>
                  <a:lnTo>
                    <a:pt x="0" y="0"/>
                  </a:lnTo>
                  <a:lnTo>
                    <a:pt x="121" y="147"/>
                  </a:lnTo>
                  <a:lnTo>
                    <a:pt x="71" y="258"/>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4" name="Freeform 427">
              <a:extLst>
                <a:ext uri="{FF2B5EF4-FFF2-40B4-BE49-F238E27FC236}">
                  <a16:creationId xmlns:a16="http://schemas.microsoft.com/office/drawing/2014/main" id="{AF4D0D60-BD47-18C6-A7ED-0559FF3CD755}"/>
                </a:ext>
              </a:extLst>
            </p:cNvPr>
            <p:cNvSpPr/>
            <p:nvPr/>
          </p:nvSpPr>
          <p:spPr bwMode="auto">
            <a:xfrm>
              <a:off x="7537659" y="4232623"/>
              <a:ext cx="281481" cy="550168"/>
            </a:xfrm>
            <a:custGeom>
              <a:avLst/>
              <a:gdLst>
                <a:gd name="T0" fmla="*/ 0 w 132"/>
                <a:gd name="T1" fmla="*/ 242 h 258"/>
                <a:gd name="T2" fmla="*/ 61 w 132"/>
                <a:gd name="T3" fmla="*/ 0 h 258"/>
                <a:gd name="T4" fmla="*/ 132 w 132"/>
                <a:gd name="T5" fmla="*/ 258 h 258"/>
                <a:gd name="T6" fmla="*/ 0 w 132"/>
                <a:gd name="T7" fmla="*/ 242 h 258"/>
              </a:gdLst>
              <a:ahLst/>
              <a:cxnLst>
                <a:cxn ang="0">
                  <a:pos x="T0" y="T1"/>
                </a:cxn>
                <a:cxn ang="0">
                  <a:pos x="T2" y="T3"/>
                </a:cxn>
                <a:cxn ang="0">
                  <a:pos x="T4" y="T5"/>
                </a:cxn>
                <a:cxn ang="0">
                  <a:pos x="T6" y="T7"/>
                </a:cxn>
              </a:cxnLst>
              <a:rect l="0" t="0" r="r" b="b"/>
              <a:pathLst>
                <a:path w="132" h="258">
                  <a:moveTo>
                    <a:pt x="0" y="242"/>
                  </a:moveTo>
                  <a:lnTo>
                    <a:pt x="61" y="0"/>
                  </a:lnTo>
                  <a:lnTo>
                    <a:pt x="132" y="258"/>
                  </a:lnTo>
                  <a:lnTo>
                    <a:pt x="0" y="24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5" name="Freeform 428">
              <a:extLst>
                <a:ext uri="{FF2B5EF4-FFF2-40B4-BE49-F238E27FC236}">
                  <a16:creationId xmlns:a16="http://schemas.microsoft.com/office/drawing/2014/main" id="{95637DC2-076E-ECAD-42DA-369E14A11213}"/>
                </a:ext>
              </a:extLst>
            </p:cNvPr>
            <p:cNvSpPr/>
            <p:nvPr/>
          </p:nvSpPr>
          <p:spPr bwMode="auto">
            <a:xfrm>
              <a:off x="7819140" y="4546091"/>
              <a:ext cx="221773" cy="236701"/>
            </a:xfrm>
            <a:custGeom>
              <a:avLst/>
              <a:gdLst>
                <a:gd name="T0" fmla="*/ 104 w 104"/>
                <a:gd name="T1" fmla="*/ 111 h 111"/>
                <a:gd name="T2" fmla="*/ 50 w 104"/>
                <a:gd name="T3" fmla="*/ 0 h 111"/>
                <a:gd name="T4" fmla="*/ 0 w 104"/>
                <a:gd name="T5" fmla="*/ 111 h 111"/>
                <a:gd name="T6" fmla="*/ 104 w 104"/>
                <a:gd name="T7" fmla="*/ 111 h 111"/>
              </a:gdLst>
              <a:ahLst/>
              <a:cxnLst>
                <a:cxn ang="0">
                  <a:pos x="T0" y="T1"/>
                </a:cxn>
                <a:cxn ang="0">
                  <a:pos x="T2" y="T3"/>
                </a:cxn>
                <a:cxn ang="0">
                  <a:pos x="T4" y="T5"/>
                </a:cxn>
                <a:cxn ang="0">
                  <a:pos x="T6" y="T7"/>
                </a:cxn>
              </a:cxnLst>
              <a:rect l="0" t="0" r="r" b="b"/>
              <a:pathLst>
                <a:path w="104" h="111">
                  <a:moveTo>
                    <a:pt x="104" y="111"/>
                  </a:moveTo>
                  <a:lnTo>
                    <a:pt x="50" y="0"/>
                  </a:lnTo>
                  <a:lnTo>
                    <a:pt x="0" y="111"/>
                  </a:lnTo>
                  <a:lnTo>
                    <a:pt x="104"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6" name="Freeform 429">
              <a:extLst>
                <a:ext uri="{FF2B5EF4-FFF2-40B4-BE49-F238E27FC236}">
                  <a16:creationId xmlns:a16="http://schemas.microsoft.com/office/drawing/2014/main" id="{01DD39E4-EFA8-806C-A8F0-EDC35D17688E}"/>
                </a:ext>
              </a:extLst>
            </p:cNvPr>
            <p:cNvSpPr/>
            <p:nvPr/>
          </p:nvSpPr>
          <p:spPr bwMode="auto">
            <a:xfrm>
              <a:off x="7925762" y="4509839"/>
              <a:ext cx="247362" cy="272952"/>
            </a:xfrm>
            <a:custGeom>
              <a:avLst/>
              <a:gdLst>
                <a:gd name="T0" fmla="*/ 116 w 116"/>
                <a:gd name="T1" fmla="*/ 0 h 128"/>
                <a:gd name="T2" fmla="*/ 0 w 116"/>
                <a:gd name="T3" fmla="*/ 17 h 128"/>
                <a:gd name="T4" fmla="*/ 54 w 116"/>
                <a:gd name="T5" fmla="*/ 128 h 128"/>
                <a:gd name="T6" fmla="*/ 116 w 116"/>
                <a:gd name="T7" fmla="*/ 0 h 128"/>
              </a:gdLst>
              <a:ahLst/>
              <a:cxnLst>
                <a:cxn ang="0">
                  <a:pos x="T0" y="T1"/>
                </a:cxn>
                <a:cxn ang="0">
                  <a:pos x="T2" y="T3"/>
                </a:cxn>
                <a:cxn ang="0">
                  <a:pos x="T4" y="T5"/>
                </a:cxn>
                <a:cxn ang="0">
                  <a:pos x="T6" y="T7"/>
                </a:cxn>
              </a:cxnLst>
              <a:rect l="0" t="0" r="r" b="b"/>
              <a:pathLst>
                <a:path w="116" h="128">
                  <a:moveTo>
                    <a:pt x="116" y="0"/>
                  </a:moveTo>
                  <a:lnTo>
                    <a:pt x="0" y="17"/>
                  </a:lnTo>
                  <a:lnTo>
                    <a:pt x="54" y="128"/>
                  </a:lnTo>
                  <a:lnTo>
                    <a:pt x="11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dirty="0">
                <a:solidFill>
                  <a:prstClr val="black"/>
                </a:solidFill>
              </a:endParaRPr>
            </a:p>
          </p:txBody>
        </p:sp>
        <p:sp>
          <p:nvSpPr>
            <p:cNvPr id="217" name="Freeform 430">
              <a:extLst>
                <a:ext uri="{FF2B5EF4-FFF2-40B4-BE49-F238E27FC236}">
                  <a16:creationId xmlns:a16="http://schemas.microsoft.com/office/drawing/2014/main" id="{2F332F31-08D5-4799-5F71-60856BA425BB}"/>
                </a:ext>
              </a:extLst>
            </p:cNvPr>
            <p:cNvSpPr/>
            <p:nvPr/>
          </p:nvSpPr>
          <p:spPr bwMode="auto">
            <a:xfrm>
              <a:off x="7819140" y="4782791"/>
              <a:ext cx="221773" cy="236701"/>
            </a:xfrm>
            <a:custGeom>
              <a:avLst/>
              <a:gdLst>
                <a:gd name="T0" fmla="*/ 22 w 104"/>
                <a:gd name="T1" fmla="*/ 111 h 111"/>
                <a:gd name="T2" fmla="*/ 104 w 104"/>
                <a:gd name="T3" fmla="*/ 0 h 111"/>
                <a:gd name="T4" fmla="*/ 0 w 104"/>
                <a:gd name="T5" fmla="*/ 0 h 111"/>
                <a:gd name="T6" fmla="*/ 22 w 104"/>
                <a:gd name="T7" fmla="*/ 111 h 111"/>
              </a:gdLst>
              <a:ahLst/>
              <a:cxnLst>
                <a:cxn ang="0">
                  <a:pos x="T0" y="T1"/>
                </a:cxn>
                <a:cxn ang="0">
                  <a:pos x="T2" y="T3"/>
                </a:cxn>
                <a:cxn ang="0">
                  <a:pos x="T4" y="T5"/>
                </a:cxn>
                <a:cxn ang="0">
                  <a:pos x="T6" y="T7"/>
                </a:cxn>
              </a:cxnLst>
              <a:rect l="0" t="0" r="r" b="b"/>
              <a:pathLst>
                <a:path w="104" h="111">
                  <a:moveTo>
                    <a:pt x="22" y="111"/>
                  </a:moveTo>
                  <a:lnTo>
                    <a:pt x="104" y="0"/>
                  </a:lnTo>
                  <a:lnTo>
                    <a:pt x="0" y="0"/>
                  </a:lnTo>
                  <a:lnTo>
                    <a:pt x="22"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8" name="Freeform 431">
              <a:extLst>
                <a:ext uri="{FF2B5EF4-FFF2-40B4-BE49-F238E27FC236}">
                  <a16:creationId xmlns:a16="http://schemas.microsoft.com/office/drawing/2014/main" id="{D9C3DF58-AAF4-39FC-A0E8-8A21A8BA4EF4}"/>
                </a:ext>
              </a:extLst>
            </p:cNvPr>
            <p:cNvSpPr/>
            <p:nvPr/>
          </p:nvSpPr>
          <p:spPr bwMode="auto">
            <a:xfrm>
              <a:off x="7209264" y="3974599"/>
              <a:ext cx="458474" cy="313469"/>
            </a:xfrm>
            <a:custGeom>
              <a:avLst/>
              <a:gdLst>
                <a:gd name="T0" fmla="*/ 97 w 215"/>
                <a:gd name="T1" fmla="*/ 0 h 147"/>
                <a:gd name="T2" fmla="*/ 0 w 215"/>
                <a:gd name="T3" fmla="*/ 147 h 147"/>
                <a:gd name="T4" fmla="*/ 215 w 215"/>
                <a:gd name="T5" fmla="*/ 121 h 147"/>
                <a:gd name="T6" fmla="*/ 97 w 215"/>
                <a:gd name="T7" fmla="*/ 0 h 147"/>
              </a:gdLst>
              <a:ahLst/>
              <a:cxnLst>
                <a:cxn ang="0">
                  <a:pos x="T0" y="T1"/>
                </a:cxn>
                <a:cxn ang="0">
                  <a:pos x="T2" y="T3"/>
                </a:cxn>
                <a:cxn ang="0">
                  <a:pos x="T4" y="T5"/>
                </a:cxn>
                <a:cxn ang="0">
                  <a:pos x="T6" y="T7"/>
                </a:cxn>
              </a:cxnLst>
              <a:rect l="0" t="0" r="r" b="b"/>
              <a:pathLst>
                <a:path w="215" h="147">
                  <a:moveTo>
                    <a:pt x="97" y="0"/>
                  </a:moveTo>
                  <a:lnTo>
                    <a:pt x="0" y="147"/>
                  </a:lnTo>
                  <a:lnTo>
                    <a:pt x="215" y="121"/>
                  </a:lnTo>
                  <a:lnTo>
                    <a:pt x="97"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19" name="Freeform 432">
              <a:extLst>
                <a:ext uri="{FF2B5EF4-FFF2-40B4-BE49-F238E27FC236}">
                  <a16:creationId xmlns:a16="http://schemas.microsoft.com/office/drawing/2014/main" id="{84D2FD77-7A96-4B6B-9745-E1D3FC447CB0}"/>
                </a:ext>
              </a:extLst>
            </p:cNvPr>
            <p:cNvSpPr/>
            <p:nvPr/>
          </p:nvSpPr>
          <p:spPr bwMode="auto">
            <a:xfrm>
              <a:off x="7143158" y="3874374"/>
              <a:ext cx="272952" cy="413692"/>
            </a:xfrm>
            <a:custGeom>
              <a:avLst/>
              <a:gdLst>
                <a:gd name="T0" fmla="*/ 0 w 128"/>
                <a:gd name="T1" fmla="*/ 0 h 194"/>
                <a:gd name="T2" fmla="*/ 31 w 128"/>
                <a:gd name="T3" fmla="*/ 194 h 194"/>
                <a:gd name="T4" fmla="*/ 128 w 128"/>
                <a:gd name="T5" fmla="*/ 47 h 194"/>
                <a:gd name="T6" fmla="*/ 0 w 128"/>
                <a:gd name="T7" fmla="*/ 0 h 194"/>
              </a:gdLst>
              <a:ahLst/>
              <a:cxnLst>
                <a:cxn ang="0">
                  <a:pos x="T0" y="T1"/>
                </a:cxn>
                <a:cxn ang="0">
                  <a:pos x="T2" y="T3"/>
                </a:cxn>
                <a:cxn ang="0">
                  <a:pos x="T4" y="T5"/>
                </a:cxn>
                <a:cxn ang="0">
                  <a:pos x="T6" y="T7"/>
                </a:cxn>
              </a:cxnLst>
              <a:rect l="0" t="0" r="r" b="b"/>
              <a:pathLst>
                <a:path w="128" h="194">
                  <a:moveTo>
                    <a:pt x="0" y="0"/>
                  </a:moveTo>
                  <a:lnTo>
                    <a:pt x="31" y="194"/>
                  </a:lnTo>
                  <a:lnTo>
                    <a:pt x="128" y="4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0" name="Freeform 433">
              <a:extLst>
                <a:ext uri="{FF2B5EF4-FFF2-40B4-BE49-F238E27FC236}">
                  <a16:creationId xmlns:a16="http://schemas.microsoft.com/office/drawing/2014/main" id="{1625FCC3-2F6A-5989-2559-FE639802232D}"/>
                </a:ext>
              </a:extLst>
            </p:cNvPr>
            <p:cNvSpPr/>
            <p:nvPr/>
          </p:nvSpPr>
          <p:spPr bwMode="auto">
            <a:xfrm>
              <a:off x="6746526" y="3874374"/>
              <a:ext cx="396633" cy="328395"/>
            </a:xfrm>
            <a:custGeom>
              <a:avLst/>
              <a:gdLst>
                <a:gd name="T0" fmla="*/ 52 w 186"/>
                <a:gd name="T1" fmla="*/ 154 h 154"/>
                <a:gd name="T2" fmla="*/ 186 w 186"/>
                <a:gd name="T3" fmla="*/ 0 h 154"/>
                <a:gd name="T4" fmla="*/ 0 w 186"/>
                <a:gd name="T5" fmla="*/ 14 h 154"/>
                <a:gd name="T6" fmla="*/ 52 w 186"/>
                <a:gd name="T7" fmla="*/ 154 h 154"/>
              </a:gdLst>
              <a:ahLst/>
              <a:cxnLst>
                <a:cxn ang="0">
                  <a:pos x="T0" y="T1"/>
                </a:cxn>
                <a:cxn ang="0">
                  <a:pos x="T2" y="T3"/>
                </a:cxn>
                <a:cxn ang="0">
                  <a:pos x="T4" y="T5"/>
                </a:cxn>
                <a:cxn ang="0">
                  <a:pos x="T6" y="T7"/>
                </a:cxn>
              </a:cxnLst>
              <a:rect l="0" t="0" r="r" b="b"/>
              <a:pathLst>
                <a:path w="186" h="154">
                  <a:moveTo>
                    <a:pt x="52" y="154"/>
                  </a:moveTo>
                  <a:lnTo>
                    <a:pt x="186" y="0"/>
                  </a:lnTo>
                  <a:lnTo>
                    <a:pt x="0" y="14"/>
                  </a:lnTo>
                  <a:lnTo>
                    <a:pt x="52" y="15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1" name="Freeform 434">
              <a:extLst>
                <a:ext uri="{FF2B5EF4-FFF2-40B4-BE49-F238E27FC236}">
                  <a16:creationId xmlns:a16="http://schemas.microsoft.com/office/drawing/2014/main" id="{F6402AD6-77D7-1D9A-4B7D-CE0C4779A31F}"/>
                </a:ext>
              </a:extLst>
            </p:cNvPr>
            <p:cNvSpPr/>
            <p:nvPr/>
          </p:nvSpPr>
          <p:spPr bwMode="auto">
            <a:xfrm>
              <a:off x="6529017" y="3904228"/>
              <a:ext cx="328395" cy="364647"/>
            </a:xfrm>
            <a:custGeom>
              <a:avLst/>
              <a:gdLst>
                <a:gd name="T0" fmla="*/ 0 w 154"/>
                <a:gd name="T1" fmla="*/ 171 h 171"/>
                <a:gd name="T2" fmla="*/ 154 w 154"/>
                <a:gd name="T3" fmla="*/ 140 h 171"/>
                <a:gd name="T4" fmla="*/ 102 w 154"/>
                <a:gd name="T5" fmla="*/ 0 h 171"/>
                <a:gd name="T6" fmla="*/ 0 w 154"/>
                <a:gd name="T7" fmla="*/ 171 h 171"/>
              </a:gdLst>
              <a:ahLst/>
              <a:cxnLst>
                <a:cxn ang="0">
                  <a:pos x="T0" y="T1"/>
                </a:cxn>
                <a:cxn ang="0">
                  <a:pos x="T2" y="T3"/>
                </a:cxn>
                <a:cxn ang="0">
                  <a:pos x="T4" y="T5"/>
                </a:cxn>
                <a:cxn ang="0">
                  <a:pos x="T6" y="T7"/>
                </a:cxn>
              </a:cxnLst>
              <a:rect l="0" t="0" r="r" b="b"/>
              <a:pathLst>
                <a:path w="154" h="171">
                  <a:moveTo>
                    <a:pt x="0" y="171"/>
                  </a:moveTo>
                  <a:lnTo>
                    <a:pt x="154" y="140"/>
                  </a:lnTo>
                  <a:lnTo>
                    <a:pt x="102" y="0"/>
                  </a:lnTo>
                  <a:lnTo>
                    <a:pt x="0" y="17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2" name="Freeform 435">
              <a:extLst>
                <a:ext uri="{FF2B5EF4-FFF2-40B4-BE49-F238E27FC236}">
                  <a16:creationId xmlns:a16="http://schemas.microsoft.com/office/drawing/2014/main" id="{11BC3CE3-FE06-9640-7920-9C7CCFA710EE}"/>
                </a:ext>
              </a:extLst>
            </p:cNvPr>
            <p:cNvSpPr/>
            <p:nvPr/>
          </p:nvSpPr>
          <p:spPr bwMode="auto">
            <a:xfrm>
              <a:off x="6857412" y="3874374"/>
              <a:ext cx="351852" cy="413692"/>
            </a:xfrm>
            <a:custGeom>
              <a:avLst/>
              <a:gdLst>
                <a:gd name="T0" fmla="*/ 165 w 165"/>
                <a:gd name="T1" fmla="*/ 194 h 194"/>
                <a:gd name="T2" fmla="*/ 134 w 165"/>
                <a:gd name="T3" fmla="*/ 0 h 194"/>
                <a:gd name="T4" fmla="*/ 0 w 165"/>
                <a:gd name="T5" fmla="*/ 154 h 194"/>
                <a:gd name="T6" fmla="*/ 165 w 165"/>
                <a:gd name="T7" fmla="*/ 194 h 194"/>
              </a:gdLst>
              <a:ahLst/>
              <a:cxnLst>
                <a:cxn ang="0">
                  <a:pos x="T0" y="T1"/>
                </a:cxn>
                <a:cxn ang="0">
                  <a:pos x="T2" y="T3"/>
                </a:cxn>
                <a:cxn ang="0">
                  <a:pos x="T4" y="T5"/>
                </a:cxn>
                <a:cxn ang="0">
                  <a:pos x="T6" y="T7"/>
                </a:cxn>
              </a:cxnLst>
              <a:rect l="0" t="0" r="r" b="b"/>
              <a:pathLst>
                <a:path w="165" h="194">
                  <a:moveTo>
                    <a:pt x="165" y="194"/>
                  </a:moveTo>
                  <a:lnTo>
                    <a:pt x="134" y="0"/>
                  </a:lnTo>
                  <a:lnTo>
                    <a:pt x="0" y="154"/>
                  </a:lnTo>
                  <a:lnTo>
                    <a:pt x="165" y="19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3" name="Freeform 436">
              <a:extLst>
                <a:ext uri="{FF2B5EF4-FFF2-40B4-BE49-F238E27FC236}">
                  <a16:creationId xmlns:a16="http://schemas.microsoft.com/office/drawing/2014/main" id="{0D7468DD-F428-C811-C488-63E8409E20FF}"/>
                </a:ext>
              </a:extLst>
            </p:cNvPr>
            <p:cNvSpPr/>
            <p:nvPr/>
          </p:nvSpPr>
          <p:spPr bwMode="auto">
            <a:xfrm>
              <a:off x="6529017" y="4202769"/>
              <a:ext cx="328395" cy="347587"/>
            </a:xfrm>
            <a:custGeom>
              <a:avLst/>
              <a:gdLst>
                <a:gd name="T0" fmla="*/ 40 w 154"/>
                <a:gd name="T1" fmla="*/ 163 h 163"/>
                <a:gd name="T2" fmla="*/ 154 w 154"/>
                <a:gd name="T3" fmla="*/ 0 h 163"/>
                <a:gd name="T4" fmla="*/ 0 w 154"/>
                <a:gd name="T5" fmla="*/ 31 h 163"/>
                <a:gd name="T6" fmla="*/ 40 w 154"/>
                <a:gd name="T7" fmla="*/ 163 h 163"/>
              </a:gdLst>
              <a:ahLst/>
              <a:cxnLst>
                <a:cxn ang="0">
                  <a:pos x="T0" y="T1"/>
                </a:cxn>
                <a:cxn ang="0">
                  <a:pos x="T2" y="T3"/>
                </a:cxn>
                <a:cxn ang="0">
                  <a:pos x="T4" y="T5"/>
                </a:cxn>
                <a:cxn ang="0">
                  <a:pos x="T6" y="T7"/>
                </a:cxn>
              </a:cxnLst>
              <a:rect l="0" t="0" r="r" b="b"/>
              <a:pathLst>
                <a:path w="154" h="163">
                  <a:moveTo>
                    <a:pt x="40" y="163"/>
                  </a:moveTo>
                  <a:lnTo>
                    <a:pt x="154" y="0"/>
                  </a:lnTo>
                  <a:lnTo>
                    <a:pt x="0" y="31"/>
                  </a:lnTo>
                  <a:lnTo>
                    <a:pt x="40" y="16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4" name="Freeform 437">
              <a:extLst>
                <a:ext uri="{FF2B5EF4-FFF2-40B4-BE49-F238E27FC236}">
                  <a16:creationId xmlns:a16="http://schemas.microsoft.com/office/drawing/2014/main" id="{C51A567C-BAB8-FECE-881D-3E77BBE736CC}"/>
                </a:ext>
              </a:extLst>
            </p:cNvPr>
            <p:cNvSpPr/>
            <p:nvPr/>
          </p:nvSpPr>
          <p:spPr bwMode="auto">
            <a:xfrm>
              <a:off x="7143158" y="4288066"/>
              <a:ext cx="394501" cy="460606"/>
            </a:xfrm>
            <a:custGeom>
              <a:avLst/>
              <a:gdLst>
                <a:gd name="T0" fmla="*/ 185 w 185"/>
                <a:gd name="T1" fmla="*/ 216 h 216"/>
                <a:gd name="T2" fmla="*/ 0 w 185"/>
                <a:gd name="T3" fmla="*/ 190 h 216"/>
                <a:gd name="T4" fmla="*/ 31 w 185"/>
                <a:gd name="T5" fmla="*/ 0 h 216"/>
                <a:gd name="T6" fmla="*/ 185 w 185"/>
                <a:gd name="T7" fmla="*/ 216 h 216"/>
              </a:gdLst>
              <a:ahLst/>
              <a:cxnLst>
                <a:cxn ang="0">
                  <a:pos x="T0" y="T1"/>
                </a:cxn>
                <a:cxn ang="0">
                  <a:pos x="T2" y="T3"/>
                </a:cxn>
                <a:cxn ang="0">
                  <a:pos x="T4" y="T5"/>
                </a:cxn>
                <a:cxn ang="0">
                  <a:pos x="T6" y="T7"/>
                </a:cxn>
              </a:cxnLst>
              <a:rect l="0" t="0" r="r" b="b"/>
              <a:pathLst>
                <a:path w="185" h="216">
                  <a:moveTo>
                    <a:pt x="185" y="216"/>
                  </a:moveTo>
                  <a:lnTo>
                    <a:pt x="0" y="190"/>
                  </a:lnTo>
                  <a:lnTo>
                    <a:pt x="31" y="0"/>
                  </a:lnTo>
                  <a:lnTo>
                    <a:pt x="185" y="21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5" name="Freeform 438">
              <a:extLst>
                <a:ext uri="{FF2B5EF4-FFF2-40B4-BE49-F238E27FC236}">
                  <a16:creationId xmlns:a16="http://schemas.microsoft.com/office/drawing/2014/main" id="{7AAC07AD-EB46-40D7-BDEE-5960A787F9A8}"/>
                </a:ext>
              </a:extLst>
            </p:cNvPr>
            <p:cNvSpPr/>
            <p:nvPr/>
          </p:nvSpPr>
          <p:spPr bwMode="auto">
            <a:xfrm>
              <a:off x="7143158" y="4693229"/>
              <a:ext cx="394501" cy="326263"/>
            </a:xfrm>
            <a:custGeom>
              <a:avLst/>
              <a:gdLst>
                <a:gd name="T0" fmla="*/ 64 w 185"/>
                <a:gd name="T1" fmla="*/ 153 h 153"/>
                <a:gd name="T2" fmla="*/ 0 w 185"/>
                <a:gd name="T3" fmla="*/ 0 h 153"/>
                <a:gd name="T4" fmla="*/ 185 w 185"/>
                <a:gd name="T5" fmla="*/ 26 h 153"/>
                <a:gd name="T6" fmla="*/ 64 w 185"/>
                <a:gd name="T7" fmla="*/ 153 h 153"/>
              </a:gdLst>
              <a:ahLst/>
              <a:cxnLst>
                <a:cxn ang="0">
                  <a:pos x="T0" y="T1"/>
                </a:cxn>
                <a:cxn ang="0">
                  <a:pos x="T2" y="T3"/>
                </a:cxn>
                <a:cxn ang="0">
                  <a:pos x="T4" y="T5"/>
                </a:cxn>
                <a:cxn ang="0">
                  <a:pos x="T6" y="T7"/>
                </a:cxn>
              </a:cxnLst>
              <a:rect l="0" t="0" r="r" b="b"/>
              <a:pathLst>
                <a:path w="185" h="153">
                  <a:moveTo>
                    <a:pt x="64" y="153"/>
                  </a:moveTo>
                  <a:lnTo>
                    <a:pt x="0" y="0"/>
                  </a:lnTo>
                  <a:lnTo>
                    <a:pt x="185" y="26"/>
                  </a:lnTo>
                  <a:lnTo>
                    <a:pt x="64" y="15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6" name="Freeform 440">
              <a:extLst>
                <a:ext uri="{FF2B5EF4-FFF2-40B4-BE49-F238E27FC236}">
                  <a16:creationId xmlns:a16="http://schemas.microsoft.com/office/drawing/2014/main" id="{4B954E16-AE6E-0291-0392-11D314D36833}"/>
                </a:ext>
              </a:extLst>
            </p:cNvPr>
            <p:cNvSpPr/>
            <p:nvPr/>
          </p:nvSpPr>
          <p:spPr bwMode="auto">
            <a:xfrm>
              <a:off x="6614315" y="4202769"/>
              <a:ext cx="262290" cy="443546"/>
            </a:xfrm>
            <a:custGeom>
              <a:avLst/>
              <a:gdLst>
                <a:gd name="T0" fmla="*/ 114 w 123"/>
                <a:gd name="T1" fmla="*/ 0 h 208"/>
                <a:gd name="T2" fmla="*/ 123 w 123"/>
                <a:gd name="T3" fmla="*/ 208 h 208"/>
                <a:gd name="T4" fmla="*/ 0 w 123"/>
                <a:gd name="T5" fmla="*/ 163 h 208"/>
                <a:gd name="T6" fmla="*/ 114 w 123"/>
                <a:gd name="T7" fmla="*/ 0 h 208"/>
              </a:gdLst>
              <a:ahLst/>
              <a:cxnLst>
                <a:cxn ang="0">
                  <a:pos x="T0" y="T1"/>
                </a:cxn>
                <a:cxn ang="0">
                  <a:pos x="T2" y="T3"/>
                </a:cxn>
                <a:cxn ang="0">
                  <a:pos x="T4" y="T5"/>
                </a:cxn>
                <a:cxn ang="0">
                  <a:pos x="T6" y="T7"/>
                </a:cxn>
              </a:cxnLst>
              <a:rect l="0" t="0" r="r" b="b"/>
              <a:pathLst>
                <a:path w="123" h="208">
                  <a:moveTo>
                    <a:pt x="114" y="0"/>
                  </a:moveTo>
                  <a:lnTo>
                    <a:pt x="123" y="208"/>
                  </a:lnTo>
                  <a:lnTo>
                    <a:pt x="0" y="163"/>
                  </a:lnTo>
                  <a:lnTo>
                    <a:pt x="114"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7" name="Freeform 441">
              <a:extLst>
                <a:ext uri="{FF2B5EF4-FFF2-40B4-BE49-F238E27FC236}">
                  <a16:creationId xmlns:a16="http://schemas.microsoft.com/office/drawing/2014/main" id="{CE02EBC9-DA2B-0DDD-E766-76CA89CBB10F}"/>
                </a:ext>
              </a:extLst>
            </p:cNvPr>
            <p:cNvSpPr/>
            <p:nvPr/>
          </p:nvSpPr>
          <p:spPr bwMode="auto">
            <a:xfrm>
              <a:off x="6857412" y="4202769"/>
              <a:ext cx="351852" cy="443546"/>
            </a:xfrm>
            <a:custGeom>
              <a:avLst/>
              <a:gdLst>
                <a:gd name="T0" fmla="*/ 165 w 165"/>
                <a:gd name="T1" fmla="*/ 40 h 208"/>
                <a:gd name="T2" fmla="*/ 0 w 165"/>
                <a:gd name="T3" fmla="*/ 0 h 208"/>
                <a:gd name="T4" fmla="*/ 9 w 165"/>
                <a:gd name="T5" fmla="*/ 208 h 208"/>
                <a:gd name="T6" fmla="*/ 165 w 165"/>
                <a:gd name="T7" fmla="*/ 40 h 208"/>
              </a:gdLst>
              <a:ahLst/>
              <a:cxnLst>
                <a:cxn ang="0">
                  <a:pos x="T0" y="T1"/>
                </a:cxn>
                <a:cxn ang="0">
                  <a:pos x="T2" y="T3"/>
                </a:cxn>
                <a:cxn ang="0">
                  <a:pos x="T4" y="T5"/>
                </a:cxn>
                <a:cxn ang="0">
                  <a:pos x="T6" y="T7"/>
                </a:cxn>
              </a:cxnLst>
              <a:rect l="0" t="0" r="r" b="b"/>
              <a:pathLst>
                <a:path w="165" h="208">
                  <a:moveTo>
                    <a:pt x="165" y="40"/>
                  </a:moveTo>
                  <a:lnTo>
                    <a:pt x="0" y="0"/>
                  </a:lnTo>
                  <a:lnTo>
                    <a:pt x="9" y="208"/>
                  </a:lnTo>
                  <a:lnTo>
                    <a:pt x="165" y="4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8" name="Freeform 442">
              <a:extLst>
                <a:ext uri="{FF2B5EF4-FFF2-40B4-BE49-F238E27FC236}">
                  <a16:creationId xmlns:a16="http://schemas.microsoft.com/office/drawing/2014/main" id="{6186459D-B1B4-E02B-6DF7-D67119B44E41}"/>
                </a:ext>
              </a:extLst>
            </p:cNvPr>
            <p:cNvSpPr/>
            <p:nvPr/>
          </p:nvSpPr>
          <p:spPr bwMode="auto">
            <a:xfrm>
              <a:off x="6876605" y="4288066"/>
              <a:ext cx="332660" cy="405163"/>
            </a:xfrm>
            <a:custGeom>
              <a:avLst/>
              <a:gdLst>
                <a:gd name="T0" fmla="*/ 125 w 156"/>
                <a:gd name="T1" fmla="*/ 190 h 190"/>
                <a:gd name="T2" fmla="*/ 0 w 156"/>
                <a:gd name="T3" fmla="*/ 168 h 190"/>
                <a:gd name="T4" fmla="*/ 156 w 156"/>
                <a:gd name="T5" fmla="*/ 0 h 190"/>
                <a:gd name="T6" fmla="*/ 125 w 156"/>
                <a:gd name="T7" fmla="*/ 190 h 190"/>
              </a:gdLst>
              <a:ahLst/>
              <a:cxnLst>
                <a:cxn ang="0">
                  <a:pos x="T0" y="T1"/>
                </a:cxn>
                <a:cxn ang="0">
                  <a:pos x="T2" y="T3"/>
                </a:cxn>
                <a:cxn ang="0">
                  <a:pos x="T4" y="T5"/>
                </a:cxn>
                <a:cxn ang="0">
                  <a:pos x="T6" y="T7"/>
                </a:cxn>
              </a:cxnLst>
              <a:rect l="0" t="0" r="r" b="b"/>
              <a:pathLst>
                <a:path w="156" h="190">
                  <a:moveTo>
                    <a:pt x="125" y="190"/>
                  </a:moveTo>
                  <a:lnTo>
                    <a:pt x="0" y="168"/>
                  </a:lnTo>
                  <a:lnTo>
                    <a:pt x="156" y="0"/>
                  </a:lnTo>
                  <a:lnTo>
                    <a:pt x="125" y="1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29" name="Freeform 443">
              <a:extLst>
                <a:ext uri="{FF2B5EF4-FFF2-40B4-BE49-F238E27FC236}">
                  <a16:creationId xmlns:a16="http://schemas.microsoft.com/office/drawing/2014/main" id="{83CB9F11-C7B3-3687-0F84-A10A81D0AC2A}"/>
                </a:ext>
              </a:extLst>
            </p:cNvPr>
            <p:cNvSpPr/>
            <p:nvPr/>
          </p:nvSpPr>
          <p:spPr bwMode="auto">
            <a:xfrm>
              <a:off x="7597367" y="4782791"/>
              <a:ext cx="268687" cy="236701"/>
            </a:xfrm>
            <a:custGeom>
              <a:avLst/>
              <a:gdLst>
                <a:gd name="T0" fmla="*/ 0 w 126"/>
                <a:gd name="T1" fmla="*/ 111 h 111"/>
                <a:gd name="T2" fmla="*/ 126 w 126"/>
                <a:gd name="T3" fmla="*/ 111 h 111"/>
                <a:gd name="T4" fmla="*/ 104 w 126"/>
                <a:gd name="T5" fmla="*/ 0 h 111"/>
                <a:gd name="T6" fmla="*/ 0 w 126"/>
                <a:gd name="T7" fmla="*/ 111 h 111"/>
              </a:gdLst>
              <a:ahLst/>
              <a:cxnLst>
                <a:cxn ang="0">
                  <a:pos x="T0" y="T1"/>
                </a:cxn>
                <a:cxn ang="0">
                  <a:pos x="T2" y="T3"/>
                </a:cxn>
                <a:cxn ang="0">
                  <a:pos x="T4" y="T5"/>
                </a:cxn>
                <a:cxn ang="0">
                  <a:pos x="T6" y="T7"/>
                </a:cxn>
              </a:cxnLst>
              <a:rect l="0" t="0" r="r" b="b"/>
              <a:pathLst>
                <a:path w="126" h="111">
                  <a:moveTo>
                    <a:pt x="0" y="111"/>
                  </a:moveTo>
                  <a:lnTo>
                    <a:pt x="126" y="111"/>
                  </a:lnTo>
                  <a:lnTo>
                    <a:pt x="104" y="0"/>
                  </a:lnTo>
                  <a:lnTo>
                    <a:pt x="0" y="11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0" name="Freeform 444">
              <a:extLst>
                <a:ext uri="{FF2B5EF4-FFF2-40B4-BE49-F238E27FC236}">
                  <a16:creationId xmlns:a16="http://schemas.microsoft.com/office/drawing/2014/main" id="{0291C573-62C8-28DD-F587-5AFB7EA31CEA}"/>
                </a:ext>
              </a:extLst>
            </p:cNvPr>
            <p:cNvSpPr/>
            <p:nvPr/>
          </p:nvSpPr>
          <p:spPr bwMode="auto">
            <a:xfrm>
              <a:off x="7537659" y="4748672"/>
              <a:ext cx="281481" cy="270820"/>
            </a:xfrm>
            <a:custGeom>
              <a:avLst/>
              <a:gdLst>
                <a:gd name="T0" fmla="*/ 0 w 132"/>
                <a:gd name="T1" fmla="*/ 0 h 127"/>
                <a:gd name="T2" fmla="*/ 132 w 132"/>
                <a:gd name="T3" fmla="*/ 16 h 127"/>
                <a:gd name="T4" fmla="*/ 28 w 132"/>
                <a:gd name="T5" fmla="*/ 127 h 127"/>
                <a:gd name="T6" fmla="*/ 0 w 132"/>
                <a:gd name="T7" fmla="*/ 0 h 127"/>
              </a:gdLst>
              <a:ahLst/>
              <a:cxnLst>
                <a:cxn ang="0">
                  <a:pos x="T0" y="T1"/>
                </a:cxn>
                <a:cxn ang="0">
                  <a:pos x="T2" y="T3"/>
                </a:cxn>
                <a:cxn ang="0">
                  <a:pos x="T4" y="T5"/>
                </a:cxn>
                <a:cxn ang="0">
                  <a:pos x="T6" y="T7"/>
                </a:cxn>
              </a:cxnLst>
              <a:rect l="0" t="0" r="r" b="b"/>
              <a:pathLst>
                <a:path w="132" h="127">
                  <a:moveTo>
                    <a:pt x="0" y="0"/>
                  </a:moveTo>
                  <a:lnTo>
                    <a:pt x="132" y="16"/>
                  </a:lnTo>
                  <a:lnTo>
                    <a:pt x="28" y="127"/>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1" name="Freeform 445">
              <a:extLst>
                <a:ext uri="{FF2B5EF4-FFF2-40B4-BE49-F238E27FC236}">
                  <a16:creationId xmlns:a16="http://schemas.microsoft.com/office/drawing/2014/main" id="{E97B9537-A21A-DA04-CFE6-2A53A60FE751}"/>
                </a:ext>
              </a:extLst>
            </p:cNvPr>
            <p:cNvSpPr/>
            <p:nvPr/>
          </p:nvSpPr>
          <p:spPr bwMode="auto">
            <a:xfrm>
              <a:off x="7279634" y="4748672"/>
              <a:ext cx="317733" cy="270820"/>
            </a:xfrm>
            <a:custGeom>
              <a:avLst/>
              <a:gdLst>
                <a:gd name="T0" fmla="*/ 0 w 149"/>
                <a:gd name="T1" fmla="*/ 127 h 127"/>
                <a:gd name="T2" fmla="*/ 149 w 149"/>
                <a:gd name="T3" fmla="*/ 127 h 127"/>
                <a:gd name="T4" fmla="*/ 121 w 149"/>
                <a:gd name="T5" fmla="*/ 0 h 127"/>
                <a:gd name="T6" fmla="*/ 0 w 149"/>
                <a:gd name="T7" fmla="*/ 127 h 127"/>
              </a:gdLst>
              <a:ahLst/>
              <a:cxnLst>
                <a:cxn ang="0">
                  <a:pos x="T0" y="T1"/>
                </a:cxn>
                <a:cxn ang="0">
                  <a:pos x="T2" y="T3"/>
                </a:cxn>
                <a:cxn ang="0">
                  <a:pos x="T4" y="T5"/>
                </a:cxn>
                <a:cxn ang="0">
                  <a:pos x="T6" y="T7"/>
                </a:cxn>
              </a:cxnLst>
              <a:rect l="0" t="0" r="r" b="b"/>
              <a:pathLst>
                <a:path w="149" h="127">
                  <a:moveTo>
                    <a:pt x="0" y="127"/>
                  </a:moveTo>
                  <a:lnTo>
                    <a:pt x="149" y="127"/>
                  </a:lnTo>
                  <a:lnTo>
                    <a:pt x="121" y="0"/>
                  </a:lnTo>
                  <a:lnTo>
                    <a:pt x="0" y="12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2" name="Freeform 446">
              <a:extLst>
                <a:ext uri="{FF2B5EF4-FFF2-40B4-BE49-F238E27FC236}">
                  <a16:creationId xmlns:a16="http://schemas.microsoft.com/office/drawing/2014/main" id="{31EAC019-923E-3DEA-B71D-9BA920BBD0A4}"/>
                </a:ext>
              </a:extLst>
            </p:cNvPr>
            <p:cNvSpPr/>
            <p:nvPr/>
          </p:nvSpPr>
          <p:spPr bwMode="auto">
            <a:xfrm>
              <a:off x="7245515" y="5019492"/>
              <a:ext cx="351852" cy="309204"/>
            </a:xfrm>
            <a:custGeom>
              <a:avLst/>
              <a:gdLst>
                <a:gd name="T0" fmla="*/ 0 w 165"/>
                <a:gd name="T1" fmla="*/ 145 h 145"/>
                <a:gd name="T2" fmla="*/ 165 w 165"/>
                <a:gd name="T3" fmla="*/ 0 h 145"/>
                <a:gd name="T4" fmla="*/ 16 w 165"/>
                <a:gd name="T5" fmla="*/ 0 h 145"/>
                <a:gd name="T6" fmla="*/ 0 w 165"/>
                <a:gd name="T7" fmla="*/ 145 h 145"/>
              </a:gdLst>
              <a:ahLst/>
              <a:cxnLst>
                <a:cxn ang="0">
                  <a:pos x="T0" y="T1"/>
                </a:cxn>
                <a:cxn ang="0">
                  <a:pos x="T2" y="T3"/>
                </a:cxn>
                <a:cxn ang="0">
                  <a:pos x="T4" y="T5"/>
                </a:cxn>
                <a:cxn ang="0">
                  <a:pos x="T6" y="T7"/>
                </a:cxn>
              </a:cxnLst>
              <a:rect l="0" t="0" r="r" b="b"/>
              <a:pathLst>
                <a:path w="165" h="145">
                  <a:moveTo>
                    <a:pt x="0" y="145"/>
                  </a:moveTo>
                  <a:lnTo>
                    <a:pt x="165" y="0"/>
                  </a:lnTo>
                  <a:lnTo>
                    <a:pt x="16" y="0"/>
                  </a:lnTo>
                  <a:lnTo>
                    <a:pt x="0" y="14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3" name="Freeform 447">
              <a:extLst>
                <a:ext uri="{FF2B5EF4-FFF2-40B4-BE49-F238E27FC236}">
                  <a16:creationId xmlns:a16="http://schemas.microsoft.com/office/drawing/2014/main" id="{5D76E2A0-45C1-DFED-42FF-5FEE52BA1652}"/>
                </a:ext>
              </a:extLst>
            </p:cNvPr>
            <p:cNvSpPr/>
            <p:nvPr/>
          </p:nvSpPr>
          <p:spPr bwMode="auto">
            <a:xfrm>
              <a:off x="7245515" y="5019492"/>
              <a:ext cx="351852" cy="394501"/>
            </a:xfrm>
            <a:custGeom>
              <a:avLst/>
              <a:gdLst>
                <a:gd name="T0" fmla="*/ 137 w 165"/>
                <a:gd name="T1" fmla="*/ 185 h 185"/>
                <a:gd name="T2" fmla="*/ 165 w 165"/>
                <a:gd name="T3" fmla="*/ 0 h 185"/>
                <a:gd name="T4" fmla="*/ 0 w 165"/>
                <a:gd name="T5" fmla="*/ 145 h 185"/>
                <a:gd name="T6" fmla="*/ 137 w 165"/>
                <a:gd name="T7" fmla="*/ 185 h 185"/>
              </a:gdLst>
              <a:ahLst/>
              <a:cxnLst>
                <a:cxn ang="0">
                  <a:pos x="T0" y="T1"/>
                </a:cxn>
                <a:cxn ang="0">
                  <a:pos x="T2" y="T3"/>
                </a:cxn>
                <a:cxn ang="0">
                  <a:pos x="T4" y="T5"/>
                </a:cxn>
                <a:cxn ang="0">
                  <a:pos x="T6" y="T7"/>
                </a:cxn>
              </a:cxnLst>
              <a:rect l="0" t="0" r="r" b="b"/>
              <a:pathLst>
                <a:path w="165" h="185">
                  <a:moveTo>
                    <a:pt x="137" y="185"/>
                  </a:moveTo>
                  <a:lnTo>
                    <a:pt x="165" y="0"/>
                  </a:lnTo>
                  <a:lnTo>
                    <a:pt x="0" y="145"/>
                  </a:lnTo>
                  <a:lnTo>
                    <a:pt x="137" y="18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4" name="Freeform 448">
              <a:extLst>
                <a:ext uri="{FF2B5EF4-FFF2-40B4-BE49-F238E27FC236}">
                  <a16:creationId xmlns:a16="http://schemas.microsoft.com/office/drawing/2014/main" id="{31F718A6-54A1-CB5A-118F-DB5EC93FE60C}"/>
                </a:ext>
              </a:extLst>
            </p:cNvPr>
            <p:cNvSpPr/>
            <p:nvPr/>
          </p:nvSpPr>
          <p:spPr bwMode="auto">
            <a:xfrm>
              <a:off x="7245515" y="5328694"/>
              <a:ext cx="292144" cy="332660"/>
            </a:xfrm>
            <a:custGeom>
              <a:avLst/>
              <a:gdLst>
                <a:gd name="T0" fmla="*/ 64 w 137"/>
                <a:gd name="T1" fmla="*/ 156 h 156"/>
                <a:gd name="T2" fmla="*/ 0 w 137"/>
                <a:gd name="T3" fmla="*/ 0 h 156"/>
                <a:gd name="T4" fmla="*/ 137 w 137"/>
                <a:gd name="T5" fmla="*/ 40 h 156"/>
                <a:gd name="T6" fmla="*/ 64 w 137"/>
                <a:gd name="T7" fmla="*/ 156 h 156"/>
              </a:gdLst>
              <a:ahLst/>
              <a:cxnLst>
                <a:cxn ang="0">
                  <a:pos x="T0" y="T1"/>
                </a:cxn>
                <a:cxn ang="0">
                  <a:pos x="T2" y="T3"/>
                </a:cxn>
                <a:cxn ang="0">
                  <a:pos x="T4" y="T5"/>
                </a:cxn>
                <a:cxn ang="0">
                  <a:pos x="T6" y="T7"/>
                </a:cxn>
              </a:cxnLst>
              <a:rect l="0" t="0" r="r" b="b"/>
              <a:pathLst>
                <a:path w="137" h="156">
                  <a:moveTo>
                    <a:pt x="64" y="156"/>
                  </a:moveTo>
                  <a:lnTo>
                    <a:pt x="0" y="0"/>
                  </a:lnTo>
                  <a:lnTo>
                    <a:pt x="137" y="40"/>
                  </a:lnTo>
                  <a:lnTo>
                    <a:pt x="64" y="15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5" name="Freeform 449">
              <a:extLst>
                <a:ext uri="{FF2B5EF4-FFF2-40B4-BE49-F238E27FC236}">
                  <a16:creationId xmlns:a16="http://schemas.microsoft.com/office/drawing/2014/main" id="{1C87671E-56A0-682A-891D-9D0B0E0B9C7F}"/>
                </a:ext>
              </a:extLst>
            </p:cNvPr>
            <p:cNvSpPr/>
            <p:nvPr/>
          </p:nvSpPr>
          <p:spPr bwMode="auto">
            <a:xfrm>
              <a:off x="7381991" y="5413991"/>
              <a:ext cx="266555" cy="247362"/>
            </a:xfrm>
            <a:custGeom>
              <a:avLst/>
              <a:gdLst>
                <a:gd name="T0" fmla="*/ 125 w 125"/>
                <a:gd name="T1" fmla="*/ 95 h 116"/>
                <a:gd name="T2" fmla="*/ 73 w 125"/>
                <a:gd name="T3" fmla="*/ 0 h 116"/>
                <a:gd name="T4" fmla="*/ 0 w 125"/>
                <a:gd name="T5" fmla="*/ 116 h 116"/>
                <a:gd name="T6" fmla="*/ 125 w 125"/>
                <a:gd name="T7" fmla="*/ 95 h 116"/>
              </a:gdLst>
              <a:ahLst/>
              <a:cxnLst>
                <a:cxn ang="0">
                  <a:pos x="T0" y="T1"/>
                </a:cxn>
                <a:cxn ang="0">
                  <a:pos x="T2" y="T3"/>
                </a:cxn>
                <a:cxn ang="0">
                  <a:pos x="T4" y="T5"/>
                </a:cxn>
                <a:cxn ang="0">
                  <a:pos x="T6" y="T7"/>
                </a:cxn>
              </a:cxnLst>
              <a:rect l="0" t="0" r="r" b="b"/>
              <a:pathLst>
                <a:path w="125" h="116">
                  <a:moveTo>
                    <a:pt x="125" y="95"/>
                  </a:moveTo>
                  <a:lnTo>
                    <a:pt x="73" y="0"/>
                  </a:lnTo>
                  <a:lnTo>
                    <a:pt x="0" y="116"/>
                  </a:lnTo>
                  <a:lnTo>
                    <a:pt x="125" y="9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6" name="Freeform 450">
              <a:extLst>
                <a:ext uri="{FF2B5EF4-FFF2-40B4-BE49-F238E27FC236}">
                  <a16:creationId xmlns:a16="http://schemas.microsoft.com/office/drawing/2014/main" id="{4FCCCE8B-39C3-1A4D-2AE6-6D3B09D4621B}"/>
                </a:ext>
              </a:extLst>
            </p:cNvPr>
            <p:cNvSpPr/>
            <p:nvPr/>
          </p:nvSpPr>
          <p:spPr bwMode="auto">
            <a:xfrm>
              <a:off x="7537659" y="5413991"/>
              <a:ext cx="236701" cy="202582"/>
            </a:xfrm>
            <a:custGeom>
              <a:avLst/>
              <a:gdLst>
                <a:gd name="T0" fmla="*/ 111 w 111"/>
                <a:gd name="T1" fmla="*/ 0 h 95"/>
                <a:gd name="T2" fmla="*/ 0 w 111"/>
                <a:gd name="T3" fmla="*/ 0 h 95"/>
                <a:gd name="T4" fmla="*/ 52 w 111"/>
                <a:gd name="T5" fmla="*/ 95 h 95"/>
                <a:gd name="T6" fmla="*/ 111 w 111"/>
                <a:gd name="T7" fmla="*/ 0 h 95"/>
              </a:gdLst>
              <a:ahLst/>
              <a:cxnLst>
                <a:cxn ang="0">
                  <a:pos x="T0" y="T1"/>
                </a:cxn>
                <a:cxn ang="0">
                  <a:pos x="T2" y="T3"/>
                </a:cxn>
                <a:cxn ang="0">
                  <a:pos x="T4" y="T5"/>
                </a:cxn>
                <a:cxn ang="0">
                  <a:pos x="T6" y="T7"/>
                </a:cxn>
              </a:cxnLst>
              <a:rect l="0" t="0" r="r" b="b"/>
              <a:pathLst>
                <a:path w="111" h="95">
                  <a:moveTo>
                    <a:pt x="111" y="0"/>
                  </a:moveTo>
                  <a:lnTo>
                    <a:pt x="0" y="0"/>
                  </a:lnTo>
                  <a:lnTo>
                    <a:pt x="52" y="95"/>
                  </a:lnTo>
                  <a:lnTo>
                    <a:pt x="11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7" name="Freeform 451">
              <a:extLst>
                <a:ext uri="{FF2B5EF4-FFF2-40B4-BE49-F238E27FC236}">
                  <a16:creationId xmlns:a16="http://schemas.microsoft.com/office/drawing/2014/main" id="{C9F2AE4C-3629-D564-8C1B-1231BED77A01}"/>
                </a:ext>
              </a:extLst>
            </p:cNvPr>
            <p:cNvSpPr/>
            <p:nvPr/>
          </p:nvSpPr>
          <p:spPr bwMode="auto">
            <a:xfrm>
              <a:off x="7597367" y="5019492"/>
              <a:ext cx="268687" cy="198317"/>
            </a:xfrm>
            <a:custGeom>
              <a:avLst/>
              <a:gdLst>
                <a:gd name="T0" fmla="*/ 0 w 126"/>
                <a:gd name="T1" fmla="*/ 0 h 93"/>
                <a:gd name="T2" fmla="*/ 93 w 126"/>
                <a:gd name="T3" fmla="*/ 93 h 93"/>
                <a:gd name="T4" fmla="*/ 126 w 126"/>
                <a:gd name="T5" fmla="*/ 0 h 93"/>
                <a:gd name="T6" fmla="*/ 0 w 126"/>
                <a:gd name="T7" fmla="*/ 0 h 93"/>
              </a:gdLst>
              <a:ahLst/>
              <a:cxnLst>
                <a:cxn ang="0">
                  <a:pos x="T0" y="T1"/>
                </a:cxn>
                <a:cxn ang="0">
                  <a:pos x="T2" y="T3"/>
                </a:cxn>
                <a:cxn ang="0">
                  <a:pos x="T4" y="T5"/>
                </a:cxn>
                <a:cxn ang="0">
                  <a:pos x="T6" y="T7"/>
                </a:cxn>
              </a:cxnLst>
              <a:rect l="0" t="0" r="r" b="b"/>
              <a:pathLst>
                <a:path w="126" h="93">
                  <a:moveTo>
                    <a:pt x="0" y="0"/>
                  </a:moveTo>
                  <a:lnTo>
                    <a:pt x="93" y="93"/>
                  </a:lnTo>
                  <a:lnTo>
                    <a:pt x="126"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8" name="Freeform 452">
              <a:extLst>
                <a:ext uri="{FF2B5EF4-FFF2-40B4-BE49-F238E27FC236}">
                  <a16:creationId xmlns:a16="http://schemas.microsoft.com/office/drawing/2014/main" id="{D15D2EBA-B06B-96DC-3752-0872AB621C1F}"/>
                </a:ext>
              </a:extLst>
            </p:cNvPr>
            <p:cNvSpPr/>
            <p:nvPr/>
          </p:nvSpPr>
          <p:spPr bwMode="auto">
            <a:xfrm>
              <a:off x="7537659" y="5019492"/>
              <a:ext cx="258025" cy="394501"/>
            </a:xfrm>
            <a:custGeom>
              <a:avLst/>
              <a:gdLst>
                <a:gd name="T0" fmla="*/ 0 w 121"/>
                <a:gd name="T1" fmla="*/ 185 h 185"/>
                <a:gd name="T2" fmla="*/ 121 w 121"/>
                <a:gd name="T3" fmla="*/ 93 h 185"/>
                <a:gd name="T4" fmla="*/ 28 w 121"/>
                <a:gd name="T5" fmla="*/ 0 h 185"/>
                <a:gd name="T6" fmla="*/ 0 w 121"/>
                <a:gd name="T7" fmla="*/ 185 h 185"/>
              </a:gdLst>
              <a:ahLst/>
              <a:cxnLst>
                <a:cxn ang="0">
                  <a:pos x="T0" y="T1"/>
                </a:cxn>
                <a:cxn ang="0">
                  <a:pos x="T2" y="T3"/>
                </a:cxn>
                <a:cxn ang="0">
                  <a:pos x="T4" y="T5"/>
                </a:cxn>
                <a:cxn ang="0">
                  <a:pos x="T6" y="T7"/>
                </a:cxn>
              </a:cxnLst>
              <a:rect l="0" t="0" r="r" b="b"/>
              <a:pathLst>
                <a:path w="121" h="185">
                  <a:moveTo>
                    <a:pt x="0" y="185"/>
                  </a:moveTo>
                  <a:lnTo>
                    <a:pt x="121" y="93"/>
                  </a:lnTo>
                  <a:lnTo>
                    <a:pt x="28" y="0"/>
                  </a:lnTo>
                  <a:lnTo>
                    <a:pt x="0" y="185"/>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39" name="Freeform 453">
              <a:extLst>
                <a:ext uri="{FF2B5EF4-FFF2-40B4-BE49-F238E27FC236}">
                  <a16:creationId xmlns:a16="http://schemas.microsoft.com/office/drawing/2014/main" id="{B5B5A5FF-5934-13AA-1670-AA014BB0F744}"/>
                </a:ext>
              </a:extLst>
            </p:cNvPr>
            <p:cNvSpPr/>
            <p:nvPr/>
          </p:nvSpPr>
          <p:spPr bwMode="auto">
            <a:xfrm>
              <a:off x="7537659" y="5217807"/>
              <a:ext cx="258025" cy="196184"/>
            </a:xfrm>
            <a:custGeom>
              <a:avLst/>
              <a:gdLst>
                <a:gd name="T0" fmla="*/ 111 w 121"/>
                <a:gd name="T1" fmla="*/ 92 h 92"/>
                <a:gd name="T2" fmla="*/ 121 w 121"/>
                <a:gd name="T3" fmla="*/ 0 h 92"/>
                <a:gd name="T4" fmla="*/ 0 w 121"/>
                <a:gd name="T5" fmla="*/ 92 h 92"/>
                <a:gd name="T6" fmla="*/ 111 w 121"/>
                <a:gd name="T7" fmla="*/ 92 h 92"/>
              </a:gdLst>
              <a:ahLst/>
              <a:cxnLst>
                <a:cxn ang="0">
                  <a:pos x="T0" y="T1"/>
                </a:cxn>
                <a:cxn ang="0">
                  <a:pos x="T2" y="T3"/>
                </a:cxn>
                <a:cxn ang="0">
                  <a:pos x="T4" y="T5"/>
                </a:cxn>
                <a:cxn ang="0">
                  <a:pos x="T6" y="T7"/>
                </a:cxn>
              </a:cxnLst>
              <a:rect l="0" t="0" r="r" b="b"/>
              <a:pathLst>
                <a:path w="121" h="92">
                  <a:moveTo>
                    <a:pt x="111" y="92"/>
                  </a:moveTo>
                  <a:lnTo>
                    <a:pt x="121" y="0"/>
                  </a:lnTo>
                  <a:lnTo>
                    <a:pt x="0" y="92"/>
                  </a:lnTo>
                  <a:lnTo>
                    <a:pt x="111" y="92"/>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0" name="Freeform 454">
              <a:extLst>
                <a:ext uri="{FF2B5EF4-FFF2-40B4-BE49-F238E27FC236}">
                  <a16:creationId xmlns:a16="http://schemas.microsoft.com/office/drawing/2014/main" id="{1AD1F7C0-5966-49BA-00DE-55C80E65F8E0}"/>
                </a:ext>
              </a:extLst>
            </p:cNvPr>
            <p:cNvSpPr/>
            <p:nvPr/>
          </p:nvSpPr>
          <p:spPr bwMode="auto">
            <a:xfrm>
              <a:off x="9535749" y="4616461"/>
              <a:ext cx="292144" cy="191919"/>
            </a:xfrm>
            <a:custGeom>
              <a:avLst/>
              <a:gdLst>
                <a:gd name="T0" fmla="*/ 0 w 137"/>
                <a:gd name="T1" fmla="*/ 90 h 90"/>
                <a:gd name="T2" fmla="*/ 137 w 137"/>
                <a:gd name="T3" fmla="*/ 62 h 90"/>
                <a:gd name="T4" fmla="*/ 92 w 137"/>
                <a:gd name="T5" fmla="*/ 0 h 90"/>
                <a:gd name="T6" fmla="*/ 0 w 137"/>
                <a:gd name="T7" fmla="*/ 90 h 90"/>
              </a:gdLst>
              <a:ahLst/>
              <a:cxnLst>
                <a:cxn ang="0">
                  <a:pos x="T0" y="T1"/>
                </a:cxn>
                <a:cxn ang="0">
                  <a:pos x="T2" y="T3"/>
                </a:cxn>
                <a:cxn ang="0">
                  <a:pos x="T4" y="T5"/>
                </a:cxn>
                <a:cxn ang="0">
                  <a:pos x="T6" y="T7"/>
                </a:cxn>
              </a:cxnLst>
              <a:rect l="0" t="0" r="r" b="b"/>
              <a:pathLst>
                <a:path w="137" h="90">
                  <a:moveTo>
                    <a:pt x="0" y="90"/>
                  </a:moveTo>
                  <a:lnTo>
                    <a:pt x="137" y="62"/>
                  </a:lnTo>
                  <a:lnTo>
                    <a:pt x="92" y="0"/>
                  </a:lnTo>
                  <a:lnTo>
                    <a:pt x="0" y="9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1" name="Freeform 455">
              <a:extLst>
                <a:ext uri="{FF2B5EF4-FFF2-40B4-BE49-F238E27FC236}">
                  <a16:creationId xmlns:a16="http://schemas.microsoft.com/office/drawing/2014/main" id="{6ED8F87C-678B-EC1B-BCB3-661E8D7CB4A0}"/>
                </a:ext>
              </a:extLst>
            </p:cNvPr>
            <p:cNvSpPr/>
            <p:nvPr/>
          </p:nvSpPr>
          <p:spPr bwMode="auto">
            <a:xfrm>
              <a:off x="9535749" y="4748672"/>
              <a:ext cx="292144" cy="155668"/>
            </a:xfrm>
            <a:custGeom>
              <a:avLst/>
              <a:gdLst>
                <a:gd name="T0" fmla="*/ 92 w 137"/>
                <a:gd name="T1" fmla="*/ 73 h 73"/>
                <a:gd name="T2" fmla="*/ 137 w 137"/>
                <a:gd name="T3" fmla="*/ 0 h 73"/>
                <a:gd name="T4" fmla="*/ 0 w 137"/>
                <a:gd name="T5" fmla="*/ 28 h 73"/>
                <a:gd name="T6" fmla="*/ 92 w 137"/>
                <a:gd name="T7" fmla="*/ 73 h 73"/>
              </a:gdLst>
              <a:ahLst/>
              <a:cxnLst>
                <a:cxn ang="0">
                  <a:pos x="T0" y="T1"/>
                </a:cxn>
                <a:cxn ang="0">
                  <a:pos x="T2" y="T3"/>
                </a:cxn>
                <a:cxn ang="0">
                  <a:pos x="T4" y="T5"/>
                </a:cxn>
                <a:cxn ang="0">
                  <a:pos x="T6" y="T7"/>
                </a:cxn>
              </a:cxnLst>
              <a:rect l="0" t="0" r="r" b="b"/>
              <a:pathLst>
                <a:path w="137" h="73">
                  <a:moveTo>
                    <a:pt x="92" y="73"/>
                  </a:moveTo>
                  <a:lnTo>
                    <a:pt x="137" y="0"/>
                  </a:lnTo>
                  <a:lnTo>
                    <a:pt x="0" y="28"/>
                  </a:lnTo>
                  <a:lnTo>
                    <a:pt x="92" y="73"/>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2" name="Freeform 456">
              <a:extLst>
                <a:ext uri="{FF2B5EF4-FFF2-40B4-BE49-F238E27FC236}">
                  <a16:creationId xmlns:a16="http://schemas.microsoft.com/office/drawing/2014/main" id="{00DC645D-BD5A-0663-FC52-98B2F259D36E}"/>
                </a:ext>
              </a:extLst>
            </p:cNvPr>
            <p:cNvSpPr/>
            <p:nvPr/>
          </p:nvSpPr>
          <p:spPr bwMode="auto">
            <a:xfrm>
              <a:off x="10124301" y="4883016"/>
              <a:ext cx="368912" cy="136476"/>
            </a:xfrm>
            <a:custGeom>
              <a:avLst/>
              <a:gdLst>
                <a:gd name="T0" fmla="*/ 85 w 173"/>
                <a:gd name="T1" fmla="*/ 64 h 64"/>
                <a:gd name="T2" fmla="*/ 0 w 173"/>
                <a:gd name="T3" fmla="*/ 0 h 64"/>
                <a:gd name="T4" fmla="*/ 173 w 173"/>
                <a:gd name="T5" fmla="*/ 31 h 64"/>
                <a:gd name="T6" fmla="*/ 85 w 173"/>
                <a:gd name="T7" fmla="*/ 64 h 64"/>
              </a:gdLst>
              <a:ahLst/>
              <a:cxnLst>
                <a:cxn ang="0">
                  <a:pos x="T0" y="T1"/>
                </a:cxn>
                <a:cxn ang="0">
                  <a:pos x="T2" y="T3"/>
                </a:cxn>
                <a:cxn ang="0">
                  <a:pos x="T4" y="T5"/>
                </a:cxn>
                <a:cxn ang="0">
                  <a:pos x="T6" y="T7"/>
                </a:cxn>
              </a:cxnLst>
              <a:rect l="0" t="0" r="r" b="b"/>
              <a:pathLst>
                <a:path w="173" h="64">
                  <a:moveTo>
                    <a:pt x="85" y="64"/>
                  </a:moveTo>
                  <a:lnTo>
                    <a:pt x="0" y="0"/>
                  </a:lnTo>
                  <a:lnTo>
                    <a:pt x="173" y="31"/>
                  </a:lnTo>
                  <a:lnTo>
                    <a:pt x="85" y="6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3" name="Freeform 457">
              <a:extLst>
                <a:ext uri="{FF2B5EF4-FFF2-40B4-BE49-F238E27FC236}">
                  <a16:creationId xmlns:a16="http://schemas.microsoft.com/office/drawing/2014/main" id="{EDA3D23B-ED5E-28D4-13E8-AA191892CB03}"/>
                </a:ext>
              </a:extLst>
            </p:cNvPr>
            <p:cNvSpPr/>
            <p:nvPr/>
          </p:nvSpPr>
          <p:spPr bwMode="auto">
            <a:xfrm>
              <a:off x="10124301" y="4808380"/>
              <a:ext cx="368912" cy="140741"/>
            </a:xfrm>
            <a:custGeom>
              <a:avLst/>
              <a:gdLst>
                <a:gd name="T0" fmla="*/ 69 w 173"/>
                <a:gd name="T1" fmla="*/ 0 h 66"/>
                <a:gd name="T2" fmla="*/ 173 w 173"/>
                <a:gd name="T3" fmla="*/ 66 h 66"/>
                <a:gd name="T4" fmla="*/ 0 w 173"/>
                <a:gd name="T5" fmla="*/ 35 h 66"/>
                <a:gd name="T6" fmla="*/ 69 w 173"/>
                <a:gd name="T7" fmla="*/ 0 h 66"/>
              </a:gdLst>
              <a:ahLst/>
              <a:cxnLst>
                <a:cxn ang="0">
                  <a:pos x="T0" y="T1"/>
                </a:cxn>
                <a:cxn ang="0">
                  <a:pos x="T2" y="T3"/>
                </a:cxn>
                <a:cxn ang="0">
                  <a:pos x="T4" y="T5"/>
                </a:cxn>
                <a:cxn ang="0">
                  <a:pos x="T6" y="T7"/>
                </a:cxn>
              </a:cxnLst>
              <a:rect l="0" t="0" r="r" b="b"/>
              <a:pathLst>
                <a:path w="173" h="66">
                  <a:moveTo>
                    <a:pt x="69" y="0"/>
                  </a:moveTo>
                  <a:lnTo>
                    <a:pt x="173" y="66"/>
                  </a:lnTo>
                  <a:lnTo>
                    <a:pt x="0" y="35"/>
                  </a:lnTo>
                  <a:lnTo>
                    <a:pt x="69"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4" name="Freeform 458">
              <a:extLst>
                <a:ext uri="{FF2B5EF4-FFF2-40B4-BE49-F238E27FC236}">
                  <a16:creationId xmlns:a16="http://schemas.microsoft.com/office/drawing/2014/main" id="{4AC71F01-B6D3-0504-A83F-4CE233817005}"/>
                </a:ext>
              </a:extLst>
            </p:cNvPr>
            <p:cNvSpPr/>
            <p:nvPr/>
          </p:nvSpPr>
          <p:spPr bwMode="auto">
            <a:xfrm>
              <a:off x="9908926" y="5362813"/>
              <a:ext cx="236701" cy="268687"/>
            </a:xfrm>
            <a:custGeom>
              <a:avLst/>
              <a:gdLst>
                <a:gd name="T0" fmla="*/ 71 w 111"/>
                <a:gd name="T1" fmla="*/ 0 h 126"/>
                <a:gd name="T2" fmla="*/ 111 w 111"/>
                <a:gd name="T3" fmla="*/ 114 h 126"/>
                <a:gd name="T4" fmla="*/ 0 w 111"/>
                <a:gd name="T5" fmla="*/ 126 h 126"/>
                <a:gd name="T6" fmla="*/ 71 w 111"/>
                <a:gd name="T7" fmla="*/ 0 h 126"/>
              </a:gdLst>
              <a:ahLst/>
              <a:cxnLst>
                <a:cxn ang="0">
                  <a:pos x="T0" y="T1"/>
                </a:cxn>
                <a:cxn ang="0">
                  <a:pos x="T2" y="T3"/>
                </a:cxn>
                <a:cxn ang="0">
                  <a:pos x="T4" y="T5"/>
                </a:cxn>
                <a:cxn ang="0">
                  <a:pos x="T6" y="T7"/>
                </a:cxn>
              </a:cxnLst>
              <a:rect l="0" t="0" r="r" b="b"/>
              <a:pathLst>
                <a:path w="111" h="126">
                  <a:moveTo>
                    <a:pt x="71" y="0"/>
                  </a:moveTo>
                  <a:lnTo>
                    <a:pt x="111" y="114"/>
                  </a:lnTo>
                  <a:lnTo>
                    <a:pt x="0" y="126"/>
                  </a:lnTo>
                  <a:lnTo>
                    <a:pt x="71"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5" name="Freeform 459">
              <a:extLst>
                <a:ext uri="{FF2B5EF4-FFF2-40B4-BE49-F238E27FC236}">
                  <a16:creationId xmlns:a16="http://schemas.microsoft.com/office/drawing/2014/main" id="{61605D08-B64F-F5E4-B39B-AB4767E8EDD2}"/>
                </a:ext>
              </a:extLst>
            </p:cNvPr>
            <p:cNvSpPr/>
            <p:nvPr/>
          </p:nvSpPr>
          <p:spPr bwMode="auto">
            <a:xfrm>
              <a:off x="9661563" y="5362813"/>
              <a:ext cx="398766" cy="268687"/>
            </a:xfrm>
            <a:custGeom>
              <a:avLst/>
              <a:gdLst>
                <a:gd name="T0" fmla="*/ 0 w 187"/>
                <a:gd name="T1" fmla="*/ 10 h 126"/>
                <a:gd name="T2" fmla="*/ 116 w 187"/>
                <a:gd name="T3" fmla="*/ 126 h 126"/>
                <a:gd name="T4" fmla="*/ 187 w 187"/>
                <a:gd name="T5" fmla="*/ 0 h 126"/>
                <a:gd name="T6" fmla="*/ 0 w 187"/>
                <a:gd name="T7" fmla="*/ 10 h 126"/>
              </a:gdLst>
              <a:ahLst/>
              <a:cxnLst>
                <a:cxn ang="0">
                  <a:pos x="T0" y="T1"/>
                </a:cxn>
                <a:cxn ang="0">
                  <a:pos x="T2" y="T3"/>
                </a:cxn>
                <a:cxn ang="0">
                  <a:pos x="T4" y="T5"/>
                </a:cxn>
                <a:cxn ang="0">
                  <a:pos x="T6" y="T7"/>
                </a:cxn>
              </a:cxnLst>
              <a:rect l="0" t="0" r="r" b="b"/>
              <a:pathLst>
                <a:path w="187" h="126">
                  <a:moveTo>
                    <a:pt x="0" y="10"/>
                  </a:moveTo>
                  <a:lnTo>
                    <a:pt x="116" y="126"/>
                  </a:lnTo>
                  <a:lnTo>
                    <a:pt x="187" y="0"/>
                  </a:lnTo>
                  <a:lnTo>
                    <a:pt x="0" y="1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6" name="Freeform 460">
              <a:extLst>
                <a:ext uri="{FF2B5EF4-FFF2-40B4-BE49-F238E27FC236}">
                  <a16:creationId xmlns:a16="http://schemas.microsoft.com/office/drawing/2014/main" id="{C6D0663C-358A-C806-22E0-77952551A768}"/>
                </a:ext>
              </a:extLst>
            </p:cNvPr>
            <p:cNvSpPr/>
            <p:nvPr/>
          </p:nvSpPr>
          <p:spPr bwMode="auto">
            <a:xfrm>
              <a:off x="9661563" y="5384137"/>
              <a:ext cx="247362" cy="313469"/>
            </a:xfrm>
            <a:custGeom>
              <a:avLst/>
              <a:gdLst>
                <a:gd name="T0" fmla="*/ 9 w 116"/>
                <a:gd name="T1" fmla="*/ 147 h 147"/>
                <a:gd name="T2" fmla="*/ 116 w 116"/>
                <a:gd name="T3" fmla="*/ 116 h 147"/>
                <a:gd name="T4" fmla="*/ 0 w 116"/>
                <a:gd name="T5" fmla="*/ 0 h 147"/>
                <a:gd name="T6" fmla="*/ 9 w 116"/>
                <a:gd name="T7" fmla="*/ 147 h 147"/>
              </a:gdLst>
              <a:ahLst/>
              <a:cxnLst>
                <a:cxn ang="0">
                  <a:pos x="T0" y="T1"/>
                </a:cxn>
                <a:cxn ang="0">
                  <a:pos x="T2" y="T3"/>
                </a:cxn>
                <a:cxn ang="0">
                  <a:pos x="T4" y="T5"/>
                </a:cxn>
                <a:cxn ang="0">
                  <a:pos x="T6" y="T7"/>
                </a:cxn>
              </a:cxnLst>
              <a:rect l="0" t="0" r="r" b="b"/>
              <a:pathLst>
                <a:path w="116" h="147">
                  <a:moveTo>
                    <a:pt x="9" y="147"/>
                  </a:moveTo>
                  <a:lnTo>
                    <a:pt x="116" y="116"/>
                  </a:lnTo>
                  <a:lnTo>
                    <a:pt x="0" y="0"/>
                  </a:lnTo>
                  <a:lnTo>
                    <a:pt x="9" y="147"/>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7" name="Freeform 461">
              <a:extLst>
                <a:ext uri="{FF2B5EF4-FFF2-40B4-BE49-F238E27FC236}">
                  <a16:creationId xmlns:a16="http://schemas.microsoft.com/office/drawing/2014/main" id="{8D0295C4-BDC4-6647-821A-5FF8A6CCF09F}"/>
                </a:ext>
              </a:extLst>
            </p:cNvPr>
            <p:cNvSpPr/>
            <p:nvPr/>
          </p:nvSpPr>
          <p:spPr bwMode="auto">
            <a:xfrm>
              <a:off x="10060328" y="5362813"/>
              <a:ext cx="296409" cy="243098"/>
            </a:xfrm>
            <a:custGeom>
              <a:avLst/>
              <a:gdLst>
                <a:gd name="T0" fmla="*/ 40 w 139"/>
                <a:gd name="T1" fmla="*/ 114 h 114"/>
                <a:gd name="T2" fmla="*/ 139 w 139"/>
                <a:gd name="T3" fmla="*/ 31 h 114"/>
                <a:gd name="T4" fmla="*/ 0 w 139"/>
                <a:gd name="T5" fmla="*/ 0 h 114"/>
                <a:gd name="T6" fmla="*/ 40 w 139"/>
                <a:gd name="T7" fmla="*/ 114 h 114"/>
              </a:gdLst>
              <a:ahLst/>
              <a:cxnLst>
                <a:cxn ang="0">
                  <a:pos x="T0" y="T1"/>
                </a:cxn>
                <a:cxn ang="0">
                  <a:pos x="T2" y="T3"/>
                </a:cxn>
                <a:cxn ang="0">
                  <a:pos x="T4" y="T5"/>
                </a:cxn>
                <a:cxn ang="0">
                  <a:pos x="T6" y="T7"/>
                </a:cxn>
              </a:cxnLst>
              <a:rect l="0" t="0" r="r" b="b"/>
              <a:pathLst>
                <a:path w="139" h="114">
                  <a:moveTo>
                    <a:pt x="40" y="114"/>
                  </a:moveTo>
                  <a:lnTo>
                    <a:pt x="139" y="31"/>
                  </a:lnTo>
                  <a:lnTo>
                    <a:pt x="0" y="0"/>
                  </a:lnTo>
                  <a:lnTo>
                    <a:pt x="40" y="11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8" name="Freeform 462">
              <a:extLst>
                <a:ext uri="{FF2B5EF4-FFF2-40B4-BE49-F238E27FC236}">
                  <a16:creationId xmlns:a16="http://schemas.microsoft.com/office/drawing/2014/main" id="{1D996482-F6A7-5EB6-E88B-D5394B0D7623}"/>
                </a:ext>
              </a:extLst>
            </p:cNvPr>
            <p:cNvSpPr/>
            <p:nvPr/>
          </p:nvSpPr>
          <p:spPr bwMode="auto">
            <a:xfrm>
              <a:off x="10060328" y="5111186"/>
              <a:ext cx="296409" cy="317733"/>
            </a:xfrm>
            <a:custGeom>
              <a:avLst/>
              <a:gdLst>
                <a:gd name="T0" fmla="*/ 68 w 139"/>
                <a:gd name="T1" fmla="*/ 0 h 149"/>
                <a:gd name="T2" fmla="*/ 0 w 139"/>
                <a:gd name="T3" fmla="*/ 118 h 149"/>
                <a:gd name="T4" fmla="*/ 139 w 139"/>
                <a:gd name="T5" fmla="*/ 149 h 149"/>
                <a:gd name="T6" fmla="*/ 68 w 139"/>
                <a:gd name="T7" fmla="*/ 0 h 149"/>
              </a:gdLst>
              <a:ahLst/>
              <a:cxnLst>
                <a:cxn ang="0">
                  <a:pos x="T0" y="T1"/>
                </a:cxn>
                <a:cxn ang="0">
                  <a:pos x="T2" y="T3"/>
                </a:cxn>
                <a:cxn ang="0">
                  <a:pos x="T4" y="T5"/>
                </a:cxn>
                <a:cxn ang="0">
                  <a:pos x="T6" y="T7"/>
                </a:cxn>
              </a:cxnLst>
              <a:rect l="0" t="0" r="r" b="b"/>
              <a:pathLst>
                <a:path w="139" h="149">
                  <a:moveTo>
                    <a:pt x="68" y="0"/>
                  </a:moveTo>
                  <a:lnTo>
                    <a:pt x="0" y="118"/>
                  </a:lnTo>
                  <a:lnTo>
                    <a:pt x="139" y="149"/>
                  </a:lnTo>
                  <a:lnTo>
                    <a:pt x="68"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49" name="Freeform 463">
              <a:extLst>
                <a:ext uri="{FF2B5EF4-FFF2-40B4-BE49-F238E27FC236}">
                  <a16:creationId xmlns:a16="http://schemas.microsoft.com/office/drawing/2014/main" id="{A833C322-C462-A661-67A7-0E3D50F58420}"/>
                </a:ext>
              </a:extLst>
            </p:cNvPr>
            <p:cNvSpPr/>
            <p:nvPr/>
          </p:nvSpPr>
          <p:spPr bwMode="auto">
            <a:xfrm>
              <a:off x="9908926" y="5111186"/>
              <a:ext cx="296409" cy="251627"/>
            </a:xfrm>
            <a:custGeom>
              <a:avLst/>
              <a:gdLst>
                <a:gd name="T0" fmla="*/ 0 w 139"/>
                <a:gd name="T1" fmla="*/ 24 h 118"/>
                <a:gd name="T2" fmla="*/ 71 w 139"/>
                <a:gd name="T3" fmla="*/ 118 h 118"/>
                <a:gd name="T4" fmla="*/ 139 w 139"/>
                <a:gd name="T5" fmla="*/ 0 h 118"/>
                <a:gd name="T6" fmla="*/ 0 w 139"/>
                <a:gd name="T7" fmla="*/ 24 h 118"/>
              </a:gdLst>
              <a:ahLst/>
              <a:cxnLst>
                <a:cxn ang="0">
                  <a:pos x="T0" y="T1"/>
                </a:cxn>
                <a:cxn ang="0">
                  <a:pos x="T2" y="T3"/>
                </a:cxn>
                <a:cxn ang="0">
                  <a:pos x="T4" y="T5"/>
                </a:cxn>
                <a:cxn ang="0">
                  <a:pos x="T6" y="T7"/>
                </a:cxn>
              </a:cxnLst>
              <a:rect l="0" t="0" r="r" b="b"/>
              <a:pathLst>
                <a:path w="139" h="118">
                  <a:moveTo>
                    <a:pt x="0" y="24"/>
                  </a:moveTo>
                  <a:lnTo>
                    <a:pt x="71" y="118"/>
                  </a:lnTo>
                  <a:lnTo>
                    <a:pt x="139" y="0"/>
                  </a:lnTo>
                  <a:lnTo>
                    <a:pt x="0" y="2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0" name="Freeform 464">
              <a:extLst>
                <a:ext uri="{FF2B5EF4-FFF2-40B4-BE49-F238E27FC236}">
                  <a16:creationId xmlns:a16="http://schemas.microsoft.com/office/drawing/2014/main" id="{D589490A-77FC-FC83-E710-EDE69F2782CE}"/>
                </a:ext>
              </a:extLst>
            </p:cNvPr>
            <p:cNvSpPr/>
            <p:nvPr/>
          </p:nvSpPr>
          <p:spPr bwMode="auto">
            <a:xfrm>
              <a:off x="9661563" y="5162364"/>
              <a:ext cx="398766" cy="221773"/>
            </a:xfrm>
            <a:custGeom>
              <a:avLst/>
              <a:gdLst>
                <a:gd name="T0" fmla="*/ 0 w 187"/>
                <a:gd name="T1" fmla="*/ 104 h 104"/>
                <a:gd name="T2" fmla="*/ 187 w 187"/>
                <a:gd name="T3" fmla="*/ 94 h 104"/>
                <a:gd name="T4" fmla="*/ 116 w 187"/>
                <a:gd name="T5" fmla="*/ 0 h 104"/>
                <a:gd name="T6" fmla="*/ 0 w 187"/>
                <a:gd name="T7" fmla="*/ 104 h 104"/>
              </a:gdLst>
              <a:ahLst/>
              <a:cxnLst>
                <a:cxn ang="0">
                  <a:pos x="T0" y="T1"/>
                </a:cxn>
                <a:cxn ang="0">
                  <a:pos x="T2" y="T3"/>
                </a:cxn>
                <a:cxn ang="0">
                  <a:pos x="T4" y="T5"/>
                </a:cxn>
                <a:cxn ang="0">
                  <a:pos x="T6" y="T7"/>
                </a:cxn>
              </a:cxnLst>
              <a:rect l="0" t="0" r="r" b="b"/>
              <a:pathLst>
                <a:path w="187" h="104">
                  <a:moveTo>
                    <a:pt x="0" y="104"/>
                  </a:moveTo>
                  <a:lnTo>
                    <a:pt x="187" y="94"/>
                  </a:lnTo>
                  <a:lnTo>
                    <a:pt x="116" y="0"/>
                  </a:lnTo>
                  <a:lnTo>
                    <a:pt x="0" y="104"/>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1" name="Freeform 465">
              <a:extLst>
                <a:ext uri="{FF2B5EF4-FFF2-40B4-BE49-F238E27FC236}">
                  <a16:creationId xmlns:a16="http://schemas.microsoft.com/office/drawing/2014/main" id="{0F73E51E-46E7-F955-8CFA-E9D2574EEA4B}"/>
                </a:ext>
              </a:extLst>
            </p:cNvPr>
            <p:cNvSpPr/>
            <p:nvPr/>
          </p:nvSpPr>
          <p:spPr bwMode="auto">
            <a:xfrm>
              <a:off x="10145625" y="5428919"/>
              <a:ext cx="211112" cy="343323"/>
            </a:xfrm>
            <a:custGeom>
              <a:avLst/>
              <a:gdLst>
                <a:gd name="T0" fmla="*/ 99 w 99"/>
                <a:gd name="T1" fmla="*/ 161 h 161"/>
                <a:gd name="T2" fmla="*/ 99 w 99"/>
                <a:gd name="T3" fmla="*/ 0 h 161"/>
                <a:gd name="T4" fmla="*/ 0 w 99"/>
                <a:gd name="T5" fmla="*/ 83 h 161"/>
                <a:gd name="T6" fmla="*/ 99 w 99"/>
                <a:gd name="T7" fmla="*/ 161 h 161"/>
              </a:gdLst>
              <a:ahLst/>
              <a:cxnLst>
                <a:cxn ang="0">
                  <a:pos x="T0" y="T1"/>
                </a:cxn>
                <a:cxn ang="0">
                  <a:pos x="T2" y="T3"/>
                </a:cxn>
                <a:cxn ang="0">
                  <a:pos x="T4" y="T5"/>
                </a:cxn>
                <a:cxn ang="0">
                  <a:pos x="T6" y="T7"/>
                </a:cxn>
              </a:cxnLst>
              <a:rect l="0" t="0" r="r" b="b"/>
              <a:pathLst>
                <a:path w="99" h="161">
                  <a:moveTo>
                    <a:pt x="99" y="161"/>
                  </a:moveTo>
                  <a:lnTo>
                    <a:pt x="99" y="0"/>
                  </a:lnTo>
                  <a:lnTo>
                    <a:pt x="0" y="83"/>
                  </a:lnTo>
                  <a:lnTo>
                    <a:pt x="99" y="161"/>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2" name="Freeform 466">
              <a:extLst>
                <a:ext uri="{FF2B5EF4-FFF2-40B4-BE49-F238E27FC236}">
                  <a16:creationId xmlns:a16="http://schemas.microsoft.com/office/drawing/2014/main" id="{9B9D49D3-A0F5-0CE1-FEE7-4A2034D38B44}"/>
                </a:ext>
              </a:extLst>
            </p:cNvPr>
            <p:cNvSpPr/>
            <p:nvPr/>
          </p:nvSpPr>
          <p:spPr bwMode="auto">
            <a:xfrm>
              <a:off x="10356737" y="5428919"/>
              <a:ext cx="232436" cy="343323"/>
            </a:xfrm>
            <a:custGeom>
              <a:avLst/>
              <a:gdLst>
                <a:gd name="T0" fmla="*/ 109 w 109"/>
                <a:gd name="T1" fmla="*/ 126 h 161"/>
                <a:gd name="T2" fmla="*/ 0 w 109"/>
                <a:gd name="T3" fmla="*/ 0 h 161"/>
                <a:gd name="T4" fmla="*/ 0 w 109"/>
                <a:gd name="T5" fmla="*/ 161 h 161"/>
                <a:gd name="T6" fmla="*/ 109 w 109"/>
                <a:gd name="T7" fmla="*/ 126 h 161"/>
              </a:gdLst>
              <a:ahLst/>
              <a:cxnLst>
                <a:cxn ang="0">
                  <a:pos x="T0" y="T1"/>
                </a:cxn>
                <a:cxn ang="0">
                  <a:pos x="T2" y="T3"/>
                </a:cxn>
                <a:cxn ang="0">
                  <a:pos x="T4" y="T5"/>
                </a:cxn>
                <a:cxn ang="0">
                  <a:pos x="T6" y="T7"/>
                </a:cxn>
              </a:cxnLst>
              <a:rect l="0" t="0" r="r" b="b"/>
              <a:pathLst>
                <a:path w="109" h="161">
                  <a:moveTo>
                    <a:pt x="109" y="126"/>
                  </a:moveTo>
                  <a:lnTo>
                    <a:pt x="0" y="0"/>
                  </a:lnTo>
                  <a:lnTo>
                    <a:pt x="0" y="161"/>
                  </a:lnTo>
                  <a:lnTo>
                    <a:pt x="109" y="126"/>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3" name="Freeform 467">
              <a:extLst>
                <a:ext uri="{FF2B5EF4-FFF2-40B4-BE49-F238E27FC236}">
                  <a16:creationId xmlns:a16="http://schemas.microsoft.com/office/drawing/2014/main" id="{CE9F1D0A-210C-7F5A-3898-814C87411CD8}"/>
                </a:ext>
              </a:extLst>
            </p:cNvPr>
            <p:cNvSpPr/>
            <p:nvPr/>
          </p:nvSpPr>
          <p:spPr bwMode="auto">
            <a:xfrm>
              <a:off x="10356737" y="5409727"/>
              <a:ext cx="268687" cy="287879"/>
            </a:xfrm>
            <a:custGeom>
              <a:avLst/>
              <a:gdLst>
                <a:gd name="T0" fmla="*/ 126 w 126"/>
                <a:gd name="T1" fmla="*/ 0 h 135"/>
                <a:gd name="T2" fmla="*/ 109 w 126"/>
                <a:gd name="T3" fmla="*/ 135 h 135"/>
                <a:gd name="T4" fmla="*/ 0 w 126"/>
                <a:gd name="T5" fmla="*/ 9 h 135"/>
                <a:gd name="T6" fmla="*/ 126 w 126"/>
                <a:gd name="T7" fmla="*/ 0 h 135"/>
              </a:gdLst>
              <a:ahLst/>
              <a:cxnLst>
                <a:cxn ang="0">
                  <a:pos x="T0" y="T1"/>
                </a:cxn>
                <a:cxn ang="0">
                  <a:pos x="T2" y="T3"/>
                </a:cxn>
                <a:cxn ang="0">
                  <a:pos x="T4" y="T5"/>
                </a:cxn>
                <a:cxn ang="0">
                  <a:pos x="T6" y="T7"/>
                </a:cxn>
              </a:cxnLst>
              <a:rect l="0" t="0" r="r" b="b"/>
              <a:pathLst>
                <a:path w="126" h="135">
                  <a:moveTo>
                    <a:pt x="126" y="0"/>
                  </a:moveTo>
                  <a:lnTo>
                    <a:pt x="109" y="135"/>
                  </a:lnTo>
                  <a:lnTo>
                    <a:pt x="0" y="9"/>
                  </a:lnTo>
                  <a:lnTo>
                    <a:pt x="12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4" name="Freeform 468">
              <a:extLst>
                <a:ext uri="{FF2B5EF4-FFF2-40B4-BE49-F238E27FC236}">
                  <a16:creationId xmlns:a16="http://schemas.microsoft.com/office/drawing/2014/main" id="{A4B101A1-197C-07D6-AEF6-536F4FA59F30}"/>
                </a:ext>
              </a:extLst>
            </p:cNvPr>
            <p:cNvSpPr/>
            <p:nvPr/>
          </p:nvSpPr>
          <p:spPr bwMode="auto">
            <a:xfrm>
              <a:off x="10356737" y="5111186"/>
              <a:ext cx="268687" cy="317733"/>
            </a:xfrm>
            <a:custGeom>
              <a:avLst/>
              <a:gdLst>
                <a:gd name="T0" fmla="*/ 36 w 126"/>
                <a:gd name="T1" fmla="*/ 0 h 149"/>
                <a:gd name="T2" fmla="*/ 0 w 126"/>
                <a:gd name="T3" fmla="*/ 149 h 149"/>
                <a:gd name="T4" fmla="*/ 126 w 126"/>
                <a:gd name="T5" fmla="*/ 140 h 149"/>
                <a:gd name="T6" fmla="*/ 36 w 126"/>
                <a:gd name="T7" fmla="*/ 0 h 149"/>
              </a:gdLst>
              <a:ahLst/>
              <a:cxnLst>
                <a:cxn ang="0">
                  <a:pos x="T0" y="T1"/>
                </a:cxn>
                <a:cxn ang="0">
                  <a:pos x="T2" y="T3"/>
                </a:cxn>
                <a:cxn ang="0">
                  <a:pos x="T4" y="T5"/>
                </a:cxn>
                <a:cxn ang="0">
                  <a:pos x="T6" y="T7"/>
                </a:cxn>
              </a:cxnLst>
              <a:rect l="0" t="0" r="r" b="b"/>
              <a:pathLst>
                <a:path w="126" h="149">
                  <a:moveTo>
                    <a:pt x="36" y="0"/>
                  </a:moveTo>
                  <a:lnTo>
                    <a:pt x="0" y="149"/>
                  </a:lnTo>
                  <a:lnTo>
                    <a:pt x="126" y="140"/>
                  </a:lnTo>
                  <a:lnTo>
                    <a:pt x="36"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sp>
          <p:nvSpPr>
            <p:cNvPr id="255" name="Freeform 469">
              <a:extLst>
                <a:ext uri="{FF2B5EF4-FFF2-40B4-BE49-F238E27FC236}">
                  <a16:creationId xmlns:a16="http://schemas.microsoft.com/office/drawing/2014/main" id="{3D63DF36-7C27-72C2-E416-035D645D19FA}"/>
                </a:ext>
              </a:extLst>
            </p:cNvPr>
            <p:cNvSpPr/>
            <p:nvPr/>
          </p:nvSpPr>
          <p:spPr bwMode="auto">
            <a:xfrm>
              <a:off x="10205333" y="5111186"/>
              <a:ext cx="228171" cy="317733"/>
            </a:xfrm>
            <a:custGeom>
              <a:avLst/>
              <a:gdLst>
                <a:gd name="T0" fmla="*/ 0 w 107"/>
                <a:gd name="T1" fmla="*/ 0 h 149"/>
                <a:gd name="T2" fmla="*/ 71 w 107"/>
                <a:gd name="T3" fmla="*/ 149 h 149"/>
                <a:gd name="T4" fmla="*/ 107 w 107"/>
                <a:gd name="T5" fmla="*/ 0 h 149"/>
                <a:gd name="T6" fmla="*/ 0 w 107"/>
                <a:gd name="T7" fmla="*/ 0 h 149"/>
              </a:gdLst>
              <a:ahLst/>
              <a:cxnLst>
                <a:cxn ang="0">
                  <a:pos x="T0" y="T1"/>
                </a:cxn>
                <a:cxn ang="0">
                  <a:pos x="T2" y="T3"/>
                </a:cxn>
                <a:cxn ang="0">
                  <a:pos x="T4" y="T5"/>
                </a:cxn>
                <a:cxn ang="0">
                  <a:pos x="T6" y="T7"/>
                </a:cxn>
              </a:cxnLst>
              <a:rect l="0" t="0" r="r" b="b"/>
              <a:pathLst>
                <a:path w="107" h="149">
                  <a:moveTo>
                    <a:pt x="0" y="0"/>
                  </a:moveTo>
                  <a:lnTo>
                    <a:pt x="71" y="149"/>
                  </a:lnTo>
                  <a:lnTo>
                    <a:pt x="107" y="0"/>
                  </a:lnTo>
                  <a:lnTo>
                    <a:pt x="0" y="0"/>
                  </a:lnTo>
                  <a:close/>
                </a:path>
              </a:pathLst>
            </a:custGeom>
            <a:grpFill/>
            <a:ln w="9525">
              <a:solidFill>
                <a:srgbClr val="FFFFFF"/>
              </a:solidFill>
              <a:round/>
            </a:ln>
          </p:spPr>
          <p:txBody>
            <a:bodyPr vert="horz" wrap="square" lIns="82296" tIns="41148" rIns="82296" bIns="41148" numCol="1" anchor="t" anchorCtr="0" compatLnSpc="1"/>
            <a:lstStyle/>
            <a:p>
              <a:pPr defTabSz="822960"/>
              <a:endParaRPr lang="zh-CN" altLang="en-US" sz="1620">
                <a:solidFill>
                  <a:prstClr val="black"/>
                </a:solidFill>
              </a:endParaRPr>
            </a:p>
          </p:txBody>
        </p:sp>
      </p:grpSp>
      <p:grpSp>
        <p:nvGrpSpPr>
          <p:cNvPr id="266" name="Group 265">
            <a:extLst>
              <a:ext uri="{FF2B5EF4-FFF2-40B4-BE49-F238E27FC236}">
                <a16:creationId xmlns:a16="http://schemas.microsoft.com/office/drawing/2014/main" id="{896956A5-94E5-5542-E573-A9C9094E972B}"/>
              </a:ext>
            </a:extLst>
          </p:cNvPr>
          <p:cNvGrpSpPr/>
          <p:nvPr/>
        </p:nvGrpSpPr>
        <p:grpSpPr>
          <a:xfrm>
            <a:off x="9527464" y="5606670"/>
            <a:ext cx="2306596" cy="415273"/>
            <a:chOff x="7939553" y="4672224"/>
            <a:chExt cx="1922163" cy="346061"/>
          </a:xfrm>
        </p:grpSpPr>
        <p:grpSp>
          <p:nvGrpSpPr>
            <p:cNvPr id="21" name="ïşļidè">
              <a:extLst>
                <a:ext uri="{FF2B5EF4-FFF2-40B4-BE49-F238E27FC236}">
                  <a16:creationId xmlns:a16="http://schemas.microsoft.com/office/drawing/2014/main" id="{12B3F57C-764B-435A-8EE8-592E8D91110F}"/>
                </a:ext>
              </a:extLst>
            </p:cNvPr>
            <p:cNvGrpSpPr/>
            <p:nvPr/>
          </p:nvGrpSpPr>
          <p:grpSpPr>
            <a:xfrm>
              <a:off x="7939553" y="4672224"/>
              <a:ext cx="1922163" cy="346061"/>
              <a:chOff x="2392390" y="5921828"/>
              <a:chExt cx="1615511" cy="290853"/>
            </a:xfrm>
          </p:grpSpPr>
          <p:sp>
            <p:nvSpPr>
              <p:cNvPr id="16" name="íṥļîḍe">
                <a:extLst>
                  <a:ext uri="{FF2B5EF4-FFF2-40B4-BE49-F238E27FC236}">
                    <a16:creationId xmlns:a16="http://schemas.microsoft.com/office/drawing/2014/main" id="{DC3D5F2C-40F6-47EE-B9C2-FBB806BED3FA}"/>
                  </a:ext>
                </a:extLst>
              </p:cNvPr>
              <p:cNvSpPr/>
              <p:nvPr/>
            </p:nvSpPr>
            <p:spPr>
              <a:xfrm>
                <a:off x="2392390" y="5921835"/>
                <a:ext cx="1252511" cy="272624"/>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920" dirty="0">
                    <a:cs typeface="+mn-ea"/>
                    <a:sym typeface="+mn-lt"/>
                  </a:rPr>
                  <a:t>EVERGREEN</a:t>
                </a:r>
                <a:endParaRPr lang="zh-CN" altLang="en-US" sz="1920" dirty="0">
                  <a:cs typeface="+mn-ea"/>
                  <a:sym typeface="+mn-lt"/>
                </a:endParaRPr>
              </a:p>
            </p:txBody>
          </p:sp>
          <p:sp>
            <p:nvSpPr>
              <p:cNvPr id="18" name="ïšḻíḋê">
                <a:extLst>
                  <a:ext uri="{FF2B5EF4-FFF2-40B4-BE49-F238E27FC236}">
                    <a16:creationId xmlns:a16="http://schemas.microsoft.com/office/drawing/2014/main" id="{469A826F-1648-4843-9DE1-F1FF238F0CB7}"/>
                  </a:ext>
                </a:extLst>
              </p:cNvPr>
              <p:cNvSpPr/>
              <p:nvPr/>
            </p:nvSpPr>
            <p:spPr>
              <a:xfrm>
                <a:off x="3717048" y="5921828"/>
                <a:ext cx="290853" cy="290853"/>
              </a:xfrm>
              <a:prstGeom prst="ellipse">
                <a:avLst/>
              </a:prstGeom>
              <a:solidFill>
                <a:srgbClr val="48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pic>
          <p:nvPicPr>
            <p:cNvPr id="265" name="Picture 264">
              <a:extLst>
                <a:ext uri="{FF2B5EF4-FFF2-40B4-BE49-F238E27FC236}">
                  <a16:creationId xmlns:a16="http://schemas.microsoft.com/office/drawing/2014/main" id="{10D6C825-39E3-3B75-4722-1AABCAEBE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037" y="4700372"/>
              <a:ext cx="289763" cy="289763"/>
            </a:xfrm>
            <a:prstGeom prst="rect">
              <a:avLst/>
            </a:prstGeom>
          </p:spPr>
        </p:pic>
      </p:grpSp>
      <p:sp>
        <p:nvSpPr>
          <p:cNvPr id="272" name="TextBox 271">
            <a:extLst>
              <a:ext uri="{FF2B5EF4-FFF2-40B4-BE49-F238E27FC236}">
                <a16:creationId xmlns:a16="http://schemas.microsoft.com/office/drawing/2014/main" id="{E582157D-0B6F-320B-5A7B-9110D6847A24}"/>
              </a:ext>
            </a:extLst>
          </p:cNvPr>
          <p:cNvSpPr txBox="1"/>
          <p:nvPr/>
        </p:nvSpPr>
        <p:spPr>
          <a:xfrm>
            <a:off x="9534829" y="6168754"/>
            <a:ext cx="2551339" cy="424732"/>
          </a:xfrm>
          <a:prstGeom prst="rect">
            <a:avLst/>
          </a:prstGeom>
          <a:noFill/>
        </p:spPr>
        <p:txBody>
          <a:bodyPr wrap="none" rtlCol="0">
            <a:spAutoFit/>
          </a:bodyPr>
          <a:lstStyle/>
          <a:p>
            <a:r>
              <a:rPr lang="en-US" sz="2160" dirty="0"/>
              <a:t>ELA-LOG-Jimmy Zeng</a:t>
            </a:r>
          </a:p>
        </p:txBody>
      </p:sp>
      <p:sp>
        <p:nvSpPr>
          <p:cNvPr id="6" name="îṣ1ïḍe">
            <a:extLst>
              <a:ext uri="{FF2B5EF4-FFF2-40B4-BE49-F238E27FC236}">
                <a16:creationId xmlns:a16="http://schemas.microsoft.com/office/drawing/2014/main" id="{B09969F5-8011-10D3-AB09-6A0735710E3A}"/>
              </a:ext>
            </a:extLst>
          </p:cNvPr>
          <p:cNvSpPr txBox="1">
            <a:spLocks/>
          </p:cNvSpPr>
          <p:nvPr/>
        </p:nvSpPr>
        <p:spPr>
          <a:xfrm>
            <a:off x="2378088" y="3167801"/>
            <a:ext cx="9391078" cy="13356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11520" b="1" spc="-180" dirty="0">
                <a:solidFill>
                  <a:srgbClr val="0070C0"/>
                </a:solidFill>
                <a:latin typeface="+mn-lt"/>
                <a:ea typeface="+mn-ea"/>
                <a:cs typeface="+mn-ea"/>
                <a:sym typeface="+mn-lt"/>
              </a:rPr>
              <a:t>THANK</a:t>
            </a:r>
            <a:r>
              <a:rPr lang="en-US" altLang="zh-CN" sz="11520" b="1" spc="-180" dirty="0">
                <a:solidFill>
                  <a:srgbClr val="436B9B"/>
                </a:solidFill>
                <a:latin typeface="+mn-lt"/>
                <a:ea typeface="+mn-ea"/>
                <a:cs typeface="+mn-ea"/>
                <a:sym typeface="+mn-lt"/>
              </a:rPr>
              <a:t> </a:t>
            </a:r>
            <a:r>
              <a:rPr lang="en-US" altLang="zh-CN" sz="11520" spc="-180" dirty="0">
                <a:solidFill>
                  <a:schemeClr val="tx2">
                    <a:lumMod val="75000"/>
                  </a:schemeClr>
                </a:solidFill>
                <a:latin typeface="+mn-lt"/>
                <a:ea typeface="+mn-ea"/>
                <a:cs typeface="+mn-ea"/>
                <a:sym typeface="+mn-lt"/>
              </a:rPr>
              <a:t> </a:t>
            </a:r>
            <a:r>
              <a:rPr lang="en-US" altLang="zh-CN" sz="11520" spc="-180" dirty="0">
                <a:solidFill>
                  <a:schemeClr val="tx1">
                    <a:lumMod val="65000"/>
                    <a:lumOff val="35000"/>
                  </a:schemeClr>
                </a:solidFill>
                <a:latin typeface="+mn-lt"/>
                <a:ea typeface="+mn-ea"/>
                <a:cs typeface="+mn-ea"/>
                <a:sym typeface="+mn-lt"/>
              </a:rPr>
              <a:t>YOU</a:t>
            </a:r>
            <a:endParaRPr lang="zh-CN" altLang="en-US" sz="11520" spc="-180" dirty="0">
              <a:solidFill>
                <a:schemeClr val="tx1">
                  <a:lumMod val="65000"/>
                  <a:lumOff val="35000"/>
                </a:schemeClr>
              </a:solidFill>
              <a:latin typeface="+mn-lt"/>
              <a:ea typeface="+mn-ea"/>
              <a:cs typeface="+mn-ea"/>
              <a:sym typeface="+mn-lt"/>
            </a:endParaRPr>
          </a:p>
        </p:txBody>
      </p:sp>
    </p:spTree>
    <p:extLst>
      <p:ext uri="{BB962C8B-B14F-4D97-AF65-F5344CB8AC3E}">
        <p14:creationId xmlns:p14="http://schemas.microsoft.com/office/powerpoint/2010/main" val="3642468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50000"/>
            <a:ext cx="10814923" cy="708779"/>
          </a:xfrm>
          <a:prstGeom prst="rect">
            <a:avLst/>
          </a:prstGeom>
          <a:noFill/>
          <a:ln/>
        </p:spPr>
        <p:txBody>
          <a:bodyPr wrap="none" lIns="0" tIns="0" rIns="0" bIns="0" rtlCol="0" anchor="t"/>
          <a:lstStyle/>
          <a:p>
            <a:pPr marL="0" indent="0">
              <a:lnSpc>
                <a:spcPts val="5550"/>
              </a:lnSpc>
              <a:buNone/>
            </a:pPr>
            <a:r>
              <a:rPr lang="en-US" sz="4450" dirty="0">
                <a:solidFill>
                  <a:srgbClr val="312F2B"/>
                </a:solidFill>
                <a:latin typeface="Gelasio" pitchFamily="34" charset="0"/>
                <a:ea typeface="Gelasio" pitchFamily="34" charset="-122"/>
                <a:cs typeface="Gelasio" pitchFamily="34" charset="-120"/>
              </a:rPr>
              <a:t>Importance of Marine Container </a:t>
            </a:r>
            <a:r>
              <a:rPr lang="en-US" altLang="zh-TW" sz="4450" dirty="0">
                <a:solidFill>
                  <a:srgbClr val="312F2B"/>
                </a:solidFill>
                <a:latin typeface="Gelasio" pitchFamily="34" charset="0"/>
                <a:ea typeface="Gelasio" pitchFamily="34" charset="-122"/>
                <a:cs typeface="Gelasio" pitchFamily="34" charset="-120"/>
              </a:rPr>
              <a:t>Supply</a:t>
            </a:r>
            <a:endParaRPr lang="en-US" sz="4450" dirty="0"/>
          </a:p>
        </p:txBody>
      </p:sp>
      <p:sp>
        <p:nvSpPr>
          <p:cNvPr id="3" name="Text 1"/>
          <p:cNvSpPr/>
          <p:nvPr/>
        </p:nvSpPr>
        <p:spPr>
          <a:xfrm>
            <a:off x="793790" y="238407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12F2B"/>
                </a:solidFill>
                <a:latin typeface="Gelasio" pitchFamily="34" charset="0"/>
                <a:ea typeface="Gelasio" pitchFamily="34" charset="-122"/>
                <a:cs typeface="Gelasio" pitchFamily="34" charset="-120"/>
              </a:rPr>
              <a:t>Global Trade Flow</a:t>
            </a:r>
            <a:endParaRPr lang="en-US" sz="2200" b="1" dirty="0"/>
          </a:p>
        </p:txBody>
      </p:sp>
      <p:sp>
        <p:nvSpPr>
          <p:cNvPr id="4" name="Text 2"/>
          <p:cNvSpPr/>
          <p:nvPr/>
        </p:nvSpPr>
        <p:spPr>
          <a:xfrm>
            <a:off x="793790" y="2965215"/>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Container are crucial to global trade, facilitating the movement of goods and materials.</a:t>
            </a:r>
            <a:endParaRPr lang="en-US" sz="1750" dirty="0"/>
          </a:p>
        </p:txBody>
      </p:sp>
      <p:sp>
        <p:nvSpPr>
          <p:cNvPr id="5" name="Text 3"/>
          <p:cNvSpPr/>
          <p:nvPr/>
        </p:nvSpPr>
        <p:spPr>
          <a:xfrm>
            <a:off x="793790" y="4539045"/>
            <a:ext cx="3132177" cy="354330"/>
          </a:xfrm>
          <a:prstGeom prst="rect">
            <a:avLst/>
          </a:prstGeom>
          <a:noFill/>
          <a:ln/>
        </p:spPr>
        <p:txBody>
          <a:bodyPr wrap="none" lIns="0" tIns="0" rIns="0" bIns="0" rtlCol="0" anchor="t"/>
          <a:lstStyle/>
          <a:p>
            <a:pPr marL="0" indent="0">
              <a:lnSpc>
                <a:spcPts val="2750"/>
              </a:lnSpc>
              <a:buNone/>
            </a:pPr>
            <a:r>
              <a:rPr lang="en-US" sz="2200" b="1" dirty="0">
                <a:solidFill>
                  <a:srgbClr val="312F2B"/>
                </a:solidFill>
                <a:latin typeface="Gelasio" pitchFamily="34" charset="0"/>
                <a:ea typeface="Gelasio" pitchFamily="34" charset="-122"/>
                <a:cs typeface="Gelasio" pitchFamily="34" charset="-120"/>
              </a:rPr>
              <a:t>Efficiency and Reliability</a:t>
            </a:r>
            <a:endParaRPr lang="en-US" sz="2200" b="1" dirty="0"/>
          </a:p>
        </p:txBody>
      </p:sp>
      <p:sp>
        <p:nvSpPr>
          <p:cNvPr id="6" name="Text 4"/>
          <p:cNvSpPr/>
          <p:nvPr/>
        </p:nvSpPr>
        <p:spPr>
          <a:xfrm>
            <a:off x="793790" y="5120189"/>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Lato" pitchFamily="34" charset="0"/>
                <a:ea typeface="Lato" pitchFamily="34" charset="-122"/>
                <a:cs typeface="Lato" pitchFamily="34" charset="-120"/>
              </a:rPr>
              <a:t>Efficient and reliable container terminal operations are matter to maintaining supply chain efficiency and reducing transportation costs.</a:t>
            </a:r>
            <a:endParaRPr lang="en-US" sz="1750" dirty="0"/>
          </a:p>
        </p:txBody>
      </p:sp>
      <p:sp>
        <p:nvSpPr>
          <p:cNvPr id="7" name="Text 5"/>
          <p:cNvSpPr/>
          <p:nvPr/>
        </p:nvSpPr>
        <p:spPr>
          <a:xfrm>
            <a:off x="5332928" y="4462582"/>
            <a:ext cx="397811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6"/>
          <p:cNvSpPr/>
          <p:nvPr/>
        </p:nvSpPr>
        <p:spPr>
          <a:xfrm>
            <a:off x="9872067" y="2203013"/>
            <a:ext cx="3979545" cy="362903"/>
          </a:xfrm>
          <a:prstGeom prst="rect">
            <a:avLst/>
          </a:prstGeom>
          <a:noFill/>
          <a:ln/>
        </p:spPr>
        <p:txBody>
          <a:bodyPr wrap="none" lIns="0" tIns="0" rIns="0" bIns="0" rtlCol="0" anchor="t"/>
          <a:lstStyle/>
          <a:p>
            <a:pPr marL="0" indent="0">
              <a:lnSpc>
                <a:spcPts val="2850"/>
              </a:lnSpc>
              <a:buNone/>
            </a:pPr>
            <a:endParaRPr lang="en-US" sz="1750" dirty="0"/>
          </a:p>
        </p:txBody>
      </p:sp>
      <p:pic>
        <p:nvPicPr>
          <p:cNvPr id="11" name="Picture 10">
            <a:extLst>
              <a:ext uri="{FF2B5EF4-FFF2-40B4-BE49-F238E27FC236}">
                <a16:creationId xmlns:a16="http://schemas.microsoft.com/office/drawing/2014/main" id="{77368F98-970C-D6F4-522B-F2E7F29D6EC2}"/>
              </a:ext>
            </a:extLst>
          </p:cNvPr>
          <p:cNvPicPr>
            <a:picLocks noChangeAspect="1"/>
          </p:cNvPicPr>
          <p:nvPr/>
        </p:nvPicPr>
        <p:blipFill>
          <a:blip r:embed="rId3"/>
          <a:stretch>
            <a:fillRect/>
          </a:stretch>
        </p:blipFill>
        <p:spPr>
          <a:xfrm>
            <a:off x="5332928" y="2402919"/>
            <a:ext cx="8337760" cy="4168880"/>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a:effectLst>
            <a:outerShdw blurRad="152400" dist="317500" dir="5400000" sx="90000" sy="-19000" rotWithShape="0">
              <a:prstClr val="black">
                <a:alpha val="15000"/>
              </a:prstClr>
            </a:outerShdw>
          </a:effectLst>
        </p:spPr>
      </p:pic>
      <p:grpSp>
        <p:nvGrpSpPr>
          <p:cNvPr id="9" name="组合 1">
            <a:extLst>
              <a:ext uri="{FF2B5EF4-FFF2-40B4-BE49-F238E27FC236}">
                <a16:creationId xmlns:a16="http://schemas.microsoft.com/office/drawing/2014/main" id="{24525177-DBDA-1FAE-1ED4-A2788B6EDB27}"/>
              </a:ext>
            </a:extLst>
          </p:cNvPr>
          <p:cNvGrpSpPr/>
          <p:nvPr/>
        </p:nvGrpSpPr>
        <p:grpSpPr>
          <a:xfrm>
            <a:off x="11718212" y="333709"/>
            <a:ext cx="1881378" cy="486918"/>
            <a:chOff x="455" y="472"/>
            <a:chExt cx="2469" cy="639"/>
          </a:xfrm>
        </p:grpSpPr>
        <p:grpSp>
          <p:nvGrpSpPr>
            <p:cNvPr id="10" name="组合 3">
              <a:extLst>
                <a:ext uri="{FF2B5EF4-FFF2-40B4-BE49-F238E27FC236}">
                  <a16:creationId xmlns:a16="http://schemas.microsoft.com/office/drawing/2014/main" id="{6EE49E87-7FF3-D287-804D-EF4CC49812D6}"/>
                </a:ext>
              </a:extLst>
            </p:cNvPr>
            <p:cNvGrpSpPr/>
            <p:nvPr/>
          </p:nvGrpSpPr>
          <p:grpSpPr>
            <a:xfrm>
              <a:off x="455" y="472"/>
              <a:ext cx="808" cy="607"/>
              <a:chOff x="579" y="476"/>
              <a:chExt cx="994" cy="746"/>
            </a:xfrm>
          </p:grpSpPr>
          <p:sp>
            <p:nvSpPr>
              <p:cNvPr id="13" name="Freeform 5">
                <a:extLst>
                  <a:ext uri="{FF2B5EF4-FFF2-40B4-BE49-F238E27FC236}">
                    <a16:creationId xmlns:a16="http://schemas.microsoft.com/office/drawing/2014/main" id="{681ABBC5-F753-D945-1C30-55A0A51E4BAB}"/>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14" name="Freeform 5">
                <a:extLst>
                  <a:ext uri="{FF2B5EF4-FFF2-40B4-BE49-F238E27FC236}">
                    <a16:creationId xmlns:a16="http://schemas.microsoft.com/office/drawing/2014/main" id="{CEB90931-A0F4-38D1-1C07-871526647434}"/>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15" name="Freeform 5">
                <a:extLst>
                  <a:ext uri="{FF2B5EF4-FFF2-40B4-BE49-F238E27FC236}">
                    <a16:creationId xmlns:a16="http://schemas.microsoft.com/office/drawing/2014/main" id="{FA3DC744-1949-9DDB-AB07-5ECDFA669A63}"/>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12" name="文本框 4">
              <a:extLst>
                <a:ext uri="{FF2B5EF4-FFF2-40B4-BE49-F238E27FC236}">
                  <a16:creationId xmlns:a16="http://schemas.microsoft.com/office/drawing/2014/main" id="{8E0DDA56-6871-ECF9-FD36-BD3CF1CBC426}"/>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6221730" y="1107877"/>
            <a:ext cx="7323534" cy="656630"/>
          </a:xfrm>
          <a:prstGeom prst="rect">
            <a:avLst/>
          </a:prstGeom>
          <a:noFill/>
          <a:ln/>
        </p:spPr>
        <p:txBody>
          <a:bodyPr wrap="none" lIns="0" tIns="0" rIns="0" bIns="0" rtlCol="0" anchor="t"/>
          <a:lstStyle/>
          <a:p>
            <a:pPr marL="0" indent="0">
              <a:lnSpc>
                <a:spcPts val="5150"/>
              </a:lnSpc>
              <a:buNone/>
            </a:pPr>
            <a:r>
              <a:rPr lang="en-US" sz="4100" dirty="0">
                <a:solidFill>
                  <a:srgbClr val="312F2B"/>
                </a:solidFill>
                <a:latin typeface="Gelasio" pitchFamily="34" charset="0"/>
                <a:ea typeface="Gelasio" pitchFamily="34" charset="-122"/>
                <a:cs typeface="Gelasio" pitchFamily="34" charset="-120"/>
              </a:rPr>
              <a:t>Disruptions to Marine Logistics</a:t>
            </a:r>
            <a:endParaRPr lang="en-US" sz="4100" dirty="0"/>
          </a:p>
        </p:txBody>
      </p:sp>
      <p:pic>
        <p:nvPicPr>
          <p:cNvPr id="4" name="Image 1" descr="preencoded.png"/>
          <p:cNvPicPr>
            <a:picLocks noChangeAspect="1"/>
          </p:cNvPicPr>
          <p:nvPr/>
        </p:nvPicPr>
        <p:blipFill>
          <a:blip r:embed="rId3"/>
          <a:stretch>
            <a:fillRect/>
          </a:stretch>
        </p:blipFill>
        <p:spPr>
          <a:xfrm>
            <a:off x="6221730" y="2079546"/>
            <a:ext cx="1050488" cy="1680686"/>
          </a:xfrm>
          <a:prstGeom prst="rect">
            <a:avLst/>
          </a:prstGeom>
        </p:spPr>
      </p:pic>
      <p:sp>
        <p:nvSpPr>
          <p:cNvPr id="5" name="Text 1"/>
          <p:cNvSpPr/>
          <p:nvPr/>
        </p:nvSpPr>
        <p:spPr>
          <a:xfrm>
            <a:off x="7587258" y="2289572"/>
            <a:ext cx="2626162" cy="328255"/>
          </a:xfrm>
          <a:prstGeom prst="rect">
            <a:avLst/>
          </a:prstGeom>
          <a:noFill/>
          <a:ln/>
        </p:spPr>
        <p:txBody>
          <a:bodyPr wrap="none" lIns="0" tIns="0" rIns="0" bIns="0" rtlCol="0" anchor="t"/>
          <a:lstStyle/>
          <a:p>
            <a:pPr marL="0" indent="0" algn="l">
              <a:lnSpc>
                <a:spcPts val="2550"/>
              </a:lnSpc>
              <a:buNone/>
            </a:pPr>
            <a:r>
              <a:rPr lang="en-US" sz="2400" dirty="0">
                <a:solidFill>
                  <a:srgbClr val="272525"/>
                </a:solidFill>
                <a:latin typeface="Gelasio" pitchFamily="34" charset="0"/>
                <a:ea typeface="Gelasio" pitchFamily="34" charset="-122"/>
                <a:cs typeface="Gelasio" pitchFamily="34" charset="-120"/>
              </a:rPr>
              <a:t>Schedule Delays</a:t>
            </a:r>
            <a:endParaRPr lang="en-US" sz="2400" dirty="0"/>
          </a:p>
        </p:txBody>
      </p:sp>
      <p:sp>
        <p:nvSpPr>
          <p:cNvPr id="6" name="Text 2"/>
          <p:cNvSpPr/>
          <p:nvPr/>
        </p:nvSpPr>
        <p:spPr>
          <a:xfrm>
            <a:off x="7587258" y="2743795"/>
            <a:ext cx="6307812"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Unstable container terminal services can lead to delays in vessel departures and arrivals, impacting the overall shipping schedule.</a:t>
            </a:r>
            <a:endParaRPr lang="en-US" sz="1650" dirty="0"/>
          </a:p>
        </p:txBody>
      </p:sp>
      <p:pic>
        <p:nvPicPr>
          <p:cNvPr id="7" name="Image 2" descr="preencoded.png"/>
          <p:cNvPicPr>
            <a:picLocks noChangeAspect="1"/>
          </p:cNvPicPr>
          <p:nvPr/>
        </p:nvPicPr>
        <p:blipFill>
          <a:blip r:embed="rId4"/>
          <a:stretch>
            <a:fillRect/>
          </a:stretch>
        </p:blipFill>
        <p:spPr>
          <a:xfrm>
            <a:off x="6221730" y="3760232"/>
            <a:ext cx="1050488" cy="1680686"/>
          </a:xfrm>
          <a:prstGeom prst="rect">
            <a:avLst/>
          </a:prstGeom>
        </p:spPr>
      </p:pic>
      <p:sp>
        <p:nvSpPr>
          <p:cNvPr id="8" name="Text 3"/>
          <p:cNvSpPr/>
          <p:nvPr/>
        </p:nvSpPr>
        <p:spPr>
          <a:xfrm>
            <a:off x="7587258" y="3970258"/>
            <a:ext cx="2626162" cy="328255"/>
          </a:xfrm>
          <a:prstGeom prst="rect">
            <a:avLst/>
          </a:prstGeom>
          <a:noFill/>
          <a:ln/>
        </p:spPr>
        <p:txBody>
          <a:bodyPr wrap="none" lIns="0" tIns="0" rIns="0" bIns="0" rtlCol="0" anchor="t"/>
          <a:lstStyle/>
          <a:p>
            <a:pPr marL="0" indent="0" algn="l">
              <a:lnSpc>
                <a:spcPts val="2550"/>
              </a:lnSpc>
              <a:buNone/>
            </a:pPr>
            <a:r>
              <a:rPr lang="en-US" sz="2400" dirty="0">
                <a:solidFill>
                  <a:srgbClr val="272525"/>
                </a:solidFill>
                <a:latin typeface="Gelasio" pitchFamily="34" charset="0"/>
                <a:ea typeface="Gelasio" pitchFamily="34" charset="-122"/>
                <a:cs typeface="Gelasio" pitchFamily="34" charset="-120"/>
              </a:rPr>
              <a:t>Vessel Cut &amp; Run</a:t>
            </a:r>
            <a:endParaRPr lang="en-US" sz="2400" dirty="0"/>
          </a:p>
        </p:txBody>
      </p:sp>
      <p:sp>
        <p:nvSpPr>
          <p:cNvPr id="9" name="Text 4"/>
          <p:cNvSpPr/>
          <p:nvPr/>
        </p:nvSpPr>
        <p:spPr>
          <a:xfrm>
            <a:off x="7587258" y="4424482"/>
            <a:ext cx="6307812"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Delays and disruptions can lead to increased transportation costs, affecting profitability and impacting businesses.</a:t>
            </a:r>
            <a:endParaRPr lang="en-US" sz="1650" dirty="0"/>
          </a:p>
        </p:txBody>
      </p:sp>
      <p:pic>
        <p:nvPicPr>
          <p:cNvPr id="10" name="Image 3" descr="preencoded.png"/>
          <p:cNvPicPr>
            <a:picLocks noChangeAspect="1"/>
          </p:cNvPicPr>
          <p:nvPr/>
        </p:nvPicPr>
        <p:blipFill>
          <a:blip r:embed="rId5"/>
          <a:stretch>
            <a:fillRect/>
          </a:stretch>
        </p:blipFill>
        <p:spPr>
          <a:xfrm>
            <a:off x="6221730" y="5440918"/>
            <a:ext cx="1050488" cy="1680686"/>
          </a:xfrm>
          <a:prstGeom prst="rect">
            <a:avLst/>
          </a:prstGeom>
        </p:spPr>
      </p:pic>
      <p:sp>
        <p:nvSpPr>
          <p:cNvPr id="11" name="Text 5"/>
          <p:cNvSpPr/>
          <p:nvPr/>
        </p:nvSpPr>
        <p:spPr>
          <a:xfrm>
            <a:off x="7587258" y="5650944"/>
            <a:ext cx="2648426" cy="328255"/>
          </a:xfrm>
          <a:prstGeom prst="rect">
            <a:avLst/>
          </a:prstGeom>
          <a:noFill/>
          <a:ln/>
        </p:spPr>
        <p:txBody>
          <a:bodyPr wrap="none" lIns="0" tIns="0" rIns="0" bIns="0" rtlCol="0" anchor="t"/>
          <a:lstStyle/>
          <a:p>
            <a:pPr marL="0" indent="0" algn="l">
              <a:lnSpc>
                <a:spcPts val="2550"/>
              </a:lnSpc>
              <a:buNone/>
            </a:pPr>
            <a:r>
              <a:rPr lang="en-US" sz="2400" dirty="0">
                <a:solidFill>
                  <a:srgbClr val="272525"/>
                </a:solidFill>
                <a:latin typeface="Gelasio" pitchFamily="34" charset="0"/>
                <a:ea typeface="Gelasio" pitchFamily="34" charset="-122"/>
                <a:cs typeface="Gelasio" pitchFamily="34" charset="-120"/>
              </a:rPr>
              <a:t>Equipment Imbalance </a:t>
            </a:r>
            <a:endParaRPr lang="en-US" sz="2400" dirty="0"/>
          </a:p>
        </p:txBody>
      </p:sp>
      <p:sp>
        <p:nvSpPr>
          <p:cNvPr id="12" name="Text 6"/>
          <p:cNvSpPr/>
          <p:nvPr/>
        </p:nvSpPr>
        <p:spPr>
          <a:xfrm>
            <a:off x="7587258" y="6105168"/>
            <a:ext cx="6307812"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Supply chains may experience stockouts or shortages due to delays in receiving shipments, impacting customer satisfaction.</a:t>
            </a:r>
            <a:endParaRPr lang="en-US" sz="1650" dirty="0"/>
          </a:p>
        </p:txBody>
      </p:sp>
      <p:grpSp>
        <p:nvGrpSpPr>
          <p:cNvPr id="13" name="组合 1">
            <a:extLst>
              <a:ext uri="{FF2B5EF4-FFF2-40B4-BE49-F238E27FC236}">
                <a16:creationId xmlns:a16="http://schemas.microsoft.com/office/drawing/2014/main" id="{3CA2600D-702B-FCF7-CF94-5188A21981A5}"/>
              </a:ext>
            </a:extLst>
          </p:cNvPr>
          <p:cNvGrpSpPr/>
          <p:nvPr/>
        </p:nvGrpSpPr>
        <p:grpSpPr>
          <a:xfrm>
            <a:off x="11718212" y="333709"/>
            <a:ext cx="1881378" cy="486918"/>
            <a:chOff x="455" y="472"/>
            <a:chExt cx="2469" cy="639"/>
          </a:xfrm>
        </p:grpSpPr>
        <p:grpSp>
          <p:nvGrpSpPr>
            <p:cNvPr id="14" name="组合 3">
              <a:extLst>
                <a:ext uri="{FF2B5EF4-FFF2-40B4-BE49-F238E27FC236}">
                  <a16:creationId xmlns:a16="http://schemas.microsoft.com/office/drawing/2014/main" id="{2954E840-2221-356A-D402-82C464D1E4CF}"/>
                </a:ext>
              </a:extLst>
            </p:cNvPr>
            <p:cNvGrpSpPr/>
            <p:nvPr/>
          </p:nvGrpSpPr>
          <p:grpSpPr>
            <a:xfrm>
              <a:off x="455" y="472"/>
              <a:ext cx="808" cy="607"/>
              <a:chOff x="579" y="476"/>
              <a:chExt cx="994" cy="746"/>
            </a:xfrm>
          </p:grpSpPr>
          <p:sp>
            <p:nvSpPr>
              <p:cNvPr id="16" name="Freeform 5">
                <a:extLst>
                  <a:ext uri="{FF2B5EF4-FFF2-40B4-BE49-F238E27FC236}">
                    <a16:creationId xmlns:a16="http://schemas.microsoft.com/office/drawing/2014/main" id="{F122EFB7-4D9D-7F73-4BE5-83E7453350C9}"/>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17" name="Freeform 5">
                <a:extLst>
                  <a:ext uri="{FF2B5EF4-FFF2-40B4-BE49-F238E27FC236}">
                    <a16:creationId xmlns:a16="http://schemas.microsoft.com/office/drawing/2014/main" id="{F66B616C-EFC2-1F84-290C-7C14A5E3CA6E}"/>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18" name="Freeform 5">
                <a:extLst>
                  <a:ext uri="{FF2B5EF4-FFF2-40B4-BE49-F238E27FC236}">
                    <a16:creationId xmlns:a16="http://schemas.microsoft.com/office/drawing/2014/main" id="{B30D6561-CA68-780A-4BF7-E042CD44A845}"/>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15" name="文本框 4">
              <a:extLst>
                <a:ext uri="{FF2B5EF4-FFF2-40B4-BE49-F238E27FC236}">
                  <a16:creationId xmlns:a16="http://schemas.microsoft.com/office/drawing/2014/main" id="{788FD610-20D9-7745-7375-E91919111B70}"/>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pic>
        <p:nvPicPr>
          <p:cNvPr id="21" name="Image 0" descr="preencoded.png">
            <a:extLst>
              <a:ext uri="{FF2B5EF4-FFF2-40B4-BE49-F238E27FC236}">
                <a16:creationId xmlns:a16="http://schemas.microsoft.com/office/drawing/2014/main" id="{71AFF89D-CD78-FC73-77CE-08631BC08DEB}"/>
              </a:ext>
            </a:extLst>
          </p:cNvPr>
          <p:cNvPicPr>
            <a:picLocks noChangeAspect="1"/>
          </p:cNvPicPr>
          <p:nvPr/>
        </p:nvPicPr>
        <p:blipFill>
          <a:blip r:embed="rId6"/>
          <a:stretch>
            <a:fillRect/>
          </a:stretch>
        </p:blipFill>
        <p:spPr>
          <a:xfrm>
            <a:off x="0" y="0"/>
            <a:ext cx="5486400" cy="8229600"/>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B6676-92B8-CD28-89BA-19E65B04DFA8}"/>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6CBBB872-C6E5-6D4D-F9C4-D52412E3C301}"/>
              </a:ext>
            </a:extLst>
          </p:cNvPr>
          <p:cNvPicPr>
            <a:picLocks noChangeAspect="1"/>
          </p:cNvPicPr>
          <p:nvPr/>
        </p:nvPicPr>
        <p:blipFill>
          <a:blip r:embed="rId3"/>
          <a:srcRect/>
          <a:stretch/>
        </p:blipFill>
        <p:spPr>
          <a:xfrm>
            <a:off x="0" y="1379804"/>
            <a:ext cx="14630400" cy="6849795"/>
          </a:xfrm>
          <a:prstGeom prst="rect">
            <a:avLst/>
          </a:prstGeom>
        </p:spPr>
      </p:pic>
      <p:pic>
        <p:nvPicPr>
          <p:cNvPr id="10" name="Image 3" descr="preencoded.png">
            <a:extLst>
              <a:ext uri="{FF2B5EF4-FFF2-40B4-BE49-F238E27FC236}">
                <a16:creationId xmlns:a16="http://schemas.microsoft.com/office/drawing/2014/main" id="{D9DC6736-7732-7630-4336-B1236B791651}"/>
              </a:ext>
            </a:extLst>
          </p:cNvPr>
          <p:cNvPicPr>
            <a:picLocks noChangeAspect="1"/>
          </p:cNvPicPr>
          <p:nvPr/>
        </p:nvPicPr>
        <p:blipFill>
          <a:blip r:embed="rId4"/>
          <a:stretch>
            <a:fillRect/>
          </a:stretch>
        </p:blipFill>
        <p:spPr>
          <a:xfrm>
            <a:off x="570943" y="509322"/>
            <a:ext cx="1050488" cy="1680686"/>
          </a:xfrm>
          <a:prstGeom prst="rect">
            <a:avLst/>
          </a:prstGeom>
        </p:spPr>
      </p:pic>
      <p:sp>
        <p:nvSpPr>
          <p:cNvPr id="11" name="Text 5">
            <a:extLst>
              <a:ext uri="{FF2B5EF4-FFF2-40B4-BE49-F238E27FC236}">
                <a16:creationId xmlns:a16="http://schemas.microsoft.com/office/drawing/2014/main" id="{63B772D3-E419-A423-FF2D-6B6E57CA5E2C}"/>
              </a:ext>
            </a:extLst>
          </p:cNvPr>
          <p:cNvSpPr/>
          <p:nvPr/>
        </p:nvSpPr>
        <p:spPr>
          <a:xfrm>
            <a:off x="1936471" y="719348"/>
            <a:ext cx="2648426"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Equipment Imbalance </a:t>
            </a:r>
            <a:endParaRPr lang="en-US" sz="2050" dirty="0"/>
          </a:p>
        </p:txBody>
      </p:sp>
      <p:sp>
        <p:nvSpPr>
          <p:cNvPr id="12" name="Text 6">
            <a:extLst>
              <a:ext uri="{FF2B5EF4-FFF2-40B4-BE49-F238E27FC236}">
                <a16:creationId xmlns:a16="http://schemas.microsoft.com/office/drawing/2014/main" id="{4FEF9EA8-6CD3-C1FC-A6E8-906FEAE5BB18}"/>
              </a:ext>
            </a:extLst>
          </p:cNvPr>
          <p:cNvSpPr/>
          <p:nvPr/>
        </p:nvSpPr>
        <p:spPr>
          <a:xfrm>
            <a:off x="1936471" y="1173572"/>
            <a:ext cx="6307812"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Supply chains may experience stockouts or shortages due to delays in receiving shipments, impacting customer satisfaction.</a:t>
            </a:r>
            <a:endParaRPr lang="en-US" sz="1650" dirty="0"/>
          </a:p>
        </p:txBody>
      </p:sp>
      <p:sp>
        <p:nvSpPr>
          <p:cNvPr id="18" name="TextBox 17">
            <a:extLst>
              <a:ext uri="{FF2B5EF4-FFF2-40B4-BE49-F238E27FC236}">
                <a16:creationId xmlns:a16="http://schemas.microsoft.com/office/drawing/2014/main" id="{E4AFADE2-1FE5-A014-41EA-E09EAE832E31}"/>
              </a:ext>
            </a:extLst>
          </p:cNvPr>
          <p:cNvSpPr txBox="1"/>
          <p:nvPr/>
        </p:nvSpPr>
        <p:spPr>
          <a:xfrm>
            <a:off x="2293993" y="5337482"/>
            <a:ext cx="737116"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15%</a:t>
            </a:r>
            <a:endParaRPr lang="en-US" dirty="0">
              <a:solidFill>
                <a:srgbClr val="FDFDFD"/>
              </a:solidFill>
              <a:latin typeface="Arial Black" panose="020B0A04020102020204" pitchFamily="34" charset="0"/>
            </a:endParaRPr>
          </a:p>
        </p:txBody>
      </p:sp>
      <p:sp>
        <p:nvSpPr>
          <p:cNvPr id="24" name="Arrow: Down 23">
            <a:extLst>
              <a:ext uri="{FF2B5EF4-FFF2-40B4-BE49-F238E27FC236}">
                <a16:creationId xmlns:a16="http://schemas.microsoft.com/office/drawing/2014/main" id="{7A88D029-5261-303D-E718-5993CBC2DBFF}"/>
              </a:ext>
            </a:extLst>
          </p:cNvPr>
          <p:cNvSpPr/>
          <p:nvPr/>
        </p:nvSpPr>
        <p:spPr>
          <a:xfrm>
            <a:off x="5646225" y="2852710"/>
            <a:ext cx="955497" cy="965771"/>
          </a:xfrm>
          <a:prstGeom prst="down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453C87C-5214-F29D-F56E-280E55041C9F}"/>
              </a:ext>
            </a:extLst>
          </p:cNvPr>
          <p:cNvSpPr txBox="1"/>
          <p:nvPr/>
        </p:nvSpPr>
        <p:spPr>
          <a:xfrm>
            <a:off x="6883150" y="2895151"/>
            <a:ext cx="2586774" cy="923330"/>
          </a:xfrm>
          <a:prstGeom prst="rect">
            <a:avLst/>
          </a:prstGeom>
          <a:noFill/>
        </p:spPr>
        <p:txBody>
          <a:bodyPr wrap="square" rtlCol="0">
            <a:spAutoFit/>
          </a:bodyPr>
          <a:lstStyle/>
          <a:p>
            <a:r>
              <a:rPr lang="en-US" altLang="zh-TW" dirty="0">
                <a:solidFill>
                  <a:srgbClr val="FF99CC"/>
                </a:solidFill>
                <a:latin typeface="Arial Black" panose="020B0A04020102020204" pitchFamily="34" charset="0"/>
              </a:rPr>
              <a:t>64%</a:t>
            </a:r>
            <a:r>
              <a:rPr lang="zh-TW" altLang="en-US" dirty="0">
                <a:solidFill>
                  <a:srgbClr val="FF99CC"/>
                </a:solidFill>
                <a:latin typeface="Arial Black" panose="020B0A04020102020204" pitchFamily="34" charset="0"/>
              </a:rPr>
              <a:t> </a:t>
            </a:r>
            <a:r>
              <a:rPr lang="en-US" altLang="zh-TW" dirty="0">
                <a:solidFill>
                  <a:srgbClr val="B9B9B9"/>
                </a:solidFill>
                <a:latin typeface="Arial Black" panose="020B0A04020102020204" pitchFamily="34" charset="0"/>
              </a:rPr>
              <a:t>space loss attribute to terminal/schedule</a:t>
            </a:r>
            <a:endParaRPr lang="en-US" dirty="0">
              <a:solidFill>
                <a:srgbClr val="B9B9B9"/>
              </a:solidFill>
              <a:latin typeface="Arial Black" panose="020B0A04020102020204" pitchFamily="34" charset="0"/>
            </a:endParaRPr>
          </a:p>
        </p:txBody>
      </p:sp>
      <p:sp>
        <p:nvSpPr>
          <p:cNvPr id="26" name="Rectangle 25">
            <a:extLst>
              <a:ext uri="{FF2B5EF4-FFF2-40B4-BE49-F238E27FC236}">
                <a16:creationId xmlns:a16="http://schemas.microsoft.com/office/drawing/2014/main" id="{1DF01119-8D67-F8D2-D7DF-B91870843C3D}"/>
              </a:ext>
            </a:extLst>
          </p:cNvPr>
          <p:cNvSpPr/>
          <p:nvPr/>
        </p:nvSpPr>
        <p:spPr>
          <a:xfrm>
            <a:off x="2410736" y="2762981"/>
            <a:ext cx="7355140" cy="4889756"/>
          </a:xfrm>
          <a:prstGeom prst="rect">
            <a:avLst/>
          </a:prstGeom>
          <a:solidFill>
            <a:schemeClr val="accent5">
              <a:alpha val="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2" name="组合 1">
            <a:extLst>
              <a:ext uri="{FF2B5EF4-FFF2-40B4-BE49-F238E27FC236}">
                <a16:creationId xmlns:a16="http://schemas.microsoft.com/office/drawing/2014/main" id="{57A13087-2262-9743-4132-D9C8EBB2F7DF}"/>
              </a:ext>
            </a:extLst>
          </p:cNvPr>
          <p:cNvGrpSpPr/>
          <p:nvPr/>
        </p:nvGrpSpPr>
        <p:grpSpPr>
          <a:xfrm>
            <a:off x="11718212" y="333709"/>
            <a:ext cx="1881378" cy="486918"/>
            <a:chOff x="455" y="472"/>
            <a:chExt cx="2469" cy="639"/>
          </a:xfrm>
        </p:grpSpPr>
        <p:grpSp>
          <p:nvGrpSpPr>
            <p:cNvPr id="3" name="组合 3">
              <a:extLst>
                <a:ext uri="{FF2B5EF4-FFF2-40B4-BE49-F238E27FC236}">
                  <a16:creationId xmlns:a16="http://schemas.microsoft.com/office/drawing/2014/main" id="{9E909F83-E8D8-DF94-B933-11B044142FC5}"/>
                </a:ext>
              </a:extLst>
            </p:cNvPr>
            <p:cNvGrpSpPr/>
            <p:nvPr/>
          </p:nvGrpSpPr>
          <p:grpSpPr>
            <a:xfrm>
              <a:off x="455" y="472"/>
              <a:ext cx="808" cy="607"/>
              <a:chOff x="579" y="476"/>
              <a:chExt cx="994" cy="746"/>
            </a:xfrm>
          </p:grpSpPr>
          <p:sp>
            <p:nvSpPr>
              <p:cNvPr id="5" name="Freeform 5">
                <a:extLst>
                  <a:ext uri="{FF2B5EF4-FFF2-40B4-BE49-F238E27FC236}">
                    <a16:creationId xmlns:a16="http://schemas.microsoft.com/office/drawing/2014/main" id="{58D9813E-7F25-82D5-ADCB-2076D837FF30}"/>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6" name="Freeform 5">
                <a:extLst>
                  <a:ext uri="{FF2B5EF4-FFF2-40B4-BE49-F238E27FC236}">
                    <a16:creationId xmlns:a16="http://schemas.microsoft.com/office/drawing/2014/main" id="{A88274F3-1E77-CD5F-FB03-54A8F5139711}"/>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7" name="Freeform 5">
                <a:extLst>
                  <a:ext uri="{FF2B5EF4-FFF2-40B4-BE49-F238E27FC236}">
                    <a16:creationId xmlns:a16="http://schemas.microsoft.com/office/drawing/2014/main" id="{800776CE-F391-BEC8-C21C-F5FF2BDA859A}"/>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4" name="文本框 4">
              <a:extLst>
                <a:ext uri="{FF2B5EF4-FFF2-40B4-BE49-F238E27FC236}">
                  <a16:creationId xmlns:a16="http://schemas.microsoft.com/office/drawing/2014/main" id="{8EC71234-740D-38D0-EFE8-F431008FE7D2}"/>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
        <p:nvSpPr>
          <p:cNvPr id="19" name="TextBox 18">
            <a:extLst>
              <a:ext uri="{FF2B5EF4-FFF2-40B4-BE49-F238E27FC236}">
                <a16:creationId xmlns:a16="http://schemas.microsoft.com/office/drawing/2014/main" id="{B72F6BC0-6EE1-D265-C251-6550A20B0D38}"/>
              </a:ext>
            </a:extLst>
          </p:cNvPr>
          <p:cNvSpPr txBox="1"/>
          <p:nvPr/>
        </p:nvSpPr>
        <p:spPr>
          <a:xfrm>
            <a:off x="13061077" y="4788542"/>
            <a:ext cx="819310"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1.4%</a:t>
            </a:r>
            <a:endParaRPr lang="en-US" dirty="0">
              <a:solidFill>
                <a:srgbClr val="FDFDFD"/>
              </a:solidFill>
              <a:latin typeface="Arial Black" panose="020B0A04020102020204" pitchFamily="34" charset="0"/>
            </a:endParaRPr>
          </a:p>
        </p:txBody>
      </p:sp>
      <p:sp>
        <p:nvSpPr>
          <p:cNvPr id="20" name="TextBox 19">
            <a:extLst>
              <a:ext uri="{FF2B5EF4-FFF2-40B4-BE49-F238E27FC236}">
                <a16:creationId xmlns:a16="http://schemas.microsoft.com/office/drawing/2014/main" id="{8FCFAAD4-E9F8-2C91-D0B8-65411CE5C119}"/>
              </a:ext>
            </a:extLst>
          </p:cNvPr>
          <p:cNvSpPr txBox="1"/>
          <p:nvPr/>
        </p:nvSpPr>
        <p:spPr>
          <a:xfrm>
            <a:off x="8182637" y="4617680"/>
            <a:ext cx="819310"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6.4%</a:t>
            </a:r>
            <a:endParaRPr lang="en-US" dirty="0">
              <a:solidFill>
                <a:srgbClr val="FDFDFD"/>
              </a:solidFill>
              <a:latin typeface="Arial Black" panose="020B0A04020102020204" pitchFamily="34" charset="0"/>
            </a:endParaRPr>
          </a:p>
        </p:txBody>
      </p:sp>
      <p:sp>
        <p:nvSpPr>
          <p:cNvPr id="21" name="TextBox 20">
            <a:extLst>
              <a:ext uri="{FF2B5EF4-FFF2-40B4-BE49-F238E27FC236}">
                <a16:creationId xmlns:a16="http://schemas.microsoft.com/office/drawing/2014/main" id="{3D1468C4-E387-8E20-16BC-1F89BBCBB660}"/>
              </a:ext>
            </a:extLst>
          </p:cNvPr>
          <p:cNvSpPr txBox="1"/>
          <p:nvPr/>
        </p:nvSpPr>
        <p:spPr>
          <a:xfrm>
            <a:off x="5646224" y="5157874"/>
            <a:ext cx="955497"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15.5%</a:t>
            </a:r>
            <a:endParaRPr lang="en-US" dirty="0">
              <a:solidFill>
                <a:srgbClr val="FDFDFD"/>
              </a:solidFill>
              <a:latin typeface="Arial Black" panose="020B0A04020102020204" pitchFamily="34" charset="0"/>
            </a:endParaRPr>
          </a:p>
        </p:txBody>
      </p:sp>
      <p:sp>
        <p:nvSpPr>
          <p:cNvPr id="22" name="TextBox 21">
            <a:extLst>
              <a:ext uri="{FF2B5EF4-FFF2-40B4-BE49-F238E27FC236}">
                <a16:creationId xmlns:a16="http://schemas.microsoft.com/office/drawing/2014/main" id="{56B78B22-D6D0-BDB2-DD8A-6ED352CD22E8}"/>
              </a:ext>
            </a:extLst>
          </p:cNvPr>
          <p:cNvSpPr txBox="1"/>
          <p:nvPr/>
        </p:nvSpPr>
        <p:spPr>
          <a:xfrm>
            <a:off x="3341723" y="3870052"/>
            <a:ext cx="737116"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42%</a:t>
            </a:r>
            <a:endParaRPr lang="en-US" dirty="0">
              <a:solidFill>
                <a:srgbClr val="FDFDFD"/>
              </a:solidFill>
              <a:latin typeface="Arial Black" panose="020B0A04020102020204" pitchFamily="34" charset="0"/>
            </a:endParaRPr>
          </a:p>
        </p:txBody>
      </p:sp>
      <p:sp>
        <p:nvSpPr>
          <p:cNvPr id="27" name="TextBox 26">
            <a:extLst>
              <a:ext uri="{FF2B5EF4-FFF2-40B4-BE49-F238E27FC236}">
                <a16:creationId xmlns:a16="http://schemas.microsoft.com/office/drawing/2014/main" id="{FA1901BB-8EA5-8B3A-E862-9FA6BE131E16}"/>
              </a:ext>
            </a:extLst>
          </p:cNvPr>
          <p:cNvSpPr txBox="1"/>
          <p:nvPr/>
        </p:nvSpPr>
        <p:spPr>
          <a:xfrm>
            <a:off x="10529805" y="4783484"/>
            <a:ext cx="977249" cy="369332"/>
          </a:xfrm>
          <a:prstGeom prst="rect">
            <a:avLst/>
          </a:prstGeom>
          <a:noFill/>
        </p:spPr>
        <p:txBody>
          <a:bodyPr wrap="square" rtlCol="0">
            <a:spAutoFit/>
          </a:bodyPr>
          <a:lstStyle/>
          <a:p>
            <a:r>
              <a:rPr lang="en-US" altLang="zh-TW" dirty="0">
                <a:solidFill>
                  <a:srgbClr val="FDFDFD"/>
                </a:solidFill>
                <a:latin typeface="Arial Black" panose="020B0A04020102020204" pitchFamily="34" charset="0"/>
              </a:rPr>
              <a:t>34.7%</a:t>
            </a:r>
            <a:endParaRPr lang="en-US" dirty="0">
              <a:solidFill>
                <a:srgbClr val="FDFDFD"/>
              </a:solidFill>
              <a:latin typeface="Arial Black" panose="020B0A04020102020204" pitchFamily="34" charset="0"/>
            </a:endParaRPr>
          </a:p>
        </p:txBody>
      </p:sp>
    </p:spTree>
    <p:extLst>
      <p:ext uri="{BB962C8B-B14F-4D97-AF65-F5344CB8AC3E}">
        <p14:creationId xmlns:p14="http://schemas.microsoft.com/office/powerpoint/2010/main" val="228445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750"/>
                                        <p:tgtEl>
                                          <p:spTgt spid="2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5A974C8-52C5-24B3-5053-CEF7081F4287}"/>
              </a:ext>
            </a:extLst>
          </p:cNvPr>
          <p:cNvPicPr>
            <a:picLocks noChangeAspect="1"/>
          </p:cNvPicPr>
          <p:nvPr/>
        </p:nvPicPr>
        <p:blipFill>
          <a:blip r:embed="rId3"/>
          <a:srcRect t="14955" r="83143" b="14792"/>
          <a:stretch/>
        </p:blipFill>
        <p:spPr>
          <a:xfrm>
            <a:off x="11072569" y="5867199"/>
            <a:ext cx="1152192" cy="2248147"/>
          </a:xfrm>
          <a:prstGeom prst="rect">
            <a:avLst/>
          </a:prstGeom>
        </p:spPr>
      </p:pic>
      <p:sp>
        <p:nvSpPr>
          <p:cNvPr id="2" name="Text 0"/>
          <p:cNvSpPr/>
          <p:nvPr/>
        </p:nvSpPr>
        <p:spPr>
          <a:xfrm>
            <a:off x="705683" y="554593"/>
            <a:ext cx="8786336" cy="630079"/>
          </a:xfrm>
          <a:prstGeom prst="rect">
            <a:avLst/>
          </a:prstGeom>
          <a:noFill/>
          <a:ln/>
        </p:spPr>
        <p:txBody>
          <a:bodyPr wrap="none" lIns="0" tIns="0" rIns="0" bIns="0" rtlCol="0" anchor="t"/>
          <a:lstStyle/>
          <a:p>
            <a:pPr marL="0" indent="0">
              <a:lnSpc>
                <a:spcPts val="4950"/>
              </a:lnSpc>
              <a:buNone/>
            </a:pPr>
            <a:r>
              <a:rPr lang="en-US" sz="3950" dirty="0">
                <a:solidFill>
                  <a:srgbClr val="312F2B"/>
                </a:solidFill>
                <a:latin typeface="Gelasio" pitchFamily="34" charset="0"/>
                <a:ea typeface="Gelasio" pitchFamily="34" charset="-122"/>
                <a:cs typeface="Gelasio" pitchFamily="34" charset="-120"/>
              </a:rPr>
              <a:t>Equipment Accumulation Consequence</a:t>
            </a:r>
            <a:endParaRPr lang="en-US" sz="3950" dirty="0"/>
          </a:p>
        </p:txBody>
      </p:sp>
      <p:pic>
        <p:nvPicPr>
          <p:cNvPr id="3" name="Image 0" descr="preencoded.png"/>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LightScreen/>
                    </a14:imgEffect>
                    <a14:imgEffect>
                      <a14:brightnessContrast bright="-40000" contrast="-40000"/>
                    </a14:imgEffect>
                  </a14:imgLayer>
                </a14:imgProps>
              </a:ext>
            </a:extLst>
          </a:blip>
          <a:stretch>
            <a:fillRect/>
          </a:stretch>
        </p:blipFill>
        <p:spPr>
          <a:xfrm>
            <a:off x="3192423" y="1587818"/>
            <a:ext cx="1635800" cy="1483995"/>
          </a:xfrm>
          <a:prstGeom prst="rect">
            <a:avLst/>
          </a:prstGeom>
        </p:spPr>
      </p:pic>
      <p:sp>
        <p:nvSpPr>
          <p:cNvPr id="4" name="Text 1"/>
          <p:cNvSpPr/>
          <p:nvPr/>
        </p:nvSpPr>
        <p:spPr>
          <a:xfrm>
            <a:off x="3956090" y="2320409"/>
            <a:ext cx="108347" cy="403265"/>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1</a:t>
            </a:r>
            <a:endParaRPr lang="en-US" sz="1950" dirty="0"/>
          </a:p>
        </p:txBody>
      </p:sp>
      <p:sp>
        <p:nvSpPr>
          <p:cNvPr id="5" name="Text 2"/>
          <p:cNvSpPr/>
          <p:nvPr/>
        </p:nvSpPr>
        <p:spPr>
          <a:xfrm>
            <a:off x="5029795" y="1950601"/>
            <a:ext cx="2520196" cy="315039"/>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Gelasio" pitchFamily="34" charset="0"/>
                <a:cs typeface="Gelasio" pitchFamily="34" charset="-120"/>
              </a:rPr>
              <a:t>Customer Complaint</a:t>
            </a:r>
            <a:endParaRPr lang="en-US" sz="1950" b="1" dirty="0"/>
          </a:p>
        </p:txBody>
      </p:sp>
      <p:sp>
        <p:nvSpPr>
          <p:cNvPr id="6" name="Text 3"/>
          <p:cNvSpPr/>
          <p:nvPr/>
        </p:nvSpPr>
        <p:spPr>
          <a:xfrm>
            <a:off x="5029795" y="2386608"/>
            <a:ext cx="7104817" cy="322421"/>
          </a:xfrm>
          <a:prstGeom prst="rect">
            <a:avLst/>
          </a:prstGeom>
          <a:noFill/>
          <a:ln/>
        </p:spPr>
        <p:txBody>
          <a:bodyPr wrap="none" lIns="0" tIns="0" rIns="0" bIns="0" rtlCol="0" anchor="t"/>
          <a:lstStyle/>
          <a:p>
            <a:pPr marL="0" indent="0" algn="l">
              <a:lnSpc>
                <a:spcPts val="2500"/>
              </a:lnSpc>
              <a:buNone/>
            </a:pPr>
            <a:r>
              <a:rPr lang="en-US" sz="1550" dirty="0">
                <a:solidFill>
                  <a:srgbClr val="272525"/>
                </a:solidFill>
                <a:latin typeface="Lato" pitchFamily="34" charset="0"/>
                <a:ea typeface="Lato" pitchFamily="34" charset="-122"/>
                <a:cs typeface="Lato" pitchFamily="34" charset="-120"/>
              </a:rPr>
              <a:t>Consignee may argue with DM charge or even worse file lawsuit against carriers </a:t>
            </a:r>
            <a:endParaRPr lang="en-US" sz="1550" dirty="0"/>
          </a:p>
        </p:txBody>
      </p:sp>
      <p:sp>
        <p:nvSpPr>
          <p:cNvPr id="7" name="Shape 4"/>
          <p:cNvSpPr/>
          <p:nvPr/>
        </p:nvSpPr>
        <p:spPr>
          <a:xfrm>
            <a:off x="4878586" y="3087410"/>
            <a:ext cx="8995767" cy="11430"/>
          </a:xfrm>
          <a:prstGeom prst="roundRect">
            <a:avLst>
              <a:gd name="adj" fmla="val 740878"/>
            </a:avLst>
          </a:prstGeom>
          <a:solidFill>
            <a:srgbClr val="CECEC9"/>
          </a:solidFill>
          <a:ln/>
        </p:spPr>
      </p:sp>
      <p:pic>
        <p:nvPicPr>
          <p:cNvPr id="8" name="Image 1" descr="preencoded.png"/>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artisticLightScreen/>
                    </a14:imgEffect>
                    <a14:imgEffect>
                      <a14:brightnessContrast bright="-40000" contrast="-40000"/>
                    </a14:imgEffect>
                  </a14:imgLayer>
                </a14:imgProps>
              </a:ext>
            </a:extLst>
          </a:blip>
          <a:stretch>
            <a:fillRect/>
          </a:stretch>
        </p:blipFill>
        <p:spPr>
          <a:xfrm>
            <a:off x="2374583" y="3122176"/>
            <a:ext cx="3271599" cy="1483995"/>
          </a:xfrm>
          <a:prstGeom prst="rect">
            <a:avLst/>
          </a:prstGeom>
        </p:spPr>
      </p:pic>
      <p:sp>
        <p:nvSpPr>
          <p:cNvPr id="9" name="Text 5"/>
          <p:cNvSpPr/>
          <p:nvPr/>
        </p:nvSpPr>
        <p:spPr>
          <a:xfrm>
            <a:off x="3939897" y="3662482"/>
            <a:ext cx="140732" cy="403265"/>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2</a:t>
            </a:r>
            <a:endParaRPr lang="en-US" sz="1950" dirty="0"/>
          </a:p>
        </p:txBody>
      </p:sp>
      <p:sp>
        <p:nvSpPr>
          <p:cNvPr id="10" name="Text 6"/>
          <p:cNvSpPr/>
          <p:nvPr/>
        </p:nvSpPr>
        <p:spPr>
          <a:xfrm>
            <a:off x="5847755" y="3484959"/>
            <a:ext cx="2520196" cy="315039"/>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Gelasio" pitchFamily="34" charset="0"/>
                <a:ea typeface="Gelasio" pitchFamily="34" charset="-122"/>
                <a:cs typeface="Gelasio" pitchFamily="34" charset="-120"/>
              </a:rPr>
              <a:t>Space Constraints </a:t>
            </a:r>
            <a:endParaRPr lang="en-US" sz="1950" b="1" dirty="0"/>
          </a:p>
        </p:txBody>
      </p:sp>
      <p:sp>
        <p:nvSpPr>
          <p:cNvPr id="11" name="Text 7"/>
          <p:cNvSpPr/>
          <p:nvPr/>
        </p:nvSpPr>
        <p:spPr>
          <a:xfrm>
            <a:off x="5847755" y="3920966"/>
            <a:ext cx="6728936" cy="310991"/>
          </a:xfrm>
          <a:prstGeom prst="rect">
            <a:avLst/>
          </a:prstGeom>
          <a:noFill/>
          <a:ln/>
        </p:spPr>
        <p:txBody>
          <a:bodyPr wrap="none" lIns="0" tIns="0" rIns="0" bIns="0" rtlCol="0" anchor="t"/>
          <a:lstStyle/>
          <a:p>
            <a:pPr marL="0" indent="0" algn="l">
              <a:lnSpc>
                <a:spcPts val="2500"/>
              </a:lnSpc>
              <a:buNone/>
            </a:pPr>
            <a:r>
              <a:rPr lang="en-US" sz="1550" dirty="0">
                <a:solidFill>
                  <a:srgbClr val="272525"/>
                </a:solidFill>
                <a:latin typeface="Lato" pitchFamily="34" charset="0"/>
                <a:ea typeface="Lato" pitchFamily="34" charset="-122"/>
                <a:cs typeface="Lato" pitchFamily="34" charset="-120"/>
              </a:rPr>
              <a:t>Suspension of receiving empty after yard fully occupied</a:t>
            </a:r>
            <a:endParaRPr lang="en-US" sz="1550" dirty="0"/>
          </a:p>
        </p:txBody>
      </p:sp>
      <p:sp>
        <p:nvSpPr>
          <p:cNvPr id="12" name="Shape 8"/>
          <p:cNvSpPr/>
          <p:nvPr/>
        </p:nvSpPr>
        <p:spPr>
          <a:xfrm>
            <a:off x="5696545" y="4621768"/>
            <a:ext cx="8177808" cy="11430"/>
          </a:xfrm>
          <a:prstGeom prst="roundRect">
            <a:avLst>
              <a:gd name="adj" fmla="val 740878"/>
            </a:avLst>
          </a:prstGeom>
          <a:solidFill>
            <a:srgbClr val="CECEC9"/>
          </a:solidFill>
          <a:ln/>
        </p:spPr>
      </p:sp>
      <p:pic>
        <p:nvPicPr>
          <p:cNvPr id="13" name="Image 2" descr="preencoded.png"/>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artisticLightScreen/>
                    </a14:imgEffect>
                    <a14:imgEffect>
                      <a14:brightnessContrast bright="-40000" contrast="-20000"/>
                    </a14:imgEffect>
                  </a14:imgLayer>
                </a14:imgProps>
              </a:ext>
            </a:extLst>
          </a:blip>
          <a:stretch>
            <a:fillRect/>
          </a:stretch>
        </p:blipFill>
        <p:spPr>
          <a:xfrm>
            <a:off x="1556623" y="4656534"/>
            <a:ext cx="4907518" cy="1483995"/>
          </a:xfrm>
          <a:prstGeom prst="rect">
            <a:avLst/>
          </a:prstGeom>
        </p:spPr>
      </p:pic>
      <p:sp>
        <p:nvSpPr>
          <p:cNvPr id="14" name="Text 9"/>
          <p:cNvSpPr/>
          <p:nvPr/>
        </p:nvSpPr>
        <p:spPr>
          <a:xfrm>
            <a:off x="3940731" y="5196840"/>
            <a:ext cx="139065" cy="403265"/>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3</a:t>
            </a:r>
            <a:endParaRPr lang="en-US" sz="1950" dirty="0"/>
          </a:p>
        </p:txBody>
      </p:sp>
      <p:sp>
        <p:nvSpPr>
          <p:cNvPr id="15" name="Text 10"/>
          <p:cNvSpPr/>
          <p:nvPr/>
        </p:nvSpPr>
        <p:spPr>
          <a:xfrm>
            <a:off x="6665714" y="4858107"/>
            <a:ext cx="4593908" cy="315039"/>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Gelasio" pitchFamily="34" charset="0"/>
                <a:ea typeface="Gelasio" pitchFamily="34" charset="-122"/>
                <a:cs typeface="Gelasio" pitchFamily="34" charset="-120"/>
              </a:rPr>
              <a:t>Operational Inefficiency</a:t>
            </a:r>
            <a:endParaRPr lang="en-US" sz="1950" b="1" dirty="0"/>
          </a:p>
        </p:txBody>
      </p:sp>
      <p:sp>
        <p:nvSpPr>
          <p:cNvPr id="16" name="Text 11"/>
          <p:cNvSpPr/>
          <p:nvPr/>
        </p:nvSpPr>
        <p:spPr>
          <a:xfrm>
            <a:off x="6665715" y="5294114"/>
            <a:ext cx="5288184" cy="504939"/>
          </a:xfrm>
          <a:prstGeom prst="rect">
            <a:avLst/>
          </a:prstGeom>
          <a:noFill/>
          <a:ln/>
        </p:spPr>
        <p:txBody>
          <a:bodyPr wrap="square" lIns="0" tIns="0" rIns="0" bIns="0" rtlCol="0" anchor="t"/>
          <a:lstStyle/>
          <a:p>
            <a:pPr>
              <a:lnSpc>
                <a:spcPts val="2500"/>
              </a:lnSpc>
            </a:pPr>
            <a:r>
              <a:rPr lang="en-US" sz="1550" dirty="0">
                <a:solidFill>
                  <a:srgbClr val="272525"/>
                </a:solidFill>
                <a:latin typeface="Lato" pitchFamily="34" charset="0"/>
                <a:ea typeface="Lato" pitchFamily="34" charset="-122"/>
                <a:cs typeface="Lato" pitchFamily="34" charset="-120"/>
              </a:rPr>
              <a:t>Reduced accessibility to containers lead to deep stacking and bunch of overdue.</a:t>
            </a:r>
            <a:endParaRPr lang="en-US" sz="1550" dirty="0"/>
          </a:p>
          <a:p>
            <a:pPr marL="0" indent="0" algn="l">
              <a:lnSpc>
                <a:spcPts val="2500"/>
              </a:lnSpc>
              <a:buNone/>
            </a:pPr>
            <a:endParaRPr lang="en-US" sz="1550" dirty="0"/>
          </a:p>
        </p:txBody>
      </p:sp>
      <p:sp>
        <p:nvSpPr>
          <p:cNvPr id="17" name="Shape 12"/>
          <p:cNvSpPr/>
          <p:nvPr/>
        </p:nvSpPr>
        <p:spPr>
          <a:xfrm>
            <a:off x="6514505" y="6156127"/>
            <a:ext cx="7359848" cy="11430"/>
          </a:xfrm>
          <a:prstGeom prst="roundRect">
            <a:avLst>
              <a:gd name="adj" fmla="val 740878"/>
            </a:avLst>
          </a:prstGeom>
          <a:solidFill>
            <a:srgbClr val="CECEC9"/>
          </a:solidFill>
          <a:ln/>
        </p:spPr>
      </p:sp>
      <p:pic>
        <p:nvPicPr>
          <p:cNvPr id="18" name="Image 3" descr="preencoded.png"/>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artisticLightScreen/>
                    </a14:imgEffect>
                    <a14:imgEffect>
                      <a14:brightnessContrast bright="-40000"/>
                    </a14:imgEffect>
                  </a14:imgLayer>
                </a14:imgProps>
              </a:ext>
            </a:extLst>
          </a:blip>
          <a:stretch>
            <a:fillRect/>
          </a:stretch>
        </p:blipFill>
        <p:spPr>
          <a:xfrm>
            <a:off x="738664" y="6190893"/>
            <a:ext cx="6543318" cy="1483995"/>
          </a:xfrm>
          <a:prstGeom prst="rect">
            <a:avLst/>
          </a:prstGeom>
        </p:spPr>
      </p:pic>
      <p:sp>
        <p:nvSpPr>
          <p:cNvPr id="19" name="Text 13"/>
          <p:cNvSpPr/>
          <p:nvPr/>
        </p:nvSpPr>
        <p:spPr>
          <a:xfrm>
            <a:off x="3939064" y="6731198"/>
            <a:ext cx="142399" cy="403265"/>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4</a:t>
            </a:r>
            <a:endParaRPr lang="en-US" sz="1950" dirty="0"/>
          </a:p>
        </p:txBody>
      </p:sp>
      <p:sp>
        <p:nvSpPr>
          <p:cNvPr id="20" name="Text 14"/>
          <p:cNvSpPr/>
          <p:nvPr/>
        </p:nvSpPr>
        <p:spPr>
          <a:xfrm>
            <a:off x="7483554" y="6392466"/>
            <a:ext cx="2692360" cy="315039"/>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Gelasio" pitchFamily="34" charset="0"/>
                <a:ea typeface="Gelasio" pitchFamily="34" charset="-122"/>
                <a:cs typeface="Gelasio" pitchFamily="34" charset="-120"/>
              </a:rPr>
              <a:t>Equipment Accumulation</a:t>
            </a:r>
            <a:endParaRPr lang="en-US" sz="1950" b="1" dirty="0"/>
          </a:p>
        </p:txBody>
      </p:sp>
      <p:sp>
        <p:nvSpPr>
          <p:cNvPr id="21" name="Text 15"/>
          <p:cNvSpPr/>
          <p:nvPr/>
        </p:nvSpPr>
        <p:spPr>
          <a:xfrm>
            <a:off x="7483554" y="6828473"/>
            <a:ext cx="5246127" cy="644843"/>
          </a:xfrm>
          <a:prstGeom prst="rect">
            <a:avLst/>
          </a:prstGeom>
          <a:noFill/>
          <a:ln/>
        </p:spPr>
        <p:txBody>
          <a:bodyPr wrap="square" lIns="0" tIns="0" rIns="0" bIns="0" rtlCol="0" anchor="t"/>
          <a:lstStyle/>
          <a:p>
            <a:pPr marL="0" indent="0" algn="l">
              <a:lnSpc>
                <a:spcPts val="2500"/>
              </a:lnSpc>
              <a:buNone/>
            </a:pPr>
            <a:endParaRPr lang="en-US" sz="1550" dirty="0"/>
          </a:p>
        </p:txBody>
      </p:sp>
      <p:pic>
        <p:nvPicPr>
          <p:cNvPr id="23" name="Picture 22">
            <a:extLst>
              <a:ext uri="{FF2B5EF4-FFF2-40B4-BE49-F238E27FC236}">
                <a16:creationId xmlns:a16="http://schemas.microsoft.com/office/drawing/2014/main" id="{11602E56-DAF2-0633-B1B6-CC5DF316656C}"/>
              </a:ext>
            </a:extLst>
          </p:cNvPr>
          <p:cNvPicPr>
            <a:picLocks noChangeAspect="1"/>
          </p:cNvPicPr>
          <p:nvPr/>
        </p:nvPicPr>
        <p:blipFill>
          <a:blip r:embed="rId12"/>
          <a:stretch>
            <a:fillRect/>
          </a:stretch>
        </p:blipFill>
        <p:spPr>
          <a:xfrm>
            <a:off x="12753351" y="1883604"/>
            <a:ext cx="969793" cy="906671"/>
          </a:xfrm>
          <a:prstGeom prst="rect">
            <a:avLst/>
          </a:prstGeom>
          <a:ln>
            <a:solidFill>
              <a:srgbClr val="E55753"/>
            </a:solidFill>
          </a:ln>
        </p:spPr>
        <p:style>
          <a:lnRef idx="2">
            <a:schemeClr val="accent3"/>
          </a:lnRef>
          <a:fillRef idx="1">
            <a:schemeClr val="lt1"/>
          </a:fillRef>
          <a:effectRef idx="0">
            <a:schemeClr val="accent3"/>
          </a:effectRef>
          <a:fontRef idx="minor">
            <a:schemeClr val="dk1"/>
          </a:fontRef>
        </p:style>
      </p:pic>
      <p:pic>
        <p:nvPicPr>
          <p:cNvPr id="25" name="Picture 24">
            <a:extLst>
              <a:ext uri="{FF2B5EF4-FFF2-40B4-BE49-F238E27FC236}">
                <a16:creationId xmlns:a16="http://schemas.microsoft.com/office/drawing/2014/main" id="{CCBA47B1-DB02-4EEF-0428-37A4ED7212A9}"/>
              </a:ext>
            </a:extLst>
          </p:cNvPr>
          <p:cNvPicPr>
            <a:picLocks noChangeAspect="1"/>
          </p:cNvPicPr>
          <p:nvPr/>
        </p:nvPicPr>
        <p:blipFill>
          <a:blip r:embed="rId13"/>
          <a:stretch>
            <a:fillRect/>
          </a:stretch>
        </p:blipFill>
        <p:spPr>
          <a:xfrm>
            <a:off x="12724608" y="3406533"/>
            <a:ext cx="987947" cy="920587"/>
          </a:xfrm>
          <a:prstGeom prst="rect">
            <a:avLst/>
          </a:prstGeom>
          <a:ln w="12700">
            <a:solidFill>
              <a:srgbClr val="E55753"/>
            </a:solidFill>
          </a:ln>
        </p:spPr>
      </p:pic>
      <p:pic>
        <p:nvPicPr>
          <p:cNvPr id="27" name="Picture 26">
            <a:extLst>
              <a:ext uri="{FF2B5EF4-FFF2-40B4-BE49-F238E27FC236}">
                <a16:creationId xmlns:a16="http://schemas.microsoft.com/office/drawing/2014/main" id="{F221CFAB-B2D3-2DFA-30C8-CCC871F571AB}"/>
              </a:ext>
            </a:extLst>
          </p:cNvPr>
          <p:cNvPicPr>
            <a:picLocks noChangeAspect="1"/>
          </p:cNvPicPr>
          <p:nvPr/>
        </p:nvPicPr>
        <p:blipFill>
          <a:blip r:embed="rId14"/>
          <a:stretch>
            <a:fillRect/>
          </a:stretch>
        </p:blipFill>
        <p:spPr>
          <a:xfrm>
            <a:off x="12729681" y="6464042"/>
            <a:ext cx="990771" cy="937575"/>
          </a:xfrm>
          <a:prstGeom prst="rect">
            <a:avLst/>
          </a:prstGeom>
          <a:ln w="12700">
            <a:solidFill>
              <a:srgbClr val="E55753"/>
            </a:solidFill>
          </a:ln>
        </p:spPr>
      </p:pic>
      <p:pic>
        <p:nvPicPr>
          <p:cNvPr id="29" name="Picture 28">
            <a:extLst>
              <a:ext uri="{FF2B5EF4-FFF2-40B4-BE49-F238E27FC236}">
                <a16:creationId xmlns:a16="http://schemas.microsoft.com/office/drawing/2014/main" id="{2CFC14CB-D6F3-BC68-850F-D3B1F1960232}"/>
              </a:ext>
            </a:extLst>
          </p:cNvPr>
          <p:cNvPicPr>
            <a:picLocks noChangeAspect="1"/>
          </p:cNvPicPr>
          <p:nvPr/>
        </p:nvPicPr>
        <p:blipFill>
          <a:blip r:embed="rId15"/>
          <a:stretch>
            <a:fillRect/>
          </a:stretch>
        </p:blipFill>
        <p:spPr>
          <a:xfrm>
            <a:off x="12732373" y="4864045"/>
            <a:ext cx="990771" cy="1003155"/>
          </a:xfrm>
          <a:prstGeom prst="rect">
            <a:avLst/>
          </a:prstGeom>
          <a:ln w="12700">
            <a:solidFill>
              <a:srgbClr val="E55753"/>
            </a:solidFill>
          </a:ln>
        </p:spPr>
      </p:pic>
      <p:grpSp>
        <p:nvGrpSpPr>
          <p:cNvPr id="22" name="组合 1">
            <a:extLst>
              <a:ext uri="{FF2B5EF4-FFF2-40B4-BE49-F238E27FC236}">
                <a16:creationId xmlns:a16="http://schemas.microsoft.com/office/drawing/2014/main" id="{24A3218C-7ACD-AEA1-2A62-FB8D837AFB99}"/>
              </a:ext>
            </a:extLst>
          </p:cNvPr>
          <p:cNvGrpSpPr/>
          <p:nvPr/>
        </p:nvGrpSpPr>
        <p:grpSpPr>
          <a:xfrm>
            <a:off x="11718212" y="333709"/>
            <a:ext cx="1881378" cy="486918"/>
            <a:chOff x="455" y="472"/>
            <a:chExt cx="2469" cy="639"/>
          </a:xfrm>
        </p:grpSpPr>
        <p:grpSp>
          <p:nvGrpSpPr>
            <p:cNvPr id="24" name="组合 3">
              <a:extLst>
                <a:ext uri="{FF2B5EF4-FFF2-40B4-BE49-F238E27FC236}">
                  <a16:creationId xmlns:a16="http://schemas.microsoft.com/office/drawing/2014/main" id="{866BDAE1-7D1F-1731-3CD8-EA56B83C4528}"/>
                </a:ext>
              </a:extLst>
            </p:cNvPr>
            <p:cNvGrpSpPr/>
            <p:nvPr/>
          </p:nvGrpSpPr>
          <p:grpSpPr>
            <a:xfrm>
              <a:off x="455" y="472"/>
              <a:ext cx="808" cy="607"/>
              <a:chOff x="579" y="476"/>
              <a:chExt cx="994" cy="746"/>
            </a:xfrm>
          </p:grpSpPr>
          <p:sp>
            <p:nvSpPr>
              <p:cNvPr id="28" name="Freeform 5">
                <a:extLst>
                  <a:ext uri="{FF2B5EF4-FFF2-40B4-BE49-F238E27FC236}">
                    <a16:creationId xmlns:a16="http://schemas.microsoft.com/office/drawing/2014/main" id="{43314E4B-9FB5-37D6-50D7-35C7FEC26ED6}"/>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30" name="Freeform 5">
                <a:extLst>
                  <a:ext uri="{FF2B5EF4-FFF2-40B4-BE49-F238E27FC236}">
                    <a16:creationId xmlns:a16="http://schemas.microsoft.com/office/drawing/2014/main" id="{634322AE-9F98-7485-E6E1-316934D02B11}"/>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31" name="Freeform 5">
                <a:extLst>
                  <a:ext uri="{FF2B5EF4-FFF2-40B4-BE49-F238E27FC236}">
                    <a16:creationId xmlns:a16="http://schemas.microsoft.com/office/drawing/2014/main" id="{926A8655-BF3F-8DBE-D2CE-F9C7690AC5AF}"/>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26" name="文本框 4">
              <a:extLst>
                <a:ext uri="{FF2B5EF4-FFF2-40B4-BE49-F238E27FC236}">
                  <a16:creationId xmlns:a16="http://schemas.microsoft.com/office/drawing/2014/main" id="{791AEDA2-24FF-F05E-6933-F2BD734A8B28}"/>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
        <p:nvSpPr>
          <p:cNvPr id="33" name="TextBox 32">
            <a:extLst>
              <a:ext uri="{FF2B5EF4-FFF2-40B4-BE49-F238E27FC236}">
                <a16:creationId xmlns:a16="http://schemas.microsoft.com/office/drawing/2014/main" id="{9EE6D759-A2BD-2602-F2FD-AEEB433B70F8}"/>
              </a:ext>
            </a:extLst>
          </p:cNvPr>
          <p:cNvSpPr txBox="1"/>
          <p:nvPr/>
        </p:nvSpPr>
        <p:spPr>
          <a:xfrm>
            <a:off x="7483554" y="6828920"/>
            <a:ext cx="4473132" cy="702565"/>
          </a:xfrm>
          <a:prstGeom prst="rect">
            <a:avLst/>
          </a:prstGeom>
          <a:noFill/>
        </p:spPr>
        <p:txBody>
          <a:bodyPr wrap="square">
            <a:spAutoFit/>
          </a:bodyPr>
          <a:lstStyle/>
          <a:p>
            <a:pPr marL="0" indent="0" algn="l">
              <a:lnSpc>
                <a:spcPts val="2500"/>
              </a:lnSpc>
              <a:buNone/>
            </a:pPr>
            <a:r>
              <a:rPr lang="en-US" sz="1550" dirty="0">
                <a:solidFill>
                  <a:srgbClr val="272525"/>
                </a:solidFill>
                <a:latin typeface="Lato" pitchFamily="34" charset="0"/>
                <a:ea typeface="Lato" pitchFamily="34" charset="-122"/>
                <a:cs typeface="Lato" pitchFamily="34" charset="-120"/>
              </a:rPr>
              <a:t>Lost space eventually turned into empty inventory growth</a:t>
            </a:r>
          </a:p>
        </p:txBody>
      </p:sp>
      <p:sp>
        <p:nvSpPr>
          <p:cNvPr id="34" name="Plus Sign 33">
            <a:extLst>
              <a:ext uri="{FF2B5EF4-FFF2-40B4-BE49-F238E27FC236}">
                <a16:creationId xmlns:a16="http://schemas.microsoft.com/office/drawing/2014/main" id="{F218A171-C8FB-63EA-0E28-7AF8803264D5}"/>
              </a:ext>
            </a:extLst>
          </p:cNvPr>
          <p:cNvSpPr/>
          <p:nvPr/>
        </p:nvSpPr>
        <p:spPr>
          <a:xfrm>
            <a:off x="10554594" y="6254969"/>
            <a:ext cx="705028" cy="63341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9374" y="621625"/>
            <a:ext cx="8492252" cy="633413"/>
          </a:xfrm>
          <a:prstGeom prst="rect">
            <a:avLst/>
          </a:prstGeom>
          <a:noFill/>
          <a:ln/>
        </p:spPr>
        <p:txBody>
          <a:bodyPr wrap="none" lIns="0" tIns="0" rIns="0" bIns="0" rtlCol="0" anchor="t"/>
          <a:lstStyle/>
          <a:p>
            <a:pPr marL="0" indent="0">
              <a:lnSpc>
                <a:spcPts val="4950"/>
              </a:lnSpc>
              <a:buNone/>
            </a:pPr>
            <a:r>
              <a:rPr lang="en-US" sz="3950" dirty="0">
                <a:solidFill>
                  <a:srgbClr val="312F2B"/>
                </a:solidFill>
                <a:latin typeface="Gelasio" pitchFamily="34" charset="0"/>
                <a:ea typeface="Gelasio" pitchFamily="34" charset="-122"/>
                <a:cs typeface="Gelasio" pitchFamily="34" charset="-120"/>
              </a:rPr>
              <a:t>Collaborative Efforts for Optimization</a:t>
            </a:r>
            <a:endParaRPr lang="en-US" sz="3950" dirty="0"/>
          </a:p>
        </p:txBody>
      </p:sp>
      <p:sp>
        <p:nvSpPr>
          <p:cNvPr id="3" name="Shape 1"/>
          <p:cNvSpPr/>
          <p:nvPr/>
        </p:nvSpPr>
        <p:spPr>
          <a:xfrm>
            <a:off x="709374" y="1660327"/>
            <a:ext cx="1651397" cy="1167765"/>
          </a:xfrm>
          <a:prstGeom prst="roundRect">
            <a:avLst>
              <a:gd name="adj" fmla="val 7290"/>
            </a:avLst>
          </a:prstGeom>
          <a:ln/>
        </p:spPr>
        <p:style>
          <a:lnRef idx="1">
            <a:schemeClr val="accent2"/>
          </a:lnRef>
          <a:fillRef idx="2">
            <a:schemeClr val="accent2"/>
          </a:fillRef>
          <a:effectRef idx="1">
            <a:schemeClr val="accent2"/>
          </a:effectRef>
          <a:fontRef idx="minor">
            <a:schemeClr val="dk1"/>
          </a:fontRef>
        </p:style>
        <p:txBody>
          <a:bodyPr/>
          <a:lstStyle/>
          <a:p>
            <a:endParaRPr lang="en-US" b="1" dirty="0">
              <a:ln w="22225">
                <a:solidFill>
                  <a:schemeClr val="accent2"/>
                </a:solidFill>
                <a:prstDash val="solid"/>
              </a:ln>
              <a:solidFill>
                <a:schemeClr val="accent2">
                  <a:lumMod val="40000"/>
                  <a:lumOff val="60000"/>
                </a:schemeClr>
              </a:solidFill>
            </a:endParaRPr>
          </a:p>
        </p:txBody>
      </p:sp>
      <p:sp>
        <p:nvSpPr>
          <p:cNvPr id="4" name="Text 2"/>
          <p:cNvSpPr/>
          <p:nvPr/>
        </p:nvSpPr>
        <p:spPr>
          <a:xfrm>
            <a:off x="919639" y="2041565"/>
            <a:ext cx="108942"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1</a:t>
            </a:r>
            <a:endParaRPr lang="en-US" sz="1950" dirty="0"/>
          </a:p>
        </p:txBody>
      </p:sp>
      <p:sp>
        <p:nvSpPr>
          <p:cNvPr id="5" name="Text 3"/>
          <p:cNvSpPr/>
          <p:nvPr/>
        </p:nvSpPr>
        <p:spPr>
          <a:xfrm>
            <a:off x="2563416" y="1862971"/>
            <a:ext cx="2700695"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Real-Time Data Sharing</a:t>
            </a:r>
            <a:endParaRPr lang="en-US" sz="1950" dirty="0"/>
          </a:p>
        </p:txBody>
      </p:sp>
      <p:sp>
        <p:nvSpPr>
          <p:cNvPr id="6" name="Text 4"/>
          <p:cNvSpPr/>
          <p:nvPr/>
        </p:nvSpPr>
        <p:spPr>
          <a:xfrm>
            <a:off x="2563416" y="2301240"/>
            <a:ext cx="10694432" cy="324207"/>
          </a:xfrm>
          <a:prstGeom prst="rect">
            <a:avLst/>
          </a:prstGeom>
          <a:noFill/>
          <a:ln/>
        </p:spPr>
        <p:txBody>
          <a:bodyPr wrap="non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Real-time data cross checking between terminals/depots and shipping companies can help optimize operations and reduce delays.</a:t>
            </a:r>
            <a:endParaRPr lang="en-US" sz="1550" dirty="0"/>
          </a:p>
        </p:txBody>
      </p:sp>
      <p:sp>
        <p:nvSpPr>
          <p:cNvPr id="7" name="Shape 5"/>
          <p:cNvSpPr/>
          <p:nvPr/>
        </p:nvSpPr>
        <p:spPr>
          <a:xfrm>
            <a:off x="2462093" y="2818567"/>
            <a:ext cx="11357610" cy="11430"/>
          </a:xfrm>
          <a:prstGeom prst="roundRect">
            <a:avLst>
              <a:gd name="adj" fmla="val 744842"/>
            </a:avLst>
          </a:prstGeom>
          <a:solidFill>
            <a:srgbClr val="CECEC9"/>
          </a:solidFill>
          <a:ln/>
        </p:spPr>
      </p:sp>
      <p:sp>
        <p:nvSpPr>
          <p:cNvPr id="8" name="Shape 6"/>
          <p:cNvSpPr/>
          <p:nvPr/>
        </p:nvSpPr>
        <p:spPr>
          <a:xfrm>
            <a:off x="709374" y="2929414"/>
            <a:ext cx="3302913" cy="1491972"/>
          </a:xfrm>
          <a:prstGeom prst="roundRect">
            <a:avLst>
              <a:gd name="adj" fmla="val 5706"/>
            </a:avLst>
          </a:prstGeom>
          <a:ln/>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9" name="Text 7"/>
          <p:cNvSpPr/>
          <p:nvPr/>
        </p:nvSpPr>
        <p:spPr>
          <a:xfrm>
            <a:off x="919639" y="3472696"/>
            <a:ext cx="141565"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2</a:t>
            </a:r>
            <a:endParaRPr lang="en-US" sz="1950" dirty="0"/>
          </a:p>
        </p:txBody>
      </p:sp>
      <p:sp>
        <p:nvSpPr>
          <p:cNvPr id="10" name="Text 8"/>
          <p:cNvSpPr/>
          <p:nvPr/>
        </p:nvSpPr>
        <p:spPr>
          <a:xfrm>
            <a:off x="4214932" y="3132058"/>
            <a:ext cx="2967990"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Improved Communication</a:t>
            </a:r>
            <a:endParaRPr lang="en-US" sz="1950" dirty="0"/>
          </a:p>
        </p:txBody>
      </p:sp>
      <p:sp>
        <p:nvSpPr>
          <p:cNvPr id="11" name="Text 9"/>
          <p:cNvSpPr/>
          <p:nvPr/>
        </p:nvSpPr>
        <p:spPr>
          <a:xfrm>
            <a:off x="4214932" y="3570327"/>
            <a:ext cx="9503450" cy="648414"/>
          </a:xfrm>
          <a:prstGeom prst="rect">
            <a:avLst/>
          </a:prstGeom>
          <a:noFill/>
          <a:ln/>
        </p:spPr>
        <p:txBody>
          <a:bodyPr wrap="squar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Enhanced communication channels amongst LOG/BIZ/</a:t>
            </a:r>
            <a:r>
              <a:rPr lang="en-US" altLang="zh-TW" sz="1550" dirty="0">
                <a:solidFill>
                  <a:srgbClr val="272525"/>
                </a:solidFill>
                <a:latin typeface="Lato" pitchFamily="34" charset="0"/>
                <a:ea typeface="Lato" pitchFamily="34" charset="-122"/>
                <a:cs typeface="Lato" pitchFamily="34" charset="-120"/>
              </a:rPr>
              <a:t>CSD</a:t>
            </a:r>
            <a:r>
              <a:rPr lang="zh-TW" altLang="en-US" sz="1550" dirty="0">
                <a:solidFill>
                  <a:srgbClr val="272525"/>
                </a:solidFill>
                <a:latin typeface="Lato" pitchFamily="34" charset="0"/>
                <a:ea typeface="Lato" pitchFamily="34" charset="-122"/>
                <a:cs typeface="Lato" pitchFamily="34" charset="-120"/>
              </a:rPr>
              <a:t> </a:t>
            </a:r>
            <a:r>
              <a:rPr lang="en-US" sz="1550" dirty="0">
                <a:solidFill>
                  <a:srgbClr val="272525"/>
                </a:solidFill>
                <a:latin typeface="Lato" pitchFamily="34" charset="0"/>
                <a:ea typeface="Lato" pitchFamily="34" charset="-122"/>
                <a:cs typeface="Lato" pitchFamily="34" charset="-120"/>
              </a:rPr>
              <a:t>can facilitate coordination and address challenges effectively.</a:t>
            </a:r>
            <a:endParaRPr lang="en-US" sz="1550" dirty="0"/>
          </a:p>
        </p:txBody>
      </p:sp>
      <p:sp>
        <p:nvSpPr>
          <p:cNvPr id="12" name="Shape 10"/>
          <p:cNvSpPr/>
          <p:nvPr/>
        </p:nvSpPr>
        <p:spPr>
          <a:xfrm>
            <a:off x="4113609" y="4411861"/>
            <a:ext cx="9706094" cy="11430"/>
          </a:xfrm>
          <a:prstGeom prst="roundRect">
            <a:avLst>
              <a:gd name="adj" fmla="val 744842"/>
            </a:avLst>
          </a:prstGeom>
          <a:solidFill>
            <a:srgbClr val="CECEC9"/>
          </a:solidFill>
          <a:ln/>
        </p:spPr>
      </p:sp>
      <p:sp>
        <p:nvSpPr>
          <p:cNvPr id="13" name="Shape 11"/>
          <p:cNvSpPr/>
          <p:nvPr/>
        </p:nvSpPr>
        <p:spPr>
          <a:xfrm>
            <a:off x="709374" y="4522708"/>
            <a:ext cx="4954310" cy="1491972"/>
          </a:xfrm>
          <a:prstGeom prst="roundRect">
            <a:avLst>
              <a:gd name="adj" fmla="val 5706"/>
            </a:avLst>
          </a:prstGeom>
          <a:ln/>
        </p:spPr>
        <p:style>
          <a:lnRef idx="1">
            <a:schemeClr val="accent6"/>
          </a:lnRef>
          <a:fillRef idx="2">
            <a:schemeClr val="accent6"/>
          </a:fillRef>
          <a:effectRef idx="1">
            <a:schemeClr val="accent6"/>
          </a:effectRef>
          <a:fontRef idx="minor">
            <a:schemeClr val="dk1"/>
          </a:fontRef>
        </p:style>
      </p:sp>
      <p:sp>
        <p:nvSpPr>
          <p:cNvPr id="14" name="Text 12"/>
          <p:cNvSpPr/>
          <p:nvPr/>
        </p:nvSpPr>
        <p:spPr>
          <a:xfrm>
            <a:off x="919639" y="5065990"/>
            <a:ext cx="139898"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3</a:t>
            </a:r>
            <a:endParaRPr lang="en-US" sz="1950" dirty="0"/>
          </a:p>
        </p:txBody>
      </p:sp>
      <p:sp>
        <p:nvSpPr>
          <p:cNvPr id="15" name="Text 13"/>
          <p:cNvSpPr/>
          <p:nvPr/>
        </p:nvSpPr>
        <p:spPr>
          <a:xfrm>
            <a:off x="5866328" y="4725353"/>
            <a:ext cx="3468886"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Joint Planning and Investment</a:t>
            </a:r>
            <a:endParaRPr lang="en-US" sz="1950" dirty="0"/>
          </a:p>
        </p:txBody>
      </p:sp>
      <p:sp>
        <p:nvSpPr>
          <p:cNvPr id="16" name="Text 14"/>
          <p:cNvSpPr/>
          <p:nvPr/>
        </p:nvSpPr>
        <p:spPr>
          <a:xfrm>
            <a:off x="5866328" y="5163622"/>
            <a:ext cx="7852053" cy="648414"/>
          </a:xfrm>
          <a:prstGeom prst="rect">
            <a:avLst/>
          </a:prstGeom>
          <a:noFill/>
          <a:ln/>
        </p:spPr>
        <p:txBody>
          <a:bodyPr wrap="squar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Investing in infrastructure upgrades and technology can enhance container terminal efficiency and capacity.</a:t>
            </a:r>
            <a:endParaRPr lang="en-US" sz="1550" dirty="0"/>
          </a:p>
        </p:txBody>
      </p:sp>
      <p:sp>
        <p:nvSpPr>
          <p:cNvPr id="17" name="Shape 15"/>
          <p:cNvSpPr/>
          <p:nvPr/>
        </p:nvSpPr>
        <p:spPr>
          <a:xfrm>
            <a:off x="5765006" y="6005155"/>
            <a:ext cx="8054697" cy="11430"/>
          </a:xfrm>
          <a:prstGeom prst="roundRect">
            <a:avLst>
              <a:gd name="adj" fmla="val 744842"/>
            </a:avLst>
          </a:prstGeom>
          <a:solidFill>
            <a:srgbClr val="CECEC9"/>
          </a:solidFill>
          <a:ln/>
        </p:spPr>
      </p:sp>
      <p:sp>
        <p:nvSpPr>
          <p:cNvPr id="18" name="Shape 16"/>
          <p:cNvSpPr/>
          <p:nvPr/>
        </p:nvSpPr>
        <p:spPr>
          <a:xfrm>
            <a:off x="709374" y="6116003"/>
            <a:ext cx="6605826" cy="1491972"/>
          </a:xfrm>
          <a:prstGeom prst="roundRect">
            <a:avLst>
              <a:gd name="adj" fmla="val 5706"/>
            </a:avLst>
          </a:prstGeom>
          <a:ln/>
        </p:spPr>
        <p:style>
          <a:lnRef idx="1">
            <a:schemeClr val="accent1"/>
          </a:lnRef>
          <a:fillRef idx="2">
            <a:schemeClr val="accent1"/>
          </a:fillRef>
          <a:effectRef idx="1">
            <a:schemeClr val="accent1"/>
          </a:effectRef>
          <a:fontRef idx="minor">
            <a:schemeClr val="dk1"/>
          </a:fontRef>
        </p:style>
      </p:sp>
      <p:sp>
        <p:nvSpPr>
          <p:cNvPr id="19" name="Text 17"/>
          <p:cNvSpPr/>
          <p:nvPr/>
        </p:nvSpPr>
        <p:spPr>
          <a:xfrm>
            <a:off x="919639" y="6659285"/>
            <a:ext cx="143232"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4</a:t>
            </a:r>
            <a:endParaRPr lang="en-US" sz="1950" dirty="0"/>
          </a:p>
        </p:txBody>
      </p:sp>
      <p:sp>
        <p:nvSpPr>
          <p:cNvPr id="20" name="Text 18"/>
          <p:cNvSpPr/>
          <p:nvPr/>
        </p:nvSpPr>
        <p:spPr>
          <a:xfrm>
            <a:off x="7517844" y="6318647"/>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Strategic Partnerships</a:t>
            </a:r>
            <a:endParaRPr lang="en-US" sz="1950" dirty="0"/>
          </a:p>
        </p:txBody>
      </p:sp>
      <p:sp>
        <p:nvSpPr>
          <p:cNvPr id="21" name="Text 19"/>
          <p:cNvSpPr/>
          <p:nvPr/>
        </p:nvSpPr>
        <p:spPr>
          <a:xfrm>
            <a:off x="7517844" y="6756916"/>
            <a:ext cx="6200537" cy="648414"/>
          </a:xfrm>
          <a:prstGeom prst="rect">
            <a:avLst/>
          </a:prstGeom>
          <a:noFill/>
          <a:ln/>
        </p:spPr>
        <p:txBody>
          <a:bodyPr wrap="squar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Developing partnerships with local authorities and other logistics providers can improve resource allocation and streamline processes.</a:t>
            </a:r>
            <a:endParaRPr lang="en-US" sz="1550" dirty="0"/>
          </a:p>
        </p:txBody>
      </p:sp>
      <p:grpSp>
        <p:nvGrpSpPr>
          <p:cNvPr id="22" name="组合 1">
            <a:extLst>
              <a:ext uri="{FF2B5EF4-FFF2-40B4-BE49-F238E27FC236}">
                <a16:creationId xmlns:a16="http://schemas.microsoft.com/office/drawing/2014/main" id="{00F3B148-15E0-C052-D154-3FD120729151}"/>
              </a:ext>
            </a:extLst>
          </p:cNvPr>
          <p:cNvGrpSpPr/>
          <p:nvPr/>
        </p:nvGrpSpPr>
        <p:grpSpPr>
          <a:xfrm>
            <a:off x="11718212" y="333709"/>
            <a:ext cx="1881378" cy="486918"/>
            <a:chOff x="455" y="472"/>
            <a:chExt cx="2469" cy="639"/>
          </a:xfrm>
        </p:grpSpPr>
        <p:grpSp>
          <p:nvGrpSpPr>
            <p:cNvPr id="23" name="组合 3">
              <a:extLst>
                <a:ext uri="{FF2B5EF4-FFF2-40B4-BE49-F238E27FC236}">
                  <a16:creationId xmlns:a16="http://schemas.microsoft.com/office/drawing/2014/main" id="{154ABAF9-039A-F72D-15EA-540A860FBD53}"/>
                </a:ext>
              </a:extLst>
            </p:cNvPr>
            <p:cNvGrpSpPr/>
            <p:nvPr/>
          </p:nvGrpSpPr>
          <p:grpSpPr>
            <a:xfrm>
              <a:off x="455" y="472"/>
              <a:ext cx="808" cy="607"/>
              <a:chOff x="579" y="476"/>
              <a:chExt cx="994" cy="746"/>
            </a:xfrm>
          </p:grpSpPr>
          <p:sp>
            <p:nvSpPr>
              <p:cNvPr id="25" name="Freeform 5">
                <a:extLst>
                  <a:ext uri="{FF2B5EF4-FFF2-40B4-BE49-F238E27FC236}">
                    <a16:creationId xmlns:a16="http://schemas.microsoft.com/office/drawing/2014/main" id="{5999BF7C-1FBD-B570-BCEF-120122BD6866}"/>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26" name="Freeform 5">
                <a:extLst>
                  <a:ext uri="{FF2B5EF4-FFF2-40B4-BE49-F238E27FC236}">
                    <a16:creationId xmlns:a16="http://schemas.microsoft.com/office/drawing/2014/main" id="{72EE32EC-6689-FD0D-01E1-7B9F34D3E383}"/>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27" name="Freeform 5">
                <a:extLst>
                  <a:ext uri="{FF2B5EF4-FFF2-40B4-BE49-F238E27FC236}">
                    <a16:creationId xmlns:a16="http://schemas.microsoft.com/office/drawing/2014/main" id="{7CEFE9D6-5256-405E-698C-EEED8A85DCC4}"/>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24" name="文本框 4">
              <a:extLst>
                <a:ext uri="{FF2B5EF4-FFF2-40B4-BE49-F238E27FC236}">
                  <a16:creationId xmlns:a16="http://schemas.microsoft.com/office/drawing/2014/main" id="{53A1680E-CDE8-E13C-C9B8-671D46A47ED5}"/>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6C43-4300-6588-F133-3185C901769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D2F221A-C6BD-11AE-53FA-56C6033761D0}"/>
              </a:ext>
            </a:extLst>
          </p:cNvPr>
          <p:cNvSpPr/>
          <p:nvPr/>
        </p:nvSpPr>
        <p:spPr>
          <a:xfrm>
            <a:off x="709374" y="621625"/>
            <a:ext cx="8492252" cy="633413"/>
          </a:xfrm>
          <a:prstGeom prst="rect">
            <a:avLst/>
          </a:prstGeom>
          <a:noFill/>
          <a:ln/>
        </p:spPr>
        <p:txBody>
          <a:bodyPr wrap="none" lIns="0" tIns="0" rIns="0" bIns="0" rtlCol="0" anchor="t"/>
          <a:lstStyle/>
          <a:p>
            <a:pPr marL="0" indent="0">
              <a:lnSpc>
                <a:spcPts val="4950"/>
              </a:lnSpc>
              <a:buNone/>
            </a:pPr>
            <a:r>
              <a:rPr lang="en-US" sz="3950" dirty="0">
                <a:solidFill>
                  <a:srgbClr val="312F2B"/>
                </a:solidFill>
                <a:latin typeface="Gelasio" pitchFamily="34" charset="0"/>
                <a:ea typeface="Gelasio" pitchFamily="34" charset="-122"/>
                <a:cs typeface="Gelasio" pitchFamily="34" charset="-120"/>
              </a:rPr>
              <a:t>Collaborative Efforts for Optimization</a:t>
            </a:r>
            <a:endParaRPr lang="en-US" sz="3950" dirty="0"/>
          </a:p>
        </p:txBody>
      </p:sp>
      <p:sp>
        <p:nvSpPr>
          <p:cNvPr id="3" name="Shape 1">
            <a:extLst>
              <a:ext uri="{FF2B5EF4-FFF2-40B4-BE49-F238E27FC236}">
                <a16:creationId xmlns:a16="http://schemas.microsoft.com/office/drawing/2014/main" id="{7F7F91A8-6F9A-6BFE-AB2F-843CBF13F64C}"/>
              </a:ext>
            </a:extLst>
          </p:cNvPr>
          <p:cNvSpPr/>
          <p:nvPr/>
        </p:nvSpPr>
        <p:spPr>
          <a:xfrm>
            <a:off x="709374" y="1660327"/>
            <a:ext cx="1651397" cy="1167765"/>
          </a:xfrm>
          <a:prstGeom prst="roundRect">
            <a:avLst>
              <a:gd name="adj" fmla="val 7290"/>
            </a:avLst>
          </a:prstGeom>
          <a:ln/>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4" name="Text 2">
            <a:extLst>
              <a:ext uri="{FF2B5EF4-FFF2-40B4-BE49-F238E27FC236}">
                <a16:creationId xmlns:a16="http://schemas.microsoft.com/office/drawing/2014/main" id="{E93A8F0C-F735-9DC1-448D-058244C0A8CE}"/>
              </a:ext>
            </a:extLst>
          </p:cNvPr>
          <p:cNvSpPr/>
          <p:nvPr/>
        </p:nvSpPr>
        <p:spPr>
          <a:xfrm>
            <a:off x="919639" y="2041565"/>
            <a:ext cx="108942"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1</a:t>
            </a:r>
            <a:endParaRPr lang="en-US" sz="1950" dirty="0"/>
          </a:p>
        </p:txBody>
      </p:sp>
      <p:sp>
        <p:nvSpPr>
          <p:cNvPr id="5" name="Text 3">
            <a:extLst>
              <a:ext uri="{FF2B5EF4-FFF2-40B4-BE49-F238E27FC236}">
                <a16:creationId xmlns:a16="http://schemas.microsoft.com/office/drawing/2014/main" id="{52B4C08A-54BF-F8A0-F4ED-87FA4F1DA341}"/>
              </a:ext>
            </a:extLst>
          </p:cNvPr>
          <p:cNvSpPr/>
          <p:nvPr/>
        </p:nvSpPr>
        <p:spPr>
          <a:xfrm>
            <a:off x="2563416" y="1862971"/>
            <a:ext cx="2700695"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Real-Time Data Sharing</a:t>
            </a:r>
            <a:endParaRPr lang="en-US" sz="1950" dirty="0"/>
          </a:p>
        </p:txBody>
      </p:sp>
      <p:sp>
        <p:nvSpPr>
          <p:cNvPr id="6" name="Text 4">
            <a:extLst>
              <a:ext uri="{FF2B5EF4-FFF2-40B4-BE49-F238E27FC236}">
                <a16:creationId xmlns:a16="http://schemas.microsoft.com/office/drawing/2014/main" id="{0D30E72A-7563-ED0E-EE9D-F76C2D0F4B5C}"/>
              </a:ext>
            </a:extLst>
          </p:cNvPr>
          <p:cNvSpPr/>
          <p:nvPr/>
        </p:nvSpPr>
        <p:spPr>
          <a:xfrm>
            <a:off x="2563416" y="2301240"/>
            <a:ext cx="10694432" cy="324207"/>
          </a:xfrm>
          <a:prstGeom prst="rect">
            <a:avLst/>
          </a:prstGeom>
          <a:noFill/>
          <a:ln/>
        </p:spPr>
        <p:txBody>
          <a:bodyPr wrap="non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Real-time data cross checking between terminals/depots and shipping companies can help optimize operations and reduce delays.</a:t>
            </a:r>
            <a:endParaRPr lang="en-US" sz="1550" dirty="0"/>
          </a:p>
        </p:txBody>
      </p:sp>
      <p:sp>
        <p:nvSpPr>
          <p:cNvPr id="7" name="Shape 5">
            <a:extLst>
              <a:ext uri="{FF2B5EF4-FFF2-40B4-BE49-F238E27FC236}">
                <a16:creationId xmlns:a16="http://schemas.microsoft.com/office/drawing/2014/main" id="{71CCFDDF-2BEB-02AC-25F7-34F5C1F861CB}"/>
              </a:ext>
            </a:extLst>
          </p:cNvPr>
          <p:cNvSpPr/>
          <p:nvPr/>
        </p:nvSpPr>
        <p:spPr>
          <a:xfrm>
            <a:off x="2462093" y="2818567"/>
            <a:ext cx="11357610" cy="11430"/>
          </a:xfrm>
          <a:prstGeom prst="roundRect">
            <a:avLst>
              <a:gd name="adj" fmla="val 744842"/>
            </a:avLst>
          </a:prstGeom>
          <a:solidFill>
            <a:srgbClr val="CECEC9"/>
          </a:solidFill>
          <a:ln/>
        </p:spPr>
      </p:sp>
      <p:pic>
        <p:nvPicPr>
          <p:cNvPr id="22" name="Picture 21">
            <a:extLst>
              <a:ext uri="{FF2B5EF4-FFF2-40B4-BE49-F238E27FC236}">
                <a16:creationId xmlns:a16="http://schemas.microsoft.com/office/drawing/2014/main" id="{9BAD9B97-BBF1-E0CC-9D1F-CFD7913C2C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13" t="3131" r="1410"/>
          <a:stretch/>
        </p:blipFill>
        <p:spPr>
          <a:xfrm>
            <a:off x="6157923" y="2829997"/>
            <a:ext cx="8472477" cy="5343428"/>
          </a:xfrm>
          <a:prstGeom prst="rect">
            <a:avLst/>
          </a:prstGeom>
        </p:spPr>
      </p:pic>
      <p:pic>
        <p:nvPicPr>
          <p:cNvPr id="23" name="Picture 22">
            <a:extLst>
              <a:ext uri="{FF2B5EF4-FFF2-40B4-BE49-F238E27FC236}">
                <a16:creationId xmlns:a16="http://schemas.microsoft.com/office/drawing/2014/main" id="{F384775B-4C70-9BD6-8338-3477ADCFD408}"/>
              </a:ext>
            </a:extLst>
          </p:cNvPr>
          <p:cNvPicPr>
            <a:picLocks noChangeAspect="1"/>
          </p:cNvPicPr>
          <p:nvPr/>
        </p:nvPicPr>
        <p:blipFill>
          <a:blip r:embed="rId4"/>
          <a:stretch>
            <a:fillRect/>
          </a:stretch>
        </p:blipFill>
        <p:spPr>
          <a:xfrm>
            <a:off x="8513" y="3023198"/>
            <a:ext cx="5722915" cy="4752811"/>
          </a:xfrm>
          <a:prstGeom prst="rect">
            <a:avLst/>
          </a:prstGeom>
        </p:spPr>
      </p:pic>
      <p:grpSp>
        <p:nvGrpSpPr>
          <p:cNvPr id="24" name="组合 1">
            <a:extLst>
              <a:ext uri="{FF2B5EF4-FFF2-40B4-BE49-F238E27FC236}">
                <a16:creationId xmlns:a16="http://schemas.microsoft.com/office/drawing/2014/main" id="{AA65F277-C13E-1696-CF34-5EC3622BF850}"/>
              </a:ext>
            </a:extLst>
          </p:cNvPr>
          <p:cNvGrpSpPr/>
          <p:nvPr/>
        </p:nvGrpSpPr>
        <p:grpSpPr>
          <a:xfrm>
            <a:off x="11718212" y="333709"/>
            <a:ext cx="1881378" cy="486918"/>
            <a:chOff x="455" y="472"/>
            <a:chExt cx="2469" cy="639"/>
          </a:xfrm>
        </p:grpSpPr>
        <p:grpSp>
          <p:nvGrpSpPr>
            <p:cNvPr id="25" name="组合 3">
              <a:extLst>
                <a:ext uri="{FF2B5EF4-FFF2-40B4-BE49-F238E27FC236}">
                  <a16:creationId xmlns:a16="http://schemas.microsoft.com/office/drawing/2014/main" id="{A1D215CB-5B76-0515-CE4A-431664B02345}"/>
                </a:ext>
              </a:extLst>
            </p:cNvPr>
            <p:cNvGrpSpPr/>
            <p:nvPr/>
          </p:nvGrpSpPr>
          <p:grpSpPr>
            <a:xfrm>
              <a:off x="455" y="472"/>
              <a:ext cx="808" cy="607"/>
              <a:chOff x="579" y="476"/>
              <a:chExt cx="994" cy="746"/>
            </a:xfrm>
          </p:grpSpPr>
          <p:sp>
            <p:nvSpPr>
              <p:cNvPr id="27" name="Freeform 5">
                <a:extLst>
                  <a:ext uri="{FF2B5EF4-FFF2-40B4-BE49-F238E27FC236}">
                    <a16:creationId xmlns:a16="http://schemas.microsoft.com/office/drawing/2014/main" id="{9BC7F39D-6C36-5ACF-0A30-821973BF80BA}"/>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28" name="Freeform 5">
                <a:extLst>
                  <a:ext uri="{FF2B5EF4-FFF2-40B4-BE49-F238E27FC236}">
                    <a16:creationId xmlns:a16="http://schemas.microsoft.com/office/drawing/2014/main" id="{ACBB3366-ABDF-A9D2-F2C3-61F8C56451E0}"/>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29" name="Freeform 5">
                <a:extLst>
                  <a:ext uri="{FF2B5EF4-FFF2-40B4-BE49-F238E27FC236}">
                    <a16:creationId xmlns:a16="http://schemas.microsoft.com/office/drawing/2014/main" id="{C4FC9B68-9489-4A54-A5BE-2A56430C160C}"/>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26" name="文本框 4">
              <a:extLst>
                <a:ext uri="{FF2B5EF4-FFF2-40B4-BE49-F238E27FC236}">
                  <a16:creationId xmlns:a16="http://schemas.microsoft.com/office/drawing/2014/main" id="{76592609-A562-1CE1-DD7D-843F9DD37DD4}"/>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658622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C871-EBAA-A8EB-39CB-AC5FEA1A1BD6}"/>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4733B178-968A-1834-1F93-2A1C9BEA2D98}"/>
              </a:ext>
            </a:extLst>
          </p:cNvPr>
          <p:cNvPicPr>
            <a:picLocks noChangeAspect="1"/>
          </p:cNvPicPr>
          <p:nvPr/>
        </p:nvPicPr>
        <p:blipFill>
          <a:blip r:embed="rId3"/>
          <a:stretch>
            <a:fillRect/>
          </a:stretch>
        </p:blipFill>
        <p:spPr>
          <a:xfrm>
            <a:off x="709374" y="3031917"/>
            <a:ext cx="5375088" cy="3487064"/>
          </a:xfrm>
          <a:prstGeom prst="rect">
            <a:avLst/>
          </a:prstGeom>
          <a:ln>
            <a:noFill/>
          </a:ln>
          <a:effectLst>
            <a:softEdge rad="112500"/>
          </a:effectLst>
        </p:spPr>
      </p:pic>
      <p:sp>
        <p:nvSpPr>
          <p:cNvPr id="2" name="Text 0">
            <a:extLst>
              <a:ext uri="{FF2B5EF4-FFF2-40B4-BE49-F238E27FC236}">
                <a16:creationId xmlns:a16="http://schemas.microsoft.com/office/drawing/2014/main" id="{8B3E8B3C-350A-3BCC-C8D3-D118146CA45C}"/>
              </a:ext>
            </a:extLst>
          </p:cNvPr>
          <p:cNvSpPr/>
          <p:nvPr/>
        </p:nvSpPr>
        <p:spPr>
          <a:xfrm>
            <a:off x="709374" y="621625"/>
            <a:ext cx="8492252" cy="633413"/>
          </a:xfrm>
          <a:prstGeom prst="rect">
            <a:avLst/>
          </a:prstGeom>
          <a:noFill/>
          <a:ln/>
        </p:spPr>
        <p:txBody>
          <a:bodyPr wrap="none" lIns="0" tIns="0" rIns="0" bIns="0" rtlCol="0" anchor="t"/>
          <a:lstStyle/>
          <a:p>
            <a:pPr marL="0" indent="0">
              <a:lnSpc>
                <a:spcPts val="4950"/>
              </a:lnSpc>
              <a:buNone/>
            </a:pPr>
            <a:r>
              <a:rPr lang="en-US" sz="3950" dirty="0">
                <a:solidFill>
                  <a:srgbClr val="312F2B"/>
                </a:solidFill>
                <a:latin typeface="Gelasio" pitchFamily="34" charset="0"/>
                <a:ea typeface="Gelasio" pitchFamily="34" charset="-122"/>
                <a:cs typeface="Gelasio" pitchFamily="34" charset="-120"/>
              </a:rPr>
              <a:t>Collaborative Efforts for Optimization</a:t>
            </a:r>
            <a:endParaRPr lang="en-US" sz="3950" dirty="0"/>
          </a:p>
        </p:txBody>
      </p:sp>
      <p:sp>
        <p:nvSpPr>
          <p:cNvPr id="8" name="Shape 6">
            <a:extLst>
              <a:ext uri="{FF2B5EF4-FFF2-40B4-BE49-F238E27FC236}">
                <a16:creationId xmlns:a16="http://schemas.microsoft.com/office/drawing/2014/main" id="{5E956630-C8DC-8C91-D157-4BE5F487008A}"/>
              </a:ext>
            </a:extLst>
          </p:cNvPr>
          <p:cNvSpPr/>
          <p:nvPr/>
        </p:nvSpPr>
        <p:spPr>
          <a:xfrm>
            <a:off x="709374" y="1636276"/>
            <a:ext cx="3302913" cy="1491972"/>
          </a:xfrm>
          <a:prstGeom prst="roundRect">
            <a:avLst>
              <a:gd name="adj" fmla="val 5706"/>
            </a:avLst>
          </a:prstGeom>
          <a:ln/>
        </p:spPr>
        <p:style>
          <a:lnRef idx="1">
            <a:schemeClr val="accent4"/>
          </a:lnRef>
          <a:fillRef idx="2">
            <a:schemeClr val="accent4"/>
          </a:fillRef>
          <a:effectRef idx="1">
            <a:schemeClr val="accent4"/>
          </a:effectRef>
          <a:fontRef idx="minor">
            <a:schemeClr val="dk1"/>
          </a:fontRef>
        </p:style>
      </p:sp>
      <p:sp>
        <p:nvSpPr>
          <p:cNvPr id="9" name="Text 7">
            <a:extLst>
              <a:ext uri="{FF2B5EF4-FFF2-40B4-BE49-F238E27FC236}">
                <a16:creationId xmlns:a16="http://schemas.microsoft.com/office/drawing/2014/main" id="{53F83D7A-F483-6A51-E8C1-2A19ABAB085E}"/>
              </a:ext>
            </a:extLst>
          </p:cNvPr>
          <p:cNvSpPr/>
          <p:nvPr/>
        </p:nvSpPr>
        <p:spPr>
          <a:xfrm>
            <a:off x="919639" y="2179558"/>
            <a:ext cx="141565"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2</a:t>
            </a:r>
            <a:endParaRPr lang="en-US" sz="1950" dirty="0"/>
          </a:p>
        </p:txBody>
      </p:sp>
      <p:sp>
        <p:nvSpPr>
          <p:cNvPr id="10" name="Text 8">
            <a:extLst>
              <a:ext uri="{FF2B5EF4-FFF2-40B4-BE49-F238E27FC236}">
                <a16:creationId xmlns:a16="http://schemas.microsoft.com/office/drawing/2014/main" id="{6157CF07-7CD1-EBC8-AE8B-9B18E94B9C1F}"/>
              </a:ext>
            </a:extLst>
          </p:cNvPr>
          <p:cNvSpPr/>
          <p:nvPr/>
        </p:nvSpPr>
        <p:spPr>
          <a:xfrm>
            <a:off x="4214932" y="1838920"/>
            <a:ext cx="2967990"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Improved Communication</a:t>
            </a:r>
            <a:endParaRPr lang="en-US" sz="1950" dirty="0"/>
          </a:p>
        </p:txBody>
      </p:sp>
      <p:sp>
        <p:nvSpPr>
          <p:cNvPr id="11" name="Text 9">
            <a:extLst>
              <a:ext uri="{FF2B5EF4-FFF2-40B4-BE49-F238E27FC236}">
                <a16:creationId xmlns:a16="http://schemas.microsoft.com/office/drawing/2014/main" id="{F0E32516-270A-3120-1342-D81C111BAFB6}"/>
              </a:ext>
            </a:extLst>
          </p:cNvPr>
          <p:cNvSpPr/>
          <p:nvPr/>
        </p:nvSpPr>
        <p:spPr>
          <a:xfrm>
            <a:off x="4214932" y="2277189"/>
            <a:ext cx="9503450" cy="648414"/>
          </a:xfrm>
          <a:prstGeom prst="rect">
            <a:avLst/>
          </a:prstGeom>
          <a:noFill/>
          <a:ln/>
        </p:spPr>
        <p:txBody>
          <a:bodyPr wrap="squar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Enhanced communication channels amongst LOG/BIZ/</a:t>
            </a:r>
            <a:r>
              <a:rPr lang="en-US" altLang="zh-TW" sz="1550" dirty="0">
                <a:solidFill>
                  <a:srgbClr val="272525"/>
                </a:solidFill>
                <a:latin typeface="Lato" pitchFamily="34" charset="0"/>
                <a:ea typeface="Lato" pitchFamily="34" charset="-122"/>
                <a:cs typeface="Lato" pitchFamily="34" charset="-120"/>
              </a:rPr>
              <a:t>CSD</a:t>
            </a:r>
            <a:r>
              <a:rPr lang="zh-TW" altLang="en-US" sz="1550" dirty="0">
                <a:solidFill>
                  <a:srgbClr val="272525"/>
                </a:solidFill>
                <a:latin typeface="Lato" pitchFamily="34" charset="0"/>
                <a:ea typeface="Lato" pitchFamily="34" charset="-122"/>
                <a:cs typeface="Lato" pitchFamily="34" charset="-120"/>
              </a:rPr>
              <a:t> </a:t>
            </a:r>
            <a:r>
              <a:rPr lang="en-US" sz="1550" dirty="0">
                <a:solidFill>
                  <a:srgbClr val="272525"/>
                </a:solidFill>
                <a:latin typeface="Lato" pitchFamily="34" charset="0"/>
                <a:ea typeface="Lato" pitchFamily="34" charset="-122"/>
                <a:cs typeface="Lato" pitchFamily="34" charset="-120"/>
              </a:rPr>
              <a:t>can facilitate coordination and address challenges effectively.</a:t>
            </a:r>
            <a:endParaRPr lang="en-US" sz="1550" dirty="0"/>
          </a:p>
        </p:txBody>
      </p:sp>
      <p:sp>
        <p:nvSpPr>
          <p:cNvPr id="12" name="Shape 10">
            <a:extLst>
              <a:ext uri="{FF2B5EF4-FFF2-40B4-BE49-F238E27FC236}">
                <a16:creationId xmlns:a16="http://schemas.microsoft.com/office/drawing/2014/main" id="{76996995-418A-0B30-B9DE-5382FCF07BB1}"/>
              </a:ext>
            </a:extLst>
          </p:cNvPr>
          <p:cNvSpPr/>
          <p:nvPr/>
        </p:nvSpPr>
        <p:spPr>
          <a:xfrm>
            <a:off x="4113609" y="3118723"/>
            <a:ext cx="9706094" cy="11430"/>
          </a:xfrm>
          <a:prstGeom prst="roundRect">
            <a:avLst>
              <a:gd name="adj" fmla="val 744842"/>
            </a:avLst>
          </a:prstGeom>
          <a:solidFill>
            <a:srgbClr val="CECEC9"/>
          </a:solidFill>
          <a:ln/>
        </p:spPr>
      </p:sp>
      <p:sp>
        <p:nvSpPr>
          <p:cNvPr id="18" name="Shape 16">
            <a:extLst>
              <a:ext uri="{FF2B5EF4-FFF2-40B4-BE49-F238E27FC236}">
                <a16:creationId xmlns:a16="http://schemas.microsoft.com/office/drawing/2014/main" id="{FC1E2E45-7307-8BFC-B28C-1BC45AB3B2BC}"/>
              </a:ext>
            </a:extLst>
          </p:cNvPr>
          <p:cNvSpPr/>
          <p:nvPr/>
        </p:nvSpPr>
        <p:spPr>
          <a:xfrm>
            <a:off x="709374" y="12702652"/>
            <a:ext cx="6605826" cy="1491972"/>
          </a:xfrm>
          <a:prstGeom prst="roundRect">
            <a:avLst>
              <a:gd name="adj" fmla="val 5706"/>
            </a:avLst>
          </a:prstGeom>
          <a:ln/>
        </p:spPr>
        <p:style>
          <a:lnRef idx="1">
            <a:schemeClr val="accent5"/>
          </a:lnRef>
          <a:fillRef idx="2">
            <a:schemeClr val="accent5"/>
          </a:fillRef>
          <a:effectRef idx="1">
            <a:schemeClr val="accent5"/>
          </a:effectRef>
          <a:fontRef idx="minor">
            <a:schemeClr val="dk1"/>
          </a:fontRef>
        </p:style>
      </p:sp>
      <p:sp>
        <p:nvSpPr>
          <p:cNvPr id="19" name="Text 17">
            <a:extLst>
              <a:ext uri="{FF2B5EF4-FFF2-40B4-BE49-F238E27FC236}">
                <a16:creationId xmlns:a16="http://schemas.microsoft.com/office/drawing/2014/main" id="{B66C4C50-9E1E-0EB0-E5DF-B02E84EE5440}"/>
              </a:ext>
            </a:extLst>
          </p:cNvPr>
          <p:cNvSpPr/>
          <p:nvPr/>
        </p:nvSpPr>
        <p:spPr>
          <a:xfrm>
            <a:off x="919639" y="13245934"/>
            <a:ext cx="143232"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4</a:t>
            </a:r>
            <a:endParaRPr lang="en-US" sz="1950" dirty="0"/>
          </a:p>
        </p:txBody>
      </p:sp>
      <p:sp>
        <p:nvSpPr>
          <p:cNvPr id="20" name="Text 18">
            <a:extLst>
              <a:ext uri="{FF2B5EF4-FFF2-40B4-BE49-F238E27FC236}">
                <a16:creationId xmlns:a16="http://schemas.microsoft.com/office/drawing/2014/main" id="{97BF6DA2-39B2-D2B3-6F8D-10CBA8203B96}"/>
              </a:ext>
            </a:extLst>
          </p:cNvPr>
          <p:cNvSpPr/>
          <p:nvPr/>
        </p:nvSpPr>
        <p:spPr>
          <a:xfrm>
            <a:off x="7517844" y="12905296"/>
            <a:ext cx="2533769" cy="316706"/>
          </a:xfrm>
          <a:prstGeom prst="rect">
            <a:avLst/>
          </a:prstGeom>
          <a:noFill/>
          <a:ln/>
        </p:spPr>
        <p:txBody>
          <a:bodyPr wrap="none" lIns="0" tIns="0" rIns="0" bIns="0" rtlCol="0" anchor="t"/>
          <a:lstStyle/>
          <a:p>
            <a:pPr marL="0" indent="0" algn="l">
              <a:lnSpc>
                <a:spcPts val="2450"/>
              </a:lnSpc>
              <a:buNone/>
            </a:pPr>
            <a:r>
              <a:rPr lang="en-US" sz="1950" dirty="0">
                <a:solidFill>
                  <a:srgbClr val="272525"/>
                </a:solidFill>
                <a:latin typeface="Gelasio" pitchFamily="34" charset="0"/>
                <a:ea typeface="Gelasio" pitchFamily="34" charset="-122"/>
                <a:cs typeface="Gelasio" pitchFamily="34" charset="-120"/>
              </a:rPr>
              <a:t>Strategic Partnerships</a:t>
            </a:r>
            <a:endParaRPr lang="en-US" sz="1950" dirty="0"/>
          </a:p>
        </p:txBody>
      </p:sp>
      <p:sp>
        <p:nvSpPr>
          <p:cNvPr id="21" name="Text 19">
            <a:extLst>
              <a:ext uri="{FF2B5EF4-FFF2-40B4-BE49-F238E27FC236}">
                <a16:creationId xmlns:a16="http://schemas.microsoft.com/office/drawing/2014/main" id="{3BAB1A90-CCFB-B15A-A41C-16B59564445D}"/>
              </a:ext>
            </a:extLst>
          </p:cNvPr>
          <p:cNvSpPr/>
          <p:nvPr/>
        </p:nvSpPr>
        <p:spPr>
          <a:xfrm>
            <a:off x="7517844" y="13343565"/>
            <a:ext cx="6200537" cy="648414"/>
          </a:xfrm>
          <a:prstGeom prst="rect">
            <a:avLst/>
          </a:prstGeom>
          <a:noFill/>
          <a:ln/>
        </p:spPr>
        <p:txBody>
          <a:bodyPr wrap="square" lIns="0" tIns="0" rIns="0" bIns="0" rtlCol="0" anchor="t"/>
          <a:lstStyle/>
          <a:p>
            <a:pPr marL="0" indent="0" algn="l">
              <a:lnSpc>
                <a:spcPts val="2550"/>
              </a:lnSpc>
              <a:buNone/>
            </a:pPr>
            <a:r>
              <a:rPr lang="en-US" sz="1550" dirty="0">
                <a:solidFill>
                  <a:srgbClr val="272525"/>
                </a:solidFill>
                <a:latin typeface="Lato" pitchFamily="34" charset="0"/>
                <a:ea typeface="Lato" pitchFamily="34" charset="-122"/>
                <a:cs typeface="Lato" pitchFamily="34" charset="-120"/>
              </a:rPr>
              <a:t>Developing partnerships with local authorities and other logistics providers can improve resource allocation and streamline processes.</a:t>
            </a:r>
            <a:endParaRPr lang="en-US" sz="1550" dirty="0"/>
          </a:p>
        </p:txBody>
      </p:sp>
      <p:pic>
        <p:nvPicPr>
          <p:cNvPr id="28" name="Picture 27">
            <a:extLst>
              <a:ext uri="{FF2B5EF4-FFF2-40B4-BE49-F238E27FC236}">
                <a16:creationId xmlns:a16="http://schemas.microsoft.com/office/drawing/2014/main" id="{05B6D2C6-CDC5-E08B-E10E-04DBEA5599D7}"/>
              </a:ext>
            </a:extLst>
          </p:cNvPr>
          <p:cNvPicPr>
            <a:picLocks noChangeAspect="1"/>
          </p:cNvPicPr>
          <p:nvPr/>
        </p:nvPicPr>
        <p:blipFill>
          <a:blip r:embed="rId4"/>
          <a:stretch>
            <a:fillRect/>
          </a:stretch>
        </p:blipFill>
        <p:spPr>
          <a:xfrm>
            <a:off x="4616473" y="4775449"/>
            <a:ext cx="9437482" cy="3294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2" name="组合 1">
            <a:extLst>
              <a:ext uri="{FF2B5EF4-FFF2-40B4-BE49-F238E27FC236}">
                <a16:creationId xmlns:a16="http://schemas.microsoft.com/office/drawing/2014/main" id="{6E94C1A2-EE6A-EDFF-8CBA-0ACF6A7D8421}"/>
              </a:ext>
            </a:extLst>
          </p:cNvPr>
          <p:cNvGrpSpPr/>
          <p:nvPr/>
        </p:nvGrpSpPr>
        <p:grpSpPr>
          <a:xfrm>
            <a:off x="11718212" y="333709"/>
            <a:ext cx="1881378" cy="486918"/>
            <a:chOff x="455" y="472"/>
            <a:chExt cx="2469" cy="639"/>
          </a:xfrm>
        </p:grpSpPr>
        <p:grpSp>
          <p:nvGrpSpPr>
            <p:cNvPr id="23" name="组合 3">
              <a:extLst>
                <a:ext uri="{FF2B5EF4-FFF2-40B4-BE49-F238E27FC236}">
                  <a16:creationId xmlns:a16="http://schemas.microsoft.com/office/drawing/2014/main" id="{30B9E182-549E-0DA9-13AF-889679AC0380}"/>
                </a:ext>
              </a:extLst>
            </p:cNvPr>
            <p:cNvGrpSpPr/>
            <p:nvPr/>
          </p:nvGrpSpPr>
          <p:grpSpPr>
            <a:xfrm>
              <a:off x="455" y="472"/>
              <a:ext cx="808" cy="607"/>
              <a:chOff x="579" y="476"/>
              <a:chExt cx="994" cy="746"/>
            </a:xfrm>
          </p:grpSpPr>
          <p:sp>
            <p:nvSpPr>
              <p:cNvPr id="25" name="Freeform 5">
                <a:extLst>
                  <a:ext uri="{FF2B5EF4-FFF2-40B4-BE49-F238E27FC236}">
                    <a16:creationId xmlns:a16="http://schemas.microsoft.com/office/drawing/2014/main" id="{C293D570-91F5-D12E-11D9-36F4A1F8E7B4}"/>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27" name="Freeform 5">
                <a:extLst>
                  <a:ext uri="{FF2B5EF4-FFF2-40B4-BE49-F238E27FC236}">
                    <a16:creationId xmlns:a16="http://schemas.microsoft.com/office/drawing/2014/main" id="{CD03131F-47B3-DBC8-851D-45D1DB95F895}"/>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29" name="Freeform 5">
                <a:extLst>
                  <a:ext uri="{FF2B5EF4-FFF2-40B4-BE49-F238E27FC236}">
                    <a16:creationId xmlns:a16="http://schemas.microsoft.com/office/drawing/2014/main" id="{3072D539-C9E2-E96E-A4A7-11547339169D}"/>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24" name="文本框 4">
              <a:extLst>
                <a:ext uri="{FF2B5EF4-FFF2-40B4-BE49-F238E27FC236}">
                  <a16:creationId xmlns:a16="http://schemas.microsoft.com/office/drawing/2014/main" id="{C834FFC6-E537-8C6B-CA84-CC772023CBD7}"/>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28586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54B5-3EFA-E53F-E077-3BCD7671CAA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F9AC423-6FA8-41DD-5128-B8FEB5A686CF}"/>
              </a:ext>
            </a:extLst>
          </p:cNvPr>
          <p:cNvSpPr/>
          <p:nvPr/>
        </p:nvSpPr>
        <p:spPr>
          <a:xfrm>
            <a:off x="709374" y="621625"/>
            <a:ext cx="8492252" cy="633413"/>
          </a:xfrm>
          <a:prstGeom prst="rect">
            <a:avLst/>
          </a:prstGeom>
          <a:noFill/>
          <a:ln/>
        </p:spPr>
        <p:txBody>
          <a:bodyPr wrap="none" lIns="0" tIns="0" rIns="0" bIns="0" rtlCol="0" anchor="t"/>
          <a:lstStyle/>
          <a:p>
            <a:pPr marL="0" indent="0">
              <a:lnSpc>
                <a:spcPts val="4950"/>
              </a:lnSpc>
              <a:buNone/>
            </a:pPr>
            <a:r>
              <a:rPr lang="en-US" sz="3950" dirty="0">
                <a:solidFill>
                  <a:srgbClr val="312F2B"/>
                </a:solidFill>
                <a:latin typeface="Gelasio" pitchFamily="34" charset="0"/>
                <a:ea typeface="Gelasio" pitchFamily="34" charset="-122"/>
                <a:cs typeface="Gelasio" pitchFamily="34" charset="-120"/>
              </a:rPr>
              <a:t>Collaborative Efforts for Optimization</a:t>
            </a:r>
            <a:endParaRPr lang="en-US" sz="3950" dirty="0"/>
          </a:p>
        </p:txBody>
      </p:sp>
      <p:sp>
        <p:nvSpPr>
          <p:cNvPr id="13" name="Shape 11">
            <a:extLst>
              <a:ext uri="{FF2B5EF4-FFF2-40B4-BE49-F238E27FC236}">
                <a16:creationId xmlns:a16="http://schemas.microsoft.com/office/drawing/2014/main" id="{00A0824E-94EC-40E8-0030-92963A584342}"/>
              </a:ext>
            </a:extLst>
          </p:cNvPr>
          <p:cNvSpPr/>
          <p:nvPr/>
        </p:nvSpPr>
        <p:spPr>
          <a:xfrm>
            <a:off x="709374" y="1706615"/>
            <a:ext cx="4954310" cy="1491972"/>
          </a:xfrm>
          <a:prstGeom prst="roundRect">
            <a:avLst>
              <a:gd name="adj" fmla="val 5706"/>
            </a:avLst>
          </a:prstGeom>
          <a:ln/>
        </p:spPr>
        <p:style>
          <a:lnRef idx="1">
            <a:schemeClr val="accent6"/>
          </a:lnRef>
          <a:fillRef idx="2">
            <a:schemeClr val="accent6"/>
          </a:fillRef>
          <a:effectRef idx="1">
            <a:schemeClr val="accent6"/>
          </a:effectRef>
          <a:fontRef idx="minor">
            <a:schemeClr val="dk1"/>
          </a:fontRef>
        </p:style>
      </p:sp>
      <p:sp>
        <p:nvSpPr>
          <p:cNvPr id="14" name="Text 12">
            <a:extLst>
              <a:ext uri="{FF2B5EF4-FFF2-40B4-BE49-F238E27FC236}">
                <a16:creationId xmlns:a16="http://schemas.microsoft.com/office/drawing/2014/main" id="{6622D66F-6D2C-9D63-CBC4-DDA6275D458D}"/>
              </a:ext>
            </a:extLst>
          </p:cNvPr>
          <p:cNvSpPr/>
          <p:nvPr/>
        </p:nvSpPr>
        <p:spPr>
          <a:xfrm>
            <a:off x="919639" y="2218194"/>
            <a:ext cx="139898"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3</a:t>
            </a:r>
            <a:endParaRPr lang="en-US" sz="1950" dirty="0"/>
          </a:p>
        </p:txBody>
      </p:sp>
      <p:sp>
        <p:nvSpPr>
          <p:cNvPr id="15" name="Text 13">
            <a:extLst>
              <a:ext uri="{FF2B5EF4-FFF2-40B4-BE49-F238E27FC236}">
                <a16:creationId xmlns:a16="http://schemas.microsoft.com/office/drawing/2014/main" id="{14BB23D9-5E87-CD4A-A9A1-EACE728E126B}"/>
              </a:ext>
            </a:extLst>
          </p:cNvPr>
          <p:cNvSpPr/>
          <p:nvPr/>
        </p:nvSpPr>
        <p:spPr>
          <a:xfrm>
            <a:off x="1768053" y="2306777"/>
            <a:ext cx="3468886" cy="316706"/>
          </a:xfrm>
          <a:prstGeom prst="rect">
            <a:avLst/>
          </a:prstGeom>
          <a:noFill/>
          <a:ln/>
        </p:spPr>
        <p:txBody>
          <a:bodyPr wrap="none" lIns="0" tIns="0" rIns="0" bIns="0" rtlCol="0" anchor="t"/>
          <a:lstStyle/>
          <a:p>
            <a:pPr marL="0" indent="0" algn="l">
              <a:lnSpc>
                <a:spcPts val="2450"/>
              </a:lnSpc>
              <a:buNone/>
            </a:pPr>
            <a:r>
              <a:rPr lang="en-US" sz="2150" dirty="0">
                <a:solidFill>
                  <a:srgbClr val="272525"/>
                </a:solidFill>
                <a:latin typeface="Gelasio" pitchFamily="34" charset="0"/>
                <a:ea typeface="Gelasio" pitchFamily="34" charset="-122"/>
                <a:cs typeface="Gelasio" pitchFamily="34" charset="-120"/>
              </a:rPr>
              <a:t>Joint Planning and Investment</a:t>
            </a:r>
            <a:endParaRPr lang="en-US" sz="2150" dirty="0"/>
          </a:p>
        </p:txBody>
      </p:sp>
      <p:sp>
        <p:nvSpPr>
          <p:cNvPr id="16" name="Text 14">
            <a:extLst>
              <a:ext uri="{FF2B5EF4-FFF2-40B4-BE49-F238E27FC236}">
                <a16:creationId xmlns:a16="http://schemas.microsoft.com/office/drawing/2014/main" id="{8BE16A30-5327-2B96-CDC2-B578597DA388}"/>
              </a:ext>
            </a:extLst>
          </p:cNvPr>
          <p:cNvSpPr/>
          <p:nvPr/>
        </p:nvSpPr>
        <p:spPr>
          <a:xfrm>
            <a:off x="5866327" y="2140923"/>
            <a:ext cx="7852053" cy="648414"/>
          </a:xfrm>
          <a:prstGeom prst="rect">
            <a:avLst/>
          </a:prstGeom>
          <a:noFill/>
          <a:ln/>
        </p:spPr>
        <p:txBody>
          <a:bodyPr wrap="square" lIns="0" tIns="0" rIns="0" bIns="0" rtlCol="0" anchor="t"/>
          <a:lstStyle/>
          <a:p>
            <a:pPr marL="0" indent="0" algn="l">
              <a:lnSpc>
                <a:spcPts val="2550"/>
              </a:lnSpc>
              <a:buNone/>
            </a:pPr>
            <a:r>
              <a:rPr lang="en-US" sz="2000" dirty="0">
                <a:solidFill>
                  <a:srgbClr val="272525"/>
                </a:solidFill>
                <a:latin typeface="Lato" pitchFamily="34" charset="0"/>
                <a:ea typeface="Lato" pitchFamily="34" charset="-122"/>
                <a:cs typeface="Lato" pitchFamily="34" charset="-120"/>
              </a:rPr>
              <a:t>Investing in infrastructure upgrades and technology can enhance container terminal efficiency and capacity.</a:t>
            </a:r>
            <a:endParaRPr lang="en-US" sz="2000" dirty="0"/>
          </a:p>
        </p:txBody>
      </p:sp>
      <p:sp>
        <p:nvSpPr>
          <p:cNvPr id="17" name="Shape 15">
            <a:extLst>
              <a:ext uri="{FF2B5EF4-FFF2-40B4-BE49-F238E27FC236}">
                <a16:creationId xmlns:a16="http://schemas.microsoft.com/office/drawing/2014/main" id="{17ACD4CC-E175-7CB7-7374-5C6CEC981165}"/>
              </a:ext>
            </a:extLst>
          </p:cNvPr>
          <p:cNvSpPr/>
          <p:nvPr/>
        </p:nvSpPr>
        <p:spPr>
          <a:xfrm>
            <a:off x="5765006" y="3157359"/>
            <a:ext cx="8054697" cy="11430"/>
          </a:xfrm>
          <a:prstGeom prst="roundRect">
            <a:avLst>
              <a:gd name="adj" fmla="val 744842"/>
            </a:avLst>
          </a:prstGeom>
          <a:solidFill>
            <a:srgbClr val="CECEC9"/>
          </a:solidFill>
          <a:ln/>
        </p:spPr>
      </p:sp>
      <p:sp>
        <p:nvSpPr>
          <p:cNvPr id="18" name="Shape 16">
            <a:extLst>
              <a:ext uri="{FF2B5EF4-FFF2-40B4-BE49-F238E27FC236}">
                <a16:creationId xmlns:a16="http://schemas.microsoft.com/office/drawing/2014/main" id="{B1D35085-12EC-E6BB-D625-2722535B26E5}"/>
              </a:ext>
            </a:extLst>
          </p:cNvPr>
          <p:cNvSpPr/>
          <p:nvPr/>
        </p:nvSpPr>
        <p:spPr>
          <a:xfrm>
            <a:off x="709374" y="3415245"/>
            <a:ext cx="6605826" cy="1491972"/>
          </a:xfrm>
          <a:prstGeom prst="roundRect">
            <a:avLst>
              <a:gd name="adj" fmla="val 5706"/>
            </a:avLst>
          </a:prstGeom>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19" name="Text 17">
            <a:extLst>
              <a:ext uri="{FF2B5EF4-FFF2-40B4-BE49-F238E27FC236}">
                <a16:creationId xmlns:a16="http://schemas.microsoft.com/office/drawing/2014/main" id="{BDC4193C-2FD0-7302-696F-2F3C12D670CC}"/>
              </a:ext>
            </a:extLst>
          </p:cNvPr>
          <p:cNvSpPr/>
          <p:nvPr/>
        </p:nvSpPr>
        <p:spPr>
          <a:xfrm>
            <a:off x="919639" y="3958527"/>
            <a:ext cx="143232" cy="405289"/>
          </a:xfrm>
          <a:prstGeom prst="rect">
            <a:avLst/>
          </a:prstGeom>
          <a:noFill/>
          <a:ln/>
        </p:spPr>
        <p:txBody>
          <a:bodyPr wrap="none" lIns="0" tIns="0" rIns="0" bIns="0" rtlCol="0" anchor="t"/>
          <a:lstStyle/>
          <a:p>
            <a:pPr marL="0" indent="0" algn="ctr">
              <a:lnSpc>
                <a:spcPts val="3150"/>
              </a:lnSpc>
              <a:buNone/>
            </a:pPr>
            <a:r>
              <a:rPr lang="en-US" sz="1950" dirty="0">
                <a:solidFill>
                  <a:srgbClr val="272525"/>
                </a:solidFill>
                <a:latin typeface="Gelasio" pitchFamily="34" charset="0"/>
                <a:ea typeface="Gelasio" pitchFamily="34" charset="-122"/>
                <a:cs typeface="Gelasio" pitchFamily="34" charset="-120"/>
              </a:rPr>
              <a:t>4</a:t>
            </a:r>
            <a:endParaRPr lang="en-US" sz="1950" dirty="0"/>
          </a:p>
        </p:txBody>
      </p:sp>
      <p:sp>
        <p:nvSpPr>
          <p:cNvPr id="20" name="Text 18">
            <a:extLst>
              <a:ext uri="{FF2B5EF4-FFF2-40B4-BE49-F238E27FC236}">
                <a16:creationId xmlns:a16="http://schemas.microsoft.com/office/drawing/2014/main" id="{0102C3F1-350A-A040-DFC5-1EB7BDEEAA5E}"/>
              </a:ext>
            </a:extLst>
          </p:cNvPr>
          <p:cNvSpPr/>
          <p:nvPr/>
        </p:nvSpPr>
        <p:spPr>
          <a:xfrm>
            <a:off x="1768053" y="4026136"/>
            <a:ext cx="2533769" cy="316706"/>
          </a:xfrm>
          <a:prstGeom prst="rect">
            <a:avLst/>
          </a:prstGeom>
          <a:noFill/>
          <a:ln/>
        </p:spPr>
        <p:txBody>
          <a:bodyPr wrap="none" lIns="0" tIns="0" rIns="0" bIns="0" rtlCol="0" anchor="t"/>
          <a:lstStyle/>
          <a:p>
            <a:pPr marL="0" indent="0" algn="l">
              <a:lnSpc>
                <a:spcPts val="2450"/>
              </a:lnSpc>
              <a:buNone/>
            </a:pPr>
            <a:r>
              <a:rPr lang="en-US" sz="2400" dirty="0">
                <a:solidFill>
                  <a:srgbClr val="272525"/>
                </a:solidFill>
                <a:latin typeface="Gelasio" pitchFamily="34" charset="0"/>
                <a:ea typeface="Gelasio" pitchFamily="34" charset="-122"/>
                <a:cs typeface="Gelasio" pitchFamily="34" charset="-120"/>
              </a:rPr>
              <a:t>Strategic Partnerships</a:t>
            </a:r>
            <a:endParaRPr lang="en-US" sz="2400" dirty="0"/>
          </a:p>
        </p:txBody>
      </p:sp>
      <p:sp>
        <p:nvSpPr>
          <p:cNvPr id="21" name="Text 19">
            <a:extLst>
              <a:ext uri="{FF2B5EF4-FFF2-40B4-BE49-F238E27FC236}">
                <a16:creationId xmlns:a16="http://schemas.microsoft.com/office/drawing/2014/main" id="{630753F7-5609-0BE3-F439-7CAA44BCD1AF}"/>
              </a:ext>
            </a:extLst>
          </p:cNvPr>
          <p:cNvSpPr/>
          <p:nvPr/>
        </p:nvSpPr>
        <p:spPr>
          <a:xfrm>
            <a:off x="7510224" y="3790593"/>
            <a:ext cx="6200537" cy="648414"/>
          </a:xfrm>
          <a:prstGeom prst="rect">
            <a:avLst/>
          </a:prstGeom>
          <a:noFill/>
          <a:ln/>
        </p:spPr>
        <p:txBody>
          <a:bodyPr wrap="square" lIns="0" tIns="0" rIns="0" bIns="0" rtlCol="0" anchor="t"/>
          <a:lstStyle/>
          <a:p>
            <a:pPr marL="0" indent="0" algn="l">
              <a:lnSpc>
                <a:spcPts val="2550"/>
              </a:lnSpc>
              <a:buNone/>
            </a:pPr>
            <a:r>
              <a:rPr lang="en-US" dirty="0">
                <a:solidFill>
                  <a:srgbClr val="272525"/>
                </a:solidFill>
                <a:latin typeface="Lato" pitchFamily="34" charset="0"/>
                <a:ea typeface="Lato" pitchFamily="34" charset="-122"/>
                <a:cs typeface="Lato" pitchFamily="34" charset="-120"/>
              </a:rPr>
              <a:t>Developing partnerships with local authorities and other logistics providers can improve resource allocation and streamline processes.</a:t>
            </a:r>
            <a:endParaRPr lang="en-US" dirty="0"/>
          </a:p>
        </p:txBody>
      </p:sp>
      <p:pic>
        <p:nvPicPr>
          <p:cNvPr id="29" name="Picture 28">
            <a:extLst>
              <a:ext uri="{FF2B5EF4-FFF2-40B4-BE49-F238E27FC236}">
                <a16:creationId xmlns:a16="http://schemas.microsoft.com/office/drawing/2014/main" id="{69079B37-CD2D-025A-5F7C-9CFF09007EB0}"/>
              </a:ext>
            </a:extLst>
          </p:cNvPr>
          <p:cNvPicPr>
            <a:picLocks noChangeAspect="1"/>
          </p:cNvPicPr>
          <p:nvPr/>
        </p:nvPicPr>
        <p:blipFill>
          <a:blip r:embed="rId3"/>
          <a:stretch>
            <a:fillRect/>
          </a:stretch>
        </p:blipFill>
        <p:spPr>
          <a:xfrm>
            <a:off x="1493587" y="5153673"/>
            <a:ext cx="2624068" cy="2624068"/>
          </a:xfrm>
          <a:prstGeom prst="rect">
            <a:avLst/>
          </a:prstGeom>
        </p:spPr>
      </p:pic>
      <p:pic>
        <p:nvPicPr>
          <p:cNvPr id="31" name="Picture 30">
            <a:extLst>
              <a:ext uri="{FF2B5EF4-FFF2-40B4-BE49-F238E27FC236}">
                <a16:creationId xmlns:a16="http://schemas.microsoft.com/office/drawing/2014/main" id="{DB1DE5BA-B7AF-23D9-FB04-5ADADE721614}"/>
              </a:ext>
            </a:extLst>
          </p:cNvPr>
          <p:cNvPicPr>
            <a:picLocks noChangeAspect="1"/>
          </p:cNvPicPr>
          <p:nvPr/>
        </p:nvPicPr>
        <p:blipFill>
          <a:blip r:embed="rId4"/>
          <a:stretch>
            <a:fillRect/>
          </a:stretch>
        </p:blipFill>
        <p:spPr>
          <a:xfrm>
            <a:off x="5663684" y="4888041"/>
            <a:ext cx="6269505" cy="3141189"/>
          </a:xfrm>
          <a:prstGeom prst="rect">
            <a:avLst/>
          </a:prstGeom>
          <a:ln>
            <a:noFill/>
          </a:ln>
          <a:effectLst>
            <a:softEdge rad="112500"/>
          </a:effectLst>
        </p:spPr>
      </p:pic>
      <p:grpSp>
        <p:nvGrpSpPr>
          <p:cNvPr id="3" name="组合 1">
            <a:extLst>
              <a:ext uri="{FF2B5EF4-FFF2-40B4-BE49-F238E27FC236}">
                <a16:creationId xmlns:a16="http://schemas.microsoft.com/office/drawing/2014/main" id="{75510E40-32F5-06B8-4F70-DD4DE759F1E2}"/>
              </a:ext>
            </a:extLst>
          </p:cNvPr>
          <p:cNvGrpSpPr/>
          <p:nvPr/>
        </p:nvGrpSpPr>
        <p:grpSpPr>
          <a:xfrm>
            <a:off x="11718212" y="333709"/>
            <a:ext cx="1881378" cy="486918"/>
            <a:chOff x="455" y="472"/>
            <a:chExt cx="2469" cy="639"/>
          </a:xfrm>
        </p:grpSpPr>
        <p:grpSp>
          <p:nvGrpSpPr>
            <p:cNvPr id="4" name="组合 3">
              <a:extLst>
                <a:ext uri="{FF2B5EF4-FFF2-40B4-BE49-F238E27FC236}">
                  <a16:creationId xmlns:a16="http://schemas.microsoft.com/office/drawing/2014/main" id="{A7091425-A961-1EEA-A0FF-1588E23ACBE4}"/>
                </a:ext>
              </a:extLst>
            </p:cNvPr>
            <p:cNvGrpSpPr/>
            <p:nvPr/>
          </p:nvGrpSpPr>
          <p:grpSpPr>
            <a:xfrm>
              <a:off x="455" y="472"/>
              <a:ext cx="808" cy="607"/>
              <a:chOff x="579" y="476"/>
              <a:chExt cx="994" cy="746"/>
            </a:xfrm>
          </p:grpSpPr>
          <p:sp>
            <p:nvSpPr>
              <p:cNvPr id="6" name="Freeform 5">
                <a:extLst>
                  <a:ext uri="{FF2B5EF4-FFF2-40B4-BE49-F238E27FC236}">
                    <a16:creationId xmlns:a16="http://schemas.microsoft.com/office/drawing/2014/main" id="{28716895-C906-6C4B-5029-2D733DED94F0}"/>
                  </a:ext>
                </a:extLst>
              </p:cNvPr>
              <p:cNvSpPr/>
              <p:nvPr/>
            </p:nvSpPr>
            <p:spPr bwMode="auto">
              <a:xfrm rot="5400000">
                <a:off x="902" y="560"/>
                <a:ext cx="694" cy="5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accent1">
                    <a:lumMod val="60000"/>
                    <a:lumOff val="40000"/>
                  </a:schemeClr>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sp>
            <p:nvSpPr>
              <p:cNvPr id="7" name="Freeform 5">
                <a:extLst>
                  <a:ext uri="{FF2B5EF4-FFF2-40B4-BE49-F238E27FC236}">
                    <a16:creationId xmlns:a16="http://schemas.microsoft.com/office/drawing/2014/main" id="{99742AE3-DAA4-5D4B-1594-AFD2C4F6FF9A}"/>
                  </a:ext>
                </a:extLst>
              </p:cNvPr>
              <p:cNvSpPr/>
              <p:nvPr/>
            </p:nvSpPr>
            <p:spPr bwMode="auto">
              <a:xfrm rot="5400000">
                <a:off x="514" y="549"/>
                <a:ext cx="733" cy="6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83A4D4"/>
                  </a:gs>
                  <a:gs pos="99000">
                    <a:srgbClr val="B2F4FC"/>
                  </a:gs>
                </a:gsLst>
                <a:lin scaled="1"/>
              </a:gradFill>
              <a:ln w="25400">
                <a:noFill/>
              </a:ln>
              <a:effectLst/>
            </p:spPr>
            <p:txBody>
              <a:bodyPr vert="horz" wrap="square" lIns="82274" tIns="41137" rIns="82274" bIns="41137" numCol="1" anchor="t" anchorCtr="0" compatLnSpc="1"/>
              <a:lstStyle/>
              <a:p>
                <a:endParaRPr lang="zh-CN" altLang="en-US" sz="1440" b="1" dirty="0">
                  <a:cs typeface="+mn-ea"/>
                  <a:sym typeface="+mn-lt"/>
                </a:endParaRPr>
              </a:p>
            </p:txBody>
          </p:sp>
          <p:sp>
            <p:nvSpPr>
              <p:cNvPr id="8" name="Freeform 5">
                <a:extLst>
                  <a:ext uri="{FF2B5EF4-FFF2-40B4-BE49-F238E27FC236}">
                    <a16:creationId xmlns:a16="http://schemas.microsoft.com/office/drawing/2014/main" id="{C2ED32C5-0ECA-7736-65C4-E09C633A3B46}"/>
                  </a:ext>
                </a:extLst>
              </p:cNvPr>
              <p:cNvSpPr/>
              <p:nvPr/>
            </p:nvSpPr>
            <p:spPr bwMode="auto">
              <a:xfrm rot="5400000">
                <a:off x="893" y="542"/>
                <a:ext cx="747" cy="6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25400">
                <a:solidFill>
                  <a:schemeClr val="bg1"/>
                </a:solidFill>
              </a:ln>
              <a:effectLst/>
              <a:extLst>
                <a:ext uri="{909E8E84-426E-40DD-AFC4-6F175D3DCCD1}">
                  <a14:hiddenFill xmlns:a14="http://schemas.microsoft.com/office/drawing/2010/main">
                    <a:gradFill>
                      <a:gsLst>
                        <a:gs pos="0">
                          <a:srgbClr val="A3E2FA"/>
                        </a:gs>
                        <a:gs pos="100000">
                          <a:srgbClr val="0466C1"/>
                        </a:gs>
                      </a:gsLst>
                      <a:lin scaled="1"/>
                    </a:gradFill>
                  </a14:hiddenFill>
                </a:ext>
              </a:extLst>
            </p:spPr>
            <p:txBody>
              <a:bodyPr vert="horz" wrap="square" lIns="82274" tIns="41137" rIns="82274" bIns="41137" numCol="1" anchor="t" anchorCtr="0" compatLnSpc="1"/>
              <a:lstStyle/>
              <a:p>
                <a:endParaRPr lang="zh-CN" altLang="en-US" sz="1440" b="1" dirty="0">
                  <a:cs typeface="+mn-ea"/>
                  <a:sym typeface="+mn-lt"/>
                </a:endParaRPr>
              </a:p>
            </p:txBody>
          </p:sp>
        </p:grpSp>
        <p:sp>
          <p:nvSpPr>
            <p:cNvPr id="5" name="文本框 4">
              <a:extLst>
                <a:ext uri="{FF2B5EF4-FFF2-40B4-BE49-F238E27FC236}">
                  <a16:creationId xmlns:a16="http://schemas.microsoft.com/office/drawing/2014/main" id="{2FA92D84-0004-A6B3-1D0C-C78121D6AC76}"/>
                </a:ext>
              </a:extLst>
            </p:cNvPr>
            <p:cNvSpPr txBox="1"/>
            <p:nvPr/>
          </p:nvSpPr>
          <p:spPr>
            <a:xfrm>
              <a:off x="1273" y="505"/>
              <a:ext cx="1651" cy="606"/>
            </a:xfrm>
            <a:prstGeom prst="rect">
              <a:avLst/>
            </a:prstGeom>
            <a:noFill/>
          </p:spPr>
          <p:txBody>
            <a:bodyPr wrap="none" rtlCol="0" anchor="t">
              <a:spAutoFit/>
            </a:bodyPr>
            <a:lstStyle/>
            <a:p>
              <a:r>
                <a:rPr lang="en-US" altLang="zh-TW" sz="2400" dirty="0">
                  <a:solidFill>
                    <a:schemeClr val="tx1">
                      <a:lumMod val="50000"/>
                      <a:lumOff val="50000"/>
                    </a:schemeClr>
                  </a:solidFill>
                  <a:cs typeface="+mn-ea"/>
                  <a:sym typeface="+mn-lt"/>
                </a:rPr>
                <a:t>ELA-LOG</a:t>
              </a:r>
              <a:endParaRPr lang="en-US" altLang="zh-CN" sz="216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832591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TotalTime>
  <Words>1386</Words>
  <Application>Microsoft Office PowerPoint</Application>
  <PresentationFormat>Custom</PresentationFormat>
  <Paragraphs>154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Gelasio</vt:lpstr>
      <vt:lpstr>Aptos</vt:lpstr>
      <vt:lpstr>Lato Bold</vt:lpstr>
      <vt:lpstr>Microsoft Sans Serif</vt:lpstr>
      <vt:lpstr>Arial Black</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YONG - CHENG ZENG (JIMMY)</cp:lastModifiedBy>
  <cp:revision>41</cp:revision>
  <dcterms:created xsi:type="dcterms:W3CDTF">2025-01-18T17:48:41Z</dcterms:created>
  <dcterms:modified xsi:type="dcterms:W3CDTF">2025-02-24T18:57:49Z</dcterms:modified>
</cp:coreProperties>
</file>