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handoutMasterIdLst>
    <p:handoutMasterId r:id="rId17"/>
  </p:handoutMasterIdLst>
  <p:sldIdLst>
    <p:sldId id="268" r:id="rId2"/>
    <p:sldId id="257" r:id="rId3"/>
    <p:sldId id="258" r:id="rId4"/>
    <p:sldId id="259" r:id="rId5"/>
    <p:sldId id="260" r:id="rId6"/>
    <p:sldId id="261" r:id="rId7"/>
    <p:sldId id="262" r:id="rId8"/>
    <p:sldId id="270" r:id="rId9"/>
    <p:sldId id="263" r:id="rId10"/>
    <p:sldId id="264" r:id="rId11"/>
    <p:sldId id="269" r:id="rId12"/>
    <p:sldId id="271" r:id="rId13"/>
    <p:sldId id="265" r:id="rId14"/>
    <p:sldId id="266" r:id="rId15"/>
  </p:sldIdLst>
  <p:sldSz cx="14630400" cy="8229600"/>
  <p:notesSz cx="8229600" cy="146304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Kanit Light" panose="020B0604020202020204" charset="-34"/>
      <p:regular r:id="rId24"/>
    </p:embeddedFont>
    <p:embeddedFont>
      <p:font typeface="Martel Sans" panose="020B0604020202020204" charset="0"/>
      <p:regular r:id="rId25"/>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 uri="{2D200454-40CA-4A62-9FC3-DE9A4176ACB9}">
      <p15:notesGuideLst xmlns:p15="http://schemas.microsoft.com/office/powerpoint/2012/main">
        <p15:guide id="1" orient="horz" pos="4608">
          <p15:clr>
            <a:srgbClr val="A4A3A4"/>
          </p15:clr>
        </p15:guide>
        <p15:guide id="2" pos="259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6667" autoAdjust="0"/>
  </p:normalViewPr>
  <p:slideViewPr>
    <p:cSldViewPr snapToGrid="0" snapToObjects="1">
      <p:cViewPr varScale="1">
        <p:scale>
          <a:sx n="83" d="100"/>
          <a:sy n="83" d="100"/>
        </p:scale>
        <p:origin x="1002" y="84"/>
      </p:cViewPr>
      <p:guideLst>
        <p:guide orient="horz" pos="2592"/>
        <p:guide pos="4608"/>
      </p:guideLst>
    </p:cSldViewPr>
  </p:slideViewPr>
  <p:notesTextViewPr>
    <p:cViewPr>
      <p:scale>
        <a:sx n="150" d="100"/>
        <a:sy n="150" d="100"/>
      </p:scale>
      <p:origin x="0" y="0"/>
    </p:cViewPr>
  </p:notesTextViewPr>
  <p:sorterViewPr>
    <p:cViewPr>
      <p:scale>
        <a:sx n="100" d="100"/>
        <a:sy n="100" d="100"/>
      </p:scale>
      <p:origin x="0" y="0"/>
    </p:cViewPr>
  </p:sorterViewPr>
  <p:notesViewPr>
    <p:cSldViewPr snapToGrid="0" snapToObjects="1">
      <p:cViewPr varScale="1">
        <p:scale>
          <a:sx n="30" d="100"/>
          <a:sy n="30" d="100"/>
        </p:scale>
        <p:origin x="-3016" y="-108"/>
      </p:cViewPr>
      <p:guideLst>
        <p:guide orient="horz" pos="4608"/>
        <p:guide pos="259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Downloads\13\2024%2012%20KPI%20(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ser\Downloads\13\2024%2012%20KPI%20(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user\Downloads\13\2024%2012%20KPI%20(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user\Downloads\13\2024%2012%20KPI%20(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user\Downloads\13\2024%2012%20KPI%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0"/>
    </mc:Choice>
    <mc:Fallback>
      <c:style val="40"/>
    </mc:Fallback>
  </mc:AlternateContent>
  <c:chart>
    <c:autoTitleDeleted val="1"/>
    <c:plotArea>
      <c:layout>
        <c:manualLayout>
          <c:layoutTarget val="inner"/>
          <c:xMode val="edge"/>
          <c:yMode val="edge"/>
          <c:x val="6.5113517060367457E-2"/>
          <c:y val="7.4548702245552642E-2"/>
          <c:w val="0.88902318902862099"/>
          <c:h val="0.72296166934246398"/>
        </c:manualLayout>
      </c:layout>
      <c:lineChart>
        <c:grouping val="standard"/>
        <c:varyColors val="0"/>
        <c:ser>
          <c:idx val="0"/>
          <c:order val="0"/>
          <c:tx>
            <c:v>TS time &lt; 7 days</c:v>
          </c:tx>
          <c:dLbls>
            <c:dLbl>
              <c:idx val="4"/>
              <c:spPr/>
              <c:txPr>
                <a:bodyPr/>
                <a:lstStyle/>
                <a:p>
                  <a:pPr>
                    <a:defRPr sz="1800" b="0">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0-849B-43CA-A8C1-6B9D5242E565}"/>
                </c:ext>
              </c:extLst>
            </c:dLbl>
            <c:dLbl>
              <c:idx val="5"/>
              <c:spPr/>
              <c:txPr>
                <a:bodyPr/>
                <a:lstStyle/>
                <a:p>
                  <a:pPr>
                    <a:defRPr sz="1800" b="0">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49B-43CA-A8C1-6B9D5242E565}"/>
                </c:ext>
              </c:extLst>
            </c:dLbl>
            <c:dLbl>
              <c:idx val="11"/>
              <c:layout>
                <c:manualLayout>
                  <c:x val="-6.7967704101797423E-3"/>
                  <c:y val="7.04546488418254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49B-43CA-A8C1-6B9D5242E565}"/>
                </c:ext>
              </c:extLst>
            </c:dLbl>
            <c:spPr>
              <a:noFill/>
              <a:ln>
                <a:noFill/>
              </a:ln>
              <a:effectLst/>
            </c:spPr>
            <c:txPr>
              <a:bodyPr wrap="square" lIns="38100" tIns="19050" rIns="38100" bIns="19050" anchor="ctr">
                <a:spAutoFit/>
              </a:bodyPr>
              <a:lstStyle/>
              <a:p>
                <a:pPr>
                  <a:defRPr b="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MX!$BJ$6:$BU$6</c:f>
              <c:numCache>
                <c:formatCode>0%</c:formatCode>
                <c:ptCount val="12"/>
                <c:pt idx="0">
                  <c:v>0.21322537112010798</c:v>
                </c:pt>
                <c:pt idx="1">
                  <c:v>0.25878320479862899</c:v>
                </c:pt>
                <c:pt idx="2">
                  <c:v>0.20075757575757575</c:v>
                </c:pt>
                <c:pt idx="3">
                  <c:v>5.8333333333333334E-2</c:v>
                </c:pt>
                <c:pt idx="4">
                  <c:v>0.44002375296912116</c:v>
                </c:pt>
                <c:pt idx="5">
                  <c:v>0.53456221198156684</c:v>
                </c:pt>
                <c:pt idx="6">
                  <c:v>0.17245370370370369</c:v>
                </c:pt>
                <c:pt idx="7">
                  <c:v>0.36931818181818182</c:v>
                </c:pt>
                <c:pt idx="8">
                  <c:v>0.12789281364190011</c:v>
                </c:pt>
                <c:pt idx="9">
                  <c:v>0.16893424036281179</c:v>
                </c:pt>
                <c:pt idx="10">
                  <c:v>0.22328548644338117</c:v>
                </c:pt>
                <c:pt idx="11">
                  <c:v>0.46897253306205494</c:v>
                </c:pt>
              </c:numCache>
            </c:numRef>
          </c:val>
          <c:smooth val="0"/>
          <c:extLst>
            <c:ext xmlns:c16="http://schemas.microsoft.com/office/drawing/2014/chart" uri="{C3380CC4-5D6E-409C-BE32-E72D297353CC}">
              <c16:uniqueId val="{00000003-849B-43CA-A8C1-6B9D5242E565}"/>
            </c:ext>
          </c:extLst>
        </c:ser>
        <c:dLbls>
          <c:showLegendKey val="0"/>
          <c:showVal val="0"/>
          <c:showCatName val="0"/>
          <c:showSerName val="0"/>
          <c:showPercent val="0"/>
          <c:showBubbleSize val="0"/>
        </c:dLbls>
        <c:marker val="1"/>
        <c:smooth val="0"/>
        <c:axId val="282252416"/>
        <c:axId val="282253952"/>
      </c:lineChart>
      <c:catAx>
        <c:axId val="282252416"/>
        <c:scaling>
          <c:orientation val="minMax"/>
        </c:scaling>
        <c:delete val="0"/>
        <c:axPos val="b"/>
        <c:majorTickMark val="out"/>
        <c:minorTickMark val="none"/>
        <c:tickLblPos val="nextTo"/>
        <c:crossAx val="282253952"/>
        <c:crosses val="autoZero"/>
        <c:auto val="1"/>
        <c:lblAlgn val="ctr"/>
        <c:lblOffset val="100"/>
        <c:noMultiLvlLbl val="0"/>
      </c:catAx>
      <c:valAx>
        <c:axId val="282253952"/>
        <c:scaling>
          <c:orientation val="minMax"/>
        </c:scaling>
        <c:delete val="0"/>
        <c:axPos val="l"/>
        <c:majorGridlines/>
        <c:numFmt formatCode="0%" sourceLinked="1"/>
        <c:majorTickMark val="out"/>
        <c:minorTickMark val="none"/>
        <c:tickLblPos val="nextTo"/>
        <c:crossAx val="282252416"/>
        <c:crosses val="autoZero"/>
        <c:crossBetween val="between"/>
      </c:valAx>
    </c:plotArea>
    <c:legend>
      <c:legendPos val="b"/>
      <c:overlay val="0"/>
    </c:legend>
    <c:plotVisOnly val="1"/>
    <c:dispBlanksAs val="gap"/>
    <c:showDLblsOverMax val="0"/>
  </c:chart>
  <c:spPr>
    <a:solidFill>
      <a:schemeClr val="bg1">
        <a:lumMod val="95000"/>
      </a:schemeClr>
    </a:solidFill>
    <a:ln>
      <a:noFill/>
    </a:ln>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0"/>
    </mc:Choice>
    <mc:Fallback>
      <c:style val="40"/>
    </mc:Fallback>
  </mc:AlternateContent>
  <c:chart>
    <c:autoTitleDeleted val="1"/>
    <c:plotArea>
      <c:layout>
        <c:manualLayout>
          <c:layoutTarget val="inner"/>
          <c:xMode val="edge"/>
          <c:yMode val="edge"/>
          <c:x val="6.5113517060367457E-2"/>
          <c:y val="7.4548702245552642E-2"/>
          <c:w val="0.85367731632314092"/>
          <c:h val="0.7445152644060179"/>
        </c:manualLayout>
      </c:layout>
      <c:lineChart>
        <c:grouping val="standard"/>
        <c:varyColors val="0"/>
        <c:ser>
          <c:idx val="0"/>
          <c:order val="0"/>
          <c:tx>
            <c:v>TS time &lt; 7 days</c:v>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PABBA!$BL$13:$BW$13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PABBA!$BL$9:$BW$9</c:f>
              <c:numCache>
                <c:formatCode>0%</c:formatCode>
                <c:ptCount val="12"/>
                <c:pt idx="0">
                  <c:v>0.63053613053613056</c:v>
                </c:pt>
                <c:pt idx="1">
                  <c:v>0.70231213872832365</c:v>
                </c:pt>
                <c:pt idx="2">
                  <c:v>0.45152354570637121</c:v>
                </c:pt>
                <c:pt idx="3">
                  <c:v>0.73065621939275216</c:v>
                </c:pt>
                <c:pt idx="4">
                  <c:v>0.66301969365426694</c:v>
                </c:pt>
                <c:pt idx="5">
                  <c:v>0.44794520547945205</c:v>
                </c:pt>
                <c:pt idx="6">
                  <c:v>0.62769580022701477</c:v>
                </c:pt>
                <c:pt idx="7">
                  <c:v>0.47331240188383045</c:v>
                </c:pt>
                <c:pt idx="8">
                  <c:v>0.51148851148851149</c:v>
                </c:pt>
                <c:pt idx="9">
                  <c:v>0.31703470031545744</c:v>
                </c:pt>
                <c:pt idx="10">
                  <c:v>0.2278162366268093</c:v>
                </c:pt>
                <c:pt idx="11">
                  <c:v>0.30019685039370081</c:v>
                </c:pt>
              </c:numCache>
            </c:numRef>
          </c:val>
          <c:smooth val="0"/>
          <c:extLst>
            <c:ext xmlns:c16="http://schemas.microsoft.com/office/drawing/2014/chart" uri="{C3380CC4-5D6E-409C-BE32-E72D297353CC}">
              <c16:uniqueId val="{00000000-7BCC-4C47-A23E-5A07DB59EDAD}"/>
            </c:ext>
          </c:extLst>
        </c:ser>
        <c:dLbls>
          <c:showLegendKey val="0"/>
          <c:showVal val="0"/>
          <c:showCatName val="0"/>
          <c:showSerName val="0"/>
          <c:showPercent val="0"/>
          <c:showBubbleSize val="0"/>
        </c:dLbls>
        <c:marker val="1"/>
        <c:smooth val="0"/>
        <c:axId val="282831488"/>
        <c:axId val="282665344"/>
      </c:lineChart>
      <c:catAx>
        <c:axId val="282831488"/>
        <c:scaling>
          <c:orientation val="minMax"/>
        </c:scaling>
        <c:delete val="0"/>
        <c:axPos val="b"/>
        <c:numFmt formatCode="General" sourceLinked="1"/>
        <c:majorTickMark val="out"/>
        <c:minorTickMark val="none"/>
        <c:tickLblPos val="nextTo"/>
        <c:crossAx val="282665344"/>
        <c:crosses val="autoZero"/>
        <c:auto val="1"/>
        <c:lblAlgn val="ctr"/>
        <c:lblOffset val="100"/>
        <c:noMultiLvlLbl val="0"/>
      </c:catAx>
      <c:valAx>
        <c:axId val="282665344"/>
        <c:scaling>
          <c:orientation val="minMax"/>
        </c:scaling>
        <c:delete val="0"/>
        <c:axPos val="l"/>
        <c:majorGridlines/>
        <c:numFmt formatCode="0%" sourceLinked="1"/>
        <c:majorTickMark val="out"/>
        <c:minorTickMark val="none"/>
        <c:tickLblPos val="nextTo"/>
        <c:crossAx val="282831488"/>
        <c:crosses val="autoZero"/>
        <c:crossBetween val="between"/>
      </c:valAx>
    </c:plotArea>
    <c:legend>
      <c:legendPos val="b"/>
      <c:overlay val="0"/>
    </c:legend>
    <c:plotVisOnly val="1"/>
    <c:dispBlanksAs val="gap"/>
    <c:showDLblsOverMax val="0"/>
  </c:chart>
  <c:spPr>
    <a:solidFill>
      <a:schemeClr val="bg1">
        <a:lumMod val="95000"/>
      </a:schemeClr>
    </a:solidFill>
    <a:ln>
      <a:noFill/>
    </a:ln>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0"/>
    </mc:Choice>
    <mc:Fallback>
      <c:style val="40"/>
    </mc:Fallback>
  </mc:AlternateContent>
  <c:chart>
    <c:autoTitleDeleted val="1"/>
    <c:plotArea>
      <c:layout>
        <c:manualLayout>
          <c:layoutTarget val="inner"/>
          <c:xMode val="edge"/>
          <c:yMode val="edge"/>
          <c:x val="6.5113517060367457E-2"/>
          <c:y val="5.7639669406816238E-2"/>
          <c:w val="0.88562480382353115"/>
          <c:h val="0.76523445864755923"/>
        </c:manualLayout>
      </c:layout>
      <c:lineChart>
        <c:grouping val="standard"/>
        <c:varyColors val="0"/>
        <c:ser>
          <c:idx val="0"/>
          <c:order val="0"/>
          <c:tx>
            <c:v>TS time &lt; 7 days</c:v>
          </c:tx>
          <c:dLbls>
            <c:dLbl>
              <c:idx val="5"/>
              <c:spPr/>
              <c:txPr>
                <a:bodyPr/>
                <a:lstStyle/>
                <a:p>
                  <a:pPr>
                    <a:defRPr sz="1800" b="0">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0-A72B-43F1-9A04-BB0A668F3583}"/>
                </c:ext>
              </c:extLst>
            </c:dLbl>
            <c:dLbl>
              <c:idx val="6"/>
              <c:layout>
                <c:manualLayout>
                  <c:x val="-8.4959630127246777E-3"/>
                  <c:y val="-7.40545731884435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2B-43F1-9A04-BB0A668F3583}"/>
                </c:ext>
              </c:extLst>
            </c:dLbl>
            <c:dLbl>
              <c:idx val="8"/>
              <c:layout>
                <c:manualLayout>
                  <c:x val="-3.0585466845808842E-2"/>
                  <c:y val="-7.40545731884435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2B-43F1-9A04-BB0A668F3583}"/>
                </c:ext>
              </c:extLst>
            </c:dLbl>
            <c:dLbl>
              <c:idx val="9"/>
              <c:layout>
                <c:manualLayout>
                  <c:x val="-1.0195155615269614E-2"/>
                  <c:y val="-5.48552393988470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2B-43F1-9A04-BB0A668F358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PACCT!$BL$9:$BW$9</c:f>
              <c:numCache>
                <c:formatCode>0%</c:formatCode>
                <c:ptCount val="12"/>
                <c:pt idx="0">
                  <c:v>0.33398234683281414</c:v>
                </c:pt>
                <c:pt idx="1">
                  <c:v>0.25798229138717466</c:v>
                </c:pt>
                <c:pt idx="2">
                  <c:v>0.20161077369949829</c:v>
                </c:pt>
                <c:pt idx="3">
                  <c:v>0.37586522136607026</c:v>
                </c:pt>
                <c:pt idx="4">
                  <c:v>0.20843045843045843</c:v>
                </c:pt>
                <c:pt idx="5">
                  <c:v>0.77190691047257187</c:v>
                </c:pt>
                <c:pt idx="6">
                  <c:v>0.17746478873239438</c:v>
                </c:pt>
                <c:pt idx="7">
                  <c:v>0.20563594821020564</c:v>
                </c:pt>
                <c:pt idx="8">
                  <c:v>0.28088133240804997</c:v>
                </c:pt>
                <c:pt idx="9">
                  <c:v>0.25827045850261171</c:v>
                </c:pt>
                <c:pt idx="10">
                  <c:v>9.9356395816572809E-2</c:v>
                </c:pt>
                <c:pt idx="11">
                  <c:v>0.16844669289863218</c:v>
                </c:pt>
              </c:numCache>
            </c:numRef>
          </c:val>
          <c:smooth val="0"/>
          <c:extLst>
            <c:ext xmlns:c16="http://schemas.microsoft.com/office/drawing/2014/chart" uri="{C3380CC4-5D6E-409C-BE32-E72D297353CC}">
              <c16:uniqueId val="{00000004-A72B-43F1-9A04-BB0A668F3583}"/>
            </c:ext>
          </c:extLst>
        </c:ser>
        <c:dLbls>
          <c:showLegendKey val="0"/>
          <c:showVal val="0"/>
          <c:showCatName val="0"/>
          <c:showSerName val="0"/>
          <c:showPercent val="0"/>
          <c:showBubbleSize val="0"/>
        </c:dLbls>
        <c:marker val="1"/>
        <c:smooth val="0"/>
        <c:axId val="282702208"/>
        <c:axId val="282703744"/>
      </c:lineChart>
      <c:catAx>
        <c:axId val="282702208"/>
        <c:scaling>
          <c:orientation val="minMax"/>
        </c:scaling>
        <c:delete val="0"/>
        <c:axPos val="b"/>
        <c:majorTickMark val="out"/>
        <c:minorTickMark val="none"/>
        <c:tickLblPos val="nextTo"/>
        <c:crossAx val="282703744"/>
        <c:crosses val="autoZero"/>
        <c:auto val="1"/>
        <c:lblAlgn val="ctr"/>
        <c:lblOffset val="100"/>
        <c:noMultiLvlLbl val="0"/>
      </c:catAx>
      <c:valAx>
        <c:axId val="282703744"/>
        <c:scaling>
          <c:orientation val="minMax"/>
        </c:scaling>
        <c:delete val="0"/>
        <c:axPos val="l"/>
        <c:majorGridlines/>
        <c:numFmt formatCode="0%" sourceLinked="1"/>
        <c:majorTickMark val="out"/>
        <c:minorTickMark val="none"/>
        <c:tickLblPos val="nextTo"/>
        <c:crossAx val="282702208"/>
        <c:crosses val="autoZero"/>
        <c:crossBetween val="between"/>
      </c:valAx>
    </c:plotArea>
    <c:legend>
      <c:legendPos val="b"/>
      <c:overlay val="0"/>
    </c:legend>
    <c:plotVisOnly val="1"/>
    <c:dispBlanksAs val="gap"/>
    <c:showDLblsOverMax val="0"/>
  </c:chart>
  <c:spPr>
    <a:solidFill>
      <a:schemeClr val="bg1">
        <a:lumMod val="95000"/>
      </a:schemeClr>
    </a:solidFill>
    <a:ln>
      <a:noFill/>
    </a:ln>
  </c:spPr>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zh-TW" dirty="0"/>
              <a:t>T/S volume(over free time)</a:t>
            </a:r>
            <a:endParaRPr lang="zh-TW" dirty="0"/>
          </a:p>
        </c:rich>
      </c:tx>
      <c:overlay val="0"/>
    </c:title>
    <c:autoTitleDeleted val="0"/>
    <c:plotArea>
      <c:layout/>
      <c:barChart>
        <c:barDir val="col"/>
        <c:grouping val="clustered"/>
        <c:varyColors val="0"/>
        <c:ser>
          <c:idx val="0"/>
          <c:order val="0"/>
          <c:tx>
            <c:strRef>
              <c:f>工作表15!$C$1:$C$2</c:f>
              <c:strCache>
                <c:ptCount val="1"/>
                <c:pt idx="0">
                  <c:v>Storage(E488)(TEU) Y2024</c:v>
                </c:pt>
              </c:strCache>
            </c:strRef>
          </c:tx>
          <c:spPr>
            <a:solidFill>
              <a:srgbClr val="0070C0"/>
            </a:solidFill>
          </c:spPr>
          <c:invertIfNegative val="0"/>
          <c:cat>
            <c:multiLvlStrRef>
              <c:f>工作表15!$A$3:$B$10</c:f>
              <c:multiLvlStrCache>
                <c:ptCount val="8"/>
                <c:lvl>
                  <c:pt idx="0">
                    <c:v>NLRDM</c:v>
                  </c:pt>
                  <c:pt idx="1">
                    <c:v>HKHKG</c:v>
                  </c:pt>
                  <c:pt idx="2">
                    <c:v>SGSGP</c:v>
                  </c:pt>
                  <c:pt idx="3">
                    <c:v>GRPIR</c:v>
                  </c:pt>
                  <c:pt idx="4">
                    <c:v>PACCT</c:v>
                  </c:pt>
                  <c:pt idx="5">
                    <c:v>CNSHG</c:v>
                  </c:pt>
                  <c:pt idx="6">
                    <c:v>TWKSG</c:v>
                  </c:pt>
                  <c:pt idx="7">
                    <c:v>MYPTP</c:v>
                  </c:pt>
                </c:lvl>
                <c:lvl>
                  <c:pt idx="0">
                    <c:v>1</c:v>
                  </c:pt>
                  <c:pt idx="1">
                    <c:v>2</c:v>
                  </c:pt>
                  <c:pt idx="2">
                    <c:v>3</c:v>
                  </c:pt>
                  <c:pt idx="3">
                    <c:v>4</c:v>
                  </c:pt>
                  <c:pt idx="4">
                    <c:v>5</c:v>
                  </c:pt>
                  <c:pt idx="5">
                    <c:v>6</c:v>
                  </c:pt>
                  <c:pt idx="6">
                    <c:v>7</c:v>
                  </c:pt>
                  <c:pt idx="7">
                    <c:v>8</c:v>
                  </c:pt>
                </c:lvl>
              </c:multiLvlStrCache>
            </c:multiLvlStrRef>
          </c:cat>
          <c:val>
            <c:numRef>
              <c:f>工作表15!$C$3:$C$10</c:f>
              <c:numCache>
                <c:formatCode>#,##0_ </c:formatCode>
                <c:ptCount val="8"/>
                <c:pt idx="0">
                  <c:v>114414</c:v>
                </c:pt>
                <c:pt idx="1">
                  <c:v>42827</c:v>
                </c:pt>
                <c:pt idx="2">
                  <c:v>70455</c:v>
                </c:pt>
                <c:pt idx="3">
                  <c:v>45176</c:v>
                </c:pt>
                <c:pt idx="4">
                  <c:v>28239</c:v>
                </c:pt>
                <c:pt idx="5">
                  <c:v>70839</c:v>
                </c:pt>
                <c:pt idx="6">
                  <c:v>157574</c:v>
                </c:pt>
                <c:pt idx="7">
                  <c:v>27413</c:v>
                </c:pt>
              </c:numCache>
            </c:numRef>
          </c:val>
          <c:extLst>
            <c:ext xmlns:c16="http://schemas.microsoft.com/office/drawing/2014/chart" uri="{C3380CC4-5D6E-409C-BE32-E72D297353CC}">
              <c16:uniqueId val="{00000000-47BF-4F46-AD85-7560C5657482}"/>
            </c:ext>
          </c:extLst>
        </c:ser>
        <c:ser>
          <c:idx val="1"/>
          <c:order val="1"/>
          <c:tx>
            <c:strRef>
              <c:f>工作表15!$D$1:$D$2</c:f>
              <c:strCache>
                <c:ptCount val="1"/>
                <c:pt idx="0">
                  <c:v>Storage(E488)(TEU) Y2023</c:v>
                </c:pt>
              </c:strCache>
            </c:strRef>
          </c:tx>
          <c:invertIfNegative val="0"/>
          <c:cat>
            <c:multiLvlStrRef>
              <c:f>工作表15!$A$3:$B$10</c:f>
              <c:multiLvlStrCache>
                <c:ptCount val="8"/>
                <c:lvl>
                  <c:pt idx="0">
                    <c:v>NLRDM</c:v>
                  </c:pt>
                  <c:pt idx="1">
                    <c:v>HKHKG</c:v>
                  </c:pt>
                  <c:pt idx="2">
                    <c:v>SGSGP</c:v>
                  </c:pt>
                  <c:pt idx="3">
                    <c:v>GRPIR</c:v>
                  </c:pt>
                  <c:pt idx="4">
                    <c:v>PACCT</c:v>
                  </c:pt>
                  <c:pt idx="5">
                    <c:v>CNSHG</c:v>
                  </c:pt>
                  <c:pt idx="6">
                    <c:v>TWKSG</c:v>
                  </c:pt>
                  <c:pt idx="7">
                    <c:v>MYPTP</c:v>
                  </c:pt>
                </c:lvl>
                <c:lvl>
                  <c:pt idx="0">
                    <c:v>1</c:v>
                  </c:pt>
                  <c:pt idx="1">
                    <c:v>2</c:v>
                  </c:pt>
                  <c:pt idx="2">
                    <c:v>3</c:v>
                  </c:pt>
                  <c:pt idx="3">
                    <c:v>4</c:v>
                  </c:pt>
                  <c:pt idx="4">
                    <c:v>5</c:v>
                  </c:pt>
                  <c:pt idx="5">
                    <c:v>6</c:v>
                  </c:pt>
                  <c:pt idx="6">
                    <c:v>7</c:v>
                  </c:pt>
                  <c:pt idx="7">
                    <c:v>8</c:v>
                  </c:pt>
                </c:lvl>
              </c:multiLvlStrCache>
            </c:multiLvlStrRef>
          </c:cat>
          <c:val>
            <c:numRef>
              <c:f>工作表15!$D$3:$D$10</c:f>
              <c:numCache>
                <c:formatCode>#,##0_ </c:formatCode>
                <c:ptCount val="8"/>
                <c:pt idx="0">
                  <c:v>42468</c:v>
                </c:pt>
                <c:pt idx="1">
                  <c:v>29084</c:v>
                </c:pt>
                <c:pt idx="2">
                  <c:v>25226</c:v>
                </c:pt>
                <c:pt idx="3">
                  <c:v>50814</c:v>
                </c:pt>
                <c:pt idx="4">
                  <c:v>3766</c:v>
                </c:pt>
                <c:pt idx="5">
                  <c:v>24104</c:v>
                </c:pt>
                <c:pt idx="6">
                  <c:v>107010</c:v>
                </c:pt>
                <c:pt idx="7">
                  <c:v>6024</c:v>
                </c:pt>
              </c:numCache>
            </c:numRef>
          </c:val>
          <c:extLst>
            <c:ext xmlns:c16="http://schemas.microsoft.com/office/drawing/2014/chart" uri="{C3380CC4-5D6E-409C-BE32-E72D297353CC}">
              <c16:uniqueId val="{00000001-47BF-4F46-AD85-7560C5657482}"/>
            </c:ext>
          </c:extLst>
        </c:ser>
        <c:dLbls>
          <c:showLegendKey val="0"/>
          <c:showVal val="0"/>
          <c:showCatName val="0"/>
          <c:showSerName val="0"/>
          <c:showPercent val="0"/>
          <c:showBubbleSize val="0"/>
        </c:dLbls>
        <c:gapWidth val="75"/>
        <c:overlap val="-25"/>
        <c:axId val="282766336"/>
        <c:axId val="282772224"/>
      </c:barChart>
      <c:catAx>
        <c:axId val="282766336"/>
        <c:scaling>
          <c:orientation val="minMax"/>
        </c:scaling>
        <c:delete val="0"/>
        <c:axPos val="b"/>
        <c:numFmt formatCode="General" sourceLinked="0"/>
        <c:majorTickMark val="none"/>
        <c:minorTickMark val="none"/>
        <c:tickLblPos val="nextTo"/>
        <c:crossAx val="282772224"/>
        <c:crosses val="autoZero"/>
        <c:auto val="1"/>
        <c:lblAlgn val="ctr"/>
        <c:lblOffset val="100"/>
        <c:noMultiLvlLbl val="0"/>
      </c:catAx>
      <c:valAx>
        <c:axId val="282772224"/>
        <c:scaling>
          <c:orientation val="minMax"/>
        </c:scaling>
        <c:delete val="0"/>
        <c:axPos val="l"/>
        <c:majorGridlines/>
        <c:numFmt formatCode="#,##0_ " sourceLinked="1"/>
        <c:majorTickMark val="none"/>
        <c:minorTickMark val="none"/>
        <c:tickLblPos val="nextTo"/>
        <c:spPr>
          <a:ln w="6350">
            <a:noFill/>
          </a:ln>
        </c:spPr>
        <c:crossAx val="282766336"/>
        <c:crosses val="autoZero"/>
        <c:crossBetween val="between"/>
      </c:valAx>
    </c:plotArea>
    <c:plotVisOnly val="1"/>
    <c:dispBlanksAs val="gap"/>
    <c:showDLblsOverMax val="0"/>
  </c:chart>
  <c:spPr>
    <a:solidFill>
      <a:schemeClr val="bg1">
        <a:lumMod val="95000"/>
      </a:schemeClr>
    </a:solidFill>
    <a:ln>
      <a:solidFill>
        <a:schemeClr val="tx1"/>
      </a:solidFill>
    </a:ln>
  </c:spPr>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zh-TW" dirty="0"/>
              <a:t>T/S storage cost</a:t>
            </a:r>
            <a:endParaRPr lang="zh-TW" altLang="en-US" dirty="0"/>
          </a:p>
        </c:rich>
      </c:tx>
      <c:overlay val="0"/>
    </c:title>
    <c:autoTitleDeleted val="0"/>
    <c:plotArea>
      <c:layout/>
      <c:barChart>
        <c:barDir val="col"/>
        <c:grouping val="clustered"/>
        <c:varyColors val="0"/>
        <c:ser>
          <c:idx val="4"/>
          <c:order val="0"/>
          <c:tx>
            <c:strRef>
              <c:f>工作表15!$G$1:$G$2</c:f>
              <c:strCache>
                <c:ptCount val="1"/>
                <c:pt idx="0">
                  <c:v>Storage(E488)(USD) Y2024</c:v>
                </c:pt>
              </c:strCache>
            </c:strRef>
          </c:tx>
          <c:spPr>
            <a:solidFill>
              <a:srgbClr val="0070C0"/>
            </a:solidFill>
          </c:spPr>
          <c:invertIfNegative val="0"/>
          <c:cat>
            <c:multiLvlStrRef>
              <c:f>工作表15!$A$3:$B$10</c:f>
              <c:multiLvlStrCache>
                <c:ptCount val="8"/>
                <c:lvl>
                  <c:pt idx="0">
                    <c:v>NLRDM</c:v>
                  </c:pt>
                  <c:pt idx="1">
                    <c:v>HKHKG</c:v>
                  </c:pt>
                  <c:pt idx="2">
                    <c:v>SGSGP</c:v>
                  </c:pt>
                  <c:pt idx="3">
                    <c:v>GRPIR</c:v>
                  </c:pt>
                  <c:pt idx="4">
                    <c:v>PACCT</c:v>
                  </c:pt>
                  <c:pt idx="5">
                    <c:v>CNSHG</c:v>
                  </c:pt>
                  <c:pt idx="6">
                    <c:v>TWKSG</c:v>
                  </c:pt>
                  <c:pt idx="7">
                    <c:v>MYPTP</c:v>
                  </c:pt>
                </c:lvl>
                <c:lvl>
                  <c:pt idx="0">
                    <c:v>1</c:v>
                  </c:pt>
                  <c:pt idx="1">
                    <c:v>2</c:v>
                  </c:pt>
                  <c:pt idx="2">
                    <c:v>3</c:v>
                  </c:pt>
                  <c:pt idx="3">
                    <c:v>4</c:v>
                  </c:pt>
                  <c:pt idx="4">
                    <c:v>5</c:v>
                  </c:pt>
                  <c:pt idx="5">
                    <c:v>6</c:v>
                  </c:pt>
                  <c:pt idx="6">
                    <c:v>7</c:v>
                  </c:pt>
                  <c:pt idx="7">
                    <c:v>8</c:v>
                  </c:pt>
                </c:lvl>
              </c:multiLvlStrCache>
            </c:multiLvlStrRef>
          </c:cat>
          <c:val>
            <c:numRef>
              <c:f>工作表15!$G$3:$G$10</c:f>
              <c:numCache>
                <c:formatCode>"$"#,##0</c:formatCode>
                <c:ptCount val="8"/>
                <c:pt idx="0">
                  <c:v>6387829.0400000019</c:v>
                </c:pt>
                <c:pt idx="1">
                  <c:v>2983751.0400000005</c:v>
                </c:pt>
                <c:pt idx="2">
                  <c:v>2474789.9600000004</c:v>
                </c:pt>
                <c:pt idx="3">
                  <c:v>818001.45000000007</c:v>
                </c:pt>
                <c:pt idx="4">
                  <c:v>794524</c:v>
                </c:pt>
                <c:pt idx="5">
                  <c:v>647845.07000000041</c:v>
                </c:pt>
                <c:pt idx="6">
                  <c:v>646979.50000000047</c:v>
                </c:pt>
                <c:pt idx="7">
                  <c:v>505146.18000000005</c:v>
                </c:pt>
              </c:numCache>
            </c:numRef>
          </c:val>
          <c:extLst>
            <c:ext xmlns:c16="http://schemas.microsoft.com/office/drawing/2014/chart" uri="{C3380CC4-5D6E-409C-BE32-E72D297353CC}">
              <c16:uniqueId val="{00000000-6FAE-40AC-9986-8E1347932F9C}"/>
            </c:ext>
          </c:extLst>
        </c:ser>
        <c:ser>
          <c:idx val="5"/>
          <c:order val="1"/>
          <c:tx>
            <c:strRef>
              <c:f>工作表15!$H$1:$H$2</c:f>
              <c:strCache>
                <c:ptCount val="1"/>
                <c:pt idx="0">
                  <c:v>Storage(E488)(USD) Y2023</c:v>
                </c:pt>
              </c:strCache>
            </c:strRef>
          </c:tx>
          <c:invertIfNegative val="0"/>
          <c:cat>
            <c:multiLvlStrRef>
              <c:f>工作表15!$A$3:$B$10</c:f>
              <c:multiLvlStrCache>
                <c:ptCount val="8"/>
                <c:lvl>
                  <c:pt idx="0">
                    <c:v>NLRDM</c:v>
                  </c:pt>
                  <c:pt idx="1">
                    <c:v>HKHKG</c:v>
                  </c:pt>
                  <c:pt idx="2">
                    <c:v>SGSGP</c:v>
                  </c:pt>
                  <c:pt idx="3">
                    <c:v>GRPIR</c:v>
                  </c:pt>
                  <c:pt idx="4">
                    <c:v>PACCT</c:v>
                  </c:pt>
                  <c:pt idx="5">
                    <c:v>CNSHG</c:v>
                  </c:pt>
                  <c:pt idx="6">
                    <c:v>TWKSG</c:v>
                  </c:pt>
                  <c:pt idx="7">
                    <c:v>MYPTP</c:v>
                  </c:pt>
                </c:lvl>
                <c:lvl>
                  <c:pt idx="0">
                    <c:v>1</c:v>
                  </c:pt>
                  <c:pt idx="1">
                    <c:v>2</c:v>
                  </c:pt>
                  <c:pt idx="2">
                    <c:v>3</c:v>
                  </c:pt>
                  <c:pt idx="3">
                    <c:v>4</c:v>
                  </c:pt>
                  <c:pt idx="4">
                    <c:v>5</c:v>
                  </c:pt>
                  <c:pt idx="5">
                    <c:v>6</c:v>
                  </c:pt>
                  <c:pt idx="6">
                    <c:v>7</c:v>
                  </c:pt>
                  <c:pt idx="7">
                    <c:v>8</c:v>
                  </c:pt>
                </c:lvl>
              </c:multiLvlStrCache>
            </c:multiLvlStrRef>
          </c:cat>
          <c:val>
            <c:numRef>
              <c:f>工作表15!$H$3:$H$10</c:f>
              <c:numCache>
                <c:formatCode>"$"#,##0</c:formatCode>
                <c:ptCount val="8"/>
                <c:pt idx="0">
                  <c:v>1753355.2899999998</c:v>
                </c:pt>
                <c:pt idx="1">
                  <c:v>2235603.13</c:v>
                </c:pt>
                <c:pt idx="2">
                  <c:v>997576.03000000014</c:v>
                </c:pt>
                <c:pt idx="3">
                  <c:v>1413713.3400000008</c:v>
                </c:pt>
                <c:pt idx="4">
                  <c:v>62746</c:v>
                </c:pt>
                <c:pt idx="5">
                  <c:v>267455.36000000016</c:v>
                </c:pt>
                <c:pt idx="6">
                  <c:v>442301.29999999958</c:v>
                </c:pt>
                <c:pt idx="7">
                  <c:v>156172.62000000002</c:v>
                </c:pt>
              </c:numCache>
            </c:numRef>
          </c:val>
          <c:extLst>
            <c:ext xmlns:c16="http://schemas.microsoft.com/office/drawing/2014/chart" uri="{C3380CC4-5D6E-409C-BE32-E72D297353CC}">
              <c16:uniqueId val="{00000001-6FAE-40AC-9986-8E1347932F9C}"/>
            </c:ext>
          </c:extLst>
        </c:ser>
        <c:dLbls>
          <c:showLegendKey val="0"/>
          <c:showVal val="0"/>
          <c:showCatName val="0"/>
          <c:showSerName val="0"/>
          <c:showPercent val="0"/>
          <c:showBubbleSize val="0"/>
        </c:dLbls>
        <c:gapWidth val="75"/>
        <c:overlap val="-25"/>
        <c:axId val="283190784"/>
        <c:axId val="283192320"/>
      </c:barChart>
      <c:catAx>
        <c:axId val="283190784"/>
        <c:scaling>
          <c:orientation val="minMax"/>
        </c:scaling>
        <c:delete val="0"/>
        <c:axPos val="b"/>
        <c:numFmt formatCode="General" sourceLinked="0"/>
        <c:majorTickMark val="none"/>
        <c:minorTickMark val="none"/>
        <c:tickLblPos val="nextTo"/>
        <c:crossAx val="283192320"/>
        <c:crosses val="autoZero"/>
        <c:auto val="1"/>
        <c:lblAlgn val="ctr"/>
        <c:lblOffset val="100"/>
        <c:noMultiLvlLbl val="0"/>
      </c:catAx>
      <c:valAx>
        <c:axId val="283192320"/>
        <c:scaling>
          <c:orientation val="minMax"/>
        </c:scaling>
        <c:delete val="0"/>
        <c:axPos val="l"/>
        <c:majorGridlines/>
        <c:numFmt formatCode="&quot;$&quot;#,##0" sourceLinked="1"/>
        <c:majorTickMark val="none"/>
        <c:minorTickMark val="none"/>
        <c:tickLblPos val="nextTo"/>
        <c:spPr>
          <a:ln w="6350">
            <a:noFill/>
          </a:ln>
        </c:spPr>
        <c:crossAx val="283190784"/>
        <c:crosses val="autoZero"/>
        <c:crossBetween val="between"/>
      </c:valAx>
    </c:plotArea>
    <c:plotVisOnly val="1"/>
    <c:dispBlanksAs val="gap"/>
    <c:showDLblsOverMax val="0"/>
  </c:chart>
  <c:spPr>
    <a:solidFill>
      <a:schemeClr val="bg1">
        <a:lumMod val="95000"/>
      </a:schemeClr>
    </a:solidFill>
    <a:ln>
      <a:solidFill>
        <a:schemeClr val="tx1"/>
      </a:solidFill>
    </a:ln>
  </c:spPr>
  <c:txPr>
    <a:bodyPr/>
    <a:lstStyle/>
    <a:p>
      <a:pPr>
        <a:defRPr sz="16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565525" cy="73183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4660900" y="0"/>
            <a:ext cx="3567113" cy="731838"/>
          </a:xfrm>
          <a:prstGeom prst="rect">
            <a:avLst/>
          </a:prstGeom>
        </p:spPr>
        <p:txBody>
          <a:bodyPr vert="horz" lIns="91440" tIns="45720" rIns="91440" bIns="45720" rtlCol="0"/>
          <a:lstStyle>
            <a:lvl1pPr algn="r">
              <a:defRPr sz="1200"/>
            </a:lvl1pPr>
          </a:lstStyle>
          <a:p>
            <a:fld id="{357DD265-197B-401D-9DFC-37F3B71DDD7D}" type="datetimeFigureOut">
              <a:rPr lang="zh-TW" altLang="en-US" smtClean="0"/>
              <a:t>2025/2/25</a:t>
            </a:fld>
            <a:endParaRPr lang="zh-TW" altLang="en-US"/>
          </a:p>
        </p:txBody>
      </p:sp>
      <p:sp>
        <p:nvSpPr>
          <p:cNvPr id="4" name="頁尾版面配置區 3"/>
          <p:cNvSpPr>
            <a:spLocks noGrp="1"/>
          </p:cNvSpPr>
          <p:nvPr>
            <p:ph type="ftr" sz="quarter" idx="2"/>
          </p:nvPr>
        </p:nvSpPr>
        <p:spPr>
          <a:xfrm>
            <a:off x="0" y="13896975"/>
            <a:ext cx="3565525" cy="73025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4660900" y="13896975"/>
            <a:ext cx="3567113" cy="730250"/>
          </a:xfrm>
          <a:prstGeom prst="rect">
            <a:avLst/>
          </a:prstGeom>
        </p:spPr>
        <p:txBody>
          <a:bodyPr vert="horz" lIns="91440" tIns="45720" rIns="91440" bIns="45720" rtlCol="0" anchor="b"/>
          <a:lstStyle>
            <a:lvl1pPr algn="r">
              <a:defRPr sz="1200"/>
            </a:lvl1pPr>
          </a:lstStyle>
          <a:p>
            <a:fld id="{B923983B-61B0-4A30-8E9C-A2B41E1C6374}" type="slidenum">
              <a:rPr lang="zh-TW" altLang="en-US" smtClean="0"/>
              <a:t>‹#›</a:t>
            </a:fld>
            <a:endParaRPr lang="zh-TW" altLang="en-US"/>
          </a:p>
        </p:txBody>
      </p:sp>
    </p:spTree>
    <p:extLst>
      <p:ext uri="{BB962C8B-B14F-4D97-AF65-F5344CB8AC3E}">
        <p14:creationId xmlns:p14="http://schemas.microsoft.com/office/powerpoint/2010/main" val="6123624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565525" cy="73183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4660900" y="0"/>
            <a:ext cx="3567113" cy="731838"/>
          </a:xfrm>
          <a:prstGeom prst="rect">
            <a:avLst/>
          </a:prstGeom>
        </p:spPr>
        <p:txBody>
          <a:bodyPr vert="horz" lIns="91440" tIns="45720" rIns="91440" bIns="45720" rtlCol="0"/>
          <a:lstStyle>
            <a:lvl1pPr algn="r">
              <a:defRPr sz="1200"/>
            </a:lvl1pPr>
          </a:lstStyle>
          <a:p>
            <a:fld id="{EDD33B86-131F-49D0-BD0E-8CAAF2ED83D9}" type="datetimeFigureOut">
              <a:rPr lang="zh-TW" altLang="en-US" smtClean="0"/>
              <a:t>2025/2/25</a:t>
            </a:fld>
            <a:endParaRPr lang="zh-TW" altLang="en-US"/>
          </a:p>
        </p:txBody>
      </p:sp>
      <p:sp>
        <p:nvSpPr>
          <p:cNvPr id="4" name="投影片圖像版面配置區 3"/>
          <p:cNvSpPr>
            <a:spLocks noGrp="1" noRot="1" noChangeAspect="1"/>
          </p:cNvSpPr>
          <p:nvPr>
            <p:ph type="sldImg" idx="2"/>
          </p:nvPr>
        </p:nvSpPr>
        <p:spPr>
          <a:xfrm>
            <a:off x="-762000" y="1096963"/>
            <a:ext cx="9753600" cy="54864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822325" y="6950075"/>
            <a:ext cx="6584950" cy="6583363"/>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13896975"/>
            <a:ext cx="3565525" cy="73025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4660900" y="13896975"/>
            <a:ext cx="3567113" cy="730250"/>
          </a:xfrm>
          <a:prstGeom prst="rect">
            <a:avLst/>
          </a:prstGeom>
        </p:spPr>
        <p:txBody>
          <a:bodyPr vert="horz" lIns="91440" tIns="45720" rIns="91440" bIns="45720" rtlCol="0" anchor="b"/>
          <a:lstStyle>
            <a:lvl1pPr algn="r">
              <a:defRPr sz="1200"/>
            </a:lvl1pPr>
          </a:lstStyle>
          <a:p>
            <a:fld id="{0687A37D-F402-404B-8AFD-225BA50715DB}" type="slidenum">
              <a:rPr lang="zh-TW" altLang="en-US" smtClean="0"/>
              <a:t>‹#›</a:t>
            </a:fld>
            <a:endParaRPr lang="zh-TW" altLang="en-US"/>
          </a:p>
        </p:txBody>
      </p:sp>
    </p:spTree>
    <p:extLst>
      <p:ext uri="{BB962C8B-B14F-4D97-AF65-F5344CB8AC3E}">
        <p14:creationId xmlns:p14="http://schemas.microsoft.com/office/powerpoint/2010/main" val="3177663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sz="1200" b="1" i="0" dirty="0">
                <a:latin typeface="Times New Roman" pitchFamily="18" charset="0"/>
                <a:cs typeface="Times New Roman" pitchFamily="18" charset="0"/>
              </a:rPr>
              <a:t>As the ELA OCD just brilliantly explained, the impact we suffered in Y2024 you may not be able to imagine. </a:t>
            </a:r>
            <a:r>
              <a:rPr lang="en-US" altLang="zh-TW" b="1" i="0" dirty="0"/>
              <a:t>Jimmy and I will share challenges we encountered last year in transshipment and empty container evacuating</a:t>
            </a:r>
            <a:r>
              <a:rPr lang="en-US" altLang="zh-TW" b="1" i="0" baseline="0" dirty="0"/>
              <a:t> and </a:t>
            </a:r>
            <a:r>
              <a:rPr lang="en-US" altLang="zh-TW" b="1" i="0" dirty="0"/>
              <a:t>what countermeasures to the</a:t>
            </a:r>
            <a:r>
              <a:rPr lang="en-US" altLang="zh-TW" b="1" i="0" baseline="0" dirty="0"/>
              <a:t> dilemma.</a:t>
            </a:r>
            <a:endParaRPr lang="en-US" altLang="zh-TW" b="1" i="0" dirty="0"/>
          </a:p>
          <a:p>
            <a:endParaRPr lang="en-US" altLang="zh-TW" sz="1200" dirty="0">
              <a:latin typeface="Times New Roman" pitchFamily="18" charset="0"/>
              <a:cs typeface="Times New Roman" pitchFamily="18" charset="0"/>
            </a:endParaRPr>
          </a:p>
          <a:p>
            <a:endParaRPr lang="en-US" altLang="zh-TW" sz="1200" dirty="0">
              <a:latin typeface="Times New Roman" pitchFamily="18" charset="0"/>
              <a:cs typeface="Times New Roman" pitchFamily="18" charset="0"/>
            </a:endParaRPr>
          </a:p>
          <a:p>
            <a:endParaRPr lang="en-US" altLang="zh-TW" sz="1200" dirty="0">
              <a:latin typeface="Times New Roman" pitchFamily="18" charset="0"/>
              <a:cs typeface="Times New Roman" pitchFamily="18" charset="0"/>
            </a:endParaRPr>
          </a:p>
          <a:p>
            <a:r>
              <a:rPr lang="zh-TW" altLang="en-US" sz="1200" dirty="0">
                <a:latin typeface="Times New Roman" pitchFamily="18" charset="0"/>
                <a:cs typeface="Times New Roman" pitchFamily="18" charset="0"/>
              </a:rPr>
              <a:t>如</a:t>
            </a:r>
            <a:r>
              <a:rPr lang="en-US" altLang="zh-TW" sz="1200" dirty="0">
                <a:latin typeface="Times New Roman" pitchFamily="18" charset="0"/>
                <a:cs typeface="Times New Roman" pitchFamily="18" charset="0"/>
              </a:rPr>
              <a:t>ELA OCD</a:t>
            </a:r>
            <a:r>
              <a:rPr lang="zh-TW" altLang="en-US" sz="1200" dirty="0">
                <a:latin typeface="Times New Roman" pitchFamily="18" charset="0"/>
                <a:cs typeface="Times New Roman" pitchFamily="18" charset="0"/>
              </a:rPr>
              <a:t>剛剛精彩的說明，我們在</a:t>
            </a:r>
            <a:r>
              <a:rPr lang="en-US" altLang="zh-TW" sz="1200" dirty="0">
                <a:latin typeface="Times New Roman" pitchFamily="18" charset="0"/>
                <a:cs typeface="Times New Roman" pitchFamily="18" charset="0"/>
              </a:rPr>
              <a:t>2024</a:t>
            </a:r>
            <a:r>
              <a:rPr lang="zh-TW" altLang="en-US" sz="1200" dirty="0">
                <a:latin typeface="Times New Roman" pitchFamily="18" charset="0"/>
                <a:cs typeface="Times New Roman" pitchFamily="18" charset="0"/>
              </a:rPr>
              <a:t>年度所遭受到影響的嚴重性，您可能無法想像這其中到底影響了我們哪些，接下來將由我及</a:t>
            </a:r>
            <a:r>
              <a:rPr lang="en-US" altLang="zh-TW" sz="1200" dirty="0">
                <a:latin typeface="Times New Roman" pitchFamily="18" charset="0"/>
                <a:cs typeface="Times New Roman" pitchFamily="18" charset="0"/>
              </a:rPr>
              <a:t>Jimmy</a:t>
            </a:r>
            <a:r>
              <a:rPr lang="zh-TW" altLang="en-US" sz="1200" dirty="0">
                <a:latin typeface="Times New Roman" pitchFamily="18" charset="0"/>
                <a:cs typeface="Times New Roman" pitchFamily="18" charset="0"/>
              </a:rPr>
              <a:t>一一地向您介紹去年度貨載轉運及空櫃還空的業務我們遇到哪先前所未有的挑戰。</a:t>
            </a:r>
            <a:endParaRPr lang="en-US" sz="12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a:t>
            </a:r>
            <a:r>
              <a:rPr lang="en-US" baseline="0" dirty="0"/>
              <a:t> </a:t>
            </a:r>
            <a:r>
              <a:rPr lang="en-US" dirty="0"/>
              <a:t>we fully understand some case cannot be solved by</a:t>
            </a:r>
            <a:r>
              <a:rPr lang="en-US" baseline="0" dirty="0"/>
              <a:t> way</a:t>
            </a:r>
            <a:r>
              <a:rPr lang="en-US" dirty="0"/>
              <a:t> previously mentioned. Perhaps you can negotiate with customer to</a:t>
            </a:r>
            <a:r>
              <a:rPr lang="en-US" baseline="0" dirty="0"/>
              <a:t> change it to alternative service, it means </a:t>
            </a:r>
            <a:r>
              <a:rPr lang="en-US" dirty="0"/>
              <a:t>divert cargo to nearby country, and then deliver</a:t>
            </a:r>
            <a:r>
              <a:rPr lang="en-US" baseline="0" dirty="0"/>
              <a:t> it</a:t>
            </a:r>
            <a:r>
              <a:rPr lang="en-US" dirty="0"/>
              <a:t> to destination port by truck or FDR. Last year, we had several successful cases, and I would also like to invite Mr.</a:t>
            </a:r>
            <a:r>
              <a:rPr lang="en-US" baseline="0" dirty="0"/>
              <a:t> </a:t>
            </a:r>
            <a:r>
              <a:rPr lang="en-US" dirty="0"/>
              <a:t>William from Costa Rica to share experience with us.</a:t>
            </a:r>
          </a:p>
          <a:p>
            <a:endParaRPr lang="en-US" dirty="0"/>
          </a:p>
          <a:p>
            <a:r>
              <a:rPr lang="en-US" altLang="zh-TW" dirty="0"/>
              <a:t>Finally, would like to share with you that CAN/LAE service will change rotation and enlarge space this year.</a:t>
            </a:r>
            <a:r>
              <a:rPr lang="en-US" altLang="zh-TW" baseline="0" dirty="0"/>
              <a:t> N</a:t>
            </a:r>
            <a:r>
              <a:rPr lang="en-US" altLang="zh-TW" dirty="0"/>
              <a:t>ew</a:t>
            </a:r>
            <a:r>
              <a:rPr lang="en-US" altLang="zh-TW" baseline="0" dirty="0"/>
              <a:t> vessel(ASPM)</a:t>
            </a:r>
            <a:r>
              <a:rPr lang="en-US" altLang="zh-TW" dirty="0"/>
              <a:t> already phase into LAE service in February</a:t>
            </a:r>
            <a:r>
              <a:rPr lang="en-US" altLang="zh-TW" baseline="0" dirty="0"/>
              <a:t> and also we will arrange new charter to CAN service. </a:t>
            </a:r>
            <a:r>
              <a:rPr lang="en-US" altLang="zh-TW" dirty="0"/>
              <a:t>We still have to think positively and believe that the situation will gradually improve this year. But need your support, no matter operation coordination, routing optimization, etc. to make business smoother. Wish everyone</a:t>
            </a:r>
            <a:r>
              <a:rPr lang="en-US" altLang="zh-TW" baseline="0" dirty="0"/>
              <a:t> would be very well </a:t>
            </a:r>
            <a:r>
              <a:rPr lang="en-US" altLang="zh-TW" dirty="0"/>
              <a:t>this year.</a:t>
            </a:r>
            <a:endParaRPr lang="en-US" dirty="0"/>
          </a:p>
          <a:p>
            <a:endParaRPr lang="en-US" dirty="0"/>
          </a:p>
          <a:p>
            <a:r>
              <a:rPr lang="zh-TW" altLang="en-US" dirty="0"/>
              <a:t>最後，我們完全理解大家在前線所面臨的難處，但也有可能遇到無法透過先前提到的方法解決的案件，也許您可協調客戶更改運送方式，將貨載</a:t>
            </a:r>
            <a:r>
              <a:rPr lang="en-US" altLang="zh-TW" dirty="0"/>
              <a:t>divert</a:t>
            </a:r>
            <a:r>
              <a:rPr lang="zh-TW" altLang="en-US" dirty="0"/>
              <a:t>至鄰近國家，再透過卡車或者</a:t>
            </a:r>
            <a:r>
              <a:rPr lang="en-US" altLang="zh-TW" dirty="0"/>
              <a:t>FDR</a:t>
            </a:r>
            <a:r>
              <a:rPr lang="zh-TW" altLang="en-US" dirty="0"/>
              <a:t>等方式運送至目的港。</a:t>
            </a:r>
            <a:endParaRPr lang="en-US" altLang="zh-TW" dirty="0"/>
          </a:p>
          <a:p>
            <a:r>
              <a:rPr lang="zh-TW" altLang="en-US" dirty="0"/>
              <a:t>最後，也向大家分享今年度</a:t>
            </a:r>
            <a:r>
              <a:rPr lang="en-US" altLang="zh-TW" dirty="0"/>
              <a:t>CAN</a:t>
            </a:r>
            <a:r>
              <a:rPr lang="zh-TW" altLang="en-US" dirty="0"/>
              <a:t>航線將會於三月份更改</a:t>
            </a:r>
            <a:r>
              <a:rPr lang="en-US" altLang="zh-TW" dirty="0"/>
              <a:t>rotation</a:t>
            </a:r>
            <a:r>
              <a:rPr lang="zh-TW" altLang="en-US" dirty="0"/>
              <a:t>，</a:t>
            </a:r>
            <a:r>
              <a:rPr lang="en-US" altLang="zh-TW" dirty="0"/>
              <a:t>LAE</a:t>
            </a:r>
            <a:r>
              <a:rPr lang="zh-TW" altLang="en-US" dirty="0"/>
              <a:t>則會於二月份引進更大的船舶，但這都要請各位多多幫忙，不論是</a:t>
            </a:r>
            <a:r>
              <a:rPr lang="en-US" altLang="zh-TW" dirty="0"/>
              <a:t>operation</a:t>
            </a:r>
            <a:r>
              <a:rPr lang="zh-TW" altLang="en-US" dirty="0"/>
              <a:t>的協調，或者是優化路徑等等，希望今年度會是一個豐收的一年</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above is my presentation.</a:t>
            </a:r>
            <a:endParaRPr lang="zh-TW" altLang="en-US" dirty="0"/>
          </a:p>
        </p:txBody>
      </p:sp>
      <p:sp>
        <p:nvSpPr>
          <p:cNvPr id="4" name="投影片編號版面配置區 3"/>
          <p:cNvSpPr>
            <a:spLocks noGrp="1"/>
          </p:cNvSpPr>
          <p:nvPr>
            <p:ph type="sldNum" sz="quarter" idx="10"/>
          </p:nvPr>
        </p:nvSpPr>
        <p:spPr/>
        <p:txBody>
          <a:bodyPr/>
          <a:lstStyle/>
          <a:p>
            <a:fld id="{0687A37D-F402-404B-8AFD-225BA50715DB}" type="slidenum">
              <a:rPr lang="zh-TW" altLang="en-US" smtClean="0"/>
              <a:t>13</a:t>
            </a:fld>
            <a:endParaRPr lang="zh-TW" altLang="en-US"/>
          </a:p>
        </p:txBody>
      </p:sp>
    </p:spTree>
    <p:extLst>
      <p:ext uri="{BB962C8B-B14F-4D97-AF65-F5344CB8AC3E}">
        <p14:creationId xmlns:p14="http://schemas.microsoft.com/office/powerpoint/2010/main" val="1620800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Next, will share with you the situation of major transshipment ports around the world last year.</a:t>
            </a:r>
          </a:p>
          <a:p>
            <a:r>
              <a:rPr lang="en-US" altLang="zh-TW" dirty="0"/>
              <a:t>Comparing the performance of transshipment, most ports faced congestion last year and resulting storage costs increased compared with Y2023.</a:t>
            </a:r>
          </a:p>
          <a:p>
            <a:endParaRPr lang="en-US" altLang="zh-TW" dirty="0"/>
          </a:p>
          <a:p>
            <a:r>
              <a:rPr lang="en-US" altLang="zh-TW" dirty="0"/>
              <a:t>Among of them,</a:t>
            </a:r>
            <a:r>
              <a:rPr lang="en-US" altLang="zh-TW" baseline="0" dirty="0"/>
              <a:t> </a:t>
            </a:r>
            <a:r>
              <a:rPr lang="en-US" altLang="zh-TW" dirty="0"/>
              <a:t>you can see that the worst situation is at CCT, the number of TS cargoes over free time at CCT Terminal increased by more than six times last year, and storage charge caused by this increased by more than 11 times. </a:t>
            </a:r>
          </a:p>
          <a:p>
            <a:endParaRPr lang="en-US" altLang="zh-TW" dirty="0"/>
          </a:p>
          <a:p>
            <a:r>
              <a:rPr lang="en-US" altLang="zh-TW" dirty="0"/>
              <a:t>So,</a:t>
            </a:r>
            <a:r>
              <a:rPr lang="en-US" altLang="zh-TW" baseline="0" dirty="0"/>
              <a:t> w</a:t>
            </a:r>
            <a:r>
              <a:rPr lang="en-US" altLang="zh-TW" dirty="0"/>
              <a:t>hen we face such a huge challenge, ELA colleagues are racking their brains to help you &amp; colleagues, so we propose the following strategies to deal with future difficulties.</a:t>
            </a:r>
          </a:p>
          <a:p>
            <a:r>
              <a:rPr lang="zh-TW" altLang="en-US" dirty="0"/>
              <a:t>比較全球各轉船港的績效，大部分的港口在去年度都是面臨壅塞且其造成的額外成本又更是較</a:t>
            </a:r>
            <a:r>
              <a:rPr lang="en-US" altLang="zh-TW" dirty="0"/>
              <a:t>2023</a:t>
            </a:r>
            <a:r>
              <a:rPr lang="zh-TW" altLang="en-US" dirty="0"/>
              <a:t>年度增加，然，我們在面臨如此巨大的挑戰時，</a:t>
            </a:r>
            <a:r>
              <a:rPr lang="en-US" altLang="zh-TW" dirty="0"/>
              <a:t>ELA</a:t>
            </a:r>
            <a:r>
              <a:rPr lang="zh-TW" altLang="en-US" dirty="0"/>
              <a:t>的同仁絞盡腦汁的想協助各位，因此提出以下對應策略</a:t>
            </a:r>
          </a:p>
        </p:txBody>
      </p:sp>
      <p:sp>
        <p:nvSpPr>
          <p:cNvPr id="4" name="投影片編號版面配置區 3"/>
          <p:cNvSpPr>
            <a:spLocks noGrp="1"/>
          </p:cNvSpPr>
          <p:nvPr>
            <p:ph type="sldNum" sz="quarter" idx="10"/>
          </p:nvPr>
        </p:nvSpPr>
        <p:spPr/>
        <p:txBody>
          <a:bodyPr/>
          <a:lstStyle/>
          <a:p>
            <a:fld id="{0687A37D-F402-404B-8AFD-225BA50715DB}" type="slidenum">
              <a:rPr lang="zh-TW" altLang="en-US" smtClean="0"/>
              <a:t>14</a:t>
            </a:fld>
            <a:endParaRPr lang="zh-TW" altLang="en-US"/>
          </a:p>
        </p:txBody>
      </p:sp>
    </p:spTree>
    <p:extLst>
      <p:ext uri="{BB962C8B-B14F-4D97-AF65-F5344CB8AC3E}">
        <p14:creationId xmlns:p14="http://schemas.microsoft.com/office/powerpoint/2010/main" val="2717686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t>Outline of my presentation is divided into three parts, namely the background, transshipment port performance review, and our strategies</a:t>
            </a:r>
            <a:r>
              <a:rPr lang="en-US" altLang="zh-TW" baseline="0" dirty="0"/>
              <a:t> and new plans</a:t>
            </a:r>
            <a:endParaRPr lang="en-US" altLang="zh-TW" dirty="0"/>
          </a:p>
          <a:p>
            <a:endParaRPr lang="en-US" altLang="zh-TW" dirty="0"/>
          </a:p>
          <a:p>
            <a:r>
              <a:rPr lang="zh-TW" altLang="en-US" dirty="0"/>
              <a:t>我的報告大綱分為三大重點，分別是事件背景及各轉運港的分析及我們的應對策略</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a:t>Frist, Let’s think back how many events happened in the past year in Latin America, unstable weather conditions, political factors, and fluctuating market demand have made our business more complicated. Let me share some </a:t>
            </a:r>
            <a:r>
              <a:rPr lang="en-US" altLang="zh-TW" b="1" dirty="0" err="1"/>
              <a:t>stastics</a:t>
            </a:r>
            <a:r>
              <a:rPr lang="en-US" altLang="zh-TW" b="1" dirty="0"/>
              <a:t>.</a:t>
            </a:r>
            <a:r>
              <a:rPr lang="en-US" altLang="zh-TW" b="1" baseline="0" dirty="0"/>
              <a:t> D</a:t>
            </a:r>
            <a:r>
              <a:rPr lang="en-US" altLang="zh-TW" b="1" dirty="0"/>
              <a:t>uring this period, our transshipment cargo to be T/S was reach</a:t>
            </a:r>
            <a:r>
              <a:rPr lang="en-US" altLang="zh-TW" b="1" baseline="0" dirty="0"/>
              <a:t> to</a:t>
            </a:r>
            <a:r>
              <a:rPr lang="en-US" altLang="zh-TW" b="1" dirty="0"/>
              <a:t> 14,000 TEU, which is more than five times of weekly CAB capacity, and our empty inventory was as high as 60,000 TEU, which is nearly three times the safety inventory.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a:t>However, in such a severe environment, the infrastructure equipment of many countries cannot cope with it. This led to a series of effects. Terminal congestion affects operating efficiency and shipping schedules, and even causes vessel to skip port and cause hidden space losses</a:t>
            </a:r>
            <a:r>
              <a:rPr lang="en-US" altLang="zh-TW" b="1" baseline="0" dirty="0"/>
              <a:t> and extra storage cost.</a:t>
            </a:r>
            <a:endParaRPr lang="en-US" altLang="zh-TW" b="1" dirty="0"/>
          </a:p>
          <a:p>
            <a:endParaRPr lang="en-US" altLang="zh-TW" b="1" dirty="0"/>
          </a:p>
          <a:p>
            <a:r>
              <a:rPr lang="en-US" altLang="zh-TW" b="1" dirty="0"/>
              <a:t>Next, We will review T/S performance of each port in Latin America and what’s our plan to address these situations in the future.</a:t>
            </a:r>
          </a:p>
          <a:p>
            <a:endParaRPr lang="en-US" altLang="zh-TW" dirty="0"/>
          </a:p>
          <a:p>
            <a:endParaRPr lang="en-US" altLang="zh-TW" dirty="0"/>
          </a:p>
          <a:p>
            <a:r>
              <a:rPr lang="zh-TW" altLang="en-US" dirty="0"/>
              <a:t>首先，我們回顧過去一年來，在拉丁美洲受到天候因素、政治因素及市場需求不穩定的情況，導致我們於當地的業務情況更加繁雜，然而諸多港口的基礎建設無法因應這樣突發的狀況，最終造成港口壅塞，並影響貨載轉運及空櫃堆存等問題，然這不僅僅影響貨載本身的安排，也造成各地區諸多的額外成本，以下將逐一檢視拉丁美洲各港的轉運績效，及我們未來遇到這些狀況，我們又制定了哪些因應方式</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a:t>First, T/S performance at two ports in Mexico, which account for 13% of the cargo volume in Latin America.</a:t>
            </a:r>
            <a:r>
              <a:rPr lang="en-US" altLang="zh-TW" b="1"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baseline="0" dirty="0"/>
              <a:t>You can see the chart at left side, the number means the proportion of cargo transferred out within seven days in each month.</a:t>
            </a:r>
            <a:r>
              <a:rPr lang="en-US" altLang="zh-TW" b="1" dirty="0"/>
              <a:t> and our performance</a:t>
            </a:r>
            <a:r>
              <a:rPr lang="en-US" altLang="zh-TW" b="1" baseline="0" dirty="0"/>
              <a:t> in last year reached about 30%. However, in middle of last year, because PPC terminal could not accommodate these transshipment cargoes, we diverted part of the cargo to LZC and arranged for AUE/NUE to assist in transporting the cargo to CCT. Therefore, the transshipment efficiency during this period was higher than average.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baseline="0" dirty="0"/>
              <a:t>The reason for this situation is that </a:t>
            </a:r>
            <a:r>
              <a:rPr lang="en-US" altLang="zh-TW" b="1" dirty="0"/>
              <a:t>various shipping companies arranged extra voyages in the first half of 2024, and some ports in Central America are unable to accommodate</a:t>
            </a:r>
            <a:r>
              <a:rPr lang="en-US" altLang="zh-TW" b="1" baseline="0" dirty="0"/>
              <a:t> </a:t>
            </a:r>
            <a:r>
              <a:rPr lang="en-US" altLang="zh-TW" b="1" dirty="0"/>
              <a:t>these additional cargoes, which </a:t>
            </a:r>
            <a:r>
              <a:rPr lang="en-US" altLang="zh-TW" b="1" baseline="0" dirty="0"/>
              <a:t>result in </a:t>
            </a:r>
            <a:r>
              <a:rPr lang="en-US" altLang="zh-TW" b="1" dirty="0"/>
              <a:t>port congestion</a:t>
            </a:r>
            <a:r>
              <a:rPr lang="en-US" altLang="zh-TW" b="1" baseline="0" dirty="0"/>
              <a:t> and </a:t>
            </a:r>
            <a:r>
              <a:rPr lang="en-US" altLang="zh-TW" b="1" dirty="0"/>
              <a:t>affects schedule. Especially,</a:t>
            </a:r>
            <a:r>
              <a:rPr lang="en-US" altLang="zh-TW" b="1" baseline="0" dirty="0"/>
              <a:t> o</a:t>
            </a:r>
            <a:r>
              <a:rPr lang="en-US" altLang="zh-TW" b="1" dirty="0"/>
              <a:t>ur </a:t>
            </a:r>
            <a:r>
              <a:rPr lang="en-US" altLang="zh-TW" b="1" baseline="0" dirty="0"/>
              <a:t>berth </a:t>
            </a:r>
            <a:r>
              <a:rPr lang="en-US" altLang="zh-TW" b="1" dirty="0"/>
              <a:t>waiting time in CRCAL/SVAGR port</a:t>
            </a:r>
            <a:r>
              <a:rPr lang="en-US" altLang="zh-TW" b="1" baseline="0" dirty="0"/>
              <a:t> </a:t>
            </a:r>
            <a:r>
              <a:rPr lang="en-US" altLang="zh-TW" b="1" dirty="0"/>
              <a:t>was</a:t>
            </a:r>
            <a:r>
              <a:rPr lang="en-US" altLang="zh-TW" b="1" baseline="0" dirty="0"/>
              <a:t> 24 days</a:t>
            </a:r>
            <a:r>
              <a:rPr lang="en-US" altLang="zh-TW" b="1" dirty="0"/>
              <a:t> each, resulting in invisible</a:t>
            </a:r>
            <a:r>
              <a:rPr lang="en-US" altLang="zh-TW" b="1" baseline="0" dirty="0"/>
              <a:t> space </a:t>
            </a:r>
            <a:r>
              <a:rPr lang="en-US" altLang="zh-TW" b="1" dirty="0"/>
              <a:t>loss and even extra storage</a:t>
            </a:r>
            <a:r>
              <a:rPr lang="en-US" altLang="zh-TW" b="1" baseline="0" dirty="0"/>
              <a:t> charges</a:t>
            </a:r>
            <a:r>
              <a:rPr lang="en-US" altLang="zh-TW" b="1" dirty="0"/>
              <a:t>. Also, we encountered several time that WSA2/WSA3 services</a:t>
            </a:r>
            <a:r>
              <a:rPr lang="en-US" altLang="zh-TW" b="1" baseline="0" dirty="0"/>
              <a:t> </a:t>
            </a:r>
            <a:r>
              <a:rPr lang="en-US" altLang="zh-TW" b="1" dirty="0"/>
              <a:t>our partners announced skipping calls in Mexico due to schedule consideration. </a:t>
            </a:r>
          </a:p>
          <a:p>
            <a:endParaRPr lang="en-US" altLang="zh-TW" dirty="0"/>
          </a:p>
          <a:p>
            <a:endParaRPr lang="en-US" altLang="zh-TW" dirty="0"/>
          </a:p>
          <a:p>
            <a:r>
              <a:rPr lang="zh-TW" altLang="en-US" dirty="0"/>
              <a:t>首先看到墨西哥兩港的轉運，該兩港占比拉丁美洲貨量為</a:t>
            </a:r>
            <a:r>
              <a:rPr lang="en-US" altLang="zh-TW" dirty="0"/>
              <a:t>13%</a:t>
            </a:r>
            <a:r>
              <a:rPr lang="zh-TW" altLang="en-US" dirty="0"/>
              <a:t>，然在過去一年的轉運效率是有很大的進步空間，主因</a:t>
            </a:r>
            <a:r>
              <a:rPr lang="en-US" altLang="zh-TW" dirty="0"/>
              <a:t>2024</a:t>
            </a:r>
            <a:r>
              <a:rPr lang="zh-TW" altLang="en-US" dirty="0"/>
              <a:t>年度各航商於今年上半年安排加班船，中南美洲部分港口無法消耗這些貨載，各港壅塞影響</a:t>
            </a:r>
            <a:r>
              <a:rPr lang="en-US" altLang="zh-TW" dirty="0"/>
              <a:t>LAE</a:t>
            </a:r>
            <a:r>
              <a:rPr lang="zh-TW" altLang="en-US" dirty="0"/>
              <a:t>航線及</a:t>
            </a:r>
            <a:r>
              <a:rPr lang="en-US" altLang="zh-TW" dirty="0"/>
              <a:t>WSA2/WSA3</a:t>
            </a:r>
            <a:r>
              <a:rPr lang="zh-TW" altLang="en-US" dirty="0"/>
              <a:t>因追趕船期跳靠。</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a:t>Next, let's look at the TS situation at the PABBA port. The performance in the first half of the year was still acceptable, but in the second half, due to other shipping companies arranging additional services to call at PPC port, it led to port congestion and affect T/S arrangement.</a:t>
            </a:r>
            <a:endParaRPr lang="en-US" altLang="zh-TW" dirty="0"/>
          </a:p>
          <a:p>
            <a:endParaRPr lang="en-US" altLang="zh-TW" dirty="0"/>
          </a:p>
          <a:p>
            <a:r>
              <a:rPr lang="zh-TW" altLang="en-US" dirty="0"/>
              <a:t>再來看到</a:t>
            </a:r>
            <a:r>
              <a:rPr lang="en-US" altLang="zh-TW" dirty="0"/>
              <a:t>PABBA</a:t>
            </a:r>
            <a:r>
              <a:rPr lang="zh-TW" altLang="en-US" dirty="0"/>
              <a:t>碼頭的轉運狀況，上半年度的表現還可以接受，然下半年因受到其他航商安排額外的航線加靠</a:t>
            </a:r>
            <a:r>
              <a:rPr lang="en-US" altLang="zh-TW" dirty="0"/>
              <a:t>PPC</a:t>
            </a:r>
            <a:r>
              <a:rPr lang="zh-TW" altLang="en-US" dirty="0"/>
              <a:t>碼頭，導致該港碼頭壅塞，因這些原因，甚至</a:t>
            </a:r>
            <a:r>
              <a:rPr lang="en-US" altLang="zh-TW" dirty="0"/>
              <a:t>WSA</a:t>
            </a:r>
            <a:r>
              <a:rPr lang="zh-TW" altLang="en-US" dirty="0"/>
              <a:t>航線遇到</a:t>
            </a:r>
            <a:r>
              <a:rPr lang="en-US" altLang="zh-TW" dirty="0"/>
              <a:t>C&amp;R</a:t>
            </a:r>
            <a:r>
              <a:rPr lang="zh-TW" altLang="en-US" dirty="0"/>
              <a:t>的情況。</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t>Finally, the most important TS</a:t>
            </a:r>
            <a:r>
              <a:rPr lang="zh-TW" altLang="en-US" dirty="0"/>
              <a:t> </a:t>
            </a:r>
            <a:r>
              <a:rPr lang="en-US" altLang="zh-TW" dirty="0"/>
              <a:t>port/CCT, this is an important location connecting cargoes</a:t>
            </a:r>
            <a:r>
              <a:rPr lang="en-US" altLang="zh-TW" baseline="0" dirty="0"/>
              <a:t> from</a:t>
            </a:r>
            <a:r>
              <a:rPr lang="en-US" altLang="zh-TW" dirty="0"/>
              <a:t> Asia and Central America to Caribbean and USEC</a:t>
            </a:r>
            <a:r>
              <a:rPr lang="en-US" altLang="zh-TW" baseline="0" dirty="0"/>
              <a:t>, its </a:t>
            </a:r>
            <a:r>
              <a:rPr lang="en-US" altLang="zh-TW" dirty="0"/>
              <a:t>transshipment volume accounts for 69% of Latin America. Unfortunately, we encountered many challenges at this port last year. Especially, t</a:t>
            </a:r>
            <a:r>
              <a:rPr lang="en-US" altLang="zh-TW" baseline="0" dirty="0"/>
              <a:t>he CAN service connecting CAUCEDO, RIO HAINA and San Juan port with longest delay and situation is serious. </a:t>
            </a:r>
            <a:r>
              <a:rPr lang="en-US" altLang="zh-TW" dirty="0"/>
              <a:t>We</a:t>
            </a:r>
            <a:r>
              <a:rPr lang="en-US" altLang="zh-TW" baseline="0" dirty="0"/>
              <a:t> spend</a:t>
            </a:r>
            <a:r>
              <a:rPr lang="en-US" altLang="zh-TW" dirty="0"/>
              <a:t> a total 60 days extra waiting time to get a berth last</a:t>
            </a:r>
            <a:r>
              <a:rPr lang="en-US" altLang="zh-TW" baseline="0" dirty="0"/>
              <a:t> year. As a result, the trip number under this service is less than originally planned.</a:t>
            </a:r>
          </a:p>
          <a:p>
            <a:endParaRPr lang="en-US" altLang="zh-TW" baseline="0" dirty="0"/>
          </a:p>
          <a:p>
            <a:r>
              <a:rPr lang="en-US" altLang="zh-TW" dirty="0"/>
              <a:t>However, to relieve these transshipment cargoes, we not only arranged for CAJ to ad hoc DORHN/CO port, but also made AUE/NUE service to ad hoc DOCAU,</a:t>
            </a:r>
            <a:r>
              <a:rPr lang="en-US" altLang="zh-TW" baseline="0" dirty="0"/>
              <a:t> even purchase additional space from outside feeder, we got </a:t>
            </a:r>
            <a:r>
              <a:rPr lang="en-US" altLang="zh-TW" dirty="0"/>
              <a:t>a total extra</a:t>
            </a:r>
            <a:r>
              <a:rPr lang="en-US" altLang="zh-TW" baseline="0" dirty="0"/>
              <a:t> space 19,000</a:t>
            </a:r>
            <a:r>
              <a:rPr lang="en-US" altLang="zh-TW" dirty="0"/>
              <a:t> TEU to rescue</a:t>
            </a:r>
            <a:r>
              <a:rPr lang="en-US" altLang="zh-TW" baseline="0" dirty="0"/>
              <a:t> TS cargoes</a:t>
            </a:r>
            <a:r>
              <a:rPr lang="en-US" altLang="zh-TW" dirty="0"/>
              <a:t>. </a:t>
            </a:r>
          </a:p>
          <a:p>
            <a:endParaRPr lang="en-US" altLang="zh-TW" dirty="0"/>
          </a:p>
          <a:p>
            <a:endParaRPr lang="en-US" altLang="zh-TW" dirty="0"/>
          </a:p>
          <a:p>
            <a:r>
              <a:rPr lang="zh-TW" altLang="en-US" dirty="0"/>
              <a:t>最後是連接拉丁美洲最重要的港口</a:t>
            </a:r>
            <a:r>
              <a:rPr lang="en-US" altLang="zh-TW" dirty="0"/>
              <a:t>PACCT</a:t>
            </a:r>
            <a:r>
              <a:rPr lang="zh-TW" altLang="en-US" dirty="0"/>
              <a:t>，其占比轉運貨量約</a:t>
            </a:r>
            <a:r>
              <a:rPr lang="en-US" altLang="zh-TW" dirty="0"/>
              <a:t>69%</a:t>
            </a:r>
            <a:r>
              <a:rPr lang="zh-TW" altLang="en-US" dirty="0"/>
              <a:t>，然該港口亦是因為受到港口壅塞影響貨載疏運，該港口是連結加勒比海重要的轉運港，然因我方於</a:t>
            </a:r>
            <a:r>
              <a:rPr lang="en-US" altLang="zh-TW" dirty="0"/>
              <a:t>CCT</a:t>
            </a:r>
            <a:r>
              <a:rPr lang="zh-TW" altLang="en-US" dirty="0"/>
              <a:t>及</a:t>
            </a:r>
            <a:r>
              <a:rPr lang="en-US" altLang="zh-TW" dirty="0"/>
              <a:t>CAUCEDO</a:t>
            </a:r>
            <a:r>
              <a:rPr lang="zh-TW" altLang="en-US" dirty="0"/>
              <a:t>港口共花費</a:t>
            </a:r>
            <a:r>
              <a:rPr lang="en-US" altLang="zh-TW" dirty="0"/>
              <a:t>20</a:t>
            </a:r>
            <a:r>
              <a:rPr lang="zh-TW" altLang="en-US" dirty="0"/>
              <a:t>及</a:t>
            </a:r>
            <a:r>
              <a:rPr lang="en-US" altLang="zh-TW" dirty="0"/>
              <a:t>25</a:t>
            </a:r>
            <a:r>
              <a:rPr lang="zh-TW" altLang="en-US" dirty="0"/>
              <a:t>天等候靠泊，這無疑是轉船港致命的殺傷力。然我們為紓解這些轉船貨載，不僅是安排</a:t>
            </a:r>
            <a:r>
              <a:rPr lang="en-US" altLang="zh-TW" dirty="0"/>
              <a:t>CAJ</a:t>
            </a:r>
            <a:r>
              <a:rPr lang="zh-TW" altLang="en-US" dirty="0"/>
              <a:t>加靠外，也做了</a:t>
            </a:r>
            <a:r>
              <a:rPr lang="en-US" altLang="zh-TW" dirty="0"/>
              <a:t>XX</a:t>
            </a:r>
            <a:r>
              <a:rPr lang="zh-TW" altLang="en-US" dirty="0"/>
              <a:t>次的</a:t>
            </a:r>
            <a:r>
              <a:rPr lang="en-US" altLang="zh-TW" dirty="0"/>
              <a:t>FDR</a:t>
            </a:r>
            <a:r>
              <a:rPr lang="zh-TW" altLang="en-US" dirty="0"/>
              <a:t>安排，共取得額外艙位</a:t>
            </a:r>
            <a:r>
              <a:rPr lang="en-US" altLang="zh-TW" dirty="0"/>
              <a:t>XXTEU</a:t>
            </a:r>
            <a:r>
              <a:rPr lang="zh-TW" altLang="en-US" dirty="0"/>
              <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t>The first is hotbox arrangement, which is familiar to everyone. So, when you receive a request for customer, please be sure to follow the correct procedure to apply hotbox</a:t>
            </a:r>
            <a:r>
              <a:rPr lang="en-US" altLang="zh-TW" baseline="0" dirty="0"/>
              <a:t> arrangement, p</a:t>
            </a:r>
            <a:r>
              <a:rPr lang="en-US" altLang="zh-TW" dirty="0"/>
              <a:t>lease remember that such an application must get approval from pricing first, and then forward the message to colleagues in transshipment team, they will assist in arranging cargo loading on priority.</a:t>
            </a:r>
            <a:r>
              <a:rPr lang="en-US" altLang="zh-TW" baseline="0" dirty="0"/>
              <a:t> </a:t>
            </a:r>
            <a:endParaRPr lang="en-US" altLang="zh-TW" dirty="0"/>
          </a:p>
          <a:p>
            <a:endParaRPr lang="en-US" dirty="0"/>
          </a:p>
          <a:p>
            <a:r>
              <a:rPr lang="zh-TW" altLang="en-US" dirty="0"/>
              <a:t>首先是</a:t>
            </a:r>
            <a:r>
              <a:rPr lang="en-US" dirty="0"/>
              <a:t>hotbox</a:t>
            </a:r>
            <a:r>
              <a:rPr lang="zh-TW" altLang="en-US" dirty="0"/>
              <a:t>安排，大家熟悉的方式，當您有收到客戶要求貨載優先運送，請您務必依循正確的流程向</a:t>
            </a:r>
            <a:r>
              <a:rPr lang="en-US" altLang="zh-TW" dirty="0"/>
              <a:t>pricing BCC</a:t>
            </a:r>
            <a:r>
              <a:rPr lang="zh-TW" altLang="en-US" dirty="0"/>
              <a:t>取得同意，然轉船組的同仁會協助優先安排轉運</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t>In addition, when we face such a situation, to increase space is a must. We will purchase additional space from existing partner, also arrange additional calls on other services, and even purchase</a:t>
            </a:r>
            <a:r>
              <a:rPr lang="en-US" altLang="zh-TW" baseline="0" dirty="0"/>
              <a:t> space from outside</a:t>
            </a:r>
            <a:r>
              <a:rPr lang="en-US" altLang="zh-TW" dirty="0"/>
              <a:t> FDR. </a:t>
            </a:r>
          </a:p>
          <a:p>
            <a:endParaRPr lang="en-US" dirty="0"/>
          </a:p>
          <a:p>
            <a:r>
              <a:rPr lang="zh-TW" altLang="en-US" dirty="0"/>
              <a:t>除此之外，當我們面臨這樣的情境時，增加艙位是不可少的，我們也利用區間航線向</a:t>
            </a:r>
            <a:r>
              <a:rPr lang="en-US" altLang="zh-TW" dirty="0"/>
              <a:t>partner</a:t>
            </a:r>
            <a:r>
              <a:rPr lang="zh-TW" altLang="en-US" dirty="0"/>
              <a:t>額外購艙，或者安排其他航線加靠，甚至向供應商爭取</a:t>
            </a:r>
            <a:r>
              <a:rPr lang="en-US" altLang="zh-TW" dirty="0"/>
              <a:t>FDR</a:t>
            </a:r>
            <a:r>
              <a:rPr lang="zh-TW" altLang="en-US" dirty="0"/>
              <a:t>加班船，然為加速這些計畫推行，</a:t>
            </a:r>
            <a:r>
              <a:rPr lang="en-US" altLang="zh-TW" dirty="0"/>
              <a:t>ELA</a:t>
            </a:r>
            <a:r>
              <a:rPr lang="zh-TW" altLang="en-US" dirty="0"/>
              <a:t>今年度也內部討論該事件，當轉船貨載超過三倍時，我們即會逐一地檢視應變措施，這些不再是口號，而是未來真真切切的計畫</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a:t>
            </a:r>
            <a:r>
              <a:rPr lang="en-US" baseline="0" dirty="0"/>
              <a:t> </a:t>
            </a:r>
            <a:r>
              <a:rPr lang="en-US" dirty="0"/>
              <a:t>we fully understand some case cannot be solved by</a:t>
            </a:r>
            <a:r>
              <a:rPr lang="en-US" baseline="0" dirty="0"/>
              <a:t> way</a:t>
            </a:r>
            <a:r>
              <a:rPr lang="en-US" dirty="0"/>
              <a:t> previously mentioned. Perhaps you can negotiate with customer to</a:t>
            </a:r>
            <a:r>
              <a:rPr lang="en-US" baseline="0" dirty="0"/>
              <a:t> change it to alternative service, it means </a:t>
            </a:r>
            <a:r>
              <a:rPr lang="en-US" dirty="0"/>
              <a:t>divert cargo to nearby country, and then deliver</a:t>
            </a:r>
            <a:r>
              <a:rPr lang="en-US" baseline="0" dirty="0"/>
              <a:t> it</a:t>
            </a:r>
            <a:r>
              <a:rPr lang="en-US" dirty="0"/>
              <a:t> to destination port by truck or FDR. Last year, we had several successful cases, and I would also like to invite Mr.</a:t>
            </a:r>
            <a:r>
              <a:rPr lang="en-US" baseline="0" dirty="0"/>
              <a:t> </a:t>
            </a:r>
            <a:r>
              <a:rPr lang="en-US" dirty="0"/>
              <a:t>William from Costa Rica to share experience with us.</a:t>
            </a:r>
          </a:p>
          <a:p>
            <a:endParaRPr lang="en-US" dirty="0"/>
          </a:p>
          <a:p>
            <a:r>
              <a:rPr lang="en-US" altLang="zh-TW" dirty="0"/>
              <a:t>Finally, would like to share with you that CAN/LAE service will change rotation and enlarge space this year.</a:t>
            </a:r>
            <a:r>
              <a:rPr lang="en-US" altLang="zh-TW" baseline="0" dirty="0"/>
              <a:t> N</a:t>
            </a:r>
            <a:r>
              <a:rPr lang="en-US" altLang="zh-TW" dirty="0"/>
              <a:t>ew</a:t>
            </a:r>
            <a:r>
              <a:rPr lang="en-US" altLang="zh-TW" baseline="0" dirty="0"/>
              <a:t> vessel(ASPM)</a:t>
            </a:r>
            <a:r>
              <a:rPr lang="en-US" altLang="zh-TW" dirty="0"/>
              <a:t> already phase into LAE service in February</a:t>
            </a:r>
            <a:r>
              <a:rPr lang="en-US" altLang="zh-TW" baseline="0" dirty="0"/>
              <a:t> and also we will arrange new charter to CAN service. </a:t>
            </a:r>
            <a:r>
              <a:rPr lang="en-US" altLang="zh-TW" dirty="0"/>
              <a:t>We still have to think positively and believe that the situation will gradually improve this year. But need your support, no matter operation coordination, routing optimization, etc. to make business smoother. Wish everyone</a:t>
            </a:r>
            <a:r>
              <a:rPr lang="en-US" altLang="zh-TW" baseline="0" dirty="0"/>
              <a:t> would be very well </a:t>
            </a:r>
            <a:r>
              <a:rPr lang="en-US" altLang="zh-TW" dirty="0"/>
              <a:t>this year.</a:t>
            </a:r>
            <a:endParaRPr lang="en-US" dirty="0"/>
          </a:p>
          <a:p>
            <a:endParaRPr lang="en-US" dirty="0"/>
          </a:p>
          <a:p>
            <a:r>
              <a:rPr lang="zh-TW" altLang="en-US" dirty="0"/>
              <a:t>最後，我們完全理解大家在前線所面臨的難處，但也有可能遇到無法透過先前提到的方法解決的案件，也許您可協調客戶更改運送方式，將貨載</a:t>
            </a:r>
            <a:r>
              <a:rPr lang="en-US" altLang="zh-TW" dirty="0"/>
              <a:t>divert</a:t>
            </a:r>
            <a:r>
              <a:rPr lang="zh-TW" altLang="en-US" dirty="0"/>
              <a:t>至鄰近國家，再透過卡車或者</a:t>
            </a:r>
            <a:r>
              <a:rPr lang="en-US" altLang="zh-TW" dirty="0"/>
              <a:t>FDR</a:t>
            </a:r>
            <a:r>
              <a:rPr lang="zh-TW" altLang="en-US" dirty="0"/>
              <a:t>等方式運送至目的港。</a:t>
            </a:r>
            <a:endParaRPr lang="en-US" altLang="zh-TW" dirty="0"/>
          </a:p>
          <a:p>
            <a:r>
              <a:rPr lang="zh-TW" altLang="en-US" dirty="0"/>
              <a:t>最後，也向大家分享今年度</a:t>
            </a:r>
            <a:r>
              <a:rPr lang="en-US" altLang="zh-TW" dirty="0"/>
              <a:t>CAN</a:t>
            </a:r>
            <a:r>
              <a:rPr lang="zh-TW" altLang="en-US" dirty="0"/>
              <a:t>航線將會於三月份更改</a:t>
            </a:r>
            <a:r>
              <a:rPr lang="en-US" altLang="zh-TW" dirty="0"/>
              <a:t>rotation</a:t>
            </a:r>
            <a:r>
              <a:rPr lang="zh-TW" altLang="en-US" dirty="0"/>
              <a:t>，</a:t>
            </a:r>
            <a:r>
              <a:rPr lang="en-US" altLang="zh-TW" dirty="0"/>
              <a:t>LAE</a:t>
            </a:r>
            <a:r>
              <a:rPr lang="zh-TW" altLang="en-US" dirty="0"/>
              <a:t>則會於二月份引進更大的船舶，但這都要請各位多多幫忙，不論是</a:t>
            </a:r>
            <a:r>
              <a:rPr lang="en-US" altLang="zh-TW" dirty="0"/>
              <a:t>operation</a:t>
            </a:r>
            <a:r>
              <a:rPr lang="zh-TW" altLang="en-US" dirty="0"/>
              <a:t>的協調，或者是優化路徑等等，希望今年度會是一個豐收的一年</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3107056" y="3017521"/>
            <a:ext cx="10698479" cy="2715337"/>
          </a:xfrm>
          <a:prstGeom prst="rect">
            <a:avLst/>
          </a:prstGeom>
        </p:spPr>
        <p:txBody>
          <a:bodyPr lIns="109728" tIns="54864" rIns="109728" bIns="54864" anchor="b">
            <a:normAutofit/>
          </a:bodyPr>
          <a:lstStyle>
            <a:lvl1pPr>
              <a:defRPr sz="6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107056" y="5732855"/>
            <a:ext cx="10698479" cy="1351540"/>
          </a:xfrm>
          <a:prstGeom prst="rect">
            <a:avLst/>
          </a:prstGeom>
        </p:spPr>
        <p:txBody>
          <a:bodyPr lIns="109728" tIns="54864" rIns="109728" bIns="54864" anchor="t"/>
          <a:lstStyle>
            <a:lvl1pPr marL="0" indent="0" algn="l">
              <a:buNone/>
              <a:defRPr>
                <a:solidFill>
                  <a:schemeClr val="tx1">
                    <a:lumMod val="65000"/>
                    <a:lumOff val="3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2433935" y="7356525"/>
            <a:ext cx="1375540" cy="444475"/>
          </a:xfrm>
          <a:prstGeom prst="rect">
            <a:avLst/>
          </a:prstGeom>
        </p:spPr>
        <p:txBody>
          <a:bodyPr lIns="109728" tIns="54864" rIns="109728" bIns="54864"/>
          <a:lstStyle/>
          <a:p>
            <a:endParaRPr lang="es-CR"/>
          </a:p>
        </p:txBody>
      </p:sp>
      <p:sp>
        <p:nvSpPr>
          <p:cNvPr id="5" name="Footer Placeholder 4"/>
          <p:cNvSpPr>
            <a:spLocks noGrp="1"/>
          </p:cNvSpPr>
          <p:nvPr>
            <p:ph type="ftr" sz="quarter" idx="11"/>
          </p:nvPr>
        </p:nvSpPr>
        <p:spPr>
          <a:xfrm>
            <a:off x="3107055" y="7362970"/>
            <a:ext cx="9143999" cy="438150"/>
          </a:xfrm>
          <a:prstGeom prst="rect">
            <a:avLst/>
          </a:prstGeom>
        </p:spPr>
        <p:txBody>
          <a:bodyPr lIns="109728" tIns="54864" rIns="109728" bIns="54864"/>
          <a:lstStyle/>
          <a:p>
            <a:endParaRPr lang="es-CR"/>
          </a:p>
        </p:txBody>
      </p:sp>
    </p:spTree>
    <p:extLst>
      <p:ext uri="{BB962C8B-B14F-4D97-AF65-F5344CB8AC3E}">
        <p14:creationId xmlns:p14="http://schemas.microsoft.com/office/powerpoint/2010/main" val="3777212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5CD406-3973-BA8E-4136-0D73DC01B34F}"/>
              </a:ext>
            </a:extLst>
          </p:cNvPr>
          <p:cNvSpPr>
            <a:spLocks noGrp="1"/>
          </p:cNvSpPr>
          <p:nvPr>
            <p:ph type="dt" sz="half" idx="10"/>
          </p:nvPr>
        </p:nvSpPr>
        <p:spPr/>
        <p:txBody>
          <a:bodyPr/>
          <a:lstStyle/>
          <a:p>
            <a:fld id="{941E27BD-276F-42D3-B04D-30EF86F75A07}" type="datetimeFigureOut">
              <a:rPr lang="es-PA" smtClean="0"/>
              <a:t>02/25/2025</a:t>
            </a:fld>
            <a:endParaRPr lang="es-PA"/>
          </a:p>
        </p:txBody>
      </p:sp>
      <p:sp>
        <p:nvSpPr>
          <p:cNvPr id="3" name="Footer Placeholder 2">
            <a:extLst>
              <a:ext uri="{FF2B5EF4-FFF2-40B4-BE49-F238E27FC236}">
                <a16:creationId xmlns:a16="http://schemas.microsoft.com/office/drawing/2014/main" id="{0ECEBB17-6D9C-2E2F-7353-E079CAEE69BD}"/>
              </a:ext>
            </a:extLst>
          </p:cNvPr>
          <p:cNvSpPr>
            <a:spLocks noGrp="1"/>
          </p:cNvSpPr>
          <p:nvPr>
            <p:ph type="ftr" sz="quarter" idx="11"/>
          </p:nvPr>
        </p:nvSpPr>
        <p:spPr/>
        <p:txBody>
          <a:bodyPr/>
          <a:lstStyle/>
          <a:p>
            <a:endParaRPr lang="es-PA"/>
          </a:p>
        </p:txBody>
      </p:sp>
      <p:sp>
        <p:nvSpPr>
          <p:cNvPr id="4" name="Slide Number Placeholder 3">
            <a:extLst>
              <a:ext uri="{FF2B5EF4-FFF2-40B4-BE49-F238E27FC236}">
                <a16:creationId xmlns:a16="http://schemas.microsoft.com/office/drawing/2014/main" id="{B8B747FD-BF72-B79E-02CC-3E3A54F4285F}"/>
              </a:ext>
            </a:extLst>
          </p:cNvPr>
          <p:cNvSpPr>
            <a:spLocks noGrp="1"/>
          </p:cNvSpPr>
          <p:nvPr>
            <p:ph type="sldNum" sz="quarter" idx="12"/>
          </p:nvPr>
        </p:nvSpPr>
        <p:spPr/>
        <p:txBody>
          <a:bodyPr/>
          <a:lstStyle/>
          <a:p>
            <a:fld id="{5D9F4FD8-054A-4799-85D4-EFD10B85B9F6}" type="slidenum">
              <a:rPr lang="es-PA" smtClean="0"/>
              <a:t>‹#›</a:t>
            </a:fld>
            <a:endParaRPr lang="es-PA"/>
          </a:p>
        </p:txBody>
      </p:sp>
    </p:spTree>
    <p:extLst>
      <p:ext uri="{BB962C8B-B14F-4D97-AF65-F5344CB8AC3E}">
        <p14:creationId xmlns:p14="http://schemas.microsoft.com/office/powerpoint/2010/main" val="824395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sp>
        <p:nvSpPr>
          <p:cNvPr id="7" name="文字方塊 6"/>
          <p:cNvSpPr txBox="1"/>
          <p:nvPr userDrawn="1"/>
        </p:nvSpPr>
        <p:spPr>
          <a:xfrm>
            <a:off x="14040841" y="7628021"/>
            <a:ext cx="457176" cy="369332"/>
          </a:xfrm>
          <a:prstGeom prst="rect">
            <a:avLst/>
          </a:prstGeom>
          <a:noFill/>
        </p:spPr>
        <p:txBody>
          <a:bodyPr wrap="none" rtlCol="0">
            <a:spAutoFit/>
          </a:bodyPr>
          <a:lstStyle/>
          <a:p>
            <a:fld id="{D7F058C8-1178-44CB-AE86-2DF9A537CF78}" type="slidenum">
              <a:rPr lang="zh-TW" altLang="en-US" smtClean="0"/>
              <a:t>‹#›</a:t>
            </a:fld>
            <a:endParaRPr lang="zh-TW"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2.jp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9791700" y="14406"/>
            <a:ext cx="4838700" cy="8215194"/>
          </a:xfrm>
          <a:prstGeom prst="rect">
            <a:avLst/>
          </a:prstGeom>
          <a:blipFill dpi="0" rotWithShape="1">
            <a:blip r:embed="rId3">
              <a:alphaModFix amt="7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ffectLst>
                <a:outerShdw blurRad="50800" dist="38100" dir="2700000" algn="tl" rotWithShape="0">
                  <a:prstClr val="black">
                    <a:alpha val="40000"/>
                  </a:prstClr>
                </a:outerShdw>
              </a:effectLst>
            </a:endParaRPr>
          </a:p>
        </p:txBody>
      </p:sp>
      <p:sp>
        <p:nvSpPr>
          <p:cNvPr id="14" name="矩形 13"/>
          <p:cNvSpPr/>
          <p:nvPr/>
        </p:nvSpPr>
        <p:spPr>
          <a:xfrm>
            <a:off x="9791700" y="6504451"/>
            <a:ext cx="4838700" cy="1725147"/>
          </a:xfrm>
          <a:prstGeom prst="rect">
            <a:avLst/>
          </a:prstGeom>
          <a:blipFill dpi="0" rotWithShape="1">
            <a:blip r:embed="rId4">
              <a:alphaModFix amt="6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Text 2"/>
          <p:cNvSpPr/>
          <p:nvPr/>
        </p:nvSpPr>
        <p:spPr>
          <a:xfrm>
            <a:off x="725899" y="3385702"/>
            <a:ext cx="13178602" cy="1458196"/>
          </a:xfrm>
          <a:prstGeom prst="rect">
            <a:avLst/>
          </a:prstGeom>
          <a:noFill/>
          <a:ln/>
        </p:spPr>
        <p:txBody>
          <a:bodyPr wrap="none" lIns="0" tIns="0" rIns="0" bIns="0" rtlCol="0" anchor="ctr"/>
          <a:lstStyle/>
          <a:p>
            <a:pPr marL="0" indent="0">
              <a:lnSpc>
                <a:spcPts val="5200"/>
              </a:lnSpc>
              <a:buNone/>
            </a:pPr>
            <a:r>
              <a:rPr lang="en-US" sz="6000" b="1" dirty="0">
                <a:ln w="12700">
                  <a:solidFill>
                    <a:schemeClr val="tx1"/>
                  </a:solidFill>
                </a:ln>
                <a:solidFill>
                  <a:srgbClr val="272D45"/>
                </a:solidFill>
                <a:effectLst>
                  <a:outerShdw blurRad="50800" dist="38100" dir="2700000" algn="tl" rotWithShape="0">
                    <a:prstClr val="black">
                      <a:alpha val="40000"/>
                    </a:prstClr>
                  </a:outerShdw>
                </a:effectLst>
                <a:latin typeface="Kanit Light" pitchFamily="34" charset="0"/>
                <a:ea typeface="Kanit Light" pitchFamily="34" charset="-122"/>
                <a:cs typeface="Kanit Light" pitchFamily="34" charset="-120"/>
              </a:rPr>
              <a:t>TS Performance in LATAM</a:t>
            </a:r>
            <a:endParaRPr lang="en-US" sz="6000" b="1" dirty="0">
              <a:ln w="12700">
                <a:solidFill>
                  <a:schemeClr val="tx1"/>
                </a:solidFill>
              </a:ln>
              <a:effectLst>
                <a:outerShdw blurRad="50800" dist="38100" dir="2700000" algn="tl" rotWithShape="0">
                  <a:prstClr val="black">
                    <a:alpha val="40000"/>
                  </a:prstClr>
                </a:outerShdw>
              </a:effectLst>
            </a:endParaRPr>
          </a:p>
        </p:txBody>
      </p:sp>
      <p:pic>
        <p:nvPicPr>
          <p:cNvPr id="10" name="Image 2" descr="preencoded.png"/>
          <p:cNvPicPr>
            <a:picLocks noChangeAspect="1"/>
          </p:cNvPicPr>
          <p:nvPr/>
        </p:nvPicPr>
        <p:blipFill>
          <a:blip r:embed="rId5"/>
          <a:stretch>
            <a:fillRect/>
          </a:stretch>
        </p:blipFill>
        <p:spPr>
          <a:xfrm>
            <a:off x="776700" y="5003239"/>
            <a:ext cx="6106700" cy="1501214"/>
          </a:xfrm>
          <a:prstGeom prst="rect">
            <a:avLst/>
          </a:prstGeom>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899" y="6504453"/>
            <a:ext cx="2809610" cy="38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600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318742"/>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272D45"/>
                </a:solidFill>
                <a:latin typeface="Kanit Light" pitchFamily="34" charset="0"/>
                <a:ea typeface="Kanit Light" pitchFamily="34" charset="-122"/>
                <a:cs typeface="Kanit Light" pitchFamily="34" charset="-120"/>
              </a:rPr>
              <a:t>Strategies and Future Plans: </a:t>
            </a:r>
            <a:r>
              <a:rPr lang="en-US" sz="4450" b="1" dirty="0">
                <a:solidFill>
                  <a:srgbClr val="F44444"/>
                </a:solidFill>
                <a:latin typeface="Kanit Light" pitchFamily="34" charset="0"/>
                <a:ea typeface="Kanit Light" pitchFamily="34" charset="-122"/>
                <a:cs typeface="Kanit Light" pitchFamily="34" charset="-120"/>
              </a:rPr>
              <a:t>Optimizing Operations</a:t>
            </a:r>
            <a:endParaRPr lang="en-US" sz="4450" dirty="0"/>
          </a:p>
        </p:txBody>
      </p:sp>
      <p:sp>
        <p:nvSpPr>
          <p:cNvPr id="4" name="Shape 1"/>
          <p:cNvSpPr/>
          <p:nvPr/>
        </p:nvSpPr>
        <p:spPr>
          <a:xfrm>
            <a:off x="6280190" y="4331613"/>
            <a:ext cx="510302" cy="510302"/>
          </a:xfrm>
          <a:prstGeom prst="roundRect">
            <a:avLst>
              <a:gd name="adj" fmla="val 18669"/>
            </a:avLst>
          </a:prstGeom>
          <a:solidFill>
            <a:srgbClr val="DFECE9"/>
          </a:solidFill>
          <a:ln w="7620">
            <a:solidFill>
              <a:srgbClr val="C5D2CF"/>
            </a:solidFill>
            <a:prstDash val="solid"/>
          </a:ln>
        </p:spPr>
      </p:sp>
      <p:sp>
        <p:nvSpPr>
          <p:cNvPr id="5" name="Text 2"/>
          <p:cNvSpPr/>
          <p:nvPr/>
        </p:nvSpPr>
        <p:spPr>
          <a:xfrm>
            <a:off x="6483548" y="4416623"/>
            <a:ext cx="103465" cy="340281"/>
          </a:xfrm>
          <a:prstGeom prst="rect">
            <a:avLst/>
          </a:prstGeom>
          <a:noFill/>
          <a:ln/>
        </p:spPr>
        <p:txBody>
          <a:bodyPr wrap="none" lIns="0" tIns="0" rIns="0" bIns="0" rtlCol="0" anchor="t"/>
          <a:lstStyle/>
          <a:p>
            <a:pPr marL="0" indent="0" algn="ctr">
              <a:lnSpc>
                <a:spcPts val="2650"/>
              </a:lnSpc>
              <a:buNone/>
            </a:pPr>
            <a:r>
              <a:rPr lang="en-US" sz="2650" dirty="0">
                <a:solidFill>
                  <a:srgbClr val="2C3249"/>
                </a:solidFill>
                <a:latin typeface="Kanit Light" pitchFamily="34" charset="0"/>
                <a:ea typeface="Kanit Light" pitchFamily="34" charset="-122"/>
                <a:cs typeface="Kanit Light" pitchFamily="34" charset="-120"/>
              </a:rPr>
              <a:t>1</a:t>
            </a:r>
            <a:endParaRPr lang="en-US" sz="2650" dirty="0"/>
          </a:p>
        </p:txBody>
      </p:sp>
      <p:sp>
        <p:nvSpPr>
          <p:cNvPr id="6" name="Text 3"/>
          <p:cNvSpPr/>
          <p:nvPr/>
        </p:nvSpPr>
        <p:spPr>
          <a:xfrm>
            <a:off x="7017306" y="433161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C3249"/>
                </a:solidFill>
                <a:latin typeface="Kanit Light" pitchFamily="34" charset="0"/>
                <a:ea typeface="Kanit Light" pitchFamily="34" charset="-122"/>
                <a:cs typeface="Kanit Light" pitchFamily="34" charset="-120"/>
              </a:rPr>
              <a:t>Alternative Services</a:t>
            </a:r>
            <a:endParaRPr lang="en-US" sz="2200" dirty="0"/>
          </a:p>
        </p:txBody>
      </p:sp>
      <p:sp>
        <p:nvSpPr>
          <p:cNvPr id="7" name="Text 4"/>
          <p:cNvSpPr/>
          <p:nvPr/>
        </p:nvSpPr>
        <p:spPr>
          <a:xfrm>
            <a:off x="7017306" y="4822031"/>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2C3249"/>
                </a:solidFill>
                <a:latin typeface="Martel Sans" pitchFamily="34" charset="0"/>
                <a:ea typeface="Martel Sans" pitchFamily="34" charset="-122"/>
                <a:cs typeface="Martel Sans" pitchFamily="34" charset="-120"/>
              </a:rPr>
              <a:t>Divert containers to nearby ports and move by truck/FDR.</a:t>
            </a:r>
            <a:endParaRPr lang="en-US" sz="1750" dirty="0"/>
          </a:p>
        </p:txBody>
      </p:sp>
      <p:sp>
        <p:nvSpPr>
          <p:cNvPr id="8" name="Shape 5"/>
          <p:cNvSpPr/>
          <p:nvPr/>
        </p:nvSpPr>
        <p:spPr>
          <a:xfrm>
            <a:off x="10171867" y="4331613"/>
            <a:ext cx="510302" cy="510302"/>
          </a:xfrm>
          <a:prstGeom prst="roundRect">
            <a:avLst>
              <a:gd name="adj" fmla="val 18669"/>
            </a:avLst>
          </a:prstGeom>
          <a:solidFill>
            <a:srgbClr val="DFECE9"/>
          </a:solidFill>
          <a:ln w="7620">
            <a:solidFill>
              <a:srgbClr val="C5D2CF"/>
            </a:solidFill>
            <a:prstDash val="solid"/>
          </a:ln>
        </p:spPr>
      </p:sp>
      <p:sp>
        <p:nvSpPr>
          <p:cNvPr id="9" name="Text 6"/>
          <p:cNvSpPr/>
          <p:nvPr/>
        </p:nvSpPr>
        <p:spPr>
          <a:xfrm>
            <a:off x="10340935" y="4416623"/>
            <a:ext cx="172164" cy="340281"/>
          </a:xfrm>
          <a:prstGeom prst="rect">
            <a:avLst/>
          </a:prstGeom>
          <a:noFill/>
          <a:ln/>
        </p:spPr>
        <p:txBody>
          <a:bodyPr wrap="none" lIns="0" tIns="0" rIns="0" bIns="0" rtlCol="0" anchor="t"/>
          <a:lstStyle/>
          <a:p>
            <a:pPr marL="0" indent="0" algn="ctr">
              <a:lnSpc>
                <a:spcPts val="2650"/>
              </a:lnSpc>
              <a:buNone/>
            </a:pPr>
            <a:r>
              <a:rPr lang="en-US" sz="2650" dirty="0">
                <a:solidFill>
                  <a:srgbClr val="2C3249"/>
                </a:solidFill>
                <a:latin typeface="Kanit Light" pitchFamily="34" charset="0"/>
                <a:ea typeface="Kanit Light" pitchFamily="34" charset="-122"/>
                <a:cs typeface="Kanit Light" pitchFamily="34" charset="-120"/>
              </a:rPr>
              <a:t>2</a:t>
            </a:r>
            <a:endParaRPr lang="en-US" sz="2650" dirty="0"/>
          </a:p>
        </p:txBody>
      </p:sp>
      <p:sp>
        <p:nvSpPr>
          <p:cNvPr id="10" name="Text 7"/>
          <p:cNvSpPr/>
          <p:nvPr/>
        </p:nvSpPr>
        <p:spPr>
          <a:xfrm>
            <a:off x="10908983" y="433161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C3249"/>
                </a:solidFill>
                <a:latin typeface="Kanit Light" pitchFamily="34" charset="0"/>
                <a:ea typeface="Kanit Light" pitchFamily="34" charset="-122"/>
                <a:cs typeface="Kanit Light" pitchFamily="34" charset="-120"/>
              </a:rPr>
              <a:t>Service Optimization</a:t>
            </a:r>
            <a:endParaRPr lang="en-US" sz="2200" dirty="0"/>
          </a:p>
        </p:txBody>
      </p:sp>
      <p:sp>
        <p:nvSpPr>
          <p:cNvPr id="11" name="Text 8"/>
          <p:cNvSpPr/>
          <p:nvPr/>
        </p:nvSpPr>
        <p:spPr>
          <a:xfrm>
            <a:off x="10908983" y="4822031"/>
            <a:ext cx="3327717" cy="1088708"/>
          </a:xfrm>
          <a:prstGeom prst="rect">
            <a:avLst/>
          </a:prstGeom>
          <a:noFill/>
          <a:ln/>
        </p:spPr>
        <p:txBody>
          <a:bodyPr wrap="square" lIns="0" tIns="0" rIns="0" bIns="0" rtlCol="0" anchor="t"/>
          <a:lstStyle/>
          <a:p>
            <a:pPr>
              <a:lnSpc>
                <a:spcPts val="2850"/>
              </a:lnSpc>
            </a:pPr>
            <a:r>
              <a:rPr lang="en-US" sz="1750" dirty="0">
                <a:solidFill>
                  <a:srgbClr val="2C3249"/>
                </a:solidFill>
                <a:latin typeface="Martel Sans" pitchFamily="34" charset="0"/>
                <a:ea typeface="Martel Sans" pitchFamily="34" charset="-122"/>
                <a:cs typeface="Martel Sans" pitchFamily="34" charset="-120"/>
              </a:rPr>
              <a:t>LAE and CAN service reshuffle and space </a:t>
            </a:r>
            <a:r>
              <a:rPr lang="en-US" altLang="zh-TW" sz="1600" dirty="0"/>
              <a:t>enlargement</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9D3CEC43-34D9-2FFC-242D-1A767775245C}"/>
              </a:ext>
            </a:extLst>
          </p:cNvPr>
          <p:cNvPicPr>
            <a:picLocks noChangeAspect="1"/>
          </p:cNvPicPr>
          <p:nvPr/>
        </p:nvPicPr>
        <p:blipFill>
          <a:blip r:embed="rId2"/>
          <a:stretch>
            <a:fillRect/>
          </a:stretch>
        </p:blipFill>
        <p:spPr>
          <a:xfrm>
            <a:off x="1111840" y="4307092"/>
            <a:ext cx="3773092" cy="2120119"/>
          </a:xfrm>
          <a:prstGeom prst="rect">
            <a:avLst/>
          </a:prstGeom>
          <a:effectLst>
            <a:softEdge rad="76200"/>
          </a:effectLst>
        </p:spPr>
      </p:pic>
      <p:sp>
        <p:nvSpPr>
          <p:cNvPr id="2" name="Título 1">
            <a:extLst>
              <a:ext uri="{FF2B5EF4-FFF2-40B4-BE49-F238E27FC236}">
                <a16:creationId xmlns:a16="http://schemas.microsoft.com/office/drawing/2014/main" id="{698B71EB-E8CE-2B8B-09E7-EF94A6E0395B}"/>
              </a:ext>
            </a:extLst>
          </p:cNvPr>
          <p:cNvSpPr>
            <a:spLocks noGrp="1"/>
          </p:cNvSpPr>
          <p:nvPr>
            <p:ph type="ctrTitle" idx="4294967295"/>
          </p:nvPr>
        </p:nvSpPr>
        <p:spPr>
          <a:xfrm>
            <a:off x="0" y="358775"/>
            <a:ext cx="4867275" cy="717550"/>
          </a:xfrm>
          <a:prstGeom prst="rect">
            <a:avLst/>
          </a:prstGeom>
          <a:noFill/>
          <a:ln/>
        </p:spPr>
        <p:txBody>
          <a:bodyPr wrap="none" lIns="0" tIns="0" rIns="0" bIns="0" rtlCol="0" anchor="t"/>
          <a:lstStyle/>
          <a:p>
            <a:pPr algn="l">
              <a:lnSpc>
                <a:spcPts val="2750"/>
              </a:lnSpc>
            </a:pPr>
            <a:r>
              <a:rPr lang="es-MX" sz="2200" b="1" dirty="0">
                <a:solidFill>
                  <a:srgbClr val="2C3249"/>
                </a:solidFill>
                <a:latin typeface="Kanit Light" pitchFamily="34" charset="0"/>
                <a:ea typeface="Kanit Light" pitchFamily="34" charset="-122"/>
                <a:cs typeface="Kanit Light" pitchFamily="34" charset="-120"/>
              </a:rPr>
              <a:t>      Panama – Costa Rica </a:t>
            </a:r>
            <a:br>
              <a:rPr lang="es-MX" sz="2200" b="1" dirty="0">
                <a:solidFill>
                  <a:srgbClr val="2C3249"/>
                </a:solidFill>
                <a:latin typeface="Kanit Light" pitchFamily="34" charset="0"/>
                <a:ea typeface="Kanit Light" pitchFamily="34" charset="-122"/>
                <a:cs typeface="Kanit Light" pitchFamily="34" charset="-120"/>
              </a:rPr>
            </a:br>
            <a:r>
              <a:rPr lang="es-MX" sz="2200" b="1" dirty="0">
                <a:solidFill>
                  <a:srgbClr val="2C3249"/>
                </a:solidFill>
                <a:latin typeface="Kanit Light" pitchFamily="34" charset="0"/>
                <a:ea typeface="Kanit Light" pitchFamily="34" charset="-122"/>
                <a:cs typeface="Kanit Light" pitchFamily="34" charset="-120"/>
              </a:rPr>
              <a:t>Intermodal service for special requests</a:t>
            </a:r>
            <a:endParaRPr lang="es-CR" sz="2200" b="1" dirty="0">
              <a:solidFill>
                <a:srgbClr val="2C3249"/>
              </a:solidFill>
              <a:latin typeface="Kanit Light" pitchFamily="34" charset="0"/>
              <a:ea typeface="Kanit Light" pitchFamily="34" charset="-122"/>
              <a:cs typeface="Kanit Light" pitchFamily="34" charset="-120"/>
            </a:endParaRPr>
          </a:p>
        </p:txBody>
      </p:sp>
      <p:cxnSp>
        <p:nvCxnSpPr>
          <p:cNvPr id="5" name="Conector recto 4">
            <a:extLst>
              <a:ext uri="{FF2B5EF4-FFF2-40B4-BE49-F238E27FC236}">
                <a16:creationId xmlns:a16="http://schemas.microsoft.com/office/drawing/2014/main" id="{9B28FDE9-6508-F7A1-8354-8D390D1F3EC7}"/>
              </a:ext>
            </a:extLst>
          </p:cNvPr>
          <p:cNvCxnSpPr/>
          <p:nvPr/>
        </p:nvCxnSpPr>
        <p:spPr>
          <a:xfrm>
            <a:off x="304196" y="3596036"/>
            <a:ext cx="14101678" cy="0"/>
          </a:xfrm>
          <a:prstGeom prst="line">
            <a:avLst/>
          </a:prstGeom>
        </p:spPr>
        <p:style>
          <a:lnRef idx="2">
            <a:schemeClr val="accent3"/>
          </a:lnRef>
          <a:fillRef idx="0">
            <a:schemeClr val="accent3"/>
          </a:fillRef>
          <a:effectRef idx="1">
            <a:schemeClr val="accent3"/>
          </a:effectRef>
          <a:fontRef idx="minor">
            <a:schemeClr val="tx1"/>
          </a:fontRef>
        </p:style>
      </p:cxnSp>
      <p:sp>
        <p:nvSpPr>
          <p:cNvPr id="6" name="Título 1">
            <a:extLst>
              <a:ext uri="{FF2B5EF4-FFF2-40B4-BE49-F238E27FC236}">
                <a16:creationId xmlns:a16="http://schemas.microsoft.com/office/drawing/2014/main" id="{BB3C309B-20DD-27EC-FE95-793C34C9D599}"/>
              </a:ext>
            </a:extLst>
          </p:cNvPr>
          <p:cNvSpPr txBox="1">
            <a:spLocks/>
          </p:cNvSpPr>
          <p:nvPr/>
        </p:nvSpPr>
        <p:spPr>
          <a:xfrm>
            <a:off x="1122556" y="3633513"/>
            <a:ext cx="3631698" cy="664798"/>
          </a:xfrm>
          <a:prstGeom prst="rect">
            <a:avLst/>
          </a:prstGeom>
          <a:noFill/>
          <a:ln>
            <a:noFill/>
          </a:ln>
        </p:spPr>
        <p:style>
          <a:lnRef idx="0">
            <a:scrgbClr r="0" g="0" b="0"/>
          </a:lnRef>
          <a:fillRef idx="1003">
            <a:schemeClr val="lt2"/>
          </a:fillRef>
          <a:effectRef idx="0">
            <a:scrgbClr r="0" g="0" b="0"/>
          </a:effectRef>
          <a:fontRef idx="major"/>
        </p:style>
        <p:txBody>
          <a:bodyPr vert="horz" lIns="109728" tIns="54864" rIns="109728" bIns="54864"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900" b="1" dirty="0"/>
              <a:t>Costa Rica Terminals</a:t>
            </a:r>
          </a:p>
        </p:txBody>
      </p:sp>
      <p:sp>
        <p:nvSpPr>
          <p:cNvPr id="7" name="Título 1">
            <a:extLst>
              <a:ext uri="{FF2B5EF4-FFF2-40B4-BE49-F238E27FC236}">
                <a16:creationId xmlns:a16="http://schemas.microsoft.com/office/drawing/2014/main" id="{2AD7ECCB-D050-3F3D-C1AD-54CE3A1D953A}"/>
              </a:ext>
            </a:extLst>
          </p:cNvPr>
          <p:cNvSpPr txBox="1">
            <a:spLocks/>
          </p:cNvSpPr>
          <p:nvPr/>
        </p:nvSpPr>
        <p:spPr>
          <a:xfrm>
            <a:off x="6462359" y="347017"/>
            <a:ext cx="8353633" cy="3695779"/>
          </a:xfrm>
          <a:prstGeom prst="rect">
            <a:avLst/>
          </a:prstGeom>
          <a:noFill/>
          <a:ln/>
        </p:spPr>
        <p:txBody>
          <a:bodyPr wrap="square" lIns="0" tIns="0" rIns="0" bIns="0" rtlCol="0" anchor="t"/>
          <a:lstStyle>
            <a:defPPr>
              <a:defRPr lang="zh-TW"/>
            </a:defPPr>
            <a:lvl1pPr indent="0">
              <a:lnSpc>
                <a:spcPts val="2850"/>
              </a:lnSpc>
              <a:buNone/>
              <a:defRPr sz="1750">
                <a:solidFill>
                  <a:srgbClr val="2C3249"/>
                </a:solidFill>
                <a:latin typeface="Martel Sans" pitchFamily="34" charset="0"/>
                <a:ea typeface="Martel Sans" pitchFamily="34" charset="-122"/>
                <a:cs typeface="Martel Sans" pitchFamily="34" charset="-120"/>
              </a:defRPr>
            </a:lvl1pPr>
          </a:lstStyle>
          <a:p>
            <a:r>
              <a:rPr lang="es-MX" dirty="0"/>
              <a:t>Alternative soluation for urgent shipments that becomes more frequent among importers, driven by the increasing congestión at T/S ports.</a:t>
            </a:r>
          </a:p>
          <a:p>
            <a:endParaRPr lang="es-MX" dirty="0"/>
          </a:p>
          <a:p>
            <a:pPr marL="285750" indent="-285750">
              <a:buFont typeface="Arial" pitchFamily="34" charset="0"/>
              <a:buChar char="•"/>
            </a:pPr>
            <a:r>
              <a:rPr lang="es-MX" dirty="0" err="1"/>
              <a:t>Import</a:t>
            </a:r>
            <a:r>
              <a:rPr lang="es-MX" dirty="0"/>
              <a:t> cargo </a:t>
            </a:r>
            <a:r>
              <a:rPr lang="es-MX" dirty="0" err="1"/>
              <a:t>move</a:t>
            </a:r>
            <a:r>
              <a:rPr lang="es-MX" dirty="0"/>
              <a:t> PABBA – CRSJS </a:t>
            </a:r>
            <a:r>
              <a:rPr lang="es-MX" dirty="0" err="1"/>
              <a:t>inland</a:t>
            </a:r>
            <a:r>
              <a:rPr lang="es-MX" dirty="0"/>
              <a:t> </a:t>
            </a:r>
            <a:r>
              <a:rPr lang="es-MX" dirty="0" err="1"/>
              <a:t>delivery</a:t>
            </a:r>
            <a:r>
              <a:rPr lang="es-MX" dirty="0"/>
              <a:t>.</a:t>
            </a:r>
          </a:p>
          <a:p>
            <a:pPr marL="285750" indent="-285750">
              <a:buFont typeface="Arial" pitchFamily="34" charset="0"/>
              <a:buChar char="•"/>
            </a:pPr>
            <a:r>
              <a:rPr lang="es-MX" dirty="0"/>
              <a:t>Allow customers to get full container to move the cargo to Costa Rica.</a:t>
            </a:r>
          </a:p>
          <a:p>
            <a:pPr marL="285750" indent="-285750">
              <a:buFont typeface="Arial" pitchFamily="34" charset="0"/>
              <a:buChar char="•"/>
            </a:pPr>
            <a:r>
              <a:rPr lang="es-MX" b="1" u="sng" dirty="0"/>
              <a:t>Discuss liner cost:  Trucking cost, COD &amp; Demurrage</a:t>
            </a:r>
          </a:p>
          <a:p>
            <a:endParaRPr lang="es-CR" dirty="0"/>
          </a:p>
        </p:txBody>
      </p:sp>
      <p:sp>
        <p:nvSpPr>
          <p:cNvPr id="8" name="Título 1">
            <a:extLst>
              <a:ext uri="{FF2B5EF4-FFF2-40B4-BE49-F238E27FC236}">
                <a16:creationId xmlns:a16="http://schemas.microsoft.com/office/drawing/2014/main" id="{D6934205-F086-9A01-6DD0-E585E072DCB5}"/>
              </a:ext>
            </a:extLst>
          </p:cNvPr>
          <p:cNvSpPr txBox="1">
            <a:spLocks/>
          </p:cNvSpPr>
          <p:nvPr/>
        </p:nvSpPr>
        <p:spPr>
          <a:xfrm>
            <a:off x="6283101" y="4052064"/>
            <a:ext cx="8349107" cy="4660712"/>
          </a:xfrm>
          <a:prstGeom prst="rect">
            <a:avLst/>
          </a:prstGeom>
        </p:spPr>
        <p:txBody>
          <a:bodyPr vert="horz" lIns="109728" tIns="54864" rIns="109728" bIns="54864"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rtl="0" fontAlgn="base"/>
            <a:endParaRPr lang="en-US" sz="1900" dirty="0"/>
          </a:p>
          <a:p>
            <a:pPr marL="342900" indent="-342900" algn="l" fontAlgn="base">
              <a:buFont typeface="Arial" panose="020B0604020202020204" pitchFamily="34" charset="0"/>
              <a:buChar char="•"/>
            </a:pPr>
            <a:r>
              <a:rPr lang="en-US" sz="1900" dirty="0"/>
              <a:t>SPC (Sociedad </a:t>
            </a:r>
            <a:r>
              <a:rPr lang="en-US" sz="1900" dirty="0" err="1"/>
              <a:t>Portuaria</a:t>
            </a:r>
            <a:r>
              <a:rPr lang="en-US" sz="1900" dirty="0"/>
              <a:t> Caldera)</a:t>
            </a:r>
          </a:p>
          <a:p>
            <a:pPr marL="342900" indent="-342900" algn="l" fontAlgn="base">
              <a:buFont typeface="Arial" panose="020B0604020202020204" pitchFamily="34" charset="0"/>
              <a:buChar char="•"/>
            </a:pPr>
            <a:r>
              <a:rPr lang="en-US" sz="1900" dirty="0"/>
              <a:t>Created in 1980.</a:t>
            </a:r>
          </a:p>
          <a:p>
            <a:pPr marL="342900" indent="-342900" algn="l" fontAlgn="base">
              <a:buFont typeface="Arial" panose="020B0604020202020204" pitchFamily="34" charset="0"/>
              <a:buChar char="•"/>
            </a:pPr>
            <a:r>
              <a:rPr lang="en-US" sz="1900" dirty="0"/>
              <a:t>Administrated by SAAM Terminals, Hapag-Lloyd Terminal and infrastructure company. </a:t>
            </a:r>
          </a:p>
          <a:p>
            <a:pPr marL="342900" indent="-342900" algn="l" fontAlgn="base">
              <a:buFont typeface="Arial" panose="020B0604020202020204" pitchFamily="34" charset="0"/>
              <a:buChar char="•"/>
            </a:pPr>
            <a:r>
              <a:rPr lang="en-US" sz="1900" dirty="0"/>
              <a:t>Regulated and supervised by local government authority.</a:t>
            </a:r>
          </a:p>
          <a:p>
            <a:pPr marL="342900" indent="-342900" algn="l" fontAlgn="base">
              <a:buFont typeface="Arial" panose="020B0604020202020204" pitchFamily="34" charset="0"/>
              <a:buChar char="•"/>
            </a:pPr>
            <a:r>
              <a:rPr lang="en-US" sz="1900" dirty="0"/>
              <a:t>Port Area 12 hectares (container yard).</a:t>
            </a:r>
          </a:p>
          <a:p>
            <a:pPr marL="342900" indent="-342900" algn="l" fontAlgn="base">
              <a:buFont typeface="Arial" panose="020B0604020202020204" pitchFamily="34" charset="0"/>
              <a:buChar char="•"/>
            </a:pPr>
            <a:r>
              <a:rPr lang="en-US" sz="1900" dirty="0" err="1"/>
              <a:t>Teu</a:t>
            </a:r>
            <a:r>
              <a:rPr lang="en-US" sz="1900" dirty="0"/>
              <a:t> capacity 5,500 teus.</a:t>
            </a:r>
          </a:p>
          <a:p>
            <a:pPr marL="342900" indent="-342900" algn="l" fontAlgn="base">
              <a:buFont typeface="Arial" panose="020B0604020202020204" pitchFamily="34" charset="0"/>
              <a:buChar char="•"/>
            </a:pPr>
            <a:r>
              <a:rPr lang="en-US" sz="1900" dirty="0"/>
              <a:t>Actual operational status: working at 110% to 150% of capacity.</a:t>
            </a:r>
          </a:p>
          <a:p>
            <a:pPr marL="342900" indent="-342900" algn="l" fontAlgn="base">
              <a:buFont typeface="Arial" panose="020B0604020202020204" pitchFamily="34" charset="0"/>
              <a:buChar char="•"/>
            </a:pPr>
            <a:r>
              <a:rPr lang="en-US" sz="1900" dirty="0"/>
              <a:t>A new concession to operate Caldera Port assigned by local government by 2026 to be published.</a:t>
            </a:r>
          </a:p>
          <a:p>
            <a:pPr algn="l" rtl="0" fontAlgn="base"/>
            <a:endParaRPr lang="en-US" sz="1900" dirty="0"/>
          </a:p>
          <a:p>
            <a:pPr algn="l" rtl="0" fontAlgn="base"/>
            <a:endParaRPr lang="en-US" sz="1900" dirty="0"/>
          </a:p>
          <a:p>
            <a:pPr marL="342900" indent="-342900" algn="l" fontAlgn="base">
              <a:buFont typeface="Arial" panose="020B0604020202020204" pitchFamily="34" charset="0"/>
              <a:buChar char="•"/>
            </a:pPr>
            <a:r>
              <a:rPr lang="en-US" sz="1900" dirty="0"/>
              <a:t>Transporte Internacional GASH</a:t>
            </a:r>
          </a:p>
          <a:p>
            <a:pPr marL="342900" indent="-342900" algn="l" fontAlgn="base">
              <a:buFont typeface="Arial" panose="020B0604020202020204" pitchFamily="34" charset="0"/>
              <a:buChar char="•"/>
            </a:pPr>
            <a:r>
              <a:rPr lang="en-US" sz="1900" dirty="0"/>
              <a:t>Depot Area 8 hectares (container yard) </a:t>
            </a:r>
          </a:p>
          <a:p>
            <a:pPr marL="342900" indent="-342900" algn="l" fontAlgn="base">
              <a:buFont typeface="Arial" panose="020B0604020202020204" pitchFamily="34" charset="0"/>
              <a:buChar char="•"/>
            </a:pPr>
            <a:r>
              <a:rPr lang="en-US" sz="1900" dirty="0" err="1"/>
              <a:t>Teu</a:t>
            </a:r>
            <a:r>
              <a:rPr lang="en-US" sz="1900" dirty="0"/>
              <a:t> capacity 2,000 teus.</a:t>
            </a:r>
          </a:p>
          <a:p>
            <a:pPr marL="342900" indent="-342900" algn="l" fontAlgn="base">
              <a:buFont typeface="Arial" panose="020B0604020202020204" pitchFamily="34" charset="0"/>
              <a:buChar char="•"/>
            </a:pPr>
            <a:r>
              <a:rPr lang="en-US" sz="1900" dirty="0"/>
              <a:t>Local government authority allows carriers to handle the </a:t>
            </a:r>
            <a:r>
              <a:rPr lang="en-US" sz="1900" dirty="0" err="1"/>
              <a:t>mty</a:t>
            </a:r>
            <a:r>
              <a:rPr lang="en-US" sz="1900" dirty="0"/>
              <a:t>/laden equipment inventory at the outside depots due to Caldera Port limited space.</a:t>
            </a:r>
          </a:p>
          <a:p>
            <a:pPr marL="342900" indent="-342900" algn="l" fontAlgn="base">
              <a:buFont typeface="Arial" panose="020B0604020202020204" pitchFamily="34" charset="0"/>
              <a:buChar char="•"/>
            </a:pPr>
            <a:r>
              <a:rPr lang="en-US" sz="1900" dirty="0"/>
              <a:t>Actual operational status: 100% capacity.</a:t>
            </a:r>
          </a:p>
          <a:p>
            <a:pPr algn="l" rtl="0" fontAlgn="base"/>
            <a:br>
              <a:rPr lang="en-US" sz="1900" dirty="0"/>
            </a:br>
            <a:endParaRPr lang="en-US" sz="1900" dirty="0"/>
          </a:p>
          <a:p>
            <a:pPr marL="342900" indent="-342900" algn="l">
              <a:buFont typeface="Arial" panose="020B0604020202020204" pitchFamily="34" charset="0"/>
              <a:buChar char="•"/>
            </a:pPr>
            <a:endParaRPr lang="es-MX" sz="1700" dirty="0"/>
          </a:p>
          <a:p>
            <a:pPr algn="l"/>
            <a:endParaRPr lang="es-CR" sz="1700" dirty="0"/>
          </a:p>
        </p:txBody>
      </p:sp>
      <p:sp>
        <p:nvSpPr>
          <p:cNvPr id="10" name="CuadroTexto 9">
            <a:extLst>
              <a:ext uri="{FF2B5EF4-FFF2-40B4-BE49-F238E27FC236}">
                <a16:creationId xmlns:a16="http://schemas.microsoft.com/office/drawing/2014/main" id="{216B77A6-C771-78D2-9038-00A3B65A287F}"/>
              </a:ext>
            </a:extLst>
          </p:cNvPr>
          <p:cNvSpPr txBox="1"/>
          <p:nvPr/>
        </p:nvSpPr>
        <p:spPr>
          <a:xfrm>
            <a:off x="4743538" y="6868872"/>
            <a:ext cx="1718821" cy="664798"/>
          </a:xfrm>
          <a:prstGeom prst="rect">
            <a:avLst/>
          </a:prstGeom>
          <a:noFill/>
        </p:spPr>
        <p:txBody>
          <a:bodyPr wrap="square" lIns="109728" tIns="54864" rIns="109728" bIns="54864">
            <a:spAutoFit/>
          </a:bodyPr>
          <a:lstStyle/>
          <a:p>
            <a:pPr algn="l" rtl="0" fontAlgn="base"/>
            <a:r>
              <a:rPr lang="en-US" sz="2200" dirty="0"/>
              <a:t>  CRCALD</a:t>
            </a:r>
          </a:p>
          <a:p>
            <a:pPr algn="l" rtl="0" fontAlgn="base"/>
            <a:r>
              <a:rPr lang="en-US" sz="1400" dirty="0"/>
              <a:t>(Outside depot)</a:t>
            </a:r>
          </a:p>
        </p:txBody>
      </p:sp>
      <p:sp>
        <p:nvSpPr>
          <p:cNvPr id="12" name="CuadroTexto 11">
            <a:extLst>
              <a:ext uri="{FF2B5EF4-FFF2-40B4-BE49-F238E27FC236}">
                <a16:creationId xmlns:a16="http://schemas.microsoft.com/office/drawing/2014/main" id="{FF20C01D-D4AF-82A9-3569-5D8729E4AB3C}"/>
              </a:ext>
            </a:extLst>
          </p:cNvPr>
          <p:cNvSpPr txBox="1"/>
          <p:nvPr/>
        </p:nvSpPr>
        <p:spPr>
          <a:xfrm>
            <a:off x="4952829" y="4656829"/>
            <a:ext cx="1325746" cy="664798"/>
          </a:xfrm>
          <a:prstGeom prst="rect">
            <a:avLst/>
          </a:prstGeom>
          <a:noFill/>
        </p:spPr>
        <p:txBody>
          <a:bodyPr wrap="square" lIns="109728" tIns="54864" rIns="109728" bIns="54864">
            <a:spAutoFit/>
          </a:bodyPr>
          <a:lstStyle/>
          <a:p>
            <a:r>
              <a:rPr lang="en-US" sz="2200" dirty="0"/>
              <a:t>CRCALT</a:t>
            </a:r>
          </a:p>
          <a:p>
            <a:r>
              <a:rPr lang="en-US" sz="1400" dirty="0"/>
              <a:t>      (SPC)</a:t>
            </a:r>
            <a:endParaRPr lang="es-CR" sz="1400" dirty="0"/>
          </a:p>
        </p:txBody>
      </p:sp>
      <p:sp>
        <p:nvSpPr>
          <p:cNvPr id="13" name="Abrir llave 12">
            <a:extLst>
              <a:ext uri="{FF2B5EF4-FFF2-40B4-BE49-F238E27FC236}">
                <a16:creationId xmlns:a16="http://schemas.microsoft.com/office/drawing/2014/main" id="{4EEBEBD1-4784-BF52-FCE1-E0CF60010EBF}"/>
              </a:ext>
            </a:extLst>
          </p:cNvPr>
          <p:cNvSpPr/>
          <p:nvPr/>
        </p:nvSpPr>
        <p:spPr>
          <a:xfrm>
            <a:off x="6278575" y="3808399"/>
            <a:ext cx="115886" cy="2177149"/>
          </a:xfrm>
          <a:prstGeom prst="leftBrace">
            <a:avLst/>
          </a:prstGeom>
        </p:spPr>
        <p:style>
          <a:lnRef idx="2">
            <a:schemeClr val="accent1"/>
          </a:lnRef>
          <a:fillRef idx="0">
            <a:schemeClr val="accent1"/>
          </a:fillRef>
          <a:effectRef idx="1">
            <a:schemeClr val="accent1"/>
          </a:effectRef>
          <a:fontRef idx="minor">
            <a:schemeClr val="tx1"/>
          </a:fontRef>
        </p:style>
        <p:txBody>
          <a:bodyPr lIns="109728" tIns="54864" rIns="109728" bIns="54864" rtlCol="0" anchor="ctr"/>
          <a:lstStyle/>
          <a:p>
            <a:pPr algn="ctr"/>
            <a:endParaRPr lang="es-CR"/>
          </a:p>
        </p:txBody>
      </p:sp>
      <p:sp>
        <p:nvSpPr>
          <p:cNvPr id="14" name="Abrir llave 13">
            <a:extLst>
              <a:ext uri="{FF2B5EF4-FFF2-40B4-BE49-F238E27FC236}">
                <a16:creationId xmlns:a16="http://schemas.microsoft.com/office/drawing/2014/main" id="{705DC726-AFC1-568D-124B-CD68392BE4B2}"/>
              </a:ext>
            </a:extLst>
          </p:cNvPr>
          <p:cNvSpPr/>
          <p:nvPr/>
        </p:nvSpPr>
        <p:spPr>
          <a:xfrm>
            <a:off x="6278575" y="6382418"/>
            <a:ext cx="115886" cy="1487110"/>
          </a:xfrm>
          <a:prstGeom prst="leftBrace">
            <a:avLst/>
          </a:prstGeom>
        </p:spPr>
        <p:style>
          <a:lnRef idx="2">
            <a:schemeClr val="accent1"/>
          </a:lnRef>
          <a:fillRef idx="0">
            <a:schemeClr val="accent1"/>
          </a:fillRef>
          <a:effectRef idx="1">
            <a:schemeClr val="accent1"/>
          </a:effectRef>
          <a:fontRef idx="minor">
            <a:schemeClr val="tx1"/>
          </a:fontRef>
        </p:style>
        <p:txBody>
          <a:bodyPr lIns="109728" tIns="54864" rIns="109728" bIns="54864" rtlCol="0" anchor="ctr"/>
          <a:lstStyle/>
          <a:p>
            <a:pPr algn="ctr"/>
            <a:endParaRPr lang="es-CR"/>
          </a:p>
        </p:txBody>
      </p:sp>
      <p:pic>
        <p:nvPicPr>
          <p:cNvPr id="11" name="Imagen 10">
            <a:extLst>
              <a:ext uri="{FF2B5EF4-FFF2-40B4-BE49-F238E27FC236}">
                <a16:creationId xmlns:a16="http://schemas.microsoft.com/office/drawing/2014/main" id="{C97EED35-0F76-A060-01B2-FD7FF73D4CCC}"/>
              </a:ext>
            </a:extLst>
          </p:cNvPr>
          <p:cNvPicPr>
            <a:picLocks noChangeAspect="1"/>
          </p:cNvPicPr>
          <p:nvPr/>
        </p:nvPicPr>
        <p:blipFill>
          <a:blip r:embed="rId3"/>
          <a:stretch>
            <a:fillRect/>
          </a:stretch>
        </p:blipFill>
        <p:spPr>
          <a:xfrm>
            <a:off x="570897" y="5985548"/>
            <a:ext cx="2759348" cy="1820516"/>
          </a:xfrm>
          <a:prstGeom prst="rect">
            <a:avLst/>
          </a:prstGeom>
          <a:effectLst>
            <a:softEdge rad="25400"/>
          </a:effectLst>
        </p:spPr>
      </p:pic>
      <p:pic>
        <p:nvPicPr>
          <p:cNvPr id="20" name="Imagen 19">
            <a:extLst>
              <a:ext uri="{FF2B5EF4-FFF2-40B4-BE49-F238E27FC236}">
                <a16:creationId xmlns:a16="http://schemas.microsoft.com/office/drawing/2014/main" id="{F6FB953D-9246-9A0A-CCE7-6D7F49F4DD90}"/>
              </a:ext>
            </a:extLst>
          </p:cNvPr>
          <p:cNvPicPr>
            <a:picLocks noChangeAspect="1"/>
          </p:cNvPicPr>
          <p:nvPr/>
        </p:nvPicPr>
        <p:blipFill>
          <a:blip r:embed="rId4"/>
          <a:stretch>
            <a:fillRect/>
          </a:stretch>
        </p:blipFill>
        <p:spPr>
          <a:xfrm>
            <a:off x="1683870" y="1212965"/>
            <a:ext cx="3566422" cy="2069824"/>
          </a:xfrm>
          <a:prstGeom prst="rect">
            <a:avLst/>
          </a:prstGeom>
          <a:effectLst>
            <a:softEdge rad="38100"/>
          </a:effectLst>
        </p:spPr>
      </p:pic>
    </p:spTree>
    <p:extLst>
      <p:ext uri="{BB962C8B-B14F-4D97-AF65-F5344CB8AC3E}">
        <p14:creationId xmlns:p14="http://schemas.microsoft.com/office/powerpoint/2010/main" val="3629375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318742"/>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272D45"/>
                </a:solidFill>
                <a:latin typeface="Kanit Light" pitchFamily="34" charset="0"/>
                <a:ea typeface="Kanit Light" pitchFamily="34" charset="-122"/>
                <a:cs typeface="Kanit Light" pitchFamily="34" charset="-120"/>
              </a:rPr>
              <a:t>Strategies and Future Plans: </a:t>
            </a:r>
            <a:r>
              <a:rPr lang="en-US" sz="4450" b="1" dirty="0">
                <a:solidFill>
                  <a:srgbClr val="F44444"/>
                </a:solidFill>
                <a:latin typeface="Kanit Light" pitchFamily="34" charset="0"/>
                <a:ea typeface="Kanit Light" pitchFamily="34" charset="-122"/>
                <a:cs typeface="Kanit Light" pitchFamily="34" charset="-120"/>
              </a:rPr>
              <a:t>Optimizing Operations</a:t>
            </a:r>
            <a:endParaRPr lang="en-US" sz="4450" dirty="0"/>
          </a:p>
        </p:txBody>
      </p:sp>
      <p:sp>
        <p:nvSpPr>
          <p:cNvPr id="4" name="Shape 1"/>
          <p:cNvSpPr/>
          <p:nvPr/>
        </p:nvSpPr>
        <p:spPr>
          <a:xfrm>
            <a:off x="6280190" y="4331613"/>
            <a:ext cx="510302" cy="510302"/>
          </a:xfrm>
          <a:prstGeom prst="roundRect">
            <a:avLst>
              <a:gd name="adj" fmla="val 18669"/>
            </a:avLst>
          </a:prstGeom>
          <a:solidFill>
            <a:srgbClr val="DFECE9"/>
          </a:solidFill>
          <a:ln w="7620">
            <a:solidFill>
              <a:srgbClr val="C5D2CF"/>
            </a:solidFill>
            <a:prstDash val="solid"/>
          </a:ln>
        </p:spPr>
      </p:sp>
      <p:sp>
        <p:nvSpPr>
          <p:cNvPr id="5" name="Text 2"/>
          <p:cNvSpPr/>
          <p:nvPr/>
        </p:nvSpPr>
        <p:spPr>
          <a:xfrm>
            <a:off x="6483548" y="4416623"/>
            <a:ext cx="103465" cy="340281"/>
          </a:xfrm>
          <a:prstGeom prst="rect">
            <a:avLst/>
          </a:prstGeom>
          <a:noFill/>
          <a:ln/>
        </p:spPr>
        <p:txBody>
          <a:bodyPr wrap="none" lIns="0" tIns="0" rIns="0" bIns="0" rtlCol="0" anchor="t"/>
          <a:lstStyle/>
          <a:p>
            <a:pPr marL="0" indent="0" algn="ctr">
              <a:lnSpc>
                <a:spcPts val="2650"/>
              </a:lnSpc>
              <a:buNone/>
            </a:pPr>
            <a:r>
              <a:rPr lang="en-US" sz="2650" dirty="0">
                <a:solidFill>
                  <a:srgbClr val="2C3249"/>
                </a:solidFill>
                <a:latin typeface="Kanit Light" pitchFamily="34" charset="0"/>
                <a:ea typeface="Kanit Light" pitchFamily="34" charset="-122"/>
                <a:cs typeface="Kanit Light" pitchFamily="34" charset="-120"/>
              </a:rPr>
              <a:t>1</a:t>
            </a:r>
            <a:endParaRPr lang="en-US" sz="2650" dirty="0"/>
          </a:p>
        </p:txBody>
      </p:sp>
      <p:sp>
        <p:nvSpPr>
          <p:cNvPr id="6" name="Text 3"/>
          <p:cNvSpPr/>
          <p:nvPr/>
        </p:nvSpPr>
        <p:spPr>
          <a:xfrm>
            <a:off x="7017306" y="433161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C3249"/>
                </a:solidFill>
                <a:latin typeface="Kanit Light" pitchFamily="34" charset="0"/>
                <a:ea typeface="Kanit Light" pitchFamily="34" charset="-122"/>
                <a:cs typeface="Kanit Light" pitchFamily="34" charset="-120"/>
              </a:rPr>
              <a:t>Alternative Services</a:t>
            </a:r>
            <a:endParaRPr lang="en-US" sz="2200" dirty="0"/>
          </a:p>
        </p:txBody>
      </p:sp>
      <p:sp>
        <p:nvSpPr>
          <p:cNvPr id="7" name="Text 4"/>
          <p:cNvSpPr/>
          <p:nvPr/>
        </p:nvSpPr>
        <p:spPr>
          <a:xfrm>
            <a:off x="7017306" y="4822031"/>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2C3249"/>
                </a:solidFill>
                <a:latin typeface="Martel Sans" pitchFamily="34" charset="0"/>
                <a:ea typeface="Martel Sans" pitchFamily="34" charset="-122"/>
                <a:cs typeface="Martel Sans" pitchFamily="34" charset="-120"/>
              </a:rPr>
              <a:t>Divert containers to nearby ports and move by truck/FDR.</a:t>
            </a:r>
            <a:endParaRPr lang="en-US" sz="1750" dirty="0"/>
          </a:p>
        </p:txBody>
      </p:sp>
      <p:sp>
        <p:nvSpPr>
          <p:cNvPr id="8" name="Shape 5"/>
          <p:cNvSpPr/>
          <p:nvPr/>
        </p:nvSpPr>
        <p:spPr>
          <a:xfrm>
            <a:off x="10171867" y="4331613"/>
            <a:ext cx="510302" cy="510302"/>
          </a:xfrm>
          <a:prstGeom prst="roundRect">
            <a:avLst>
              <a:gd name="adj" fmla="val 18669"/>
            </a:avLst>
          </a:prstGeom>
          <a:solidFill>
            <a:srgbClr val="DFECE9"/>
          </a:solidFill>
          <a:ln w="7620">
            <a:solidFill>
              <a:srgbClr val="C5D2CF"/>
            </a:solidFill>
            <a:prstDash val="solid"/>
          </a:ln>
        </p:spPr>
      </p:sp>
      <p:sp>
        <p:nvSpPr>
          <p:cNvPr id="9" name="Text 6"/>
          <p:cNvSpPr/>
          <p:nvPr/>
        </p:nvSpPr>
        <p:spPr>
          <a:xfrm>
            <a:off x="10340935" y="4416623"/>
            <a:ext cx="172164" cy="340281"/>
          </a:xfrm>
          <a:prstGeom prst="rect">
            <a:avLst/>
          </a:prstGeom>
          <a:noFill/>
          <a:ln/>
        </p:spPr>
        <p:txBody>
          <a:bodyPr wrap="none" lIns="0" tIns="0" rIns="0" bIns="0" rtlCol="0" anchor="t"/>
          <a:lstStyle/>
          <a:p>
            <a:pPr marL="0" indent="0" algn="ctr">
              <a:lnSpc>
                <a:spcPts val="2650"/>
              </a:lnSpc>
              <a:buNone/>
            </a:pPr>
            <a:r>
              <a:rPr lang="en-US" sz="2650" dirty="0">
                <a:solidFill>
                  <a:srgbClr val="2C3249"/>
                </a:solidFill>
                <a:latin typeface="Kanit Light" pitchFamily="34" charset="0"/>
                <a:ea typeface="Kanit Light" pitchFamily="34" charset="-122"/>
                <a:cs typeface="Kanit Light" pitchFamily="34" charset="-120"/>
              </a:rPr>
              <a:t>2</a:t>
            </a:r>
            <a:endParaRPr lang="en-US" sz="2650" dirty="0"/>
          </a:p>
        </p:txBody>
      </p:sp>
      <p:sp>
        <p:nvSpPr>
          <p:cNvPr id="10" name="Text 7"/>
          <p:cNvSpPr/>
          <p:nvPr/>
        </p:nvSpPr>
        <p:spPr>
          <a:xfrm>
            <a:off x="10908983" y="433161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C3249"/>
                </a:solidFill>
                <a:latin typeface="Kanit Light" pitchFamily="34" charset="0"/>
                <a:ea typeface="Kanit Light" pitchFamily="34" charset="-122"/>
                <a:cs typeface="Kanit Light" pitchFamily="34" charset="-120"/>
              </a:rPr>
              <a:t>Service Optimization</a:t>
            </a:r>
            <a:endParaRPr lang="en-US" sz="2200" dirty="0"/>
          </a:p>
        </p:txBody>
      </p:sp>
      <p:sp>
        <p:nvSpPr>
          <p:cNvPr id="11" name="Text 8"/>
          <p:cNvSpPr/>
          <p:nvPr/>
        </p:nvSpPr>
        <p:spPr>
          <a:xfrm>
            <a:off x="10908983" y="4822031"/>
            <a:ext cx="3327717" cy="1088708"/>
          </a:xfrm>
          <a:prstGeom prst="rect">
            <a:avLst/>
          </a:prstGeom>
          <a:noFill/>
          <a:ln/>
        </p:spPr>
        <p:txBody>
          <a:bodyPr wrap="square" lIns="0" tIns="0" rIns="0" bIns="0" rtlCol="0" anchor="t"/>
          <a:lstStyle/>
          <a:p>
            <a:pPr>
              <a:lnSpc>
                <a:spcPts val="2850"/>
              </a:lnSpc>
            </a:pPr>
            <a:r>
              <a:rPr lang="en-US" sz="1750" dirty="0">
                <a:solidFill>
                  <a:srgbClr val="2C3249"/>
                </a:solidFill>
                <a:latin typeface="Martel Sans" pitchFamily="34" charset="0"/>
                <a:ea typeface="Martel Sans" pitchFamily="34" charset="-122"/>
                <a:cs typeface="Martel Sans" pitchFamily="34" charset="-120"/>
              </a:rPr>
              <a:t>LAE and CAN service reshuffle and space </a:t>
            </a:r>
            <a:r>
              <a:rPr lang="en-US" altLang="zh-TW" sz="1600" dirty="0"/>
              <a:t>enlargement</a:t>
            </a:r>
            <a:endParaRPr lang="en-US" sz="1750" dirty="0"/>
          </a:p>
        </p:txBody>
      </p:sp>
    </p:spTree>
    <p:extLst>
      <p:ext uri="{BB962C8B-B14F-4D97-AF65-F5344CB8AC3E}">
        <p14:creationId xmlns:p14="http://schemas.microsoft.com/office/powerpoint/2010/main" val="1087530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4" r="85" b="8529"/>
          <a:stretch/>
        </p:blipFill>
        <p:spPr bwMode="auto">
          <a:xfrm>
            <a:off x="-139700" y="641350"/>
            <a:ext cx="14770100" cy="694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8642897" y="6213614"/>
            <a:ext cx="3855349" cy="923330"/>
          </a:xfrm>
          <a:prstGeom prst="rect">
            <a:avLst/>
          </a:prstGeom>
          <a:noFill/>
        </p:spPr>
        <p:txBody>
          <a:bodyPr wrap="square" rtlCol="0">
            <a:spAutoFit/>
          </a:bodyPr>
          <a:lstStyle/>
          <a:p>
            <a:pPr algn="ctr"/>
            <a:r>
              <a:rPr lang="en-US" altLang="zh-TW" sz="5400" b="1" dirty="0">
                <a:solidFill>
                  <a:schemeClr val="accent4"/>
                </a:solidFill>
                <a:effectLst>
                  <a:outerShdw blurRad="50800" dist="38100" dir="5100000" sx="103000" sy="103000" algn="tl" rotWithShape="0">
                    <a:prstClr val="black">
                      <a:alpha val="40000"/>
                    </a:prstClr>
                  </a:outerShdw>
                </a:effectLst>
              </a:rPr>
              <a:t>Thank you</a:t>
            </a:r>
            <a:endParaRPr lang="zh-TW" altLang="en-US" sz="5400" b="1" dirty="0">
              <a:solidFill>
                <a:schemeClr val="accent4"/>
              </a:solidFill>
              <a:effectLst>
                <a:outerShdw blurRad="50800" dist="38100" dir="5100000" sx="103000" sy="103000" algn="tl" rotWithShape="0">
                  <a:prstClr val="black">
                    <a:alpha val="40000"/>
                  </a:prstClr>
                </a:outerShdw>
              </a:effectLst>
            </a:endParaRPr>
          </a:p>
        </p:txBody>
      </p:sp>
    </p:spTree>
    <p:extLst>
      <p:ext uri="{BB962C8B-B14F-4D97-AF65-F5344CB8AC3E}">
        <p14:creationId xmlns:p14="http://schemas.microsoft.com/office/powerpoint/2010/main" val="1678350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0"/>
          <p:cNvSpPr/>
          <p:nvPr/>
        </p:nvSpPr>
        <p:spPr>
          <a:xfrm>
            <a:off x="2630269" y="578088"/>
            <a:ext cx="9369862" cy="708779"/>
          </a:xfrm>
          <a:prstGeom prst="rect">
            <a:avLst/>
          </a:prstGeom>
          <a:noFill/>
          <a:ln/>
        </p:spPr>
        <p:txBody>
          <a:bodyPr wrap="none" lIns="0" tIns="0" rIns="0" bIns="0" rtlCol="0" anchor="t"/>
          <a:lstStyle/>
          <a:p>
            <a:pPr marL="0" indent="0" algn="ctr">
              <a:lnSpc>
                <a:spcPts val="5550"/>
              </a:lnSpc>
              <a:buNone/>
            </a:pPr>
            <a:r>
              <a:rPr lang="en-US" sz="4450" b="1" dirty="0">
                <a:solidFill>
                  <a:srgbClr val="272D45"/>
                </a:solidFill>
                <a:latin typeface="Kanit Light" pitchFamily="34" charset="0"/>
                <a:ea typeface="Kanit Light" pitchFamily="34" charset="-122"/>
                <a:cs typeface="Kanit Light" pitchFamily="34" charset="-120"/>
              </a:rPr>
              <a:t>Transshipment Performance comparison</a:t>
            </a:r>
            <a:endParaRPr lang="en-US" sz="4450" dirty="0"/>
          </a:p>
        </p:txBody>
      </p:sp>
      <p:graphicFrame>
        <p:nvGraphicFramePr>
          <p:cNvPr id="3" name="圖表 2"/>
          <p:cNvGraphicFramePr>
            <a:graphicFrameLocks/>
          </p:cNvGraphicFramePr>
          <p:nvPr>
            <p:extLst>
              <p:ext uri="{D42A27DB-BD31-4B8C-83A1-F6EECF244321}">
                <p14:modId xmlns:p14="http://schemas.microsoft.com/office/powerpoint/2010/main" val="3070115543"/>
              </p:ext>
            </p:extLst>
          </p:nvPr>
        </p:nvGraphicFramePr>
        <p:xfrm>
          <a:off x="0" y="1909167"/>
          <a:ext cx="7531100" cy="48726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圖表 3"/>
          <p:cNvGraphicFramePr>
            <a:graphicFrameLocks/>
          </p:cNvGraphicFramePr>
          <p:nvPr>
            <p:extLst>
              <p:ext uri="{D42A27DB-BD31-4B8C-83A1-F6EECF244321}">
                <p14:modId xmlns:p14="http://schemas.microsoft.com/office/powerpoint/2010/main" val="4150917805"/>
              </p:ext>
            </p:extLst>
          </p:nvPr>
        </p:nvGraphicFramePr>
        <p:xfrm>
          <a:off x="7531100" y="1909166"/>
          <a:ext cx="7099300" cy="4872633"/>
        </p:xfrm>
        <a:graphic>
          <a:graphicData uri="http://schemas.openxmlformats.org/drawingml/2006/chart">
            <c:chart xmlns:c="http://schemas.openxmlformats.org/drawingml/2006/chart" xmlns:r="http://schemas.openxmlformats.org/officeDocument/2006/relationships" r:id="rId4"/>
          </a:graphicData>
        </a:graphic>
      </p:graphicFrame>
      <p:sp>
        <p:nvSpPr>
          <p:cNvPr id="5" name="矩形 4"/>
          <p:cNvSpPr/>
          <p:nvPr/>
        </p:nvSpPr>
        <p:spPr>
          <a:xfrm>
            <a:off x="4152900" y="4622799"/>
            <a:ext cx="850900" cy="2158999"/>
          </a:xfrm>
          <a:prstGeom prst="rect">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11531600" y="4622800"/>
            <a:ext cx="850900" cy="2158998"/>
          </a:xfrm>
          <a:prstGeom prst="rect">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爆炸 1 7"/>
          <p:cNvSpPr/>
          <p:nvPr/>
        </p:nvSpPr>
        <p:spPr>
          <a:xfrm>
            <a:off x="3629688" y="2930962"/>
            <a:ext cx="2160000" cy="114300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3947367" y="3179297"/>
            <a:ext cx="1452642" cy="646331"/>
          </a:xfrm>
          <a:prstGeom prst="rect">
            <a:avLst/>
          </a:prstGeom>
          <a:noFill/>
        </p:spPr>
        <p:txBody>
          <a:bodyPr wrap="none" rtlCol="0" anchor="ctr">
            <a:spAutoFit/>
          </a:bodyPr>
          <a:lstStyle/>
          <a:p>
            <a:r>
              <a:rPr lang="en-US" altLang="zh-TW" sz="3600" b="1" dirty="0">
                <a:solidFill>
                  <a:srgbClr val="FF0000"/>
                </a:solidFill>
              </a:rPr>
              <a:t>+650%</a:t>
            </a:r>
            <a:endParaRPr lang="zh-TW" altLang="en-US" sz="3600" b="1" dirty="0">
              <a:solidFill>
                <a:srgbClr val="FF0000"/>
              </a:solidFill>
            </a:endParaRPr>
          </a:p>
        </p:txBody>
      </p:sp>
      <p:sp>
        <p:nvSpPr>
          <p:cNvPr id="9" name="爆炸 1 8"/>
          <p:cNvSpPr/>
          <p:nvPr/>
        </p:nvSpPr>
        <p:spPr>
          <a:xfrm>
            <a:off x="10857412" y="3084731"/>
            <a:ext cx="2448000" cy="1143000"/>
          </a:xfrm>
          <a:prstGeom prst="irregularSeal1">
            <a:avLst/>
          </a:prstGeom>
          <a:solidFill>
            <a:schemeClr val="accent2">
              <a:lumMod val="40000"/>
              <a:lumOff val="6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11187560" y="3333066"/>
            <a:ext cx="1686680" cy="646331"/>
          </a:xfrm>
          <a:prstGeom prst="rect">
            <a:avLst/>
          </a:prstGeom>
          <a:noFill/>
        </p:spPr>
        <p:txBody>
          <a:bodyPr wrap="none" rtlCol="0" anchor="ctr">
            <a:spAutoFit/>
          </a:bodyPr>
          <a:lstStyle/>
          <a:p>
            <a:r>
              <a:rPr lang="en-US" altLang="zh-TW" sz="3600" b="1" dirty="0">
                <a:solidFill>
                  <a:srgbClr val="FF0000"/>
                </a:solidFill>
              </a:rPr>
              <a:t>+1160%</a:t>
            </a:r>
            <a:endParaRPr lang="zh-TW" altLang="en-US" sz="3600" b="1" dirty="0">
              <a:solidFill>
                <a:srgbClr val="FF0000"/>
              </a:solidFill>
            </a:endParaRPr>
          </a:p>
        </p:txBody>
      </p:sp>
      <p:sp>
        <p:nvSpPr>
          <p:cNvPr id="11" name="文字方塊 10"/>
          <p:cNvSpPr txBox="1"/>
          <p:nvPr/>
        </p:nvSpPr>
        <p:spPr>
          <a:xfrm>
            <a:off x="1066800" y="3206234"/>
            <a:ext cx="700833" cy="369332"/>
          </a:xfrm>
          <a:prstGeom prst="rect">
            <a:avLst/>
          </a:prstGeom>
          <a:noFill/>
        </p:spPr>
        <p:txBody>
          <a:bodyPr wrap="none" rtlCol="0">
            <a:spAutoFit/>
          </a:bodyPr>
          <a:lstStyle/>
          <a:p>
            <a:r>
              <a:rPr lang="en-US" altLang="zh-TW" b="1" dirty="0"/>
              <a:t>169%</a:t>
            </a:r>
            <a:endParaRPr lang="zh-TW" altLang="en-US" b="1" dirty="0"/>
          </a:p>
        </p:txBody>
      </p:sp>
      <p:sp>
        <p:nvSpPr>
          <p:cNvPr id="12" name="文字方塊 11"/>
          <p:cNvSpPr txBox="1"/>
          <p:nvPr/>
        </p:nvSpPr>
        <p:spPr>
          <a:xfrm>
            <a:off x="1884266" y="4438134"/>
            <a:ext cx="587020" cy="369332"/>
          </a:xfrm>
          <a:prstGeom prst="rect">
            <a:avLst/>
          </a:prstGeom>
          <a:noFill/>
        </p:spPr>
        <p:txBody>
          <a:bodyPr wrap="none" rtlCol="0">
            <a:spAutoFit/>
          </a:bodyPr>
          <a:lstStyle/>
          <a:p>
            <a:r>
              <a:rPr lang="en-US" altLang="zh-TW" b="1" dirty="0"/>
              <a:t>47%</a:t>
            </a:r>
            <a:endParaRPr lang="zh-TW" altLang="en-US" b="1" dirty="0"/>
          </a:p>
        </p:txBody>
      </p:sp>
      <p:sp>
        <p:nvSpPr>
          <p:cNvPr id="13" name="文字方塊 12"/>
          <p:cNvSpPr txBox="1"/>
          <p:nvPr/>
        </p:nvSpPr>
        <p:spPr>
          <a:xfrm>
            <a:off x="2735166" y="3921562"/>
            <a:ext cx="704039" cy="369332"/>
          </a:xfrm>
          <a:prstGeom prst="rect">
            <a:avLst/>
          </a:prstGeom>
          <a:noFill/>
        </p:spPr>
        <p:txBody>
          <a:bodyPr wrap="none" rtlCol="0">
            <a:spAutoFit/>
          </a:bodyPr>
          <a:lstStyle/>
          <a:p>
            <a:r>
              <a:rPr lang="en-US" altLang="zh-TW" b="1" dirty="0"/>
              <a:t>179%</a:t>
            </a:r>
            <a:endParaRPr lang="zh-TW" altLang="en-US" b="1" dirty="0"/>
          </a:p>
        </p:txBody>
      </p:sp>
      <p:sp>
        <p:nvSpPr>
          <p:cNvPr id="14" name="文字方塊 13"/>
          <p:cNvSpPr txBox="1"/>
          <p:nvPr/>
        </p:nvSpPr>
        <p:spPr>
          <a:xfrm>
            <a:off x="3495348" y="4289188"/>
            <a:ext cx="657552" cy="369332"/>
          </a:xfrm>
          <a:prstGeom prst="rect">
            <a:avLst/>
          </a:prstGeom>
          <a:noFill/>
        </p:spPr>
        <p:txBody>
          <a:bodyPr wrap="none" rtlCol="0">
            <a:spAutoFit/>
          </a:bodyPr>
          <a:lstStyle/>
          <a:p>
            <a:r>
              <a:rPr lang="en-US" altLang="zh-TW" b="1" dirty="0"/>
              <a:t>-11%</a:t>
            </a:r>
            <a:endParaRPr lang="zh-TW" altLang="en-US" b="1" dirty="0"/>
          </a:p>
        </p:txBody>
      </p:sp>
      <p:sp>
        <p:nvSpPr>
          <p:cNvPr id="15" name="文字方塊 14"/>
          <p:cNvSpPr txBox="1"/>
          <p:nvPr/>
        </p:nvSpPr>
        <p:spPr>
          <a:xfrm>
            <a:off x="5126701" y="3889296"/>
            <a:ext cx="704039" cy="369332"/>
          </a:xfrm>
          <a:prstGeom prst="rect">
            <a:avLst/>
          </a:prstGeom>
          <a:noFill/>
        </p:spPr>
        <p:txBody>
          <a:bodyPr wrap="none" rtlCol="0">
            <a:spAutoFit/>
          </a:bodyPr>
          <a:lstStyle/>
          <a:p>
            <a:r>
              <a:rPr lang="en-US" altLang="zh-TW" b="1" dirty="0"/>
              <a:t>194%</a:t>
            </a:r>
            <a:endParaRPr lang="zh-TW" altLang="en-US" b="1" dirty="0"/>
          </a:p>
        </p:txBody>
      </p:sp>
      <p:sp>
        <p:nvSpPr>
          <p:cNvPr id="16" name="文字方塊 15"/>
          <p:cNvSpPr txBox="1"/>
          <p:nvPr/>
        </p:nvSpPr>
        <p:spPr>
          <a:xfrm>
            <a:off x="5973666" y="2554764"/>
            <a:ext cx="587020" cy="369332"/>
          </a:xfrm>
          <a:prstGeom prst="rect">
            <a:avLst/>
          </a:prstGeom>
          <a:noFill/>
        </p:spPr>
        <p:txBody>
          <a:bodyPr wrap="none" rtlCol="0">
            <a:spAutoFit/>
          </a:bodyPr>
          <a:lstStyle/>
          <a:p>
            <a:r>
              <a:rPr lang="en-US" altLang="zh-TW" b="1" dirty="0"/>
              <a:t>47%</a:t>
            </a:r>
            <a:endParaRPr lang="zh-TW" altLang="en-US" b="1" dirty="0"/>
          </a:p>
        </p:txBody>
      </p:sp>
      <p:sp>
        <p:nvSpPr>
          <p:cNvPr id="17" name="文字方塊 16"/>
          <p:cNvSpPr txBox="1"/>
          <p:nvPr/>
        </p:nvSpPr>
        <p:spPr>
          <a:xfrm>
            <a:off x="6761066" y="4597400"/>
            <a:ext cx="704039" cy="369332"/>
          </a:xfrm>
          <a:prstGeom prst="rect">
            <a:avLst/>
          </a:prstGeom>
          <a:noFill/>
        </p:spPr>
        <p:txBody>
          <a:bodyPr wrap="none" rtlCol="0">
            <a:spAutoFit/>
          </a:bodyPr>
          <a:lstStyle/>
          <a:p>
            <a:r>
              <a:rPr lang="en-US" altLang="zh-TW" b="1" dirty="0"/>
              <a:t>355%</a:t>
            </a:r>
            <a:endParaRPr lang="zh-TW" altLang="en-US" b="1" dirty="0"/>
          </a:p>
        </p:txBody>
      </p:sp>
      <p:sp>
        <p:nvSpPr>
          <p:cNvPr id="18" name="文字方塊 17"/>
          <p:cNvSpPr txBox="1"/>
          <p:nvPr/>
        </p:nvSpPr>
        <p:spPr>
          <a:xfrm>
            <a:off x="8813799" y="2259568"/>
            <a:ext cx="704039" cy="369332"/>
          </a:xfrm>
          <a:prstGeom prst="rect">
            <a:avLst/>
          </a:prstGeom>
          <a:noFill/>
        </p:spPr>
        <p:txBody>
          <a:bodyPr wrap="none" rtlCol="0">
            <a:spAutoFit/>
          </a:bodyPr>
          <a:lstStyle/>
          <a:p>
            <a:r>
              <a:rPr lang="en-US" altLang="zh-TW" b="1" dirty="0"/>
              <a:t>264%</a:t>
            </a:r>
            <a:endParaRPr lang="zh-TW" altLang="en-US" b="1" dirty="0"/>
          </a:p>
        </p:txBody>
      </p:sp>
      <p:sp>
        <p:nvSpPr>
          <p:cNvPr id="19" name="文字方塊 18"/>
          <p:cNvSpPr txBox="1"/>
          <p:nvPr/>
        </p:nvSpPr>
        <p:spPr>
          <a:xfrm>
            <a:off x="9576632" y="3821331"/>
            <a:ext cx="587020" cy="369332"/>
          </a:xfrm>
          <a:prstGeom prst="rect">
            <a:avLst/>
          </a:prstGeom>
          <a:noFill/>
        </p:spPr>
        <p:txBody>
          <a:bodyPr wrap="none" rtlCol="0">
            <a:spAutoFit/>
          </a:bodyPr>
          <a:lstStyle/>
          <a:p>
            <a:r>
              <a:rPr lang="en-US" altLang="zh-TW" b="1" dirty="0"/>
              <a:t>33%</a:t>
            </a:r>
            <a:endParaRPr lang="zh-TW" altLang="en-US" b="1" dirty="0"/>
          </a:p>
        </p:txBody>
      </p:sp>
      <p:sp>
        <p:nvSpPr>
          <p:cNvPr id="20" name="文字方塊 19"/>
          <p:cNvSpPr txBox="1"/>
          <p:nvPr/>
        </p:nvSpPr>
        <p:spPr>
          <a:xfrm>
            <a:off x="10289155" y="4005997"/>
            <a:ext cx="704039" cy="369332"/>
          </a:xfrm>
          <a:prstGeom prst="rect">
            <a:avLst/>
          </a:prstGeom>
          <a:noFill/>
        </p:spPr>
        <p:txBody>
          <a:bodyPr wrap="none" rtlCol="0">
            <a:spAutoFit/>
          </a:bodyPr>
          <a:lstStyle/>
          <a:p>
            <a:r>
              <a:rPr lang="en-US" altLang="zh-TW" b="1" dirty="0"/>
              <a:t>148%</a:t>
            </a:r>
            <a:endParaRPr lang="zh-TW" altLang="en-US" b="1" dirty="0"/>
          </a:p>
        </p:txBody>
      </p:sp>
      <p:sp>
        <p:nvSpPr>
          <p:cNvPr id="21" name="文字方塊 20"/>
          <p:cNvSpPr txBox="1"/>
          <p:nvPr/>
        </p:nvSpPr>
        <p:spPr>
          <a:xfrm>
            <a:off x="10857413" y="4448454"/>
            <a:ext cx="657552" cy="369332"/>
          </a:xfrm>
          <a:prstGeom prst="rect">
            <a:avLst/>
          </a:prstGeom>
          <a:noFill/>
        </p:spPr>
        <p:txBody>
          <a:bodyPr wrap="none" rtlCol="0">
            <a:spAutoFit/>
          </a:bodyPr>
          <a:lstStyle/>
          <a:p>
            <a:r>
              <a:rPr lang="en-US" altLang="zh-TW" b="1" dirty="0"/>
              <a:t>-42%</a:t>
            </a:r>
            <a:endParaRPr lang="zh-TW" altLang="en-US" b="1" dirty="0"/>
          </a:p>
        </p:txBody>
      </p:sp>
      <p:sp>
        <p:nvSpPr>
          <p:cNvPr id="22" name="文字方塊 21"/>
          <p:cNvSpPr txBox="1"/>
          <p:nvPr/>
        </p:nvSpPr>
        <p:spPr>
          <a:xfrm>
            <a:off x="12382500" y="4782066"/>
            <a:ext cx="704039" cy="369332"/>
          </a:xfrm>
          <a:prstGeom prst="rect">
            <a:avLst/>
          </a:prstGeom>
          <a:noFill/>
        </p:spPr>
        <p:txBody>
          <a:bodyPr wrap="none" rtlCol="0">
            <a:spAutoFit/>
          </a:bodyPr>
          <a:lstStyle/>
          <a:p>
            <a:r>
              <a:rPr lang="en-US" altLang="zh-TW" b="1" dirty="0"/>
              <a:t>142%</a:t>
            </a:r>
            <a:endParaRPr lang="zh-TW" altLang="en-US" b="1" dirty="0"/>
          </a:p>
        </p:txBody>
      </p:sp>
      <p:sp>
        <p:nvSpPr>
          <p:cNvPr id="23" name="文字方塊 22"/>
          <p:cNvSpPr txBox="1"/>
          <p:nvPr/>
        </p:nvSpPr>
        <p:spPr>
          <a:xfrm>
            <a:off x="13086539" y="4955064"/>
            <a:ext cx="587020" cy="369332"/>
          </a:xfrm>
          <a:prstGeom prst="rect">
            <a:avLst/>
          </a:prstGeom>
          <a:noFill/>
        </p:spPr>
        <p:txBody>
          <a:bodyPr wrap="none" rtlCol="0">
            <a:spAutoFit/>
          </a:bodyPr>
          <a:lstStyle/>
          <a:p>
            <a:r>
              <a:rPr lang="en-US" altLang="zh-TW" b="1" dirty="0"/>
              <a:t>46%</a:t>
            </a:r>
            <a:endParaRPr lang="zh-TW" altLang="en-US" b="1" dirty="0"/>
          </a:p>
        </p:txBody>
      </p:sp>
      <p:sp>
        <p:nvSpPr>
          <p:cNvPr id="24" name="文字方塊 23"/>
          <p:cNvSpPr txBox="1"/>
          <p:nvPr/>
        </p:nvSpPr>
        <p:spPr>
          <a:xfrm>
            <a:off x="13834966" y="4929664"/>
            <a:ext cx="704039" cy="369332"/>
          </a:xfrm>
          <a:prstGeom prst="rect">
            <a:avLst/>
          </a:prstGeom>
          <a:noFill/>
        </p:spPr>
        <p:txBody>
          <a:bodyPr wrap="none" rtlCol="0">
            <a:spAutoFit/>
          </a:bodyPr>
          <a:lstStyle/>
          <a:p>
            <a:r>
              <a:rPr lang="en-US" altLang="zh-TW" b="1" dirty="0"/>
              <a:t>223%</a:t>
            </a:r>
            <a:endParaRPr lang="zh-TW" altLang="en-US" b="1" dirty="0"/>
          </a:p>
        </p:txBody>
      </p:sp>
    </p:spTree>
    <p:extLst>
      <p:ext uri="{BB962C8B-B14F-4D97-AF65-F5344CB8AC3E}">
        <p14:creationId xmlns:p14="http://schemas.microsoft.com/office/powerpoint/2010/main" val="3784031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691758"/>
            <a:ext cx="5670590" cy="708779"/>
          </a:xfrm>
          <a:prstGeom prst="rect">
            <a:avLst/>
          </a:prstGeom>
          <a:noFill/>
          <a:ln/>
        </p:spPr>
        <p:txBody>
          <a:bodyPr wrap="none" lIns="0" tIns="0" rIns="0" bIns="0" rtlCol="0" anchor="t"/>
          <a:lstStyle/>
          <a:p>
            <a:pPr>
              <a:lnSpc>
                <a:spcPts val="5550"/>
              </a:lnSpc>
            </a:pPr>
            <a:r>
              <a:rPr lang="en-US" sz="4450" b="1" dirty="0">
                <a:solidFill>
                  <a:srgbClr val="272D45"/>
                </a:solidFill>
                <a:latin typeface="Kanit Light" pitchFamily="34" charset="0"/>
                <a:ea typeface="Kanit Light" pitchFamily="34" charset="-122"/>
                <a:cs typeface="Kanit Light" pitchFamily="34" charset="-120"/>
              </a:rPr>
              <a:t>Presentation Outline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81" y="3001674"/>
            <a:ext cx="13776437" cy="222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496378"/>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272D45"/>
                </a:solidFill>
                <a:latin typeface="Kanit Light" pitchFamily="34" charset="0"/>
                <a:ea typeface="Kanit Light" pitchFamily="34" charset="-122"/>
                <a:cs typeface="Kanit Light" pitchFamily="34" charset="-120"/>
              </a:rPr>
              <a:t>Background</a:t>
            </a:r>
            <a:endParaRPr lang="en-US" sz="4450" dirty="0"/>
          </a:p>
        </p:txBody>
      </p:sp>
      <p:pic>
        <p:nvPicPr>
          <p:cNvPr id="3" name="Image 0" descr="preencoded.png"/>
          <p:cNvPicPr>
            <a:picLocks noChangeAspect="1"/>
          </p:cNvPicPr>
          <p:nvPr/>
        </p:nvPicPr>
        <p:blipFill>
          <a:blip r:embed="rId3"/>
          <a:stretch>
            <a:fillRect/>
          </a:stretch>
        </p:blipFill>
        <p:spPr>
          <a:xfrm>
            <a:off x="793790" y="2658785"/>
            <a:ext cx="3005495" cy="1857494"/>
          </a:xfrm>
          <a:prstGeom prst="rect">
            <a:avLst/>
          </a:prstGeom>
        </p:spPr>
      </p:pic>
      <p:sp>
        <p:nvSpPr>
          <p:cNvPr id="4" name="Text 1"/>
          <p:cNvSpPr/>
          <p:nvPr/>
        </p:nvSpPr>
        <p:spPr>
          <a:xfrm>
            <a:off x="793790" y="4967667"/>
            <a:ext cx="2835235" cy="354330"/>
          </a:xfrm>
          <a:prstGeom prst="rect">
            <a:avLst/>
          </a:prstGeom>
          <a:noFill/>
          <a:ln/>
        </p:spPr>
        <p:txBody>
          <a:bodyPr wrap="none" lIns="0" tIns="0" rIns="0" bIns="0" rtlCol="0" anchor="ctr"/>
          <a:lstStyle/>
          <a:p>
            <a:pPr>
              <a:lnSpc>
                <a:spcPts val="2750"/>
              </a:lnSpc>
            </a:pPr>
            <a:r>
              <a:rPr lang="en-US" sz="2200" b="1" dirty="0">
                <a:solidFill>
                  <a:srgbClr val="2C3249"/>
                </a:solidFill>
                <a:latin typeface="Kanit Light" pitchFamily="34" charset="0"/>
                <a:ea typeface="Kanit Light" pitchFamily="34" charset="-122"/>
                <a:cs typeface="Kanit Light" pitchFamily="34" charset="-120"/>
              </a:rPr>
              <a:t>Climate Abnormally </a:t>
            </a:r>
          </a:p>
          <a:p>
            <a:pPr>
              <a:lnSpc>
                <a:spcPts val="2750"/>
              </a:lnSpc>
            </a:pPr>
            <a:r>
              <a:rPr lang="en-US" altLang="zh-TW" sz="2200" b="1" dirty="0">
                <a:solidFill>
                  <a:srgbClr val="2C3249"/>
                </a:solidFill>
                <a:latin typeface="Kanit Light" pitchFamily="34" charset="0"/>
                <a:ea typeface="Kanit Light" pitchFamily="34" charset="-122"/>
                <a:cs typeface="Kanit Light" pitchFamily="34" charset="-120"/>
              </a:rPr>
              <a:t>&amp;</a:t>
            </a:r>
            <a:r>
              <a:rPr lang="zh-TW" altLang="en-US" sz="2200" b="1" dirty="0">
                <a:solidFill>
                  <a:srgbClr val="2C3249"/>
                </a:solidFill>
                <a:latin typeface="Kanit Light" pitchFamily="34" charset="0"/>
                <a:ea typeface="Kanit Light" pitchFamily="34" charset="-122"/>
                <a:cs typeface="Kanit Light" pitchFamily="34" charset="-120"/>
              </a:rPr>
              <a:t> </a:t>
            </a:r>
            <a:r>
              <a:rPr lang="en-US" altLang="zh-TW" sz="2200" b="1" dirty="0">
                <a:solidFill>
                  <a:srgbClr val="2C3249"/>
                </a:solidFill>
                <a:latin typeface="Kanit Light" pitchFamily="34" charset="0"/>
                <a:ea typeface="Kanit Light" pitchFamily="34" charset="-122"/>
                <a:cs typeface="Kanit Light" pitchFamily="34" charset="-120"/>
              </a:rPr>
              <a:t>Unstable Market</a:t>
            </a:r>
          </a:p>
        </p:txBody>
      </p:sp>
      <p:sp>
        <p:nvSpPr>
          <p:cNvPr id="5" name="Text 2"/>
          <p:cNvSpPr/>
          <p:nvPr/>
        </p:nvSpPr>
        <p:spPr>
          <a:xfrm>
            <a:off x="793790" y="5634558"/>
            <a:ext cx="3005495" cy="1088708"/>
          </a:xfrm>
          <a:prstGeom prst="rect">
            <a:avLst/>
          </a:prstGeom>
          <a:noFill/>
          <a:ln/>
        </p:spPr>
        <p:txBody>
          <a:bodyPr wrap="square" lIns="0" tIns="0" rIns="0" bIns="0" rtlCol="0" anchor="t"/>
          <a:lstStyle/>
          <a:p>
            <a:pPr marL="0" indent="0" algn="l">
              <a:lnSpc>
                <a:spcPts val="2850"/>
              </a:lnSpc>
              <a:buNone/>
            </a:pPr>
            <a:r>
              <a:rPr lang="en-US" sz="1750" dirty="0">
                <a:latin typeface="Martel Sans" pitchFamily="34" charset="0"/>
                <a:ea typeface="Martel Sans" pitchFamily="34" charset="-122"/>
                <a:cs typeface="Martel Sans" pitchFamily="34" charset="-120"/>
              </a:rPr>
              <a:t>El Niño </a:t>
            </a:r>
            <a:r>
              <a:rPr lang="en-US" sz="1750" dirty="0">
                <a:solidFill>
                  <a:srgbClr val="2C3249"/>
                </a:solidFill>
                <a:latin typeface="Martel Sans" pitchFamily="34" charset="0"/>
                <a:ea typeface="Martel Sans" pitchFamily="34" charset="-122"/>
                <a:cs typeface="Martel Sans" pitchFamily="34" charset="-120"/>
              </a:rPr>
              <a:t>impact on weather patterns disrupts schedules.</a:t>
            </a:r>
            <a:endParaRPr lang="en-US" sz="1750" dirty="0"/>
          </a:p>
        </p:txBody>
      </p:sp>
      <p:pic>
        <p:nvPicPr>
          <p:cNvPr id="6" name="Image 1" descr="preencoded.png"/>
          <p:cNvPicPr>
            <a:picLocks noChangeAspect="1"/>
          </p:cNvPicPr>
          <p:nvPr/>
        </p:nvPicPr>
        <p:blipFill>
          <a:blip r:embed="rId4"/>
          <a:stretch>
            <a:fillRect/>
          </a:stretch>
        </p:blipFill>
        <p:spPr>
          <a:xfrm>
            <a:off x="7485004" y="2640255"/>
            <a:ext cx="3005614" cy="1857494"/>
          </a:xfrm>
          <a:prstGeom prst="rect">
            <a:avLst/>
          </a:prstGeom>
        </p:spPr>
      </p:pic>
      <p:sp>
        <p:nvSpPr>
          <p:cNvPr id="7" name="Text 3"/>
          <p:cNvSpPr/>
          <p:nvPr/>
        </p:nvSpPr>
        <p:spPr>
          <a:xfrm>
            <a:off x="7485004" y="4967667"/>
            <a:ext cx="2835235" cy="354330"/>
          </a:xfrm>
          <a:prstGeom prst="rect">
            <a:avLst/>
          </a:prstGeom>
          <a:noFill/>
          <a:ln/>
        </p:spPr>
        <p:txBody>
          <a:bodyPr wrap="none" lIns="0" tIns="0" rIns="0" bIns="0" rtlCol="0" anchor="ctr"/>
          <a:lstStyle/>
          <a:p>
            <a:pPr marL="0" indent="0" algn="l">
              <a:lnSpc>
                <a:spcPts val="2750"/>
              </a:lnSpc>
              <a:buNone/>
            </a:pPr>
            <a:r>
              <a:rPr lang="en-US" sz="2200" b="1" dirty="0">
                <a:solidFill>
                  <a:srgbClr val="2C3249"/>
                </a:solidFill>
                <a:latin typeface="Kanit Light" pitchFamily="34" charset="0"/>
                <a:ea typeface="Kanit Light" pitchFamily="34" charset="-122"/>
                <a:cs typeface="Kanit Light" pitchFamily="34" charset="-120"/>
              </a:rPr>
              <a:t>Inventory &amp; Storage</a:t>
            </a:r>
            <a:endParaRPr lang="en-US" sz="2200" dirty="0"/>
          </a:p>
        </p:txBody>
      </p:sp>
      <p:sp>
        <p:nvSpPr>
          <p:cNvPr id="8" name="Text 4"/>
          <p:cNvSpPr/>
          <p:nvPr/>
        </p:nvSpPr>
        <p:spPr>
          <a:xfrm>
            <a:off x="7485004" y="5634558"/>
            <a:ext cx="3005614" cy="725805"/>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Full yards and high storage costs.</a:t>
            </a:r>
            <a:endParaRPr lang="en-US" sz="1750" dirty="0"/>
          </a:p>
        </p:txBody>
      </p:sp>
      <p:pic>
        <p:nvPicPr>
          <p:cNvPr id="9" name="Image 2" descr="preencoded.png"/>
          <p:cNvPicPr>
            <a:picLocks noChangeAspect="1"/>
          </p:cNvPicPr>
          <p:nvPr/>
        </p:nvPicPr>
        <p:blipFill>
          <a:blip r:embed="rId5"/>
          <a:stretch>
            <a:fillRect/>
          </a:stretch>
        </p:blipFill>
        <p:spPr>
          <a:xfrm>
            <a:off x="4139397" y="2640255"/>
            <a:ext cx="3005614" cy="1857494"/>
          </a:xfrm>
          <a:prstGeom prst="rect">
            <a:avLst/>
          </a:prstGeom>
        </p:spPr>
      </p:pic>
      <p:sp>
        <p:nvSpPr>
          <p:cNvPr id="10" name="Text 5"/>
          <p:cNvSpPr/>
          <p:nvPr/>
        </p:nvSpPr>
        <p:spPr>
          <a:xfrm>
            <a:off x="4139397" y="4967667"/>
            <a:ext cx="2835235" cy="354330"/>
          </a:xfrm>
          <a:prstGeom prst="rect">
            <a:avLst/>
          </a:prstGeom>
          <a:noFill/>
          <a:ln/>
        </p:spPr>
        <p:txBody>
          <a:bodyPr wrap="none" lIns="0" tIns="0" rIns="0" bIns="0" rtlCol="0" anchor="ctr"/>
          <a:lstStyle/>
          <a:p>
            <a:pPr marL="0" indent="0" algn="l">
              <a:lnSpc>
                <a:spcPts val="2750"/>
              </a:lnSpc>
              <a:buNone/>
            </a:pPr>
            <a:r>
              <a:rPr lang="en-US" sz="2200" b="1" dirty="0">
                <a:solidFill>
                  <a:srgbClr val="2C3249"/>
                </a:solidFill>
                <a:latin typeface="Kanit Light" pitchFamily="34" charset="0"/>
                <a:ea typeface="Kanit Light" pitchFamily="34" charset="-122"/>
                <a:cs typeface="Kanit Light" pitchFamily="34" charset="-120"/>
              </a:rPr>
              <a:t>Port Congestion</a:t>
            </a:r>
            <a:endParaRPr lang="en-US" sz="2200" dirty="0"/>
          </a:p>
        </p:txBody>
      </p:sp>
      <p:sp>
        <p:nvSpPr>
          <p:cNvPr id="11" name="Text 6"/>
          <p:cNvSpPr/>
          <p:nvPr/>
        </p:nvSpPr>
        <p:spPr>
          <a:xfrm>
            <a:off x="4139397" y="5634558"/>
            <a:ext cx="3005614" cy="1088708"/>
          </a:xfrm>
          <a:prstGeom prst="rect">
            <a:avLst/>
          </a:prstGeom>
          <a:noFill/>
          <a:ln/>
        </p:spPr>
        <p:txBody>
          <a:bodyPr wrap="square" lIns="0" tIns="0" rIns="0" bIns="0" rtlCol="0" anchor="t"/>
          <a:lstStyle/>
          <a:p>
            <a:pPr marL="0" indent="0">
              <a:lnSpc>
                <a:spcPts val="2850"/>
              </a:lnSpc>
              <a:buNone/>
            </a:pPr>
            <a:r>
              <a:rPr lang="en-US" sz="1750" dirty="0">
                <a:solidFill>
                  <a:srgbClr val="2C3249"/>
                </a:solidFill>
                <a:latin typeface="Martel Sans" pitchFamily="34" charset="0"/>
                <a:ea typeface="Martel Sans" pitchFamily="34" charset="-122"/>
                <a:cs typeface="Martel Sans" pitchFamily="34" charset="-120"/>
              </a:rPr>
              <a:t>Low productivity and extended waiting times cause container roll-over.</a:t>
            </a:r>
            <a:endParaRPr lang="en-US" sz="1750" dirty="0"/>
          </a:p>
        </p:txBody>
      </p:sp>
      <p:pic>
        <p:nvPicPr>
          <p:cNvPr id="12" name="Image 3" descr="preencoded.png"/>
          <p:cNvPicPr>
            <a:picLocks noChangeAspect="1"/>
          </p:cNvPicPr>
          <p:nvPr/>
        </p:nvPicPr>
        <p:blipFill>
          <a:blip r:embed="rId6"/>
          <a:stretch>
            <a:fillRect/>
          </a:stretch>
        </p:blipFill>
        <p:spPr>
          <a:xfrm>
            <a:off x="10830611" y="2658785"/>
            <a:ext cx="3005614" cy="1857494"/>
          </a:xfrm>
          <a:prstGeom prst="rect">
            <a:avLst/>
          </a:prstGeom>
        </p:spPr>
      </p:pic>
      <p:sp>
        <p:nvSpPr>
          <p:cNvPr id="13" name="Text 7"/>
          <p:cNvSpPr/>
          <p:nvPr/>
        </p:nvSpPr>
        <p:spPr>
          <a:xfrm>
            <a:off x="10830611" y="4790502"/>
            <a:ext cx="3005614" cy="708660"/>
          </a:xfrm>
          <a:prstGeom prst="rect">
            <a:avLst/>
          </a:prstGeom>
          <a:noFill/>
          <a:ln/>
        </p:spPr>
        <p:txBody>
          <a:bodyPr wrap="square" lIns="0" tIns="0" rIns="0" bIns="0" rtlCol="0" anchor="ctr"/>
          <a:lstStyle/>
          <a:p>
            <a:pPr marL="0" indent="0" algn="l">
              <a:lnSpc>
                <a:spcPts val="2750"/>
              </a:lnSpc>
              <a:buNone/>
            </a:pPr>
            <a:r>
              <a:rPr lang="en-US" sz="2200" b="1" dirty="0">
                <a:solidFill>
                  <a:srgbClr val="2C3249"/>
                </a:solidFill>
                <a:latin typeface="Kanit Light" pitchFamily="34" charset="0"/>
                <a:ea typeface="Kanit Light" pitchFamily="34" charset="-122"/>
                <a:cs typeface="Kanit Light" pitchFamily="34" charset="-120"/>
              </a:rPr>
              <a:t>Transshipment Arrangement</a:t>
            </a:r>
            <a:endParaRPr lang="en-US" sz="2200" dirty="0"/>
          </a:p>
        </p:txBody>
      </p:sp>
      <p:sp>
        <p:nvSpPr>
          <p:cNvPr id="14" name="Text 8"/>
          <p:cNvSpPr/>
          <p:nvPr/>
        </p:nvSpPr>
        <p:spPr>
          <a:xfrm>
            <a:off x="10830611" y="5634558"/>
            <a:ext cx="3005614" cy="1088708"/>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Long T/S times, potential cargo claims, and increased storage costs.</a:t>
            </a:r>
            <a:endParaRPr lang="en-US" sz="1750" dirty="0"/>
          </a:p>
        </p:txBody>
      </p:sp>
      <p:pic>
        <p:nvPicPr>
          <p:cNvPr id="1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33804" y="876793"/>
            <a:ext cx="2289314" cy="1239170"/>
          </a:xfrm>
          <a:prstGeom prst="rect">
            <a:avLst/>
          </a:prstGeom>
          <a:noFill/>
          <a:ln>
            <a:noFill/>
          </a:ln>
          <a:effectLst/>
          <a:scene3d>
            <a:camera prst="orthographicFront">
              <a:rot lat="0" lon="0" rev="19799999"/>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直線接點 16"/>
          <p:cNvCxnSpPr/>
          <p:nvPr/>
        </p:nvCxnSpPr>
        <p:spPr>
          <a:xfrm>
            <a:off x="793790" y="5559227"/>
            <a:ext cx="300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4139397" y="5559227"/>
            <a:ext cx="300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7485004" y="5559227"/>
            <a:ext cx="300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10830611" y="5559227"/>
            <a:ext cx="300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157645"/>
            <a:ext cx="11992689" cy="708779"/>
          </a:xfrm>
          <a:prstGeom prst="rect">
            <a:avLst/>
          </a:prstGeom>
          <a:noFill/>
          <a:ln/>
        </p:spPr>
        <p:txBody>
          <a:bodyPr wrap="none" lIns="0" tIns="0" rIns="0" bIns="0" rtlCol="0" anchor="t"/>
          <a:lstStyle/>
          <a:p>
            <a:pPr marL="0" indent="0">
              <a:lnSpc>
                <a:spcPts val="5550"/>
              </a:lnSpc>
              <a:buNone/>
            </a:pPr>
            <a:r>
              <a:rPr lang="en-US" sz="4450" b="1" dirty="0">
                <a:solidFill>
                  <a:srgbClr val="272D45"/>
                </a:solidFill>
                <a:latin typeface="Kanit Light" pitchFamily="34" charset="0"/>
                <a:ea typeface="Kanit Light" pitchFamily="34" charset="-122"/>
                <a:cs typeface="Kanit Light" pitchFamily="34" charset="-120"/>
              </a:rPr>
              <a:t>Transshipment Performance: </a:t>
            </a:r>
            <a:r>
              <a:rPr lang="en-US" sz="5400" b="1" dirty="0">
                <a:solidFill>
                  <a:srgbClr val="272D45"/>
                </a:solidFill>
                <a:latin typeface="Kanit Light" pitchFamily="34" charset="0"/>
                <a:ea typeface="Kanit Light" pitchFamily="34" charset="-122"/>
                <a:cs typeface="Kanit Light" pitchFamily="34" charset="-120"/>
              </a:rPr>
              <a:t>MXMZO + MXLZC</a:t>
            </a:r>
            <a:endParaRPr lang="en-US" sz="5400" dirty="0"/>
          </a:p>
        </p:txBody>
      </p:sp>
      <p:graphicFrame>
        <p:nvGraphicFramePr>
          <p:cNvPr id="10" name="圖表 9"/>
          <p:cNvGraphicFramePr>
            <a:graphicFrameLocks/>
          </p:cNvGraphicFramePr>
          <p:nvPr>
            <p:extLst>
              <p:ext uri="{D42A27DB-BD31-4B8C-83A1-F6EECF244321}">
                <p14:modId xmlns:p14="http://schemas.microsoft.com/office/powerpoint/2010/main" val="537710374"/>
              </p:ext>
            </p:extLst>
          </p:nvPr>
        </p:nvGraphicFramePr>
        <p:xfrm>
          <a:off x="793790" y="1988577"/>
          <a:ext cx="7474138" cy="4506445"/>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 2"/>
          <p:cNvSpPr/>
          <p:nvPr/>
        </p:nvSpPr>
        <p:spPr>
          <a:xfrm>
            <a:off x="8385691" y="4462270"/>
            <a:ext cx="6244709" cy="2054085"/>
          </a:xfrm>
          <a:prstGeom prst="rect">
            <a:avLst/>
          </a:prstGeom>
          <a:noFill/>
          <a:ln/>
        </p:spPr>
        <p:txBody>
          <a:bodyPr wrap="none" lIns="0" tIns="0" rIns="0" bIns="0" rtlCol="0" anchor="b"/>
          <a:lstStyle/>
          <a:p>
            <a:pPr marL="342900" indent="-342900">
              <a:lnSpc>
                <a:spcPts val="3550"/>
              </a:lnSpc>
              <a:buFont typeface="Arial" pitchFamily="34" charset="0"/>
              <a:buChar char="•"/>
            </a:pPr>
            <a:r>
              <a:rPr lang="en-US" sz="2200" b="1" dirty="0">
                <a:solidFill>
                  <a:srgbClr val="2C3249"/>
                </a:solidFill>
                <a:latin typeface="Martel Sans" pitchFamily="34" charset="0"/>
                <a:ea typeface="Martel Sans" pitchFamily="34" charset="-122"/>
                <a:cs typeface="Martel Sans" pitchFamily="34" charset="-120"/>
              </a:rPr>
              <a:t>13% of T/S in LATAM.</a:t>
            </a:r>
          </a:p>
          <a:p>
            <a:pPr marL="342900" indent="-342900">
              <a:lnSpc>
                <a:spcPts val="3550"/>
              </a:lnSpc>
              <a:buFont typeface="Arial" pitchFamily="34" charset="0"/>
              <a:buChar char="•"/>
            </a:pPr>
            <a:r>
              <a:rPr lang="en-US" altLang="zh-TW" sz="2200" b="1" dirty="0">
                <a:solidFill>
                  <a:srgbClr val="F44444"/>
                </a:solidFill>
                <a:latin typeface="Martel Sans" pitchFamily="34" charset="0"/>
                <a:ea typeface="Martel Sans" pitchFamily="34" charset="-122"/>
                <a:cs typeface="Martel Sans" pitchFamily="34" charset="-120"/>
              </a:rPr>
              <a:t>Port congestion in Central America(SV/GT)</a:t>
            </a:r>
          </a:p>
          <a:p>
            <a:pPr marL="342900" indent="-342900">
              <a:lnSpc>
                <a:spcPts val="3550"/>
              </a:lnSpc>
              <a:buFont typeface="Arial" pitchFamily="34" charset="0"/>
              <a:buChar char="•"/>
            </a:pPr>
            <a:r>
              <a:rPr lang="en-US" altLang="zh-TW" sz="2200" b="1" dirty="0">
                <a:solidFill>
                  <a:srgbClr val="F44444"/>
                </a:solidFill>
                <a:latin typeface="Martel Sans" pitchFamily="34" charset="0"/>
                <a:ea typeface="Martel Sans" pitchFamily="34" charset="-122"/>
                <a:cs typeface="Martel Sans" pitchFamily="34" charset="-120"/>
              </a:rPr>
              <a:t>Affected by skip port issue(WSA2/WSA3)</a:t>
            </a:r>
            <a:endParaRPr lang="en-US" altLang="zh-TW" sz="2200"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850" t="1911" r="22756" b="-1911"/>
          <a:stretch/>
        </p:blipFill>
        <p:spPr bwMode="auto">
          <a:xfrm>
            <a:off x="8385691" y="2328863"/>
            <a:ext cx="3009900" cy="2187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圖片 16"/>
          <p:cNvPicPr>
            <a:picLocks noChangeAspect="1"/>
          </p:cNvPicPr>
          <p:nvPr/>
        </p:nvPicPr>
        <p:blipFill rotWithShape="1">
          <a:blip r:embed="rId5">
            <a:extLst>
              <a:ext uri="{28A0092B-C50C-407E-A947-70E740481C1C}">
                <a14:useLocalDpi xmlns:a14="http://schemas.microsoft.com/office/drawing/2010/main" val="0"/>
              </a:ext>
            </a:extLst>
          </a:blip>
          <a:srcRect l="20494" t="10600" r="41564" b="47413"/>
          <a:stretch/>
        </p:blipFill>
        <p:spPr>
          <a:xfrm>
            <a:off x="11508045" y="2328863"/>
            <a:ext cx="2893755" cy="213340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123117"/>
            <a:ext cx="9535954" cy="708779"/>
          </a:xfrm>
          <a:prstGeom prst="rect">
            <a:avLst/>
          </a:prstGeom>
          <a:noFill/>
          <a:ln/>
        </p:spPr>
        <p:txBody>
          <a:bodyPr wrap="none" lIns="0" tIns="0" rIns="0" bIns="0" rtlCol="0" anchor="t"/>
          <a:lstStyle/>
          <a:p>
            <a:pPr marL="0" indent="0">
              <a:lnSpc>
                <a:spcPts val="5550"/>
              </a:lnSpc>
              <a:buNone/>
            </a:pPr>
            <a:r>
              <a:rPr lang="en-US" sz="4450" b="1" dirty="0">
                <a:solidFill>
                  <a:srgbClr val="272D45"/>
                </a:solidFill>
                <a:latin typeface="Kanit Light" pitchFamily="34" charset="0"/>
                <a:ea typeface="Kanit Light" pitchFamily="34" charset="-122"/>
                <a:cs typeface="Kanit Light" pitchFamily="34" charset="-120"/>
              </a:rPr>
              <a:t>Transshipment Performance: </a:t>
            </a:r>
            <a:r>
              <a:rPr lang="en-US" sz="5400" b="1" dirty="0">
                <a:solidFill>
                  <a:srgbClr val="272D45"/>
                </a:solidFill>
                <a:latin typeface="Kanit Light" pitchFamily="34" charset="0"/>
                <a:ea typeface="Kanit Light" pitchFamily="34" charset="-122"/>
                <a:cs typeface="Kanit Light" pitchFamily="34" charset="-120"/>
              </a:rPr>
              <a:t>PABBA</a:t>
            </a:r>
            <a:endParaRPr lang="en-US" sz="5400" dirty="0"/>
          </a:p>
        </p:txBody>
      </p:sp>
      <p:sp>
        <p:nvSpPr>
          <p:cNvPr id="4" name="Text 1"/>
          <p:cNvSpPr/>
          <p:nvPr/>
        </p:nvSpPr>
        <p:spPr>
          <a:xfrm>
            <a:off x="793790" y="6448901"/>
            <a:ext cx="6244709" cy="453509"/>
          </a:xfrm>
          <a:prstGeom prst="rect">
            <a:avLst/>
          </a:prstGeom>
          <a:noFill/>
          <a:ln/>
        </p:spPr>
        <p:txBody>
          <a:bodyPr wrap="none" lIns="0" tIns="0" rIns="0" bIns="0" rtlCol="0" anchor="t"/>
          <a:lstStyle/>
          <a:p>
            <a:pPr marL="0" indent="0">
              <a:lnSpc>
                <a:spcPts val="3550"/>
              </a:lnSpc>
              <a:buNone/>
            </a:pPr>
            <a:endParaRPr lang="en-US" sz="2200" dirty="0"/>
          </a:p>
        </p:txBody>
      </p:sp>
      <p:sp>
        <p:nvSpPr>
          <p:cNvPr id="5" name="Text 2"/>
          <p:cNvSpPr/>
          <p:nvPr/>
        </p:nvSpPr>
        <p:spPr>
          <a:xfrm>
            <a:off x="8385691" y="4521199"/>
            <a:ext cx="6244709" cy="2054085"/>
          </a:xfrm>
          <a:prstGeom prst="rect">
            <a:avLst/>
          </a:prstGeom>
          <a:noFill/>
          <a:ln/>
        </p:spPr>
        <p:txBody>
          <a:bodyPr wrap="none" lIns="0" tIns="0" rIns="0" bIns="0" rtlCol="0" anchor="b"/>
          <a:lstStyle/>
          <a:p>
            <a:pPr marL="342900" indent="-342900">
              <a:lnSpc>
                <a:spcPts val="3550"/>
              </a:lnSpc>
              <a:buFont typeface="Arial" pitchFamily="34" charset="0"/>
              <a:buChar char="•"/>
            </a:pPr>
            <a:r>
              <a:rPr lang="en-US" sz="2200" b="1" dirty="0">
                <a:solidFill>
                  <a:srgbClr val="2C3249"/>
                </a:solidFill>
                <a:latin typeface="Martel Sans" pitchFamily="34" charset="0"/>
                <a:ea typeface="Martel Sans" pitchFamily="34" charset="-122"/>
                <a:cs typeface="Martel Sans" pitchFamily="34" charset="-120"/>
              </a:rPr>
              <a:t>10% of T/S in LATAM.</a:t>
            </a:r>
          </a:p>
          <a:p>
            <a:pPr marL="342900" indent="-342900">
              <a:lnSpc>
                <a:spcPts val="3550"/>
              </a:lnSpc>
              <a:buFont typeface="Arial" pitchFamily="34" charset="0"/>
              <a:buChar char="•"/>
            </a:pPr>
            <a:r>
              <a:rPr lang="en-US" altLang="zh-TW" sz="2200" b="1" dirty="0">
                <a:solidFill>
                  <a:srgbClr val="F44444"/>
                </a:solidFill>
                <a:latin typeface="Martel Sans" pitchFamily="34" charset="0"/>
                <a:ea typeface="Martel Sans" pitchFamily="34" charset="-122"/>
                <a:cs typeface="Martel Sans" pitchFamily="34" charset="-120"/>
              </a:rPr>
              <a:t>Operation issue(NICPK port)</a:t>
            </a:r>
          </a:p>
          <a:p>
            <a:pPr marL="342900" indent="-342900">
              <a:lnSpc>
                <a:spcPts val="3550"/>
              </a:lnSpc>
              <a:buFont typeface="Arial" pitchFamily="34" charset="0"/>
              <a:buChar char="•"/>
            </a:pPr>
            <a:r>
              <a:rPr lang="en-US" altLang="zh-TW" sz="2200" b="1" dirty="0">
                <a:solidFill>
                  <a:srgbClr val="F44444"/>
                </a:solidFill>
                <a:latin typeface="Martel Sans" pitchFamily="34" charset="0"/>
                <a:ea typeface="Martel Sans" pitchFamily="34" charset="-122"/>
                <a:cs typeface="Martel Sans" pitchFamily="34" charset="-120"/>
              </a:rPr>
              <a:t>Port congestion in Central America(CRCAL)</a:t>
            </a:r>
          </a:p>
          <a:p>
            <a:pPr marL="342900" indent="-342900">
              <a:lnSpc>
                <a:spcPts val="3550"/>
              </a:lnSpc>
              <a:buFont typeface="Arial" pitchFamily="34" charset="0"/>
              <a:buChar char="•"/>
            </a:pPr>
            <a:r>
              <a:rPr lang="en-US" altLang="zh-TW" sz="2200" b="1" dirty="0">
                <a:solidFill>
                  <a:srgbClr val="F44444"/>
                </a:solidFill>
                <a:latin typeface="Martel Sans" pitchFamily="34" charset="0"/>
                <a:ea typeface="Martel Sans" pitchFamily="34" charset="-122"/>
                <a:cs typeface="Martel Sans" pitchFamily="34" charset="-120"/>
              </a:rPr>
              <a:t>PPC port congestion causes C&amp;R</a:t>
            </a:r>
            <a:endParaRPr lang="en-US" altLang="zh-TW" sz="2200" dirty="0"/>
          </a:p>
        </p:txBody>
      </p:sp>
      <p:graphicFrame>
        <p:nvGraphicFramePr>
          <p:cNvPr id="9" name="圖表 8"/>
          <p:cNvGraphicFramePr>
            <a:graphicFrameLocks/>
          </p:cNvGraphicFramePr>
          <p:nvPr>
            <p:extLst>
              <p:ext uri="{D42A27DB-BD31-4B8C-83A1-F6EECF244321}">
                <p14:modId xmlns:p14="http://schemas.microsoft.com/office/powerpoint/2010/main" val="4232306723"/>
              </p:ext>
            </p:extLst>
          </p:nvPr>
        </p:nvGraphicFramePr>
        <p:xfrm>
          <a:off x="793790" y="1981200"/>
          <a:ext cx="7420447" cy="45974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4544" y="2225779"/>
            <a:ext cx="2776656" cy="2080751"/>
          </a:xfrm>
          <a:prstGeom prst="rect">
            <a:avLst/>
          </a:prstGeom>
          <a:ln>
            <a:noFill/>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200388"/>
            <a:ext cx="9369862" cy="708779"/>
          </a:xfrm>
          <a:prstGeom prst="rect">
            <a:avLst/>
          </a:prstGeom>
          <a:noFill/>
          <a:ln/>
        </p:spPr>
        <p:txBody>
          <a:bodyPr wrap="none" lIns="0" tIns="0" rIns="0" bIns="0" rtlCol="0" anchor="t"/>
          <a:lstStyle/>
          <a:p>
            <a:pPr marL="0" indent="0">
              <a:lnSpc>
                <a:spcPts val="5550"/>
              </a:lnSpc>
              <a:buNone/>
            </a:pPr>
            <a:r>
              <a:rPr lang="en-US" sz="4450" b="1" dirty="0">
                <a:solidFill>
                  <a:srgbClr val="272D45"/>
                </a:solidFill>
                <a:latin typeface="Kanit Light" pitchFamily="34" charset="0"/>
                <a:ea typeface="Kanit Light" pitchFamily="34" charset="-122"/>
                <a:cs typeface="Kanit Light" pitchFamily="34" charset="-120"/>
              </a:rPr>
              <a:t>Transshipment Performance: </a:t>
            </a:r>
            <a:r>
              <a:rPr lang="en-US" sz="5400" b="1" dirty="0">
                <a:latin typeface="Kanit Light" pitchFamily="34" charset="0"/>
                <a:ea typeface="Kanit Light" pitchFamily="34" charset="-122"/>
                <a:cs typeface="Kanit Light" pitchFamily="34" charset="-120"/>
              </a:rPr>
              <a:t>PACCT</a:t>
            </a:r>
            <a:endParaRPr lang="en-US" sz="5400" dirty="0"/>
          </a:p>
        </p:txBody>
      </p:sp>
      <p:sp>
        <p:nvSpPr>
          <p:cNvPr id="4" name="Text 1"/>
          <p:cNvSpPr/>
          <p:nvPr/>
        </p:nvSpPr>
        <p:spPr>
          <a:xfrm>
            <a:off x="793790" y="6371511"/>
            <a:ext cx="6244709" cy="453509"/>
          </a:xfrm>
          <a:prstGeom prst="rect">
            <a:avLst/>
          </a:prstGeom>
          <a:noFill/>
          <a:ln/>
        </p:spPr>
        <p:txBody>
          <a:bodyPr wrap="none" lIns="0" tIns="0" rIns="0" bIns="0" rtlCol="0" anchor="t"/>
          <a:lstStyle/>
          <a:p>
            <a:pPr marL="0" indent="0">
              <a:lnSpc>
                <a:spcPts val="3550"/>
              </a:lnSpc>
              <a:buNone/>
            </a:pPr>
            <a:endParaRPr lang="en-US" sz="2200" dirty="0"/>
          </a:p>
        </p:txBody>
      </p:sp>
      <p:sp>
        <p:nvSpPr>
          <p:cNvPr id="5" name="Text 2"/>
          <p:cNvSpPr/>
          <p:nvPr/>
        </p:nvSpPr>
        <p:spPr>
          <a:xfrm>
            <a:off x="8258691" y="5157064"/>
            <a:ext cx="6244709" cy="1502867"/>
          </a:xfrm>
          <a:prstGeom prst="rect">
            <a:avLst/>
          </a:prstGeom>
          <a:noFill/>
          <a:ln/>
        </p:spPr>
        <p:txBody>
          <a:bodyPr wrap="none" lIns="0" tIns="0" rIns="0" bIns="0" rtlCol="0" anchor="t"/>
          <a:lstStyle/>
          <a:p>
            <a:pPr marL="342900" indent="-342900">
              <a:lnSpc>
                <a:spcPts val="3550"/>
              </a:lnSpc>
              <a:buFont typeface="Arial" pitchFamily="34" charset="0"/>
              <a:buChar char="•"/>
            </a:pPr>
            <a:r>
              <a:rPr lang="en-US" sz="2200" b="1" dirty="0">
                <a:solidFill>
                  <a:srgbClr val="2C3249"/>
                </a:solidFill>
                <a:latin typeface="Martel Sans" pitchFamily="34" charset="0"/>
                <a:ea typeface="Martel Sans" pitchFamily="34" charset="-122"/>
                <a:cs typeface="Martel Sans" pitchFamily="34" charset="-120"/>
              </a:rPr>
              <a:t>69% of T/S in LATAM</a:t>
            </a:r>
          </a:p>
          <a:p>
            <a:pPr marL="342900" indent="-342900">
              <a:lnSpc>
                <a:spcPts val="3550"/>
              </a:lnSpc>
              <a:buFont typeface="Arial" pitchFamily="34" charset="0"/>
              <a:buChar char="•"/>
            </a:pPr>
            <a:r>
              <a:rPr lang="en-US" altLang="zh-TW" sz="2200" b="1" dirty="0">
                <a:solidFill>
                  <a:srgbClr val="F44444"/>
                </a:solidFill>
                <a:latin typeface="Martel Sans" pitchFamily="34" charset="0"/>
                <a:ea typeface="Martel Sans" pitchFamily="34" charset="-122"/>
                <a:cs typeface="Martel Sans" pitchFamily="34" charset="-120"/>
              </a:rPr>
              <a:t>Port congestion in CAB area(PACCT/DOCAU)</a:t>
            </a:r>
            <a:endParaRPr lang="en-US" altLang="zh-TW" sz="2200" dirty="0"/>
          </a:p>
          <a:p>
            <a:pPr marL="342900" indent="-342900">
              <a:lnSpc>
                <a:spcPts val="3550"/>
              </a:lnSpc>
              <a:buFont typeface="Arial" pitchFamily="34" charset="0"/>
              <a:buChar char="•"/>
            </a:pPr>
            <a:r>
              <a:rPr lang="en-US" altLang="zh-TW" sz="2200" b="1" dirty="0">
                <a:solidFill>
                  <a:srgbClr val="F44444"/>
                </a:solidFill>
                <a:latin typeface="Martel Sans" pitchFamily="34" charset="0"/>
                <a:ea typeface="Martel Sans" pitchFamily="34" charset="-122"/>
                <a:cs typeface="Martel Sans" pitchFamily="34" charset="-120"/>
              </a:rPr>
              <a:t>Social unrest issue(HTPAP)</a:t>
            </a:r>
          </a:p>
          <a:p>
            <a:pPr marL="0" indent="0">
              <a:lnSpc>
                <a:spcPts val="3550"/>
              </a:lnSpc>
              <a:buNone/>
            </a:pPr>
            <a:endParaRPr lang="en-US" sz="2200" b="1" dirty="0">
              <a:solidFill>
                <a:srgbClr val="2C3249"/>
              </a:solidFill>
              <a:latin typeface="Martel Sans" pitchFamily="34" charset="0"/>
              <a:ea typeface="Martel Sans" pitchFamily="34" charset="-122"/>
              <a:cs typeface="Martel Sans" pitchFamily="34" charset="-120"/>
            </a:endParaRPr>
          </a:p>
          <a:p>
            <a:pPr marL="0" indent="0">
              <a:lnSpc>
                <a:spcPts val="3550"/>
              </a:lnSpc>
              <a:buNone/>
            </a:pPr>
            <a:endParaRPr lang="en-US" sz="2200" dirty="0"/>
          </a:p>
        </p:txBody>
      </p:sp>
      <p:graphicFrame>
        <p:nvGraphicFramePr>
          <p:cNvPr id="9" name="圖表 8"/>
          <p:cNvGraphicFramePr>
            <a:graphicFrameLocks/>
          </p:cNvGraphicFramePr>
          <p:nvPr>
            <p:extLst>
              <p:ext uri="{D42A27DB-BD31-4B8C-83A1-F6EECF244321}">
                <p14:modId xmlns:p14="http://schemas.microsoft.com/office/powerpoint/2010/main" val="2789295962"/>
              </p:ext>
            </p:extLst>
          </p:nvPr>
        </p:nvGraphicFramePr>
        <p:xfrm>
          <a:off x="793790" y="2029562"/>
          <a:ext cx="7372538" cy="463036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3"/>
          <p:cNvSpPr/>
          <p:nvPr/>
        </p:nvSpPr>
        <p:spPr>
          <a:xfrm>
            <a:off x="1778000" y="6659931"/>
            <a:ext cx="13830300" cy="1569669"/>
          </a:xfrm>
          <a:prstGeom prst="rect">
            <a:avLst/>
          </a:prstGeom>
          <a:noFill/>
          <a:ln/>
        </p:spPr>
        <p:txBody>
          <a:bodyPr wrap="square" lIns="0" tIns="0" rIns="0" bIns="0" rtlCol="0" anchor="t">
            <a:noAutofit/>
          </a:bodyPr>
          <a:lstStyle/>
          <a:p>
            <a:pPr>
              <a:lnSpc>
                <a:spcPts val="3550"/>
              </a:lnSpc>
            </a:pPr>
            <a:r>
              <a:rPr lang="en-US" altLang="zh-TW" sz="2400" dirty="0"/>
              <a:t>CAJ/AUE/NUE service: arranged ad hoc to CO/DO </a:t>
            </a:r>
            <a:r>
              <a:rPr lang="en-US" altLang="zh-TW" sz="2400" b="1" u="sng" dirty="0"/>
              <a:t>20 times.</a:t>
            </a:r>
          </a:p>
          <a:p>
            <a:pPr>
              <a:lnSpc>
                <a:spcPts val="3550"/>
              </a:lnSpc>
            </a:pPr>
            <a:r>
              <a:rPr lang="en-US" altLang="zh-TW" sz="2400" dirty="0"/>
              <a:t>Outside feeder : </a:t>
            </a:r>
            <a:r>
              <a:rPr lang="en-US" altLang="zh-TW" sz="2400" b="1" u="sng" dirty="0"/>
              <a:t>3 times</a:t>
            </a:r>
          </a:p>
          <a:p>
            <a:pPr>
              <a:lnSpc>
                <a:spcPts val="3550"/>
              </a:lnSpc>
            </a:pPr>
            <a:r>
              <a:rPr lang="en-US" altLang="zh-TW" sz="2400" b="1" u="sng" dirty="0">
                <a:solidFill>
                  <a:srgbClr val="7030A0"/>
                </a:solidFill>
              </a:rPr>
              <a:t>A total of nearly 19,000TEU of TS cargoes were relieved.</a:t>
            </a: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 y="6989088"/>
            <a:ext cx="787232" cy="858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5670" y="2519908"/>
            <a:ext cx="3930359" cy="1926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496378"/>
            <a:ext cx="13032581" cy="708779"/>
          </a:xfrm>
          <a:prstGeom prst="rect">
            <a:avLst/>
          </a:prstGeom>
          <a:noFill/>
          <a:ln/>
        </p:spPr>
        <p:txBody>
          <a:bodyPr wrap="none" lIns="0" tIns="0" rIns="0" bIns="0" rtlCol="0" anchor="t"/>
          <a:lstStyle/>
          <a:p>
            <a:pPr marL="0" indent="0">
              <a:lnSpc>
                <a:spcPts val="5550"/>
              </a:lnSpc>
              <a:buNone/>
            </a:pPr>
            <a:r>
              <a:rPr lang="en-US" sz="4450" b="1" dirty="0">
                <a:solidFill>
                  <a:srgbClr val="272D45"/>
                </a:solidFill>
                <a:latin typeface="Kanit Light" pitchFamily="34" charset="0"/>
                <a:ea typeface="Kanit Light" pitchFamily="34" charset="-122"/>
                <a:cs typeface="Kanit Light" pitchFamily="34" charset="-120"/>
              </a:rPr>
              <a:t>Strategies and Future Plans: </a:t>
            </a:r>
            <a:r>
              <a:rPr lang="en-US" sz="4450" b="1" dirty="0">
                <a:solidFill>
                  <a:srgbClr val="F44444"/>
                </a:solidFill>
                <a:latin typeface="Kanit Light" pitchFamily="34" charset="0"/>
                <a:ea typeface="Kanit Light" pitchFamily="34" charset="-122"/>
                <a:cs typeface="Kanit Light" pitchFamily="34" charset="-120"/>
              </a:rPr>
              <a:t>Hotbox Arrangement</a:t>
            </a:r>
            <a:endParaRPr lang="en-US" sz="4450" dirty="0"/>
          </a:p>
        </p:txBody>
      </p:sp>
      <p:pic>
        <p:nvPicPr>
          <p:cNvPr id="3" name="Image 0" descr="preencoded.png"/>
          <p:cNvPicPr>
            <a:picLocks noChangeAspect="1"/>
          </p:cNvPicPr>
          <p:nvPr/>
        </p:nvPicPr>
        <p:blipFill>
          <a:blip r:embed="rId3"/>
          <a:stretch>
            <a:fillRect/>
          </a:stretch>
        </p:blipFill>
        <p:spPr>
          <a:xfrm>
            <a:off x="793790" y="2658785"/>
            <a:ext cx="3005495" cy="1857494"/>
          </a:xfrm>
          <a:prstGeom prst="rect">
            <a:avLst/>
          </a:prstGeom>
        </p:spPr>
      </p:pic>
      <p:sp>
        <p:nvSpPr>
          <p:cNvPr id="4" name="Text 1"/>
          <p:cNvSpPr/>
          <p:nvPr/>
        </p:nvSpPr>
        <p:spPr>
          <a:xfrm>
            <a:off x="793790" y="4976932"/>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2C3249"/>
                </a:solidFill>
                <a:latin typeface="Kanit Light" pitchFamily="34" charset="0"/>
                <a:ea typeface="Kanit Light" pitchFamily="34" charset="-122"/>
                <a:cs typeface="Kanit Light" pitchFamily="34" charset="-120"/>
              </a:rPr>
              <a:t>Submit Application</a:t>
            </a:r>
            <a:endParaRPr lang="en-US" sz="2400" dirty="0"/>
          </a:p>
        </p:txBody>
      </p:sp>
      <p:sp>
        <p:nvSpPr>
          <p:cNvPr id="5" name="Text 2"/>
          <p:cNvSpPr/>
          <p:nvPr/>
        </p:nvSpPr>
        <p:spPr>
          <a:xfrm>
            <a:off x="793790" y="5644515"/>
            <a:ext cx="3005495" cy="725805"/>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Request authorization for hotbox arrangement</a:t>
            </a:r>
            <a:endParaRPr lang="en-US" sz="1750" dirty="0"/>
          </a:p>
        </p:txBody>
      </p:sp>
      <p:pic>
        <p:nvPicPr>
          <p:cNvPr id="6" name="Image 1" descr="preencoded.png"/>
          <p:cNvPicPr>
            <a:picLocks noChangeAspect="1"/>
          </p:cNvPicPr>
          <p:nvPr/>
        </p:nvPicPr>
        <p:blipFill>
          <a:blip r:embed="rId4"/>
          <a:stretch>
            <a:fillRect/>
          </a:stretch>
        </p:blipFill>
        <p:spPr>
          <a:xfrm>
            <a:off x="4139446" y="2658785"/>
            <a:ext cx="3005614" cy="1857494"/>
          </a:xfrm>
          <a:prstGeom prst="rect">
            <a:avLst/>
          </a:prstGeom>
        </p:spPr>
      </p:pic>
      <p:sp>
        <p:nvSpPr>
          <p:cNvPr id="7" name="Text 3"/>
          <p:cNvSpPr/>
          <p:nvPr/>
        </p:nvSpPr>
        <p:spPr>
          <a:xfrm>
            <a:off x="4139446" y="4976932"/>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2C3249"/>
                </a:solidFill>
                <a:latin typeface="Kanit Light" pitchFamily="34" charset="0"/>
                <a:ea typeface="Kanit Light" pitchFamily="34" charset="-122"/>
                <a:cs typeface="Kanit Light" pitchFamily="34" charset="-120"/>
              </a:rPr>
              <a:t>Pricing BCC Approval</a:t>
            </a:r>
            <a:endParaRPr lang="en-US" sz="2400" dirty="0"/>
          </a:p>
        </p:txBody>
      </p:sp>
      <p:sp>
        <p:nvSpPr>
          <p:cNvPr id="8" name="Text 4"/>
          <p:cNvSpPr/>
          <p:nvPr/>
        </p:nvSpPr>
        <p:spPr>
          <a:xfrm>
            <a:off x="4139446" y="5644515"/>
            <a:ext cx="3005614" cy="725805"/>
          </a:xfrm>
          <a:prstGeom prst="rect">
            <a:avLst/>
          </a:prstGeom>
          <a:noFill/>
          <a:ln/>
        </p:spPr>
        <p:txBody>
          <a:bodyPr wrap="square" lIns="0" tIns="0" rIns="0" bIns="0" rtlCol="0" anchor="t"/>
          <a:lstStyle/>
          <a:p>
            <a:pPr marL="0" indent="0" algn="l">
              <a:lnSpc>
                <a:spcPts val="2850"/>
              </a:lnSpc>
              <a:buNone/>
            </a:pPr>
            <a:r>
              <a:rPr lang="en-US" sz="1750" dirty="0">
                <a:solidFill>
                  <a:srgbClr val="FF0000"/>
                </a:solidFill>
                <a:latin typeface="Martel Sans" pitchFamily="34" charset="0"/>
                <a:ea typeface="Martel Sans" pitchFamily="34" charset="-122"/>
                <a:cs typeface="Martel Sans" pitchFamily="34" charset="-120"/>
              </a:rPr>
              <a:t>Get necessary approvals from Pricing BCC</a:t>
            </a:r>
            <a:endParaRPr lang="en-US" sz="1750" dirty="0">
              <a:solidFill>
                <a:srgbClr val="FF0000"/>
              </a:solidFill>
            </a:endParaRPr>
          </a:p>
        </p:txBody>
      </p:sp>
      <p:pic>
        <p:nvPicPr>
          <p:cNvPr id="9" name="Image 2" descr="preencoded.png"/>
          <p:cNvPicPr>
            <a:picLocks noChangeAspect="1"/>
          </p:cNvPicPr>
          <p:nvPr/>
        </p:nvPicPr>
        <p:blipFill>
          <a:blip r:embed="rId5"/>
          <a:stretch>
            <a:fillRect/>
          </a:stretch>
        </p:blipFill>
        <p:spPr>
          <a:xfrm>
            <a:off x="7485221" y="2658785"/>
            <a:ext cx="3005614" cy="1857494"/>
          </a:xfrm>
          <a:prstGeom prst="rect">
            <a:avLst/>
          </a:prstGeom>
        </p:spPr>
      </p:pic>
      <p:sp>
        <p:nvSpPr>
          <p:cNvPr id="10" name="Text 5"/>
          <p:cNvSpPr/>
          <p:nvPr/>
        </p:nvSpPr>
        <p:spPr>
          <a:xfrm>
            <a:off x="7485221" y="4799767"/>
            <a:ext cx="3005614" cy="708660"/>
          </a:xfrm>
          <a:prstGeom prst="rect">
            <a:avLst/>
          </a:prstGeom>
          <a:noFill/>
          <a:ln/>
        </p:spPr>
        <p:txBody>
          <a:bodyPr wrap="square" lIns="0" tIns="0" rIns="0" bIns="0" rtlCol="0" anchor="t"/>
          <a:lstStyle/>
          <a:p>
            <a:pPr marL="0" indent="0" algn="l">
              <a:lnSpc>
                <a:spcPts val="2750"/>
              </a:lnSpc>
              <a:buNone/>
            </a:pPr>
            <a:r>
              <a:rPr lang="en-US" sz="2400" b="1" dirty="0">
                <a:solidFill>
                  <a:srgbClr val="2C3249"/>
                </a:solidFill>
                <a:latin typeface="Kanit Light" pitchFamily="34" charset="0"/>
                <a:ea typeface="Kanit Light" pitchFamily="34" charset="-122"/>
                <a:cs typeface="Kanit Light" pitchFamily="34" charset="-120"/>
              </a:rPr>
              <a:t>IMS Team Data Maintenance</a:t>
            </a:r>
            <a:endParaRPr lang="en-US" sz="2400" dirty="0"/>
          </a:p>
        </p:txBody>
      </p:sp>
      <p:sp>
        <p:nvSpPr>
          <p:cNvPr id="11" name="Text 6"/>
          <p:cNvSpPr/>
          <p:nvPr/>
        </p:nvSpPr>
        <p:spPr>
          <a:xfrm>
            <a:off x="7485221" y="5644515"/>
            <a:ext cx="3005614" cy="725805"/>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Update transshipment data according to instructions</a:t>
            </a:r>
            <a:endParaRPr lang="en-US" sz="1750" dirty="0"/>
          </a:p>
        </p:txBody>
      </p:sp>
      <p:pic>
        <p:nvPicPr>
          <p:cNvPr id="12" name="Image 3" descr="preencoded.png"/>
          <p:cNvPicPr>
            <a:picLocks noChangeAspect="1"/>
          </p:cNvPicPr>
          <p:nvPr/>
        </p:nvPicPr>
        <p:blipFill>
          <a:blip r:embed="rId6"/>
          <a:stretch>
            <a:fillRect/>
          </a:stretch>
        </p:blipFill>
        <p:spPr>
          <a:xfrm>
            <a:off x="10830997" y="2658785"/>
            <a:ext cx="3005614" cy="1857494"/>
          </a:xfrm>
          <a:prstGeom prst="rect">
            <a:avLst/>
          </a:prstGeom>
        </p:spPr>
      </p:pic>
      <p:sp>
        <p:nvSpPr>
          <p:cNvPr id="13" name="Text 7"/>
          <p:cNvSpPr/>
          <p:nvPr/>
        </p:nvSpPr>
        <p:spPr>
          <a:xfrm>
            <a:off x="10830997" y="4799767"/>
            <a:ext cx="3005614" cy="708660"/>
          </a:xfrm>
          <a:prstGeom prst="rect">
            <a:avLst/>
          </a:prstGeom>
          <a:noFill/>
          <a:ln/>
        </p:spPr>
        <p:txBody>
          <a:bodyPr wrap="square" lIns="0" tIns="0" rIns="0" bIns="0" rtlCol="0" anchor="t"/>
          <a:lstStyle/>
          <a:p>
            <a:pPr marL="0" indent="0" algn="l">
              <a:lnSpc>
                <a:spcPts val="2750"/>
              </a:lnSpc>
              <a:buNone/>
            </a:pPr>
            <a:r>
              <a:rPr lang="en-US" sz="2400" b="1" dirty="0">
                <a:solidFill>
                  <a:srgbClr val="2C3249"/>
                </a:solidFill>
                <a:latin typeface="Kanit Light" pitchFamily="34" charset="0"/>
                <a:ea typeface="Kanit Light" pitchFamily="34" charset="-122"/>
                <a:cs typeface="Kanit Light" pitchFamily="34" charset="-120"/>
              </a:rPr>
              <a:t>Loading to Final Destination</a:t>
            </a:r>
            <a:endParaRPr lang="en-US" sz="2400" dirty="0"/>
          </a:p>
        </p:txBody>
      </p:sp>
      <p:sp>
        <p:nvSpPr>
          <p:cNvPr id="14" name="Text 8"/>
          <p:cNvSpPr/>
          <p:nvPr/>
        </p:nvSpPr>
        <p:spPr>
          <a:xfrm>
            <a:off x="10830997" y="5644515"/>
            <a:ext cx="3005614" cy="1088708"/>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Efficiently load and transport to final destination</a:t>
            </a:r>
            <a:endParaRPr lang="en-US" sz="1750" dirty="0"/>
          </a:p>
        </p:txBody>
      </p:sp>
      <p:cxnSp>
        <p:nvCxnSpPr>
          <p:cNvPr id="17" name="直線接點 16"/>
          <p:cNvCxnSpPr/>
          <p:nvPr/>
        </p:nvCxnSpPr>
        <p:spPr>
          <a:xfrm>
            <a:off x="793790" y="5559227"/>
            <a:ext cx="300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4139397" y="5559227"/>
            <a:ext cx="300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7485004" y="5559227"/>
            <a:ext cx="300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10830611" y="5559227"/>
            <a:ext cx="300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D978B5-B9BD-9276-8C5C-6E26458DAC19}"/>
              </a:ext>
            </a:extLst>
          </p:cNvPr>
          <p:cNvGrpSpPr/>
          <p:nvPr/>
        </p:nvGrpSpPr>
        <p:grpSpPr>
          <a:xfrm>
            <a:off x="817114" y="571987"/>
            <a:ext cx="12758800" cy="6992244"/>
            <a:chOff x="0" y="0"/>
            <a:chExt cx="10553699" cy="4953847"/>
          </a:xfrm>
        </p:grpSpPr>
        <p:cxnSp>
          <p:nvCxnSpPr>
            <p:cNvPr id="3" name="Connector: Elbow 2">
              <a:extLst>
                <a:ext uri="{FF2B5EF4-FFF2-40B4-BE49-F238E27FC236}">
                  <a16:creationId xmlns:a16="http://schemas.microsoft.com/office/drawing/2014/main" id="{2B43FDF0-0390-4BCB-988F-C019D83B67B1}"/>
                </a:ext>
              </a:extLst>
            </p:cNvPr>
            <p:cNvCxnSpPr/>
            <p:nvPr/>
          </p:nvCxnSpPr>
          <p:spPr>
            <a:xfrm rot="16200000" flipH="1">
              <a:off x="2239473" y="3526325"/>
              <a:ext cx="1083732" cy="78"/>
            </a:xfrm>
            <a:prstGeom prst="bentConnector3">
              <a:avLst>
                <a:gd name="adj1" fmla="val 61429"/>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7520359-81FD-2EB0-E751-E3729FDCDC34}"/>
                </a:ext>
              </a:extLst>
            </p:cNvPr>
            <p:cNvSpPr/>
            <p:nvPr/>
          </p:nvSpPr>
          <p:spPr>
            <a:xfrm>
              <a:off x="1988972" y="1216660"/>
              <a:ext cx="1600047" cy="1133246"/>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PA" sz="216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DD0E1B0-B27F-22F7-4BD0-95E1C40E0748}"/>
                </a:ext>
              </a:extLst>
            </p:cNvPr>
            <p:cNvSpPr txBox="1"/>
            <p:nvPr/>
          </p:nvSpPr>
          <p:spPr>
            <a:xfrm>
              <a:off x="1950719" y="1278275"/>
              <a:ext cx="1623060" cy="10358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 tIns="9144" rIns="9144" bIns="9144"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40080">
                <a:lnSpc>
                  <a:spcPct val="90000"/>
                </a:lnSpc>
                <a:spcBef>
                  <a:spcPct val="0"/>
                </a:spcBef>
                <a:spcAft>
                  <a:spcPct val="35000"/>
                </a:spcAft>
              </a:pPr>
              <a:r>
                <a:rPr lang="es-PA" sz="1600" b="1" dirty="0">
                  <a:latin typeface="Times New Roman" panose="02020603050405020304" pitchFamily="18" charset="0"/>
                  <a:cs typeface="Times New Roman" panose="02020603050405020304" pitchFamily="18" charset="0"/>
                </a:rPr>
                <a:t>1- </a:t>
              </a:r>
              <a:r>
                <a:rPr lang="es-PA" sz="1600" b="1" dirty="0" err="1">
                  <a:latin typeface="Times New Roman" panose="02020603050405020304" pitchFamily="18" charset="0"/>
                  <a:cs typeface="Times New Roman" panose="02020603050405020304" pitchFamily="18" charset="0"/>
                </a:rPr>
                <a:t>Reefers</a:t>
              </a:r>
              <a:r>
                <a:rPr lang="es-PA" sz="1600" b="1" dirty="0">
                  <a:latin typeface="Times New Roman" panose="02020603050405020304" pitchFamily="18" charset="0"/>
                  <a:cs typeface="Times New Roman" panose="02020603050405020304" pitchFamily="18" charset="0"/>
                </a:rPr>
                <a:t>                   </a:t>
              </a:r>
            </a:p>
            <a:p>
              <a:pPr algn="ctr" defTabSz="640080">
                <a:lnSpc>
                  <a:spcPct val="90000"/>
                </a:lnSpc>
                <a:spcBef>
                  <a:spcPct val="0"/>
                </a:spcBef>
                <a:spcAft>
                  <a:spcPct val="35000"/>
                </a:spcAft>
              </a:pPr>
              <a:r>
                <a:rPr lang="es-PA" sz="1600" b="1" dirty="0">
                  <a:latin typeface="Times New Roman" panose="02020603050405020304" pitchFamily="18" charset="0"/>
                  <a:cs typeface="Times New Roman" panose="02020603050405020304" pitchFamily="18" charset="0"/>
                </a:rPr>
                <a:t>2- DG Cargo                       3- VIP                              4- Fi/FO</a:t>
              </a:r>
              <a:endParaRPr lang="es-PA" sz="16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7268CEE-9FE6-818D-234E-5758D7EB030C}"/>
                </a:ext>
              </a:extLst>
            </p:cNvPr>
            <p:cNvSpPr/>
            <p:nvPr/>
          </p:nvSpPr>
          <p:spPr>
            <a:xfrm>
              <a:off x="2011679" y="8834"/>
              <a:ext cx="1606812" cy="843798"/>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PA" sz="2160">
                <a:latin typeface="Times New Roman" panose="02020603050405020304" pitchFamily="18" charset="0"/>
                <a:cs typeface="Times New Roman" panose="02020603050405020304" pitchFamily="18" charset="0"/>
              </a:endParaRPr>
            </a:p>
          </p:txBody>
        </p:sp>
        <p:sp>
          <p:nvSpPr>
            <p:cNvPr id="8" name="TextBox 8">
              <a:extLst>
                <a:ext uri="{FF2B5EF4-FFF2-40B4-BE49-F238E27FC236}">
                  <a16:creationId xmlns:a16="http://schemas.microsoft.com/office/drawing/2014/main" id="{8BA960C0-6F46-2DC9-7A34-1C0854B79D4B}"/>
                </a:ext>
              </a:extLst>
            </p:cNvPr>
            <p:cNvSpPr txBox="1"/>
            <p:nvPr/>
          </p:nvSpPr>
          <p:spPr>
            <a:xfrm>
              <a:off x="2020307" y="0"/>
              <a:ext cx="1606812" cy="8437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 tIns="9144" rIns="9144" bIns="9144"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40080">
                <a:lnSpc>
                  <a:spcPct val="90000"/>
                </a:lnSpc>
                <a:spcBef>
                  <a:spcPct val="0"/>
                </a:spcBef>
                <a:spcAft>
                  <a:spcPct val="35000"/>
                </a:spcAft>
              </a:pPr>
              <a:r>
                <a:rPr lang="es-PA" sz="1600" b="1" dirty="0">
                  <a:latin typeface="Times New Roman" panose="02020603050405020304" pitchFamily="18" charset="0"/>
                  <a:cs typeface="Times New Roman" panose="02020603050405020304" pitchFamily="18" charset="0"/>
                </a:rPr>
                <a:t>T/S </a:t>
              </a:r>
              <a:r>
                <a:rPr lang="es-PA" sz="1600" b="1" dirty="0" err="1">
                  <a:latin typeface="Times New Roman" panose="02020603050405020304" pitchFamily="18" charset="0"/>
                  <a:cs typeface="Times New Roman" panose="02020603050405020304" pitchFamily="18" charset="0"/>
                </a:rPr>
                <a:t>Arrengement</a:t>
              </a:r>
              <a:endParaRPr lang="es-PA" sz="1600" b="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8103F00-4606-88E7-E38A-2A9A5D49733C}"/>
                </a:ext>
              </a:extLst>
            </p:cNvPr>
            <p:cNvSpPr/>
            <p:nvPr/>
          </p:nvSpPr>
          <p:spPr>
            <a:xfrm>
              <a:off x="1940558" y="4071620"/>
              <a:ext cx="1607820" cy="882227"/>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PA" sz="2160">
                <a:latin typeface="Times New Roman" panose="02020603050405020304" pitchFamily="18" charset="0"/>
                <a:cs typeface="Times New Roman" panose="02020603050405020304" pitchFamily="18" charset="0"/>
              </a:endParaRPr>
            </a:p>
          </p:txBody>
        </p:sp>
        <p:sp>
          <p:nvSpPr>
            <p:cNvPr id="10" name="TextBox 11">
              <a:extLst>
                <a:ext uri="{FF2B5EF4-FFF2-40B4-BE49-F238E27FC236}">
                  <a16:creationId xmlns:a16="http://schemas.microsoft.com/office/drawing/2014/main" id="{EA9F5936-D342-8276-3AE4-189B74A9B0FF}"/>
                </a:ext>
              </a:extLst>
            </p:cNvPr>
            <p:cNvSpPr txBox="1"/>
            <p:nvPr/>
          </p:nvSpPr>
          <p:spPr>
            <a:xfrm>
              <a:off x="1949025" y="4071620"/>
              <a:ext cx="1577340" cy="8746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 tIns="9144" rIns="9144" bIns="9144"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40080">
                <a:lnSpc>
                  <a:spcPct val="90000"/>
                </a:lnSpc>
                <a:spcBef>
                  <a:spcPct val="0"/>
                </a:spcBef>
                <a:spcAft>
                  <a:spcPct val="35000"/>
                </a:spcAft>
              </a:pPr>
              <a:r>
                <a:rPr lang="es-PA" sz="1600" b="1">
                  <a:latin typeface="Times New Roman" panose="02020603050405020304" pitchFamily="18" charset="0"/>
                  <a:cs typeface="Times New Roman" panose="02020603050405020304" pitchFamily="18" charset="0"/>
                </a:rPr>
                <a:t>Waiting for ELA MKD cargo Allocation</a:t>
              </a:r>
              <a:endParaRPr lang="es-PA" sz="160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C796953-E71C-BB7E-941D-1CB4CC30174E}"/>
                </a:ext>
              </a:extLst>
            </p:cNvPr>
            <p:cNvSpPr/>
            <p:nvPr/>
          </p:nvSpPr>
          <p:spPr>
            <a:xfrm>
              <a:off x="3189" y="2765331"/>
              <a:ext cx="1695711" cy="990243"/>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PA" sz="2160">
                <a:latin typeface="Times New Roman" panose="02020603050405020304" pitchFamily="18" charset="0"/>
                <a:cs typeface="Times New Roman" panose="02020603050405020304" pitchFamily="18" charset="0"/>
              </a:endParaRPr>
            </a:p>
          </p:txBody>
        </p:sp>
        <p:sp>
          <p:nvSpPr>
            <p:cNvPr id="12" name="TextBox 14">
              <a:extLst>
                <a:ext uri="{FF2B5EF4-FFF2-40B4-BE49-F238E27FC236}">
                  <a16:creationId xmlns:a16="http://schemas.microsoft.com/office/drawing/2014/main" id="{EDC91E85-1EB2-E1A0-381A-D4639136CBC9}"/>
                </a:ext>
              </a:extLst>
            </p:cNvPr>
            <p:cNvSpPr txBox="1"/>
            <p:nvPr/>
          </p:nvSpPr>
          <p:spPr>
            <a:xfrm>
              <a:off x="0" y="2665307"/>
              <a:ext cx="1691641" cy="12429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 tIns="9144" rIns="9144" bIns="9144"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PA" sz="1600" b="1" dirty="0" err="1">
                  <a:latin typeface="Times New Roman" panose="02020603050405020304" pitchFamily="18" charset="0"/>
                  <a:cs typeface="Times New Roman" panose="02020603050405020304" pitchFamily="18" charset="0"/>
                </a:rPr>
                <a:t>Consult</a:t>
              </a:r>
              <a:r>
                <a:rPr lang="es-PA" sz="1600" b="1" dirty="0">
                  <a:latin typeface="Times New Roman" panose="02020603050405020304" pitchFamily="18" charset="0"/>
                  <a:cs typeface="Times New Roman" panose="02020603050405020304" pitchFamily="18" charset="0"/>
                </a:rPr>
                <a:t> </a:t>
              </a:r>
              <a:r>
                <a:rPr lang="es-PA" sz="1600" b="1" dirty="0" err="1">
                  <a:latin typeface="Times New Roman" panose="02020603050405020304" pitchFamily="18" charset="0"/>
                  <a:cs typeface="Times New Roman" panose="02020603050405020304" pitchFamily="18" charset="0"/>
                </a:rPr>
                <a:t>with</a:t>
              </a:r>
              <a:r>
                <a:rPr lang="es-PA" sz="1600" b="1" dirty="0">
                  <a:latin typeface="Times New Roman" panose="02020603050405020304" pitchFamily="18" charset="0"/>
                  <a:cs typeface="Times New Roman" panose="02020603050405020304" pitchFamily="18" charset="0"/>
                </a:rPr>
                <a:t> BCC </a:t>
              </a:r>
              <a:r>
                <a:rPr lang="es-PA" sz="1600" b="1" dirty="0" err="1">
                  <a:latin typeface="Times New Roman" panose="02020603050405020304" pitchFamily="18" charset="0"/>
                  <a:cs typeface="Times New Roman" panose="02020603050405020304" pitchFamily="18" charset="0"/>
                </a:rPr>
                <a:t>Pricing</a:t>
              </a:r>
              <a:r>
                <a:rPr lang="es-PA" sz="1600" b="1" dirty="0">
                  <a:latin typeface="Times New Roman" panose="02020603050405020304" pitchFamily="18" charset="0"/>
                  <a:cs typeface="Times New Roman" panose="02020603050405020304" pitchFamily="18" charset="0"/>
                </a:rPr>
                <a:t> </a:t>
              </a:r>
              <a:r>
                <a:rPr lang="es-PA" sz="1600" b="1" dirty="0" err="1">
                  <a:latin typeface="Times New Roman" panose="02020603050405020304" pitchFamily="18" charset="0"/>
                  <a:cs typeface="Times New Roman" panose="02020603050405020304" pitchFamily="18" charset="0"/>
                </a:rPr>
                <a:t>for</a:t>
              </a:r>
              <a:r>
                <a:rPr lang="es-PA" sz="1600" b="1" dirty="0">
                  <a:latin typeface="Times New Roman" panose="02020603050405020304" pitchFamily="18" charset="0"/>
                  <a:cs typeface="Times New Roman" panose="02020603050405020304" pitchFamily="18" charset="0"/>
                </a:rPr>
                <a:t> </a:t>
              </a:r>
              <a:r>
                <a:rPr lang="es-PA" sz="1600" b="1" dirty="0" err="1">
                  <a:latin typeface="Times New Roman" panose="02020603050405020304" pitchFamily="18" charset="0"/>
                  <a:cs typeface="Times New Roman" panose="02020603050405020304" pitchFamily="18" charset="0"/>
                </a:rPr>
                <a:t>priority</a:t>
              </a:r>
              <a:r>
                <a:rPr lang="es-PA" sz="1600" b="1" dirty="0">
                  <a:latin typeface="Times New Roman" panose="02020603050405020304" pitchFamily="18" charset="0"/>
                  <a:cs typeface="Times New Roman" panose="02020603050405020304" pitchFamily="18" charset="0"/>
                </a:rPr>
                <a:t> / Hot Box  (</a:t>
              </a:r>
              <a:r>
                <a:rPr lang="es-PA" sz="1600" b="1" dirty="0">
                  <a:solidFill>
                    <a:srgbClr val="FFC000"/>
                  </a:solidFill>
                  <a:latin typeface="Times New Roman" panose="02020603050405020304" pitchFamily="18" charset="0"/>
                  <a:cs typeface="Times New Roman" panose="02020603050405020304" pitchFamily="18" charset="0"/>
                </a:rPr>
                <a:t>in </a:t>
              </a:r>
              <a:r>
                <a:rPr lang="es-PA" sz="1600" b="1" dirty="0" err="1">
                  <a:solidFill>
                    <a:srgbClr val="FFC000"/>
                  </a:solidFill>
                  <a:latin typeface="Times New Roman" panose="02020603050405020304" pitchFamily="18" charset="0"/>
                  <a:cs typeface="Times New Roman" panose="02020603050405020304" pitchFamily="18" charset="0"/>
                </a:rPr>
                <a:t>partner</a:t>
              </a:r>
              <a:r>
                <a:rPr lang="es-PA" sz="1600" b="1" dirty="0">
                  <a:solidFill>
                    <a:srgbClr val="FFC000"/>
                  </a:solidFill>
                  <a:latin typeface="Times New Roman" panose="02020603050405020304" pitchFamily="18" charset="0"/>
                  <a:cs typeface="Times New Roman" panose="02020603050405020304" pitchFamily="18" charset="0"/>
                </a:rPr>
                <a:t> </a:t>
              </a:r>
              <a:r>
                <a:rPr lang="es-PA" sz="1600" b="1" dirty="0" err="1">
                  <a:solidFill>
                    <a:srgbClr val="FFC000"/>
                  </a:solidFill>
                  <a:latin typeface="Times New Roman" panose="02020603050405020304" pitchFamily="18" charset="0"/>
                  <a:cs typeface="Times New Roman" panose="02020603050405020304" pitchFamily="18" charset="0"/>
                </a:rPr>
                <a:t>vsls</a:t>
              </a:r>
              <a:r>
                <a:rPr lang="es-PA" sz="1600" b="1" dirty="0">
                  <a:solidFill>
                    <a:srgbClr val="FFC000"/>
                  </a:solidFill>
                  <a:latin typeface="Times New Roman" panose="02020603050405020304" pitchFamily="18" charset="0"/>
                  <a:cs typeface="Times New Roman" panose="02020603050405020304" pitchFamily="18" charset="0"/>
                </a:rPr>
                <a:t> </a:t>
              </a:r>
              <a:r>
                <a:rPr lang="es-PA" sz="1600" b="1" dirty="0" err="1">
                  <a:solidFill>
                    <a:srgbClr val="FFC000"/>
                  </a:solidFill>
                  <a:latin typeface="Times New Roman" panose="02020603050405020304" pitchFamily="18" charset="0"/>
                  <a:cs typeface="Times New Roman" panose="02020603050405020304" pitchFamily="18" charset="0"/>
                </a:rPr>
                <a:t>should</a:t>
              </a:r>
              <a:r>
                <a:rPr lang="es-PA" sz="1600" b="1" dirty="0">
                  <a:solidFill>
                    <a:srgbClr val="FFC000"/>
                  </a:solidFill>
                  <a:latin typeface="Times New Roman" panose="02020603050405020304" pitchFamily="18" charset="0"/>
                  <a:cs typeface="Times New Roman" panose="02020603050405020304" pitchFamily="18" charset="0"/>
                </a:rPr>
                <a:t> be </a:t>
              </a:r>
              <a:r>
                <a:rPr lang="es-PA" sz="1600" b="1" dirty="0" err="1">
                  <a:solidFill>
                    <a:srgbClr val="FFC000"/>
                  </a:solidFill>
                  <a:latin typeface="Times New Roman" panose="02020603050405020304" pitchFamily="18" charset="0"/>
                  <a:cs typeface="Times New Roman" panose="02020603050405020304" pitchFamily="18" charset="0"/>
                </a:rPr>
                <a:t>updated</a:t>
              </a:r>
              <a:r>
                <a:rPr lang="es-PA" sz="1600" b="1" dirty="0">
                  <a:solidFill>
                    <a:srgbClr val="FFC000"/>
                  </a:solidFill>
                  <a:latin typeface="Times New Roman" panose="02020603050405020304" pitchFamily="18" charset="0"/>
                  <a:cs typeface="Times New Roman" panose="02020603050405020304" pitchFamily="18" charset="0"/>
                </a:rPr>
                <a:t> 48 </a:t>
              </a:r>
              <a:r>
                <a:rPr lang="es-PA" sz="1600" b="1" dirty="0" err="1">
                  <a:solidFill>
                    <a:srgbClr val="FFC000"/>
                  </a:solidFill>
                  <a:latin typeface="Times New Roman" panose="02020603050405020304" pitchFamily="18" charset="0"/>
                  <a:cs typeface="Times New Roman" panose="02020603050405020304" pitchFamily="18" charset="0"/>
                </a:rPr>
                <a:t>hrs</a:t>
              </a:r>
              <a:r>
                <a:rPr lang="es-PA" sz="1600" b="1" dirty="0">
                  <a:solidFill>
                    <a:srgbClr val="FFC000"/>
                  </a:solidFill>
                  <a:latin typeface="Times New Roman" panose="02020603050405020304" pitchFamily="18" charset="0"/>
                  <a:cs typeface="Times New Roman" panose="02020603050405020304" pitchFamily="18" charset="0"/>
                </a:rPr>
                <a:t> </a:t>
              </a:r>
              <a:r>
                <a:rPr lang="es-PA" sz="1600" b="1" dirty="0" err="1">
                  <a:solidFill>
                    <a:srgbClr val="FFC000"/>
                  </a:solidFill>
                  <a:latin typeface="Times New Roman" panose="02020603050405020304" pitchFamily="18" charset="0"/>
                  <a:cs typeface="Times New Roman" panose="02020603050405020304" pitchFamily="18" charset="0"/>
                </a:rPr>
                <a:t>before</a:t>
              </a:r>
              <a:r>
                <a:rPr lang="es-PA" sz="1600" b="1" dirty="0">
                  <a:solidFill>
                    <a:srgbClr val="FFC000"/>
                  </a:solidFill>
                  <a:latin typeface="Times New Roman" panose="02020603050405020304" pitchFamily="18" charset="0"/>
                  <a:cs typeface="Times New Roman" panose="02020603050405020304" pitchFamily="18" charset="0"/>
                </a:rPr>
                <a:t> ETA</a:t>
              </a:r>
              <a:r>
                <a:rPr lang="es-PA" sz="1600" b="1" dirty="0">
                  <a:latin typeface="Times New Roman" panose="02020603050405020304" pitchFamily="18" charset="0"/>
                  <a:cs typeface="Times New Roman" panose="02020603050405020304" pitchFamily="18" charset="0"/>
                </a:rPr>
                <a:t>)</a:t>
              </a:r>
              <a:endParaRPr lang="es-PA" sz="16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97EF36F-6611-D99F-8559-4726C05FC5F2}"/>
                </a:ext>
              </a:extLst>
            </p:cNvPr>
            <p:cNvSpPr/>
            <p:nvPr/>
          </p:nvSpPr>
          <p:spPr>
            <a:xfrm>
              <a:off x="3878579" y="2790613"/>
              <a:ext cx="1562100" cy="999914"/>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PA" sz="2160">
                <a:latin typeface="Times New Roman" panose="02020603050405020304" pitchFamily="18" charset="0"/>
                <a:cs typeface="Times New Roman" panose="02020603050405020304" pitchFamily="18" charset="0"/>
              </a:endParaRPr>
            </a:p>
          </p:txBody>
        </p:sp>
        <p:sp>
          <p:nvSpPr>
            <p:cNvPr id="14" name="TextBox 20">
              <a:extLst>
                <a:ext uri="{FF2B5EF4-FFF2-40B4-BE49-F238E27FC236}">
                  <a16:creationId xmlns:a16="http://schemas.microsoft.com/office/drawing/2014/main" id="{BDFE508F-23E4-0CB0-B288-D3D7FE0CAB50}"/>
                </a:ext>
              </a:extLst>
            </p:cNvPr>
            <p:cNvSpPr txBox="1"/>
            <p:nvPr/>
          </p:nvSpPr>
          <p:spPr>
            <a:xfrm>
              <a:off x="3878579" y="2790613"/>
              <a:ext cx="1532487" cy="9891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 tIns="9144" rIns="9144" bIns="9144"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40080">
                <a:lnSpc>
                  <a:spcPct val="90000"/>
                </a:lnSpc>
                <a:spcBef>
                  <a:spcPct val="0"/>
                </a:spcBef>
                <a:spcAft>
                  <a:spcPct val="35000"/>
                </a:spcAft>
              </a:pPr>
              <a:r>
                <a:rPr lang="es-PA" sz="1600" b="1" dirty="0">
                  <a:latin typeface="Times New Roman" panose="02020603050405020304" pitchFamily="18" charset="0"/>
                  <a:cs typeface="Times New Roman" panose="02020603050405020304" pitchFamily="18" charset="0"/>
                </a:rPr>
                <a:t> </a:t>
              </a:r>
              <a:r>
                <a:rPr lang="es-PA" sz="1600" b="1" dirty="0" err="1">
                  <a:latin typeface="Times New Roman" panose="02020603050405020304" pitchFamily="18" charset="0"/>
                  <a:cs typeface="Times New Roman" panose="02020603050405020304" pitchFamily="18" charset="0"/>
                </a:rPr>
                <a:t>Special</a:t>
              </a:r>
              <a:r>
                <a:rPr lang="es-PA" sz="1600" b="1" dirty="0">
                  <a:latin typeface="Times New Roman" panose="02020603050405020304" pitchFamily="18" charset="0"/>
                  <a:cs typeface="Times New Roman" panose="02020603050405020304" pitchFamily="18" charset="0"/>
                </a:rPr>
                <a:t> </a:t>
              </a:r>
              <a:r>
                <a:rPr lang="es-PA" sz="1600" b="1" dirty="0" err="1">
                  <a:latin typeface="Times New Roman" panose="02020603050405020304" pitchFamily="18" charset="0"/>
                  <a:cs typeface="Times New Roman" panose="02020603050405020304" pitchFamily="18" charset="0"/>
                </a:rPr>
                <a:t>requests</a:t>
              </a:r>
              <a:r>
                <a:rPr lang="es-PA" sz="1600" b="1" dirty="0">
                  <a:latin typeface="Times New Roman" panose="02020603050405020304" pitchFamily="18" charset="0"/>
                  <a:cs typeface="Times New Roman" panose="02020603050405020304" pitchFamily="18" charset="0"/>
                </a:rPr>
                <a:t> (HOLD) look </a:t>
              </a:r>
              <a:r>
                <a:rPr lang="es-PA" sz="1600" b="1" dirty="0" err="1">
                  <a:latin typeface="Times New Roman" panose="02020603050405020304" pitchFamily="18" charset="0"/>
                  <a:cs typeface="Times New Roman" panose="02020603050405020304" pitchFamily="18" charset="0"/>
                </a:rPr>
                <a:t>for</a:t>
              </a:r>
              <a:r>
                <a:rPr lang="es-PA" sz="1600" b="1" dirty="0">
                  <a:latin typeface="Times New Roman" panose="02020603050405020304" pitchFamily="18" charset="0"/>
                  <a:cs typeface="Times New Roman" panose="02020603050405020304" pitchFamily="18" charset="0"/>
                </a:rPr>
                <a:t> IMD </a:t>
              </a:r>
              <a:r>
                <a:rPr lang="es-PA" sz="1600" b="1" dirty="0" err="1">
                  <a:latin typeface="Times New Roman" panose="02020603050405020304" pitchFamily="18" charset="0"/>
                  <a:cs typeface="Times New Roman" panose="02020603050405020304" pitchFamily="18" charset="0"/>
                </a:rPr>
                <a:t>approval</a:t>
              </a:r>
              <a:r>
                <a:rPr lang="es-PA" sz="1600" b="1" dirty="0">
                  <a:latin typeface="Times New Roman" panose="02020603050405020304" pitchFamily="18" charset="0"/>
                  <a:cs typeface="Times New Roman" panose="02020603050405020304" pitchFamily="18" charset="0"/>
                </a:rPr>
                <a:t> and </a:t>
              </a:r>
              <a:r>
                <a:rPr lang="es-PA" sz="1600" b="1" dirty="0" err="1">
                  <a:latin typeface="Times New Roman" panose="02020603050405020304" pitchFamily="18" charset="0"/>
                  <a:cs typeface="Times New Roman" panose="02020603050405020304" pitchFamily="18" charset="0"/>
                </a:rPr>
                <a:t>create</a:t>
              </a:r>
              <a:r>
                <a:rPr lang="es-PA" sz="1600" b="1" dirty="0">
                  <a:latin typeface="Times New Roman" panose="02020603050405020304" pitchFamily="18" charset="0"/>
                  <a:cs typeface="Times New Roman" panose="02020603050405020304" pitchFamily="18" charset="0"/>
                </a:rPr>
                <a:t> DIT</a:t>
              </a:r>
              <a:endParaRPr lang="es-PA" sz="1600" dirty="0">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D9C77EC4-26D4-9B9A-F341-7E0C0BFD1B74}"/>
                </a:ext>
              </a:extLst>
            </p:cNvPr>
            <p:cNvCxnSpPr/>
            <p:nvPr/>
          </p:nvCxnSpPr>
          <p:spPr>
            <a:xfrm flipH="1">
              <a:off x="2769869" y="851747"/>
              <a:ext cx="3810" cy="36874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87700C58-E5E1-DF66-8FCD-0967113F2C9D}"/>
                </a:ext>
              </a:extLst>
            </p:cNvPr>
            <p:cNvCxnSpPr/>
            <p:nvPr/>
          </p:nvCxnSpPr>
          <p:spPr>
            <a:xfrm rot="16200000" flipH="1">
              <a:off x="2858587" y="2272694"/>
              <a:ext cx="927541" cy="1081963"/>
            </a:xfrm>
            <a:prstGeom prst="bentConnector2">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532E9BE7-43D4-480E-A3AB-EF593EAA5713}"/>
                </a:ext>
              </a:extLst>
            </p:cNvPr>
            <p:cNvCxnSpPr/>
            <p:nvPr/>
          </p:nvCxnSpPr>
          <p:spPr>
            <a:xfrm rot="5400000">
              <a:off x="1776547" y="2272694"/>
              <a:ext cx="927541" cy="1081963"/>
            </a:xfrm>
            <a:prstGeom prst="bentConnector2">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CA2C961-429D-DE13-2245-C337F5800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4012" y="1597237"/>
              <a:ext cx="4689687" cy="2347595"/>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itle 1">
            <a:extLst>
              <a:ext uri="{FF2B5EF4-FFF2-40B4-BE49-F238E27FC236}">
                <a16:creationId xmlns:a16="http://schemas.microsoft.com/office/drawing/2014/main" id="{66F75667-0619-E91F-7F6E-C315D253D578}"/>
              </a:ext>
            </a:extLst>
          </p:cNvPr>
          <p:cNvSpPr txBox="1">
            <a:spLocks/>
          </p:cNvSpPr>
          <p:nvPr/>
        </p:nvSpPr>
        <p:spPr>
          <a:xfrm>
            <a:off x="5506087" y="1153693"/>
            <a:ext cx="9079142" cy="88075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8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TRANSSHIPMENT ARRANGEMENT FOR PRIORITIES AND HOT CONNECTION</a:t>
            </a:r>
            <a:endParaRPr lang="es-PA" sz="288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0690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3" name="Shape 1"/>
          <p:cNvSpPr/>
          <p:nvPr/>
        </p:nvSpPr>
        <p:spPr>
          <a:xfrm>
            <a:off x="793790" y="3853458"/>
            <a:ext cx="4196358" cy="3614142"/>
          </a:xfrm>
          <a:prstGeom prst="roundRect">
            <a:avLst>
              <a:gd name="adj" fmla="val 5654"/>
            </a:avLst>
          </a:prstGeom>
          <a:solidFill>
            <a:srgbClr val="DFECE9"/>
          </a:solidFill>
          <a:ln w="7620">
            <a:solidFill>
              <a:srgbClr val="C5D2CF"/>
            </a:solidFill>
            <a:prstDash val="solid"/>
          </a:ln>
        </p:spPr>
      </p:sp>
      <p:sp>
        <p:nvSpPr>
          <p:cNvPr id="2" name="Text 0"/>
          <p:cNvSpPr/>
          <p:nvPr/>
        </p:nvSpPr>
        <p:spPr>
          <a:xfrm>
            <a:off x="793790" y="2006323"/>
            <a:ext cx="11987093" cy="708779"/>
          </a:xfrm>
          <a:prstGeom prst="rect">
            <a:avLst/>
          </a:prstGeom>
          <a:noFill/>
          <a:ln/>
        </p:spPr>
        <p:txBody>
          <a:bodyPr wrap="none" lIns="0" tIns="0" rIns="0" bIns="0" rtlCol="0" anchor="t"/>
          <a:lstStyle/>
          <a:p>
            <a:pPr marL="0" indent="0">
              <a:lnSpc>
                <a:spcPts val="5550"/>
              </a:lnSpc>
              <a:buNone/>
            </a:pPr>
            <a:r>
              <a:rPr lang="en-US" sz="4450" b="1" dirty="0">
                <a:solidFill>
                  <a:srgbClr val="272D45"/>
                </a:solidFill>
                <a:latin typeface="Kanit Light" pitchFamily="34" charset="0"/>
                <a:ea typeface="Kanit Light" pitchFamily="34" charset="-122"/>
                <a:cs typeface="Kanit Light" pitchFamily="34" charset="-120"/>
              </a:rPr>
              <a:t>Strategies and Future Plans: </a:t>
            </a:r>
            <a:r>
              <a:rPr lang="en-US" sz="4450" b="1" dirty="0">
                <a:solidFill>
                  <a:srgbClr val="F44444"/>
                </a:solidFill>
                <a:latin typeface="Kanit Light" pitchFamily="34" charset="0"/>
                <a:ea typeface="Kanit Light" pitchFamily="34" charset="-122"/>
                <a:cs typeface="Kanit Light" pitchFamily="34" charset="-120"/>
              </a:rPr>
              <a:t>Additional Space</a:t>
            </a:r>
            <a:endParaRPr lang="en-US" sz="4450" dirty="0"/>
          </a:p>
        </p:txBody>
      </p:sp>
      <p:sp>
        <p:nvSpPr>
          <p:cNvPr id="4" name="Text 2"/>
          <p:cNvSpPr/>
          <p:nvPr/>
        </p:nvSpPr>
        <p:spPr>
          <a:xfrm>
            <a:off x="1028224" y="4849891"/>
            <a:ext cx="3543062" cy="540979"/>
          </a:xfrm>
          <a:prstGeom prst="rect">
            <a:avLst/>
          </a:prstGeom>
          <a:noFill/>
          <a:ln/>
        </p:spPr>
        <p:txBody>
          <a:bodyPr wrap="none" lIns="0" tIns="0" rIns="0" bIns="0" rtlCol="0" anchor="t"/>
          <a:lstStyle/>
          <a:p>
            <a:pPr marL="0" indent="0">
              <a:lnSpc>
                <a:spcPts val="2750"/>
              </a:lnSpc>
              <a:buNone/>
            </a:pPr>
            <a:r>
              <a:rPr lang="en-US" sz="2400" b="1" dirty="0">
                <a:solidFill>
                  <a:srgbClr val="2C3249"/>
                </a:solidFill>
                <a:latin typeface="Kanit Light" pitchFamily="34" charset="0"/>
                <a:ea typeface="Kanit Light" pitchFamily="34" charset="-122"/>
                <a:cs typeface="Kanit Light" pitchFamily="34" charset="-120"/>
              </a:rPr>
              <a:t>Purchase Additional Space</a:t>
            </a:r>
            <a:endParaRPr lang="en-US" sz="2400" dirty="0"/>
          </a:p>
        </p:txBody>
      </p:sp>
      <p:sp>
        <p:nvSpPr>
          <p:cNvPr id="5" name="Text 3"/>
          <p:cNvSpPr/>
          <p:nvPr/>
        </p:nvSpPr>
        <p:spPr>
          <a:xfrm>
            <a:off x="1028224" y="6088304"/>
            <a:ext cx="3727490" cy="554068"/>
          </a:xfrm>
          <a:prstGeom prst="rect">
            <a:avLst/>
          </a:prstGeom>
          <a:noFill/>
          <a:ln/>
        </p:spPr>
        <p:txBody>
          <a:bodyPr wrap="none" lIns="0" tIns="0" rIns="0" bIns="0" rtlCol="0" anchor="t"/>
          <a:lstStyle/>
          <a:p>
            <a:pPr marL="0" indent="0">
              <a:lnSpc>
                <a:spcPts val="2850"/>
              </a:lnSpc>
              <a:buNone/>
            </a:pPr>
            <a:r>
              <a:rPr lang="en-US" sz="1750" dirty="0">
                <a:solidFill>
                  <a:srgbClr val="2C3249"/>
                </a:solidFill>
                <a:latin typeface="Martel Sans" pitchFamily="34" charset="0"/>
                <a:ea typeface="Martel Sans" pitchFamily="34" charset="-122"/>
                <a:cs typeface="Martel Sans" pitchFamily="34" charset="-120"/>
              </a:rPr>
              <a:t>Secure extra space from partners</a:t>
            </a:r>
            <a:endParaRPr lang="en-US" sz="1750" dirty="0"/>
          </a:p>
        </p:txBody>
      </p:sp>
      <p:sp>
        <p:nvSpPr>
          <p:cNvPr id="6" name="Shape 4"/>
          <p:cNvSpPr/>
          <p:nvPr/>
        </p:nvSpPr>
        <p:spPr>
          <a:xfrm>
            <a:off x="5217021" y="3853458"/>
            <a:ext cx="4196358" cy="3614142"/>
          </a:xfrm>
          <a:prstGeom prst="roundRect">
            <a:avLst>
              <a:gd name="adj" fmla="val 5654"/>
            </a:avLst>
          </a:prstGeom>
          <a:solidFill>
            <a:srgbClr val="DFECE9"/>
          </a:solidFill>
          <a:ln w="7620">
            <a:solidFill>
              <a:srgbClr val="C5D2CF"/>
            </a:solidFill>
            <a:prstDash val="solid"/>
          </a:ln>
        </p:spPr>
      </p:sp>
      <p:sp>
        <p:nvSpPr>
          <p:cNvPr id="7" name="Text 5"/>
          <p:cNvSpPr/>
          <p:nvPr/>
        </p:nvSpPr>
        <p:spPr>
          <a:xfrm>
            <a:off x="5451455" y="4713225"/>
            <a:ext cx="3727490" cy="814309"/>
          </a:xfrm>
          <a:prstGeom prst="rect">
            <a:avLst/>
          </a:prstGeom>
          <a:noFill/>
          <a:ln/>
        </p:spPr>
        <p:txBody>
          <a:bodyPr wrap="none" lIns="0" tIns="0" rIns="0" bIns="0" rtlCol="0" anchor="t"/>
          <a:lstStyle/>
          <a:p>
            <a:pPr marL="0" indent="0">
              <a:lnSpc>
                <a:spcPts val="2750"/>
              </a:lnSpc>
              <a:buNone/>
            </a:pPr>
            <a:r>
              <a:rPr lang="en-US" sz="2400" b="1" dirty="0">
                <a:latin typeface="Kanit Light" pitchFamily="34" charset="0"/>
                <a:ea typeface="Kanit Light" pitchFamily="34" charset="-122"/>
                <a:cs typeface="Kanit Light" pitchFamily="34" charset="-120"/>
              </a:rPr>
              <a:t>CAB service Ad Hoc</a:t>
            </a:r>
          </a:p>
          <a:p>
            <a:pPr marL="0" indent="0">
              <a:lnSpc>
                <a:spcPts val="2750"/>
              </a:lnSpc>
              <a:buNone/>
            </a:pPr>
            <a:r>
              <a:rPr lang="en-US" sz="2400" b="1" dirty="0">
                <a:latin typeface="Kanit Light" pitchFamily="34" charset="0"/>
                <a:ea typeface="Kanit Light" pitchFamily="34" charset="-122"/>
                <a:cs typeface="Kanit Light" pitchFamily="34" charset="-120"/>
              </a:rPr>
              <a:t>Mother Vessel Ad Hoc</a:t>
            </a:r>
          </a:p>
          <a:p>
            <a:pPr>
              <a:lnSpc>
                <a:spcPts val="2750"/>
              </a:lnSpc>
            </a:pPr>
            <a:r>
              <a:rPr lang="en-US" altLang="zh-TW" sz="2400" b="1" dirty="0">
                <a:latin typeface="Kanit Light" pitchFamily="34" charset="0"/>
                <a:ea typeface="Kanit Light" pitchFamily="34" charset="-122"/>
                <a:cs typeface="Kanit Light" pitchFamily="34" charset="-120"/>
              </a:rPr>
              <a:t>Extra loader</a:t>
            </a:r>
            <a:endParaRPr lang="en-US" altLang="zh-TW" sz="2800" dirty="0">
              <a:solidFill>
                <a:srgbClr val="2C3249"/>
              </a:solidFill>
              <a:latin typeface="Martel Sans" pitchFamily="34" charset="0"/>
              <a:ea typeface="Martel Sans" pitchFamily="34" charset="-122"/>
              <a:cs typeface="Martel Sans" pitchFamily="34" charset="-120"/>
            </a:endParaRPr>
          </a:p>
          <a:p>
            <a:pPr marL="0" indent="0">
              <a:lnSpc>
                <a:spcPts val="2750"/>
              </a:lnSpc>
              <a:buNone/>
            </a:pPr>
            <a:endParaRPr lang="en-US" sz="2400" b="1" dirty="0">
              <a:latin typeface="Kanit Light" pitchFamily="34" charset="0"/>
              <a:ea typeface="Kanit Light" pitchFamily="34" charset="-122"/>
              <a:cs typeface="Kanit Light" pitchFamily="34" charset="-120"/>
            </a:endParaRPr>
          </a:p>
        </p:txBody>
      </p:sp>
      <p:sp>
        <p:nvSpPr>
          <p:cNvPr id="8" name="Text 6"/>
          <p:cNvSpPr/>
          <p:nvPr/>
        </p:nvSpPr>
        <p:spPr>
          <a:xfrm>
            <a:off x="5451396" y="6034721"/>
            <a:ext cx="3727490" cy="1108135"/>
          </a:xfrm>
          <a:prstGeom prst="rect">
            <a:avLst/>
          </a:prstGeom>
          <a:noFill/>
          <a:ln/>
        </p:spPr>
        <p:txBody>
          <a:bodyPr wrap="square" lIns="0" tIns="0" rIns="0" bIns="0" rtlCol="0" anchor="t"/>
          <a:lstStyle/>
          <a:p>
            <a:pPr marL="0" indent="0">
              <a:lnSpc>
                <a:spcPts val="2850"/>
              </a:lnSpc>
              <a:buNone/>
            </a:pPr>
            <a:r>
              <a:rPr lang="en-US" sz="1750" dirty="0">
                <a:solidFill>
                  <a:srgbClr val="2C3249"/>
                </a:solidFill>
                <a:latin typeface="Martel Sans" pitchFamily="34" charset="0"/>
                <a:ea typeface="Martel Sans" pitchFamily="34" charset="-122"/>
                <a:cs typeface="Martel Sans" pitchFamily="34" charset="-120"/>
              </a:rPr>
              <a:t>Utilize mother vessels for temporary overflow</a:t>
            </a:r>
            <a:endParaRPr lang="en-US" sz="1750" dirty="0"/>
          </a:p>
        </p:txBody>
      </p:sp>
      <p:sp>
        <p:nvSpPr>
          <p:cNvPr id="9" name="Shape 7"/>
          <p:cNvSpPr/>
          <p:nvPr/>
        </p:nvSpPr>
        <p:spPr>
          <a:xfrm>
            <a:off x="9640133" y="3853458"/>
            <a:ext cx="4196358" cy="3614142"/>
          </a:xfrm>
          <a:prstGeom prst="roundRect">
            <a:avLst>
              <a:gd name="adj" fmla="val 5654"/>
            </a:avLst>
          </a:prstGeom>
          <a:solidFill>
            <a:srgbClr val="DFECE9"/>
          </a:solidFill>
          <a:ln w="7620">
            <a:solidFill>
              <a:srgbClr val="C5D2CF"/>
            </a:solidFill>
            <a:prstDash val="solid"/>
          </a:ln>
        </p:spPr>
      </p:sp>
      <p:sp>
        <p:nvSpPr>
          <p:cNvPr id="10" name="Text 8"/>
          <p:cNvSpPr/>
          <p:nvPr/>
        </p:nvSpPr>
        <p:spPr>
          <a:xfrm>
            <a:off x="9874568" y="4849891"/>
            <a:ext cx="2835235" cy="540979"/>
          </a:xfrm>
          <a:prstGeom prst="rect">
            <a:avLst/>
          </a:prstGeom>
          <a:noFill/>
          <a:ln/>
        </p:spPr>
        <p:txBody>
          <a:bodyPr wrap="none" lIns="0" tIns="0" rIns="0" bIns="0" rtlCol="0" anchor="t"/>
          <a:lstStyle/>
          <a:p>
            <a:pPr marL="0" indent="0">
              <a:lnSpc>
                <a:spcPts val="2750"/>
              </a:lnSpc>
              <a:buNone/>
            </a:pPr>
            <a:r>
              <a:rPr lang="en-US" altLang="zh-TW" sz="2400" b="1" dirty="0">
                <a:solidFill>
                  <a:srgbClr val="2C3249"/>
                </a:solidFill>
                <a:latin typeface="Kanit Light" pitchFamily="34" charset="0"/>
                <a:ea typeface="Kanit Light" pitchFamily="34" charset="-122"/>
                <a:cs typeface="Kanit Light" pitchFamily="34" charset="-120"/>
              </a:rPr>
              <a:t>Outside </a:t>
            </a:r>
            <a:r>
              <a:rPr lang="en-US" sz="2400" b="1" dirty="0">
                <a:solidFill>
                  <a:srgbClr val="2C3249"/>
                </a:solidFill>
                <a:latin typeface="Kanit Light" pitchFamily="34" charset="0"/>
                <a:ea typeface="Kanit Light" pitchFamily="34" charset="-122"/>
                <a:cs typeface="Kanit Light" pitchFamily="34" charset="-120"/>
              </a:rPr>
              <a:t>FDR Plan</a:t>
            </a:r>
            <a:endParaRPr lang="en-US" sz="2400" dirty="0"/>
          </a:p>
        </p:txBody>
      </p:sp>
      <p:sp>
        <p:nvSpPr>
          <p:cNvPr id="11" name="Text 9"/>
          <p:cNvSpPr/>
          <p:nvPr/>
        </p:nvSpPr>
        <p:spPr>
          <a:xfrm>
            <a:off x="9874568" y="6088304"/>
            <a:ext cx="3727490" cy="554068"/>
          </a:xfrm>
          <a:prstGeom prst="rect">
            <a:avLst/>
          </a:prstGeom>
          <a:noFill/>
          <a:ln/>
        </p:spPr>
        <p:txBody>
          <a:bodyPr wrap="none" lIns="0" tIns="0" rIns="0" bIns="0" rtlCol="0" anchor="t"/>
          <a:lstStyle/>
          <a:p>
            <a:pPr marL="0" indent="0">
              <a:lnSpc>
                <a:spcPts val="2850"/>
              </a:lnSpc>
              <a:buNone/>
            </a:pPr>
            <a:r>
              <a:rPr lang="en-US" sz="1750" dirty="0">
                <a:solidFill>
                  <a:srgbClr val="2C3249"/>
                </a:solidFill>
                <a:latin typeface="Martel Sans" pitchFamily="34" charset="0"/>
                <a:ea typeface="Martel Sans" pitchFamily="34" charset="-122"/>
                <a:cs typeface="Martel Sans" pitchFamily="34" charset="-120"/>
              </a:rPr>
              <a:t>Space supply from 3rd parties</a:t>
            </a:r>
            <a:endParaRPr lang="en-US" sz="1750" dirty="0"/>
          </a:p>
        </p:txBody>
      </p:sp>
      <p:sp>
        <p:nvSpPr>
          <p:cNvPr id="21" name="橢圓 20"/>
          <p:cNvSpPr/>
          <p:nvPr/>
        </p:nvSpPr>
        <p:spPr>
          <a:xfrm>
            <a:off x="6839029" y="3362244"/>
            <a:ext cx="952341" cy="952341"/>
          </a:xfrm>
          <a:prstGeom prst="ellipse">
            <a:avLst/>
          </a:prstGeom>
          <a:solidFill>
            <a:schemeClr val="accent6">
              <a:lumMod val="40000"/>
              <a:lumOff val="60000"/>
            </a:schemeClr>
          </a:solidFill>
          <a:ln w="7620">
            <a:solidFill>
              <a:srgbClr val="C5D2CF"/>
            </a:solidFill>
            <a:prstDash val="solid"/>
          </a:ln>
        </p:spPr>
        <p:txBody>
          <a:bodyPr rtlCol="0" anchor="ctr"/>
          <a:lstStyle/>
          <a:p>
            <a:pPr algn="ctr"/>
            <a:endParaRPr lang="zh-TW" altLang="en-US"/>
          </a:p>
        </p:txBody>
      </p:sp>
      <p:sp>
        <p:nvSpPr>
          <p:cNvPr id="22" name="橢圓 21"/>
          <p:cNvSpPr/>
          <p:nvPr/>
        </p:nvSpPr>
        <p:spPr>
          <a:xfrm>
            <a:off x="11262142" y="3362244"/>
            <a:ext cx="952341" cy="952341"/>
          </a:xfrm>
          <a:prstGeom prst="ellipse">
            <a:avLst/>
          </a:prstGeom>
          <a:solidFill>
            <a:schemeClr val="accent6">
              <a:lumMod val="40000"/>
              <a:lumOff val="60000"/>
            </a:schemeClr>
          </a:solidFill>
          <a:ln w="7620">
            <a:solidFill>
              <a:srgbClr val="C5D2CF"/>
            </a:solidFill>
            <a:prstDash val="solid"/>
          </a:ln>
        </p:spPr>
        <p:txBody>
          <a:bodyPr rtlCol="0" anchor="ctr"/>
          <a:lstStyle/>
          <a:p>
            <a:pPr algn="ctr"/>
            <a:endParaRPr lang="zh-TW" altLang="en-US"/>
          </a:p>
        </p:txBody>
      </p:sp>
      <p:sp>
        <p:nvSpPr>
          <p:cNvPr id="18" name="橢圓 17"/>
          <p:cNvSpPr/>
          <p:nvPr/>
        </p:nvSpPr>
        <p:spPr>
          <a:xfrm>
            <a:off x="2415799" y="3453050"/>
            <a:ext cx="952341" cy="952341"/>
          </a:xfrm>
          <a:prstGeom prst="ellipse">
            <a:avLst/>
          </a:prstGeom>
          <a:solidFill>
            <a:schemeClr val="accent6">
              <a:lumMod val="40000"/>
              <a:lumOff val="60000"/>
            </a:schemeClr>
          </a:solidFill>
          <a:ln w="7620">
            <a:solidFill>
              <a:srgbClr val="C5D2CF"/>
            </a:solidFill>
            <a:prstDash val="solid"/>
          </a:ln>
        </p:spPr>
        <p:txBody>
          <a:bodyPr rtlCol="0" anchor="ctr"/>
          <a:lstStyle/>
          <a:p>
            <a:pPr algn="ctr"/>
            <a:endParaRPr lang="zh-TW" altLang="en-US"/>
          </a:p>
        </p:txBody>
      </p:sp>
      <p:pic>
        <p:nvPicPr>
          <p:cNvPr id="16" name="Image 1" descr="preencoded.png"/>
          <p:cNvPicPr>
            <a:picLocks noChangeAspect="1"/>
          </p:cNvPicPr>
          <p:nvPr/>
        </p:nvPicPr>
        <p:blipFill>
          <a:blip r:embed="rId3">
            <a:duotone>
              <a:prstClr val="black"/>
              <a:schemeClr val="accent6">
                <a:tint val="45000"/>
                <a:satMod val="400000"/>
              </a:schemeClr>
            </a:duotone>
          </a:blip>
          <a:stretch>
            <a:fillRect/>
          </a:stretch>
        </p:blipFill>
        <p:spPr>
          <a:xfrm>
            <a:off x="7031653" y="3554927"/>
            <a:ext cx="566976" cy="566976"/>
          </a:xfrm>
          <a:prstGeom prst="rect">
            <a:avLst/>
          </a:prstGeom>
        </p:spPr>
      </p:pic>
      <p:pic>
        <p:nvPicPr>
          <p:cNvPr id="17" name="Image 2" descr="preencoded.png"/>
          <p:cNvPicPr>
            <a:picLocks noChangeAspect="1"/>
          </p:cNvPicPr>
          <p:nvPr/>
        </p:nvPicPr>
        <p:blipFill>
          <a:blip r:embed="rId4">
            <a:duotone>
              <a:prstClr val="black"/>
              <a:schemeClr val="accent6">
                <a:tint val="45000"/>
                <a:satMod val="400000"/>
              </a:schemeClr>
            </a:duotone>
          </a:blip>
          <a:stretch>
            <a:fillRect/>
          </a:stretch>
        </p:blipFill>
        <p:spPr>
          <a:xfrm>
            <a:off x="11454824" y="3554927"/>
            <a:ext cx="566976" cy="566976"/>
          </a:xfrm>
          <a:prstGeom prst="rect">
            <a:avLst/>
          </a:prstGeom>
        </p:spPr>
      </p:pic>
      <p:pic>
        <p:nvPicPr>
          <p:cNvPr id="19" name="Image 0" descr="preencoded.png"/>
          <p:cNvPicPr>
            <a:picLocks noChangeAspect="1"/>
          </p:cNvPicPr>
          <p:nvPr/>
        </p:nvPicPr>
        <p:blipFill>
          <a:blip r:embed="rId5">
            <a:duotone>
              <a:prstClr val="black"/>
              <a:schemeClr val="accent6">
                <a:tint val="45000"/>
                <a:satMod val="400000"/>
              </a:schemeClr>
            </a:duotone>
          </a:blip>
          <a:stretch>
            <a:fillRect/>
          </a:stretch>
        </p:blipFill>
        <p:spPr>
          <a:xfrm>
            <a:off x="2608481" y="3645732"/>
            <a:ext cx="566976" cy="56697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47443</TotalTime>
  <Words>2767</Words>
  <Application>Microsoft Office PowerPoint</Application>
  <PresentationFormat>Custom</PresentationFormat>
  <Paragraphs>193</Paragraphs>
  <Slides>14</Slides>
  <Notes>12</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Calibri Light</vt:lpstr>
      <vt:lpstr>Arial</vt:lpstr>
      <vt:lpstr>Kanit Light</vt:lpstr>
      <vt:lpstr>Martel Sans</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Panama – Costa Rica  Intermodal service for special requests</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KEVIN CHANG</cp:lastModifiedBy>
  <cp:revision>91</cp:revision>
  <dcterms:created xsi:type="dcterms:W3CDTF">2025-01-23T04:21:31Z</dcterms:created>
  <dcterms:modified xsi:type="dcterms:W3CDTF">2025-02-25T13:12:06Z</dcterms:modified>
</cp:coreProperties>
</file>