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Ex2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</p:sldMasterIdLst>
  <p:notesMasterIdLst>
    <p:notesMasterId r:id="rId15"/>
  </p:notesMasterIdLst>
  <p:handoutMasterIdLst>
    <p:handoutMasterId r:id="rId16"/>
  </p:handoutMasterIdLst>
  <p:sldIdLst>
    <p:sldId id="2145706121" r:id="rId4"/>
    <p:sldId id="2145706131" r:id="rId5"/>
    <p:sldId id="2145706118" r:id="rId6"/>
    <p:sldId id="2145706137" r:id="rId7"/>
    <p:sldId id="2145706128" r:id="rId8"/>
    <p:sldId id="2145706132" r:id="rId9"/>
    <p:sldId id="3504" r:id="rId10"/>
    <p:sldId id="2145706125" r:id="rId11"/>
    <p:sldId id="2145706130" r:id="rId12"/>
    <p:sldId id="258" r:id="rId13"/>
    <p:sldId id="2145706127" r:id="rId14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79"/>
    <a:srgbClr val="061A21"/>
    <a:srgbClr val="0000FF"/>
    <a:srgbClr val="E3F6E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99" autoAdjust="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LOGFS101\LOG$\ECD\12.&#31649;&#21312;&#23560;&#21312;\AMS\02.&#20013;&#21335;&#32654;\40.&#26371;&#35696;&#35352;&#37636;\&#20013;&#21335;&#32654;LAMM&#26371;&#35696;&#32000;&#37636;\2025%20LAAM\2024%20CSA%20COS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LOGFS101\LOG$\ECD\12.&#31649;&#21312;&#23560;&#21312;\AMS\02.&#20013;&#21335;&#32654;\40.&#26371;&#35696;&#35352;&#37636;\&#20013;&#21335;&#32654;LAMM&#26371;&#35696;&#32000;&#37636;\2025%20LAAM\2024%20CSA%20COS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FS101\LOG$\ECD\12.&#31649;&#21312;&#23560;&#21312;\AMS\02.&#20013;&#21335;&#32654;\40.&#26371;&#35696;&#35352;&#37636;\&#20013;&#21335;&#32654;LAMM&#26371;&#35696;&#32000;&#37636;\2025%20LAAM\2024%20CSA%20COST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MCHFFS101\HOME$\438240\2025%20LAAM\Expense%20KPI%20%20Glob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EMCHFFS101\HOME$\438240\2025%20LAAM\Expense%20KPI%20%20Glob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87839624499178"/>
          <c:y val="0.15691753015926099"/>
          <c:w val="0.71086557279547979"/>
          <c:h val="0.72854420482144544"/>
        </c:manualLayout>
      </c:layout>
      <c:pieChart>
        <c:varyColors val="1"/>
        <c:ser>
          <c:idx val="0"/>
          <c:order val="0"/>
          <c:spPr>
            <a:solidFill>
              <a:schemeClr val="bg2">
                <a:lumMod val="90000"/>
              </a:schemeClr>
            </a:solidFill>
          </c:spPr>
          <c:explosion val="22"/>
          <c:dPt>
            <c:idx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1A-4C4E-A13A-81D1B9F7F402}"/>
              </c:ext>
            </c:extLst>
          </c:dPt>
          <c:dPt>
            <c:idx val="1"/>
            <c:bubble3D val="0"/>
            <c:explosion val="14"/>
            <c:spPr>
              <a:solidFill>
                <a:schemeClr val="bg2">
                  <a:lumMod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1A-4C4E-A13A-81D1B9F7F402}"/>
              </c:ext>
            </c:extLst>
          </c:dPt>
          <c:dLbls>
            <c:dLbl>
              <c:idx val="0"/>
              <c:layout>
                <c:manualLayout>
                  <c:x val="-0.28165836819495182"/>
                  <c:y val="9.704443154874307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Vijaya" panose="02020604020202020204" pitchFamily="18" charset="0"/>
                        <a:ea typeface="+mn-ea"/>
                        <a:cs typeface="Vijaya" panose="02020604020202020204" pitchFamily="18" charset="0"/>
                      </a:defRPr>
                    </a:pPr>
                    <a:fld id="{38953A74-E709-492E-B0CB-F1353C03105A}" type="CATEGORYNAME">
                      <a:rPr lang="en-US" altLang="zh-TW" sz="1800" b="1" i="0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chemeClr val="tx1"/>
                          </a:solidFill>
                        </a:defRPr>
                      </a:pPr>
                      <a:t>[類別名稱]</a:t>
                    </a:fld>
                    <a:r>
                      <a:rPr lang="en-US" sz="1800" b="1" i="0">
                        <a:solidFill>
                          <a:schemeClr val="tx1"/>
                        </a:solidFill>
                      </a:rPr>
                      <a:t>  </a:t>
                    </a:r>
                    <a:fld id="{733BB8A7-C371-4051-A411-8C98840861A7}" type="PERCENTAGE">
                      <a:rPr lang="en-US" altLang="zh-TW" sz="1800" b="1" i="0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chemeClr val="tx1"/>
                          </a:solidFill>
                        </a:defRPr>
                      </a:pPr>
                      <a:t>[百分比]</a:t>
                    </a:fld>
                    <a:endParaRPr lang="en-US" sz="1800" b="1" i="0">
                      <a:solidFill>
                        <a:schemeClr val="tx1"/>
                      </a:solidFill>
                    </a:endParaRPr>
                  </a:p>
                </c:rich>
              </c:tx>
              <c:spPr>
                <a:xfrm>
                  <a:off x="781657" y="1986338"/>
                  <a:ext cx="1005871" cy="259505"/>
                </a:xfrm>
                <a:noFill/>
                <a:ln w="9525" cap="flat" cmpd="sng" algn="ctr">
                  <a:solidFill>
                    <a:prstClr val="black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Vijaya" panose="02020604020202020204" pitchFamily="18" charset="0"/>
                      <a:ea typeface="+mn-ea"/>
                      <a:cs typeface="Vijaya" panose="02020604020202020204" pitchFamily="18" charset="0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6968"/>
                        <a:gd name="adj2" fmla="val -17032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0422277679321328"/>
                      <c:h val="0.106879371605010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1A-4C4E-A13A-81D1B9F7F402}"/>
                </c:ext>
              </c:extLst>
            </c:dLbl>
            <c:dLbl>
              <c:idx val="1"/>
              <c:layout>
                <c:manualLayout>
                  <c:x val="0.22528542322205741"/>
                  <c:y val="0.282451554286669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02627782399198"/>
                      <c:h val="0.284124517560966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C1A-4C4E-A13A-81D1B9F7F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Vijaya" panose="02020604020202020204" pitchFamily="18" charset="0"/>
                    <a:ea typeface="+mn-ea"/>
                    <a:cs typeface="Vijaya" panose="02020604020202020204" pitchFamily="18" charset="0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工作表1!$C$17:$C$18</c:f>
              <c:strCache>
                <c:ptCount val="2"/>
                <c:pt idx="0">
                  <c:v>CSA</c:v>
                </c:pt>
                <c:pt idx="1">
                  <c:v>Others</c:v>
                </c:pt>
              </c:strCache>
            </c:strRef>
          </c:cat>
          <c:val>
            <c:numRef>
              <c:f>工作表1!$D$17:$D$18</c:f>
              <c:numCache>
                <c:formatCode>_-* #,##0_-;\-* #,##0_-;_-* "-"??_-;_-@_-</c:formatCode>
                <c:ptCount val="2"/>
                <c:pt idx="0">
                  <c:v>22691128.87799295</c:v>
                </c:pt>
                <c:pt idx="1">
                  <c:v>268782639.58250254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1A-4C4E-A13A-81D1B9F7F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1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Vijaya" panose="02020604020202020204" pitchFamily="18" charset="0"/>
          <a:cs typeface="Vijaya" panose="02020604020202020204" pitchFamily="18" charset="0"/>
        </a:defRPr>
      </a:pPr>
      <a:endParaRPr lang="zh-TW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37233397169042"/>
          <c:y val="7.0528021569700686E-2"/>
          <c:w val="0.82075403115718193"/>
          <c:h val="0.90270188214967984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explosion val="20"/>
          <c:dPt>
            <c:idx val="0"/>
            <c:bubble3D val="0"/>
            <c:explosion val="5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DD4-4D55-8D16-437F7E06E029}"/>
              </c:ext>
            </c:extLst>
          </c:dPt>
          <c:dPt>
            <c:idx val="1"/>
            <c:bubble3D val="0"/>
            <c:explosion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DD4-4D55-8D16-437F7E06E029}"/>
              </c:ext>
            </c:extLst>
          </c:dPt>
          <c:dPt>
            <c:idx val="2"/>
            <c:bubble3D val="0"/>
            <c:explosion val="15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DD4-4D55-8D16-437F7E06E029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DD4-4D55-8D16-437F7E06E029}"/>
              </c:ext>
            </c:extLst>
          </c:dPt>
          <c:dPt>
            <c:idx val="4"/>
            <c:bubble3D val="0"/>
            <c:explosion val="25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DD4-4D55-8D16-437F7E06E029}"/>
              </c:ext>
            </c:extLst>
          </c:dPt>
          <c:dLbls>
            <c:dLbl>
              <c:idx val="0"/>
              <c:layout>
                <c:manualLayout>
                  <c:x val="0.21541825701257758"/>
                  <c:y val="-0.17585233879812903"/>
                </c:manualLayout>
              </c:layout>
              <c:tx>
                <c:rich>
                  <a:bodyPr/>
                  <a:lstStyle/>
                  <a:p>
                    <a:fld id="{7ACDC332-0591-4E92-9286-B587DCBA07C1}" type="CATEGORYNAME">
                      <a:rPr lang="en-US" altLang="zh-TW" sz="1800">
                        <a:solidFill>
                          <a:srgbClr val="0000FF"/>
                        </a:solidFill>
                        <a:latin typeface="Bahnschrift SemiBold SemiConden" panose="020B0502040204020203" pitchFamily="34" charset="0"/>
                      </a:rPr>
                      <a:pPr/>
                      <a:t>[類別名稱]</a:t>
                    </a:fld>
                    <a:r>
                      <a:rPr lang="en-US" altLang="zh-TW" sz="1200" baseline="0" dirty="0">
                        <a:latin typeface="Bahnschrift SemiBold SemiConden" panose="020B0502040204020203" pitchFamily="34" charset="0"/>
                      </a:rPr>
                      <a:t> </a:t>
                    </a:r>
                    <a:fld id="{250028E4-3B11-40E8-A72D-E71AF9D54E12}" type="VALUE">
                      <a:rPr lang="en-US" altLang="zh-TW" sz="1200" baseline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</a:rPr>
                      <a:pPr/>
                      <a:t>[值]</a:t>
                    </a:fld>
                    <a:r>
                      <a:rPr lang="en-US" altLang="zh-TW" sz="1200" baseline="0" dirty="0">
                        <a:latin typeface="Bahnschrift SemiBold SemiConden" panose="020B0502040204020203" pitchFamily="34" charset="0"/>
                      </a:rPr>
                      <a:t> </a:t>
                    </a:r>
                    <a:fld id="{D1AB171A-A468-49E3-8E93-CCC5AB62285A}" type="PERCENTAGE">
                      <a:rPr lang="en-US" altLang="zh-TW" sz="1200" baseline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</a:rPr>
                      <a:pPr/>
                      <a:t>[百分比]</a:t>
                    </a:fld>
                    <a:endParaRPr lang="en-US" altLang="zh-TW" sz="1200" baseline="0" dirty="0">
                      <a:latin typeface="Bahnschrift SemiBold SemiConden" panose="020B0502040204020203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873700385486533"/>
                      <c:h val="0.314166381517359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DD4-4D55-8D16-437F7E06E029}"/>
                </c:ext>
              </c:extLst>
            </c:dLbl>
            <c:dLbl>
              <c:idx val="1"/>
              <c:layout>
                <c:manualLayout>
                  <c:x val="-4.0312852023503203E-2"/>
                  <c:y val="0.15913322105359801"/>
                </c:manualLayout>
              </c:layout>
              <c:tx>
                <c:rich>
                  <a:bodyPr/>
                  <a:lstStyle/>
                  <a:p>
                    <a:fld id="{DD08FB34-A862-4657-9F2B-0049BDD80C56}" type="CATEGORYNAME">
                      <a:rPr lang="en-US" altLang="zh-TW" sz="1800">
                        <a:solidFill>
                          <a:srgbClr val="0000FF"/>
                        </a:solidFill>
                        <a:latin typeface="Bahnschrift SemiBold SemiConden" panose="020B0502040204020203" pitchFamily="34" charset="0"/>
                      </a:rPr>
                      <a:pPr/>
                      <a:t>[類別名稱]</a:t>
                    </a:fld>
                    <a:r>
                      <a:rPr lang="en-US" altLang="zh-TW" sz="1200" baseline="0" dirty="0">
                        <a:latin typeface="Bahnschrift SemiBold SemiConden" panose="020B0502040204020203" pitchFamily="34" charset="0"/>
                      </a:rPr>
                      <a:t> </a:t>
                    </a:r>
                    <a:fld id="{CB4EA3C1-973B-4682-8C2A-1283C992878D}" type="VALUE">
                      <a:rPr lang="en-US" altLang="zh-TW" sz="1200" baseline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</a:rPr>
                      <a:pPr/>
                      <a:t>[值]</a:t>
                    </a:fld>
                    <a:r>
                      <a:rPr lang="en-US" altLang="zh-TW" sz="1200" baseline="0" dirty="0">
                        <a:latin typeface="Bahnschrift SemiBold SemiConden" panose="020B0502040204020203" pitchFamily="34" charset="0"/>
                      </a:rPr>
                      <a:t> </a:t>
                    </a:r>
                    <a:fld id="{6BBAAE74-16E6-4951-82B9-A4CC7E3433FB}" type="PERCENTAGE">
                      <a:rPr lang="en-US" altLang="zh-TW" sz="1200" baseline="0">
                        <a:solidFill>
                          <a:schemeClr val="tx1"/>
                        </a:solidFill>
                        <a:latin typeface="Bahnschrift SemiBold SemiConden" panose="020B0502040204020203" pitchFamily="34" charset="0"/>
                      </a:rPr>
                      <a:pPr/>
                      <a:t>[百分比]</a:t>
                    </a:fld>
                    <a:endParaRPr lang="en-US" altLang="zh-TW" sz="1200" baseline="0" dirty="0">
                      <a:latin typeface="Bahnschrift SemiBold SemiConden" panose="020B0502040204020203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80286409122022"/>
                      <c:h val="0.271005667152181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DD4-4D55-8D16-437F7E06E029}"/>
                </c:ext>
              </c:extLst>
            </c:dLbl>
            <c:dLbl>
              <c:idx val="2"/>
              <c:layout>
                <c:manualLayout>
                  <c:x val="-0.17980074215085978"/>
                  <c:y val="0.15840904720784374"/>
                </c:manualLayout>
              </c:layout>
              <c:tx>
                <c:rich>
                  <a:bodyPr/>
                  <a:lstStyle/>
                  <a:p>
                    <a:fld id="{774F7C9F-0016-4C6F-BB06-0CF1EF1A48AA}" type="CATEGORYNAME">
                      <a:rPr lang="en-US" altLang="zh-TW" sz="1800">
                        <a:solidFill>
                          <a:srgbClr val="0000FF"/>
                        </a:solidFill>
                      </a:rPr>
                      <a:pPr/>
                      <a:t>[類別名稱]</a:t>
                    </a:fld>
                    <a:r>
                      <a:rPr lang="en-US" altLang="zh-TW" baseline="0" dirty="0"/>
                      <a:t> </a:t>
                    </a:r>
                    <a:fld id="{CF0AE7B9-88D6-4780-90FE-3E4AF1F5F740}" type="VALUE">
                      <a:rPr lang="en-US" altLang="zh-TW" baseline="0">
                        <a:solidFill>
                          <a:schemeClr val="tx1"/>
                        </a:solidFill>
                      </a:rPr>
                      <a:pPr/>
                      <a:t>[值]</a:t>
                    </a:fld>
                    <a:r>
                      <a:rPr lang="en-US" altLang="zh-TW" baseline="0" dirty="0"/>
                      <a:t> </a:t>
                    </a:r>
                    <a:fld id="{BF430550-C1A7-4B3F-AA55-2C647DFD721B}" type="PERCENTAGE">
                      <a:rPr lang="en-US" altLang="zh-TW" sz="1600" baseline="0">
                        <a:solidFill>
                          <a:schemeClr val="tx1"/>
                        </a:solidFill>
                      </a:rPr>
                      <a:pPr/>
                      <a:t>[百分比]</a:t>
                    </a:fld>
                    <a:endParaRPr lang="en-US" altLang="zh-TW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DD4-4D55-8D16-437F7E06E029}"/>
                </c:ext>
              </c:extLst>
            </c:dLbl>
            <c:dLbl>
              <c:idx val="3"/>
              <c:layout>
                <c:manualLayout>
                  <c:x val="-6.4406235994337827E-2"/>
                  <c:y val="-4.0420470511580105E-2"/>
                </c:manualLayout>
              </c:layout>
              <c:tx>
                <c:rich>
                  <a:bodyPr/>
                  <a:lstStyle/>
                  <a:p>
                    <a:fld id="{AAB1EDD2-8582-4AEE-B038-FB99C97995AB}" type="CATEGORYNAME">
                      <a:rPr lang="en-US" altLang="zh-TW" sz="1800">
                        <a:solidFill>
                          <a:srgbClr val="0000FF"/>
                        </a:solidFill>
                      </a:rPr>
                      <a:pPr/>
                      <a:t>[類別名稱]</a:t>
                    </a:fld>
                    <a:r>
                      <a:rPr lang="en-US" altLang="zh-TW" baseline="0" dirty="0"/>
                      <a:t> </a:t>
                    </a:r>
                    <a:fld id="{2A7A4499-3AC6-4817-99B6-4115FDAE53E8}" type="VALUE">
                      <a:rPr lang="en-US" altLang="zh-TW" baseline="0">
                        <a:solidFill>
                          <a:schemeClr val="tx1"/>
                        </a:solidFill>
                      </a:rPr>
                      <a:pPr/>
                      <a:t>[值]</a:t>
                    </a:fld>
                    <a:r>
                      <a:rPr lang="en-US" altLang="zh-TW" baseline="0" dirty="0"/>
                      <a:t> </a:t>
                    </a:r>
                    <a:fld id="{15696154-3811-43D2-AFC4-31B6AFCA5C7B}" type="PERCENTAGE">
                      <a:rPr lang="en-US" altLang="zh-TW" sz="1600" baseline="0">
                        <a:solidFill>
                          <a:schemeClr val="tx1"/>
                        </a:solidFill>
                      </a:rPr>
                      <a:pPr/>
                      <a:t>[百分比]</a:t>
                    </a:fld>
                    <a:endParaRPr lang="en-US" altLang="zh-TW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DD4-4D55-8D16-437F7E06E029}"/>
                </c:ext>
              </c:extLst>
            </c:dLbl>
            <c:dLbl>
              <c:idx val="4"/>
              <c:layout>
                <c:manualLayout>
                  <c:x val="-9.3925760825076005E-2"/>
                  <c:y val="3.278338747071511E-2"/>
                </c:manualLayout>
              </c:layout>
              <c:tx>
                <c:rich>
                  <a:bodyPr/>
                  <a:lstStyle/>
                  <a:p>
                    <a:fld id="{3010B0A9-CAE7-478B-84AC-155CDAC79CC4}" type="CATEGORYNAME">
                      <a:rPr lang="en-US" altLang="zh-TW" sz="1800">
                        <a:solidFill>
                          <a:srgbClr val="0000FF"/>
                        </a:solidFill>
                      </a:rPr>
                      <a:pPr/>
                      <a:t>[類別名稱]</a:t>
                    </a:fld>
                    <a:r>
                      <a:rPr lang="en-US" altLang="zh-TW" baseline="0" dirty="0"/>
                      <a:t> </a:t>
                    </a:r>
                    <a:fld id="{910DACB7-0B87-44CA-91B9-C5F519F6D73D}" type="VALUE">
                      <a:rPr lang="en-US" altLang="zh-TW" baseline="0"/>
                      <a:pPr/>
                      <a:t>[值]</a:t>
                    </a:fld>
                    <a:r>
                      <a:rPr lang="en-US" altLang="zh-TW" baseline="0" dirty="0"/>
                      <a:t> </a:t>
                    </a:r>
                    <a:fld id="{AC731F6D-B6B4-4238-8CAE-6B7827706CE5}" type="PERCENTAGE">
                      <a:rPr lang="en-US" altLang="zh-TW" sz="1600" baseline="0">
                        <a:solidFill>
                          <a:schemeClr val="tx1"/>
                        </a:solidFill>
                      </a:rPr>
                      <a:pPr/>
                      <a:t>[百分比]</a:t>
                    </a:fld>
                    <a:endParaRPr lang="en-US" altLang="zh-TW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DD4-4D55-8D16-437F7E06E0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Bahnschrift SemiBold SemiConden" panose="020B0502040204020203" pitchFamily="34" charset="0"/>
                    <a:ea typeface="+mn-ea"/>
                    <a:cs typeface="Vijaya" panose="02020604020202020204" pitchFamily="18" charset="0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工作表1!$F$17:$F$21</c:f>
              <c:strCache>
                <c:ptCount val="5"/>
                <c:pt idx="0">
                  <c:v>BRT</c:v>
                </c:pt>
                <c:pt idx="1">
                  <c:v>Feeder</c:v>
                </c:pt>
                <c:pt idx="2">
                  <c:v>LOLO</c:v>
                </c:pt>
                <c:pt idx="3">
                  <c:v>Storage</c:v>
                </c:pt>
                <c:pt idx="4">
                  <c:v>M&amp;R</c:v>
                </c:pt>
              </c:strCache>
            </c:strRef>
          </c:cat>
          <c:val>
            <c:numRef>
              <c:f>工作表1!$G$17:$G$21</c:f>
              <c:numCache>
                <c:formatCode>_-"$"* #,##0_-;\-"$"* #,##0_-;_-"$"* "-"??_-;_-@_-</c:formatCode>
                <c:ptCount val="5"/>
                <c:pt idx="0">
                  <c:v>14205652.82</c:v>
                </c:pt>
                <c:pt idx="1">
                  <c:v>2771543.92</c:v>
                </c:pt>
                <c:pt idx="2">
                  <c:v>3689436.9000000004</c:v>
                </c:pt>
                <c:pt idx="3">
                  <c:v>1724500.7799999998</c:v>
                </c:pt>
                <c:pt idx="4">
                  <c:v>299994.45799294993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D4-4D55-8D16-437F7E06E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zh-TW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469005311785953E-2"/>
          <c:w val="0.98051659745618858"/>
          <c:h val="0.41483481795671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工作表1!$C$8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工作表1!$D$7:$H$7</c:f>
              <c:strCache>
                <c:ptCount val="5"/>
                <c:pt idx="0">
                  <c:v>Storage</c:v>
                </c:pt>
                <c:pt idx="1">
                  <c:v>LOLO</c:v>
                </c:pt>
                <c:pt idx="2">
                  <c:v>RPO
B+R+T</c:v>
                </c:pt>
                <c:pt idx="3">
                  <c:v>M&amp;R</c:v>
                </c:pt>
                <c:pt idx="4">
                  <c:v>RPO
Feeder</c:v>
                </c:pt>
              </c:strCache>
            </c:strRef>
          </c:cat>
          <c:val>
            <c:numRef>
              <c:f>工作表1!$D$8:$H$8</c:f>
              <c:numCache>
                <c:formatCode>_-* #,##0_-;\-* #,##0_-;_-* "-"??_-;_-@_-</c:formatCode>
                <c:ptCount val="5"/>
                <c:pt idx="0">
                  <c:v>998341.52</c:v>
                </c:pt>
                <c:pt idx="1">
                  <c:v>3003490.31</c:v>
                </c:pt>
                <c:pt idx="2">
                  <c:v>9832526.8399999999</c:v>
                </c:pt>
                <c:pt idx="3">
                  <c:v>322644.82469606999</c:v>
                </c:pt>
                <c:pt idx="4">
                  <c:v>1594455.25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A-441B-8AB1-B297515DF8B6}"/>
            </c:ext>
          </c:extLst>
        </c:ser>
        <c:ser>
          <c:idx val="1"/>
          <c:order val="1"/>
          <c:tx>
            <c:strRef>
              <c:f>工作表1!$C$9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998874033024296E-3"/>
                  <c:y val="-9.7473438762047213E-2"/>
                </c:manualLayout>
              </c:layout>
              <c:tx>
                <c:rich>
                  <a:bodyPr/>
                  <a:lstStyle/>
                  <a:p>
                    <a:fld id="{69AE4C1A-4148-4918-804C-607AD773F22F}" type="CELLRANGE">
                      <a:rPr lang="en-US" altLang="zh-TW" baseline="0"/>
                      <a:pPr/>
                      <a:t>[CELLRANGE]</a:t>
                    </a:fld>
                    <a:r>
                      <a:rPr lang="en-US" altLang="zh-TW" baseline="0"/>
                      <a:t>, </a:t>
                    </a:r>
                    <a:fld id="{9958ABE7-54AF-4D00-BDC9-20C0F7D37833}" type="VALUE">
                      <a:rPr lang="en-US" altLang="zh-TW" baseline="0"/>
                      <a:pPr/>
                      <a:t>[值]</a:t>
                    </a:fld>
                    <a:endParaRPr lang="en-US" altLang="zh-TW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4B5-4F47-8F50-003B59ECC5EE}"/>
                </c:ext>
              </c:extLst>
            </c:dLbl>
            <c:dLbl>
              <c:idx val="1"/>
              <c:layout>
                <c:manualLayout>
                  <c:x val="-9.2996622099073174E-3"/>
                  <c:y val="-7.426547715203595E-2"/>
                </c:manualLayout>
              </c:layout>
              <c:tx>
                <c:rich>
                  <a:bodyPr/>
                  <a:lstStyle/>
                  <a:p>
                    <a:fld id="{59CDDAF2-3184-4450-ABC2-78535E3494DD}" type="CELLRANGE">
                      <a:rPr lang="en-US" altLang="zh-TW" baseline="0"/>
                      <a:pPr/>
                      <a:t>[CELLRANGE]</a:t>
                    </a:fld>
                    <a:r>
                      <a:rPr lang="en-US" altLang="zh-TW" baseline="0"/>
                      <a:t>, </a:t>
                    </a:r>
                    <a:fld id="{0290D04C-1BE5-4678-9416-8841BB375E9C}" type="VALUE">
                      <a:rPr lang="en-US" altLang="zh-TW" baseline="0"/>
                      <a:pPr/>
                      <a:t>[值]</a:t>
                    </a:fld>
                    <a:endParaRPr lang="en-US" altLang="zh-TW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4B5-4F47-8F50-003B59ECC5EE}"/>
                </c:ext>
              </c:extLst>
            </c:dLbl>
            <c:dLbl>
              <c:idx val="2"/>
              <c:layout>
                <c:manualLayout>
                  <c:x val="-6.1997748066048592E-3"/>
                  <c:y val="-4.1774330898020205E-2"/>
                </c:manualLayout>
              </c:layout>
              <c:tx>
                <c:rich>
                  <a:bodyPr/>
                  <a:lstStyle/>
                  <a:p>
                    <a:fld id="{283766E9-140F-476E-BF7F-0AB4BC07C043}" type="CELLRANGE">
                      <a:rPr lang="en-US" altLang="zh-TW" baseline="0"/>
                      <a:pPr/>
                      <a:t>[CELLRANGE]</a:t>
                    </a:fld>
                    <a:r>
                      <a:rPr lang="en-US" altLang="zh-TW" baseline="0"/>
                      <a:t>, </a:t>
                    </a:r>
                    <a:fld id="{FA271688-5981-4A97-B482-00BD16DE54B6}" type="VALUE">
                      <a:rPr lang="en-US" altLang="zh-TW" baseline="0"/>
                      <a:pPr/>
                      <a:t>[值]</a:t>
                    </a:fld>
                    <a:endParaRPr lang="en-US" altLang="zh-TW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4B5-4F47-8F50-003B59ECC5EE}"/>
                </c:ext>
              </c:extLst>
            </c:dLbl>
            <c:dLbl>
              <c:idx val="3"/>
              <c:layout>
                <c:manualLayout>
                  <c:x val="0"/>
                  <c:y val="-0.11139821572805386"/>
                </c:manualLayout>
              </c:layout>
              <c:tx>
                <c:rich>
                  <a:bodyPr/>
                  <a:lstStyle/>
                  <a:p>
                    <a:fld id="{5140C221-9762-4AFE-A5C5-C535169C19B2}" type="CELLRANGE">
                      <a:rPr lang="en-US" altLang="zh-TW" baseline="0" dirty="0"/>
                      <a:pPr/>
                      <a:t>[CELLRANGE]</a:t>
                    </a:fld>
                    <a:r>
                      <a:rPr lang="en-US" altLang="zh-TW" baseline="0" dirty="0"/>
                      <a:t>, </a:t>
                    </a:r>
                    <a:fld id="{7BB50E86-433A-4670-856C-AB6B4B42EB05}" type="VALUE">
                      <a:rPr lang="en-US" altLang="zh-TW" baseline="0" dirty="0"/>
                      <a:pPr/>
                      <a:t>[值]</a:t>
                    </a:fld>
                    <a:endParaRPr lang="en-US" altLang="zh-TW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4B5-4F47-8F50-003B59ECC5EE}"/>
                </c:ext>
              </c:extLst>
            </c:dLbl>
            <c:dLbl>
              <c:idx val="4"/>
              <c:layout>
                <c:manualLayout>
                  <c:x val="1.2399549613209606E-2"/>
                  <c:y val="-7.426547715203595E-2"/>
                </c:manualLayout>
              </c:layout>
              <c:tx>
                <c:rich>
                  <a:bodyPr/>
                  <a:lstStyle/>
                  <a:p>
                    <a:fld id="{9335E494-C348-40EB-94F0-3A3BE5A90CC8}" type="CELLRANGE">
                      <a:rPr lang="en-US" altLang="zh-TW" baseline="0"/>
                      <a:pPr/>
                      <a:t>[CELLRANGE]</a:t>
                    </a:fld>
                    <a:r>
                      <a:rPr lang="en-US" altLang="zh-TW" baseline="0"/>
                      <a:t>, </a:t>
                    </a:r>
                    <a:fld id="{8B2563FF-8DA9-4A39-9B46-28D9C63C88CA}" type="VALUE">
                      <a:rPr lang="en-US" altLang="zh-TW" baseline="0"/>
                      <a:pPr/>
                      <a:t>[值]</a:t>
                    </a:fld>
                    <a:endParaRPr lang="en-US" altLang="zh-TW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4B5-4F47-8F50-003B59ECC5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工作表1!$D$7:$H$7</c:f>
              <c:strCache>
                <c:ptCount val="5"/>
                <c:pt idx="0">
                  <c:v>Storage</c:v>
                </c:pt>
                <c:pt idx="1">
                  <c:v>LOLO</c:v>
                </c:pt>
                <c:pt idx="2">
                  <c:v>RPO
B+R+T</c:v>
                </c:pt>
                <c:pt idx="3">
                  <c:v>M&amp;R</c:v>
                </c:pt>
                <c:pt idx="4">
                  <c:v>RPO
Feeder</c:v>
                </c:pt>
              </c:strCache>
            </c:strRef>
          </c:cat>
          <c:val>
            <c:numRef>
              <c:f>工作表1!$D$9:$H$9</c:f>
              <c:numCache>
                <c:formatCode>_-* #,##0_-;\-* #,##0_-;_-* "-"??_-;_-@_-</c:formatCode>
                <c:ptCount val="5"/>
                <c:pt idx="0">
                  <c:v>1724500.7799999998</c:v>
                </c:pt>
                <c:pt idx="1">
                  <c:v>3689436.9000000004</c:v>
                </c:pt>
                <c:pt idx="2">
                  <c:v>14205652.82</c:v>
                </c:pt>
                <c:pt idx="3">
                  <c:v>299994.45799294993</c:v>
                </c:pt>
                <c:pt idx="4">
                  <c:v>2771543.92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工作表1!$D$10:$H$10</c15:f>
                <c15:dlblRangeCache>
                  <c:ptCount val="5"/>
                  <c:pt idx="0">
                    <c:v>72.74%</c:v>
                  </c:pt>
                  <c:pt idx="1">
                    <c:v>22.84%</c:v>
                  </c:pt>
                  <c:pt idx="2">
                    <c:v>44.48%</c:v>
                  </c:pt>
                  <c:pt idx="3">
                    <c:v>-7.02%</c:v>
                  </c:pt>
                  <c:pt idx="4">
                    <c:v>73.82%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490A-441B-8AB1-B297515DF8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2037582960"/>
        <c:axId val="1722388912"/>
      </c:barChart>
      <c:catAx>
        <c:axId val="203758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22388912"/>
        <c:crosses val="autoZero"/>
        <c:auto val="1"/>
        <c:lblAlgn val="ctr"/>
        <c:lblOffset val="100"/>
        <c:noMultiLvlLbl val="0"/>
      </c:catAx>
      <c:valAx>
        <c:axId val="1722388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203758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837404537821824"/>
          <c:y val="0.92279559281444734"/>
          <c:w val="0.19876711474176906"/>
          <c:h val="5.47048895775899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zh-TW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[Expense KPI  Global.xlsx]工作表1!樞紐分析表4</c:name>
    <c:fmtId val="6"/>
  </c:pivotSource>
  <c:chart>
    <c:autoTitleDeleted val="1"/>
    <c:pivotFmts>
      <c:pivotFmt>
        <c:idx val="0"/>
        <c:spPr>
          <a:solidFill>
            <a:schemeClr val="bg1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tx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B586E791-DD73-4FC3-AC2D-58101687DF31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"/>
        <c:spPr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c:spPr>
      </c:pivotFmt>
      <c:pivotFmt>
        <c:idx val="5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6E49F20C-2CBF-462E-A175-17066038EF30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10AC079-679A-47E3-9E38-9C98A78F41AD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7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E2F0C3C5-2706-49EE-8DDB-F12C9CB32544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8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7FBEC10-7330-40A7-AE0F-AD9AABC60207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9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4981998-E3C6-4F4B-85B5-BBA24D5A3939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0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ACC8931-5C00-4184-AE57-2E560889E40F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1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E53527E7-3FF6-4B82-886F-ED2B820FB706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2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BF097064-5350-4970-8C6B-33E25CF104F3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3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3738C8B3-D7A2-4A9C-9EDE-34F6D25BF700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4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CF899D2-3C34-4D0F-88E4-9FEFFA475421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5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958D5B4-AD67-49FB-B648-5FF2BC798DF1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6"/>
        <c:spPr>
          <a:solidFill>
            <a:schemeClr val="bg1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c:spPr>
      </c:pivotFmt>
      <c:pivotFmt>
        <c:idx val="18"/>
        <c:spPr>
          <a:solidFill>
            <a:schemeClr val="tx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10AC079-679A-47E3-9E38-9C98A78F41AD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0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958D5B4-AD67-49FB-B648-5FF2BC798DF1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1"/>
        <c:spPr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B586E791-DD73-4FC3-AC2D-58101687DF31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2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CF899D2-3C34-4D0F-88E4-9FEFFA475421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3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3738C8B3-D7A2-4A9C-9EDE-34F6D25BF700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4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BF097064-5350-4970-8C6B-33E25CF104F3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5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E53527E7-3FF6-4B82-886F-ED2B820FB706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6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ACC8931-5C00-4184-AE57-2E560889E40F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7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4981998-E3C6-4F4B-85B5-BBA24D5A3939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8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7FBEC10-7330-40A7-AE0F-AD9AABC60207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29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E2F0C3C5-2706-49EE-8DDB-F12C9CB32544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0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10AC079-679A-47E3-9E38-9C98A78F41AD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1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6E49F20C-2CBF-462E-A175-17066038EF30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2"/>
        <c:spPr>
          <a:solidFill>
            <a:schemeClr val="bg1">
              <a:lumMod val="75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c:spPr>
      </c:pivotFmt>
      <c:pivotFmt>
        <c:idx val="34"/>
        <c:spPr>
          <a:solidFill>
            <a:schemeClr val="tx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10AC079-679A-47E3-9E38-9C98A78F41AD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6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958D5B4-AD67-49FB-B648-5FF2BC798DF1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7"/>
        <c:spPr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B586E791-DD73-4FC3-AC2D-58101687DF31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8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CF899D2-3C34-4D0F-88E4-9FEFFA475421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39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3738C8B3-D7A2-4A9C-9EDE-34F6D25BF700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40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BF097064-5350-4970-8C6B-33E25CF104F3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41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E53527E7-3FF6-4B82-886F-ED2B820FB706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42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ACC8931-5C00-4184-AE57-2E560889E40F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43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4981998-E3C6-4F4B-85B5-BBA24D5A3939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44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7FBEC10-7330-40A7-AE0F-AD9AABC60207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45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E2F0C3C5-2706-49EE-8DDB-F12C9CB32544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46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10AC079-679A-47E3-9E38-9C98A78F41AD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  <c:pivotFmt>
        <c:idx val="47"/>
        <c:spPr>
          <a:solidFill>
            <a:schemeClr val="tx1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6E49F20C-2CBF-462E-A175-17066038EF30}" type="CELLRANGE">
                  <a:rPr lang="en-US" altLang="zh-TW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zh-TW" alt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1"/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0.1554711283911952"/>
          <c:y val="3.4428794992175271E-2"/>
          <c:w val="0.80566292552921004"/>
          <c:h val="0.815169686653219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工作表1!$G$1</c:f>
              <c:strCache>
                <c:ptCount val="1"/>
                <c:pt idx="0">
                  <c:v> 2023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F0E-4A45-BB9C-DF10A979C310}"/>
              </c:ext>
            </c:extLst>
          </c:dPt>
          <c:cat>
            <c:strRef>
              <c:f>工作表1!$D$2:$D$14</c:f>
              <c:strCache>
                <c:ptCount val="13"/>
                <c:pt idx="0">
                  <c:v>Africa</c:v>
                </c:pt>
                <c:pt idx="1">
                  <c:v>Australia</c:v>
                </c:pt>
                <c:pt idx="2">
                  <c:v>Central &amp;South America</c:v>
                </c:pt>
                <c:pt idx="3">
                  <c:v>China &amp;Hong Kong</c:v>
                </c:pt>
                <c:pt idx="4">
                  <c:v>EUR</c:v>
                </c:pt>
                <c:pt idx="5">
                  <c:v>ISC</c:v>
                </c:pt>
                <c:pt idx="6">
                  <c:v>MED</c:v>
                </c:pt>
                <c:pt idx="7">
                  <c:v>NE. Asia</c:v>
                </c:pt>
                <c:pt idx="8">
                  <c:v>North America</c:v>
                </c:pt>
                <c:pt idx="9">
                  <c:v>Persian Gulf</c:v>
                </c:pt>
                <c:pt idx="10">
                  <c:v>Red Sea</c:v>
                </c:pt>
                <c:pt idx="11">
                  <c:v>SE. Asia</c:v>
                </c:pt>
                <c:pt idx="12">
                  <c:v>Taiwan</c:v>
                </c:pt>
              </c:strCache>
            </c:strRef>
          </c:cat>
          <c:val>
            <c:numRef>
              <c:f>工作表1!$D$2:$D$14</c:f>
              <c:numCache>
                <c:formatCode>#,##0_ </c:formatCode>
                <c:ptCount val="13"/>
                <c:pt idx="0">
                  <c:v>2228118.7796989996</c:v>
                </c:pt>
                <c:pt idx="1">
                  <c:v>2919885.2674613316</c:v>
                </c:pt>
                <c:pt idx="2">
                  <c:v>15742651.714696072</c:v>
                </c:pt>
                <c:pt idx="3">
                  <c:v>39590442.032531984</c:v>
                </c:pt>
                <c:pt idx="4">
                  <c:v>35460714.16370935</c:v>
                </c:pt>
                <c:pt idx="5">
                  <c:v>2297862.7062597466</c:v>
                </c:pt>
                <c:pt idx="6">
                  <c:v>9437624.1963986177</c:v>
                </c:pt>
                <c:pt idx="7">
                  <c:v>3070790.8956259997</c:v>
                </c:pt>
                <c:pt idx="8">
                  <c:v>62951914.968138658</c:v>
                </c:pt>
                <c:pt idx="9">
                  <c:v>2571968.4744338412</c:v>
                </c:pt>
                <c:pt idx="10">
                  <c:v>4041941.38</c:v>
                </c:pt>
                <c:pt idx="11">
                  <c:v>30334375.145316023</c:v>
                </c:pt>
                <c:pt idx="12">
                  <c:v>12745546.426718401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0E-4A45-BB9C-DF10A979C310}"/>
            </c:ext>
          </c:extLst>
        </c:ser>
        <c:ser>
          <c:idx val="1"/>
          <c:order val="1"/>
          <c:tx>
            <c:strRef>
              <c:f>工作表1!$H$1</c:f>
              <c:strCache>
                <c:ptCount val="1"/>
                <c:pt idx="0">
                  <c:v> 2024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F0E-4A45-BB9C-DF10A979C31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276D596-9B2C-4EBA-8324-A00D90E236B6}" type="CELLRANGE">
                      <a:rPr lang="en-US" altLang="zh-TW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F0E-4A45-BB9C-DF10A979C31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C25C47C-C3EE-4BB0-BCD2-6C840425FDEC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F0E-4A45-BB9C-DF10A979C31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A1E8BB3-9EDF-4E73-A26A-E76AC077781F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F0E-4A45-BB9C-DF10A979C31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F82D2B8-8647-45BC-AC38-D5B343E1DF11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F0E-4A45-BB9C-DF10A979C31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5ABD8F6-EE21-481C-BA79-CA8D6B2A7253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F0E-4A45-BB9C-DF10A979C31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3302248-D708-4CF9-A3B5-408630935935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F0E-4A45-BB9C-DF10A979C31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E923CB5-D730-44B4-A1DD-2127FA1F2A31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F0E-4A45-BB9C-DF10A979C31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F295C47-3489-4034-AFDC-959E3D209052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F0E-4A45-BB9C-DF10A979C31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D443CC8-A97F-4D5E-A4A7-214A99737655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F0E-4A45-BB9C-DF10A979C31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0BD88FE-27C3-4B1D-B15C-F09A7CB60AD7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F0E-4A45-BB9C-DF10A979C31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C8C7C66-B373-4AB5-AA36-21D077A6D789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F0E-4A45-BB9C-DF10A979C31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61D441AF-CD9A-4435-B726-F71FA9D5FE98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F0E-4A45-BB9C-DF10A979C31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81E52A8B-A01C-4FBA-A343-4343934EEF4D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F0E-4A45-BB9C-DF10A979C3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 SemiConden" panose="020B0502040204020203" pitchFamily="34" charset="0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工作表1!$D$2:$D$14</c:f>
              <c:strCache>
                <c:ptCount val="13"/>
                <c:pt idx="0">
                  <c:v>Africa</c:v>
                </c:pt>
                <c:pt idx="1">
                  <c:v>Australia</c:v>
                </c:pt>
                <c:pt idx="2">
                  <c:v>Central &amp;South America</c:v>
                </c:pt>
                <c:pt idx="3">
                  <c:v>China &amp;Hong Kong</c:v>
                </c:pt>
                <c:pt idx="4">
                  <c:v>EUR</c:v>
                </c:pt>
                <c:pt idx="5">
                  <c:v>ISC</c:v>
                </c:pt>
                <c:pt idx="6">
                  <c:v>MED</c:v>
                </c:pt>
                <c:pt idx="7">
                  <c:v>NE. Asia</c:v>
                </c:pt>
                <c:pt idx="8">
                  <c:v>North America</c:v>
                </c:pt>
                <c:pt idx="9">
                  <c:v>Persian Gulf</c:v>
                </c:pt>
                <c:pt idx="10">
                  <c:v>Red Sea</c:v>
                </c:pt>
                <c:pt idx="11">
                  <c:v>SE. Asia</c:v>
                </c:pt>
                <c:pt idx="12">
                  <c:v>Taiwan</c:v>
                </c:pt>
              </c:strCache>
            </c:strRef>
          </c:cat>
          <c:val>
            <c:numRef>
              <c:f>工作表1!$D$2:$D$14</c:f>
              <c:numCache>
                <c:formatCode>#,##0_ </c:formatCode>
                <c:ptCount val="13"/>
                <c:pt idx="0">
                  <c:v>2464255.4865213586</c:v>
                </c:pt>
                <c:pt idx="1">
                  <c:v>3158855.5784308724</c:v>
                </c:pt>
                <c:pt idx="2">
                  <c:v>22691128.87799295</c:v>
                </c:pt>
                <c:pt idx="3">
                  <c:v>37224940.725659721</c:v>
                </c:pt>
                <c:pt idx="4">
                  <c:v>33216092.898224529</c:v>
                </c:pt>
                <c:pt idx="5">
                  <c:v>2882675.6158824926</c:v>
                </c:pt>
                <c:pt idx="6">
                  <c:v>6155061.9904495049</c:v>
                </c:pt>
                <c:pt idx="7">
                  <c:v>3347331.7491804999</c:v>
                </c:pt>
                <c:pt idx="8">
                  <c:v>77800068.302855149</c:v>
                </c:pt>
                <c:pt idx="9">
                  <c:v>4815711.2738307137</c:v>
                </c:pt>
                <c:pt idx="10">
                  <c:v>5708069.1899999995</c:v>
                </c:pt>
                <c:pt idx="11">
                  <c:v>23710823.841524217</c:v>
                </c:pt>
                <c:pt idx="12">
                  <c:v>11931933.880517099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工作表1!$D$2:$D$14</c15:f>
                <c15:dlblRangeCache>
                  <c:ptCount val="13"/>
                  <c:pt idx="0">
                    <c:v>+10.60%</c:v>
                  </c:pt>
                  <c:pt idx="1">
                    <c:v>+8.18%</c:v>
                  </c:pt>
                  <c:pt idx="2">
                    <c:v>+44.14%</c:v>
                  </c:pt>
                  <c:pt idx="3">
                    <c:v>-5.97%</c:v>
                  </c:pt>
                  <c:pt idx="4">
                    <c:v>-6.33%</c:v>
                  </c:pt>
                  <c:pt idx="5">
                    <c:v>+25.45%</c:v>
                  </c:pt>
                  <c:pt idx="6">
                    <c:v>-34.78%</c:v>
                  </c:pt>
                  <c:pt idx="7">
                    <c:v>+9.01%</c:v>
                  </c:pt>
                  <c:pt idx="8">
                    <c:v>+23.59%</c:v>
                  </c:pt>
                  <c:pt idx="9">
                    <c:v>+87.24%</c:v>
                  </c:pt>
                  <c:pt idx="10">
                    <c:v>+41.22%</c:v>
                  </c:pt>
                  <c:pt idx="11">
                    <c:v>-21.84%</c:v>
                  </c:pt>
                  <c:pt idx="12">
                    <c:v>-6.38%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F0E-4A45-BB9C-DF10A979C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11816896"/>
        <c:axId val="611808696"/>
      </c:barChart>
      <c:catAx>
        <c:axId val="611816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pPr>
            <a:endParaRPr lang="zh-TW"/>
          </a:p>
        </c:txPr>
        <c:crossAx val="611808696"/>
        <c:crosses val="autoZero"/>
        <c:auto val="1"/>
        <c:lblAlgn val="ctr"/>
        <c:lblOffset val="100"/>
        <c:noMultiLvlLbl val="0"/>
      </c:catAx>
      <c:valAx>
        <c:axId val="611808696"/>
        <c:scaling>
          <c:orientation val="minMax"/>
        </c:scaling>
        <c:delete val="0"/>
        <c:axPos val="b"/>
        <c:numFmt formatCode="#,##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pPr>
            <a:endParaRPr lang="zh-TW"/>
          </a:p>
        </c:txPr>
        <c:crossAx val="611816896"/>
        <c:crosses val="autoZero"/>
        <c:crossBetween val="between"/>
        <c:dispUnits>
          <c:builtInUnit val="tenThousands"/>
          <c:dispUnitsLbl>
            <c:layout>
              <c:manualLayout>
                <c:xMode val="edge"/>
                <c:yMode val="edge"/>
                <c:x val="0.88805904623324949"/>
                <c:y val="0.93115151084104897"/>
              </c:manualLayout>
            </c:layout>
            <c:tx>
              <c:rich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ahnschrift SemiBold SemiConden" panose="020B0502040204020203" pitchFamily="34" charset="0"/>
                      <a:ea typeface="+mn-ea"/>
                      <a:cs typeface="+mn-cs"/>
                    </a:defRPr>
                  </a:pPr>
                  <a:r>
                    <a:rPr lang="en-US"/>
                    <a:t>x $10,000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Bold SemiConden" panose="020B0502040204020203" pitchFamily="34" charset="0"/>
                    <a:ea typeface="+mn-ea"/>
                    <a:cs typeface="+mn-cs"/>
                  </a:defRPr>
                </a:pPr>
                <a:endParaRPr lang="zh-TW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4249838013121229E-2"/>
          <c:y val="0.80973236473041288"/>
          <c:w val="0.10895512401708712"/>
          <c:h val="0.14997064358776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SemiBold SemiConden" panose="020B0502040204020203" pitchFamily="34" charset="0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 SemiBold SemiConden" panose="020B0502040204020203" pitchFamily="34" charset="0"/>
        </a:defRPr>
      </a:pPr>
      <a:endParaRPr lang="zh-TW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5952213719764"/>
          <c:y val="3.3509218755063026E-2"/>
          <c:w val="0.75711310734045567"/>
          <c:h val="0.5048077508829915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工作表1!$D$1</c:f>
              <c:strCache>
                <c:ptCount val="1"/>
                <c:pt idx="0">
                  <c:v>YOY(%)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51000"/>
                    <a:satMod val="130000"/>
                  </a:schemeClr>
                </a:gs>
                <a:gs pos="80000">
                  <a:schemeClr val="accent2">
                    <a:tint val="77000"/>
                    <a:shade val="93000"/>
                    <a:satMod val="130000"/>
                  </a:schemeClr>
                </a:gs>
                <a:gs pos="100000">
                  <a:schemeClr val="accent2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6D51-49E4-9AB5-95E45CD5884D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Bahnschrift SemiBold SemiConden" panose="020B0502040204020203" pitchFamily="34" charset="0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D51-49E4-9AB5-95E45CD5884D}"/>
                </c:ext>
              </c:extLst>
            </c:dLbl>
            <c:dLbl>
              <c:idx val="50"/>
              <c:layout>
                <c:manualLayout>
                  <c:x val="-7.4017956841656496E-3"/>
                  <c:y val="-8.7345938973397347E-2"/>
                </c:manualLayout>
              </c:layout>
              <c:tx>
                <c:rich>
                  <a:bodyPr/>
                  <a:lstStyle/>
                  <a:p>
                    <a:r>
                      <a:rPr lang="zh-TW"/>
                      <a:t>新增文字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51-49E4-9AB5-95E45CD588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Bahnschrift SemiBold SemiConden" panose="020B0502040204020203" pitchFamily="34" charset="0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工作表1!$A$2:$A$15</c:f>
              <c:strCache>
                <c:ptCount val="14"/>
                <c:pt idx="0">
                  <c:v>Africa</c:v>
                </c:pt>
                <c:pt idx="1">
                  <c:v>Australia</c:v>
                </c:pt>
                <c:pt idx="2">
                  <c:v>Central &amp;South America</c:v>
                </c:pt>
                <c:pt idx="3">
                  <c:v>China &amp;Hong Kong</c:v>
                </c:pt>
                <c:pt idx="4">
                  <c:v>EUR</c:v>
                </c:pt>
                <c:pt idx="5">
                  <c:v>ISC</c:v>
                </c:pt>
                <c:pt idx="6">
                  <c:v>MED</c:v>
                </c:pt>
                <c:pt idx="7">
                  <c:v>NE. Asia</c:v>
                </c:pt>
                <c:pt idx="8">
                  <c:v>North America</c:v>
                </c:pt>
                <c:pt idx="9">
                  <c:v>Persian Gulf</c:v>
                </c:pt>
                <c:pt idx="10">
                  <c:v>Red Sea</c:v>
                </c:pt>
                <c:pt idx="11">
                  <c:v>SE. Asia</c:v>
                </c:pt>
                <c:pt idx="12">
                  <c:v>Taiwan</c:v>
                </c:pt>
                <c:pt idx="13">
                  <c:v>Total</c:v>
                </c:pt>
              </c:strCache>
            </c:strRef>
          </c:cat>
          <c:val>
            <c:numRef>
              <c:f>工作表1!$D$2:$D$15</c:f>
              <c:numCache>
                <c:formatCode>[&gt;0]"+"0.00%;[Red][&lt;0]"-"0.00%;General</c:formatCode>
                <c:ptCount val="14"/>
                <c:pt idx="0">
                  <c:v>0.10598030453935635</c:v>
                </c:pt>
                <c:pt idx="1">
                  <c:v>8.1842363339608704E-2</c:v>
                </c:pt>
                <c:pt idx="2">
                  <c:v>0.44137908207740756</c:v>
                </c:pt>
                <c:pt idx="3">
                  <c:v>-5.9749302746569491E-2</c:v>
                </c:pt>
                <c:pt idx="4">
                  <c:v>-6.3298817252303852E-2</c:v>
                </c:pt>
                <c:pt idx="5">
                  <c:v>0.25450298141382505</c:v>
                </c:pt>
                <c:pt idx="6">
                  <c:v>-0.34781658366962032</c:v>
                </c:pt>
                <c:pt idx="7">
                  <c:v>9.005525382675908E-2</c:v>
                </c:pt>
                <c:pt idx="8">
                  <c:v>0.23586499858235396</c:v>
                </c:pt>
                <c:pt idx="9">
                  <c:v>0.87238347658626725</c:v>
                </c:pt>
                <c:pt idx="10">
                  <c:v>0.41220979063283686</c:v>
                </c:pt>
                <c:pt idx="11">
                  <c:v>-0.21835133481609093</c:v>
                </c:pt>
                <c:pt idx="12">
                  <c:v>-6.3835046294738004E-2</c:v>
                </c:pt>
                <c:pt idx="13">
                  <c:v>5.2432571381080213E-2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51-49E4-9AB5-95E45CD58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9993583"/>
        <c:axId val="319992599"/>
      </c:barChart>
      <c:catAx>
        <c:axId val="31999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pPr>
            <a:endParaRPr lang="zh-TW"/>
          </a:p>
        </c:txPr>
        <c:crossAx val="319992599"/>
        <c:crosses val="autoZero"/>
        <c:auto val="1"/>
        <c:lblAlgn val="ctr"/>
        <c:lblOffset val="450"/>
        <c:noMultiLvlLbl val="0"/>
      </c:catAx>
      <c:valAx>
        <c:axId val="319992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[&gt;0]&quot;+&quot;0.00%;[Red][&lt;0]&quot;-&quot;0.00%;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pPr>
            <a:endParaRPr lang="zh-TW"/>
          </a:p>
        </c:txPr>
        <c:crossAx val="319993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tx1">
        <a:alpha val="58000"/>
      </a:schemeClr>
    </a:solidFill>
    <a:ln>
      <a:noFill/>
    </a:ln>
    <a:effectLst/>
  </c:spPr>
  <c:txPr>
    <a:bodyPr/>
    <a:lstStyle/>
    <a:p>
      <a:pPr>
        <a:defRPr>
          <a:latin typeface="Bahnschrift SemiBold SemiConden" panose="020B0502040204020203" pitchFamily="34" charset="0"/>
        </a:defRPr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54209151384195"/>
          <c:y val="4.2149790192006098E-2"/>
          <c:w val="0.54443502333325389"/>
          <c:h val="0.72764061652950551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46B-48D0-92FE-211B7BF3D1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6B-48D0-92FE-211B7BF3D195}"/>
              </c:ext>
            </c:extLst>
          </c:dPt>
          <c:dLbls>
            <c:dLbl>
              <c:idx val="0"/>
              <c:layout>
                <c:manualLayout>
                  <c:x val="-8.1458597602466418E-2"/>
                  <c:y val="-6.7424067424067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12722809163924"/>
                      <c:h val="0.207433540766874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46B-48D0-92FE-211B7BF3D195}"/>
                </c:ext>
              </c:extLst>
            </c:dLbl>
            <c:dLbl>
              <c:idx val="1"/>
              <c:layout>
                <c:manualLayout>
                  <c:x val="0.22245547185217424"/>
                  <c:y val="0.20059997837775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640903511454907"/>
                      <c:h val="0.214841881508548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46B-48D0-92FE-211B7BF3D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 SemiConden" panose="020B0502040204020203" pitchFamily="34" charset="0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工作表1!$A$2:$A$3</c:f>
              <c:strCache>
                <c:ptCount val="2"/>
                <c:pt idx="0">
                  <c:v>Before 14'(incl.)</c:v>
                </c:pt>
                <c:pt idx="1">
                  <c:v>15'-25'</c:v>
                </c:pt>
              </c:strCache>
            </c:strRef>
          </c:cat>
          <c:val>
            <c:numRef>
              <c:f>工作表1!$B$2:$B$3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B-48D0-92FE-211B7BF3D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4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245072691052433"/>
          <c:w val="1"/>
          <c:h val="0.17689923218642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SemiBold SemiConden" panose="020B0502040204020203" pitchFamily="34" charset="0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Bahnschrift SemiBold SemiConden" panose="020B0502040204020203" pitchFamily="34" charset="0"/>
        </a:defRPr>
      </a:pPr>
      <a:endParaRPr lang="zh-TW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工作表1!$A$2:$C$18</cx:f>
        <cx:lvl ptCount="17">
          <cx:pt idx="0">China</cx:pt>
          <cx:pt idx="1">TWN</cx:pt>
          <cx:pt idx="2">NEASI</cx:pt>
          <cx:pt idx="3">SEASI</cx:pt>
          <cx:pt idx="4">MED</cx:pt>
          <cx:pt idx="5">EUR</cx:pt>
          <cx:pt idx="6">NAME</cx:pt>
          <cx:pt idx="7">CSA</cx:pt>
          <cx:pt idx="8">APG</cx:pt>
          <cx:pt idx="9">Red Sea</cx:pt>
          <cx:pt idx="10">ISC</cx:pt>
          <cx:pt idx="11">AUS</cx:pt>
          <cx:pt idx="12">AFC</cx:pt>
          <cx:pt idx="13">ECSA</cx:pt>
          <cx:pt idx="14">WCSA</cx:pt>
          <cx:pt idx="15">PA(CCT+BBA)</cx:pt>
          <cx:pt idx="16">CAB</cx:pt>
        </cx:lvl>
        <cx:lvl ptCount="17">
          <cx:pt idx="0">主體 1</cx:pt>
          <cx:pt idx="1">主體 1</cx:pt>
          <cx:pt idx="2">主體 1</cx:pt>
          <cx:pt idx="3">主體 1</cx:pt>
          <cx:pt idx="4">主體 2</cx:pt>
          <cx:pt idx="5">主體 2</cx:pt>
          <cx:pt idx="6">主體 3</cx:pt>
          <cx:pt idx="7">主體 3</cx:pt>
          <cx:pt idx="8">主體 4</cx:pt>
          <cx:pt idx="9">主體 4</cx:pt>
          <cx:pt idx="10">主體 4</cx:pt>
          <cx:pt idx="11">主體 5</cx:pt>
          <cx:pt idx="12">主體 5</cx:pt>
          <cx:pt idx="13">主體 6</cx:pt>
          <cx:pt idx="14">主體 6</cx:pt>
          <cx:pt idx="15">主體 6</cx:pt>
          <cx:pt idx="16">主體 6</cx:pt>
        </cx:lvl>
        <cx:lvl ptCount="17">
          <cx:pt idx="0">Global Inventory (TEU)</cx:pt>
          <cx:pt idx="1">Global Inventory (TEU)</cx:pt>
          <cx:pt idx="2">Global Inventory (TEU)</cx:pt>
          <cx:pt idx="3">Global Inventory (TEU)</cx:pt>
          <cx:pt idx="4">Global Inventory (TEU)</cx:pt>
          <cx:pt idx="5">Global Inventory (TEU)</cx:pt>
          <cx:pt idx="6">Global Inventory (TEU)</cx:pt>
          <cx:pt idx="7">Global Inventory (TEU)</cx:pt>
          <cx:pt idx="8">Global Inventory (TEU)</cx:pt>
          <cx:pt idx="9">Global Inventory (TEU)</cx:pt>
          <cx:pt idx="10">Global Inventory (TEU)</cx:pt>
          <cx:pt idx="11">Global Inventory (TEU)</cx:pt>
          <cx:pt idx="12">Global Inventory (TEU)</cx:pt>
          <cx:pt idx="13">CSA Inventory(TEU)</cx:pt>
          <cx:pt idx="14">CSA Inventory(TEU)</cx:pt>
          <cx:pt idx="15">CSA Inventory(TEU)</cx:pt>
          <cx:pt idx="16">CSA Inventory(TEU)</cx:pt>
        </cx:lvl>
      </cx:strDim>
      <cx:numDim type="size">
        <cx:f>工作表1!$D$2:$D$18</cx:f>
        <cx:lvl ptCount="17" formatCode="#,##0">
          <cx:pt idx="0">250000</cx:pt>
          <cx:pt idx="1">23000</cx:pt>
          <cx:pt idx="2">16000</cx:pt>
          <cx:pt idx="3">88000</cx:pt>
          <cx:pt idx="4">16000</cx:pt>
          <cx:pt idx="5">55000</cx:pt>
          <cx:pt idx="6">75000</cx:pt>
          <cx:pt idx="7">52800</cx:pt>
          <cx:pt idx="8">11000</cx:pt>
          <cx:pt idx="9">1500</cx:pt>
          <cx:pt idx="10">10000</cx:pt>
          <cx:pt idx="11">4000</cx:pt>
          <cx:pt idx="12">5500</cx:pt>
          <cx:pt idx="13">5112</cx:pt>
          <cx:pt idx="14">29890</cx:pt>
          <cx:pt idx="15">11553</cx:pt>
          <cx:pt idx="16">6245</cx:pt>
        </cx:lvl>
      </cx:numDim>
    </cx:data>
  </cx:chartData>
  <cx:chart>
    <cx:plotArea>
      <cx:plotAreaRegion>
        <cx:series layoutId="treemap" uniqueId="{33AE8154-372C-4B6C-9977-FD2B406FCBE9}">
          <cx:tx>
            <cx:txData>
              <cx:f>工作表1!$D$1</cx:f>
              <cx:v>數列 1</cx:v>
            </cx:txData>
          </cx:tx>
          <cx:spPr>
            <a:ln w="19050">
              <a:solidFill>
                <a:srgbClr val="FFFFFF"/>
              </a:solidFill>
            </a:ln>
          </cx:spPr>
          <cx:dataPt idx="11">
            <cx:spPr>
              <a:solidFill>
                <a:srgbClr val="007779"/>
              </a:solidFill>
            </cx:spPr>
          </cx:dataPt>
          <cx:dataPt idx="21">
            <cx:spPr>
              <a:solidFill>
                <a:srgbClr val="70AD47">
                  <a:lumMod val="60000"/>
                  <a:lumOff val="40000"/>
                </a:srgbClr>
              </a:solidFill>
            </cx:spPr>
          </cx:dataPt>
          <cx:dataPt idx="22">
            <cx:spPr>
              <a:solidFill>
                <a:srgbClr val="70AD47">
                  <a:lumMod val="60000"/>
                  <a:lumOff val="40000"/>
                </a:srgbClr>
              </a:solidFill>
            </cx:spPr>
          </cx:dataPt>
          <cx:dataPt idx="23">
            <cx:spPr>
              <a:solidFill>
                <a:srgbClr val="70AD47">
                  <a:lumMod val="60000"/>
                  <a:lumOff val="40000"/>
                </a:srgbClr>
              </a:solidFill>
            </cx:spPr>
          </cx:dataPt>
          <cx:dataPt idx="24">
            <cx:spPr>
              <a:solidFill>
                <a:srgbClr val="70AD47">
                  <a:lumMod val="60000"/>
                  <a:lumOff val="40000"/>
                </a:srgbClr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latin typeface="Bahnschrift SemiBold SemiConden" panose="020B0502040204020203" pitchFamily="34" charset="0"/>
                    <a:ea typeface="Bahnschrift SemiBold SemiConden" panose="020B0502040204020203" pitchFamily="34" charset="0"/>
                    <a:cs typeface="Bahnschrift SemiBold SemiConden" panose="020B0502040204020203" pitchFamily="34" charset="0"/>
                  </a:defRPr>
                </a:pPr>
                <a:endParaRPr lang="zh-TW" altLang="en-US" sz="1600" b="1" i="0" u="none" strike="noStrike" baseline="0">
                  <a:solidFill>
                    <a:srgbClr val="FFFFFF"/>
                  </a:solidFill>
                  <a:latin typeface="Bahnschrift SemiBold SemiConden" panose="020B0502040204020203" pitchFamily="34" charset="0"/>
                  <a:ea typeface="Microsoft JhengHei Light"/>
                  <a:cs typeface="Vijaya" panose="02020604020202020204" pitchFamily="18" charset="0"/>
                </a:endParaRPr>
              </a:p>
            </cx:txPr>
            <cx:visibility seriesName="0" categoryName="1" value="0"/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/>
                  </a:pPr>
                  <a:r>
                    <a:rPr lang="zh-TW" altLang="en-US" sz="1600" b="0" i="0" u="none" strike="noStrike" baseline="0">
                      <a:solidFill>
                        <a:srgbClr val="FFFFFF"/>
                      </a:solidFill>
                      <a:latin typeface="Bahnschrift SemiBold SemiConden" panose="020B0502040204020203" pitchFamily="34" charset="0"/>
                      <a:ea typeface="Microsoft JhengHei Light"/>
                      <a:cs typeface="Vijaya" panose="02020604020202020204" pitchFamily="18" charset="0"/>
                    </a:rPr>
                    <a:t>China, 250,000</a:t>
                  </a:r>
                </a:p>
              </cx:txPr>
              <cx:visibility seriesName="0" categoryName="1" value="1"/>
              <cx:separator>, </cx:separato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zh-TW" altLang="en-US" sz="1000" b="0" i="0" u="none" strike="noStrike" baseline="0">
                      <a:solidFill>
                        <a:srgbClr val="FFFFFF"/>
                      </a:solidFill>
                      <a:latin typeface="Vijaya" panose="02020604020202020204" pitchFamily="18" charset="0"/>
                      <a:ea typeface="Microsoft JhengHei Light"/>
                      <a:cs typeface="Vijaya" panose="02020604020202020204" pitchFamily="18" charset="0"/>
                    </a:rPr>
                    <a:t>TWN, 23,000</a:t>
                  </a:r>
                </a:p>
              </cx:txPr>
              <cx:visibility seriesName="0" categoryName="1" value="1"/>
              <cx:separator>, </cx:separato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zh-TW" altLang="en-US" sz="1000" b="0" i="0" u="none" strike="noStrike" baseline="0">
                      <a:solidFill>
                        <a:srgbClr val="FFFFFF"/>
                      </a:solidFill>
                      <a:latin typeface="Vijaya" panose="02020604020202020204" pitchFamily="18" charset="0"/>
                      <a:ea typeface="Microsoft JhengHei Light"/>
                      <a:cs typeface="Vijaya" panose="02020604020202020204" pitchFamily="18" charset="0"/>
                    </a:rPr>
                    <a:t>NEASI, 16,000</a:t>
                  </a:r>
                </a:p>
              </cx:txPr>
              <cx:visibility seriesName="0" categoryName="1" value="1"/>
              <cx:separator>, </cx:separato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zh-TW" altLang="en-US" sz="1400" b="0" i="0" u="none" strike="noStrike" baseline="0">
                      <a:solidFill>
                        <a:srgbClr val="FFFFFF"/>
                      </a:solidFill>
                      <a:latin typeface="Bahnschrift SemiBold SemiConden" panose="020B0502040204020203" pitchFamily="34" charset="0"/>
                      <a:ea typeface="Microsoft JhengHei Light"/>
                      <a:cs typeface="Vijaya" panose="02020604020202020204" pitchFamily="18" charset="0"/>
                    </a:rPr>
                    <a:t>SEASI, 88,000</a:t>
                  </a:r>
                </a:p>
              </cx:txPr>
              <cx:visibility seriesName="0" categoryName="1" value="1"/>
              <cx:separator>, </cx:separato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zh-TW" altLang="en-US" sz="700" b="0" i="0" u="none" strike="noStrike" baseline="0">
                      <a:solidFill>
                        <a:srgbClr val="FFFFFF"/>
                      </a:solidFill>
                      <a:latin typeface="Vijaya" panose="02020604020202020204" pitchFamily="18" charset="0"/>
                      <a:ea typeface="Microsoft JhengHei Light"/>
                      <a:cs typeface="Vijaya" panose="02020604020202020204" pitchFamily="18" charset="0"/>
                    </a:rPr>
                    <a:t>MED, 16,000</a:t>
                  </a:r>
                </a:p>
              </cx:txPr>
              <cx:visibility seriesName="0" categoryName="1" value="1"/>
              <cx:separator>, </cx:separato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zh-TW" altLang="en-US" sz="1200" b="0" i="0" u="none" strike="noStrike" baseline="0">
                      <a:solidFill>
                        <a:srgbClr val="FFFFFF"/>
                      </a:solidFill>
                      <a:latin typeface="Bahnschrift SemiBold SemiConden" panose="020B0502040204020203" pitchFamily="34" charset="0"/>
                      <a:ea typeface="Microsoft JhengHei Light"/>
                      <a:cs typeface="Vijaya" panose="02020604020202020204" pitchFamily="18" charset="0"/>
                    </a:rPr>
                    <a:t>EUR, 55,000</a:t>
                  </a:r>
                </a:p>
              </cx:txPr>
              <cx:visibility seriesName="0" categoryName="1" value="1"/>
              <cx:separator>, </cx:separator>
            </cx:dataLabel>
            <cx:dataLabel idx="1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zh-TW" altLang="en-US" sz="1400" b="0" i="0" u="none" strike="noStrike" baseline="0">
                      <a:solidFill>
                        <a:srgbClr val="FFFFFF"/>
                      </a:solidFill>
                      <a:latin typeface="Bahnschrift SemiBold SemiConden" panose="020B0502040204020203" pitchFamily="34" charset="0"/>
                      <a:ea typeface="Microsoft JhengHei Light"/>
                      <a:cs typeface="Vijaya" panose="02020604020202020204" pitchFamily="18" charset="0"/>
                    </a:rPr>
                    <a:t>NAME, 75,000</a:t>
                  </a:r>
                </a:p>
              </cx:txPr>
              <cx:visibility seriesName="0" categoryName="1" value="1"/>
              <cx:separator>, </cx:separator>
            </cx:dataLabel>
            <cx:dataLabel idx="1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000">
                      <a:solidFill>
                        <a:schemeClr val="tx1"/>
                      </a:solidFill>
                      <a:highlight>
                        <a:srgbClr val="FFFF00"/>
                      </a:highlight>
                    </a:defRPr>
                  </a:pPr>
                  <a:r>
                    <a:rPr lang="zh-TW" altLang="en-US" sz="2000" b="0" i="0" u="none" strike="noStrike" baseline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Bahnschrift SemiBold SemiConden" panose="020B0502040204020203" pitchFamily="34" charset="0"/>
                      <a:ea typeface="Microsoft JhengHei Light"/>
                      <a:cs typeface="Vijaya" panose="02020604020202020204" pitchFamily="18" charset="0"/>
                    </a:rPr>
                    <a:t>CSA, 52,800</a:t>
                  </a:r>
                </a:p>
              </cx:txPr>
              <cx:visibility seriesName="0" categoryName="1" value="1"/>
              <cx:separator>, </cx:separator>
            </cx:dataLabel>
            <cx:dataLabel idx="1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zh-TW" altLang="en-US" sz="700" b="0" i="0" u="none" strike="noStrike" baseline="0">
                      <a:solidFill>
                        <a:srgbClr val="FFFFFF"/>
                      </a:solidFill>
                      <a:latin typeface="Vijaya" panose="02020604020202020204" pitchFamily="18" charset="0"/>
                      <a:ea typeface="Microsoft JhengHei Light"/>
                      <a:cs typeface="Vijaya" panose="02020604020202020204" pitchFamily="18" charset="0"/>
                    </a:rPr>
                    <a:t>APG, 11,000</a:t>
                  </a:r>
                </a:p>
              </cx:txPr>
              <cx:visibility seriesName="0" categoryName="1" value="1"/>
              <cx:separator>, </cx:separator>
            </cx:dataLabel>
            <cx:dataLabel idx="1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zh-TW" altLang="en-US" sz="600" b="0" i="0" u="none" strike="noStrike" baseline="0">
                      <a:solidFill>
                        <a:srgbClr val="FFFFFF"/>
                      </a:solidFill>
                      <a:latin typeface="Vijaya" panose="02020604020202020204" pitchFamily="18" charset="0"/>
                      <a:ea typeface="Microsoft JhengHei Light"/>
                      <a:cs typeface="Vijaya" panose="02020604020202020204" pitchFamily="18" charset="0"/>
                    </a:rPr>
                    <a:t>ISC, 10,000</a:t>
                  </a:r>
                </a:p>
              </cx:txPr>
              <cx:visibility seriesName="0" categoryName="1" value="1"/>
              <cx:separator>, </cx:separator>
            </cx:dataLabel>
            <cx:dataLabel idx="1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zh-TW" altLang="en-US" sz="600" b="0" i="0" u="none" strike="noStrike" baseline="0">
                      <a:solidFill>
                        <a:srgbClr val="FFFFFF"/>
                      </a:solidFill>
                      <a:latin typeface="Vijaya" panose="02020604020202020204" pitchFamily="18" charset="0"/>
                      <a:ea typeface="Microsoft JhengHei Light"/>
                      <a:cs typeface="Vijaya" panose="02020604020202020204" pitchFamily="18" charset="0"/>
                    </a:rPr>
                    <a:t>AUS, 4,000</a:t>
                  </a:r>
                </a:p>
              </cx:txPr>
              <cx:visibility seriesName="0" categoryName="1" value="1"/>
              <cx:separator>, </cx:separator>
            </cx:dataLabel>
            <cx:dataLabel idx="1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zh-TW" altLang="en-US" sz="700" b="0" i="0" u="none" strike="noStrike" baseline="0">
                      <a:solidFill>
                        <a:srgbClr val="FFFFFF"/>
                      </a:solidFill>
                      <a:latin typeface="Vijaya" panose="02020604020202020204" pitchFamily="18" charset="0"/>
                      <a:ea typeface="Microsoft JhengHei Light"/>
                      <a:cs typeface="Vijaya" panose="02020604020202020204" pitchFamily="18" charset="0"/>
                    </a:rPr>
                    <a:t>AFC, 5,500</a:t>
                  </a:r>
                </a:p>
              </cx:txPr>
              <cx:visibility seriesName="0" categoryName="1" value="1"/>
              <cx:separator>, </cx:separator>
            </cx:dataLabel>
            <cx:dataLabel idx="1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>
                      <a:solidFill>
                        <a:schemeClr val="tx1"/>
                      </a:solidFill>
                      <a:highlight>
                        <a:srgbClr val="FFFF00"/>
                      </a:highlight>
                    </a:defRPr>
                  </a:pPr>
                  <a:r>
                    <a:rPr lang="zh-TW" altLang="en-US" sz="700" b="0" i="0" u="none" strike="noStrike" baseline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Bahnschrift SemiBold SemiConden" panose="020B0502040204020203" pitchFamily="34" charset="0"/>
                      <a:ea typeface="Microsoft JhengHei Light"/>
                      <a:cs typeface="Vijaya" panose="02020604020202020204" pitchFamily="18" charset="0"/>
                    </a:rPr>
                    <a:t>CSA Inventory(TEU)</a:t>
                  </a:r>
                </a:p>
              </cx:txPr>
              <cx:visibility seriesName="0" categoryName="1" value="0"/>
            </cx:dataLabel>
            <cx:dataLabel idx="2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>
                      <a:solidFill>
                        <a:schemeClr val="tx1"/>
                      </a:solidFill>
                    </a:defRPr>
                  </a:pPr>
                  <a:r>
                    <a:rPr lang="zh-TW" altLang="en-US" sz="500" b="1" i="0" u="none" strike="noStrike" baseline="0">
                      <a:solidFill>
                        <a:schemeClr val="tx1"/>
                      </a:solidFill>
                      <a:latin typeface="Vijaya" panose="02020604020202020204" pitchFamily="18" charset="0"/>
                      <a:ea typeface="Microsoft JhengHei Light"/>
                      <a:cs typeface="Vijaya" panose="02020604020202020204" pitchFamily="18" charset="0"/>
                    </a:rPr>
                    <a:t>ECSA, 5,112</a:t>
                  </a:r>
                </a:p>
              </cx:txPr>
              <cx:visibility seriesName="0" categoryName="1" value="1"/>
              <cx:separator>, </cx:separator>
            </cx:dataLabel>
            <cx:dataLabel idx="2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>
                      <a:solidFill>
                        <a:schemeClr val="tx1"/>
                      </a:solidFill>
                    </a:defRPr>
                  </a:pPr>
                  <a:r>
                    <a:rPr lang="zh-TW" altLang="en-US" sz="900" b="0" i="0" u="none" strike="noStrike" baseline="0">
                      <a:solidFill>
                        <a:schemeClr val="tx1"/>
                      </a:solidFill>
                      <a:latin typeface="Bahnschrift SemiBold SemiConden" panose="020B0502040204020203" pitchFamily="34" charset="0"/>
                      <a:ea typeface="Microsoft JhengHei Light"/>
                      <a:cs typeface="Vijaya" panose="02020604020202020204" pitchFamily="18" charset="0"/>
                    </a:rPr>
                    <a:t>WCSA, 29,890</a:t>
                  </a:r>
                </a:p>
              </cx:txPr>
              <cx:visibility seriesName="0" categoryName="1" value="1"/>
              <cx:separator>, </cx:separator>
            </cx:dataLabel>
            <cx:dataLabel idx="2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chemeClr val="tx1"/>
                      </a:solidFill>
                    </a:defRPr>
                  </a:pPr>
                  <a:r>
                    <a:rPr lang="zh-TW" altLang="en-US" sz="800" b="1" i="0" u="none" strike="noStrike" baseline="0">
                      <a:solidFill>
                        <a:schemeClr val="tx1"/>
                      </a:solidFill>
                      <a:latin typeface="Bahnschrift SemiBold SemiConden" panose="020B0502040204020203" pitchFamily="34" charset="0"/>
                      <a:ea typeface="Microsoft JhengHei Light"/>
                      <a:cs typeface="Vijaya" panose="02020604020202020204" pitchFamily="18" charset="0"/>
                    </a:rPr>
                    <a:t>PA(CCT+BBA), 11,553</a:t>
                  </a:r>
                </a:p>
              </cx:txPr>
              <cx:visibility seriesName="0" categoryName="1" value="1"/>
              <cx:separator>, </cx:separator>
            </cx:dataLabel>
            <cx:dataLabel idx="2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>
                      <a:solidFill>
                        <a:schemeClr val="tx1"/>
                      </a:solidFill>
                    </a:defRPr>
                  </a:pPr>
                  <a:r>
                    <a:rPr lang="zh-TW" altLang="en-US" sz="600" b="1" i="0" u="none" strike="noStrike" baseline="0">
                      <a:solidFill>
                        <a:schemeClr val="tx1"/>
                      </a:solidFill>
                      <a:latin typeface="Bahnschrift SemiBold SemiConden" panose="020B0502040204020203" pitchFamily="34" charset="0"/>
                      <a:ea typeface="Microsoft JhengHei Light"/>
                      <a:cs typeface="Vijaya" panose="02020604020202020204" pitchFamily="18" charset="0"/>
                    </a:rPr>
                    <a:t>CAB, 6,245</a:t>
                  </a:r>
                </a:p>
              </cx:txPr>
              <cx:visibility seriesName="0" categoryName="1" value="1"/>
              <cx:separator>, </cx:separator>
            </cx:dataLabel>
          </cx:dataLabels>
          <cx:dataId val="0"/>
          <cx:layoutPr>
            <cx:parentLabelLayout val="banner"/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工作表1!$A$2:$C$14</cx:f>
        <cx:lvl ptCount="13">
          <cx:pt idx="0">China</cx:pt>
          <cx:pt idx="1">TWN</cx:pt>
          <cx:pt idx="2">NEASI</cx:pt>
          <cx:pt idx="3">SEASI</cx:pt>
          <cx:pt idx="4">MED</cx:pt>
          <cx:pt idx="5">EUR</cx:pt>
          <cx:pt idx="6">NAME</cx:pt>
          <cx:pt idx="7">CSA</cx:pt>
          <cx:pt idx="8">APG</cx:pt>
          <cx:pt idx="9">Red Sea</cx:pt>
          <cx:pt idx="10">ISC</cx:pt>
          <cx:pt idx="11">AUS</cx:pt>
          <cx:pt idx="12">AFC</cx:pt>
        </cx:lvl>
        <cx:lvl ptCount="13">
          <cx:pt idx="0">主體 1</cx:pt>
          <cx:pt idx="1">主體 1</cx:pt>
          <cx:pt idx="2">主體 1</cx:pt>
          <cx:pt idx="3">主體 1</cx:pt>
          <cx:pt idx="4">主體 2</cx:pt>
          <cx:pt idx="5">主體 2</cx:pt>
          <cx:pt idx="6">主體 3</cx:pt>
          <cx:pt idx="7">主體 3</cx:pt>
          <cx:pt idx="8">主體 4</cx:pt>
          <cx:pt idx="9">主體 4</cx:pt>
          <cx:pt idx="10">主體 4</cx:pt>
          <cx:pt idx="11">主體 5</cx:pt>
          <cx:pt idx="12">主體 5</cx:pt>
        </cx:lvl>
        <cx:lvl ptCount="13">
          <cx:pt idx="0">Global Inventory (%)</cx:pt>
          <cx:pt idx="1">Global Inventory (%)</cx:pt>
          <cx:pt idx="2">Global Inventory (%)</cx:pt>
          <cx:pt idx="3">Global Inventory (%)</cx:pt>
          <cx:pt idx="4">Global Inventory (%)</cx:pt>
          <cx:pt idx="5">Global Inventory (%)</cx:pt>
          <cx:pt idx="6">Global Inventory (%)</cx:pt>
          <cx:pt idx="7">Global Inventory (%)</cx:pt>
          <cx:pt idx="8">Global Inventory (%)</cx:pt>
          <cx:pt idx="9">Global Inventory (%)</cx:pt>
          <cx:pt idx="10">Global Inventory (%)</cx:pt>
          <cx:pt idx="11">Global Inventory (%)</cx:pt>
          <cx:pt idx="12">Global Inventory (%)</cx:pt>
        </cx:lvl>
      </cx:strDim>
      <cx:numDim type="size">
        <cx:f>工作表1!$D$2:$D$14</cx:f>
        <cx:lvl ptCount="13" formatCode="0%">
          <cx:pt idx="0">0.41370837502848479</cx:pt>
          <cx:pt idx="1">0.037466189773211402</cx:pt>
          <cx:pt idx="2">0.026845072376177784</cx:pt>
          <cx:pt idx="3">0.14658198835508085</cx:pt>
          <cx:pt idx="4">0.025317626233103144</cx:pt>
          <cx:pt idx="5">0.089514949156684606</cx:pt>
          <cx:pt idx="6">0.12252099619211805</cx:pt>
          <cx:pt idx="7">0.087188277139828199</cx:pt>
          <cx:pt idx="8">0.017878550693047727</cx:pt>
          <cx:pt idx="9">0.0023663030519199585</cx:pt>
          <cx:pt idx="10">0.015139055394279261</cx:pt>
          <cx:pt idx="11">0.0061774875905321455</cx:pt>
          <cx:pt idx="12">0.0092951290155320627</cx:pt>
        </cx:lvl>
      </cx:numDim>
    </cx:data>
  </cx:chartData>
  <cx:chart>
    <cx:title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zh-TW" altLang="en-US" sz="2128" b="1" i="0" u="none" strike="noStrike" spc="100" baseline="0" dirty="0">
            <a:solidFill>
              <a:srgbClr val="FFFFFF">
                <a:lumMod val="95000"/>
              </a:srgb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Bahnschrift Light Condensed"/>
            <a:ea typeface="Microsoft JhengHei Light"/>
          </a:endParaRPr>
        </a:p>
      </cx:txPr>
    </cx:title>
    <cx:plotArea>
      <cx:plotAreaRegion>
        <cx:series layoutId="treemap" uniqueId="{33AE8154-372C-4B6C-9977-FD2B406FCBE9}">
          <cx:tx>
            <cx:txData>
              <cx:f>工作表1!$D$1</cx:f>
              <cx:v>數列 1</cx:v>
            </cx:txData>
          </cx:tx>
          <cx:spPr>
            <a:ln w="15875">
              <a:solidFill>
                <a:srgbClr val="FFFFFF"/>
              </a:solidFill>
            </a:ln>
          </cx:spPr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>
                    <a:solidFill>
                      <a:schemeClr val="tx1"/>
                    </a:solidFill>
                    <a:latin typeface="Vijaya" panose="02020604020202020204" pitchFamily="18" charset="0"/>
                    <a:ea typeface="Vijaya" panose="02020604020202020204" pitchFamily="18" charset="0"/>
                    <a:cs typeface="Vijaya" panose="02020604020202020204" pitchFamily="18" charset="0"/>
                  </a:defRPr>
                </a:pPr>
                <a:endParaRPr lang="zh-TW" altLang="en-US" sz="1200" b="1" i="0" u="none" strike="noStrike" baseline="0">
                  <a:solidFill>
                    <a:schemeClr val="tx1"/>
                  </a:solidFill>
                  <a:latin typeface="Vijaya" panose="02020604020202020204" pitchFamily="18" charset="0"/>
                  <a:ea typeface="Microsoft JhengHei Light"/>
                  <a:cs typeface="Vijaya" panose="02020604020202020204" pitchFamily="18" charset="0"/>
                </a:endParaRPr>
              </a:p>
            </cx:txPr>
            <cx:visibility seriesName="0" categoryName="1" value="0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>
                      <a:latin typeface="Bahnschrift SemiBold SemiConden" panose="020B0502040204020203" pitchFamily="34" charset="0"/>
                      <a:ea typeface="Bahnschrift SemiBold SemiConden" panose="020B0502040204020203" pitchFamily="34" charset="0"/>
                      <a:cs typeface="Bahnschrift SemiBold SemiConden" panose="020B0502040204020203" pitchFamily="34" charset="0"/>
                    </a:defRPr>
                  </a:pPr>
                  <a:r>
                    <a:rPr lang="zh-TW" altLang="en-US" sz="1600" b="0" i="0" u="none" strike="noStrike" baseline="0">
                      <a:solidFill>
                        <a:schemeClr val="tx1"/>
                      </a:solidFill>
                      <a:latin typeface="Bahnschrift SemiBold SemiConden" panose="020B0502040204020203" pitchFamily="34" charset="0"/>
                      <a:ea typeface="Microsoft JhengHei Light"/>
                      <a:cs typeface="Vijaya" panose="02020604020202020204" pitchFamily="18" charset="0"/>
                    </a:rPr>
                    <a:t>Global Inventory (%)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>
                      <a:latin typeface="Bahnschrift SemiBold SemiConden" panose="020B0502040204020203" pitchFamily="34" charset="0"/>
                      <a:ea typeface="Bahnschrift SemiBold SemiConden" panose="020B0502040204020203" pitchFamily="34" charset="0"/>
                      <a:cs typeface="Bahnschrift SemiBold SemiConden" panose="020B0502040204020203" pitchFamily="34" charset="0"/>
                    </a:defRPr>
                  </a:pPr>
                  <a:r>
                    <a:rPr lang="zh-TW" altLang="en-US" sz="1600" b="0" i="0" u="none" strike="noStrike" baseline="0">
                      <a:solidFill>
                        <a:srgbClr val="FFFFFF"/>
                      </a:solidFill>
                      <a:latin typeface="Bahnschrift SemiBold SemiConden" panose="020B0502040204020203" pitchFamily="34" charset="0"/>
                      <a:ea typeface="Microsoft JhengHei Light"/>
                      <a:cs typeface="Vijaya" panose="02020604020202020204" pitchFamily="18" charset="0"/>
                    </a:rPr>
                    <a:t>China, 41%</a:t>
                  </a:r>
                </a:p>
              </cx:txPr>
              <cx:visibility seriesName="0" categoryName="1" value="1"/>
              <cx:separator>, </cx:separato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zh-TW" altLang="en-US" sz="1000" b="0" i="0" u="none" strike="noStrike" baseline="0">
                      <a:solidFill>
                        <a:srgbClr val="FFFFFF"/>
                      </a:solidFill>
                      <a:latin typeface="Vijaya" panose="02020604020202020204" pitchFamily="18" charset="0"/>
                      <a:ea typeface="Microsoft JhengHei Light"/>
                      <a:cs typeface="Vijaya" panose="02020604020202020204" pitchFamily="18" charset="0"/>
                    </a:rPr>
                    <a:t>TWN, 4%</a:t>
                  </a:r>
                </a:p>
              </cx:txPr>
              <cx:visibility seriesName="0" categoryName="1" value="1"/>
              <cx:separator>, </cx:separato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zh-TW" altLang="en-US" sz="1000" b="0" i="0" u="none" strike="noStrike" baseline="0">
                      <a:solidFill>
                        <a:srgbClr val="FFFFFF"/>
                      </a:solidFill>
                      <a:latin typeface="Vijaya" panose="02020604020202020204" pitchFamily="18" charset="0"/>
                      <a:ea typeface="Microsoft JhengHei Light"/>
                      <a:cs typeface="Vijaya" panose="02020604020202020204" pitchFamily="18" charset="0"/>
                    </a:rPr>
                    <a:t>NEASI, 3%</a:t>
                  </a:r>
                </a:p>
              </cx:txPr>
              <cx:visibility seriesName="0" categoryName="1" value="1"/>
              <cx:separator>, </cx:separato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>
                      <a:latin typeface="Bahnschrift SemiBold SemiConden" panose="020B0502040204020203" pitchFamily="34" charset="0"/>
                      <a:ea typeface="Bahnschrift SemiBold SemiConden" panose="020B0502040204020203" pitchFamily="34" charset="0"/>
                      <a:cs typeface="Bahnschrift SemiBold SemiConden" panose="020B0502040204020203" pitchFamily="34" charset="0"/>
                    </a:defRPr>
                  </a:pPr>
                  <a:r>
                    <a:rPr lang="zh-TW" altLang="en-US" sz="1400" b="0" i="0" u="none" strike="noStrike" baseline="0">
                      <a:solidFill>
                        <a:srgbClr val="FFFFFF"/>
                      </a:solidFill>
                      <a:latin typeface="Bahnschrift SemiBold SemiConden" panose="020B0502040204020203" pitchFamily="34" charset="0"/>
                      <a:ea typeface="Microsoft JhengHei Light"/>
                      <a:cs typeface="Vijaya" panose="02020604020202020204" pitchFamily="18" charset="0"/>
                    </a:rPr>
                    <a:t>SEASI, 15%</a:t>
                  </a:r>
                </a:p>
              </cx:txPr>
              <cx:visibility seriesName="0" categoryName="1" value="1"/>
              <cx:separator>, </cx:separato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zh-TW" altLang="en-US" sz="700" b="0" i="0" u="none" strike="noStrike" baseline="0">
                      <a:solidFill>
                        <a:srgbClr val="FFFFFF"/>
                      </a:solidFill>
                      <a:latin typeface="Vijaya" panose="02020604020202020204" pitchFamily="18" charset="0"/>
                      <a:ea typeface="Microsoft JhengHei Light"/>
                      <a:cs typeface="Vijaya" panose="02020604020202020204" pitchFamily="18" charset="0"/>
                    </a:rPr>
                    <a:t>MED, 3%</a:t>
                  </a:r>
                </a:p>
              </cx:txPr>
              <cx:visibility seriesName="0" categoryName="1" value="1"/>
              <cx:separator>, </cx:separato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>
                      <a:latin typeface="Bahnschrift SemiBold SemiConden" panose="020B0502040204020203" pitchFamily="34" charset="0"/>
                      <a:ea typeface="Bahnschrift SemiBold SemiConden" panose="020B0502040204020203" pitchFamily="34" charset="0"/>
                      <a:cs typeface="Bahnschrift SemiBold SemiConden" panose="020B0502040204020203" pitchFamily="34" charset="0"/>
                    </a:defRPr>
                  </a:pPr>
                  <a:r>
                    <a:rPr lang="zh-TW" altLang="en-US" sz="1400" b="0" i="0" u="none" strike="noStrike" baseline="0">
                      <a:solidFill>
                        <a:srgbClr val="FFFFFF"/>
                      </a:solidFill>
                      <a:latin typeface="Bahnschrift SemiBold SemiConden" panose="020B0502040204020203" pitchFamily="34" charset="0"/>
                      <a:ea typeface="Microsoft JhengHei Light"/>
                      <a:cs typeface="Vijaya" panose="02020604020202020204" pitchFamily="18" charset="0"/>
                    </a:rPr>
                    <a:t>EUR, 9%</a:t>
                  </a:r>
                </a:p>
              </cx:txPr>
              <cx:visibility seriesName="0" categoryName="1" value="1"/>
              <cx:separator>, </cx:separator>
            </cx:dataLabel>
            <cx:dataLabel idx="1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>
                      <a:latin typeface="Bahnschrift SemiBold SemiConden" panose="020B0502040204020203" pitchFamily="34" charset="0"/>
                      <a:ea typeface="Bahnschrift SemiBold SemiConden" panose="020B0502040204020203" pitchFamily="34" charset="0"/>
                      <a:cs typeface="Bahnschrift SemiBold SemiConden" panose="020B0502040204020203" pitchFamily="34" charset="0"/>
                    </a:defRPr>
                  </a:pPr>
                  <a:r>
                    <a:rPr lang="zh-TW" altLang="en-US" sz="1400" b="0" i="0" u="none" strike="noStrike" baseline="0">
                      <a:solidFill>
                        <a:srgbClr val="FFFFFF"/>
                      </a:solidFill>
                      <a:latin typeface="Bahnschrift SemiBold SemiConden" panose="020B0502040204020203" pitchFamily="34" charset="0"/>
                      <a:ea typeface="Microsoft JhengHei Light"/>
                      <a:cs typeface="Vijaya" panose="02020604020202020204" pitchFamily="18" charset="0"/>
                    </a:rPr>
                    <a:t>NAME, 12%</a:t>
                  </a:r>
                </a:p>
              </cx:txPr>
              <cx:visibility seriesName="0" categoryName="1" value="1"/>
              <cx:separator>, </cx:separator>
            </cx:dataLabel>
            <cx:dataLabel idx="1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40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Bahnschrift SemiBold SemiConden" panose="020B0502040204020203" pitchFamily="34" charset="0"/>
                      <a:ea typeface="Bahnschrift SemiBold SemiConden" panose="020B0502040204020203" pitchFamily="34" charset="0"/>
                      <a:cs typeface="Bahnschrift SemiBold SemiConden" panose="020B0502040204020203" pitchFamily="34" charset="0"/>
                    </a:defRPr>
                  </a:pPr>
                  <a:r>
                    <a:rPr lang="zh-TW" altLang="en-US" sz="2400" b="0" i="0" u="none" strike="noStrike" baseline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Bahnschrift SemiBold SemiConden" panose="020B0502040204020203" pitchFamily="34" charset="0"/>
                      <a:ea typeface="Microsoft JhengHei Light"/>
                      <a:cs typeface="Vijaya" panose="02020604020202020204" pitchFamily="18" charset="0"/>
                    </a:rPr>
                    <a:t>CSA, 9%</a:t>
                  </a:r>
                </a:p>
              </cx:txPr>
              <cx:visibility seriesName="0" categoryName="1" value="1"/>
              <cx:separator>, </cx:separator>
            </cx:dataLabel>
            <cx:dataLabel idx="1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zh-TW" altLang="en-US" sz="700" b="0" i="0" u="none" strike="noStrike" baseline="0">
                      <a:solidFill>
                        <a:srgbClr val="FFFFFF"/>
                      </a:solidFill>
                      <a:latin typeface="Vijaya" panose="02020604020202020204" pitchFamily="18" charset="0"/>
                      <a:ea typeface="Microsoft JhengHei Light"/>
                      <a:cs typeface="Vijaya" panose="02020604020202020204" pitchFamily="18" charset="0"/>
                    </a:rPr>
                    <a:t>APG, 2%</a:t>
                  </a:r>
                </a:p>
              </cx:txPr>
              <cx:visibility seriesName="0" categoryName="1" value="1"/>
              <cx:separator>, </cx:separator>
            </cx:dataLabel>
            <cx:dataLabel idx="1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zh-TW" altLang="en-US" sz="600" b="0" i="0" u="none" strike="noStrike" baseline="0">
                      <a:solidFill>
                        <a:srgbClr val="FFFFFF"/>
                      </a:solidFill>
                      <a:latin typeface="Vijaya" panose="02020604020202020204" pitchFamily="18" charset="0"/>
                      <a:ea typeface="Microsoft JhengHei Light"/>
                      <a:cs typeface="Vijaya" panose="02020604020202020204" pitchFamily="18" charset="0"/>
                    </a:rPr>
                    <a:t>ISC, 2%</a:t>
                  </a:r>
                </a:p>
              </cx:txPr>
              <cx:visibility seriesName="0" categoryName="1" value="1"/>
              <cx:separator>, </cx:separator>
            </cx:dataLabel>
            <cx:dataLabel idx="1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zh-TW" altLang="en-US" sz="600" b="0" i="0" u="none" strike="noStrike" baseline="0">
                      <a:solidFill>
                        <a:srgbClr val="FFFFFF"/>
                      </a:solidFill>
                      <a:latin typeface="Vijaya" panose="02020604020202020204" pitchFamily="18" charset="0"/>
                      <a:ea typeface="Microsoft JhengHei Light"/>
                      <a:cs typeface="Vijaya" panose="02020604020202020204" pitchFamily="18" charset="0"/>
                    </a:rPr>
                    <a:t>AUS, 1%</a:t>
                  </a:r>
                </a:p>
              </cx:txPr>
              <cx:visibility seriesName="0" categoryName="1" value="1"/>
              <cx:separator>, </cx:separator>
            </cx:dataLabel>
            <cx:dataLabel idx="1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zh-TW" altLang="en-US" sz="700" b="0" i="0" u="none" strike="noStrike" baseline="0">
                      <a:solidFill>
                        <a:srgbClr val="FFFFFF"/>
                      </a:solidFill>
                      <a:latin typeface="Vijaya" panose="02020604020202020204" pitchFamily="18" charset="0"/>
                      <a:ea typeface="Microsoft JhengHei Light"/>
                      <a:cs typeface="Vijaya" panose="02020604020202020204" pitchFamily="18" charset="0"/>
                    </a:rPr>
                    <a:t>AFC, 1%</a:t>
                  </a:r>
                </a:p>
              </cx:txPr>
              <cx:visibility seriesName="0" categoryName="1" value="1"/>
              <cx:separator>,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  <cx:spPr>
    <a:noFill/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13">
  <cs:axisTitle>
    <cs:lnRef idx="0"/>
    <cs:fillRef idx="0"/>
    <cs:effectRef idx="0"/>
    <cs:fontRef idx="minor">
      <a:schemeClr val="tx2"/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2"/>
    </cs:fontRef>
    <cs:defRPr sz="1197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2128" b="1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15">
  <cs:axisTitle>
    <cs:lnRef idx="0"/>
    <cs:fillRef idx="0"/>
    <cs:effectRef idx="0"/>
    <cs:fontRef idx="minor">
      <a:schemeClr val="lt1">
        <a:lumMod val="95000"/>
      </a:schemeClr>
    </cs:fontRef>
    <cs:spPr>
      <a:solidFill>
        <a:schemeClr val="bg1">
          <a:lumMod val="65000"/>
        </a:schemeClr>
      </a:solidFill>
      <a:ln>
        <a:solidFill>
          <a:schemeClr val="tx1"/>
        </a:solidFill>
      </a:ln>
    </cs:spPr>
    <cs:defRPr sz="1197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/>
  </cs:chartArea>
  <cs:dataLabel>
    <cs:lnRef idx="0"/>
    <cs:fillRef idx="0"/>
    <cs:effectRef idx="0"/>
    <cs:fontRef idx="minor">
      <a:schemeClr val="lt1">
        <a:lumMod val="9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tx1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1197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spc="10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1197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0.60511</cdr:y>
    </cdr:from>
    <cdr:to>
      <cdr:x>1</cdr:x>
      <cdr:y>0.96607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4575BC54-E7F3-4436-8B23-2D49262BEF2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9525" y="2166169"/>
          <a:ext cx="4922639" cy="1292167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E55FC4E-14B1-4D7B-99D7-CF123F745F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579F31D-9E43-4A37-8097-3E1BB890E6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3D22A-E8AB-41D3-9BAD-A800441B8D6B}" type="datetimeFigureOut">
              <a:rPr lang="zh-TW" altLang="en-US" smtClean="0"/>
              <a:t>2025/2/24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3CB32DA-E171-4621-8F38-6AEB6B7014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0583917-E579-4F60-8CE5-AF8C2D57EC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790AE-B5B2-425D-901D-CB92EA130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1967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F104B-9229-439A-AE47-F414B09AFFDF}" type="datetimeFigureOut">
              <a:rPr lang="zh-TW" altLang="en-US" smtClean="0"/>
              <a:t>2025/2/24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E7E1E-6017-4AA8-854B-0A04BA0A5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8626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029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72E4A-5576-4220-B33B-A12ED8B6E0F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60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50B335-F2D0-4624-AE5D-EDA3F4FE85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61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50B335-F2D0-4624-AE5D-EDA3F4FE85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109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97905-D3D6-4E75-BC93-2D8AC66D877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首版面配置區 5">
            <a:extLst>
              <a:ext uri="{FF2B5EF4-FFF2-40B4-BE49-F238E27FC236}">
                <a16:creationId xmlns:a16="http://schemas.microsoft.com/office/drawing/2014/main" id="{23E0F5FD-33F7-4B3E-B531-7F12BD11F64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2021 GM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B61F2B7-E05B-4085-BA1B-67C92EFBF76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8E711-827A-401D-8034-8A938BFF6E6C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37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zh-TW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97905-D3D6-4E75-BC93-2D8AC66D877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首版面配置區 5">
            <a:extLst>
              <a:ext uri="{FF2B5EF4-FFF2-40B4-BE49-F238E27FC236}">
                <a16:creationId xmlns:a16="http://schemas.microsoft.com/office/drawing/2014/main" id="{23E0F5FD-33F7-4B3E-B531-7F12BD11F64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2021 GM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B61F2B7-E05B-4085-BA1B-67C92EFBF76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8E711-827A-401D-8034-8A938BFF6E6C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315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213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16C2F-DF48-4FD7-B631-263840F353C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570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565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E7E1E-6017-4AA8-854B-0A04BA0A552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005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258041-33E6-4BEC-8FCE-1AAFFFEB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71F0DF-2236-46F3-AF91-34581727F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BD74894A-5D5C-4D10-9DDD-5E33D919D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0" y="635595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156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A57477D-2BC2-43F7-AED6-996F91514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9563" y="1780599"/>
            <a:ext cx="10032437" cy="4912764"/>
          </a:xfrm>
          <a:prstGeom prst="rect">
            <a:avLst/>
          </a:prstGeom>
        </p:spPr>
      </p:pic>
      <p:sp>
        <p:nvSpPr>
          <p:cNvPr id="3" name="圖片版面配置區 10">
            <a:extLst>
              <a:ext uri="{FF2B5EF4-FFF2-40B4-BE49-F238E27FC236}">
                <a16:creationId xmlns:a16="http://schemas.microsoft.com/office/drawing/2014/main" id="{2FC62653-94C0-48FD-8A28-265EAA845A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2445" y="2164641"/>
            <a:ext cx="6069552" cy="345638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467" i="1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marL="355591" lvl="0" indent="-355591" algn="ctr" rtl="0"/>
            <a:r>
              <a:rPr lang="zh-TW" altLang="en-US"/>
              <a:t>在這裡插入螢幕設計或將螢幕設計拖放到這裡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7F778DE-186F-4B95-946C-F2AAA09746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</p:spPr>
      </p:pic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F425428D-7C78-4DD7-AAE3-828577320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0" y="635595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2D3A4D8-A064-40F5-BE87-F1860AEA32A7}"/>
              </a:ext>
            </a:extLst>
          </p:cNvPr>
          <p:cNvSpPr txBox="1"/>
          <p:nvPr userDrawn="1"/>
        </p:nvSpPr>
        <p:spPr>
          <a:xfrm>
            <a:off x="179110" y="6492875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LOG ECD 2025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79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FBDE635-E8B7-4B80-A5E4-40F3CBF950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DA57477D-2BC2-43F7-AED6-996F91514B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9563" y="1780599"/>
            <a:ext cx="10032437" cy="4912764"/>
          </a:xfrm>
          <a:prstGeom prst="rect">
            <a:avLst/>
          </a:prstGeom>
        </p:spPr>
      </p:pic>
      <p:sp>
        <p:nvSpPr>
          <p:cNvPr id="3" name="圖片版面配置區 10">
            <a:extLst>
              <a:ext uri="{FF2B5EF4-FFF2-40B4-BE49-F238E27FC236}">
                <a16:creationId xmlns:a16="http://schemas.microsoft.com/office/drawing/2014/main" id="{2FC62653-94C0-48FD-8A28-265EAA845A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2445" y="2164641"/>
            <a:ext cx="6069552" cy="345638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467" i="1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marL="355591" lvl="0" indent="-355591" algn="ctr" rtl="0"/>
            <a:r>
              <a:rPr lang="zh-TW" altLang="en-US"/>
              <a:t>在這裡插入螢幕設計或將螢幕設計拖放到這裡</a:t>
            </a: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ACF291B0-6930-4EB1-AC8D-84DDAE451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0" y="635595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1F9299-CE93-4972-84B8-63A743FD7D02}"/>
              </a:ext>
            </a:extLst>
          </p:cNvPr>
          <p:cNvSpPr txBox="1"/>
          <p:nvPr userDrawn="1"/>
        </p:nvSpPr>
        <p:spPr>
          <a:xfrm>
            <a:off x="179110" y="6492875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LOG ECD 2025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8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A57477D-2BC2-43F7-AED6-996F91514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1876610"/>
            <a:ext cx="9264352" cy="4912764"/>
          </a:xfrm>
          <a:prstGeom prst="rect">
            <a:avLst/>
          </a:prstGeom>
        </p:spPr>
      </p:pic>
      <p:sp>
        <p:nvSpPr>
          <p:cNvPr id="3" name="圖片版面配置區 10">
            <a:extLst>
              <a:ext uri="{FF2B5EF4-FFF2-40B4-BE49-F238E27FC236}">
                <a16:creationId xmlns:a16="http://schemas.microsoft.com/office/drawing/2014/main" id="{2FC62653-94C0-48FD-8A28-265EAA845A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2276872"/>
            <a:ext cx="5604865" cy="345638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467" i="1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marL="355591" lvl="0" indent="-355591" algn="ctr" rtl="0"/>
            <a:r>
              <a:rPr lang="zh-TW" altLang="en-US" dirty="0"/>
              <a:t>在這裡插入螢幕設計或將螢幕設計拖放到這裡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4305FE5-C146-4F60-B6D9-72A7D09269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</p:spPr>
      </p:pic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7FA5D2DD-DC28-486B-AE2D-DA85E8E58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0" y="635595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C4BEAAB-9F5A-4411-8159-45377E022655}"/>
              </a:ext>
            </a:extLst>
          </p:cNvPr>
          <p:cNvSpPr txBox="1"/>
          <p:nvPr userDrawn="1"/>
        </p:nvSpPr>
        <p:spPr>
          <a:xfrm>
            <a:off x="179110" y="6492875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LOG ECD 2025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5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32EFC04-C5A7-4C09-BFCD-089C9F413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364" t="31459" r="25789" b="19070"/>
          <a:stretch/>
        </p:blipFill>
        <p:spPr>
          <a:xfrm>
            <a:off x="-1" y="0"/>
            <a:ext cx="12013141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B01947A-3B2B-4CFB-BEF3-CC8C1F746A86}"/>
              </a:ext>
            </a:extLst>
          </p:cNvPr>
          <p:cNvSpPr/>
          <p:nvPr userDrawn="1"/>
        </p:nvSpPr>
        <p:spPr>
          <a:xfrm>
            <a:off x="-1061" y="0"/>
            <a:ext cx="12013141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82366D29-96E3-47C0-A800-CA7D7F6F5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0" y="635595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27D9632-108D-4C77-B6C8-E3D91ABF5B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  <a:effectLst>
            <a:outerShdw blurRad="50800" dist="114300" dir="30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19A1DAF-AC3A-4993-AA6A-33D8D4F666C0}"/>
              </a:ext>
            </a:extLst>
          </p:cNvPr>
          <p:cNvSpPr txBox="1"/>
          <p:nvPr userDrawn="1"/>
        </p:nvSpPr>
        <p:spPr>
          <a:xfrm>
            <a:off x="179110" y="6492875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LOG ECD 2025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67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125B11B-9D26-43F9-B304-2EFD9351B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</p:spPr>
      </p:pic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20936B22-B6D6-40A4-B73C-F02AABA81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0" y="635595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9DA18B3-4F12-47E2-8715-30993F9E0F6A}"/>
              </a:ext>
            </a:extLst>
          </p:cNvPr>
          <p:cNvSpPr txBox="1"/>
          <p:nvPr userDrawn="1"/>
        </p:nvSpPr>
        <p:spPr>
          <a:xfrm>
            <a:off x="179110" y="6492875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LOG ECD 2025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9D0908F-16DD-4A7F-8ECD-5B085F172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C110F290-1A5A-47B4-85DF-15B32EB22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0" y="635595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9A89D9E-625D-41FF-BA15-8E7C851D1F8E}"/>
              </a:ext>
            </a:extLst>
          </p:cNvPr>
          <p:cNvSpPr txBox="1"/>
          <p:nvPr userDrawn="1"/>
        </p:nvSpPr>
        <p:spPr>
          <a:xfrm>
            <a:off x="179110" y="6492875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LOG ECD 2025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手繪多邊形：圖案 10">
            <a:extLst>
              <a:ext uri="{FF2B5EF4-FFF2-40B4-BE49-F238E27FC236}">
                <a16:creationId xmlns:a16="http://schemas.microsoft.com/office/drawing/2014/main" id="{30E54A15-983A-490F-A7FB-0881E0C810F7}"/>
              </a:ext>
            </a:extLst>
          </p:cNvPr>
          <p:cNvSpPr/>
          <p:nvPr userDrawn="1"/>
        </p:nvSpPr>
        <p:spPr>
          <a:xfrm>
            <a:off x="5428097" y="0"/>
            <a:ext cx="6763905" cy="6858000"/>
          </a:xfrm>
          <a:custGeom>
            <a:avLst/>
            <a:gdLst>
              <a:gd name="connsiteX0" fmla="*/ 1 w 6763905"/>
              <a:gd name="connsiteY0" fmla="*/ 0 h 6858000"/>
              <a:gd name="connsiteX1" fmla="*/ 6763905 w 6763905"/>
              <a:gd name="connsiteY1" fmla="*/ 0 h 6858000"/>
              <a:gd name="connsiteX2" fmla="*/ 6763905 w 6763905"/>
              <a:gd name="connsiteY2" fmla="*/ 6858000 h 6858000"/>
              <a:gd name="connsiteX3" fmla="*/ 0 w 6763905"/>
              <a:gd name="connsiteY3" fmla="*/ 6858000 h 6858000"/>
              <a:gd name="connsiteX4" fmla="*/ 154196 w 6763905"/>
              <a:gd name="connsiteY4" fmla="*/ 6697120 h 6858000"/>
              <a:gd name="connsiteX5" fmla="*/ 1423557 w 6763905"/>
              <a:gd name="connsiteY5" fmla="*/ 3429000 h 6858000"/>
              <a:gd name="connsiteX6" fmla="*/ 154196 w 6763905"/>
              <a:gd name="connsiteY6" fmla="*/ 160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3905" h="6858000">
                <a:moveTo>
                  <a:pt x="1" y="0"/>
                </a:moveTo>
                <a:lnTo>
                  <a:pt x="6763905" y="0"/>
                </a:lnTo>
                <a:lnTo>
                  <a:pt x="6763905" y="6858000"/>
                </a:lnTo>
                <a:lnTo>
                  <a:pt x="0" y="6858000"/>
                </a:lnTo>
                <a:lnTo>
                  <a:pt x="154196" y="6697120"/>
                </a:lnTo>
                <a:cubicBezTo>
                  <a:pt x="942872" y="5833950"/>
                  <a:pt x="1423557" y="4687315"/>
                  <a:pt x="1423557" y="3429000"/>
                </a:cubicBezTo>
                <a:cubicBezTo>
                  <a:pt x="1423557" y="2170685"/>
                  <a:pt x="942872" y="1024050"/>
                  <a:pt x="154196" y="160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FA068A-8E5B-4184-B9BE-D70D3C97E165}"/>
              </a:ext>
            </a:extLst>
          </p:cNvPr>
          <p:cNvSpPr/>
          <p:nvPr userDrawn="1"/>
        </p:nvSpPr>
        <p:spPr>
          <a:xfrm>
            <a:off x="5428096" y="0"/>
            <a:ext cx="6763905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 dirty="0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903" y="1036566"/>
            <a:ext cx="4991099" cy="573989"/>
          </a:xfrm>
          <a:prstGeom prst="rect">
            <a:avLst/>
          </a:prstGeom>
        </p:spPr>
        <p:txBody>
          <a:bodyPr lIns="0" rIns="0" rtlCol="0">
            <a:noAutofit/>
          </a:bodyPr>
          <a:lstStyle>
            <a:lvl1pPr>
              <a:defRPr sz="3200" spc="300">
                <a:solidFill>
                  <a:schemeClr val="bg1"/>
                </a:solidFill>
                <a:latin typeface="+mj-lt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按一下以編輯母片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903" y="2296953"/>
            <a:ext cx="4991099" cy="3779999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7" name="文字版面配置區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19903" y="1675127"/>
            <a:ext cx="4991099" cy="407671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  <a:ea typeface="Microsoft JhengHei UI" panose="020B0604030504040204" pitchFamily="34" charset="-12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dirty="0"/>
              <a:t>編輯母片文字樣式</a:t>
            </a:r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483349C3-B089-45CF-9643-0D25E70966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04901" y="518740"/>
            <a:ext cx="4991099" cy="5924551"/>
          </a:xfrm>
        </p:spPr>
        <p:txBody>
          <a:bodyPr rtlCol="0">
            <a:normAutofit/>
          </a:bodyPr>
          <a:lstStyle>
            <a:lvl1pPr>
              <a:defRPr sz="1400">
                <a:latin typeface="+mn-lt"/>
                <a:ea typeface="Microsoft JhengHei UI" panose="020B0604030504040204" pitchFamily="34" charset="-120"/>
              </a:defRPr>
            </a:lvl1pPr>
            <a:lvl2pPr>
              <a:defRPr sz="1400">
                <a:latin typeface="+mn-lt"/>
                <a:ea typeface="Microsoft JhengHei UI" panose="020B0604030504040204" pitchFamily="34" charset="-120"/>
              </a:defRPr>
            </a:lvl2pPr>
            <a:lvl3pPr>
              <a:defRPr sz="1400">
                <a:latin typeface="+mn-lt"/>
                <a:ea typeface="Microsoft JhengHei UI" panose="020B0604030504040204" pitchFamily="34" charset="-120"/>
              </a:defRPr>
            </a:lvl3pPr>
            <a:lvl4pPr>
              <a:defRPr sz="1400">
                <a:latin typeface="+mn-lt"/>
                <a:ea typeface="Microsoft JhengHei UI" panose="020B0604030504040204" pitchFamily="34" charset="-120"/>
              </a:defRPr>
            </a:lvl4pPr>
            <a:lvl5pPr>
              <a:defRPr sz="1400">
                <a:latin typeface="+mn-lt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6C5AED1C-D0D0-4F1D-958B-9A6C68D43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0" y="635595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D55DAC72-60DB-430A-9684-0AEBA317B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268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5E964FB8-0D31-4674-94F8-11C87B157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26889" r="-139" b="8915"/>
          <a:stretch/>
        </p:blipFill>
        <p:spPr>
          <a:xfrm>
            <a:off x="6373069" y="0"/>
            <a:ext cx="5827001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51936D4-ACB4-435A-A9D8-368DE1736559}"/>
              </a:ext>
            </a:extLst>
          </p:cNvPr>
          <p:cNvSpPr/>
          <p:nvPr userDrawn="1"/>
        </p:nvSpPr>
        <p:spPr>
          <a:xfrm>
            <a:off x="6373069" y="0"/>
            <a:ext cx="5827001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67BDAC-C674-4A18-827C-A7991C98F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0" y="635595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50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A57477D-2BC2-43F7-AED6-996F91514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9563" y="1780599"/>
            <a:ext cx="10032437" cy="4912764"/>
          </a:xfrm>
          <a:prstGeom prst="rect">
            <a:avLst/>
          </a:prstGeom>
        </p:spPr>
      </p:pic>
      <p:sp>
        <p:nvSpPr>
          <p:cNvPr id="3" name="圖片版面配置區 10">
            <a:extLst>
              <a:ext uri="{FF2B5EF4-FFF2-40B4-BE49-F238E27FC236}">
                <a16:creationId xmlns:a16="http://schemas.microsoft.com/office/drawing/2014/main" id="{2FC62653-94C0-48FD-8A28-265EAA845A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2445" y="2164641"/>
            <a:ext cx="6069552" cy="345638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467" i="1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marL="355591" lvl="0" indent="-355591" algn="ctr" rtl="0"/>
            <a:r>
              <a:rPr lang="zh-TW" altLang="en-US"/>
              <a:t>在這裡插入螢幕設計或將螢幕設計拖放到這裡</a:t>
            </a: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BDF6C1D1-C54A-4C99-948B-F5023B9E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19665D-43F1-406F-AB80-B127E1A6E31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7F778DE-186F-4B95-946C-F2AAA09746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8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+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F0594137-58F6-49C5-8F8C-EC7D909F9663}"/>
              </a:ext>
            </a:extLst>
          </p:cNvPr>
          <p:cNvGrpSpPr/>
          <p:nvPr userDrawn="1"/>
        </p:nvGrpSpPr>
        <p:grpSpPr>
          <a:xfrm>
            <a:off x="1647825" y="1057275"/>
            <a:ext cx="8858250" cy="5038725"/>
            <a:chOff x="1647825" y="828675"/>
            <a:chExt cx="8858250" cy="5038725"/>
          </a:xfrm>
        </p:grpSpPr>
        <p:grpSp>
          <p:nvGrpSpPr>
            <p:cNvPr id="8" name="组合 3">
              <a:extLst>
                <a:ext uri="{FF2B5EF4-FFF2-40B4-BE49-F238E27FC236}">
                  <a16:creationId xmlns:a16="http://schemas.microsoft.com/office/drawing/2014/main" id="{D20B093A-360D-41AE-9E4A-BB8BE0AB725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2332270" y="1462237"/>
              <a:ext cx="7169185" cy="4012065"/>
              <a:chOff x="2827112" y="2021289"/>
              <a:chExt cx="8649152" cy="4286193"/>
            </a:xfrm>
            <a:solidFill>
              <a:srgbClr val="00B050">
                <a:alpha val="49000"/>
              </a:srgbClr>
            </a:solidFill>
          </p:grpSpPr>
          <p:sp>
            <p:nvSpPr>
              <p:cNvPr id="10" name="Freeform 240">
                <a:extLst>
                  <a:ext uri="{FF2B5EF4-FFF2-40B4-BE49-F238E27FC236}">
                    <a16:creationId xmlns:a16="http://schemas.microsoft.com/office/drawing/2014/main" id="{F645E3BB-E254-4DAC-8BE0-9C8372E9CFC6}"/>
                  </a:ext>
                </a:extLst>
              </p:cNvPr>
              <p:cNvSpPr/>
              <p:nvPr/>
            </p:nvSpPr>
            <p:spPr bwMode="auto">
              <a:xfrm>
                <a:off x="5620600" y="2733522"/>
                <a:ext cx="262290" cy="388103"/>
              </a:xfrm>
              <a:custGeom>
                <a:avLst/>
                <a:gdLst>
                  <a:gd name="T0" fmla="*/ 123 w 123"/>
                  <a:gd name="T1" fmla="*/ 182 h 182"/>
                  <a:gd name="T2" fmla="*/ 0 w 123"/>
                  <a:gd name="T3" fmla="*/ 66 h 182"/>
                  <a:gd name="T4" fmla="*/ 121 w 123"/>
                  <a:gd name="T5" fmla="*/ 0 h 182"/>
                  <a:gd name="T6" fmla="*/ 123 w 123"/>
                  <a:gd name="T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182">
                    <a:moveTo>
                      <a:pt x="123" y="182"/>
                    </a:moveTo>
                    <a:lnTo>
                      <a:pt x="0" y="66"/>
                    </a:lnTo>
                    <a:lnTo>
                      <a:pt x="121" y="0"/>
                    </a:lnTo>
                    <a:lnTo>
                      <a:pt x="123" y="18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241">
                <a:extLst>
                  <a:ext uri="{FF2B5EF4-FFF2-40B4-BE49-F238E27FC236}">
                    <a16:creationId xmlns:a16="http://schemas.microsoft.com/office/drawing/2014/main" id="{11D97B9C-A1A0-4071-BFB1-FE42D4534A7B}"/>
                  </a:ext>
                </a:extLst>
              </p:cNvPr>
              <p:cNvSpPr/>
              <p:nvPr/>
            </p:nvSpPr>
            <p:spPr bwMode="auto">
              <a:xfrm>
                <a:off x="5878626" y="2733522"/>
                <a:ext cx="247362" cy="388103"/>
              </a:xfrm>
              <a:custGeom>
                <a:avLst/>
                <a:gdLst>
                  <a:gd name="T0" fmla="*/ 2 w 116"/>
                  <a:gd name="T1" fmla="*/ 182 h 182"/>
                  <a:gd name="T2" fmla="*/ 0 w 116"/>
                  <a:gd name="T3" fmla="*/ 0 h 182"/>
                  <a:gd name="T4" fmla="*/ 116 w 116"/>
                  <a:gd name="T5" fmla="*/ 47 h 182"/>
                  <a:gd name="T6" fmla="*/ 2 w 116"/>
                  <a:gd name="T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82">
                    <a:moveTo>
                      <a:pt x="2" y="182"/>
                    </a:moveTo>
                    <a:lnTo>
                      <a:pt x="0" y="0"/>
                    </a:lnTo>
                    <a:lnTo>
                      <a:pt x="116" y="47"/>
                    </a:lnTo>
                    <a:lnTo>
                      <a:pt x="2" y="18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242">
                <a:extLst>
                  <a:ext uri="{FF2B5EF4-FFF2-40B4-BE49-F238E27FC236}">
                    <a16:creationId xmlns:a16="http://schemas.microsoft.com/office/drawing/2014/main" id="{DD4462F5-8183-4609-BCD0-CD52B515A4F4}"/>
                  </a:ext>
                </a:extLst>
              </p:cNvPr>
              <p:cNvSpPr/>
              <p:nvPr/>
            </p:nvSpPr>
            <p:spPr bwMode="auto">
              <a:xfrm>
                <a:off x="5878626" y="2390200"/>
                <a:ext cx="332660" cy="343323"/>
              </a:xfrm>
              <a:custGeom>
                <a:avLst/>
                <a:gdLst>
                  <a:gd name="T0" fmla="*/ 11 w 156"/>
                  <a:gd name="T1" fmla="*/ 0 h 161"/>
                  <a:gd name="T2" fmla="*/ 0 w 156"/>
                  <a:gd name="T3" fmla="*/ 161 h 161"/>
                  <a:gd name="T4" fmla="*/ 156 w 156"/>
                  <a:gd name="T5" fmla="*/ 94 h 161"/>
                  <a:gd name="T6" fmla="*/ 11 w 156"/>
                  <a:gd name="T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61">
                    <a:moveTo>
                      <a:pt x="11" y="0"/>
                    </a:moveTo>
                    <a:lnTo>
                      <a:pt x="0" y="161"/>
                    </a:lnTo>
                    <a:lnTo>
                      <a:pt x="156" y="9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243">
                <a:extLst>
                  <a:ext uri="{FF2B5EF4-FFF2-40B4-BE49-F238E27FC236}">
                    <a16:creationId xmlns:a16="http://schemas.microsoft.com/office/drawing/2014/main" id="{DA7981E4-ABD3-4EA3-A996-6FBF455DFD19}"/>
                  </a:ext>
                </a:extLst>
              </p:cNvPr>
              <p:cNvSpPr/>
              <p:nvPr/>
            </p:nvSpPr>
            <p:spPr bwMode="auto">
              <a:xfrm>
                <a:off x="5590746" y="2560794"/>
                <a:ext cx="287879" cy="313469"/>
              </a:xfrm>
              <a:custGeom>
                <a:avLst/>
                <a:gdLst>
                  <a:gd name="T0" fmla="*/ 0 w 135"/>
                  <a:gd name="T1" fmla="*/ 0 h 147"/>
                  <a:gd name="T2" fmla="*/ 14 w 135"/>
                  <a:gd name="T3" fmla="*/ 147 h 147"/>
                  <a:gd name="T4" fmla="*/ 135 w 135"/>
                  <a:gd name="T5" fmla="*/ 81 h 147"/>
                  <a:gd name="T6" fmla="*/ 0 w 135"/>
                  <a:gd name="T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" h="147">
                    <a:moveTo>
                      <a:pt x="0" y="0"/>
                    </a:moveTo>
                    <a:lnTo>
                      <a:pt x="14" y="147"/>
                    </a:lnTo>
                    <a:lnTo>
                      <a:pt x="135" y="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244">
                <a:extLst>
                  <a:ext uri="{FF2B5EF4-FFF2-40B4-BE49-F238E27FC236}">
                    <a16:creationId xmlns:a16="http://schemas.microsoft.com/office/drawing/2014/main" id="{6CA12AE8-3443-4F01-ADBA-5EBE5012B217}"/>
                  </a:ext>
                </a:extLst>
              </p:cNvPr>
              <p:cNvSpPr/>
              <p:nvPr/>
            </p:nvSpPr>
            <p:spPr bwMode="auto">
              <a:xfrm>
                <a:off x="5590746" y="2390200"/>
                <a:ext cx="311335" cy="343323"/>
              </a:xfrm>
              <a:custGeom>
                <a:avLst/>
                <a:gdLst>
                  <a:gd name="T0" fmla="*/ 146 w 146"/>
                  <a:gd name="T1" fmla="*/ 0 h 161"/>
                  <a:gd name="T2" fmla="*/ 0 w 146"/>
                  <a:gd name="T3" fmla="*/ 80 h 161"/>
                  <a:gd name="T4" fmla="*/ 135 w 146"/>
                  <a:gd name="T5" fmla="*/ 161 h 161"/>
                  <a:gd name="T6" fmla="*/ 146 w 146"/>
                  <a:gd name="T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161">
                    <a:moveTo>
                      <a:pt x="146" y="0"/>
                    </a:moveTo>
                    <a:lnTo>
                      <a:pt x="0" y="80"/>
                    </a:lnTo>
                    <a:lnTo>
                      <a:pt x="135" y="161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245">
                <a:extLst>
                  <a:ext uri="{FF2B5EF4-FFF2-40B4-BE49-F238E27FC236}">
                    <a16:creationId xmlns:a16="http://schemas.microsoft.com/office/drawing/2014/main" id="{DA9ADA06-6C11-46C0-9C57-1C308C388455}"/>
                  </a:ext>
                </a:extLst>
              </p:cNvPr>
              <p:cNvSpPr/>
              <p:nvPr/>
            </p:nvSpPr>
            <p:spPr bwMode="auto">
              <a:xfrm>
                <a:off x="5878626" y="2590648"/>
                <a:ext cx="332660" cy="243098"/>
              </a:xfrm>
              <a:custGeom>
                <a:avLst/>
                <a:gdLst>
                  <a:gd name="T0" fmla="*/ 156 w 156"/>
                  <a:gd name="T1" fmla="*/ 0 h 114"/>
                  <a:gd name="T2" fmla="*/ 116 w 156"/>
                  <a:gd name="T3" fmla="*/ 114 h 114"/>
                  <a:gd name="T4" fmla="*/ 0 w 156"/>
                  <a:gd name="T5" fmla="*/ 67 h 114"/>
                  <a:gd name="T6" fmla="*/ 156 w 156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14">
                    <a:moveTo>
                      <a:pt x="156" y="0"/>
                    </a:moveTo>
                    <a:lnTo>
                      <a:pt x="116" y="114"/>
                    </a:lnTo>
                    <a:lnTo>
                      <a:pt x="0" y="67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246">
                <a:extLst>
                  <a:ext uri="{FF2B5EF4-FFF2-40B4-BE49-F238E27FC236}">
                    <a16:creationId xmlns:a16="http://schemas.microsoft.com/office/drawing/2014/main" id="{80BAF447-1228-4539-9E07-1DCE1F9762FB}"/>
                  </a:ext>
                </a:extLst>
              </p:cNvPr>
              <p:cNvSpPr/>
              <p:nvPr/>
            </p:nvSpPr>
            <p:spPr bwMode="auto">
              <a:xfrm>
                <a:off x="5902082" y="2257989"/>
                <a:ext cx="353984" cy="332660"/>
              </a:xfrm>
              <a:custGeom>
                <a:avLst/>
                <a:gdLst>
                  <a:gd name="T0" fmla="*/ 0 w 166"/>
                  <a:gd name="T1" fmla="*/ 62 h 156"/>
                  <a:gd name="T2" fmla="*/ 166 w 166"/>
                  <a:gd name="T3" fmla="*/ 0 h 156"/>
                  <a:gd name="T4" fmla="*/ 145 w 166"/>
                  <a:gd name="T5" fmla="*/ 156 h 156"/>
                  <a:gd name="T6" fmla="*/ 0 w 166"/>
                  <a:gd name="T7" fmla="*/ 6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6" h="156">
                    <a:moveTo>
                      <a:pt x="0" y="62"/>
                    </a:moveTo>
                    <a:lnTo>
                      <a:pt x="166" y="0"/>
                    </a:lnTo>
                    <a:lnTo>
                      <a:pt x="145" y="156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247">
                <a:extLst>
                  <a:ext uri="{FF2B5EF4-FFF2-40B4-BE49-F238E27FC236}">
                    <a16:creationId xmlns:a16="http://schemas.microsoft.com/office/drawing/2014/main" id="{6C3637F9-7655-4551-92A4-62055AE52DD8}"/>
                  </a:ext>
                </a:extLst>
              </p:cNvPr>
              <p:cNvSpPr/>
              <p:nvPr/>
            </p:nvSpPr>
            <p:spPr bwMode="auto">
              <a:xfrm>
                <a:off x="5590746" y="2095924"/>
                <a:ext cx="311335" cy="464871"/>
              </a:xfrm>
              <a:custGeom>
                <a:avLst/>
                <a:gdLst>
                  <a:gd name="T0" fmla="*/ 0 w 146"/>
                  <a:gd name="T1" fmla="*/ 218 h 218"/>
                  <a:gd name="T2" fmla="*/ 66 w 146"/>
                  <a:gd name="T3" fmla="*/ 0 h 218"/>
                  <a:gd name="T4" fmla="*/ 146 w 146"/>
                  <a:gd name="T5" fmla="*/ 138 h 218"/>
                  <a:gd name="T6" fmla="*/ 0 w 146"/>
                  <a:gd name="T7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218">
                    <a:moveTo>
                      <a:pt x="0" y="218"/>
                    </a:moveTo>
                    <a:lnTo>
                      <a:pt x="66" y="0"/>
                    </a:lnTo>
                    <a:lnTo>
                      <a:pt x="146" y="138"/>
                    </a:lnTo>
                    <a:lnTo>
                      <a:pt x="0" y="21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248">
                <a:extLst>
                  <a:ext uri="{FF2B5EF4-FFF2-40B4-BE49-F238E27FC236}">
                    <a16:creationId xmlns:a16="http://schemas.microsoft.com/office/drawing/2014/main" id="{9D7436AE-B484-4F1B-95C6-D368DB232893}"/>
                  </a:ext>
                </a:extLst>
              </p:cNvPr>
              <p:cNvSpPr/>
              <p:nvPr/>
            </p:nvSpPr>
            <p:spPr bwMode="auto">
              <a:xfrm>
                <a:off x="5902082" y="2021289"/>
                <a:ext cx="353984" cy="368912"/>
              </a:xfrm>
              <a:custGeom>
                <a:avLst/>
                <a:gdLst>
                  <a:gd name="T0" fmla="*/ 67 w 166"/>
                  <a:gd name="T1" fmla="*/ 0 h 173"/>
                  <a:gd name="T2" fmla="*/ 0 w 166"/>
                  <a:gd name="T3" fmla="*/ 173 h 173"/>
                  <a:gd name="T4" fmla="*/ 166 w 166"/>
                  <a:gd name="T5" fmla="*/ 111 h 173"/>
                  <a:gd name="T6" fmla="*/ 67 w 166"/>
                  <a:gd name="T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6" h="173">
                    <a:moveTo>
                      <a:pt x="67" y="0"/>
                    </a:moveTo>
                    <a:lnTo>
                      <a:pt x="0" y="173"/>
                    </a:lnTo>
                    <a:lnTo>
                      <a:pt x="166" y="111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249">
                <a:extLst>
                  <a:ext uri="{FF2B5EF4-FFF2-40B4-BE49-F238E27FC236}">
                    <a16:creationId xmlns:a16="http://schemas.microsoft.com/office/drawing/2014/main" id="{E76392BC-F3C0-44D8-BD24-A68AE1C87A6B}"/>
                  </a:ext>
                </a:extLst>
              </p:cNvPr>
              <p:cNvSpPr/>
              <p:nvPr/>
            </p:nvSpPr>
            <p:spPr bwMode="auto">
              <a:xfrm>
                <a:off x="5731487" y="2021289"/>
                <a:ext cx="313468" cy="368912"/>
              </a:xfrm>
              <a:custGeom>
                <a:avLst/>
                <a:gdLst>
                  <a:gd name="T0" fmla="*/ 0 w 147"/>
                  <a:gd name="T1" fmla="*/ 35 h 173"/>
                  <a:gd name="T2" fmla="*/ 80 w 147"/>
                  <a:gd name="T3" fmla="*/ 173 h 173"/>
                  <a:gd name="T4" fmla="*/ 147 w 147"/>
                  <a:gd name="T5" fmla="*/ 0 h 173"/>
                  <a:gd name="T6" fmla="*/ 0 w 147"/>
                  <a:gd name="T7" fmla="*/ 3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73">
                    <a:moveTo>
                      <a:pt x="0" y="35"/>
                    </a:moveTo>
                    <a:lnTo>
                      <a:pt x="80" y="173"/>
                    </a:lnTo>
                    <a:lnTo>
                      <a:pt x="147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250">
                <a:extLst>
                  <a:ext uri="{FF2B5EF4-FFF2-40B4-BE49-F238E27FC236}">
                    <a16:creationId xmlns:a16="http://schemas.microsoft.com/office/drawing/2014/main" id="{1564EEFD-BFD6-4BFC-BC35-5829C4BD73D2}"/>
                  </a:ext>
                </a:extLst>
              </p:cNvPr>
              <p:cNvSpPr/>
              <p:nvPr/>
            </p:nvSpPr>
            <p:spPr bwMode="auto">
              <a:xfrm>
                <a:off x="6125988" y="2590648"/>
                <a:ext cx="251627" cy="243098"/>
              </a:xfrm>
              <a:custGeom>
                <a:avLst/>
                <a:gdLst>
                  <a:gd name="T0" fmla="*/ 0 w 118"/>
                  <a:gd name="T1" fmla="*/ 114 h 114"/>
                  <a:gd name="T2" fmla="*/ 118 w 118"/>
                  <a:gd name="T3" fmla="*/ 67 h 114"/>
                  <a:gd name="T4" fmla="*/ 40 w 118"/>
                  <a:gd name="T5" fmla="*/ 0 h 114"/>
                  <a:gd name="T6" fmla="*/ 0 w 118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4">
                    <a:moveTo>
                      <a:pt x="0" y="114"/>
                    </a:moveTo>
                    <a:lnTo>
                      <a:pt x="118" y="67"/>
                    </a:lnTo>
                    <a:lnTo>
                      <a:pt x="40" y="0"/>
                    </a:lnTo>
                    <a:lnTo>
                      <a:pt x="0" y="11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51">
                <a:extLst>
                  <a:ext uri="{FF2B5EF4-FFF2-40B4-BE49-F238E27FC236}">
                    <a16:creationId xmlns:a16="http://schemas.microsoft.com/office/drawing/2014/main" id="{6B293668-7CBB-432C-A775-A12A99D73C45}"/>
                  </a:ext>
                </a:extLst>
              </p:cNvPr>
              <p:cNvSpPr/>
              <p:nvPr/>
            </p:nvSpPr>
            <p:spPr bwMode="auto">
              <a:xfrm>
                <a:off x="6211285" y="2257989"/>
                <a:ext cx="302806" cy="332660"/>
              </a:xfrm>
              <a:custGeom>
                <a:avLst/>
                <a:gdLst>
                  <a:gd name="T0" fmla="*/ 21 w 142"/>
                  <a:gd name="T1" fmla="*/ 0 h 156"/>
                  <a:gd name="T2" fmla="*/ 142 w 142"/>
                  <a:gd name="T3" fmla="*/ 62 h 156"/>
                  <a:gd name="T4" fmla="*/ 0 w 142"/>
                  <a:gd name="T5" fmla="*/ 156 h 156"/>
                  <a:gd name="T6" fmla="*/ 21 w 142"/>
                  <a:gd name="T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56">
                    <a:moveTo>
                      <a:pt x="21" y="0"/>
                    </a:moveTo>
                    <a:lnTo>
                      <a:pt x="142" y="62"/>
                    </a:lnTo>
                    <a:lnTo>
                      <a:pt x="0" y="156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52">
                <a:extLst>
                  <a:ext uri="{FF2B5EF4-FFF2-40B4-BE49-F238E27FC236}">
                    <a16:creationId xmlns:a16="http://schemas.microsoft.com/office/drawing/2014/main" id="{07C98B14-7E6A-4BBB-B504-524981BD9459}"/>
                  </a:ext>
                </a:extLst>
              </p:cNvPr>
              <p:cNvSpPr/>
              <p:nvPr/>
            </p:nvSpPr>
            <p:spPr bwMode="auto">
              <a:xfrm>
                <a:off x="6211285" y="2390200"/>
                <a:ext cx="302806" cy="343323"/>
              </a:xfrm>
              <a:custGeom>
                <a:avLst/>
                <a:gdLst>
                  <a:gd name="T0" fmla="*/ 78 w 142"/>
                  <a:gd name="T1" fmla="*/ 161 h 161"/>
                  <a:gd name="T2" fmla="*/ 142 w 142"/>
                  <a:gd name="T3" fmla="*/ 0 h 161"/>
                  <a:gd name="T4" fmla="*/ 0 w 142"/>
                  <a:gd name="T5" fmla="*/ 94 h 161"/>
                  <a:gd name="T6" fmla="*/ 78 w 142"/>
                  <a:gd name="T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61">
                    <a:moveTo>
                      <a:pt x="78" y="161"/>
                    </a:moveTo>
                    <a:lnTo>
                      <a:pt x="142" y="0"/>
                    </a:lnTo>
                    <a:lnTo>
                      <a:pt x="0" y="94"/>
                    </a:lnTo>
                    <a:lnTo>
                      <a:pt x="78" y="16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53">
                <a:extLst>
                  <a:ext uri="{FF2B5EF4-FFF2-40B4-BE49-F238E27FC236}">
                    <a16:creationId xmlns:a16="http://schemas.microsoft.com/office/drawing/2014/main" id="{23154092-C882-41B3-9ED2-1A56045C5640}"/>
                  </a:ext>
                </a:extLst>
              </p:cNvPr>
              <p:cNvSpPr/>
              <p:nvPr/>
            </p:nvSpPr>
            <p:spPr bwMode="auto">
              <a:xfrm>
                <a:off x="6256066" y="2046878"/>
                <a:ext cx="317733" cy="343323"/>
              </a:xfrm>
              <a:custGeom>
                <a:avLst/>
                <a:gdLst>
                  <a:gd name="T0" fmla="*/ 0 w 149"/>
                  <a:gd name="T1" fmla="*/ 99 h 161"/>
                  <a:gd name="T2" fmla="*/ 149 w 149"/>
                  <a:gd name="T3" fmla="*/ 0 h 161"/>
                  <a:gd name="T4" fmla="*/ 121 w 149"/>
                  <a:gd name="T5" fmla="*/ 161 h 161"/>
                  <a:gd name="T6" fmla="*/ 0 w 149"/>
                  <a:gd name="T7" fmla="*/ 9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161">
                    <a:moveTo>
                      <a:pt x="0" y="99"/>
                    </a:moveTo>
                    <a:lnTo>
                      <a:pt x="149" y="0"/>
                    </a:lnTo>
                    <a:lnTo>
                      <a:pt x="121" y="161"/>
                    </a:lnTo>
                    <a:lnTo>
                      <a:pt x="0" y="9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54">
                <a:extLst>
                  <a:ext uri="{FF2B5EF4-FFF2-40B4-BE49-F238E27FC236}">
                    <a16:creationId xmlns:a16="http://schemas.microsoft.com/office/drawing/2014/main" id="{D8F8BC96-62F9-41E9-9A3F-48773BF7BBF6}"/>
                  </a:ext>
                </a:extLst>
              </p:cNvPr>
              <p:cNvSpPr/>
              <p:nvPr/>
            </p:nvSpPr>
            <p:spPr bwMode="auto">
              <a:xfrm>
                <a:off x="6044955" y="2021289"/>
                <a:ext cx="528844" cy="236701"/>
              </a:xfrm>
              <a:custGeom>
                <a:avLst/>
                <a:gdLst>
                  <a:gd name="T0" fmla="*/ 0 w 248"/>
                  <a:gd name="T1" fmla="*/ 0 h 111"/>
                  <a:gd name="T2" fmla="*/ 248 w 248"/>
                  <a:gd name="T3" fmla="*/ 12 h 111"/>
                  <a:gd name="T4" fmla="*/ 99 w 248"/>
                  <a:gd name="T5" fmla="*/ 111 h 111"/>
                  <a:gd name="T6" fmla="*/ 0 w 248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lnTo>
                      <a:pt x="248" y="12"/>
                    </a:lnTo>
                    <a:lnTo>
                      <a:pt x="99" y="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55">
                <a:extLst>
                  <a:ext uri="{FF2B5EF4-FFF2-40B4-BE49-F238E27FC236}">
                    <a16:creationId xmlns:a16="http://schemas.microsoft.com/office/drawing/2014/main" id="{3F85FAD4-613B-445B-B03C-16C697CE05B4}"/>
                  </a:ext>
                </a:extLst>
              </p:cNvPr>
              <p:cNvSpPr/>
              <p:nvPr/>
            </p:nvSpPr>
            <p:spPr bwMode="auto">
              <a:xfrm>
                <a:off x="5443609" y="2095924"/>
                <a:ext cx="287879" cy="464871"/>
              </a:xfrm>
              <a:custGeom>
                <a:avLst/>
                <a:gdLst>
                  <a:gd name="T0" fmla="*/ 135 w 135"/>
                  <a:gd name="T1" fmla="*/ 0 h 218"/>
                  <a:gd name="T2" fmla="*/ 69 w 135"/>
                  <a:gd name="T3" fmla="*/ 218 h 218"/>
                  <a:gd name="T4" fmla="*/ 0 w 135"/>
                  <a:gd name="T5" fmla="*/ 34 h 218"/>
                  <a:gd name="T6" fmla="*/ 135 w 135"/>
                  <a:gd name="T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" h="218">
                    <a:moveTo>
                      <a:pt x="135" y="0"/>
                    </a:moveTo>
                    <a:lnTo>
                      <a:pt x="69" y="218"/>
                    </a:lnTo>
                    <a:lnTo>
                      <a:pt x="0" y="34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6">
                <a:extLst>
                  <a:ext uri="{FF2B5EF4-FFF2-40B4-BE49-F238E27FC236}">
                    <a16:creationId xmlns:a16="http://schemas.microsoft.com/office/drawing/2014/main" id="{E79599F4-2A99-41BF-B339-52E858DDC0F0}"/>
                  </a:ext>
                </a:extLst>
              </p:cNvPr>
              <p:cNvSpPr/>
              <p:nvPr/>
            </p:nvSpPr>
            <p:spPr bwMode="auto">
              <a:xfrm>
                <a:off x="5266616" y="2168426"/>
                <a:ext cx="324130" cy="392368"/>
              </a:xfrm>
              <a:custGeom>
                <a:avLst/>
                <a:gdLst>
                  <a:gd name="T0" fmla="*/ 0 w 152"/>
                  <a:gd name="T1" fmla="*/ 120 h 184"/>
                  <a:gd name="T2" fmla="*/ 83 w 152"/>
                  <a:gd name="T3" fmla="*/ 0 h 184"/>
                  <a:gd name="T4" fmla="*/ 152 w 152"/>
                  <a:gd name="T5" fmla="*/ 184 h 184"/>
                  <a:gd name="T6" fmla="*/ 0 w 152"/>
                  <a:gd name="T7" fmla="*/ 12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84">
                    <a:moveTo>
                      <a:pt x="0" y="120"/>
                    </a:moveTo>
                    <a:lnTo>
                      <a:pt x="83" y="0"/>
                    </a:lnTo>
                    <a:lnTo>
                      <a:pt x="152" y="184"/>
                    </a:lnTo>
                    <a:lnTo>
                      <a:pt x="0" y="12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7">
                <a:extLst>
                  <a:ext uri="{FF2B5EF4-FFF2-40B4-BE49-F238E27FC236}">
                    <a16:creationId xmlns:a16="http://schemas.microsoft.com/office/drawing/2014/main" id="{9796F977-34EE-4939-86C3-E23B528AAC4C}"/>
                  </a:ext>
                </a:extLst>
              </p:cNvPr>
              <p:cNvSpPr/>
              <p:nvPr/>
            </p:nvSpPr>
            <p:spPr bwMode="auto">
              <a:xfrm>
                <a:off x="5040578" y="2046878"/>
                <a:ext cx="388103" cy="211112"/>
              </a:xfrm>
              <a:custGeom>
                <a:avLst/>
                <a:gdLst>
                  <a:gd name="T0" fmla="*/ 182 w 182"/>
                  <a:gd name="T1" fmla="*/ 23 h 99"/>
                  <a:gd name="T2" fmla="*/ 50 w 182"/>
                  <a:gd name="T3" fmla="*/ 99 h 99"/>
                  <a:gd name="T4" fmla="*/ 0 w 182"/>
                  <a:gd name="T5" fmla="*/ 0 h 99"/>
                  <a:gd name="T6" fmla="*/ 182 w 182"/>
                  <a:gd name="T7" fmla="*/ 2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2" h="99">
                    <a:moveTo>
                      <a:pt x="182" y="23"/>
                    </a:moveTo>
                    <a:lnTo>
                      <a:pt x="50" y="99"/>
                    </a:lnTo>
                    <a:lnTo>
                      <a:pt x="0" y="0"/>
                    </a:lnTo>
                    <a:lnTo>
                      <a:pt x="182" y="2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8">
                <a:extLst>
                  <a:ext uri="{FF2B5EF4-FFF2-40B4-BE49-F238E27FC236}">
                    <a16:creationId xmlns:a16="http://schemas.microsoft.com/office/drawing/2014/main" id="{762314D8-5096-448B-A47A-22A6D5EAB816}"/>
                  </a:ext>
                </a:extLst>
              </p:cNvPr>
              <p:cNvSpPr/>
              <p:nvPr/>
            </p:nvSpPr>
            <p:spPr bwMode="auto">
              <a:xfrm>
                <a:off x="4778290" y="2046878"/>
                <a:ext cx="368912" cy="211112"/>
              </a:xfrm>
              <a:custGeom>
                <a:avLst/>
                <a:gdLst>
                  <a:gd name="T0" fmla="*/ 0 w 173"/>
                  <a:gd name="T1" fmla="*/ 45 h 99"/>
                  <a:gd name="T2" fmla="*/ 173 w 173"/>
                  <a:gd name="T3" fmla="*/ 99 h 99"/>
                  <a:gd name="T4" fmla="*/ 123 w 173"/>
                  <a:gd name="T5" fmla="*/ 0 h 99"/>
                  <a:gd name="T6" fmla="*/ 0 w 173"/>
                  <a:gd name="T7" fmla="*/ 4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99">
                    <a:moveTo>
                      <a:pt x="0" y="45"/>
                    </a:moveTo>
                    <a:lnTo>
                      <a:pt x="173" y="99"/>
                    </a:lnTo>
                    <a:lnTo>
                      <a:pt x="123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59">
                <a:extLst>
                  <a:ext uri="{FF2B5EF4-FFF2-40B4-BE49-F238E27FC236}">
                    <a16:creationId xmlns:a16="http://schemas.microsoft.com/office/drawing/2014/main" id="{D63366A9-4F00-4D16-A05B-845F7F3301B5}"/>
                  </a:ext>
                </a:extLst>
              </p:cNvPr>
              <p:cNvSpPr/>
              <p:nvPr/>
            </p:nvSpPr>
            <p:spPr bwMode="auto">
              <a:xfrm>
                <a:off x="4778290" y="2142837"/>
                <a:ext cx="368912" cy="336925"/>
              </a:xfrm>
              <a:custGeom>
                <a:avLst/>
                <a:gdLst>
                  <a:gd name="T0" fmla="*/ 88 w 173"/>
                  <a:gd name="T1" fmla="*/ 158 h 158"/>
                  <a:gd name="T2" fmla="*/ 173 w 173"/>
                  <a:gd name="T3" fmla="*/ 54 h 158"/>
                  <a:gd name="T4" fmla="*/ 0 w 173"/>
                  <a:gd name="T5" fmla="*/ 0 h 158"/>
                  <a:gd name="T6" fmla="*/ 88 w 173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158">
                    <a:moveTo>
                      <a:pt x="88" y="158"/>
                    </a:moveTo>
                    <a:lnTo>
                      <a:pt x="173" y="54"/>
                    </a:lnTo>
                    <a:lnTo>
                      <a:pt x="0" y="0"/>
                    </a:lnTo>
                    <a:lnTo>
                      <a:pt x="88" y="15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60">
                <a:extLst>
                  <a:ext uri="{FF2B5EF4-FFF2-40B4-BE49-F238E27FC236}">
                    <a16:creationId xmlns:a16="http://schemas.microsoft.com/office/drawing/2014/main" id="{EACE81EA-BC71-433E-B3E6-5989C0E3B25B}"/>
                  </a:ext>
                </a:extLst>
              </p:cNvPr>
              <p:cNvSpPr/>
              <p:nvPr/>
            </p:nvSpPr>
            <p:spPr bwMode="auto">
              <a:xfrm>
                <a:off x="4663138" y="2142837"/>
                <a:ext cx="302806" cy="336925"/>
              </a:xfrm>
              <a:custGeom>
                <a:avLst/>
                <a:gdLst>
                  <a:gd name="T0" fmla="*/ 0 w 142"/>
                  <a:gd name="T1" fmla="*/ 158 h 158"/>
                  <a:gd name="T2" fmla="*/ 142 w 142"/>
                  <a:gd name="T3" fmla="*/ 158 h 158"/>
                  <a:gd name="T4" fmla="*/ 54 w 142"/>
                  <a:gd name="T5" fmla="*/ 0 h 158"/>
                  <a:gd name="T6" fmla="*/ 0 w 142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58">
                    <a:moveTo>
                      <a:pt x="0" y="158"/>
                    </a:moveTo>
                    <a:lnTo>
                      <a:pt x="142" y="158"/>
                    </a:lnTo>
                    <a:lnTo>
                      <a:pt x="54" y="0"/>
                    </a:lnTo>
                    <a:lnTo>
                      <a:pt x="0" y="15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61">
                <a:extLst>
                  <a:ext uri="{FF2B5EF4-FFF2-40B4-BE49-F238E27FC236}">
                    <a16:creationId xmlns:a16="http://schemas.microsoft.com/office/drawing/2014/main" id="{5793E29E-E2BB-4270-B597-B1F20EC4D6A1}"/>
                  </a:ext>
                </a:extLst>
              </p:cNvPr>
              <p:cNvSpPr/>
              <p:nvPr/>
            </p:nvSpPr>
            <p:spPr bwMode="auto">
              <a:xfrm>
                <a:off x="4449895" y="2142837"/>
                <a:ext cx="328395" cy="336925"/>
              </a:xfrm>
              <a:custGeom>
                <a:avLst/>
                <a:gdLst>
                  <a:gd name="T0" fmla="*/ 0 w 154"/>
                  <a:gd name="T1" fmla="*/ 54 h 158"/>
                  <a:gd name="T2" fmla="*/ 100 w 154"/>
                  <a:gd name="T3" fmla="*/ 158 h 158"/>
                  <a:gd name="T4" fmla="*/ 154 w 154"/>
                  <a:gd name="T5" fmla="*/ 0 h 158"/>
                  <a:gd name="T6" fmla="*/ 0 w 154"/>
                  <a:gd name="T7" fmla="*/ 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158">
                    <a:moveTo>
                      <a:pt x="0" y="54"/>
                    </a:moveTo>
                    <a:lnTo>
                      <a:pt x="100" y="158"/>
                    </a:lnTo>
                    <a:lnTo>
                      <a:pt x="154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62">
                <a:extLst>
                  <a:ext uri="{FF2B5EF4-FFF2-40B4-BE49-F238E27FC236}">
                    <a16:creationId xmlns:a16="http://schemas.microsoft.com/office/drawing/2014/main" id="{D03B001E-E204-4459-A565-07EC06282935}"/>
                  </a:ext>
                </a:extLst>
              </p:cNvPr>
              <p:cNvSpPr/>
              <p:nvPr/>
            </p:nvSpPr>
            <p:spPr bwMode="auto">
              <a:xfrm>
                <a:off x="4383789" y="2257989"/>
                <a:ext cx="279350" cy="221773"/>
              </a:xfrm>
              <a:custGeom>
                <a:avLst/>
                <a:gdLst>
                  <a:gd name="T0" fmla="*/ 0 w 131"/>
                  <a:gd name="T1" fmla="*/ 104 h 104"/>
                  <a:gd name="T2" fmla="*/ 131 w 131"/>
                  <a:gd name="T3" fmla="*/ 104 h 104"/>
                  <a:gd name="T4" fmla="*/ 31 w 131"/>
                  <a:gd name="T5" fmla="*/ 0 h 104"/>
                  <a:gd name="T6" fmla="*/ 0 w 131"/>
                  <a:gd name="T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04">
                    <a:moveTo>
                      <a:pt x="0" y="104"/>
                    </a:moveTo>
                    <a:lnTo>
                      <a:pt x="131" y="104"/>
                    </a:lnTo>
                    <a:lnTo>
                      <a:pt x="31" y="0"/>
                    </a:lnTo>
                    <a:lnTo>
                      <a:pt x="0" y="10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63">
                <a:extLst>
                  <a:ext uri="{FF2B5EF4-FFF2-40B4-BE49-F238E27FC236}">
                    <a16:creationId xmlns:a16="http://schemas.microsoft.com/office/drawing/2014/main" id="{5EEF51C5-C2F2-41D5-88B1-9D2CFEBE1006}"/>
                  </a:ext>
                </a:extLst>
              </p:cNvPr>
              <p:cNvSpPr/>
              <p:nvPr/>
            </p:nvSpPr>
            <p:spPr bwMode="auto">
              <a:xfrm>
                <a:off x="4066057" y="2257989"/>
                <a:ext cx="383838" cy="221773"/>
              </a:xfrm>
              <a:custGeom>
                <a:avLst/>
                <a:gdLst>
                  <a:gd name="T0" fmla="*/ 0 w 180"/>
                  <a:gd name="T1" fmla="*/ 52 h 104"/>
                  <a:gd name="T2" fmla="*/ 149 w 180"/>
                  <a:gd name="T3" fmla="*/ 104 h 104"/>
                  <a:gd name="T4" fmla="*/ 180 w 180"/>
                  <a:gd name="T5" fmla="*/ 0 h 104"/>
                  <a:gd name="T6" fmla="*/ 0 w 180"/>
                  <a:gd name="T7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104">
                    <a:moveTo>
                      <a:pt x="0" y="52"/>
                    </a:moveTo>
                    <a:lnTo>
                      <a:pt x="149" y="104"/>
                    </a:lnTo>
                    <a:lnTo>
                      <a:pt x="180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64">
                <a:extLst>
                  <a:ext uri="{FF2B5EF4-FFF2-40B4-BE49-F238E27FC236}">
                    <a16:creationId xmlns:a16="http://schemas.microsoft.com/office/drawing/2014/main" id="{B35D6539-4A95-4163-A55B-36A75F1D570B}"/>
                  </a:ext>
                </a:extLst>
              </p:cNvPr>
              <p:cNvSpPr/>
              <p:nvPr/>
            </p:nvSpPr>
            <p:spPr bwMode="auto">
              <a:xfrm>
                <a:off x="4076718" y="2479762"/>
                <a:ext cx="343323" cy="324130"/>
              </a:xfrm>
              <a:custGeom>
                <a:avLst/>
                <a:gdLst>
                  <a:gd name="T0" fmla="*/ 0 w 161"/>
                  <a:gd name="T1" fmla="*/ 112 h 152"/>
                  <a:gd name="T2" fmla="*/ 144 w 161"/>
                  <a:gd name="T3" fmla="*/ 0 h 152"/>
                  <a:gd name="T4" fmla="*/ 161 w 161"/>
                  <a:gd name="T5" fmla="*/ 152 h 152"/>
                  <a:gd name="T6" fmla="*/ 0 w 161"/>
                  <a:gd name="T7" fmla="*/ 11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152">
                    <a:moveTo>
                      <a:pt x="0" y="112"/>
                    </a:moveTo>
                    <a:lnTo>
                      <a:pt x="144" y="0"/>
                    </a:lnTo>
                    <a:lnTo>
                      <a:pt x="161" y="152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65">
                <a:extLst>
                  <a:ext uri="{FF2B5EF4-FFF2-40B4-BE49-F238E27FC236}">
                    <a16:creationId xmlns:a16="http://schemas.microsoft.com/office/drawing/2014/main" id="{7AE5EED2-FD3C-477F-898E-C1E19C14C1A7}"/>
                  </a:ext>
                </a:extLst>
              </p:cNvPr>
              <p:cNvSpPr/>
              <p:nvPr/>
            </p:nvSpPr>
            <p:spPr bwMode="auto">
              <a:xfrm>
                <a:off x="4383789" y="2479762"/>
                <a:ext cx="279350" cy="324130"/>
              </a:xfrm>
              <a:custGeom>
                <a:avLst/>
                <a:gdLst>
                  <a:gd name="T0" fmla="*/ 131 w 131"/>
                  <a:gd name="T1" fmla="*/ 0 h 152"/>
                  <a:gd name="T2" fmla="*/ 17 w 131"/>
                  <a:gd name="T3" fmla="*/ 152 h 152"/>
                  <a:gd name="T4" fmla="*/ 0 w 131"/>
                  <a:gd name="T5" fmla="*/ 0 h 152"/>
                  <a:gd name="T6" fmla="*/ 131 w 131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52">
                    <a:moveTo>
                      <a:pt x="131" y="0"/>
                    </a:moveTo>
                    <a:lnTo>
                      <a:pt x="17" y="152"/>
                    </a:lnTo>
                    <a:lnTo>
                      <a:pt x="0" y="0"/>
                    </a:lnTo>
                    <a:lnTo>
                      <a:pt x="13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66">
                <a:extLst>
                  <a:ext uri="{FF2B5EF4-FFF2-40B4-BE49-F238E27FC236}">
                    <a16:creationId xmlns:a16="http://schemas.microsoft.com/office/drawing/2014/main" id="{5F5C57CB-41C7-4524-817C-B7238E3E840E}"/>
                  </a:ext>
                </a:extLst>
              </p:cNvPr>
              <p:cNvSpPr/>
              <p:nvPr/>
            </p:nvSpPr>
            <p:spPr bwMode="auto">
              <a:xfrm>
                <a:off x="4420041" y="2479762"/>
                <a:ext cx="302806" cy="324130"/>
              </a:xfrm>
              <a:custGeom>
                <a:avLst/>
                <a:gdLst>
                  <a:gd name="T0" fmla="*/ 142 w 142"/>
                  <a:gd name="T1" fmla="*/ 126 h 152"/>
                  <a:gd name="T2" fmla="*/ 0 w 142"/>
                  <a:gd name="T3" fmla="*/ 152 h 152"/>
                  <a:gd name="T4" fmla="*/ 114 w 142"/>
                  <a:gd name="T5" fmla="*/ 0 h 152"/>
                  <a:gd name="T6" fmla="*/ 142 w 142"/>
                  <a:gd name="T7" fmla="*/ 1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52">
                    <a:moveTo>
                      <a:pt x="142" y="126"/>
                    </a:moveTo>
                    <a:lnTo>
                      <a:pt x="0" y="152"/>
                    </a:lnTo>
                    <a:lnTo>
                      <a:pt x="114" y="0"/>
                    </a:lnTo>
                    <a:lnTo>
                      <a:pt x="142" y="12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67">
                <a:extLst>
                  <a:ext uri="{FF2B5EF4-FFF2-40B4-BE49-F238E27FC236}">
                    <a16:creationId xmlns:a16="http://schemas.microsoft.com/office/drawing/2014/main" id="{ECEE6BB5-DA02-4087-87E5-3F2804F03D4B}"/>
                  </a:ext>
                </a:extLst>
              </p:cNvPr>
              <p:cNvSpPr/>
              <p:nvPr/>
            </p:nvSpPr>
            <p:spPr bwMode="auto">
              <a:xfrm>
                <a:off x="3976495" y="2479762"/>
                <a:ext cx="407296" cy="238833"/>
              </a:xfrm>
              <a:custGeom>
                <a:avLst/>
                <a:gdLst>
                  <a:gd name="T0" fmla="*/ 0 w 191"/>
                  <a:gd name="T1" fmla="*/ 7 h 112"/>
                  <a:gd name="T2" fmla="*/ 47 w 191"/>
                  <a:gd name="T3" fmla="*/ 112 h 112"/>
                  <a:gd name="T4" fmla="*/ 191 w 191"/>
                  <a:gd name="T5" fmla="*/ 0 h 112"/>
                  <a:gd name="T6" fmla="*/ 0 w 191"/>
                  <a:gd name="T7" fmla="*/ 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112">
                    <a:moveTo>
                      <a:pt x="0" y="7"/>
                    </a:moveTo>
                    <a:lnTo>
                      <a:pt x="47" y="112"/>
                    </a:lnTo>
                    <a:lnTo>
                      <a:pt x="191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268">
                <a:extLst>
                  <a:ext uri="{FF2B5EF4-FFF2-40B4-BE49-F238E27FC236}">
                    <a16:creationId xmlns:a16="http://schemas.microsoft.com/office/drawing/2014/main" id="{7D2ED442-F6F5-463D-9471-742F05317DE4}"/>
                  </a:ext>
                </a:extLst>
              </p:cNvPr>
              <p:cNvSpPr/>
              <p:nvPr/>
            </p:nvSpPr>
            <p:spPr bwMode="auto">
              <a:xfrm>
                <a:off x="4076718" y="2803892"/>
                <a:ext cx="343323" cy="266555"/>
              </a:xfrm>
              <a:custGeom>
                <a:avLst/>
                <a:gdLst>
                  <a:gd name="T0" fmla="*/ 161 w 161"/>
                  <a:gd name="T1" fmla="*/ 0 h 125"/>
                  <a:gd name="T2" fmla="*/ 0 w 161"/>
                  <a:gd name="T3" fmla="*/ 0 h 125"/>
                  <a:gd name="T4" fmla="*/ 50 w 161"/>
                  <a:gd name="T5" fmla="*/ 125 h 125"/>
                  <a:gd name="T6" fmla="*/ 161 w 161"/>
                  <a:gd name="T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125">
                    <a:moveTo>
                      <a:pt x="161" y="0"/>
                    </a:moveTo>
                    <a:lnTo>
                      <a:pt x="0" y="0"/>
                    </a:lnTo>
                    <a:lnTo>
                      <a:pt x="50" y="125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269">
                <a:extLst>
                  <a:ext uri="{FF2B5EF4-FFF2-40B4-BE49-F238E27FC236}">
                    <a16:creationId xmlns:a16="http://schemas.microsoft.com/office/drawing/2014/main" id="{F3F526D2-F76A-4E7B-9A2C-052692095FF7}"/>
                  </a:ext>
                </a:extLst>
              </p:cNvPr>
              <p:cNvSpPr/>
              <p:nvPr/>
            </p:nvSpPr>
            <p:spPr bwMode="auto">
              <a:xfrm>
                <a:off x="3788840" y="2803892"/>
                <a:ext cx="394501" cy="266555"/>
              </a:xfrm>
              <a:custGeom>
                <a:avLst/>
                <a:gdLst>
                  <a:gd name="T0" fmla="*/ 0 w 185"/>
                  <a:gd name="T1" fmla="*/ 125 h 125"/>
                  <a:gd name="T2" fmla="*/ 135 w 185"/>
                  <a:gd name="T3" fmla="*/ 0 h 125"/>
                  <a:gd name="T4" fmla="*/ 185 w 185"/>
                  <a:gd name="T5" fmla="*/ 125 h 125"/>
                  <a:gd name="T6" fmla="*/ 0 w 185"/>
                  <a:gd name="T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125">
                    <a:moveTo>
                      <a:pt x="0" y="125"/>
                    </a:moveTo>
                    <a:lnTo>
                      <a:pt x="135" y="0"/>
                    </a:lnTo>
                    <a:lnTo>
                      <a:pt x="185" y="125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270">
                <a:extLst>
                  <a:ext uri="{FF2B5EF4-FFF2-40B4-BE49-F238E27FC236}">
                    <a16:creationId xmlns:a16="http://schemas.microsoft.com/office/drawing/2014/main" id="{053E2383-D7E9-4B28-B55F-8A524F73ADD9}"/>
                  </a:ext>
                </a:extLst>
              </p:cNvPr>
              <p:cNvSpPr/>
              <p:nvPr/>
            </p:nvSpPr>
            <p:spPr bwMode="auto">
              <a:xfrm>
                <a:off x="3663026" y="2744184"/>
                <a:ext cx="413692" cy="326263"/>
              </a:xfrm>
              <a:custGeom>
                <a:avLst/>
                <a:gdLst>
                  <a:gd name="T0" fmla="*/ 0 w 194"/>
                  <a:gd name="T1" fmla="*/ 0 h 153"/>
                  <a:gd name="T2" fmla="*/ 59 w 194"/>
                  <a:gd name="T3" fmla="*/ 153 h 153"/>
                  <a:gd name="T4" fmla="*/ 194 w 194"/>
                  <a:gd name="T5" fmla="*/ 28 h 153"/>
                  <a:gd name="T6" fmla="*/ 0 w 194"/>
                  <a:gd name="T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53">
                    <a:moveTo>
                      <a:pt x="0" y="0"/>
                    </a:moveTo>
                    <a:lnTo>
                      <a:pt x="59" y="153"/>
                    </a:lnTo>
                    <a:lnTo>
                      <a:pt x="194" y="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271">
                <a:extLst>
                  <a:ext uri="{FF2B5EF4-FFF2-40B4-BE49-F238E27FC236}">
                    <a16:creationId xmlns:a16="http://schemas.microsoft.com/office/drawing/2014/main" id="{E124565E-EA25-4972-BC65-C9EC3BDE1ECC}"/>
                  </a:ext>
                </a:extLst>
              </p:cNvPr>
              <p:cNvSpPr/>
              <p:nvPr/>
            </p:nvSpPr>
            <p:spPr bwMode="auto">
              <a:xfrm>
                <a:off x="3381545" y="2744184"/>
                <a:ext cx="407296" cy="358249"/>
              </a:xfrm>
              <a:custGeom>
                <a:avLst/>
                <a:gdLst>
                  <a:gd name="T0" fmla="*/ 0 w 191"/>
                  <a:gd name="T1" fmla="*/ 168 h 168"/>
                  <a:gd name="T2" fmla="*/ 132 w 191"/>
                  <a:gd name="T3" fmla="*/ 0 h 168"/>
                  <a:gd name="T4" fmla="*/ 191 w 191"/>
                  <a:gd name="T5" fmla="*/ 153 h 168"/>
                  <a:gd name="T6" fmla="*/ 0 w 191"/>
                  <a:gd name="T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168">
                    <a:moveTo>
                      <a:pt x="0" y="168"/>
                    </a:moveTo>
                    <a:lnTo>
                      <a:pt x="132" y="0"/>
                    </a:lnTo>
                    <a:lnTo>
                      <a:pt x="191" y="153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272">
                <a:extLst>
                  <a:ext uri="{FF2B5EF4-FFF2-40B4-BE49-F238E27FC236}">
                    <a16:creationId xmlns:a16="http://schemas.microsoft.com/office/drawing/2014/main" id="{40405FD7-0756-479C-9BB1-0085B553F1E2}"/>
                  </a:ext>
                </a:extLst>
              </p:cNvPr>
              <p:cNvSpPr/>
              <p:nvPr/>
            </p:nvSpPr>
            <p:spPr bwMode="auto">
              <a:xfrm>
                <a:off x="3319705" y="2703668"/>
                <a:ext cx="343323" cy="398766"/>
              </a:xfrm>
              <a:custGeom>
                <a:avLst/>
                <a:gdLst>
                  <a:gd name="T0" fmla="*/ 0 w 161"/>
                  <a:gd name="T1" fmla="*/ 0 h 187"/>
                  <a:gd name="T2" fmla="*/ 161 w 161"/>
                  <a:gd name="T3" fmla="*/ 19 h 187"/>
                  <a:gd name="T4" fmla="*/ 29 w 161"/>
                  <a:gd name="T5" fmla="*/ 187 h 187"/>
                  <a:gd name="T6" fmla="*/ 0 w 161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187">
                    <a:moveTo>
                      <a:pt x="0" y="0"/>
                    </a:moveTo>
                    <a:lnTo>
                      <a:pt x="161" y="19"/>
                    </a:lnTo>
                    <a:lnTo>
                      <a:pt x="29" y="18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273">
                <a:extLst>
                  <a:ext uri="{FF2B5EF4-FFF2-40B4-BE49-F238E27FC236}">
                    <a16:creationId xmlns:a16="http://schemas.microsoft.com/office/drawing/2014/main" id="{39C2C96D-81A6-45A3-9675-970492B9BF53}"/>
                  </a:ext>
                </a:extLst>
              </p:cNvPr>
              <p:cNvSpPr/>
              <p:nvPr/>
            </p:nvSpPr>
            <p:spPr bwMode="auto">
              <a:xfrm>
                <a:off x="3089402" y="2703668"/>
                <a:ext cx="292144" cy="398766"/>
              </a:xfrm>
              <a:custGeom>
                <a:avLst/>
                <a:gdLst>
                  <a:gd name="T0" fmla="*/ 0 w 137"/>
                  <a:gd name="T1" fmla="*/ 146 h 187"/>
                  <a:gd name="T2" fmla="*/ 137 w 137"/>
                  <a:gd name="T3" fmla="*/ 187 h 187"/>
                  <a:gd name="T4" fmla="*/ 108 w 137"/>
                  <a:gd name="T5" fmla="*/ 0 h 187"/>
                  <a:gd name="T6" fmla="*/ 0 w 137"/>
                  <a:gd name="T7" fmla="*/ 14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87">
                    <a:moveTo>
                      <a:pt x="0" y="146"/>
                    </a:moveTo>
                    <a:lnTo>
                      <a:pt x="137" y="187"/>
                    </a:lnTo>
                    <a:lnTo>
                      <a:pt x="108" y="0"/>
                    </a:lnTo>
                    <a:lnTo>
                      <a:pt x="0" y="14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274">
                <a:extLst>
                  <a:ext uri="{FF2B5EF4-FFF2-40B4-BE49-F238E27FC236}">
                    <a16:creationId xmlns:a16="http://schemas.microsoft.com/office/drawing/2014/main" id="{D39D9D1B-23BC-4A26-8842-A026425F89D0}"/>
                  </a:ext>
                </a:extLst>
              </p:cNvPr>
              <p:cNvSpPr/>
              <p:nvPr/>
            </p:nvSpPr>
            <p:spPr bwMode="auto">
              <a:xfrm>
                <a:off x="2912409" y="2703668"/>
                <a:ext cx="407296" cy="311335"/>
              </a:xfrm>
              <a:custGeom>
                <a:avLst/>
                <a:gdLst>
                  <a:gd name="T0" fmla="*/ 0 w 191"/>
                  <a:gd name="T1" fmla="*/ 7 h 146"/>
                  <a:gd name="T2" fmla="*/ 191 w 191"/>
                  <a:gd name="T3" fmla="*/ 0 h 146"/>
                  <a:gd name="T4" fmla="*/ 83 w 191"/>
                  <a:gd name="T5" fmla="*/ 146 h 146"/>
                  <a:gd name="T6" fmla="*/ 0 w 191"/>
                  <a:gd name="T7" fmla="*/ 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146">
                    <a:moveTo>
                      <a:pt x="0" y="7"/>
                    </a:moveTo>
                    <a:lnTo>
                      <a:pt x="191" y="0"/>
                    </a:lnTo>
                    <a:lnTo>
                      <a:pt x="83" y="14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275">
                <a:extLst>
                  <a:ext uri="{FF2B5EF4-FFF2-40B4-BE49-F238E27FC236}">
                    <a16:creationId xmlns:a16="http://schemas.microsoft.com/office/drawing/2014/main" id="{52AD2594-3B26-4B2D-B722-29B5035FFD67}"/>
                  </a:ext>
                </a:extLst>
              </p:cNvPr>
              <p:cNvSpPr/>
              <p:nvPr/>
            </p:nvSpPr>
            <p:spPr bwMode="auto">
              <a:xfrm>
                <a:off x="3381545" y="3070447"/>
                <a:ext cx="407296" cy="238833"/>
              </a:xfrm>
              <a:custGeom>
                <a:avLst/>
                <a:gdLst>
                  <a:gd name="T0" fmla="*/ 0 w 191"/>
                  <a:gd name="T1" fmla="*/ 15 h 112"/>
                  <a:gd name="T2" fmla="*/ 118 w 191"/>
                  <a:gd name="T3" fmla="*/ 112 h 112"/>
                  <a:gd name="T4" fmla="*/ 191 w 191"/>
                  <a:gd name="T5" fmla="*/ 0 h 112"/>
                  <a:gd name="T6" fmla="*/ 0 w 191"/>
                  <a:gd name="T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112">
                    <a:moveTo>
                      <a:pt x="0" y="15"/>
                    </a:moveTo>
                    <a:lnTo>
                      <a:pt x="118" y="112"/>
                    </a:lnTo>
                    <a:lnTo>
                      <a:pt x="191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276">
                <a:extLst>
                  <a:ext uri="{FF2B5EF4-FFF2-40B4-BE49-F238E27FC236}">
                    <a16:creationId xmlns:a16="http://schemas.microsoft.com/office/drawing/2014/main" id="{96674B6C-F0E3-456A-9DD6-29977585D64B}"/>
                  </a:ext>
                </a:extLst>
              </p:cNvPr>
              <p:cNvSpPr/>
              <p:nvPr/>
            </p:nvSpPr>
            <p:spPr bwMode="auto">
              <a:xfrm>
                <a:off x="3633172" y="3070447"/>
                <a:ext cx="266555" cy="339058"/>
              </a:xfrm>
              <a:custGeom>
                <a:avLst/>
                <a:gdLst>
                  <a:gd name="T0" fmla="*/ 125 w 125"/>
                  <a:gd name="T1" fmla="*/ 159 h 159"/>
                  <a:gd name="T2" fmla="*/ 73 w 125"/>
                  <a:gd name="T3" fmla="*/ 0 h 159"/>
                  <a:gd name="T4" fmla="*/ 0 w 125"/>
                  <a:gd name="T5" fmla="*/ 112 h 159"/>
                  <a:gd name="T6" fmla="*/ 125 w 125"/>
                  <a:gd name="T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59">
                    <a:moveTo>
                      <a:pt x="125" y="159"/>
                    </a:moveTo>
                    <a:lnTo>
                      <a:pt x="73" y="0"/>
                    </a:lnTo>
                    <a:lnTo>
                      <a:pt x="0" y="112"/>
                    </a:lnTo>
                    <a:lnTo>
                      <a:pt x="125" y="15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77">
                <a:extLst>
                  <a:ext uri="{FF2B5EF4-FFF2-40B4-BE49-F238E27FC236}">
                    <a16:creationId xmlns:a16="http://schemas.microsoft.com/office/drawing/2014/main" id="{F89CE16E-4754-4230-92A7-6B604223A43C}"/>
                  </a:ext>
                </a:extLst>
              </p:cNvPr>
              <p:cNvSpPr/>
              <p:nvPr/>
            </p:nvSpPr>
            <p:spPr bwMode="auto">
              <a:xfrm>
                <a:off x="3788840" y="3070447"/>
                <a:ext cx="394501" cy="339058"/>
              </a:xfrm>
              <a:custGeom>
                <a:avLst/>
                <a:gdLst>
                  <a:gd name="T0" fmla="*/ 185 w 185"/>
                  <a:gd name="T1" fmla="*/ 0 h 159"/>
                  <a:gd name="T2" fmla="*/ 52 w 185"/>
                  <a:gd name="T3" fmla="*/ 159 h 159"/>
                  <a:gd name="T4" fmla="*/ 0 w 185"/>
                  <a:gd name="T5" fmla="*/ 0 h 159"/>
                  <a:gd name="T6" fmla="*/ 185 w 185"/>
                  <a:gd name="T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159">
                    <a:moveTo>
                      <a:pt x="185" y="0"/>
                    </a:moveTo>
                    <a:lnTo>
                      <a:pt x="52" y="159"/>
                    </a:lnTo>
                    <a:lnTo>
                      <a:pt x="0" y="0"/>
                    </a:lnTo>
                    <a:lnTo>
                      <a:pt x="185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78">
                <a:extLst>
                  <a:ext uri="{FF2B5EF4-FFF2-40B4-BE49-F238E27FC236}">
                    <a16:creationId xmlns:a16="http://schemas.microsoft.com/office/drawing/2014/main" id="{70EB10C2-1D1D-4D80-97FB-E89DC49AB2BB}"/>
                  </a:ext>
                </a:extLst>
              </p:cNvPr>
              <p:cNvSpPr/>
              <p:nvPr/>
            </p:nvSpPr>
            <p:spPr bwMode="auto">
              <a:xfrm>
                <a:off x="4183340" y="2803892"/>
                <a:ext cx="432885" cy="317733"/>
              </a:xfrm>
              <a:custGeom>
                <a:avLst/>
                <a:gdLst>
                  <a:gd name="T0" fmla="*/ 111 w 203"/>
                  <a:gd name="T1" fmla="*/ 0 h 149"/>
                  <a:gd name="T2" fmla="*/ 203 w 203"/>
                  <a:gd name="T3" fmla="*/ 149 h 149"/>
                  <a:gd name="T4" fmla="*/ 0 w 203"/>
                  <a:gd name="T5" fmla="*/ 125 h 149"/>
                  <a:gd name="T6" fmla="*/ 111 w 203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" h="149">
                    <a:moveTo>
                      <a:pt x="111" y="0"/>
                    </a:moveTo>
                    <a:lnTo>
                      <a:pt x="203" y="149"/>
                    </a:lnTo>
                    <a:lnTo>
                      <a:pt x="0" y="125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79">
                <a:extLst>
                  <a:ext uri="{FF2B5EF4-FFF2-40B4-BE49-F238E27FC236}">
                    <a16:creationId xmlns:a16="http://schemas.microsoft.com/office/drawing/2014/main" id="{1646D84F-7221-4A4D-B02D-6F676669F1BD}"/>
                  </a:ext>
                </a:extLst>
              </p:cNvPr>
              <p:cNvSpPr/>
              <p:nvPr/>
            </p:nvSpPr>
            <p:spPr bwMode="auto">
              <a:xfrm>
                <a:off x="4420041" y="2748449"/>
                <a:ext cx="302806" cy="373177"/>
              </a:xfrm>
              <a:custGeom>
                <a:avLst/>
                <a:gdLst>
                  <a:gd name="T0" fmla="*/ 142 w 142"/>
                  <a:gd name="T1" fmla="*/ 0 h 175"/>
                  <a:gd name="T2" fmla="*/ 92 w 142"/>
                  <a:gd name="T3" fmla="*/ 175 h 175"/>
                  <a:gd name="T4" fmla="*/ 0 w 142"/>
                  <a:gd name="T5" fmla="*/ 26 h 175"/>
                  <a:gd name="T6" fmla="*/ 142 w 142"/>
                  <a:gd name="T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75">
                    <a:moveTo>
                      <a:pt x="142" y="0"/>
                    </a:moveTo>
                    <a:lnTo>
                      <a:pt x="92" y="175"/>
                    </a:lnTo>
                    <a:lnTo>
                      <a:pt x="0" y="26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80">
                <a:extLst>
                  <a:ext uri="{FF2B5EF4-FFF2-40B4-BE49-F238E27FC236}">
                    <a16:creationId xmlns:a16="http://schemas.microsoft.com/office/drawing/2014/main" id="{1B856BD9-0FF8-4817-AC48-3D2A9DAA6676}"/>
                  </a:ext>
                </a:extLst>
              </p:cNvPr>
              <p:cNvSpPr/>
              <p:nvPr/>
            </p:nvSpPr>
            <p:spPr bwMode="auto">
              <a:xfrm>
                <a:off x="4616225" y="2748449"/>
                <a:ext cx="364647" cy="373177"/>
              </a:xfrm>
              <a:custGeom>
                <a:avLst/>
                <a:gdLst>
                  <a:gd name="T0" fmla="*/ 171 w 171"/>
                  <a:gd name="T1" fmla="*/ 118 h 175"/>
                  <a:gd name="T2" fmla="*/ 0 w 171"/>
                  <a:gd name="T3" fmla="*/ 175 h 175"/>
                  <a:gd name="T4" fmla="*/ 50 w 171"/>
                  <a:gd name="T5" fmla="*/ 0 h 175"/>
                  <a:gd name="T6" fmla="*/ 171 w 171"/>
                  <a:gd name="T7" fmla="*/ 11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75">
                    <a:moveTo>
                      <a:pt x="171" y="118"/>
                    </a:moveTo>
                    <a:lnTo>
                      <a:pt x="0" y="175"/>
                    </a:lnTo>
                    <a:lnTo>
                      <a:pt x="50" y="0"/>
                    </a:lnTo>
                    <a:lnTo>
                      <a:pt x="171" y="11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81">
                <a:extLst>
                  <a:ext uri="{FF2B5EF4-FFF2-40B4-BE49-F238E27FC236}">
                    <a16:creationId xmlns:a16="http://schemas.microsoft.com/office/drawing/2014/main" id="{18978C57-8385-4231-8908-8015FEE49225}"/>
                  </a:ext>
                </a:extLst>
              </p:cNvPr>
              <p:cNvSpPr/>
              <p:nvPr/>
            </p:nvSpPr>
            <p:spPr bwMode="auto">
              <a:xfrm>
                <a:off x="4722846" y="2560794"/>
                <a:ext cx="258025" cy="439281"/>
              </a:xfrm>
              <a:custGeom>
                <a:avLst/>
                <a:gdLst>
                  <a:gd name="T0" fmla="*/ 104 w 121"/>
                  <a:gd name="T1" fmla="*/ 0 h 206"/>
                  <a:gd name="T2" fmla="*/ 0 w 121"/>
                  <a:gd name="T3" fmla="*/ 88 h 206"/>
                  <a:gd name="T4" fmla="*/ 121 w 121"/>
                  <a:gd name="T5" fmla="*/ 206 h 206"/>
                  <a:gd name="T6" fmla="*/ 104 w 121"/>
                  <a:gd name="T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06">
                    <a:moveTo>
                      <a:pt x="104" y="0"/>
                    </a:moveTo>
                    <a:lnTo>
                      <a:pt x="0" y="88"/>
                    </a:lnTo>
                    <a:lnTo>
                      <a:pt x="121" y="206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82">
                <a:extLst>
                  <a:ext uri="{FF2B5EF4-FFF2-40B4-BE49-F238E27FC236}">
                    <a16:creationId xmlns:a16="http://schemas.microsoft.com/office/drawing/2014/main" id="{4DE67494-7353-4D5C-B2F5-E9F0F975B0BE}"/>
                  </a:ext>
                </a:extLst>
              </p:cNvPr>
              <p:cNvSpPr/>
              <p:nvPr/>
            </p:nvSpPr>
            <p:spPr bwMode="auto">
              <a:xfrm>
                <a:off x="4944620" y="2560794"/>
                <a:ext cx="321998" cy="439281"/>
              </a:xfrm>
              <a:custGeom>
                <a:avLst/>
                <a:gdLst>
                  <a:gd name="T0" fmla="*/ 151 w 151"/>
                  <a:gd name="T1" fmla="*/ 71 h 206"/>
                  <a:gd name="T2" fmla="*/ 17 w 151"/>
                  <a:gd name="T3" fmla="*/ 206 h 206"/>
                  <a:gd name="T4" fmla="*/ 0 w 151"/>
                  <a:gd name="T5" fmla="*/ 0 h 206"/>
                  <a:gd name="T6" fmla="*/ 151 w 151"/>
                  <a:gd name="T7" fmla="*/ 7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206">
                    <a:moveTo>
                      <a:pt x="151" y="71"/>
                    </a:moveTo>
                    <a:lnTo>
                      <a:pt x="17" y="206"/>
                    </a:lnTo>
                    <a:lnTo>
                      <a:pt x="0" y="0"/>
                    </a:lnTo>
                    <a:lnTo>
                      <a:pt x="151" y="7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83">
                <a:extLst>
                  <a:ext uri="{FF2B5EF4-FFF2-40B4-BE49-F238E27FC236}">
                    <a16:creationId xmlns:a16="http://schemas.microsoft.com/office/drawing/2014/main" id="{828AFBE5-7A90-4176-A226-6603524307BC}"/>
                  </a:ext>
                </a:extLst>
              </p:cNvPr>
              <p:cNvSpPr/>
              <p:nvPr/>
            </p:nvSpPr>
            <p:spPr bwMode="auto">
              <a:xfrm>
                <a:off x="4980870" y="2703668"/>
                <a:ext cx="484063" cy="296409"/>
              </a:xfrm>
              <a:custGeom>
                <a:avLst/>
                <a:gdLst>
                  <a:gd name="T0" fmla="*/ 227 w 227"/>
                  <a:gd name="T1" fmla="*/ 94 h 139"/>
                  <a:gd name="T2" fmla="*/ 0 w 227"/>
                  <a:gd name="T3" fmla="*/ 139 h 139"/>
                  <a:gd name="T4" fmla="*/ 134 w 227"/>
                  <a:gd name="T5" fmla="*/ 0 h 139"/>
                  <a:gd name="T6" fmla="*/ 227 w 227"/>
                  <a:gd name="T7" fmla="*/ 9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139">
                    <a:moveTo>
                      <a:pt x="227" y="94"/>
                    </a:moveTo>
                    <a:lnTo>
                      <a:pt x="0" y="139"/>
                    </a:lnTo>
                    <a:lnTo>
                      <a:pt x="134" y="0"/>
                    </a:lnTo>
                    <a:lnTo>
                      <a:pt x="227" y="9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84">
                <a:extLst>
                  <a:ext uri="{FF2B5EF4-FFF2-40B4-BE49-F238E27FC236}">
                    <a16:creationId xmlns:a16="http://schemas.microsoft.com/office/drawing/2014/main" id="{523EF25B-26BD-4AEC-8465-4C41B1132338}"/>
                  </a:ext>
                </a:extLst>
              </p:cNvPr>
              <p:cNvSpPr/>
              <p:nvPr/>
            </p:nvSpPr>
            <p:spPr bwMode="auto">
              <a:xfrm>
                <a:off x="4183340" y="3070447"/>
                <a:ext cx="432885" cy="405163"/>
              </a:xfrm>
              <a:custGeom>
                <a:avLst/>
                <a:gdLst>
                  <a:gd name="T0" fmla="*/ 203 w 203"/>
                  <a:gd name="T1" fmla="*/ 24 h 190"/>
                  <a:gd name="T2" fmla="*/ 189 w 203"/>
                  <a:gd name="T3" fmla="*/ 190 h 190"/>
                  <a:gd name="T4" fmla="*/ 0 w 203"/>
                  <a:gd name="T5" fmla="*/ 0 h 190"/>
                  <a:gd name="T6" fmla="*/ 203 w 203"/>
                  <a:gd name="T7" fmla="*/ 2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" h="190">
                    <a:moveTo>
                      <a:pt x="203" y="24"/>
                    </a:moveTo>
                    <a:lnTo>
                      <a:pt x="189" y="190"/>
                    </a:lnTo>
                    <a:lnTo>
                      <a:pt x="0" y="0"/>
                    </a:lnTo>
                    <a:lnTo>
                      <a:pt x="203" y="2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85">
                <a:extLst>
                  <a:ext uri="{FF2B5EF4-FFF2-40B4-BE49-F238E27FC236}">
                    <a16:creationId xmlns:a16="http://schemas.microsoft.com/office/drawing/2014/main" id="{43E1DB9B-8155-4862-9F5C-0ED8A567521E}"/>
                  </a:ext>
                </a:extLst>
              </p:cNvPr>
              <p:cNvSpPr/>
              <p:nvPr/>
            </p:nvSpPr>
            <p:spPr bwMode="auto">
              <a:xfrm>
                <a:off x="4586371" y="3121625"/>
                <a:ext cx="358249" cy="353984"/>
              </a:xfrm>
              <a:custGeom>
                <a:avLst/>
                <a:gdLst>
                  <a:gd name="T0" fmla="*/ 168 w 168"/>
                  <a:gd name="T1" fmla="*/ 88 h 166"/>
                  <a:gd name="T2" fmla="*/ 0 w 168"/>
                  <a:gd name="T3" fmla="*/ 166 h 166"/>
                  <a:gd name="T4" fmla="*/ 14 w 168"/>
                  <a:gd name="T5" fmla="*/ 0 h 166"/>
                  <a:gd name="T6" fmla="*/ 168 w 168"/>
                  <a:gd name="T7" fmla="*/ 8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66">
                    <a:moveTo>
                      <a:pt x="168" y="88"/>
                    </a:moveTo>
                    <a:lnTo>
                      <a:pt x="0" y="166"/>
                    </a:lnTo>
                    <a:lnTo>
                      <a:pt x="14" y="0"/>
                    </a:lnTo>
                    <a:lnTo>
                      <a:pt x="168" y="8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86">
                <a:extLst>
                  <a:ext uri="{FF2B5EF4-FFF2-40B4-BE49-F238E27FC236}">
                    <a16:creationId xmlns:a16="http://schemas.microsoft.com/office/drawing/2014/main" id="{C801FAAB-C7A9-49E2-A55B-4B9583B35588}"/>
                  </a:ext>
                </a:extLst>
              </p:cNvPr>
              <p:cNvSpPr/>
              <p:nvPr/>
            </p:nvSpPr>
            <p:spPr bwMode="auto">
              <a:xfrm>
                <a:off x="3899727" y="3070447"/>
                <a:ext cx="283614" cy="545903"/>
              </a:xfrm>
              <a:custGeom>
                <a:avLst/>
                <a:gdLst>
                  <a:gd name="T0" fmla="*/ 133 w 133"/>
                  <a:gd name="T1" fmla="*/ 0 h 256"/>
                  <a:gd name="T2" fmla="*/ 133 w 133"/>
                  <a:gd name="T3" fmla="*/ 256 h 256"/>
                  <a:gd name="T4" fmla="*/ 0 w 133"/>
                  <a:gd name="T5" fmla="*/ 159 h 256"/>
                  <a:gd name="T6" fmla="*/ 133 w 133"/>
                  <a:gd name="T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256">
                    <a:moveTo>
                      <a:pt x="133" y="0"/>
                    </a:moveTo>
                    <a:lnTo>
                      <a:pt x="133" y="256"/>
                    </a:lnTo>
                    <a:lnTo>
                      <a:pt x="0" y="159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87">
                <a:extLst>
                  <a:ext uri="{FF2B5EF4-FFF2-40B4-BE49-F238E27FC236}">
                    <a16:creationId xmlns:a16="http://schemas.microsoft.com/office/drawing/2014/main" id="{A397FFBA-1A45-4E52-A9C5-39E681E224B2}"/>
                  </a:ext>
                </a:extLst>
              </p:cNvPr>
              <p:cNvSpPr/>
              <p:nvPr/>
            </p:nvSpPr>
            <p:spPr bwMode="auto">
              <a:xfrm>
                <a:off x="4183340" y="3070447"/>
                <a:ext cx="403031" cy="545903"/>
              </a:xfrm>
              <a:custGeom>
                <a:avLst/>
                <a:gdLst>
                  <a:gd name="T0" fmla="*/ 189 w 189"/>
                  <a:gd name="T1" fmla="*/ 190 h 256"/>
                  <a:gd name="T2" fmla="*/ 0 w 189"/>
                  <a:gd name="T3" fmla="*/ 256 h 256"/>
                  <a:gd name="T4" fmla="*/ 0 w 189"/>
                  <a:gd name="T5" fmla="*/ 0 h 256"/>
                  <a:gd name="T6" fmla="*/ 189 w 189"/>
                  <a:gd name="T7" fmla="*/ 19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256">
                    <a:moveTo>
                      <a:pt x="189" y="190"/>
                    </a:moveTo>
                    <a:lnTo>
                      <a:pt x="0" y="256"/>
                    </a:lnTo>
                    <a:lnTo>
                      <a:pt x="0" y="0"/>
                    </a:lnTo>
                    <a:lnTo>
                      <a:pt x="189" y="19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88">
                <a:extLst>
                  <a:ext uri="{FF2B5EF4-FFF2-40B4-BE49-F238E27FC236}">
                    <a16:creationId xmlns:a16="http://schemas.microsoft.com/office/drawing/2014/main" id="{5AAE3B7D-8D43-4F24-BDD0-951F88ADEF2D}"/>
                  </a:ext>
                </a:extLst>
              </p:cNvPr>
              <p:cNvSpPr/>
              <p:nvPr/>
            </p:nvSpPr>
            <p:spPr bwMode="auto">
              <a:xfrm>
                <a:off x="3899727" y="3409503"/>
                <a:ext cx="283614" cy="484063"/>
              </a:xfrm>
              <a:custGeom>
                <a:avLst/>
                <a:gdLst>
                  <a:gd name="T0" fmla="*/ 19 w 133"/>
                  <a:gd name="T1" fmla="*/ 227 h 227"/>
                  <a:gd name="T2" fmla="*/ 0 w 133"/>
                  <a:gd name="T3" fmla="*/ 0 h 227"/>
                  <a:gd name="T4" fmla="*/ 133 w 133"/>
                  <a:gd name="T5" fmla="*/ 97 h 227"/>
                  <a:gd name="T6" fmla="*/ 19 w 133"/>
                  <a:gd name="T7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227">
                    <a:moveTo>
                      <a:pt x="19" y="227"/>
                    </a:moveTo>
                    <a:lnTo>
                      <a:pt x="0" y="0"/>
                    </a:lnTo>
                    <a:lnTo>
                      <a:pt x="133" y="97"/>
                    </a:lnTo>
                    <a:lnTo>
                      <a:pt x="19" y="22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289">
                <a:extLst>
                  <a:ext uri="{FF2B5EF4-FFF2-40B4-BE49-F238E27FC236}">
                    <a16:creationId xmlns:a16="http://schemas.microsoft.com/office/drawing/2014/main" id="{237AD04C-0EDA-492A-9D14-4834A71DDF1B}"/>
                  </a:ext>
                </a:extLst>
              </p:cNvPr>
              <p:cNvSpPr/>
              <p:nvPr/>
            </p:nvSpPr>
            <p:spPr bwMode="auto">
              <a:xfrm>
                <a:off x="3940243" y="3616350"/>
                <a:ext cx="343323" cy="524579"/>
              </a:xfrm>
              <a:custGeom>
                <a:avLst/>
                <a:gdLst>
                  <a:gd name="T0" fmla="*/ 161 w 161"/>
                  <a:gd name="T1" fmla="*/ 246 h 246"/>
                  <a:gd name="T2" fmla="*/ 0 w 161"/>
                  <a:gd name="T3" fmla="*/ 130 h 246"/>
                  <a:gd name="T4" fmla="*/ 114 w 161"/>
                  <a:gd name="T5" fmla="*/ 0 h 246"/>
                  <a:gd name="T6" fmla="*/ 161 w 161"/>
                  <a:gd name="T7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46">
                    <a:moveTo>
                      <a:pt x="161" y="246"/>
                    </a:moveTo>
                    <a:lnTo>
                      <a:pt x="0" y="130"/>
                    </a:lnTo>
                    <a:lnTo>
                      <a:pt x="114" y="0"/>
                    </a:lnTo>
                    <a:lnTo>
                      <a:pt x="161" y="24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90">
                <a:extLst>
                  <a:ext uri="{FF2B5EF4-FFF2-40B4-BE49-F238E27FC236}">
                    <a16:creationId xmlns:a16="http://schemas.microsoft.com/office/drawing/2014/main" id="{68FFF497-E626-4CD8-87DA-E0AEFF98CD90}"/>
                  </a:ext>
                </a:extLst>
              </p:cNvPr>
              <p:cNvSpPr/>
              <p:nvPr/>
            </p:nvSpPr>
            <p:spPr bwMode="auto">
              <a:xfrm>
                <a:off x="4183340" y="3475609"/>
                <a:ext cx="403031" cy="601346"/>
              </a:xfrm>
              <a:custGeom>
                <a:avLst/>
                <a:gdLst>
                  <a:gd name="T0" fmla="*/ 189 w 189"/>
                  <a:gd name="T1" fmla="*/ 0 h 282"/>
                  <a:gd name="T2" fmla="*/ 173 w 189"/>
                  <a:gd name="T3" fmla="*/ 282 h 282"/>
                  <a:gd name="T4" fmla="*/ 0 w 189"/>
                  <a:gd name="T5" fmla="*/ 66 h 282"/>
                  <a:gd name="T6" fmla="*/ 189 w 189"/>
                  <a:gd name="T7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282">
                    <a:moveTo>
                      <a:pt x="189" y="0"/>
                    </a:moveTo>
                    <a:lnTo>
                      <a:pt x="173" y="282"/>
                    </a:lnTo>
                    <a:lnTo>
                      <a:pt x="0" y="66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91">
                <a:extLst>
                  <a:ext uri="{FF2B5EF4-FFF2-40B4-BE49-F238E27FC236}">
                    <a16:creationId xmlns:a16="http://schemas.microsoft.com/office/drawing/2014/main" id="{17965D14-9441-4E12-B805-254A3216A602}"/>
                  </a:ext>
                </a:extLst>
              </p:cNvPr>
              <p:cNvSpPr/>
              <p:nvPr/>
            </p:nvSpPr>
            <p:spPr bwMode="auto">
              <a:xfrm>
                <a:off x="4183340" y="3616350"/>
                <a:ext cx="368912" cy="524579"/>
              </a:xfrm>
              <a:custGeom>
                <a:avLst/>
                <a:gdLst>
                  <a:gd name="T0" fmla="*/ 47 w 173"/>
                  <a:gd name="T1" fmla="*/ 246 h 246"/>
                  <a:gd name="T2" fmla="*/ 0 w 173"/>
                  <a:gd name="T3" fmla="*/ 0 h 246"/>
                  <a:gd name="T4" fmla="*/ 173 w 173"/>
                  <a:gd name="T5" fmla="*/ 216 h 246"/>
                  <a:gd name="T6" fmla="*/ 47 w 173"/>
                  <a:gd name="T7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246">
                    <a:moveTo>
                      <a:pt x="47" y="246"/>
                    </a:moveTo>
                    <a:lnTo>
                      <a:pt x="0" y="0"/>
                    </a:lnTo>
                    <a:lnTo>
                      <a:pt x="173" y="216"/>
                    </a:lnTo>
                    <a:lnTo>
                      <a:pt x="47" y="24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292">
                <a:extLst>
                  <a:ext uri="{FF2B5EF4-FFF2-40B4-BE49-F238E27FC236}">
                    <a16:creationId xmlns:a16="http://schemas.microsoft.com/office/drawing/2014/main" id="{B753AFAB-4F00-403D-A34E-23558757387C}"/>
                  </a:ext>
                </a:extLst>
              </p:cNvPr>
              <p:cNvSpPr/>
              <p:nvPr/>
            </p:nvSpPr>
            <p:spPr bwMode="auto">
              <a:xfrm>
                <a:off x="4586371" y="3309279"/>
                <a:ext cx="620539" cy="398766"/>
              </a:xfrm>
              <a:custGeom>
                <a:avLst/>
                <a:gdLst>
                  <a:gd name="T0" fmla="*/ 168 w 291"/>
                  <a:gd name="T1" fmla="*/ 0 h 187"/>
                  <a:gd name="T2" fmla="*/ 291 w 291"/>
                  <a:gd name="T3" fmla="*/ 187 h 187"/>
                  <a:gd name="T4" fmla="*/ 0 w 291"/>
                  <a:gd name="T5" fmla="*/ 78 h 187"/>
                  <a:gd name="T6" fmla="*/ 168 w 291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1" h="187">
                    <a:moveTo>
                      <a:pt x="168" y="0"/>
                    </a:moveTo>
                    <a:lnTo>
                      <a:pt x="291" y="187"/>
                    </a:lnTo>
                    <a:lnTo>
                      <a:pt x="0" y="78"/>
                    </a:lnTo>
                    <a:lnTo>
                      <a:pt x="16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93">
                <a:extLst>
                  <a:ext uri="{FF2B5EF4-FFF2-40B4-BE49-F238E27FC236}">
                    <a16:creationId xmlns:a16="http://schemas.microsoft.com/office/drawing/2014/main" id="{9AE48722-37F4-4C15-A15A-774BFD7176EA}"/>
                  </a:ext>
                </a:extLst>
              </p:cNvPr>
              <p:cNvSpPr/>
              <p:nvPr/>
            </p:nvSpPr>
            <p:spPr bwMode="auto">
              <a:xfrm>
                <a:off x="4552252" y="3475609"/>
                <a:ext cx="488328" cy="601346"/>
              </a:xfrm>
              <a:custGeom>
                <a:avLst/>
                <a:gdLst>
                  <a:gd name="T0" fmla="*/ 229 w 229"/>
                  <a:gd name="T1" fmla="*/ 234 h 282"/>
                  <a:gd name="T2" fmla="*/ 16 w 229"/>
                  <a:gd name="T3" fmla="*/ 0 h 282"/>
                  <a:gd name="T4" fmla="*/ 0 w 229"/>
                  <a:gd name="T5" fmla="*/ 282 h 282"/>
                  <a:gd name="T6" fmla="*/ 229 w 229"/>
                  <a:gd name="T7" fmla="*/ 234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9" h="282">
                    <a:moveTo>
                      <a:pt x="229" y="234"/>
                    </a:moveTo>
                    <a:lnTo>
                      <a:pt x="16" y="0"/>
                    </a:lnTo>
                    <a:lnTo>
                      <a:pt x="0" y="282"/>
                    </a:lnTo>
                    <a:lnTo>
                      <a:pt x="229" y="23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294">
                <a:extLst>
                  <a:ext uri="{FF2B5EF4-FFF2-40B4-BE49-F238E27FC236}">
                    <a16:creationId xmlns:a16="http://schemas.microsoft.com/office/drawing/2014/main" id="{9775D058-C9BE-4EA8-82F0-7FC6D7FD13CA}"/>
                  </a:ext>
                </a:extLst>
              </p:cNvPr>
              <p:cNvSpPr/>
              <p:nvPr/>
            </p:nvSpPr>
            <p:spPr bwMode="auto">
              <a:xfrm>
                <a:off x="4586371" y="3475609"/>
                <a:ext cx="620539" cy="498990"/>
              </a:xfrm>
              <a:custGeom>
                <a:avLst/>
                <a:gdLst>
                  <a:gd name="T0" fmla="*/ 291 w 291"/>
                  <a:gd name="T1" fmla="*/ 109 h 234"/>
                  <a:gd name="T2" fmla="*/ 213 w 291"/>
                  <a:gd name="T3" fmla="*/ 234 h 234"/>
                  <a:gd name="T4" fmla="*/ 0 w 291"/>
                  <a:gd name="T5" fmla="*/ 0 h 234"/>
                  <a:gd name="T6" fmla="*/ 291 w 291"/>
                  <a:gd name="T7" fmla="*/ 10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1" h="234">
                    <a:moveTo>
                      <a:pt x="291" y="109"/>
                    </a:moveTo>
                    <a:lnTo>
                      <a:pt x="213" y="234"/>
                    </a:lnTo>
                    <a:lnTo>
                      <a:pt x="0" y="0"/>
                    </a:lnTo>
                    <a:lnTo>
                      <a:pt x="291" y="10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295">
                <a:extLst>
                  <a:ext uri="{FF2B5EF4-FFF2-40B4-BE49-F238E27FC236}">
                    <a16:creationId xmlns:a16="http://schemas.microsoft.com/office/drawing/2014/main" id="{667563BD-659A-47FE-9E0C-453C49A8127E}"/>
                  </a:ext>
                </a:extLst>
              </p:cNvPr>
              <p:cNvSpPr/>
              <p:nvPr/>
            </p:nvSpPr>
            <p:spPr bwMode="auto">
              <a:xfrm>
                <a:off x="4944620" y="3309279"/>
                <a:ext cx="590685" cy="398766"/>
              </a:xfrm>
              <a:custGeom>
                <a:avLst/>
                <a:gdLst>
                  <a:gd name="T0" fmla="*/ 0 w 277"/>
                  <a:gd name="T1" fmla="*/ 0 h 187"/>
                  <a:gd name="T2" fmla="*/ 277 w 277"/>
                  <a:gd name="T3" fmla="*/ 47 h 187"/>
                  <a:gd name="T4" fmla="*/ 123 w 277"/>
                  <a:gd name="T5" fmla="*/ 187 h 187"/>
                  <a:gd name="T6" fmla="*/ 0 w 277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7" h="187">
                    <a:moveTo>
                      <a:pt x="0" y="0"/>
                    </a:moveTo>
                    <a:lnTo>
                      <a:pt x="277" y="47"/>
                    </a:lnTo>
                    <a:lnTo>
                      <a:pt x="123" y="18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296">
                <a:extLst>
                  <a:ext uri="{FF2B5EF4-FFF2-40B4-BE49-F238E27FC236}">
                    <a16:creationId xmlns:a16="http://schemas.microsoft.com/office/drawing/2014/main" id="{9D2A2715-8BA8-4BCD-BE52-E04E623C53F7}"/>
                  </a:ext>
                </a:extLst>
              </p:cNvPr>
              <p:cNvSpPr/>
              <p:nvPr/>
            </p:nvSpPr>
            <p:spPr bwMode="auto">
              <a:xfrm>
                <a:off x="4944620" y="3081108"/>
                <a:ext cx="590685" cy="328395"/>
              </a:xfrm>
              <a:custGeom>
                <a:avLst/>
                <a:gdLst>
                  <a:gd name="T0" fmla="*/ 102 w 277"/>
                  <a:gd name="T1" fmla="*/ 0 h 154"/>
                  <a:gd name="T2" fmla="*/ 277 w 277"/>
                  <a:gd name="T3" fmla="*/ 154 h 154"/>
                  <a:gd name="T4" fmla="*/ 0 w 277"/>
                  <a:gd name="T5" fmla="*/ 107 h 154"/>
                  <a:gd name="T6" fmla="*/ 102 w 277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7" h="154">
                    <a:moveTo>
                      <a:pt x="102" y="0"/>
                    </a:moveTo>
                    <a:lnTo>
                      <a:pt x="277" y="154"/>
                    </a:lnTo>
                    <a:lnTo>
                      <a:pt x="0" y="107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297">
                <a:extLst>
                  <a:ext uri="{FF2B5EF4-FFF2-40B4-BE49-F238E27FC236}">
                    <a16:creationId xmlns:a16="http://schemas.microsoft.com/office/drawing/2014/main" id="{B879ECEE-185A-4C1E-B65A-2E3907061B34}"/>
                  </a:ext>
                </a:extLst>
              </p:cNvPr>
              <p:cNvSpPr/>
              <p:nvPr/>
            </p:nvSpPr>
            <p:spPr bwMode="auto">
              <a:xfrm>
                <a:off x="4283565" y="4076956"/>
                <a:ext cx="268687" cy="311335"/>
              </a:xfrm>
              <a:custGeom>
                <a:avLst/>
                <a:gdLst>
                  <a:gd name="T0" fmla="*/ 126 w 126"/>
                  <a:gd name="T1" fmla="*/ 0 h 146"/>
                  <a:gd name="T2" fmla="*/ 95 w 126"/>
                  <a:gd name="T3" fmla="*/ 146 h 146"/>
                  <a:gd name="T4" fmla="*/ 0 w 126"/>
                  <a:gd name="T5" fmla="*/ 30 h 146"/>
                  <a:gd name="T6" fmla="*/ 126 w 126"/>
                  <a:gd name="T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46">
                    <a:moveTo>
                      <a:pt x="126" y="0"/>
                    </a:moveTo>
                    <a:lnTo>
                      <a:pt x="95" y="146"/>
                    </a:lnTo>
                    <a:lnTo>
                      <a:pt x="0" y="30"/>
                    </a:lnTo>
                    <a:lnTo>
                      <a:pt x="12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98">
                <a:extLst>
                  <a:ext uri="{FF2B5EF4-FFF2-40B4-BE49-F238E27FC236}">
                    <a16:creationId xmlns:a16="http://schemas.microsoft.com/office/drawing/2014/main" id="{4600A99F-E543-4B4A-9AB1-CEE587B5CFA2}"/>
                  </a:ext>
                </a:extLst>
              </p:cNvPr>
              <p:cNvSpPr/>
              <p:nvPr/>
            </p:nvSpPr>
            <p:spPr bwMode="auto">
              <a:xfrm>
                <a:off x="2967853" y="3015004"/>
                <a:ext cx="413692" cy="294276"/>
              </a:xfrm>
              <a:custGeom>
                <a:avLst/>
                <a:gdLst>
                  <a:gd name="T0" fmla="*/ 0 w 194"/>
                  <a:gd name="T1" fmla="*/ 138 h 138"/>
                  <a:gd name="T2" fmla="*/ 57 w 194"/>
                  <a:gd name="T3" fmla="*/ 0 h 138"/>
                  <a:gd name="T4" fmla="*/ 194 w 194"/>
                  <a:gd name="T5" fmla="*/ 41 h 138"/>
                  <a:gd name="T6" fmla="*/ 0 w 194"/>
                  <a:gd name="T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38">
                    <a:moveTo>
                      <a:pt x="0" y="138"/>
                    </a:moveTo>
                    <a:lnTo>
                      <a:pt x="57" y="0"/>
                    </a:lnTo>
                    <a:lnTo>
                      <a:pt x="194" y="41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299">
                <a:extLst>
                  <a:ext uri="{FF2B5EF4-FFF2-40B4-BE49-F238E27FC236}">
                    <a16:creationId xmlns:a16="http://schemas.microsoft.com/office/drawing/2014/main" id="{DFB2F640-F5C2-4873-97FB-6AFF3F18E409}"/>
                  </a:ext>
                </a:extLst>
              </p:cNvPr>
              <p:cNvSpPr/>
              <p:nvPr/>
            </p:nvSpPr>
            <p:spPr bwMode="auto">
              <a:xfrm>
                <a:off x="2827112" y="2718594"/>
                <a:ext cx="262290" cy="351852"/>
              </a:xfrm>
              <a:custGeom>
                <a:avLst/>
                <a:gdLst>
                  <a:gd name="T0" fmla="*/ 40 w 123"/>
                  <a:gd name="T1" fmla="*/ 0 h 165"/>
                  <a:gd name="T2" fmla="*/ 123 w 123"/>
                  <a:gd name="T3" fmla="*/ 139 h 165"/>
                  <a:gd name="T4" fmla="*/ 0 w 123"/>
                  <a:gd name="T5" fmla="*/ 165 h 165"/>
                  <a:gd name="T6" fmla="*/ 40 w 123"/>
                  <a:gd name="T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165">
                    <a:moveTo>
                      <a:pt x="40" y="0"/>
                    </a:moveTo>
                    <a:lnTo>
                      <a:pt x="123" y="139"/>
                    </a:lnTo>
                    <a:lnTo>
                      <a:pt x="0" y="165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300">
                <a:extLst>
                  <a:ext uri="{FF2B5EF4-FFF2-40B4-BE49-F238E27FC236}">
                    <a16:creationId xmlns:a16="http://schemas.microsoft.com/office/drawing/2014/main" id="{01D1C9B7-9800-4F53-84C5-20086C8DDEC4}"/>
                  </a:ext>
                </a:extLst>
              </p:cNvPr>
              <p:cNvSpPr/>
              <p:nvPr/>
            </p:nvSpPr>
            <p:spPr bwMode="auto">
              <a:xfrm>
                <a:off x="2827112" y="3015004"/>
                <a:ext cx="262290" cy="294276"/>
              </a:xfrm>
              <a:custGeom>
                <a:avLst/>
                <a:gdLst>
                  <a:gd name="T0" fmla="*/ 66 w 123"/>
                  <a:gd name="T1" fmla="*/ 138 h 138"/>
                  <a:gd name="T2" fmla="*/ 0 w 123"/>
                  <a:gd name="T3" fmla="*/ 26 h 138"/>
                  <a:gd name="T4" fmla="*/ 123 w 123"/>
                  <a:gd name="T5" fmla="*/ 0 h 138"/>
                  <a:gd name="T6" fmla="*/ 66 w 123"/>
                  <a:gd name="T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138">
                    <a:moveTo>
                      <a:pt x="66" y="138"/>
                    </a:moveTo>
                    <a:lnTo>
                      <a:pt x="0" y="26"/>
                    </a:lnTo>
                    <a:lnTo>
                      <a:pt x="123" y="0"/>
                    </a:lnTo>
                    <a:lnTo>
                      <a:pt x="66" y="13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301">
                <a:extLst>
                  <a:ext uri="{FF2B5EF4-FFF2-40B4-BE49-F238E27FC236}">
                    <a16:creationId xmlns:a16="http://schemas.microsoft.com/office/drawing/2014/main" id="{D5D46C9B-D577-4CC6-9A42-366352035451}"/>
                  </a:ext>
                </a:extLst>
              </p:cNvPr>
              <p:cNvSpPr/>
              <p:nvPr/>
            </p:nvSpPr>
            <p:spPr bwMode="auto">
              <a:xfrm>
                <a:off x="4486146" y="4076956"/>
                <a:ext cx="413692" cy="428620"/>
              </a:xfrm>
              <a:custGeom>
                <a:avLst/>
                <a:gdLst>
                  <a:gd name="T0" fmla="*/ 194 w 194"/>
                  <a:gd name="T1" fmla="*/ 201 h 201"/>
                  <a:gd name="T2" fmla="*/ 0 w 194"/>
                  <a:gd name="T3" fmla="*/ 146 h 201"/>
                  <a:gd name="T4" fmla="*/ 31 w 194"/>
                  <a:gd name="T5" fmla="*/ 0 h 201"/>
                  <a:gd name="T6" fmla="*/ 194 w 194"/>
                  <a:gd name="T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201">
                    <a:moveTo>
                      <a:pt x="194" y="201"/>
                    </a:moveTo>
                    <a:lnTo>
                      <a:pt x="0" y="146"/>
                    </a:lnTo>
                    <a:lnTo>
                      <a:pt x="31" y="0"/>
                    </a:lnTo>
                    <a:lnTo>
                      <a:pt x="194" y="20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302">
                <a:extLst>
                  <a:ext uri="{FF2B5EF4-FFF2-40B4-BE49-F238E27FC236}">
                    <a16:creationId xmlns:a16="http://schemas.microsoft.com/office/drawing/2014/main" id="{AF33F821-6DE3-491B-BFE0-52A0C1E027B0}"/>
                  </a:ext>
                </a:extLst>
              </p:cNvPr>
              <p:cNvSpPr/>
              <p:nvPr/>
            </p:nvSpPr>
            <p:spPr bwMode="auto">
              <a:xfrm>
                <a:off x="5076830" y="6004676"/>
                <a:ext cx="245231" cy="302806"/>
              </a:xfrm>
              <a:custGeom>
                <a:avLst/>
                <a:gdLst>
                  <a:gd name="T0" fmla="*/ 115 w 115"/>
                  <a:gd name="T1" fmla="*/ 142 h 142"/>
                  <a:gd name="T2" fmla="*/ 0 w 115"/>
                  <a:gd name="T3" fmla="*/ 66 h 142"/>
                  <a:gd name="T4" fmla="*/ 97 w 115"/>
                  <a:gd name="T5" fmla="*/ 0 h 142"/>
                  <a:gd name="T6" fmla="*/ 115 w 115"/>
                  <a:gd name="T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142">
                    <a:moveTo>
                      <a:pt x="115" y="142"/>
                    </a:moveTo>
                    <a:lnTo>
                      <a:pt x="0" y="66"/>
                    </a:lnTo>
                    <a:lnTo>
                      <a:pt x="97" y="0"/>
                    </a:lnTo>
                    <a:lnTo>
                      <a:pt x="115" y="14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303">
                <a:extLst>
                  <a:ext uri="{FF2B5EF4-FFF2-40B4-BE49-F238E27FC236}">
                    <a16:creationId xmlns:a16="http://schemas.microsoft.com/office/drawing/2014/main" id="{D1BE9F3E-E0D4-4FBE-AD37-CA0D45FFAC85}"/>
                  </a:ext>
                </a:extLst>
              </p:cNvPr>
              <p:cNvSpPr/>
              <p:nvPr/>
            </p:nvSpPr>
            <p:spPr bwMode="auto">
              <a:xfrm>
                <a:off x="5076830" y="5712532"/>
                <a:ext cx="206847" cy="432885"/>
              </a:xfrm>
              <a:custGeom>
                <a:avLst/>
                <a:gdLst>
                  <a:gd name="T0" fmla="*/ 28 w 97"/>
                  <a:gd name="T1" fmla="*/ 0 h 203"/>
                  <a:gd name="T2" fmla="*/ 0 w 97"/>
                  <a:gd name="T3" fmla="*/ 203 h 203"/>
                  <a:gd name="T4" fmla="*/ 97 w 97"/>
                  <a:gd name="T5" fmla="*/ 137 h 203"/>
                  <a:gd name="T6" fmla="*/ 28 w 97"/>
                  <a:gd name="T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203">
                    <a:moveTo>
                      <a:pt x="28" y="0"/>
                    </a:moveTo>
                    <a:lnTo>
                      <a:pt x="0" y="203"/>
                    </a:lnTo>
                    <a:lnTo>
                      <a:pt x="97" y="137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304">
                <a:extLst>
                  <a:ext uri="{FF2B5EF4-FFF2-40B4-BE49-F238E27FC236}">
                    <a16:creationId xmlns:a16="http://schemas.microsoft.com/office/drawing/2014/main" id="{49792817-5F63-41C8-8770-FD7581D58B65}"/>
                  </a:ext>
                </a:extLst>
              </p:cNvPr>
              <p:cNvSpPr/>
              <p:nvPr/>
            </p:nvSpPr>
            <p:spPr bwMode="auto">
              <a:xfrm>
                <a:off x="5136539" y="5712532"/>
                <a:ext cx="398766" cy="292144"/>
              </a:xfrm>
              <a:custGeom>
                <a:avLst/>
                <a:gdLst>
                  <a:gd name="T0" fmla="*/ 187 w 187"/>
                  <a:gd name="T1" fmla="*/ 28 h 137"/>
                  <a:gd name="T2" fmla="*/ 69 w 187"/>
                  <a:gd name="T3" fmla="*/ 137 h 137"/>
                  <a:gd name="T4" fmla="*/ 0 w 187"/>
                  <a:gd name="T5" fmla="*/ 0 h 137"/>
                  <a:gd name="T6" fmla="*/ 187 w 187"/>
                  <a:gd name="T7" fmla="*/ 2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137">
                    <a:moveTo>
                      <a:pt x="187" y="28"/>
                    </a:moveTo>
                    <a:lnTo>
                      <a:pt x="69" y="137"/>
                    </a:lnTo>
                    <a:lnTo>
                      <a:pt x="0" y="0"/>
                    </a:lnTo>
                    <a:lnTo>
                      <a:pt x="187" y="2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305">
                <a:extLst>
                  <a:ext uri="{FF2B5EF4-FFF2-40B4-BE49-F238E27FC236}">
                    <a16:creationId xmlns:a16="http://schemas.microsoft.com/office/drawing/2014/main" id="{C3C3EE4D-ABE1-42DB-AB22-79C659BD5AE7}"/>
                  </a:ext>
                </a:extLst>
              </p:cNvPr>
              <p:cNvSpPr/>
              <p:nvPr/>
            </p:nvSpPr>
            <p:spPr bwMode="auto">
              <a:xfrm>
                <a:off x="5136539" y="5413991"/>
                <a:ext cx="398766" cy="358249"/>
              </a:xfrm>
              <a:custGeom>
                <a:avLst/>
                <a:gdLst>
                  <a:gd name="T0" fmla="*/ 180 w 187"/>
                  <a:gd name="T1" fmla="*/ 0 h 168"/>
                  <a:gd name="T2" fmla="*/ 187 w 187"/>
                  <a:gd name="T3" fmla="*/ 168 h 168"/>
                  <a:gd name="T4" fmla="*/ 0 w 187"/>
                  <a:gd name="T5" fmla="*/ 140 h 168"/>
                  <a:gd name="T6" fmla="*/ 180 w 187"/>
                  <a:gd name="T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168">
                    <a:moveTo>
                      <a:pt x="180" y="0"/>
                    </a:moveTo>
                    <a:lnTo>
                      <a:pt x="187" y="168"/>
                    </a:lnTo>
                    <a:lnTo>
                      <a:pt x="0" y="14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306">
                <a:extLst>
                  <a:ext uri="{FF2B5EF4-FFF2-40B4-BE49-F238E27FC236}">
                    <a16:creationId xmlns:a16="http://schemas.microsoft.com/office/drawing/2014/main" id="{76E7FA60-93D7-41F8-A103-5BEB8A61ED32}"/>
                  </a:ext>
                </a:extLst>
              </p:cNvPr>
              <p:cNvSpPr/>
              <p:nvPr/>
            </p:nvSpPr>
            <p:spPr bwMode="auto">
              <a:xfrm>
                <a:off x="5136539" y="5362813"/>
                <a:ext cx="383838" cy="349719"/>
              </a:xfrm>
              <a:custGeom>
                <a:avLst/>
                <a:gdLst>
                  <a:gd name="T0" fmla="*/ 21 w 180"/>
                  <a:gd name="T1" fmla="*/ 0 h 164"/>
                  <a:gd name="T2" fmla="*/ 0 w 180"/>
                  <a:gd name="T3" fmla="*/ 164 h 164"/>
                  <a:gd name="T4" fmla="*/ 180 w 180"/>
                  <a:gd name="T5" fmla="*/ 24 h 164"/>
                  <a:gd name="T6" fmla="*/ 21 w 180"/>
                  <a:gd name="T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164">
                    <a:moveTo>
                      <a:pt x="21" y="0"/>
                    </a:moveTo>
                    <a:lnTo>
                      <a:pt x="0" y="164"/>
                    </a:lnTo>
                    <a:lnTo>
                      <a:pt x="180" y="24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307">
                <a:extLst>
                  <a:ext uri="{FF2B5EF4-FFF2-40B4-BE49-F238E27FC236}">
                    <a16:creationId xmlns:a16="http://schemas.microsoft.com/office/drawing/2014/main" id="{6719F0D6-9747-4C75-902A-AB631F818850}"/>
                  </a:ext>
                </a:extLst>
              </p:cNvPr>
              <p:cNvSpPr/>
              <p:nvPr/>
            </p:nvSpPr>
            <p:spPr bwMode="auto">
              <a:xfrm>
                <a:off x="5520377" y="5413991"/>
                <a:ext cx="302806" cy="358249"/>
              </a:xfrm>
              <a:custGeom>
                <a:avLst/>
                <a:gdLst>
                  <a:gd name="T0" fmla="*/ 0 w 142"/>
                  <a:gd name="T1" fmla="*/ 0 h 168"/>
                  <a:gd name="T2" fmla="*/ 142 w 142"/>
                  <a:gd name="T3" fmla="*/ 0 h 168"/>
                  <a:gd name="T4" fmla="*/ 7 w 142"/>
                  <a:gd name="T5" fmla="*/ 168 h 168"/>
                  <a:gd name="T6" fmla="*/ 0 w 142"/>
                  <a:gd name="T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68">
                    <a:moveTo>
                      <a:pt x="0" y="0"/>
                    </a:moveTo>
                    <a:lnTo>
                      <a:pt x="142" y="0"/>
                    </a:lnTo>
                    <a:lnTo>
                      <a:pt x="7" y="16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08">
                <a:extLst>
                  <a:ext uri="{FF2B5EF4-FFF2-40B4-BE49-F238E27FC236}">
                    <a16:creationId xmlns:a16="http://schemas.microsoft.com/office/drawing/2014/main" id="{8DE66525-5825-4B50-BFF3-3E2F0AA521C5}"/>
                  </a:ext>
                </a:extLst>
              </p:cNvPr>
              <p:cNvSpPr/>
              <p:nvPr/>
            </p:nvSpPr>
            <p:spPr bwMode="auto">
              <a:xfrm>
                <a:off x="5181319" y="5091994"/>
                <a:ext cx="339058" cy="321998"/>
              </a:xfrm>
              <a:custGeom>
                <a:avLst/>
                <a:gdLst>
                  <a:gd name="T0" fmla="*/ 159 w 159"/>
                  <a:gd name="T1" fmla="*/ 151 h 151"/>
                  <a:gd name="T2" fmla="*/ 71 w 159"/>
                  <a:gd name="T3" fmla="*/ 0 h 151"/>
                  <a:gd name="T4" fmla="*/ 0 w 159"/>
                  <a:gd name="T5" fmla="*/ 127 h 151"/>
                  <a:gd name="T6" fmla="*/ 159 w 159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151">
                    <a:moveTo>
                      <a:pt x="159" y="151"/>
                    </a:moveTo>
                    <a:lnTo>
                      <a:pt x="71" y="0"/>
                    </a:lnTo>
                    <a:lnTo>
                      <a:pt x="0" y="127"/>
                    </a:lnTo>
                    <a:lnTo>
                      <a:pt x="159" y="15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309">
                <a:extLst>
                  <a:ext uri="{FF2B5EF4-FFF2-40B4-BE49-F238E27FC236}">
                    <a16:creationId xmlns:a16="http://schemas.microsoft.com/office/drawing/2014/main" id="{3D84B890-2EBD-4040-A2B6-29F0BFA33366}"/>
                  </a:ext>
                </a:extLst>
              </p:cNvPr>
              <p:cNvSpPr/>
              <p:nvPr/>
            </p:nvSpPr>
            <p:spPr bwMode="auto">
              <a:xfrm>
                <a:off x="5332723" y="5051478"/>
                <a:ext cx="424355" cy="362514"/>
              </a:xfrm>
              <a:custGeom>
                <a:avLst/>
                <a:gdLst>
                  <a:gd name="T0" fmla="*/ 199 w 199"/>
                  <a:gd name="T1" fmla="*/ 0 h 170"/>
                  <a:gd name="T2" fmla="*/ 88 w 199"/>
                  <a:gd name="T3" fmla="*/ 170 h 170"/>
                  <a:gd name="T4" fmla="*/ 0 w 199"/>
                  <a:gd name="T5" fmla="*/ 19 h 170"/>
                  <a:gd name="T6" fmla="*/ 199 w 199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170">
                    <a:moveTo>
                      <a:pt x="199" y="0"/>
                    </a:moveTo>
                    <a:lnTo>
                      <a:pt x="88" y="170"/>
                    </a:lnTo>
                    <a:lnTo>
                      <a:pt x="0" y="19"/>
                    </a:lnTo>
                    <a:lnTo>
                      <a:pt x="199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310">
                <a:extLst>
                  <a:ext uri="{FF2B5EF4-FFF2-40B4-BE49-F238E27FC236}">
                    <a16:creationId xmlns:a16="http://schemas.microsoft.com/office/drawing/2014/main" id="{E7256BE1-EA60-4765-B7E5-0A33A93BEE64}"/>
                  </a:ext>
                </a:extLst>
              </p:cNvPr>
              <p:cNvSpPr/>
              <p:nvPr/>
            </p:nvSpPr>
            <p:spPr bwMode="auto">
              <a:xfrm>
                <a:off x="5520377" y="5051478"/>
                <a:ext cx="302806" cy="362514"/>
              </a:xfrm>
              <a:custGeom>
                <a:avLst/>
                <a:gdLst>
                  <a:gd name="T0" fmla="*/ 142 w 142"/>
                  <a:gd name="T1" fmla="*/ 170 h 170"/>
                  <a:gd name="T2" fmla="*/ 0 w 142"/>
                  <a:gd name="T3" fmla="*/ 170 h 170"/>
                  <a:gd name="T4" fmla="*/ 111 w 142"/>
                  <a:gd name="T5" fmla="*/ 0 h 170"/>
                  <a:gd name="T6" fmla="*/ 142 w 142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70">
                    <a:moveTo>
                      <a:pt x="142" y="170"/>
                    </a:moveTo>
                    <a:lnTo>
                      <a:pt x="0" y="170"/>
                    </a:lnTo>
                    <a:lnTo>
                      <a:pt x="111" y="0"/>
                    </a:lnTo>
                    <a:lnTo>
                      <a:pt x="142" y="17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311">
                <a:extLst>
                  <a:ext uri="{FF2B5EF4-FFF2-40B4-BE49-F238E27FC236}">
                    <a16:creationId xmlns:a16="http://schemas.microsoft.com/office/drawing/2014/main" id="{BDE001F9-8F0B-44EC-BDF1-82FA2D8167FE}"/>
                  </a:ext>
                </a:extLst>
              </p:cNvPr>
              <p:cNvSpPr/>
              <p:nvPr/>
            </p:nvSpPr>
            <p:spPr bwMode="auto">
              <a:xfrm>
                <a:off x="5757076" y="5051478"/>
                <a:ext cx="236701" cy="362514"/>
              </a:xfrm>
              <a:custGeom>
                <a:avLst/>
                <a:gdLst>
                  <a:gd name="T0" fmla="*/ 111 w 111"/>
                  <a:gd name="T1" fmla="*/ 75 h 170"/>
                  <a:gd name="T2" fmla="*/ 31 w 111"/>
                  <a:gd name="T3" fmla="*/ 170 h 170"/>
                  <a:gd name="T4" fmla="*/ 0 w 111"/>
                  <a:gd name="T5" fmla="*/ 0 h 170"/>
                  <a:gd name="T6" fmla="*/ 111 w 111"/>
                  <a:gd name="T7" fmla="*/ 7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170">
                    <a:moveTo>
                      <a:pt x="111" y="75"/>
                    </a:moveTo>
                    <a:lnTo>
                      <a:pt x="31" y="170"/>
                    </a:lnTo>
                    <a:lnTo>
                      <a:pt x="0" y="0"/>
                    </a:lnTo>
                    <a:lnTo>
                      <a:pt x="111" y="7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312">
                <a:extLst>
                  <a:ext uri="{FF2B5EF4-FFF2-40B4-BE49-F238E27FC236}">
                    <a16:creationId xmlns:a16="http://schemas.microsoft.com/office/drawing/2014/main" id="{A0C8CF1E-4F1E-4E05-AF64-A1453F60E3AD}"/>
                  </a:ext>
                </a:extLst>
              </p:cNvPr>
              <p:cNvSpPr/>
              <p:nvPr/>
            </p:nvSpPr>
            <p:spPr bwMode="auto">
              <a:xfrm>
                <a:off x="5757076" y="4974710"/>
                <a:ext cx="332660" cy="236701"/>
              </a:xfrm>
              <a:custGeom>
                <a:avLst/>
                <a:gdLst>
                  <a:gd name="T0" fmla="*/ 156 w 156"/>
                  <a:gd name="T1" fmla="*/ 0 h 111"/>
                  <a:gd name="T2" fmla="*/ 111 w 156"/>
                  <a:gd name="T3" fmla="*/ 111 h 111"/>
                  <a:gd name="T4" fmla="*/ 0 w 156"/>
                  <a:gd name="T5" fmla="*/ 36 h 111"/>
                  <a:gd name="T6" fmla="*/ 156 w 156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11">
                    <a:moveTo>
                      <a:pt x="156" y="0"/>
                    </a:moveTo>
                    <a:lnTo>
                      <a:pt x="111" y="111"/>
                    </a:lnTo>
                    <a:lnTo>
                      <a:pt x="0" y="36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313">
                <a:extLst>
                  <a:ext uri="{FF2B5EF4-FFF2-40B4-BE49-F238E27FC236}">
                    <a16:creationId xmlns:a16="http://schemas.microsoft.com/office/drawing/2014/main" id="{DAD57980-C916-44D0-BB66-87A211A5DE0D}"/>
                  </a:ext>
                </a:extLst>
              </p:cNvPr>
              <p:cNvSpPr/>
              <p:nvPr/>
            </p:nvSpPr>
            <p:spPr bwMode="auto">
              <a:xfrm>
                <a:off x="5757076" y="4823308"/>
                <a:ext cx="332660" cy="228171"/>
              </a:xfrm>
              <a:custGeom>
                <a:avLst/>
                <a:gdLst>
                  <a:gd name="T0" fmla="*/ 68 w 156"/>
                  <a:gd name="T1" fmla="*/ 0 h 107"/>
                  <a:gd name="T2" fmla="*/ 0 w 156"/>
                  <a:gd name="T3" fmla="*/ 107 h 107"/>
                  <a:gd name="T4" fmla="*/ 156 w 156"/>
                  <a:gd name="T5" fmla="*/ 71 h 107"/>
                  <a:gd name="T6" fmla="*/ 68 w 156"/>
                  <a:gd name="T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7">
                    <a:moveTo>
                      <a:pt x="68" y="0"/>
                    </a:moveTo>
                    <a:lnTo>
                      <a:pt x="0" y="107"/>
                    </a:lnTo>
                    <a:lnTo>
                      <a:pt x="156" y="71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314">
                <a:extLst>
                  <a:ext uri="{FF2B5EF4-FFF2-40B4-BE49-F238E27FC236}">
                    <a16:creationId xmlns:a16="http://schemas.microsoft.com/office/drawing/2014/main" id="{D444FDA8-CA4A-4470-9AFB-F6B8048B759B}"/>
                  </a:ext>
                </a:extLst>
              </p:cNvPr>
              <p:cNvSpPr/>
              <p:nvPr/>
            </p:nvSpPr>
            <p:spPr bwMode="auto">
              <a:xfrm>
                <a:off x="5701633" y="4782791"/>
                <a:ext cx="200449" cy="268687"/>
              </a:xfrm>
              <a:custGeom>
                <a:avLst/>
                <a:gdLst>
                  <a:gd name="T0" fmla="*/ 0 w 94"/>
                  <a:gd name="T1" fmla="*/ 0 h 126"/>
                  <a:gd name="T2" fmla="*/ 26 w 94"/>
                  <a:gd name="T3" fmla="*/ 126 h 126"/>
                  <a:gd name="T4" fmla="*/ 94 w 94"/>
                  <a:gd name="T5" fmla="*/ 19 h 126"/>
                  <a:gd name="T6" fmla="*/ 0 w 94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126">
                    <a:moveTo>
                      <a:pt x="0" y="0"/>
                    </a:moveTo>
                    <a:lnTo>
                      <a:pt x="26" y="126"/>
                    </a:lnTo>
                    <a:lnTo>
                      <a:pt x="94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315">
                <a:extLst>
                  <a:ext uri="{FF2B5EF4-FFF2-40B4-BE49-F238E27FC236}">
                    <a16:creationId xmlns:a16="http://schemas.microsoft.com/office/drawing/2014/main" id="{A42F1389-EAB0-4307-B2E4-6DBFA500C49B}"/>
                  </a:ext>
                </a:extLst>
              </p:cNvPr>
              <p:cNvSpPr/>
              <p:nvPr/>
            </p:nvSpPr>
            <p:spPr bwMode="auto">
              <a:xfrm>
                <a:off x="5439344" y="4782791"/>
                <a:ext cx="317733" cy="268687"/>
              </a:xfrm>
              <a:custGeom>
                <a:avLst/>
                <a:gdLst>
                  <a:gd name="T0" fmla="*/ 0 w 149"/>
                  <a:gd name="T1" fmla="*/ 26 h 126"/>
                  <a:gd name="T2" fmla="*/ 149 w 149"/>
                  <a:gd name="T3" fmla="*/ 126 h 126"/>
                  <a:gd name="T4" fmla="*/ 123 w 149"/>
                  <a:gd name="T5" fmla="*/ 0 h 126"/>
                  <a:gd name="T6" fmla="*/ 0 w 149"/>
                  <a:gd name="T7" fmla="*/ 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126">
                    <a:moveTo>
                      <a:pt x="0" y="26"/>
                    </a:moveTo>
                    <a:lnTo>
                      <a:pt x="149" y="126"/>
                    </a:lnTo>
                    <a:lnTo>
                      <a:pt x="123" y="0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316">
                <a:extLst>
                  <a:ext uri="{FF2B5EF4-FFF2-40B4-BE49-F238E27FC236}">
                    <a16:creationId xmlns:a16="http://schemas.microsoft.com/office/drawing/2014/main" id="{FD93B52A-07B0-4656-BE28-553A50C925A9}"/>
                  </a:ext>
                </a:extLst>
              </p:cNvPr>
              <p:cNvSpPr/>
              <p:nvPr/>
            </p:nvSpPr>
            <p:spPr bwMode="auto">
              <a:xfrm>
                <a:off x="5332723" y="4838234"/>
                <a:ext cx="424355" cy="253760"/>
              </a:xfrm>
              <a:custGeom>
                <a:avLst/>
                <a:gdLst>
                  <a:gd name="T0" fmla="*/ 0 w 199"/>
                  <a:gd name="T1" fmla="*/ 119 h 119"/>
                  <a:gd name="T2" fmla="*/ 199 w 199"/>
                  <a:gd name="T3" fmla="*/ 100 h 119"/>
                  <a:gd name="T4" fmla="*/ 50 w 199"/>
                  <a:gd name="T5" fmla="*/ 0 h 119"/>
                  <a:gd name="T6" fmla="*/ 0 w 199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119">
                    <a:moveTo>
                      <a:pt x="0" y="119"/>
                    </a:moveTo>
                    <a:lnTo>
                      <a:pt x="199" y="100"/>
                    </a:lnTo>
                    <a:lnTo>
                      <a:pt x="50" y="0"/>
                    </a:lnTo>
                    <a:lnTo>
                      <a:pt x="0" y="11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317">
                <a:extLst>
                  <a:ext uri="{FF2B5EF4-FFF2-40B4-BE49-F238E27FC236}">
                    <a16:creationId xmlns:a16="http://schemas.microsoft.com/office/drawing/2014/main" id="{BD76BB7F-9900-4D2F-B419-B85280807198}"/>
                  </a:ext>
                </a:extLst>
              </p:cNvPr>
              <p:cNvSpPr/>
              <p:nvPr/>
            </p:nvSpPr>
            <p:spPr bwMode="auto">
              <a:xfrm>
                <a:off x="5136539" y="5091994"/>
                <a:ext cx="196184" cy="270820"/>
              </a:xfrm>
              <a:custGeom>
                <a:avLst/>
                <a:gdLst>
                  <a:gd name="T0" fmla="*/ 21 w 92"/>
                  <a:gd name="T1" fmla="*/ 127 h 127"/>
                  <a:gd name="T2" fmla="*/ 0 w 92"/>
                  <a:gd name="T3" fmla="*/ 23 h 127"/>
                  <a:gd name="T4" fmla="*/ 92 w 92"/>
                  <a:gd name="T5" fmla="*/ 0 h 127"/>
                  <a:gd name="T6" fmla="*/ 21 w 92"/>
                  <a:gd name="T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127">
                    <a:moveTo>
                      <a:pt x="21" y="127"/>
                    </a:moveTo>
                    <a:lnTo>
                      <a:pt x="0" y="23"/>
                    </a:lnTo>
                    <a:lnTo>
                      <a:pt x="92" y="0"/>
                    </a:lnTo>
                    <a:lnTo>
                      <a:pt x="21" y="12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318">
                <a:extLst>
                  <a:ext uri="{FF2B5EF4-FFF2-40B4-BE49-F238E27FC236}">
                    <a16:creationId xmlns:a16="http://schemas.microsoft.com/office/drawing/2014/main" id="{3E95E7F2-5D3B-43F1-820A-03F30EE75253}"/>
                  </a:ext>
                </a:extLst>
              </p:cNvPr>
              <p:cNvSpPr/>
              <p:nvPr/>
            </p:nvSpPr>
            <p:spPr bwMode="auto">
              <a:xfrm>
                <a:off x="5004328" y="4974710"/>
                <a:ext cx="328395" cy="166330"/>
              </a:xfrm>
              <a:custGeom>
                <a:avLst/>
                <a:gdLst>
                  <a:gd name="T0" fmla="*/ 0 w 154"/>
                  <a:gd name="T1" fmla="*/ 0 h 78"/>
                  <a:gd name="T2" fmla="*/ 62 w 154"/>
                  <a:gd name="T3" fmla="*/ 78 h 78"/>
                  <a:gd name="T4" fmla="*/ 154 w 154"/>
                  <a:gd name="T5" fmla="*/ 55 h 78"/>
                  <a:gd name="T6" fmla="*/ 0 w 154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78">
                    <a:moveTo>
                      <a:pt x="0" y="0"/>
                    </a:moveTo>
                    <a:lnTo>
                      <a:pt x="62" y="78"/>
                    </a:lnTo>
                    <a:lnTo>
                      <a:pt x="154" y="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319">
                <a:extLst>
                  <a:ext uri="{FF2B5EF4-FFF2-40B4-BE49-F238E27FC236}">
                    <a16:creationId xmlns:a16="http://schemas.microsoft.com/office/drawing/2014/main" id="{DB910E66-BC5F-48A1-A536-CD36D2C312F8}"/>
                  </a:ext>
                </a:extLst>
              </p:cNvPr>
              <p:cNvSpPr/>
              <p:nvPr/>
            </p:nvSpPr>
            <p:spPr bwMode="auto">
              <a:xfrm>
                <a:off x="5236762" y="4748672"/>
                <a:ext cx="202582" cy="343323"/>
              </a:xfrm>
              <a:custGeom>
                <a:avLst/>
                <a:gdLst>
                  <a:gd name="T0" fmla="*/ 0 w 95"/>
                  <a:gd name="T1" fmla="*/ 0 h 161"/>
                  <a:gd name="T2" fmla="*/ 45 w 95"/>
                  <a:gd name="T3" fmla="*/ 161 h 161"/>
                  <a:gd name="T4" fmla="*/ 95 w 95"/>
                  <a:gd name="T5" fmla="*/ 42 h 161"/>
                  <a:gd name="T6" fmla="*/ 0 w 95"/>
                  <a:gd name="T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161">
                    <a:moveTo>
                      <a:pt x="0" y="0"/>
                    </a:moveTo>
                    <a:lnTo>
                      <a:pt x="45" y="161"/>
                    </a:lnTo>
                    <a:lnTo>
                      <a:pt x="95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320">
                <a:extLst>
                  <a:ext uri="{FF2B5EF4-FFF2-40B4-BE49-F238E27FC236}">
                    <a16:creationId xmlns:a16="http://schemas.microsoft.com/office/drawing/2014/main" id="{8BE3F08C-12FD-4FA3-984C-E40FE618F640}"/>
                  </a:ext>
                </a:extLst>
              </p:cNvPr>
              <p:cNvSpPr/>
              <p:nvPr/>
            </p:nvSpPr>
            <p:spPr bwMode="auto">
              <a:xfrm>
                <a:off x="5004328" y="4748672"/>
                <a:ext cx="328395" cy="343323"/>
              </a:xfrm>
              <a:custGeom>
                <a:avLst/>
                <a:gdLst>
                  <a:gd name="T0" fmla="*/ 0 w 154"/>
                  <a:gd name="T1" fmla="*/ 106 h 161"/>
                  <a:gd name="T2" fmla="*/ 109 w 154"/>
                  <a:gd name="T3" fmla="*/ 0 h 161"/>
                  <a:gd name="T4" fmla="*/ 154 w 154"/>
                  <a:gd name="T5" fmla="*/ 161 h 161"/>
                  <a:gd name="T6" fmla="*/ 0 w 154"/>
                  <a:gd name="T7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161">
                    <a:moveTo>
                      <a:pt x="0" y="106"/>
                    </a:moveTo>
                    <a:lnTo>
                      <a:pt x="109" y="0"/>
                    </a:lnTo>
                    <a:lnTo>
                      <a:pt x="154" y="161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321">
                <a:extLst>
                  <a:ext uri="{FF2B5EF4-FFF2-40B4-BE49-F238E27FC236}">
                    <a16:creationId xmlns:a16="http://schemas.microsoft.com/office/drawing/2014/main" id="{C1D3C62F-3EF1-45FD-8AB2-88FEF10E7538}"/>
                  </a:ext>
                </a:extLst>
              </p:cNvPr>
              <p:cNvSpPr/>
              <p:nvPr/>
            </p:nvSpPr>
            <p:spPr bwMode="auto">
              <a:xfrm>
                <a:off x="5004328" y="4616461"/>
                <a:ext cx="232436" cy="358249"/>
              </a:xfrm>
              <a:custGeom>
                <a:avLst/>
                <a:gdLst>
                  <a:gd name="T0" fmla="*/ 17 w 109"/>
                  <a:gd name="T1" fmla="*/ 0 h 168"/>
                  <a:gd name="T2" fmla="*/ 109 w 109"/>
                  <a:gd name="T3" fmla="*/ 62 h 168"/>
                  <a:gd name="T4" fmla="*/ 0 w 109"/>
                  <a:gd name="T5" fmla="*/ 168 h 168"/>
                  <a:gd name="T6" fmla="*/ 17 w 109"/>
                  <a:gd name="T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168">
                    <a:moveTo>
                      <a:pt x="17" y="0"/>
                    </a:moveTo>
                    <a:lnTo>
                      <a:pt x="109" y="62"/>
                    </a:lnTo>
                    <a:lnTo>
                      <a:pt x="0" y="168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322">
                <a:extLst>
                  <a:ext uri="{FF2B5EF4-FFF2-40B4-BE49-F238E27FC236}">
                    <a16:creationId xmlns:a16="http://schemas.microsoft.com/office/drawing/2014/main" id="{E09A04F2-9954-4FF2-B938-96827808878F}"/>
                  </a:ext>
                </a:extLst>
              </p:cNvPr>
              <p:cNvSpPr/>
              <p:nvPr/>
            </p:nvSpPr>
            <p:spPr bwMode="auto">
              <a:xfrm>
                <a:off x="5040578" y="4516237"/>
                <a:ext cx="243097" cy="232436"/>
              </a:xfrm>
              <a:custGeom>
                <a:avLst/>
                <a:gdLst>
                  <a:gd name="T0" fmla="*/ 114 w 114"/>
                  <a:gd name="T1" fmla="*/ 0 h 109"/>
                  <a:gd name="T2" fmla="*/ 92 w 114"/>
                  <a:gd name="T3" fmla="*/ 109 h 109"/>
                  <a:gd name="T4" fmla="*/ 0 w 114"/>
                  <a:gd name="T5" fmla="*/ 47 h 109"/>
                  <a:gd name="T6" fmla="*/ 114 w 114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09">
                    <a:moveTo>
                      <a:pt x="114" y="0"/>
                    </a:moveTo>
                    <a:lnTo>
                      <a:pt x="92" y="109"/>
                    </a:lnTo>
                    <a:lnTo>
                      <a:pt x="0" y="47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323">
                <a:extLst>
                  <a:ext uri="{FF2B5EF4-FFF2-40B4-BE49-F238E27FC236}">
                    <a16:creationId xmlns:a16="http://schemas.microsoft.com/office/drawing/2014/main" id="{2487C056-07B5-408C-92B4-C6AB7292C86E}"/>
                  </a:ext>
                </a:extLst>
              </p:cNvPr>
              <p:cNvSpPr/>
              <p:nvPr/>
            </p:nvSpPr>
            <p:spPr bwMode="auto">
              <a:xfrm>
                <a:off x="5236762" y="4516237"/>
                <a:ext cx="253760" cy="232436"/>
              </a:xfrm>
              <a:custGeom>
                <a:avLst/>
                <a:gdLst>
                  <a:gd name="T0" fmla="*/ 119 w 119"/>
                  <a:gd name="T1" fmla="*/ 47 h 109"/>
                  <a:gd name="T2" fmla="*/ 0 w 119"/>
                  <a:gd name="T3" fmla="*/ 109 h 109"/>
                  <a:gd name="T4" fmla="*/ 22 w 119"/>
                  <a:gd name="T5" fmla="*/ 0 h 109"/>
                  <a:gd name="T6" fmla="*/ 119 w 119"/>
                  <a:gd name="T7" fmla="*/ 4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09">
                    <a:moveTo>
                      <a:pt x="119" y="47"/>
                    </a:moveTo>
                    <a:lnTo>
                      <a:pt x="0" y="109"/>
                    </a:lnTo>
                    <a:lnTo>
                      <a:pt x="22" y="0"/>
                    </a:lnTo>
                    <a:lnTo>
                      <a:pt x="119" y="4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324">
                <a:extLst>
                  <a:ext uri="{FF2B5EF4-FFF2-40B4-BE49-F238E27FC236}">
                    <a16:creationId xmlns:a16="http://schemas.microsoft.com/office/drawing/2014/main" id="{E9004156-07DC-4B54-AB5E-FB98A4D0512A}"/>
                  </a:ext>
                </a:extLst>
              </p:cNvPr>
              <p:cNvSpPr/>
              <p:nvPr/>
            </p:nvSpPr>
            <p:spPr bwMode="auto">
              <a:xfrm>
                <a:off x="5439344" y="4616461"/>
                <a:ext cx="262290" cy="221773"/>
              </a:xfrm>
              <a:custGeom>
                <a:avLst/>
                <a:gdLst>
                  <a:gd name="T0" fmla="*/ 123 w 123"/>
                  <a:gd name="T1" fmla="*/ 78 h 104"/>
                  <a:gd name="T2" fmla="*/ 24 w 123"/>
                  <a:gd name="T3" fmla="*/ 0 h 104"/>
                  <a:gd name="T4" fmla="*/ 0 w 123"/>
                  <a:gd name="T5" fmla="*/ 104 h 104"/>
                  <a:gd name="T6" fmla="*/ 123 w 123"/>
                  <a:gd name="T7" fmla="*/ 7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104">
                    <a:moveTo>
                      <a:pt x="123" y="78"/>
                    </a:moveTo>
                    <a:lnTo>
                      <a:pt x="24" y="0"/>
                    </a:lnTo>
                    <a:lnTo>
                      <a:pt x="0" y="104"/>
                    </a:lnTo>
                    <a:lnTo>
                      <a:pt x="123" y="7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325">
                <a:extLst>
                  <a:ext uri="{FF2B5EF4-FFF2-40B4-BE49-F238E27FC236}">
                    <a16:creationId xmlns:a16="http://schemas.microsoft.com/office/drawing/2014/main" id="{9DD729FA-731B-4120-BD09-B20BDCA91FA0}"/>
                  </a:ext>
                </a:extLst>
              </p:cNvPr>
              <p:cNvSpPr/>
              <p:nvPr/>
            </p:nvSpPr>
            <p:spPr bwMode="auto">
              <a:xfrm>
                <a:off x="5236762" y="4616461"/>
                <a:ext cx="253760" cy="221773"/>
              </a:xfrm>
              <a:custGeom>
                <a:avLst/>
                <a:gdLst>
                  <a:gd name="T0" fmla="*/ 95 w 119"/>
                  <a:gd name="T1" fmla="*/ 104 h 104"/>
                  <a:gd name="T2" fmla="*/ 0 w 119"/>
                  <a:gd name="T3" fmla="*/ 62 h 104"/>
                  <a:gd name="T4" fmla="*/ 119 w 119"/>
                  <a:gd name="T5" fmla="*/ 0 h 104"/>
                  <a:gd name="T6" fmla="*/ 95 w 119"/>
                  <a:gd name="T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04">
                    <a:moveTo>
                      <a:pt x="95" y="104"/>
                    </a:moveTo>
                    <a:lnTo>
                      <a:pt x="0" y="62"/>
                    </a:lnTo>
                    <a:lnTo>
                      <a:pt x="119" y="0"/>
                    </a:lnTo>
                    <a:lnTo>
                      <a:pt x="95" y="10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326">
                <a:extLst>
                  <a:ext uri="{FF2B5EF4-FFF2-40B4-BE49-F238E27FC236}">
                    <a16:creationId xmlns:a16="http://schemas.microsoft.com/office/drawing/2014/main" id="{EF2AA543-70EA-4860-84F1-B2F6DE1FFA6B}"/>
                  </a:ext>
                </a:extLst>
              </p:cNvPr>
              <p:cNvSpPr/>
              <p:nvPr/>
            </p:nvSpPr>
            <p:spPr bwMode="auto">
              <a:xfrm>
                <a:off x="8985581" y="3102433"/>
                <a:ext cx="503254" cy="513917"/>
              </a:xfrm>
              <a:custGeom>
                <a:avLst/>
                <a:gdLst>
                  <a:gd name="T0" fmla="*/ 104 w 236"/>
                  <a:gd name="T1" fmla="*/ 241 h 241"/>
                  <a:gd name="T2" fmla="*/ 0 w 236"/>
                  <a:gd name="T3" fmla="*/ 0 h 241"/>
                  <a:gd name="T4" fmla="*/ 236 w 236"/>
                  <a:gd name="T5" fmla="*/ 9 h 241"/>
                  <a:gd name="T6" fmla="*/ 104 w 236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6" h="241">
                    <a:moveTo>
                      <a:pt x="104" y="241"/>
                    </a:moveTo>
                    <a:lnTo>
                      <a:pt x="0" y="0"/>
                    </a:lnTo>
                    <a:lnTo>
                      <a:pt x="236" y="9"/>
                    </a:lnTo>
                    <a:lnTo>
                      <a:pt x="104" y="24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327">
                <a:extLst>
                  <a:ext uri="{FF2B5EF4-FFF2-40B4-BE49-F238E27FC236}">
                    <a16:creationId xmlns:a16="http://schemas.microsoft.com/office/drawing/2014/main" id="{88DD56F8-45BC-482E-A9E7-CC02643AD591}"/>
                  </a:ext>
                </a:extLst>
              </p:cNvPr>
              <p:cNvSpPr/>
              <p:nvPr/>
            </p:nvSpPr>
            <p:spPr bwMode="auto">
              <a:xfrm>
                <a:off x="7209264" y="4232623"/>
                <a:ext cx="458474" cy="516049"/>
              </a:xfrm>
              <a:custGeom>
                <a:avLst/>
                <a:gdLst>
                  <a:gd name="T0" fmla="*/ 154 w 215"/>
                  <a:gd name="T1" fmla="*/ 242 h 242"/>
                  <a:gd name="T2" fmla="*/ 0 w 215"/>
                  <a:gd name="T3" fmla="*/ 26 h 242"/>
                  <a:gd name="T4" fmla="*/ 215 w 215"/>
                  <a:gd name="T5" fmla="*/ 0 h 242"/>
                  <a:gd name="T6" fmla="*/ 154 w 215"/>
                  <a:gd name="T7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" h="242">
                    <a:moveTo>
                      <a:pt x="154" y="242"/>
                    </a:moveTo>
                    <a:lnTo>
                      <a:pt x="0" y="26"/>
                    </a:lnTo>
                    <a:lnTo>
                      <a:pt x="215" y="0"/>
                    </a:lnTo>
                    <a:lnTo>
                      <a:pt x="154" y="24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328">
                <a:extLst>
                  <a:ext uri="{FF2B5EF4-FFF2-40B4-BE49-F238E27FC236}">
                    <a16:creationId xmlns:a16="http://schemas.microsoft.com/office/drawing/2014/main" id="{824FB6BF-916B-46A3-8B73-EDBAF960D6A4}"/>
                  </a:ext>
                </a:extLst>
              </p:cNvPr>
              <p:cNvSpPr/>
              <p:nvPr/>
            </p:nvSpPr>
            <p:spPr bwMode="auto">
              <a:xfrm>
                <a:off x="9207354" y="3121625"/>
                <a:ext cx="407296" cy="494725"/>
              </a:xfrm>
              <a:custGeom>
                <a:avLst/>
                <a:gdLst>
                  <a:gd name="T0" fmla="*/ 0 w 191"/>
                  <a:gd name="T1" fmla="*/ 232 h 232"/>
                  <a:gd name="T2" fmla="*/ 132 w 191"/>
                  <a:gd name="T3" fmla="*/ 0 h 232"/>
                  <a:gd name="T4" fmla="*/ 191 w 191"/>
                  <a:gd name="T5" fmla="*/ 192 h 232"/>
                  <a:gd name="T6" fmla="*/ 0 w 191"/>
                  <a:gd name="T7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232">
                    <a:moveTo>
                      <a:pt x="0" y="232"/>
                    </a:moveTo>
                    <a:lnTo>
                      <a:pt x="132" y="0"/>
                    </a:lnTo>
                    <a:lnTo>
                      <a:pt x="191" y="192"/>
                    </a:lnTo>
                    <a:lnTo>
                      <a:pt x="0" y="23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329">
                <a:extLst>
                  <a:ext uri="{FF2B5EF4-FFF2-40B4-BE49-F238E27FC236}">
                    <a16:creationId xmlns:a16="http://schemas.microsoft.com/office/drawing/2014/main" id="{2CE8BECF-E759-457F-92DC-264B30CA7DAD}"/>
                  </a:ext>
                </a:extLst>
              </p:cNvPr>
              <p:cNvSpPr/>
              <p:nvPr/>
            </p:nvSpPr>
            <p:spPr bwMode="auto">
              <a:xfrm>
                <a:off x="8985581" y="2718594"/>
                <a:ext cx="503254" cy="403031"/>
              </a:xfrm>
              <a:custGeom>
                <a:avLst/>
                <a:gdLst>
                  <a:gd name="T0" fmla="*/ 0 w 236"/>
                  <a:gd name="T1" fmla="*/ 180 h 189"/>
                  <a:gd name="T2" fmla="*/ 149 w 236"/>
                  <a:gd name="T3" fmla="*/ 0 h 189"/>
                  <a:gd name="T4" fmla="*/ 236 w 236"/>
                  <a:gd name="T5" fmla="*/ 189 h 189"/>
                  <a:gd name="T6" fmla="*/ 0 w 236"/>
                  <a:gd name="T7" fmla="*/ 18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6" h="189">
                    <a:moveTo>
                      <a:pt x="0" y="180"/>
                    </a:moveTo>
                    <a:lnTo>
                      <a:pt x="149" y="0"/>
                    </a:lnTo>
                    <a:lnTo>
                      <a:pt x="236" y="18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330">
                <a:extLst>
                  <a:ext uri="{FF2B5EF4-FFF2-40B4-BE49-F238E27FC236}">
                    <a16:creationId xmlns:a16="http://schemas.microsoft.com/office/drawing/2014/main" id="{2A3E2F93-2DDE-469F-A8ED-4EBE292443FA}"/>
                  </a:ext>
                </a:extLst>
              </p:cNvPr>
              <p:cNvSpPr/>
              <p:nvPr/>
            </p:nvSpPr>
            <p:spPr bwMode="auto">
              <a:xfrm>
                <a:off x="8827781" y="3102433"/>
                <a:ext cx="379573" cy="513917"/>
              </a:xfrm>
              <a:custGeom>
                <a:avLst/>
                <a:gdLst>
                  <a:gd name="T0" fmla="*/ 178 w 178"/>
                  <a:gd name="T1" fmla="*/ 241 h 241"/>
                  <a:gd name="T2" fmla="*/ 0 w 178"/>
                  <a:gd name="T3" fmla="*/ 222 h 241"/>
                  <a:gd name="T4" fmla="*/ 74 w 178"/>
                  <a:gd name="T5" fmla="*/ 0 h 241"/>
                  <a:gd name="T6" fmla="*/ 178 w 178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241">
                    <a:moveTo>
                      <a:pt x="178" y="241"/>
                    </a:moveTo>
                    <a:lnTo>
                      <a:pt x="0" y="222"/>
                    </a:lnTo>
                    <a:lnTo>
                      <a:pt x="74" y="0"/>
                    </a:lnTo>
                    <a:lnTo>
                      <a:pt x="178" y="24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331">
                <a:extLst>
                  <a:ext uri="{FF2B5EF4-FFF2-40B4-BE49-F238E27FC236}">
                    <a16:creationId xmlns:a16="http://schemas.microsoft.com/office/drawing/2014/main" id="{D31B27F8-81D1-49AA-AAAE-04A98A33CBF9}"/>
                  </a:ext>
                </a:extLst>
              </p:cNvPr>
              <p:cNvSpPr/>
              <p:nvPr/>
            </p:nvSpPr>
            <p:spPr bwMode="auto">
              <a:xfrm>
                <a:off x="9237208" y="2415789"/>
                <a:ext cx="339058" cy="302806"/>
              </a:xfrm>
              <a:custGeom>
                <a:avLst/>
                <a:gdLst>
                  <a:gd name="T0" fmla="*/ 159 w 159"/>
                  <a:gd name="T1" fmla="*/ 0 h 142"/>
                  <a:gd name="T2" fmla="*/ 31 w 159"/>
                  <a:gd name="T3" fmla="*/ 142 h 142"/>
                  <a:gd name="T4" fmla="*/ 0 w 159"/>
                  <a:gd name="T5" fmla="*/ 0 h 142"/>
                  <a:gd name="T6" fmla="*/ 159 w 159"/>
                  <a:gd name="T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142">
                    <a:moveTo>
                      <a:pt x="159" y="0"/>
                    </a:moveTo>
                    <a:lnTo>
                      <a:pt x="31" y="142"/>
                    </a:lnTo>
                    <a:lnTo>
                      <a:pt x="0" y="0"/>
                    </a:lnTo>
                    <a:lnTo>
                      <a:pt x="159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332">
                <a:extLst>
                  <a:ext uri="{FF2B5EF4-FFF2-40B4-BE49-F238E27FC236}">
                    <a16:creationId xmlns:a16="http://schemas.microsoft.com/office/drawing/2014/main" id="{E1AACB70-21E8-405E-8F12-02BB7E3DEEAA}"/>
                  </a:ext>
                </a:extLst>
              </p:cNvPr>
              <p:cNvSpPr/>
              <p:nvPr/>
            </p:nvSpPr>
            <p:spPr bwMode="auto">
              <a:xfrm>
                <a:off x="8889622" y="2415789"/>
                <a:ext cx="413692" cy="302806"/>
              </a:xfrm>
              <a:custGeom>
                <a:avLst/>
                <a:gdLst>
                  <a:gd name="T0" fmla="*/ 0 w 194"/>
                  <a:gd name="T1" fmla="*/ 92 h 142"/>
                  <a:gd name="T2" fmla="*/ 194 w 194"/>
                  <a:gd name="T3" fmla="*/ 142 h 142"/>
                  <a:gd name="T4" fmla="*/ 163 w 194"/>
                  <a:gd name="T5" fmla="*/ 0 h 142"/>
                  <a:gd name="T6" fmla="*/ 0 w 194"/>
                  <a:gd name="T7" fmla="*/ 9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42">
                    <a:moveTo>
                      <a:pt x="0" y="92"/>
                    </a:moveTo>
                    <a:lnTo>
                      <a:pt x="194" y="142"/>
                    </a:lnTo>
                    <a:lnTo>
                      <a:pt x="163" y="0"/>
                    </a:lnTo>
                    <a:lnTo>
                      <a:pt x="0" y="9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333">
                <a:extLst>
                  <a:ext uri="{FF2B5EF4-FFF2-40B4-BE49-F238E27FC236}">
                    <a16:creationId xmlns:a16="http://schemas.microsoft.com/office/drawing/2014/main" id="{1035A141-808E-4AFD-8471-9449B20DC21F}"/>
                  </a:ext>
                </a:extLst>
              </p:cNvPr>
              <p:cNvSpPr/>
              <p:nvPr/>
            </p:nvSpPr>
            <p:spPr bwMode="auto">
              <a:xfrm>
                <a:off x="9576266" y="2415789"/>
                <a:ext cx="411560" cy="373177"/>
              </a:xfrm>
              <a:custGeom>
                <a:avLst/>
                <a:gdLst>
                  <a:gd name="T0" fmla="*/ 193 w 193"/>
                  <a:gd name="T1" fmla="*/ 82 h 175"/>
                  <a:gd name="T2" fmla="*/ 0 w 193"/>
                  <a:gd name="T3" fmla="*/ 0 h 175"/>
                  <a:gd name="T4" fmla="*/ 85 w 193"/>
                  <a:gd name="T5" fmla="*/ 175 h 175"/>
                  <a:gd name="T6" fmla="*/ 193 w 193"/>
                  <a:gd name="T7" fmla="*/ 82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3" h="175">
                    <a:moveTo>
                      <a:pt x="193" y="82"/>
                    </a:moveTo>
                    <a:lnTo>
                      <a:pt x="0" y="0"/>
                    </a:lnTo>
                    <a:lnTo>
                      <a:pt x="85" y="175"/>
                    </a:lnTo>
                    <a:lnTo>
                      <a:pt x="193" y="8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334">
                <a:extLst>
                  <a:ext uri="{FF2B5EF4-FFF2-40B4-BE49-F238E27FC236}">
                    <a16:creationId xmlns:a16="http://schemas.microsoft.com/office/drawing/2014/main" id="{CCE4CE08-3C6E-475E-AEB0-A0ACB77DC1DF}"/>
                  </a:ext>
                </a:extLst>
              </p:cNvPr>
              <p:cNvSpPr/>
              <p:nvPr/>
            </p:nvSpPr>
            <p:spPr bwMode="auto">
              <a:xfrm>
                <a:off x="9303315" y="2415789"/>
                <a:ext cx="454209" cy="373177"/>
              </a:xfrm>
              <a:custGeom>
                <a:avLst/>
                <a:gdLst>
                  <a:gd name="T0" fmla="*/ 0 w 213"/>
                  <a:gd name="T1" fmla="*/ 142 h 175"/>
                  <a:gd name="T2" fmla="*/ 128 w 213"/>
                  <a:gd name="T3" fmla="*/ 0 h 175"/>
                  <a:gd name="T4" fmla="*/ 213 w 213"/>
                  <a:gd name="T5" fmla="*/ 175 h 175"/>
                  <a:gd name="T6" fmla="*/ 0 w 213"/>
                  <a:gd name="T7" fmla="*/ 142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75">
                    <a:moveTo>
                      <a:pt x="0" y="142"/>
                    </a:moveTo>
                    <a:lnTo>
                      <a:pt x="128" y="0"/>
                    </a:lnTo>
                    <a:lnTo>
                      <a:pt x="213" y="175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335">
                <a:extLst>
                  <a:ext uri="{FF2B5EF4-FFF2-40B4-BE49-F238E27FC236}">
                    <a16:creationId xmlns:a16="http://schemas.microsoft.com/office/drawing/2014/main" id="{46E8A10C-A97B-4D2B-B8C2-AE82DCFE1B0C}"/>
                  </a:ext>
                </a:extLst>
              </p:cNvPr>
              <p:cNvSpPr/>
              <p:nvPr/>
            </p:nvSpPr>
            <p:spPr bwMode="auto">
              <a:xfrm>
                <a:off x="9303315" y="2718594"/>
                <a:ext cx="454209" cy="403031"/>
              </a:xfrm>
              <a:custGeom>
                <a:avLst/>
                <a:gdLst>
                  <a:gd name="T0" fmla="*/ 87 w 213"/>
                  <a:gd name="T1" fmla="*/ 189 h 189"/>
                  <a:gd name="T2" fmla="*/ 0 w 213"/>
                  <a:gd name="T3" fmla="*/ 0 h 189"/>
                  <a:gd name="T4" fmla="*/ 213 w 213"/>
                  <a:gd name="T5" fmla="*/ 33 h 189"/>
                  <a:gd name="T6" fmla="*/ 87 w 213"/>
                  <a:gd name="T7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89">
                    <a:moveTo>
                      <a:pt x="87" y="189"/>
                    </a:moveTo>
                    <a:lnTo>
                      <a:pt x="0" y="0"/>
                    </a:lnTo>
                    <a:lnTo>
                      <a:pt x="213" y="33"/>
                    </a:lnTo>
                    <a:lnTo>
                      <a:pt x="87" y="18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336">
                <a:extLst>
                  <a:ext uri="{FF2B5EF4-FFF2-40B4-BE49-F238E27FC236}">
                    <a16:creationId xmlns:a16="http://schemas.microsoft.com/office/drawing/2014/main" id="{7BC70306-1468-4D65-B8F6-3AEBE569F729}"/>
                  </a:ext>
                </a:extLst>
              </p:cNvPr>
              <p:cNvSpPr/>
              <p:nvPr/>
            </p:nvSpPr>
            <p:spPr bwMode="auto">
              <a:xfrm>
                <a:off x="9488836" y="2788965"/>
                <a:ext cx="420090" cy="362514"/>
              </a:xfrm>
              <a:custGeom>
                <a:avLst/>
                <a:gdLst>
                  <a:gd name="T0" fmla="*/ 197 w 197"/>
                  <a:gd name="T1" fmla="*/ 170 h 170"/>
                  <a:gd name="T2" fmla="*/ 0 w 197"/>
                  <a:gd name="T3" fmla="*/ 156 h 170"/>
                  <a:gd name="T4" fmla="*/ 126 w 197"/>
                  <a:gd name="T5" fmla="*/ 0 h 170"/>
                  <a:gd name="T6" fmla="*/ 197 w 19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70">
                    <a:moveTo>
                      <a:pt x="197" y="170"/>
                    </a:moveTo>
                    <a:lnTo>
                      <a:pt x="0" y="156"/>
                    </a:lnTo>
                    <a:lnTo>
                      <a:pt x="126" y="0"/>
                    </a:lnTo>
                    <a:lnTo>
                      <a:pt x="197" y="17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337">
                <a:extLst>
                  <a:ext uri="{FF2B5EF4-FFF2-40B4-BE49-F238E27FC236}">
                    <a16:creationId xmlns:a16="http://schemas.microsoft.com/office/drawing/2014/main" id="{57516615-241E-4F25-A5EA-ADCF5FE72157}"/>
                  </a:ext>
                </a:extLst>
              </p:cNvPr>
              <p:cNvSpPr/>
              <p:nvPr/>
            </p:nvSpPr>
            <p:spPr bwMode="auto">
              <a:xfrm>
                <a:off x="9757522" y="2590648"/>
                <a:ext cx="381706" cy="253760"/>
              </a:xfrm>
              <a:custGeom>
                <a:avLst/>
                <a:gdLst>
                  <a:gd name="T0" fmla="*/ 179 w 179"/>
                  <a:gd name="T1" fmla="*/ 119 h 119"/>
                  <a:gd name="T2" fmla="*/ 0 w 179"/>
                  <a:gd name="T3" fmla="*/ 93 h 119"/>
                  <a:gd name="T4" fmla="*/ 108 w 179"/>
                  <a:gd name="T5" fmla="*/ 0 h 119"/>
                  <a:gd name="T6" fmla="*/ 179 w 179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119">
                    <a:moveTo>
                      <a:pt x="179" y="119"/>
                    </a:moveTo>
                    <a:lnTo>
                      <a:pt x="0" y="93"/>
                    </a:lnTo>
                    <a:lnTo>
                      <a:pt x="108" y="0"/>
                    </a:lnTo>
                    <a:lnTo>
                      <a:pt x="179" y="11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338">
                <a:extLst>
                  <a:ext uri="{FF2B5EF4-FFF2-40B4-BE49-F238E27FC236}">
                    <a16:creationId xmlns:a16="http://schemas.microsoft.com/office/drawing/2014/main" id="{A6F5433B-4117-479A-AE65-02005EA2D72A}"/>
                  </a:ext>
                </a:extLst>
              </p:cNvPr>
              <p:cNvSpPr/>
              <p:nvPr/>
            </p:nvSpPr>
            <p:spPr bwMode="auto">
              <a:xfrm>
                <a:off x="9987825" y="2590648"/>
                <a:ext cx="494725" cy="253760"/>
              </a:xfrm>
              <a:custGeom>
                <a:avLst/>
                <a:gdLst>
                  <a:gd name="T0" fmla="*/ 232 w 232"/>
                  <a:gd name="T1" fmla="*/ 27 h 119"/>
                  <a:gd name="T2" fmla="*/ 71 w 232"/>
                  <a:gd name="T3" fmla="*/ 119 h 119"/>
                  <a:gd name="T4" fmla="*/ 0 w 232"/>
                  <a:gd name="T5" fmla="*/ 0 h 119"/>
                  <a:gd name="T6" fmla="*/ 232 w 232"/>
                  <a:gd name="T7" fmla="*/ 2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2" h="119">
                    <a:moveTo>
                      <a:pt x="232" y="27"/>
                    </a:moveTo>
                    <a:lnTo>
                      <a:pt x="71" y="119"/>
                    </a:lnTo>
                    <a:lnTo>
                      <a:pt x="0" y="0"/>
                    </a:lnTo>
                    <a:lnTo>
                      <a:pt x="232" y="2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339">
                <a:extLst>
                  <a:ext uri="{FF2B5EF4-FFF2-40B4-BE49-F238E27FC236}">
                    <a16:creationId xmlns:a16="http://schemas.microsoft.com/office/drawing/2014/main" id="{0E43B233-DBAB-4156-9D93-94B6A19F5526}"/>
                  </a:ext>
                </a:extLst>
              </p:cNvPr>
              <p:cNvSpPr/>
              <p:nvPr/>
            </p:nvSpPr>
            <p:spPr bwMode="auto">
              <a:xfrm>
                <a:off x="9757522" y="2788965"/>
                <a:ext cx="381706" cy="362514"/>
              </a:xfrm>
              <a:custGeom>
                <a:avLst/>
                <a:gdLst>
                  <a:gd name="T0" fmla="*/ 71 w 179"/>
                  <a:gd name="T1" fmla="*/ 170 h 170"/>
                  <a:gd name="T2" fmla="*/ 0 w 179"/>
                  <a:gd name="T3" fmla="*/ 0 h 170"/>
                  <a:gd name="T4" fmla="*/ 179 w 179"/>
                  <a:gd name="T5" fmla="*/ 26 h 170"/>
                  <a:gd name="T6" fmla="*/ 71 w 179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170">
                    <a:moveTo>
                      <a:pt x="71" y="170"/>
                    </a:moveTo>
                    <a:lnTo>
                      <a:pt x="0" y="0"/>
                    </a:lnTo>
                    <a:lnTo>
                      <a:pt x="179" y="26"/>
                    </a:lnTo>
                    <a:lnTo>
                      <a:pt x="71" y="17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340">
                <a:extLst>
                  <a:ext uri="{FF2B5EF4-FFF2-40B4-BE49-F238E27FC236}">
                    <a16:creationId xmlns:a16="http://schemas.microsoft.com/office/drawing/2014/main" id="{8F52825E-BDAA-4E19-9C3B-58E0D8D84CCC}"/>
                  </a:ext>
                </a:extLst>
              </p:cNvPr>
              <p:cNvSpPr/>
              <p:nvPr/>
            </p:nvSpPr>
            <p:spPr bwMode="auto">
              <a:xfrm>
                <a:off x="9488836" y="3121625"/>
                <a:ext cx="420090" cy="409427"/>
              </a:xfrm>
              <a:custGeom>
                <a:avLst/>
                <a:gdLst>
                  <a:gd name="T0" fmla="*/ 59 w 197"/>
                  <a:gd name="T1" fmla="*/ 192 h 192"/>
                  <a:gd name="T2" fmla="*/ 0 w 197"/>
                  <a:gd name="T3" fmla="*/ 0 h 192"/>
                  <a:gd name="T4" fmla="*/ 197 w 197"/>
                  <a:gd name="T5" fmla="*/ 14 h 192"/>
                  <a:gd name="T6" fmla="*/ 59 w 197"/>
                  <a:gd name="T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92">
                    <a:moveTo>
                      <a:pt x="59" y="192"/>
                    </a:moveTo>
                    <a:lnTo>
                      <a:pt x="0" y="0"/>
                    </a:lnTo>
                    <a:lnTo>
                      <a:pt x="197" y="14"/>
                    </a:lnTo>
                    <a:lnTo>
                      <a:pt x="59" y="19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341">
                <a:extLst>
                  <a:ext uri="{FF2B5EF4-FFF2-40B4-BE49-F238E27FC236}">
                    <a16:creationId xmlns:a16="http://schemas.microsoft.com/office/drawing/2014/main" id="{EB22518C-6F35-4C13-90A4-7D727EA360D1}"/>
                  </a:ext>
                </a:extLst>
              </p:cNvPr>
              <p:cNvSpPr/>
              <p:nvPr/>
            </p:nvSpPr>
            <p:spPr bwMode="auto">
              <a:xfrm>
                <a:off x="9908926" y="2844409"/>
                <a:ext cx="230303" cy="454209"/>
              </a:xfrm>
              <a:custGeom>
                <a:avLst/>
                <a:gdLst>
                  <a:gd name="T0" fmla="*/ 108 w 108"/>
                  <a:gd name="T1" fmla="*/ 213 h 213"/>
                  <a:gd name="T2" fmla="*/ 108 w 108"/>
                  <a:gd name="T3" fmla="*/ 0 h 213"/>
                  <a:gd name="T4" fmla="*/ 0 w 108"/>
                  <a:gd name="T5" fmla="*/ 144 h 213"/>
                  <a:gd name="T6" fmla="*/ 108 w 108"/>
                  <a:gd name="T7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13">
                    <a:moveTo>
                      <a:pt x="108" y="213"/>
                    </a:moveTo>
                    <a:lnTo>
                      <a:pt x="108" y="0"/>
                    </a:lnTo>
                    <a:lnTo>
                      <a:pt x="0" y="144"/>
                    </a:lnTo>
                    <a:lnTo>
                      <a:pt x="108" y="21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342">
                <a:extLst>
                  <a:ext uri="{FF2B5EF4-FFF2-40B4-BE49-F238E27FC236}">
                    <a16:creationId xmlns:a16="http://schemas.microsoft.com/office/drawing/2014/main" id="{A93D62E9-2DA4-444D-9E4A-6F09BDF85A4A}"/>
                  </a:ext>
                </a:extLst>
              </p:cNvPr>
              <p:cNvSpPr/>
              <p:nvPr/>
            </p:nvSpPr>
            <p:spPr bwMode="auto">
              <a:xfrm>
                <a:off x="10139229" y="2844409"/>
                <a:ext cx="258025" cy="454209"/>
              </a:xfrm>
              <a:custGeom>
                <a:avLst/>
                <a:gdLst>
                  <a:gd name="T0" fmla="*/ 121 w 121"/>
                  <a:gd name="T1" fmla="*/ 130 h 213"/>
                  <a:gd name="T2" fmla="*/ 0 w 121"/>
                  <a:gd name="T3" fmla="*/ 0 h 213"/>
                  <a:gd name="T4" fmla="*/ 0 w 121"/>
                  <a:gd name="T5" fmla="*/ 213 h 213"/>
                  <a:gd name="T6" fmla="*/ 121 w 121"/>
                  <a:gd name="T7" fmla="*/ 13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13">
                    <a:moveTo>
                      <a:pt x="121" y="130"/>
                    </a:moveTo>
                    <a:lnTo>
                      <a:pt x="0" y="0"/>
                    </a:lnTo>
                    <a:lnTo>
                      <a:pt x="0" y="213"/>
                    </a:lnTo>
                    <a:lnTo>
                      <a:pt x="121" y="13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343">
                <a:extLst>
                  <a:ext uri="{FF2B5EF4-FFF2-40B4-BE49-F238E27FC236}">
                    <a16:creationId xmlns:a16="http://schemas.microsoft.com/office/drawing/2014/main" id="{CD1636A2-F6B2-4E5B-8AB8-4FB7BA8712B1}"/>
                  </a:ext>
                </a:extLst>
              </p:cNvPr>
              <p:cNvSpPr/>
              <p:nvPr/>
            </p:nvSpPr>
            <p:spPr bwMode="auto">
              <a:xfrm>
                <a:off x="10139229" y="2844409"/>
                <a:ext cx="454209" cy="277216"/>
              </a:xfrm>
              <a:custGeom>
                <a:avLst/>
                <a:gdLst>
                  <a:gd name="T0" fmla="*/ 213 w 213"/>
                  <a:gd name="T1" fmla="*/ 12 h 130"/>
                  <a:gd name="T2" fmla="*/ 0 w 213"/>
                  <a:gd name="T3" fmla="*/ 0 h 130"/>
                  <a:gd name="T4" fmla="*/ 121 w 213"/>
                  <a:gd name="T5" fmla="*/ 130 h 130"/>
                  <a:gd name="T6" fmla="*/ 213 w 213"/>
                  <a:gd name="T7" fmla="*/ 1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30">
                    <a:moveTo>
                      <a:pt x="213" y="12"/>
                    </a:moveTo>
                    <a:lnTo>
                      <a:pt x="0" y="0"/>
                    </a:lnTo>
                    <a:lnTo>
                      <a:pt x="121" y="130"/>
                    </a:lnTo>
                    <a:lnTo>
                      <a:pt x="213" y="1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344">
                <a:extLst>
                  <a:ext uri="{FF2B5EF4-FFF2-40B4-BE49-F238E27FC236}">
                    <a16:creationId xmlns:a16="http://schemas.microsoft.com/office/drawing/2014/main" id="{473CD13F-C7F3-4DBF-9405-2815BC0294A1}"/>
                  </a:ext>
                </a:extLst>
              </p:cNvPr>
              <p:cNvSpPr/>
              <p:nvPr/>
            </p:nvSpPr>
            <p:spPr bwMode="auto">
              <a:xfrm>
                <a:off x="10139229" y="2648225"/>
                <a:ext cx="454209" cy="221773"/>
              </a:xfrm>
              <a:custGeom>
                <a:avLst/>
                <a:gdLst>
                  <a:gd name="T0" fmla="*/ 161 w 213"/>
                  <a:gd name="T1" fmla="*/ 0 h 104"/>
                  <a:gd name="T2" fmla="*/ 213 w 213"/>
                  <a:gd name="T3" fmla="*/ 104 h 104"/>
                  <a:gd name="T4" fmla="*/ 0 w 213"/>
                  <a:gd name="T5" fmla="*/ 92 h 104"/>
                  <a:gd name="T6" fmla="*/ 161 w 213"/>
                  <a:gd name="T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04">
                    <a:moveTo>
                      <a:pt x="161" y="0"/>
                    </a:moveTo>
                    <a:lnTo>
                      <a:pt x="213" y="104"/>
                    </a:lnTo>
                    <a:lnTo>
                      <a:pt x="0" y="92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345">
                <a:extLst>
                  <a:ext uri="{FF2B5EF4-FFF2-40B4-BE49-F238E27FC236}">
                    <a16:creationId xmlns:a16="http://schemas.microsoft.com/office/drawing/2014/main" id="{25CF8F47-32DD-4253-A121-1EFB3D96032D}"/>
                  </a:ext>
                </a:extLst>
              </p:cNvPr>
              <p:cNvSpPr/>
              <p:nvPr/>
            </p:nvSpPr>
            <p:spPr bwMode="auto">
              <a:xfrm>
                <a:off x="10482550" y="2648225"/>
                <a:ext cx="277216" cy="221773"/>
              </a:xfrm>
              <a:custGeom>
                <a:avLst/>
                <a:gdLst>
                  <a:gd name="T0" fmla="*/ 130 w 130"/>
                  <a:gd name="T1" fmla="*/ 18 h 104"/>
                  <a:gd name="T2" fmla="*/ 52 w 130"/>
                  <a:gd name="T3" fmla="*/ 104 h 104"/>
                  <a:gd name="T4" fmla="*/ 0 w 130"/>
                  <a:gd name="T5" fmla="*/ 0 h 104"/>
                  <a:gd name="T6" fmla="*/ 130 w 130"/>
                  <a:gd name="T7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104">
                    <a:moveTo>
                      <a:pt x="130" y="18"/>
                    </a:moveTo>
                    <a:lnTo>
                      <a:pt x="52" y="104"/>
                    </a:lnTo>
                    <a:lnTo>
                      <a:pt x="0" y="0"/>
                    </a:lnTo>
                    <a:lnTo>
                      <a:pt x="130" y="1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346">
                <a:extLst>
                  <a:ext uri="{FF2B5EF4-FFF2-40B4-BE49-F238E27FC236}">
                    <a16:creationId xmlns:a16="http://schemas.microsoft.com/office/drawing/2014/main" id="{730A1F5B-E7E5-4F22-8B8C-07A0DF3D4AFB}"/>
                  </a:ext>
                </a:extLst>
              </p:cNvPr>
              <p:cNvSpPr/>
              <p:nvPr/>
            </p:nvSpPr>
            <p:spPr bwMode="auto">
              <a:xfrm>
                <a:off x="10397252" y="2869998"/>
                <a:ext cx="307070" cy="281481"/>
              </a:xfrm>
              <a:custGeom>
                <a:avLst/>
                <a:gdLst>
                  <a:gd name="T0" fmla="*/ 144 w 144"/>
                  <a:gd name="T1" fmla="*/ 132 h 132"/>
                  <a:gd name="T2" fmla="*/ 92 w 144"/>
                  <a:gd name="T3" fmla="*/ 0 h 132"/>
                  <a:gd name="T4" fmla="*/ 0 w 144"/>
                  <a:gd name="T5" fmla="*/ 118 h 132"/>
                  <a:gd name="T6" fmla="*/ 144 w 144"/>
                  <a:gd name="T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32">
                    <a:moveTo>
                      <a:pt x="144" y="132"/>
                    </a:moveTo>
                    <a:lnTo>
                      <a:pt x="92" y="0"/>
                    </a:lnTo>
                    <a:lnTo>
                      <a:pt x="0" y="118"/>
                    </a:lnTo>
                    <a:lnTo>
                      <a:pt x="144" y="13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347">
                <a:extLst>
                  <a:ext uri="{FF2B5EF4-FFF2-40B4-BE49-F238E27FC236}">
                    <a16:creationId xmlns:a16="http://schemas.microsoft.com/office/drawing/2014/main" id="{9905721A-0319-447B-98CD-84A22FCD7ED9}"/>
                  </a:ext>
                </a:extLst>
              </p:cNvPr>
              <p:cNvSpPr/>
              <p:nvPr/>
            </p:nvSpPr>
            <p:spPr bwMode="auto">
              <a:xfrm>
                <a:off x="10593436" y="2869998"/>
                <a:ext cx="253760" cy="281481"/>
              </a:xfrm>
              <a:custGeom>
                <a:avLst/>
                <a:gdLst>
                  <a:gd name="T0" fmla="*/ 119 w 119"/>
                  <a:gd name="T1" fmla="*/ 12 h 132"/>
                  <a:gd name="T2" fmla="*/ 0 w 119"/>
                  <a:gd name="T3" fmla="*/ 0 h 132"/>
                  <a:gd name="T4" fmla="*/ 52 w 119"/>
                  <a:gd name="T5" fmla="*/ 132 h 132"/>
                  <a:gd name="T6" fmla="*/ 119 w 119"/>
                  <a:gd name="T7" fmla="*/ 1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32">
                    <a:moveTo>
                      <a:pt x="119" y="12"/>
                    </a:moveTo>
                    <a:lnTo>
                      <a:pt x="0" y="0"/>
                    </a:lnTo>
                    <a:lnTo>
                      <a:pt x="52" y="132"/>
                    </a:lnTo>
                    <a:lnTo>
                      <a:pt x="119" y="1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348">
                <a:extLst>
                  <a:ext uri="{FF2B5EF4-FFF2-40B4-BE49-F238E27FC236}">
                    <a16:creationId xmlns:a16="http://schemas.microsoft.com/office/drawing/2014/main" id="{2F4BCF48-CF0C-4C3F-90AE-71B9FE7B0797}"/>
                  </a:ext>
                </a:extLst>
              </p:cNvPr>
              <p:cNvSpPr/>
              <p:nvPr/>
            </p:nvSpPr>
            <p:spPr bwMode="auto">
              <a:xfrm>
                <a:off x="10704323" y="2895587"/>
                <a:ext cx="272952" cy="255892"/>
              </a:xfrm>
              <a:custGeom>
                <a:avLst/>
                <a:gdLst>
                  <a:gd name="T0" fmla="*/ 128 w 128"/>
                  <a:gd name="T1" fmla="*/ 97 h 120"/>
                  <a:gd name="T2" fmla="*/ 67 w 128"/>
                  <a:gd name="T3" fmla="*/ 0 h 120"/>
                  <a:gd name="T4" fmla="*/ 0 w 128"/>
                  <a:gd name="T5" fmla="*/ 120 h 120"/>
                  <a:gd name="T6" fmla="*/ 128 w 128"/>
                  <a:gd name="T7" fmla="*/ 9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20">
                    <a:moveTo>
                      <a:pt x="128" y="97"/>
                    </a:moveTo>
                    <a:lnTo>
                      <a:pt x="67" y="0"/>
                    </a:lnTo>
                    <a:lnTo>
                      <a:pt x="0" y="120"/>
                    </a:lnTo>
                    <a:lnTo>
                      <a:pt x="128" y="9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349">
                <a:extLst>
                  <a:ext uri="{FF2B5EF4-FFF2-40B4-BE49-F238E27FC236}">
                    <a16:creationId xmlns:a16="http://schemas.microsoft.com/office/drawing/2014/main" id="{36CD6814-A8E2-4FBD-8659-2A8CE3BBE2E9}"/>
                  </a:ext>
                </a:extLst>
              </p:cNvPr>
              <p:cNvSpPr/>
              <p:nvPr/>
            </p:nvSpPr>
            <p:spPr bwMode="auto">
              <a:xfrm>
                <a:off x="10704323" y="3102433"/>
                <a:ext cx="272952" cy="302806"/>
              </a:xfrm>
              <a:custGeom>
                <a:avLst/>
                <a:gdLst>
                  <a:gd name="T0" fmla="*/ 7 w 128"/>
                  <a:gd name="T1" fmla="*/ 142 h 142"/>
                  <a:gd name="T2" fmla="*/ 0 w 128"/>
                  <a:gd name="T3" fmla="*/ 23 h 142"/>
                  <a:gd name="T4" fmla="*/ 128 w 128"/>
                  <a:gd name="T5" fmla="*/ 0 h 142"/>
                  <a:gd name="T6" fmla="*/ 7 w 128"/>
                  <a:gd name="T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42">
                    <a:moveTo>
                      <a:pt x="7" y="142"/>
                    </a:moveTo>
                    <a:lnTo>
                      <a:pt x="0" y="23"/>
                    </a:lnTo>
                    <a:lnTo>
                      <a:pt x="128" y="0"/>
                    </a:lnTo>
                    <a:lnTo>
                      <a:pt x="7" y="14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350">
                <a:extLst>
                  <a:ext uri="{FF2B5EF4-FFF2-40B4-BE49-F238E27FC236}">
                    <a16:creationId xmlns:a16="http://schemas.microsoft.com/office/drawing/2014/main" id="{FC504E89-5E7A-40C1-BDF8-E94EF8108C02}"/>
                  </a:ext>
                </a:extLst>
              </p:cNvPr>
              <p:cNvSpPr/>
              <p:nvPr/>
            </p:nvSpPr>
            <p:spPr bwMode="auto">
              <a:xfrm>
                <a:off x="10593436" y="2686609"/>
                <a:ext cx="253760" cy="208979"/>
              </a:xfrm>
              <a:custGeom>
                <a:avLst/>
                <a:gdLst>
                  <a:gd name="T0" fmla="*/ 78 w 119"/>
                  <a:gd name="T1" fmla="*/ 0 h 98"/>
                  <a:gd name="T2" fmla="*/ 119 w 119"/>
                  <a:gd name="T3" fmla="*/ 98 h 98"/>
                  <a:gd name="T4" fmla="*/ 0 w 119"/>
                  <a:gd name="T5" fmla="*/ 86 h 98"/>
                  <a:gd name="T6" fmla="*/ 78 w 119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98">
                    <a:moveTo>
                      <a:pt x="78" y="0"/>
                    </a:moveTo>
                    <a:lnTo>
                      <a:pt x="119" y="98"/>
                    </a:lnTo>
                    <a:lnTo>
                      <a:pt x="0" y="86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351">
                <a:extLst>
                  <a:ext uri="{FF2B5EF4-FFF2-40B4-BE49-F238E27FC236}">
                    <a16:creationId xmlns:a16="http://schemas.microsoft.com/office/drawing/2014/main" id="{5D82F65C-8269-40A8-8057-3A8F5261B52D}"/>
                  </a:ext>
                </a:extLst>
              </p:cNvPr>
              <p:cNvSpPr/>
              <p:nvPr/>
            </p:nvSpPr>
            <p:spPr bwMode="auto">
              <a:xfrm>
                <a:off x="10759766" y="2686609"/>
                <a:ext cx="253760" cy="208979"/>
              </a:xfrm>
              <a:custGeom>
                <a:avLst/>
                <a:gdLst>
                  <a:gd name="T0" fmla="*/ 119 w 119"/>
                  <a:gd name="T1" fmla="*/ 34 h 98"/>
                  <a:gd name="T2" fmla="*/ 41 w 119"/>
                  <a:gd name="T3" fmla="*/ 98 h 98"/>
                  <a:gd name="T4" fmla="*/ 0 w 119"/>
                  <a:gd name="T5" fmla="*/ 0 h 98"/>
                  <a:gd name="T6" fmla="*/ 119 w 119"/>
                  <a:gd name="T7" fmla="*/ 3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98">
                    <a:moveTo>
                      <a:pt x="119" y="34"/>
                    </a:moveTo>
                    <a:lnTo>
                      <a:pt x="41" y="98"/>
                    </a:lnTo>
                    <a:lnTo>
                      <a:pt x="0" y="0"/>
                    </a:lnTo>
                    <a:lnTo>
                      <a:pt x="119" y="3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352">
                <a:extLst>
                  <a:ext uri="{FF2B5EF4-FFF2-40B4-BE49-F238E27FC236}">
                    <a16:creationId xmlns:a16="http://schemas.microsoft.com/office/drawing/2014/main" id="{4F8032EF-FD3E-4E64-8003-5A010E6FD66A}"/>
                  </a:ext>
                </a:extLst>
              </p:cNvPr>
              <p:cNvSpPr/>
              <p:nvPr/>
            </p:nvSpPr>
            <p:spPr bwMode="auto">
              <a:xfrm>
                <a:off x="10847197" y="2895587"/>
                <a:ext cx="245231" cy="206847"/>
              </a:xfrm>
              <a:custGeom>
                <a:avLst/>
                <a:gdLst>
                  <a:gd name="T0" fmla="*/ 61 w 115"/>
                  <a:gd name="T1" fmla="*/ 97 h 97"/>
                  <a:gd name="T2" fmla="*/ 115 w 115"/>
                  <a:gd name="T3" fmla="*/ 35 h 97"/>
                  <a:gd name="T4" fmla="*/ 0 w 115"/>
                  <a:gd name="T5" fmla="*/ 0 h 97"/>
                  <a:gd name="T6" fmla="*/ 61 w 115"/>
                  <a:gd name="T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97">
                    <a:moveTo>
                      <a:pt x="61" y="97"/>
                    </a:moveTo>
                    <a:lnTo>
                      <a:pt x="115" y="35"/>
                    </a:lnTo>
                    <a:lnTo>
                      <a:pt x="0" y="0"/>
                    </a:lnTo>
                    <a:lnTo>
                      <a:pt x="61" y="9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353">
                <a:extLst>
                  <a:ext uri="{FF2B5EF4-FFF2-40B4-BE49-F238E27FC236}">
                    <a16:creationId xmlns:a16="http://schemas.microsoft.com/office/drawing/2014/main" id="{37EAE3B6-41F0-4E46-8639-3849D7CDC5FE}"/>
                  </a:ext>
                </a:extLst>
              </p:cNvPr>
              <p:cNvSpPr/>
              <p:nvPr/>
            </p:nvSpPr>
            <p:spPr bwMode="auto">
              <a:xfrm>
                <a:off x="10977274" y="2970222"/>
                <a:ext cx="262290" cy="132211"/>
              </a:xfrm>
              <a:custGeom>
                <a:avLst/>
                <a:gdLst>
                  <a:gd name="T0" fmla="*/ 123 w 123"/>
                  <a:gd name="T1" fmla="*/ 36 h 62"/>
                  <a:gd name="T2" fmla="*/ 0 w 123"/>
                  <a:gd name="T3" fmla="*/ 62 h 62"/>
                  <a:gd name="T4" fmla="*/ 54 w 123"/>
                  <a:gd name="T5" fmla="*/ 0 h 62"/>
                  <a:gd name="T6" fmla="*/ 123 w 123"/>
                  <a:gd name="T7" fmla="*/ 3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62">
                    <a:moveTo>
                      <a:pt x="123" y="36"/>
                    </a:moveTo>
                    <a:lnTo>
                      <a:pt x="0" y="62"/>
                    </a:lnTo>
                    <a:lnTo>
                      <a:pt x="54" y="0"/>
                    </a:lnTo>
                    <a:lnTo>
                      <a:pt x="123" y="3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354">
                <a:extLst>
                  <a:ext uri="{FF2B5EF4-FFF2-40B4-BE49-F238E27FC236}">
                    <a16:creationId xmlns:a16="http://schemas.microsoft.com/office/drawing/2014/main" id="{47C35E54-67A7-4870-B5ED-A74367E5C9E2}"/>
                  </a:ext>
                </a:extLst>
              </p:cNvPr>
              <p:cNvSpPr/>
              <p:nvPr/>
            </p:nvSpPr>
            <p:spPr bwMode="auto">
              <a:xfrm>
                <a:off x="10847197" y="2759111"/>
                <a:ext cx="245231" cy="211112"/>
              </a:xfrm>
              <a:custGeom>
                <a:avLst/>
                <a:gdLst>
                  <a:gd name="T0" fmla="*/ 78 w 115"/>
                  <a:gd name="T1" fmla="*/ 0 h 99"/>
                  <a:gd name="T2" fmla="*/ 115 w 115"/>
                  <a:gd name="T3" fmla="*/ 99 h 99"/>
                  <a:gd name="T4" fmla="*/ 0 w 115"/>
                  <a:gd name="T5" fmla="*/ 64 h 99"/>
                  <a:gd name="T6" fmla="*/ 78 w 115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99">
                    <a:moveTo>
                      <a:pt x="78" y="0"/>
                    </a:moveTo>
                    <a:lnTo>
                      <a:pt x="115" y="99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355">
                <a:extLst>
                  <a:ext uri="{FF2B5EF4-FFF2-40B4-BE49-F238E27FC236}">
                    <a16:creationId xmlns:a16="http://schemas.microsoft.com/office/drawing/2014/main" id="{89DBC869-3A28-49AE-B643-67764A262BED}"/>
                  </a:ext>
                </a:extLst>
              </p:cNvPr>
              <p:cNvSpPr/>
              <p:nvPr/>
            </p:nvSpPr>
            <p:spPr bwMode="auto">
              <a:xfrm>
                <a:off x="11013527" y="2759111"/>
                <a:ext cx="251627" cy="211112"/>
              </a:xfrm>
              <a:custGeom>
                <a:avLst/>
                <a:gdLst>
                  <a:gd name="T0" fmla="*/ 118 w 118"/>
                  <a:gd name="T1" fmla="*/ 0 h 99"/>
                  <a:gd name="T2" fmla="*/ 37 w 118"/>
                  <a:gd name="T3" fmla="*/ 99 h 99"/>
                  <a:gd name="T4" fmla="*/ 0 w 118"/>
                  <a:gd name="T5" fmla="*/ 0 h 99"/>
                  <a:gd name="T6" fmla="*/ 118 w 118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99">
                    <a:moveTo>
                      <a:pt x="118" y="0"/>
                    </a:moveTo>
                    <a:lnTo>
                      <a:pt x="37" y="99"/>
                    </a:lnTo>
                    <a:lnTo>
                      <a:pt x="0" y="0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356">
                <a:extLst>
                  <a:ext uri="{FF2B5EF4-FFF2-40B4-BE49-F238E27FC236}">
                    <a16:creationId xmlns:a16="http://schemas.microsoft.com/office/drawing/2014/main" id="{0AE4080B-5BBF-4C3A-A7D0-CF11936088DA}"/>
                  </a:ext>
                </a:extLst>
              </p:cNvPr>
              <p:cNvSpPr/>
              <p:nvPr/>
            </p:nvSpPr>
            <p:spPr bwMode="auto">
              <a:xfrm>
                <a:off x="11092426" y="2759111"/>
                <a:ext cx="383838" cy="211112"/>
              </a:xfrm>
              <a:custGeom>
                <a:avLst/>
                <a:gdLst>
                  <a:gd name="T0" fmla="*/ 180 w 180"/>
                  <a:gd name="T1" fmla="*/ 52 h 99"/>
                  <a:gd name="T2" fmla="*/ 0 w 180"/>
                  <a:gd name="T3" fmla="*/ 99 h 99"/>
                  <a:gd name="T4" fmla="*/ 81 w 180"/>
                  <a:gd name="T5" fmla="*/ 0 h 99"/>
                  <a:gd name="T6" fmla="*/ 180 w 180"/>
                  <a:gd name="T7" fmla="*/ 5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99">
                    <a:moveTo>
                      <a:pt x="180" y="52"/>
                    </a:moveTo>
                    <a:lnTo>
                      <a:pt x="0" y="99"/>
                    </a:lnTo>
                    <a:lnTo>
                      <a:pt x="81" y="0"/>
                    </a:lnTo>
                    <a:lnTo>
                      <a:pt x="180" y="5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357">
                <a:extLst>
                  <a:ext uri="{FF2B5EF4-FFF2-40B4-BE49-F238E27FC236}">
                    <a16:creationId xmlns:a16="http://schemas.microsoft.com/office/drawing/2014/main" id="{74990EF8-25DA-46A0-8F0F-77AE634BDB6D}"/>
                  </a:ext>
                </a:extLst>
              </p:cNvPr>
              <p:cNvSpPr/>
              <p:nvPr/>
            </p:nvSpPr>
            <p:spPr bwMode="auto">
              <a:xfrm>
                <a:off x="11092426" y="2869998"/>
                <a:ext cx="383838" cy="176993"/>
              </a:xfrm>
              <a:custGeom>
                <a:avLst/>
                <a:gdLst>
                  <a:gd name="T0" fmla="*/ 69 w 180"/>
                  <a:gd name="T1" fmla="*/ 83 h 83"/>
                  <a:gd name="T2" fmla="*/ 0 w 180"/>
                  <a:gd name="T3" fmla="*/ 47 h 83"/>
                  <a:gd name="T4" fmla="*/ 180 w 180"/>
                  <a:gd name="T5" fmla="*/ 0 h 83"/>
                  <a:gd name="T6" fmla="*/ 69 w 18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3">
                    <a:moveTo>
                      <a:pt x="69" y="83"/>
                    </a:moveTo>
                    <a:lnTo>
                      <a:pt x="0" y="47"/>
                    </a:lnTo>
                    <a:lnTo>
                      <a:pt x="180" y="0"/>
                    </a:lnTo>
                    <a:lnTo>
                      <a:pt x="69" y="8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358">
                <a:extLst>
                  <a:ext uri="{FF2B5EF4-FFF2-40B4-BE49-F238E27FC236}">
                    <a16:creationId xmlns:a16="http://schemas.microsoft.com/office/drawing/2014/main" id="{54D8BD0B-3593-4082-A0D6-E7C48D0425F5}"/>
                  </a:ext>
                </a:extLst>
              </p:cNvPr>
              <p:cNvSpPr/>
              <p:nvPr/>
            </p:nvSpPr>
            <p:spPr bwMode="auto">
              <a:xfrm>
                <a:off x="10139229" y="3298617"/>
                <a:ext cx="258025" cy="317733"/>
              </a:xfrm>
              <a:custGeom>
                <a:avLst/>
                <a:gdLst>
                  <a:gd name="T0" fmla="*/ 0 w 121"/>
                  <a:gd name="T1" fmla="*/ 0 h 149"/>
                  <a:gd name="T2" fmla="*/ 121 w 121"/>
                  <a:gd name="T3" fmla="*/ 33 h 149"/>
                  <a:gd name="T4" fmla="*/ 45 w 121"/>
                  <a:gd name="T5" fmla="*/ 149 h 149"/>
                  <a:gd name="T6" fmla="*/ 0 w 121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149">
                    <a:moveTo>
                      <a:pt x="0" y="0"/>
                    </a:moveTo>
                    <a:lnTo>
                      <a:pt x="121" y="33"/>
                    </a:lnTo>
                    <a:lnTo>
                      <a:pt x="45" y="1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359">
                <a:extLst>
                  <a:ext uri="{FF2B5EF4-FFF2-40B4-BE49-F238E27FC236}">
                    <a16:creationId xmlns:a16="http://schemas.microsoft.com/office/drawing/2014/main" id="{5F299A97-1602-4E1C-A7A1-D2AF2815849A}"/>
                  </a:ext>
                </a:extLst>
              </p:cNvPr>
              <p:cNvSpPr/>
              <p:nvPr/>
            </p:nvSpPr>
            <p:spPr bwMode="auto">
              <a:xfrm>
                <a:off x="9908926" y="3460682"/>
                <a:ext cx="326263" cy="266555"/>
              </a:xfrm>
              <a:custGeom>
                <a:avLst/>
                <a:gdLst>
                  <a:gd name="T0" fmla="*/ 37 w 153"/>
                  <a:gd name="T1" fmla="*/ 125 h 125"/>
                  <a:gd name="T2" fmla="*/ 153 w 153"/>
                  <a:gd name="T3" fmla="*/ 73 h 125"/>
                  <a:gd name="T4" fmla="*/ 0 w 153"/>
                  <a:gd name="T5" fmla="*/ 0 h 125"/>
                  <a:gd name="T6" fmla="*/ 37 w 153"/>
                  <a:gd name="T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25">
                    <a:moveTo>
                      <a:pt x="37" y="125"/>
                    </a:moveTo>
                    <a:lnTo>
                      <a:pt x="153" y="73"/>
                    </a:lnTo>
                    <a:lnTo>
                      <a:pt x="0" y="0"/>
                    </a:lnTo>
                    <a:lnTo>
                      <a:pt x="37" y="12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360">
                <a:extLst>
                  <a:ext uri="{FF2B5EF4-FFF2-40B4-BE49-F238E27FC236}">
                    <a16:creationId xmlns:a16="http://schemas.microsoft.com/office/drawing/2014/main" id="{96720351-277B-493B-A8C5-F6F0042D7729}"/>
                  </a:ext>
                </a:extLst>
              </p:cNvPr>
              <p:cNvSpPr/>
              <p:nvPr/>
            </p:nvSpPr>
            <p:spPr bwMode="auto">
              <a:xfrm>
                <a:off x="9908926" y="3298617"/>
                <a:ext cx="326263" cy="317733"/>
              </a:xfrm>
              <a:custGeom>
                <a:avLst/>
                <a:gdLst>
                  <a:gd name="T0" fmla="*/ 108 w 153"/>
                  <a:gd name="T1" fmla="*/ 0 h 149"/>
                  <a:gd name="T2" fmla="*/ 0 w 153"/>
                  <a:gd name="T3" fmla="*/ 76 h 149"/>
                  <a:gd name="T4" fmla="*/ 153 w 153"/>
                  <a:gd name="T5" fmla="*/ 149 h 149"/>
                  <a:gd name="T6" fmla="*/ 108 w 153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49">
                    <a:moveTo>
                      <a:pt x="108" y="0"/>
                    </a:moveTo>
                    <a:lnTo>
                      <a:pt x="0" y="76"/>
                    </a:lnTo>
                    <a:lnTo>
                      <a:pt x="153" y="149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361">
                <a:extLst>
                  <a:ext uri="{FF2B5EF4-FFF2-40B4-BE49-F238E27FC236}">
                    <a16:creationId xmlns:a16="http://schemas.microsoft.com/office/drawing/2014/main" id="{FD65B6CB-37E6-48F3-B26F-BA34606145A2}"/>
                  </a:ext>
                </a:extLst>
              </p:cNvPr>
              <p:cNvSpPr/>
              <p:nvPr/>
            </p:nvSpPr>
            <p:spPr bwMode="auto">
              <a:xfrm>
                <a:off x="9614650" y="3151479"/>
                <a:ext cx="294276" cy="379573"/>
              </a:xfrm>
              <a:custGeom>
                <a:avLst/>
                <a:gdLst>
                  <a:gd name="T0" fmla="*/ 138 w 138"/>
                  <a:gd name="T1" fmla="*/ 0 h 178"/>
                  <a:gd name="T2" fmla="*/ 0 w 138"/>
                  <a:gd name="T3" fmla="*/ 178 h 178"/>
                  <a:gd name="T4" fmla="*/ 138 w 138"/>
                  <a:gd name="T5" fmla="*/ 145 h 178"/>
                  <a:gd name="T6" fmla="*/ 138 w 138"/>
                  <a:gd name="T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78">
                    <a:moveTo>
                      <a:pt x="138" y="0"/>
                    </a:moveTo>
                    <a:lnTo>
                      <a:pt x="0" y="178"/>
                    </a:lnTo>
                    <a:lnTo>
                      <a:pt x="138" y="145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362">
                <a:extLst>
                  <a:ext uri="{FF2B5EF4-FFF2-40B4-BE49-F238E27FC236}">
                    <a16:creationId xmlns:a16="http://schemas.microsoft.com/office/drawing/2014/main" id="{0D72B5A7-2AD0-4CAF-AE13-6FAEBB80DE2D}"/>
                  </a:ext>
                </a:extLst>
              </p:cNvPr>
              <p:cNvSpPr/>
              <p:nvPr/>
            </p:nvSpPr>
            <p:spPr bwMode="auto">
              <a:xfrm>
                <a:off x="9908926" y="3151479"/>
                <a:ext cx="230303" cy="309204"/>
              </a:xfrm>
              <a:custGeom>
                <a:avLst/>
                <a:gdLst>
                  <a:gd name="T0" fmla="*/ 108 w 108"/>
                  <a:gd name="T1" fmla="*/ 69 h 145"/>
                  <a:gd name="T2" fmla="*/ 0 w 108"/>
                  <a:gd name="T3" fmla="*/ 145 h 145"/>
                  <a:gd name="T4" fmla="*/ 0 w 108"/>
                  <a:gd name="T5" fmla="*/ 0 h 145"/>
                  <a:gd name="T6" fmla="*/ 108 w 108"/>
                  <a:gd name="T7" fmla="*/ 6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45">
                    <a:moveTo>
                      <a:pt x="108" y="69"/>
                    </a:moveTo>
                    <a:lnTo>
                      <a:pt x="0" y="145"/>
                    </a:lnTo>
                    <a:lnTo>
                      <a:pt x="0" y="0"/>
                    </a:lnTo>
                    <a:lnTo>
                      <a:pt x="108" y="6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363">
                <a:extLst>
                  <a:ext uri="{FF2B5EF4-FFF2-40B4-BE49-F238E27FC236}">
                    <a16:creationId xmlns:a16="http://schemas.microsoft.com/office/drawing/2014/main" id="{93857954-6E7D-4174-BC52-3DADFF6A8F20}"/>
                  </a:ext>
                </a:extLst>
              </p:cNvPr>
              <p:cNvSpPr/>
              <p:nvPr/>
            </p:nvSpPr>
            <p:spPr bwMode="auto">
              <a:xfrm>
                <a:off x="9731933" y="3460682"/>
                <a:ext cx="255892" cy="388103"/>
              </a:xfrm>
              <a:custGeom>
                <a:avLst/>
                <a:gdLst>
                  <a:gd name="T0" fmla="*/ 0 w 120"/>
                  <a:gd name="T1" fmla="*/ 182 h 182"/>
                  <a:gd name="T2" fmla="*/ 83 w 120"/>
                  <a:gd name="T3" fmla="*/ 0 h 182"/>
                  <a:gd name="T4" fmla="*/ 120 w 120"/>
                  <a:gd name="T5" fmla="*/ 125 h 182"/>
                  <a:gd name="T6" fmla="*/ 0 w 120"/>
                  <a:gd name="T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82">
                    <a:moveTo>
                      <a:pt x="0" y="182"/>
                    </a:moveTo>
                    <a:lnTo>
                      <a:pt x="83" y="0"/>
                    </a:lnTo>
                    <a:lnTo>
                      <a:pt x="120" y="125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364">
                <a:extLst>
                  <a:ext uri="{FF2B5EF4-FFF2-40B4-BE49-F238E27FC236}">
                    <a16:creationId xmlns:a16="http://schemas.microsoft.com/office/drawing/2014/main" id="{C96B4499-3139-4E95-B949-BAC88AB97FC5}"/>
                  </a:ext>
                </a:extLst>
              </p:cNvPr>
              <p:cNvSpPr/>
              <p:nvPr/>
            </p:nvSpPr>
            <p:spPr bwMode="auto">
              <a:xfrm>
                <a:off x="9614650" y="3460682"/>
                <a:ext cx="294276" cy="388103"/>
              </a:xfrm>
              <a:custGeom>
                <a:avLst/>
                <a:gdLst>
                  <a:gd name="T0" fmla="*/ 0 w 138"/>
                  <a:gd name="T1" fmla="*/ 33 h 182"/>
                  <a:gd name="T2" fmla="*/ 55 w 138"/>
                  <a:gd name="T3" fmla="*/ 182 h 182"/>
                  <a:gd name="T4" fmla="*/ 138 w 138"/>
                  <a:gd name="T5" fmla="*/ 0 h 182"/>
                  <a:gd name="T6" fmla="*/ 0 w 138"/>
                  <a:gd name="T7" fmla="*/ 33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82">
                    <a:moveTo>
                      <a:pt x="0" y="33"/>
                    </a:moveTo>
                    <a:lnTo>
                      <a:pt x="55" y="182"/>
                    </a:lnTo>
                    <a:lnTo>
                      <a:pt x="138" y="0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365">
                <a:extLst>
                  <a:ext uri="{FF2B5EF4-FFF2-40B4-BE49-F238E27FC236}">
                    <a16:creationId xmlns:a16="http://schemas.microsoft.com/office/drawing/2014/main" id="{52627FDB-27F9-42DE-84C8-EC40BEAAAD54}"/>
                  </a:ext>
                </a:extLst>
              </p:cNvPr>
              <p:cNvSpPr/>
              <p:nvPr/>
            </p:nvSpPr>
            <p:spPr bwMode="auto">
              <a:xfrm>
                <a:off x="9661563" y="3848785"/>
                <a:ext cx="247362" cy="383838"/>
              </a:xfrm>
              <a:custGeom>
                <a:avLst/>
                <a:gdLst>
                  <a:gd name="T0" fmla="*/ 116 w 116"/>
                  <a:gd name="T1" fmla="*/ 109 h 180"/>
                  <a:gd name="T2" fmla="*/ 33 w 116"/>
                  <a:gd name="T3" fmla="*/ 0 h 180"/>
                  <a:gd name="T4" fmla="*/ 0 w 116"/>
                  <a:gd name="T5" fmla="*/ 180 h 180"/>
                  <a:gd name="T6" fmla="*/ 116 w 116"/>
                  <a:gd name="T7" fmla="*/ 10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80">
                    <a:moveTo>
                      <a:pt x="116" y="109"/>
                    </a:moveTo>
                    <a:lnTo>
                      <a:pt x="33" y="0"/>
                    </a:lnTo>
                    <a:lnTo>
                      <a:pt x="0" y="180"/>
                    </a:lnTo>
                    <a:lnTo>
                      <a:pt x="116" y="10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366">
                <a:extLst>
                  <a:ext uri="{FF2B5EF4-FFF2-40B4-BE49-F238E27FC236}">
                    <a16:creationId xmlns:a16="http://schemas.microsoft.com/office/drawing/2014/main" id="{A7C49E5E-6CDF-4526-B60F-E3BE1DCCDB61}"/>
                  </a:ext>
                </a:extLst>
              </p:cNvPr>
              <p:cNvSpPr/>
              <p:nvPr/>
            </p:nvSpPr>
            <p:spPr bwMode="auto">
              <a:xfrm>
                <a:off x="9207354" y="3531053"/>
                <a:ext cx="407296" cy="409427"/>
              </a:xfrm>
              <a:custGeom>
                <a:avLst/>
                <a:gdLst>
                  <a:gd name="T0" fmla="*/ 97 w 191"/>
                  <a:gd name="T1" fmla="*/ 192 h 192"/>
                  <a:gd name="T2" fmla="*/ 0 w 191"/>
                  <a:gd name="T3" fmla="*/ 40 h 192"/>
                  <a:gd name="T4" fmla="*/ 191 w 191"/>
                  <a:gd name="T5" fmla="*/ 0 h 192"/>
                  <a:gd name="T6" fmla="*/ 97 w 191"/>
                  <a:gd name="T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192">
                    <a:moveTo>
                      <a:pt x="97" y="192"/>
                    </a:moveTo>
                    <a:lnTo>
                      <a:pt x="0" y="40"/>
                    </a:lnTo>
                    <a:lnTo>
                      <a:pt x="191" y="0"/>
                    </a:lnTo>
                    <a:lnTo>
                      <a:pt x="97" y="19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367">
                <a:extLst>
                  <a:ext uri="{FF2B5EF4-FFF2-40B4-BE49-F238E27FC236}">
                    <a16:creationId xmlns:a16="http://schemas.microsoft.com/office/drawing/2014/main" id="{2992716E-1FA2-490D-B2E0-18AF36348CAB}"/>
                  </a:ext>
                </a:extLst>
              </p:cNvPr>
              <p:cNvSpPr/>
              <p:nvPr/>
            </p:nvSpPr>
            <p:spPr bwMode="auto">
              <a:xfrm>
                <a:off x="9414201" y="3531053"/>
                <a:ext cx="317733" cy="409427"/>
              </a:xfrm>
              <a:custGeom>
                <a:avLst/>
                <a:gdLst>
                  <a:gd name="T0" fmla="*/ 149 w 149"/>
                  <a:gd name="T1" fmla="*/ 149 h 192"/>
                  <a:gd name="T2" fmla="*/ 0 w 149"/>
                  <a:gd name="T3" fmla="*/ 192 h 192"/>
                  <a:gd name="T4" fmla="*/ 94 w 149"/>
                  <a:gd name="T5" fmla="*/ 0 h 192"/>
                  <a:gd name="T6" fmla="*/ 149 w 149"/>
                  <a:gd name="T7" fmla="*/ 14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192">
                    <a:moveTo>
                      <a:pt x="149" y="149"/>
                    </a:moveTo>
                    <a:lnTo>
                      <a:pt x="0" y="192"/>
                    </a:lnTo>
                    <a:lnTo>
                      <a:pt x="94" y="0"/>
                    </a:lnTo>
                    <a:lnTo>
                      <a:pt x="149" y="14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368">
                <a:extLst>
                  <a:ext uri="{FF2B5EF4-FFF2-40B4-BE49-F238E27FC236}">
                    <a16:creationId xmlns:a16="http://schemas.microsoft.com/office/drawing/2014/main" id="{EE58CCEE-C6D1-442E-9DDD-3229A9F50148}"/>
                  </a:ext>
                </a:extLst>
              </p:cNvPr>
              <p:cNvSpPr/>
              <p:nvPr/>
            </p:nvSpPr>
            <p:spPr bwMode="auto">
              <a:xfrm>
                <a:off x="9414201" y="3848785"/>
                <a:ext cx="317733" cy="383838"/>
              </a:xfrm>
              <a:custGeom>
                <a:avLst/>
                <a:gdLst>
                  <a:gd name="T0" fmla="*/ 116 w 149"/>
                  <a:gd name="T1" fmla="*/ 180 h 180"/>
                  <a:gd name="T2" fmla="*/ 0 w 149"/>
                  <a:gd name="T3" fmla="*/ 43 h 180"/>
                  <a:gd name="T4" fmla="*/ 149 w 149"/>
                  <a:gd name="T5" fmla="*/ 0 h 180"/>
                  <a:gd name="T6" fmla="*/ 116 w 149"/>
                  <a:gd name="T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180">
                    <a:moveTo>
                      <a:pt x="116" y="180"/>
                    </a:moveTo>
                    <a:lnTo>
                      <a:pt x="0" y="43"/>
                    </a:lnTo>
                    <a:lnTo>
                      <a:pt x="149" y="0"/>
                    </a:lnTo>
                    <a:lnTo>
                      <a:pt x="116" y="18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369">
                <a:extLst>
                  <a:ext uri="{FF2B5EF4-FFF2-40B4-BE49-F238E27FC236}">
                    <a16:creationId xmlns:a16="http://schemas.microsoft.com/office/drawing/2014/main" id="{C2119ADD-CAD8-4CEC-A968-B1740F9867A2}"/>
                  </a:ext>
                </a:extLst>
              </p:cNvPr>
              <p:cNvSpPr/>
              <p:nvPr/>
            </p:nvSpPr>
            <p:spPr bwMode="auto">
              <a:xfrm>
                <a:off x="9414201" y="3940480"/>
                <a:ext cx="247362" cy="403031"/>
              </a:xfrm>
              <a:custGeom>
                <a:avLst/>
                <a:gdLst>
                  <a:gd name="T0" fmla="*/ 19 w 116"/>
                  <a:gd name="T1" fmla="*/ 189 h 189"/>
                  <a:gd name="T2" fmla="*/ 0 w 116"/>
                  <a:gd name="T3" fmla="*/ 0 h 189"/>
                  <a:gd name="T4" fmla="*/ 116 w 116"/>
                  <a:gd name="T5" fmla="*/ 137 h 189"/>
                  <a:gd name="T6" fmla="*/ 19 w 116"/>
                  <a:gd name="T7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89">
                    <a:moveTo>
                      <a:pt x="19" y="189"/>
                    </a:moveTo>
                    <a:lnTo>
                      <a:pt x="0" y="0"/>
                    </a:lnTo>
                    <a:lnTo>
                      <a:pt x="116" y="137"/>
                    </a:lnTo>
                    <a:lnTo>
                      <a:pt x="19" y="18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370">
                <a:extLst>
                  <a:ext uri="{FF2B5EF4-FFF2-40B4-BE49-F238E27FC236}">
                    <a16:creationId xmlns:a16="http://schemas.microsoft.com/office/drawing/2014/main" id="{C195184C-3592-4BF6-A428-EBF2DC340743}"/>
                  </a:ext>
                </a:extLst>
              </p:cNvPr>
              <p:cNvSpPr/>
              <p:nvPr/>
            </p:nvSpPr>
            <p:spPr bwMode="auto">
              <a:xfrm>
                <a:off x="9122057" y="4177180"/>
                <a:ext cx="332660" cy="373177"/>
              </a:xfrm>
              <a:custGeom>
                <a:avLst/>
                <a:gdLst>
                  <a:gd name="T0" fmla="*/ 54 w 156"/>
                  <a:gd name="T1" fmla="*/ 175 h 175"/>
                  <a:gd name="T2" fmla="*/ 0 w 156"/>
                  <a:gd name="T3" fmla="*/ 0 h 175"/>
                  <a:gd name="T4" fmla="*/ 156 w 156"/>
                  <a:gd name="T5" fmla="*/ 78 h 175"/>
                  <a:gd name="T6" fmla="*/ 54 w 156"/>
                  <a:gd name="T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75">
                    <a:moveTo>
                      <a:pt x="54" y="175"/>
                    </a:moveTo>
                    <a:lnTo>
                      <a:pt x="0" y="0"/>
                    </a:lnTo>
                    <a:lnTo>
                      <a:pt x="156" y="78"/>
                    </a:lnTo>
                    <a:lnTo>
                      <a:pt x="54" y="17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371">
                <a:extLst>
                  <a:ext uri="{FF2B5EF4-FFF2-40B4-BE49-F238E27FC236}">
                    <a16:creationId xmlns:a16="http://schemas.microsoft.com/office/drawing/2014/main" id="{F4BD816B-2096-4604-BAFC-25A6C3A74BB5}"/>
                  </a:ext>
                </a:extLst>
              </p:cNvPr>
              <p:cNvSpPr/>
              <p:nvPr/>
            </p:nvSpPr>
            <p:spPr bwMode="auto">
              <a:xfrm>
                <a:off x="9237208" y="4343509"/>
                <a:ext cx="217508" cy="405163"/>
              </a:xfrm>
              <a:custGeom>
                <a:avLst/>
                <a:gdLst>
                  <a:gd name="T0" fmla="*/ 102 w 102"/>
                  <a:gd name="T1" fmla="*/ 190 h 190"/>
                  <a:gd name="T2" fmla="*/ 102 w 102"/>
                  <a:gd name="T3" fmla="*/ 0 h 190"/>
                  <a:gd name="T4" fmla="*/ 0 w 102"/>
                  <a:gd name="T5" fmla="*/ 97 h 190"/>
                  <a:gd name="T6" fmla="*/ 102 w 102"/>
                  <a:gd name="T7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190">
                    <a:moveTo>
                      <a:pt x="102" y="190"/>
                    </a:moveTo>
                    <a:lnTo>
                      <a:pt x="102" y="0"/>
                    </a:lnTo>
                    <a:lnTo>
                      <a:pt x="0" y="97"/>
                    </a:lnTo>
                    <a:lnTo>
                      <a:pt x="102" y="19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372">
                <a:extLst>
                  <a:ext uri="{FF2B5EF4-FFF2-40B4-BE49-F238E27FC236}">
                    <a16:creationId xmlns:a16="http://schemas.microsoft.com/office/drawing/2014/main" id="{C7F0FD07-FE3A-4903-9CF8-51CCDBE3E021}"/>
                  </a:ext>
                </a:extLst>
              </p:cNvPr>
              <p:cNvSpPr/>
              <p:nvPr/>
            </p:nvSpPr>
            <p:spPr bwMode="auto">
              <a:xfrm>
                <a:off x="9122057" y="3940480"/>
                <a:ext cx="332660" cy="403031"/>
              </a:xfrm>
              <a:custGeom>
                <a:avLst/>
                <a:gdLst>
                  <a:gd name="T0" fmla="*/ 137 w 156"/>
                  <a:gd name="T1" fmla="*/ 0 h 189"/>
                  <a:gd name="T2" fmla="*/ 0 w 156"/>
                  <a:gd name="T3" fmla="*/ 111 h 189"/>
                  <a:gd name="T4" fmla="*/ 156 w 156"/>
                  <a:gd name="T5" fmla="*/ 189 h 189"/>
                  <a:gd name="T6" fmla="*/ 137 w 156"/>
                  <a:gd name="T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89">
                    <a:moveTo>
                      <a:pt x="137" y="0"/>
                    </a:moveTo>
                    <a:lnTo>
                      <a:pt x="0" y="111"/>
                    </a:lnTo>
                    <a:lnTo>
                      <a:pt x="156" y="189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373">
                <a:extLst>
                  <a:ext uri="{FF2B5EF4-FFF2-40B4-BE49-F238E27FC236}">
                    <a16:creationId xmlns:a16="http://schemas.microsoft.com/office/drawing/2014/main" id="{57612946-DF63-4ED8-8594-7A4EECEFA625}"/>
                  </a:ext>
                </a:extLst>
              </p:cNvPr>
              <p:cNvSpPr/>
              <p:nvPr/>
            </p:nvSpPr>
            <p:spPr bwMode="auto">
              <a:xfrm>
                <a:off x="8985581" y="3616350"/>
                <a:ext cx="428620" cy="324130"/>
              </a:xfrm>
              <a:custGeom>
                <a:avLst/>
                <a:gdLst>
                  <a:gd name="T0" fmla="*/ 0 w 201"/>
                  <a:gd name="T1" fmla="*/ 135 h 152"/>
                  <a:gd name="T2" fmla="*/ 104 w 201"/>
                  <a:gd name="T3" fmla="*/ 0 h 152"/>
                  <a:gd name="T4" fmla="*/ 201 w 201"/>
                  <a:gd name="T5" fmla="*/ 152 h 152"/>
                  <a:gd name="T6" fmla="*/ 0 w 201"/>
                  <a:gd name="T7" fmla="*/ 13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52">
                    <a:moveTo>
                      <a:pt x="0" y="135"/>
                    </a:moveTo>
                    <a:lnTo>
                      <a:pt x="104" y="0"/>
                    </a:lnTo>
                    <a:lnTo>
                      <a:pt x="201" y="152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374">
                <a:extLst>
                  <a:ext uri="{FF2B5EF4-FFF2-40B4-BE49-F238E27FC236}">
                    <a16:creationId xmlns:a16="http://schemas.microsoft.com/office/drawing/2014/main" id="{32B5B370-FDF7-438A-A0FB-CBDDEFE1DABA}"/>
                  </a:ext>
                </a:extLst>
              </p:cNvPr>
              <p:cNvSpPr/>
              <p:nvPr/>
            </p:nvSpPr>
            <p:spPr bwMode="auto">
              <a:xfrm>
                <a:off x="8827781" y="3575833"/>
                <a:ext cx="379573" cy="328395"/>
              </a:xfrm>
              <a:custGeom>
                <a:avLst/>
                <a:gdLst>
                  <a:gd name="T0" fmla="*/ 0 w 178"/>
                  <a:gd name="T1" fmla="*/ 0 h 154"/>
                  <a:gd name="T2" fmla="*/ 178 w 178"/>
                  <a:gd name="T3" fmla="*/ 19 h 154"/>
                  <a:gd name="T4" fmla="*/ 74 w 178"/>
                  <a:gd name="T5" fmla="*/ 154 h 154"/>
                  <a:gd name="T6" fmla="*/ 0 w 178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154">
                    <a:moveTo>
                      <a:pt x="0" y="0"/>
                    </a:moveTo>
                    <a:lnTo>
                      <a:pt x="178" y="19"/>
                    </a:lnTo>
                    <a:lnTo>
                      <a:pt x="74" y="1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375">
                <a:extLst>
                  <a:ext uri="{FF2B5EF4-FFF2-40B4-BE49-F238E27FC236}">
                    <a16:creationId xmlns:a16="http://schemas.microsoft.com/office/drawing/2014/main" id="{58944076-1CF1-40C2-B3E2-9811AF6632C8}"/>
                  </a:ext>
                </a:extLst>
              </p:cNvPr>
              <p:cNvSpPr/>
              <p:nvPr/>
            </p:nvSpPr>
            <p:spPr bwMode="auto">
              <a:xfrm>
                <a:off x="8985581" y="3904228"/>
                <a:ext cx="428620" cy="272952"/>
              </a:xfrm>
              <a:custGeom>
                <a:avLst/>
                <a:gdLst>
                  <a:gd name="T0" fmla="*/ 201 w 201"/>
                  <a:gd name="T1" fmla="*/ 17 h 128"/>
                  <a:gd name="T2" fmla="*/ 64 w 201"/>
                  <a:gd name="T3" fmla="*/ 128 h 128"/>
                  <a:gd name="T4" fmla="*/ 0 w 201"/>
                  <a:gd name="T5" fmla="*/ 0 h 128"/>
                  <a:gd name="T6" fmla="*/ 201 w 201"/>
                  <a:gd name="T7" fmla="*/ 1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28">
                    <a:moveTo>
                      <a:pt x="201" y="17"/>
                    </a:moveTo>
                    <a:lnTo>
                      <a:pt x="64" y="128"/>
                    </a:lnTo>
                    <a:lnTo>
                      <a:pt x="0" y="0"/>
                    </a:lnTo>
                    <a:lnTo>
                      <a:pt x="201" y="1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376">
                <a:extLst>
                  <a:ext uri="{FF2B5EF4-FFF2-40B4-BE49-F238E27FC236}">
                    <a16:creationId xmlns:a16="http://schemas.microsoft.com/office/drawing/2014/main" id="{97251438-A9AC-40CF-8AAA-D19B74718F50}"/>
                  </a:ext>
                </a:extLst>
              </p:cNvPr>
              <p:cNvSpPr/>
              <p:nvPr/>
            </p:nvSpPr>
            <p:spPr bwMode="auto">
              <a:xfrm>
                <a:off x="8701968" y="4177180"/>
                <a:ext cx="420090" cy="266555"/>
              </a:xfrm>
              <a:custGeom>
                <a:avLst/>
                <a:gdLst>
                  <a:gd name="T0" fmla="*/ 88 w 197"/>
                  <a:gd name="T1" fmla="*/ 125 h 125"/>
                  <a:gd name="T2" fmla="*/ 197 w 197"/>
                  <a:gd name="T3" fmla="*/ 0 h 125"/>
                  <a:gd name="T4" fmla="*/ 0 w 197"/>
                  <a:gd name="T5" fmla="*/ 26 h 125"/>
                  <a:gd name="T6" fmla="*/ 88 w 197"/>
                  <a:gd name="T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25">
                    <a:moveTo>
                      <a:pt x="88" y="125"/>
                    </a:moveTo>
                    <a:lnTo>
                      <a:pt x="197" y="0"/>
                    </a:lnTo>
                    <a:lnTo>
                      <a:pt x="0" y="26"/>
                    </a:lnTo>
                    <a:lnTo>
                      <a:pt x="88" y="12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377">
                <a:extLst>
                  <a:ext uri="{FF2B5EF4-FFF2-40B4-BE49-F238E27FC236}">
                    <a16:creationId xmlns:a16="http://schemas.microsoft.com/office/drawing/2014/main" id="{FCFA1D6F-FDC5-47AE-B02F-0D5EE42C218F}"/>
                  </a:ext>
                </a:extLst>
              </p:cNvPr>
              <p:cNvSpPr/>
              <p:nvPr/>
            </p:nvSpPr>
            <p:spPr bwMode="auto">
              <a:xfrm>
                <a:off x="8701968" y="4232623"/>
                <a:ext cx="187654" cy="428620"/>
              </a:xfrm>
              <a:custGeom>
                <a:avLst/>
                <a:gdLst>
                  <a:gd name="T0" fmla="*/ 50 w 88"/>
                  <a:gd name="T1" fmla="*/ 201 h 201"/>
                  <a:gd name="T2" fmla="*/ 0 w 88"/>
                  <a:gd name="T3" fmla="*/ 0 h 201"/>
                  <a:gd name="T4" fmla="*/ 88 w 88"/>
                  <a:gd name="T5" fmla="*/ 99 h 201"/>
                  <a:gd name="T6" fmla="*/ 50 w 88"/>
                  <a:gd name="T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201">
                    <a:moveTo>
                      <a:pt x="50" y="201"/>
                    </a:moveTo>
                    <a:lnTo>
                      <a:pt x="0" y="0"/>
                    </a:lnTo>
                    <a:lnTo>
                      <a:pt x="88" y="99"/>
                    </a:lnTo>
                    <a:lnTo>
                      <a:pt x="50" y="20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378">
                <a:extLst>
                  <a:ext uri="{FF2B5EF4-FFF2-40B4-BE49-F238E27FC236}">
                    <a16:creationId xmlns:a16="http://schemas.microsoft.com/office/drawing/2014/main" id="{DFF4106E-52B4-4BD1-B0D5-D0AF3FE11D56}"/>
                  </a:ext>
                </a:extLst>
              </p:cNvPr>
              <p:cNvSpPr/>
              <p:nvPr/>
            </p:nvSpPr>
            <p:spPr bwMode="auto">
              <a:xfrm>
                <a:off x="8701968" y="3904228"/>
                <a:ext cx="420090" cy="328395"/>
              </a:xfrm>
              <a:custGeom>
                <a:avLst/>
                <a:gdLst>
                  <a:gd name="T0" fmla="*/ 133 w 197"/>
                  <a:gd name="T1" fmla="*/ 0 h 154"/>
                  <a:gd name="T2" fmla="*/ 0 w 197"/>
                  <a:gd name="T3" fmla="*/ 154 h 154"/>
                  <a:gd name="T4" fmla="*/ 197 w 197"/>
                  <a:gd name="T5" fmla="*/ 128 h 154"/>
                  <a:gd name="T6" fmla="*/ 133 w 197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54">
                    <a:moveTo>
                      <a:pt x="133" y="0"/>
                    </a:moveTo>
                    <a:lnTo>
                      <a:pt x="0" y="154"/>
                    </a:lnTo>
                    <a:lnTo>
                      <a:pt x="197" y="128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379">
                <a:extLst>
                  <a:ext uri="{FF2B5EF4-FFF2-40B4-BE49-F238E27FC236}">
                    <a16:creationId xmlns:a16="http://schemas.microsoft.com/office/drawing/2014/main" id="{E8FAE4FF-DA1F-407D-9716-D061082871A9}"/>
                  </a:ext>
                </a:extLst>
              </p:cNvPr>
              <p:cNvSpPr/>
              <p:nvPr/>
            </p:nvSpPr>
            <p:spPr bwMode="auto">
              <a:xfrm>
                <a:off x="8582552" y="3575833"/>
                <a:ext cx="403031" cy="328395"/>
              </a:xfrm>
              <a:custGeom>
                <a:avLst/>
                <a:gdLst>
                  <a:gd name="T0" fmla="*/ 0 w 189"/>
                  <a:gd name="T1" fmla="*/ 76 h 154"/>
                  <a:gd name="T2" fmla="*/ 189 w 189"/>
                  <a:gd name="T3" fmla="*/ 154 h 154"/>
                  <a:gd name="T4" fmla="*/ 115 w 189"/>
                  <a:gd name="T5" fmla="*/ 0 h 154"/>
                  <a:gd name="T6" fmla="*/ 0 w 189"/>
                  <a:gd name="T7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154">
                    <a:moveTo>
                      <a:pt x="0" y="76"/>
                    </a:moveTo>
                    <a:lnTo>
                      <a:pt x="189" y="154"/>
                    </a:lnTo>
                    <a:lnTo>
                      <a:pt x="115" y="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380">
                <a:extLst>
                  <a:ext uri="{FF2B5EF4-FFF2-40B4-BE49-F238E27FC236}">
                    <a16:creationId xmlns:a16="http://schemas.microsoft.com/office/drawing/2014/main" id="{4E0FA6E2-6868-4CC0-B138-E4050CE0962A}"/>
                  </a:ext>
                </a:extLst>
              </p:cNvPr>
              <p:cNvSpPr/>
              <p:nvPr/>
            </p:nvSpPr>
            <p:spPr bwMode="auto">
              <a:xfrm>
                <a:off x="8495121" y="3904228"/>
                <a:ext cx="490460" cy="328395"/>
              </a:xfrm>
              <a:custGeom>
                <a:avLst/>
                <a:gdLst>
                  <a:gd name="T0" fmla="*/ 0 w 230"/>
                  <a:gd name="T1" fmla="*/ 111 h 154"/>
                  <a:gd name="T2" fmla="*/ 97 w 230"/>
                  <a:gd name="T3" fmla="*/ 154 h 154"/>
                  <a:gd name="T4" fmla="*/ 230 w 230"/>
                  <a:gd name="T5" fmla="*/ 0 h 154"/>
                  <a:gd name="T6" fmla="*/ 0 w 230"/>
                  <a:gd name="T7" fmla="*/ 11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0" h="154">
                    <a:moveTo>
                      <a:pt x="0" y="111"/>
                    </a:moveTo>
                    <a:lnTo>
                      <a:pt x="97" y="154"/>
                    </a:lnTo>
                    <a:lnTo>
                      <a:pt x="230" y="0"/>
                    </a:lnTo>
                    <a:lnTo>
                      <a:pt x="0" y="11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381">
                <a:extLst>
                  <a:ext uri="{FF2B5EF4-FFF2-40B4-BE49-F238E27FC236}">
                    <a16:creationId xmlns:a16="http://schemas.microsoft.com/office/drawing/2014/main" id="{A5417D42-9BD7-404D-910D-55E547FCA301}"/>
                  </a:ext>
                </a:extLst>
              </p:cNvPr>
              <p:cNvSpPr/>
              <p:nvPr/>
            </p:nvSpPr>
            <p:spPr bwMode="auto">
              <a:xfrm>
                <a:off x="8495121" y="3737898"/>
                <a:ext cx="490460" cy="403031"/>
              </a:xfrm>
              <a:custGeom>
                <a:avLst/>
                <a:gdLst>
                  <a:gd name="T0" fmla="*/ 41 w 230"/>
                  <a:gd name="T1" fmla="*/ 0 h 189"/>
                  <a:gd name="T2" fmla="*/ 0 w 230"/>
                  <a:gd name="T3" fmla="*/ 189 h 189"/>
                  <a:gd name="T4" fmla="*/ 230 w 230"/>
                  <a:gd name="T5" fmla="*/ 78 h 189"/>
                  <a:gd name="T6" fmla="*/ 41 w 230"/>
                  <a:gd name="T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0" h="189">
                    <a:moveTo>
                      <a:pt x="41" y="0"/>
                    </a:moveTo>
                    <a:lnTo>
                      <a:pt x="0" y="189"/>
                    </a:lnTo>
                    <a:lnTo>
                      <a:pt x="230" y="78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382">
                <a:extLst>
                  <a:ext uri="{FF2B5EF4-FFF2-40B4-BE49-F238E27FC236}">
                    <a16:creationId xmlns:a16="http://schemas.microsoft.com/office/drawing/2014/main" id="{D4B05E83-4C82-46DD-9DFE-454962B6AD53}"/>
                  </a:ext>
                </a:extLst>
              </p:cNvPr>
              <p:cNvSpPr/>
              <p:nvPr/>
            </p:nvSpPr>
            <p:spPr bwMode="auto">
              <a:xfrm>
                <a:off x="8889622" y="2611973"/>
                <a:ext cx="413692" cy="490460"/>
              </a:xfrm>
              <a:custGeom>
                <a:avLst/>
                <a:gdLst>
                  <a:gd name="T0" fmla="*/ 0 w 194"/>
                  <a:gd name="T1" fmla="*/ 0 h 230"/>
                  <a:gd name="T2" fmla="*/ 45 w 194"/>
                  <a:gd name="T3" fmla="*/ 230 h 230"/>
                  <a:gd name="T4" fmla="*/ 194 w 194"/>
                  <a:gd name="T5" fmla="*/ 50 h 230"/>
                  <a:gd name="T6" fmla="*/ 0 w 194"/>
                  <a:gd name="T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230">
                    <a:moveTo>
                      <a:pt x="0" y="0"/>
                    </a:moveTo>
                    <a:lnTo>
                      <a:pt x="45" y="230"/>
                    </a:lnTo>
                    <a:lnTo>
                      <a:pt x="194" y="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383">
                <a:extLst>
                  <a:ext uri="{FF2B5EF4-FFF2-40B4-BE49-F238E27FC236}">
                    <a16:creationId xmlns:a16="http://schemas.microsoft.com/office/drawing/2014/main" id="{F675FF9E-98AC-4094-B002-AE2735404EBB}"/>
                  </a:ext>
                </a:extLst>
              </p:cNvPr>
              <p:cNvSpPr/>
              <p:nvPr/>
            </p:nvSpPr>
            <p:spPr bwMode="auto">
              <a:xfrm>
                <a:off x="8582552" y="2611973"/>
                <a:ext cx="403031" cy="490460"/>
              </a:xfrm>
              <a:custGeom>
                <a:avLst/>
                <a:gdLst>
                  <a:gd name="T0" fmla="*/ 0 w 189"/>
                  <a:gd name="T1" fmla="*/ 133 h 230"/>
                  <a:gd name="T2" fmla="*/ 189 w 189"/>
                  <a:gd name="T3" fmla="*/ 230 h 230"/>
                  <a:gd name="T4" fmla="*/ 144 w 189"/>
                  <a:gd name="T5" fmla="*/ 0 h 230"/>
                  <a:gd name="T6" fmla="*/ 0 w 189"/>
                  <a:gd name="T7" fmla="*/ 13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230">
                    <a:moveTo>
                      <a:pt x="0" y="133"/>
                    </a:moveTo>
                    <a:lnTo>
                      <a:pt x="189" y="230"/>
                    </a:lnTo>
                    <a:lnTo>
                      <a:pt x="144" y="0"/>
                    </a:lnTo>
                    <a:lnTo>
                      <a:pt x="0" y="13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384">
                <a:extLst>
                  <a:ext uri="{FF2B5EF4-FFF2-40B4-BE49-F238E27FC236}">
                    <a16:creationId xmlns:a16="http://schemas.microsoft.com/office/drawing/2014/main" id="{5438999B-1DD1-4083-8144-1D44ADEAA19D}"/>
                  </a:ext>
                </a:extLst>
              </p:cNvPr>
              <p:cNvSpPr/>
              <p:nvPr/>
            </p:nvSpPr>
            <p:spPr bwMode="auto">
              <a:xfrm>
                <a:off x="8582552" y="2560794"/>
                <a:ext cx="307070" cy="334793"/>
              </a:xfrm>
              <a:custGeom>
                <a:avLst/>
                <a:gdLst>
                  <a:gd name="T0" fmla="*/ 23 w 144"/>
                  <a:gd name="T1" fmla="*/ 0 h 157"/>
                  <a:gd name="T2" fmla="*/ 0 w 144"/>
                  <a:gd name="T3" fmla="*/ 157 h 157"/>
                  <a:gd name="T4" fmla="*/ 144 w 144"/>
                  <a:gd name="T5" fmla="*/ 24 h 157"/>
                  <a:gd name="T6" fmla="*/ 23 w 144"/>
                  <a:gd name="T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57">
                    <a:moveTo>
                      <a:pt x="23" y="0"/>
                    </a:moveTo>
                    <a:lnTo>
                      <a:pt x="0" y="157"/>
                    </a:lnTo>
                    <a:lnTo>
                      <a:pt x="144" y="24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385">
                <a:extLst>
                  <a:ext uri="{FF2B5EF4-FFF2-40B4-BE49-F238E27FC236}">
                    <a16:creationId xmlns:a16="http://schemas.microsoft.com/office/drawing/2014/main" id="{E85C5AED-506E-48A7-824E-7F18F8857B6B}"/>
                  </a:ext>
                </a:extLst>
              </p:cNvPr>
              <p:cNvSpPr/>
              <p:nvPr/>
            </p:nvSpPr>
            <p:spPr bwMode="auto">
              <a:xfrm>
                <a:off x="8298937" y="2560794"/>
                <a:ext cx="332660" cy="334793"/>
              </a:xfrm>
              <a:custGeom>
                <a:avLst/>
                <a:gdLst>
                  <a:gd name="T0" fmla="*/ 0 w 156"/>
                  <a:gd name="T1" fmla="*/ 93 h 157"/>
                  <a:gd name="T2" fmla="*/ 156 w 156"/>
                  <a:gd name="T3" fmla="*/ 0 h 157"/>
                  <a:gd name="T4" fmla="*/ 133 w 156"/>
                  <a:gd name="T5" fmla="*/ 157 h 157"/>
                  <a:gd name="T6" fmla="*/ 0 w 156"/>
                  <a:gd name="T7" fmla="*/ 9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57">
                    <a:moveTo>
                      <a:pt x="0" y="93"/>
                    </a:moveTo>
                    <a:lnTo>
                      <a:pt x="156" y="0"/>
                    </a:lnTo>
                    <a:lnTo>
                      <a:pt x="133" y="157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386">
                <a:extLst>
                  <a:ext uri="{FF2B5EF4-FFF2-40B4-BE49-F238E27FC236}">
                    <a16:creationId xmlns:a16="http://schemas.microsoft.com/office/drawing/2014/main" id="{E97049E0-7550-43C1-89E8-E1D19056B4DF}"/>
                  </a:ext>
                </a:extLst>
              </p:cNvPr>
              <p:cNvSpPr/>
              <p:nvPr/>
            </p:nvSpPr>
            <p:spPr bwMode="auto">
              <a:xfrm>
                <a:off x="8495121" y="3102433"/>
                <a:ext cx="490460" cy="473400"/>
              </a:xfrm>
              <a:custGeom>
                <a:avLst/>
                <a:gdLst>
                  <a:gd name="T0" fmla="*/ 156 w 230"/>
                  <a:gd name="T1" fmla="*/ 222 h 222"/>
                  <a:gd name="T2" fmla="*/ 0 w 230"/>
                  <a:gd name="T3" fmla="*/ 125 h 222"/>
                  <a:gd name="T4" fmla="*/ 230 w 230"/>
                  <a:gd name="T5" fmla="*/ 0 h 222"/>
                  <a:gd name="T6" fmla="*/ 156 w 230"/>
                  <a:gd name="T7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0" h="222">
                    <a:moveTo>
                      <a:pt x="156" y="222"/>
                    </a:moveTo>
                    <a:lnTo>
                      <a:pt x="0" y="125"/>
                    </a:lnTo>
                    <a:lnTo>
                      <a:pt x="230" y="0"/>
                    </a:lnTo>
                    <a:lnTo>
                      <a:pt x="156" y="22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387">
                <a:extLst>
                  <a:ext uri="{FF2B5EF4-FFF2-40B4-BE49-F238E27FC236}">
                    <a16:creationId xmlns:a16="http://schemas.microsoft.com/office/drawing/2014/main" id="{197AAAD9-1C6A-48B6-B0AF-B658D1340EA1}"/>
                  </a:ext>
                </a:extLst>
              </p:cNvPr>
              <p:cNvSpPr/>
              <p:nvPr/>
            </p:nvSpPr>
            <p:spPr bwMode="auto">
              <a:xfrm>
                <a:off x="8343719" y="2895587"/>
                <a:ext cx="641863" cy="226038"/>
              </a:xfrm>
              <a:custGeom>
                <a:avLst/>
                <a:gdLst>
                  <a:gd name="T0" fmla="*/ 112 w 301"/>
                  <a:gd name="T1" fmla="*/ 0 h 106"/>
                  <a:gd name="T2" fmla="*/ 0 w 301"/>
                  <a:gd name="T3" fmla="*/ 106 h 106"/>
                  <a:gd name="T4" fmla="*/ 301 w 301"/>
                  <a:gd name="T5" fmla="*/ 97 h 106"/>
                  <a:gd name="T6" fmla="*/ 112 w 301"/>
                  <a:gd name="T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1" h="106">
                    <a:moveTo>
                      <a:pt x="112" y="0"/>
                    </a:moveTo>
                    <a:lnTo>
                      <a:pt x="0" y="106"/>
                    </a:lnTo>
                    <a:lnTo>
                      <a:pt x="301" y="97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388">
                <a:extLst>
                  <a:ext uri="{FF2B5EF4-FFF2-40B4-BE49-F238E27FC236}">
                    <a16:creationId xmlns:a16="http://schemas.microsoft.com/office/drawing/2014/main" id="{B2C4C1EE-DC16-425E-B5FC-A9702CD49772}"/>
                  </a:ext>
                </a:extLst>
              </p:cNvPr>
              <p:cNvSpPr/>
              <p:nvPr/>
            </p:nvSpPr>
            <p:spPr bwMode="auto">
              <a:xfrm>
                <a:off x="8495121" y="3368988"/>
                <a:ext cx="332660" cy="368912"/>
              </a:xfrm>
              <a:custGeom>
                <a:avLst/>
                <a:gdLst>
                  <a:gd name="T0" fmla="*/ 0 w 156"/>
                  <a:gd name="T1" fmla="*/ 0 h 173"/>
                  <a:gd name="T2" fmla="*/ 41 w 156"/>
                  <a:gd name="T3" fmla="*/ 173 h 173"/>
                  <a:gd name="T4" fmla="*/ 156 w 156"/>
                  <a:gd name="T5" fmla="*/ 97 h 173"/>
                  <a:gd name="T6" fmla="*/ 0 w 156"/>
                  <a:gd name="T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73">
                    <a:moveTo>
                      <a:pt x="0" y="0"/>
                    </a:moveTo>
                    <a:lnTo>
                      <a:pt x="41" y="173"/>
                    </a:lnTo>
                    <a:lnTo>
                      <a:pt x="156" y="9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389">
                <a:extLst>
                  <a:ext uri="{FF2B5EF4-FFF2-40B4-BE49-F238E27FC236}">
                    <a16:creationId xmlns:a16="http://schemas.microsoft.com/office/drawing/2014/main" id="{E807CD76-B48E-4FCB-8BA5-52E52A7D32CB}"/>
                  </a:ext>
                </a:extLst>
              </p:cNvPr>
              <p:cNvSpPr/>
              <p:nvPr/>
            </p:nvSpPr>
            <p:spPr bwMode="auto">
              <a:xfrm>
                <a:off x="8343719" y="3102433"/>
                <a:ext cx="641863" cy="266555"/>
              </a:xfrm>
              <a:custGeom>
                <a:avLst/>
                <a:gdLst>
                  <a:gd name="T0" fmla="*/ 0 w 301"/>
                  <a:gd name="T1" fmla="*/ 9 h 125"/>
                  <a:gd name="T2" fmla="*/ 71 w 301"/>
                  <a:gd name="T3" fmla="*/ 125 h 125"/>
                  <a:gd name="T4" fmla="*/ 301 w 301"/>
                  <a:gd name="T5" fmla="*/ 0 h 125"/>
                  <a:gd name="T6" fmla="*/ 0 w 301"/>
                  <a:gd name="T7" fmla="*/ 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1" h="125">
                    <a:moveTo>
                      <a:pt x="0" y="9"/>
                    </a:moveTo>
                    <a:lnTo>
                      <a:pt x="71" y="125"/>
                    </a:lnTo>
                    <a:lnTo>
                      <a:pt x="301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390">
                <a:extLst>
                  <a:ext uri="{FF2B5EF4-FFF2-40B4-BE49-F238E27FC236}">
                    <a16:creationId xmlns:a16="http://schemas.microsoft.com/office/drawing/2014/main" id="{C7B2242E-6086-4C54-A362-F3F3CF3BE4FE}"/>
                  </a:ext>
                </a:extLst>
              </p:cNvPr>
              <p:cNvSpPr/>
              <p:nvPr/>
            </p:nvSpPr>
            <p:spPr bwMode="auto">
              <a:xfrm>
                <a:off x="8173125" y="3368988"/>
                <a:ext cx="409427" cy="368912"/>
              </a:xfrm>
              <a:custGeom>
                <a:avLst/>
                <a:gdLst>
                  <a:gd name="T0" fmla="*/ 0 w 192"/>
                  <a:gd name="T1" fmla="*/ 116 h 173"/>
                  <a:gd name="T2" fmla="*/ 151 w 192"/>
                  <a:gd name="T3" fmla="*/ 0 h 173"/>
                  <a:gd name="T4" fmla="*/ 192 w 192"/>
                  <a:gd name="T5" fmla="*/ 173 h 173"/>
                  <a:gd name="T6" fmla="*/ 0 w 192"/>
                  <a:gd name="T7" fmla="*/ 1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73">
                    <a:moveTo>
                      <a:pt x="0" y="116"/>
                    </a:moveTo>
                    <a:lnTo>
                      <a:pt x="151" y="0"/>
                    </a:lnTo>
                    <a:lnTo>
                      <a:pt x="192" y="173"/>
                    </a:lnTo>
                    <a:lnTo>
                      <a:pt x="0" y="11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391">
                <a:extLst>
                  <a:ext uri="{FF2B5EF4-FFF2-40B4-BE49-F238E27FC236}">
                    <a16:creationId xmlns:a16="http://schemas.microsoft.com/office/drawing/2014/main" id="{1324E129-35DF-457E-978E-7B605ADB040E}"/>
                  </a:ext>
                </a:extLst>
              </p:cNvPr>
              <p:cNvSpPr/>
              <p:nvPr/>
            </p:nvSpPr>
            <p:spPr bwMode="auto">
              <a:xfrm>
                <a:off x="8173125" y="3616350"/>
                <a:ext cx="409427" cy="287879"/>
              </a:xfrm>
              <a:custGeom>
                <a:avLst/>
                <a:gdLst>
                  <a:gd name="T0" fmla="*/ 26 w 192"/>
                  <a:gd name="T1" fmla="*/ 135 h 135"/>
                  <a:gd name="T2" fmla="*/ 192 w 192"/>
                  <a:gd name="T3" fmla="*/ 57 h 135"/>
                  <a:gd name="T4" fmla="*/ 0 w 192"/>
                  <a:gd name="T5" fmla="*/ 0 h 135"/>
                  <a:gd name="T6" fmla="*/ 26 w 192"/>
                  <a:gd name="T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35">
                    <a:moveTo>
                      <a:pt x="26" y="135"/>
                    </a:moveTo>
                    <a:lnTo>
                      <a:pt x="192" y="57"/>
                    </a:lnTo>
                    <a:lnTo>
                      <a:pt x="0" y="0"/>
                    </a:lnTo>
                    <a:lnTo>
                      <a:pt x="26" y="13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392">
                <a:extLst>
                  <a:ext uri="{FF2B5EF4-FFF2-40B4-BE49-F238E27FC236}">
                    <a16:creationId xmlns:a16="http://schemas.microsoft.com/office/drawing/2014/main" id="{B764537E-5E94-4CD7-B108-EA3313F15C17}"/>
                  </a:ext>
                </a:extLst>
              </p:cNvPr>
              <p:cNvSpPr/>
              <p:nvPr/>
            </p:nvSpPr>
            <p:spPr bwMode="auto">
              <a:xfrm>
                <a:off x="8228568" y="3737898"/>
                <a:ext cx="353984" cy="403031"/>
              </a:xfrm>
              <a:custGeom>
                <a:avLst/>
                <a:gdLst>
                  <a:gd name="T0" fmla="*/ 125 w 166"/>
                  <a:gd name="T1" fmla="*/ 189 h 189"/>
                  <a:gd name="T2" fmla="*/ 0 w 166"/>
                  <a:gd name="T3" fmla="*/ 78 h 189"/>
                  <a:gd name="T4" fmla="*/ 166 w 166"/>
                  <a:gd name="T5" fmla="*/ 0 h 189"/>
                  <a:gd name="T6" fmla="*/ 125 w 166"/>
                  <a:gd name="T7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6" h="189">
                    <a:moveTo>
                      <a:pt x="125" y="189"/>
                    </a:moveTo>
                    <a:lnTo>
                      <a:pt x="0" y="78"/>
                    </a:lnTo>
                    <a:lnTo>
                      <a:pt x="166" y="0"/>
                    </a:lnTo>
                    <a:lnTo>
                      <a:pt x="125" y="18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393">
                <a:extLst>
                  <a:ext uri="{FF2B5EF4-FFF2-40B4-BE49-F238E27FC236}">
                    <a16:creationId xmlns:a16="http://schemas.microsoft.com/office/drawing/2014/main" id="{6989AC95-86AD-43C5-B772-96F87A3C3F86}"/>
                  </a:ext>
                </a:extLst>
              </p:cNvPr>
              <p:cNvSpPr/>
              <p:nvPr/>
            </p:nvSpPr>
            <p:spPr bwMode="auto">
              <a:xfrm>
                <a:off x="8072899" y="3121625"/>
                <a:ext cx="422222" cy="247362"/>
              </a:xfrm>
              <a:custGeom>
                <a:avLst/>
                <a:gdLst>
                  <a:gd name="T0" fmla="*/ 0 w 198"/>
                  <a:gd name="T1" fmla="*/ 97 h 116"/>
                  <a:gd name="T2" fmla="*/ 198 w 198"/>
                  <a:gd name="T3" fmla="*/ 116 h 116"/>
                  <a:gd name="T4" fmla="*/ 127 w 198"/>
                  <a:gd name="T5" fmla="*/ 0 h 116"/>
                  <a:gd name="T6" fmla="*/ 0 w 198"/>
                  <a:gd name="T7" fmla="*/ 9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16">
                    <a:moveTo>
                      <a:pt x="0" y="97"/>
                    </a:moveTo>
                    <a:lnTo>
                      <a:pt x="198" y="116"/>
                    </a:lnTo>
                    <a:lnTo>
                      <a:pt x="127" y="0"/>
                    </a:lnTo>
                    <a:lnTo>
                      <a:pt x="0" y="9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394">
                <a:extLst>
                  <a:ext uri="{FF2B5EF4-FFF2-40B4-BE49-F238E27FC236}">
                    <a16:creationId xmlns:a16="http://schemas.microsoft.com/office/drawing/2014/main" id="{89C06398-5C40-4A1D-A73B-646AF6693246}"/>
                  </a:ext>
                </a:extLst>
              </p:cNvPr>
              <p:cNvSpPr/>
              <p:nvPr/>
            </p:nvSpPr>
            <p:spPr bwMode="auto">
              <a:xfrm>
                <a:off x="8072899" y="3328471"/>
                <a:ext cx="422222" cy="287879"/>
              </a:xfrm>
              <a:custGeom>
                <a:avLst/>
                <a:gdLst>
                  <a:gd name="T0" fmla="*/ 47 w 198"/>
                  <a:gd name="T1" fmla="*/ 135 h 135"/>
                  <a:gd name="T2" fmla="*/ 0 w 198"/>
                  <a:gd name="T3" fmla="*/ 0 h 135"/>
                  <a:gd name="T4" fmla="*/ 198 w 198"/>
                  <a:gd name="T5" fmla="*/ 19 h 135"/>
                  <a:gd name="T6" fmla="*/ 47 w 198"/>
                  <a:gd name="T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35">
                    <a:moveTo>
                      <a:pt x="47" y="135"/>
                    </a:moveTo>
                    <a:lnTo>
                      <a:pt x="0" y="0"/>
                    </a:lnTo>
                    <a:lnTo>
                      <a:pt x="198" y="19"/>
                    </a:lnTo>
                    <a:lnTo>
                      <a:pt x="47" y="13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395">
                <a:extLst>
                  <a:ext uri="{FF2B5EF4-FFF2-40B4-BE49-F238E27FC236}">
                    <a16:creationId xmlns:a16="http://schemas.microsoft.com/office/drawing/2014/main" id="{A6B31C1C-23A3-473F-A485-CF49B2FD346F}"/>
                  </a:ext>
                </a:extLst>
              </p:cNvPr>
              <p:cNvSpPr/>
              <p:nvPr/>
            </p:nvSpPr>
            <p:spPr bwMode="auto">
              <a:xfrm>
                <a:off x="8117681" y="3904228"/>
                <a:ext cx="377441" cy="236701"/>
              </a:xfrm>
              <a:custGeom>
                <a:avLst/>
                <a:gdLst>
                  <a:gd name="T0" fmla="*/ 0 w 177"/>
                  <a:gd name="T1" fmla="*/ 97 h 111"/>
                  <a:gd name="T2" fmla="*/ 52 w 177"/>
                  <a:gd name="T3" fmla="*/ 0 h 111"/>
                  <a:gd name="T4" fmla="*/ 177 w 177"/>
                  <a:gd name="T5" fmla="*/ 111 h 111"/>
                  <a:gd name="T6" fmla="*/ 0 w 177"/>
                  <a:gd name="T7" fmla="*/ 9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111">
                    <a:moveTo>
                      <a:pt x="0" y="97"/>
                    </a:moveTo>
                    <a:lnTo>
                      <a:pt x="52" y="0"/>
                    </a:lnTo>
                    <a:lnTo>
                      <a:pt x="177" y="111"/>
                    </a:lnTo>
                    <a:lnTo>
                      <a:pt x="0" y="9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396">
                <a:extLst>
                  <a:ext uri="{FF2B5EF4-FFF2-40B4-BE49-F238E27FC236}">
                    <a16:creationId xmlns:a16="http://schemas.microsoft.com/office/drawing/2014/main" id="{8365D020-444C-4DD9-B8F0-B6A90B742197}"/>
                  </a:ext>
                </a:extLst>
              </p:cNvPr>
              <p:cNvSpPr/>
              <p:nvPr/>
            </p:nvSpPr>
            <p:spPr bwMode="auto">
              <a:xfrm>
                <a:off x="7970543" y="4111075"/>
                <a:ext cx="409427" cy="358249"/>
              </a:xfrm>
              <a:custGeom>
                <a:avLst/>
                <a:gdLst>
                  <a:gd name="T0" fmla="*/ 192 w 192"/>
                  <a:gd name="T1" fmla="*/ 81 h 168"/>
                  <a:gd name="T2" fmla="*/ 0 w 192"/>
                  <a:gd name="T3" fmla="*/ 168 h 168"/>
                  <a:gd name="T4" fmla="*/ 69 w 192"/>
                  <a:gd name="T5" fmla="*/ 0 h 168"/>
                  <a:gd name="T6" fmla="*/ 192 w 192"/>
                  <a:gd name="T7" fmla="*/ 8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68">
                    <a:moveTo>
                      <a:pt x="192" y="81"/>
                    </a:moveTo>
                    <a:lnTo>
                      <a:pt x="0" y="168"/>
                    </a:lnTo>
                    <a:lnTo>
                      <a:pt x="69" y="0"/>
                    </a:lnTo>
                    <a:lnTo>
                      <a:pt x="192" y="8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397">
                <a:extLst>
                  <a:ext uri="{FF2B5EF4-FFF2-40B4-BE49-F238E27FC236}">
                    <a16:creationId xmlns:a16="http://schemas.microsoft.com/office/drawing/2014/main" id="{F41E45E3-C182-45E6-93DC-094733D768F2}"/>
                  </a:ext>
                </a:extLst>
              </p:cNvPr>
              <p:cNvSpPr/>
              <p:nvPr/>
            </p:nvSpPr>
            <p:spPr bwMode="auto">
              <a:xfrm>
                <a:off x="7778624" y="4066293"/>
                <a:ext cx="339058" cy="403031"/>
              </a:xfrm>
              <a:custGeom>
                <a:avLst/>
                <a:gdLst>
                  <a:gd name="T0" fmla="*/ 0 w 159"/>
                  <a:gd name="T1" fmla="*/ 0 h 189"/>
                  <a:gd name="T2" fmla="*/ 90 w 159"/>
                  <a:gd name="T3" fmla="*/ 189 h 189"/>
                  <a:gd name="T4" fmla="*/ 159 w 159"/>
                  <a:gd name="T5" fmla="*/ 21 h 189"/>
                  <a:gd name="T6" fmla="*/ 0 w 159"/>
                  <a:gd name="T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189">
                    <a:moveTo>
                      <a:pt x="0" y="0"/>
                    </a:moveTo>
                    <a:lnTo>
                      <a:pt x="90" y="189"/>
                    </a:lnTo>
                    <a:lnTo>
                      <a:pt x="159" y="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398">
                <a:extLst>
                  <a:ext uri="{FF2B5EF4-FFF2-40B4-BE49-F238E27FC236}">
                    <a16:creationId xmlns:a16="http://schemas.microsoft.com/office/drawing/2014/main" id="{8BC92946-C124-4EB0-B4C8-3D01E6EEEDCC}"/>
                  </a:ext>
                </a:extLst>
              </p:cNvPr>
              <p:cNvSpPr/>
              <p:nvPr/>
            </p:nvSpPr>
            <p:spPr bwMode="auto">
              <a:xfrm>
                <a:off x="7895908" y="3727237"/>
                <a:ext cx="332660" cy="383838"/>
              </a:xfrm>
              <a:custGeom>
                <a:avLst/>
                <a:gdLst>
                  <a:gd name="T0" fmla="*/ 0 w 156"/>
                  <a:gd name="T1" fmla="*/ 0 h 180"/>
                  <a:gd name="T2" fmla="*/ 104 w 156"/>
                  <a:gd name="T3" fmla="*/ 180 h 180"/>
                  <a:gd name="T4" fmla="*/ 156 w 156"/>
                  <a:gd name="T5" fmla="*/ 83 h 180"/>
                  <a:gd name="T6" fmla="*/ 0 w 156"/>
                  <a:gd name="T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80">
                    <a:moveTo>
                      <a:pt x="0" y="0"/>
                    </a:moveTo>
                    <a:lnTo>
                      <a:pt x="104" y="180"/>
                    </a:lnTo>
                    <a:lnTo>
                      <a:pt x="156" y="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399">
                <a:extLst>
                  <a:ext uri="{FF2B5EF4-FFF2-40B4-BE49-F238E27FC236}">
                    <a16:creationId xmlns:a16="http://schemas.microsoft.com/office/drawing/2014/main" id="{DF0983F2-E55F-4AF0-94E6-92408367534E}"/>
                  </a:ext>
                </a:extLst>
              </p:cNvPr>
              <p:cNvSpPr/>
              <p:nvPr/>
            </p:nvSpPr>
            <p:spPr bwMode="auto">
              <a:xfrm>
                <a:off x="7895908" y="3616350"/>
                <a:ext cx="332660" cy="287879"/>
              </a:xfrm>
              <a:custGeom>
                <a:avLst/>
                <a:gdLst>
                  <a:gd name="T0" fmla="*/ 130 w 156"/>
                  <a:gd name="T1" fmla="*/ 0 h 135"/>
                  <a:gd name="T2" fmla="*/ 156 w 156"/>
                  <a:gd name="T3" fmla="*/ 135 h 135"/>
                  <a:gd name="T4" fmla="*/ 0 w 156"/>
                  <a:gd name="T5" fmla="*/ 52 h 135"/>
                  <a:gd name="T6" fmla="*/ 130 w 156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35">
                    <a:moveTo>
                      <a:pt x="130" y="0"/>
                    </a:moveTo>
                    <a:lnTo>
                      <a:pt x="156" y="135"/>
                    </a:lnTo>
                    <a:lnTo>
                      <a:pt x="0" y="52"/>
                    </a:lnTo>
                    <a:lnTo>
                      <a:pt x="13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400">
                <a:extLst>
                  <a:ext uri="{FF2B5EF4-FFF2-40B4-BE49-F238E27FC236}">
                    <a16:creationId xmlns:a16="http://schemas.microsoft.com/office/drawing/2014/main" id="{80394108-CB51-448D-BCB7-6F652AAC644A}"/>
                  </a:ext>
                </a:extLst>
              </p:cNvPr>
              <p:cNvSpPr/>
              <p:nvPr/>
            </p:nvSpPr>
            <p:spPr bwMode="auto">
              <a:xfrm>
                <a:off x="7778624" y="3727237"/>
                <a:ext cx="339058" cy="383838"/>
              </a:xfrm>
              <a:custGeom>
                <a:avLst/>
                <a:gdLst>
                  <a:gd name="T0" fmla="*/ 159 w 159"/>
                  <a:gd name="T1" fmla="*/ 180 h 180"/>
                  <a:gd name="T2" fmla="*/ 0 w 159"/>
                  <a:gd name="T3" fmla="*/ 159 h 180"/>
                  <a:gd name="T4" fmla="*/ 55 w 159"/>
                  <a:gd name="T5" fmla="*/ 0 h 180"/>
                  <a:gd name="T6" fmla="*/ 159 w 159"/>
                  <a:gd name="T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180">
                    <a:moveTo>
                      <a:pt x="159" y="180"/>
                    </a:moveTo>
                    <a:lnTo>
                      <a:pt x="0" y="159"/>
                    </a:lnTo>
                    <a:lnTo>
                      <a:pt x="55" y="0"/>
                    </a:lnTo>
                    <a:lnTo>
                      <a:pt x="159" y="18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401">
                <a:extLst>
                  <a:ext uri="{FF2B5EF4-FFF2-40B4-BE49-F238E27FC236}">
                    <a16:creationId xmlns:a16="http://schemas.microsoft.com/office/drawing/2014/main" id="{CE99B30C-491A-4AEA-A250-6DC19076A68C}"/>
                  </a:ext>
                </a:extLst>
              </p:cNvPr>
              <p:cNvSpPr/>
              <p:nvPr/>
            </p:nvSpPr>
            <p:spPr bwMode="auto">
              <a:xfrm>
                <a:off x="7648546" y="3727237"/>
                <a:ext cx="247362" cy="339058"/>
              </a:xfrm>
              <a:custGeom>
                <a:avLst/>
                <a:gdLst>
                  <a:gd name="T0" fmla="*/ 0 w 116"/>
                  <a:gd name="T1" fmla="*/ 0 h 159"/>
                  <a:gd name="T2" fmla="*/ 61 w 116"/>
                  <a:gd name="T3" fmla="*/ 159 h 159"/>
                  <a:gd name="T4" fmla="*/ 116 w 116"/>
                  <a:gd name="T5" fmla="*/ 0 h 159"/>
                  <a:gd name="T6" fmla="*/ 0 w 116"/>
                  <a:gd name="T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59">
                    <a:moveTo>
                      <a:pt x="0" y="0"/>
                    </a:moveTo>
                    <a:lnTo>
                      <a:pt x="61" y="159"/>
                    </a:lnTo>
                    <a:lnTo>
                      <a:pt x="1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402">
                <a:extLst>
                  <a:ext uri="{FF2B5EF4-FFF2-40B4-BE49-F238E27FC236}">
                    <a16:creationId xmlns:a16="http://schemas.microsoft.com/office/drawing/2014/main" id="{69B71C16-C538-4869-ACE0-DC4389E581D4}"/>
                  </a:ext>
                </a:extLst>
              </p:cNvPr>
              <p:cNvSpPr/>
              <p:nvPr/>
            </p:nvSpPr>
            <p:spPr bwMode="auto">
              <a:xfrm>
                <a:off x="7834067" y="3328471"/>
                <a:ext cx="339058" cy="287879"/>
              </a:xfrm>
              <a:custGeom>
                <a:avLst/>
                <a:gdLst>
                  <a:gd name="T0" fmla="*/ 0 w 159"/>
                  <a:gd name="T1" fmla="*/ 36 h 135"/>
                  <a:gd name="T2" fmla="*/ 159 w 159"/>
                  <a:gd name="T3" fmla="*/ 135 h 135"/>
                  <a:gd name="T4" fmla="*/ 112 w 159"/>
                  <a:gd name="T5" fmla="*/ 0 h 135"/>
                  <a:gd name="T6" fmla="*/ 0 w 159"/>
                  <a:gd name="T7" fmla="*/ 3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135">
                    <a:moveTo>
                      <a:pt x="0" y="36"/>
                    </a:moveTo>
                    <a:lnTo>
                      <a:pt x="159" y="135"/>
                    </a:lnTo>
                    <a:lnTo>
                      <a:pt x="112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403">
                <a:extLst>
                  <a:ext uri="{FF2B5EF4-FFF2-40B4-BE49-F238E27FC236}">
                    <a16:creationId xmlns:a16="http://schemas.microsoft.com/office/drawing/2014/main" id="{7EDE20E7-A1E0-4A77-94FD-4AEB82C358FB}"/>
                  </a:ext>
                </a:extLst>
              </p:cNvPr>
              <p:cNvSpPr/>
              <p:nvPr/>
            </p:nvSpPr>
            <p:spPr bwMode="auto">
              <a:xfrm>
                <a:off x="7834067" y="3405238"/>
                <a:ext cx="339058" cy="321998"/>
              </a:xfrm>
              <a:custGeom>
                <a:avLst/>
                <a:gdLst>
                  <a:gd name="T0" fmla="*/ 29 w 159"/>
                  <a:gd name="T1" fmla="*/ 151 h 151"/>
                  <a:gd name="T2" fmla="*/ 159 w 159"/>
                  <a:gd name="T3" fmla="*/ 99 h 151"/>
                  <a:gd name="T4" fmla="*/ 0 w 159"/>
                  <a:gd name="T5" fmla="*/ 0 h 151"/>
                  <a:gd name="T6" fmla="*/ 29 w 159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151">
                    <a:moveTo>
                      <a:pt x="29" y="151"/>
                    </a:moveTo>
                    <a:lnTo>
                      <a:pt x="159" y="99"/>
                    </a:lnTo>
                    <a:lnTo>
                      <a:pt x="0" y="0"/>
                    </a:lnTo>
                    <a:lnTo>
                      <a:pt x="29" y="15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404">
                <a:extLst>
                  <a:ext uri="{FF2B5EF4-FFF2-40B4-BE49-F238E27FC236}">
                    <a16:creationId xmlns:a16="http://schemas.microsoft.com/office/drawing/2014/main" id="{AC03E541-0F95-4806-8811-C3205671FF96}"/>
                  </a:ext>
                </a:extLst>
              </p:cNvPr>
              <p:cNvSpPr/>
              <p:nvPr/>
            </p:nvSpPr>
            <p:spPr bwMode="auto">
              <a:xfrm>
                <a:off x="7648546" y="3405238"/>
                <a:ext cx="247362" cy="321998"/>
              </a:xfrm>
              <a:custGeom>
                <a:avLst/>
                <a:gdLst>
                  <a:gd name="T0" fmla="*/ 0 w 116"/>
                  <a:gd name="T1" fmla="*/ 151 h 151"/>
                  <a:gd name="T2" fmla="*/ 87 w 116"/>
                  <a:gd name="T3" fmla="*/ 0 h 151"/>
                  <a:gd name="T4" fmla="*/ 116 w 116"/>
                  <a:gd name="T5" fmla="*/ 151 h 151"/>
                  <a:gd name="T6" fmla="*/ 0 w 116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51">
                    <a:moveTo>
                      <a:pt x="0" y="151"/>
                    </a:moveTo>
                    <a:lnTo>
                      <a:pt x="87" y="0"/>
                    </a:lnTo>
                    <a:lnTo>
                      <a:pt x="116" y="151"/>
                    </a:lnTo>
                    <a:lnTo>
                      <a:pt x="0" y="15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405">
                <a:extLst>
                  <a:ext uri="{FF2B5EF4-FFF2-40B4-BE49-F238E27FC236}">
                    <a16:creationId xmlns:a16="http://schemas.microsoft.com/office/drawing/2014/main" id="{E59E1CDB-6D7D-436E-89EE-2BC46AAC4863}"/>
                  </a:ext>
                </a:extLst>
              </p:cNvPr>
              <p:cNvSpPr/>
              <p:nvPr/>
            </p:nvSpPr>
            <p:spPr bwMode="auto">
              <a:xfrm>
                <a:off x="7286032" y="3556642"/>
                <a:ext cx="362514" cy="292144"/>
              </a:xfrm>
              <a:custGeom>
                <a:avLst/>
                <a:gdLst>
                  <a:gd name="T0" fmla="*/ 52 w 170"/>
                  <a:gd name="T1" fmla="*/ 137 h 137"/>
                  <a:gd name="T2" fmla="*/ 170 w 170"/>
                  <a:gd name="T3" fmla="*/ 80 h 137"/>
                  <a:gd name="T4" fmla="*/ 0 w 170"/>
                  <a:gd name="T5" fmla="*/ 0 h 137"/>
                  <a:gd name="T6" fmla="*/ 52 w 170"/>
                  <a:gd name="T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0" h="137">
                    <a:moveTo>
                      <a:pt x="52" y="137"/>
                    </a:moveTo>
                    <a:lnTo>
                      <a:pt x="170" y="80"/>
                    </a:lnTo>
                    <a:lnTo>
                      <a:pt x="0" y="0"/>
                    </a:lnTo>
                    <a:lnTo>
                      <a:pt x="5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406">
                <a:extLst>
                  <a:ext uri="{FF2B5EF4-FFF2-40B4-BE49-F238E27FC236}">
                    <a16:creationId xmlns:a16="http://schemas.microsoft.com/office/drawing/2014/main" id="{2BD5E181-2967-47BC-A9C8-875BD5A8526F}"/>
                  </a:ext>
                </a:extLst>
              </p:cNvPr>
              <p:cNvSpPr/>
              <p:nvPr/>
            </p:nvSpPr>
            <p:spPr bwMode="auto">
              <a:xfrm>
                <a:off x="7286032" y="3238908"/>
                <a:ext cx="362514" cy="488328"/>
              </a:xfrm>
              <a:custGeom>
                <a:avLst/>
                <a:gdLst>
                  <a:gd name="T0" fmla="*/ 85 w 170"/>
                  <a:gd name="T1" fmla="*/ 0 h 229"/>
                  <a:gd name="T2" fmla="*/ 170 w 170"/>
                  <a:gd name="T3" fmla="*/ 229 h 229"/>
                  <a:gd name="T4" fmla="*/ 0 w 170"/>
                  <a:gd name="T5" fmla="*/ 149 h 229"/>
                  <a:gd name="T6" fmla="*/ 85 w 170"/>
                  <a:gd name="T7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0" h="229">
                    <a:moveTo>
                      <a:pt x="85" y="0"/>
                    </a:moveTo>
                    <a:lnTo>
                      <a:pt x="170" y="229"/>
                    </a:lnTo>
                    <a:lnTo>
                      <a:pt x="0" y="149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407">
                <a:extLst>
                  <a:ext uri="{FF2B5EF4-FFF2-40B4-BE49-F238E27FC236}">
                    <a16:creationId xmlns:a16="http://schemas.microsoft.com/office/drawing/2014/main" id="{E4CBC22B-ABFC-4068-9ED6-C4DB93E6EC5E}"/>
                  </a:ext>
                </a:extLst>
              </p:cNvPr>
              <p:cNvSpPr/>
              <p:nvPr/>
            </p:nvSpPr>
            <p:spPr bwMode="auto">
              <a:xfrm>
                <a:off x="7467288" y="3238908"/>
                <a:ext cx="366779" cy="488328"/>
              </a:xfrm>
              <a:custGeom>
                <a:avLst/>
                <a:gdLst>
                  <a:gd name="T0" fmla="*/ 172 w 172"/>
                  <a:gd name="T1" fmla="*/ 78 h 229"/>
                  <a:gd name="T2" fmla="*/ 0 w 172"/>
                  <a:gd name="T3" fmla="*/ 0 h 229"/>
                  <a:gd name="T4" fmla="*/ 85 w 172"/>
                  <a:gd name="T5" fmla="*/ 229 h 229"/>
                  <a:gd name="T6" fmla="*/ 172 w 172"/>
                  <a:gd name="T7" fmla="*/ 7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229">
                    <a:moveTo>
                      <a:pt x="172" y="78"/>
                    </a:moveTo>
                    <a:lnTo>
                      <a:pt x="0" y="0"/>
                    </a:lnTo>
                    <a:lnTo>
                      <a:pt x="85" y="229"/>
                    </a:lnTo>
                    <a:lnTo>
                      <a:pt x="172" y="7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408">
                <a:extLst>
                  <a:ext uri="{FF2B5EF4-FFF2-40B4-BE49-F238E27FC236}">
                    <a16:creationId xmlns:a16="http://schemas.microsoft.com/office/drawing/2014/main" id="{0CA71065-4533-4F6B-95CC-2984D0F89337}"/>
                  </a:ext>
                </a:extLst>
              </p:cNvPr>
              <p:cNvSpPr/>
              <p:nvPr/>
            </p:nvSpPr>
            <p:spPr bwMode="auto">
              <a:xfrm>
                <a:off x="7467288" y="3010739"/>
                <a:ext cx="366779" cy="394501"/>
              </a:xfrm>
              <a:custGeom>
                <a:avLst/>
                <a:gdLst>
                  <a:gd name="T0" fmla="*/ 146 w 172"/>
                  <a:gd name="T1" fmla="*/ 0 h 185"/>
                  <a:gd name="T2" fmla="*/ 0 w 172"/>
                  <a:gd name="T3" fmla="*/ 107 h 185"/>
                  <a:gd name="T4" fmla="*/ 172 w 172"/>
                  <a:gd name="T5" fmla="*/ 185 h 185"/>
                  <a:gd name="T6" fmla="*/ 146 w 172"/>
                  <a:gd name="T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185">
                    <a:moveTo>
                      <a:pt x="146" y="0"/>
                    </a:moveTo>
                    <a:lnTo>
                      <a:pt x="0" y="107"/>
                    </a:lnTo>
                    <a:lnTo>
                      <a:pt x="172" y="185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409">
                <a:extLst>
                  <a:ext uri="{FF2B5EF4-FFF2-40B4-BE49-F238E27FC236}">
                    <a16:creationId xmlns:a16="http://schemas.microsoft.com/office/drawing/2014/main" id="{9BAECD2C-DFB7-453D-A661-86BF3AAEC2A9}"/>
                  </a:ext>
                </a:extLst>
              </p:cNvPr>
              <p:cNvSpPr/>
              <p:nvPr/>
            </p:nvSpPr>
            <p:spPr bwMode="auto">
              <a:xfrm>
                <a:off x="8298937" y="2759111"/>
                <a:ext cx="283614" cy="362514"/>
              </a:xfrm>
              <a:custGeom>
                <a:avLst/>
                <a:gdLst>
                  <a:gd name="T0" fmla="*/ 0 w 133"/>
                  <a:gd name="T1" fmla="*/ 0 h 170"/>
                  <a:gd name="T2" fmla="*/ 133 w 133"/>
                  <a:gd name="T3" fmla="*/ 64 h 170"/>
                  <a:gd name="T4" fmla="*/ 21 w 133"/>
                  <a:gd name="T5" fmla="*/ 170 h 170"/>
                  <a:gd name="T6" fmla="*/ 0 w 133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170">
                    <a:moveTo>
                      <a:pt x="0" y="0"/>
                    </a:moveTo>
                    <a:lnTo>
                      <a:pt x="133" y="64"/>
                    </a:lnTo>
                    <a:lnTo>
                      <a:pt x="21" y="17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410">
                <a:extLst>
                  <a:ext uri="{FF2B5EF4-FFF2-40B4-BE49-F238E27FC236}">
                    <a16:creationId xmlns:a16="http://schemas.microsoft.com/office/drawing/2014/main" id="{F1C1F6C8-2A6F-459E-BDCB-48730F5641CB}"/>
                  </a:ext>
                </a:extLst>
              </p:cNvPr>
              <p:cNvSpPr/>
              <p:nvPr/>
            </p:nvSpPr>
            <p:spPr bwMode="auto">
              <a:xfrm>
                <a:off x="7778624" y="3010739"/>
                <a:ext cx="294276" cy="394501"/>
              </a:xfrm>
              <a:custGeom>
                <a:avLst/>
                <a:gdLst>
                  <a:gd name="T0" fmla="*/ 138 w 138"/>
                  <a:gd name="T1" fmla="*/ 149 h 185"/>
                  <a:gd name="T2" fmla="*/ 0 w 138"/>
                  <a:gd name="T3" fmla="*/ 0 h 185"/>
                  <a:gd name="T4" fmla="*/ 26 w 138"/>
                  <a:gd name="T5" fmla="*/ 185 h 185"/>
                  <a:gd name="T6" fmla="*/ 138 w 138"/>
                  <a:gd name="T7" fmla="*/ 149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85">
                    <a:moveTo>
                      <a:pt x="138" y="149"/>
                    </a:moveTo>
                    <a:lnTo>
                      <a:pt x="0" y="0"/>
                    </a:lnTo>
                    <a:lnTo>
                      <a:pt x="26" y="185"/>
                    </a:lnTo>
                    <a:lnTo>
                      <a:pt x="138" y="14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411">
                <a:extLst>
                  <a:ext uri="{FF2B5EF4-FFF2-40B4-BE49-F238E27FC236}">
                    <a16:creationId xmlns:a16="http://schemas.microsoft.com/office/drawing/2014/main" id="{473764AA-E19C-4F62-B2CC-7760E0C729EF}"/>
                  </a:ext>
                </a:extLst>
              </p:cNvPr>
              <p:cNvSpPr/>
              <p:nvPr/>
            </p:nvSpPr>
            <p:spPr bwMode="auto">
              <a:xfrm>
                <a:off x="8040914" y="2844409"/>
                <a:ext cx="302806" cy="484063"/>
              </a:xfrm>
              <a:custGeom>
                <a:avLst/>
                <a:gdLst>
                  <a:gd name="T0" fmla="*/ 0 w 142"/>
                  <a:gd name="T1" fmla="*/ 0 h 227"/>
                  <a:gd name="T2" fmla="*/ 15 w 142"/>
                  <a:gd name="T3" fmla="*/ 227 h 227"/>
                  <a:gd name="T4" fmla="*/ 142 w 142"/>
                  <a:gd name="T5" fmla="*/ 130 h 227"/>
                  <a:gd name="T6" fmla="*/ 0 w 142"/>
                  <a:gd name="T7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227">
                    <a:moveTo>
                      <a:pt x="0" y="0"/>
                    </a:moveTo>
                    <a:lnTo>
                      <a:pt x="15" y="227"/>
                    </a:lnTo>
                    <a:lnTo>
                      <a:pt x="142" y="1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412">
                <a:extLst>
                  <a:ext uri="{FF2B5EF4-FFF2-40B4-BE49-F238E27FC236}">
                    <a16:creationId xmlns:a16="http://schemas.microsoft.com/office/drawing/2014/main" id="{C647BAB3-5E8B-4DF2-B8CC-6F1231F687C2}"/>
                  </a:ext>
                </a:extLst>
              </p:cNvPr>
              <p:cNvSpPr/>
              <p:nvPr/>
            </p:nvSpPr>
            <p:spPr bwMode="auto">
              <a:xfrm>
                <a:off x="8040914" y="2759111"/>
                <a:ext cx="302806" cy="362514"/>
              </a:xfrm>
              <a:custGeom>
                <a:avLst/>
                <a:gdLst>
                  <a:gd name="T0" fmla="*/ 121 w 142"/>
                  <a:gd name="T1" fmla="*/ 0 h 170"/>
                  <a:gd name="T2" fmla="*/ 142 w 142"/>
                  <a:gd name="T3" fmla="*/ 170 h 170"/>
                  <a:gd name="T4" fmla="*/ 0 w 142"/>
                  <a:gd name="T5" fmla="*/ 40 h 170"/>
                  <a:gd name="T6" fmla="*/ 121 w 142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70">
                    <a:moveTo>
                      <a:pt x="121" y="0"/>
                    </a:moveTo>
                    <a:lnTo>
                      <a:pt x="142" y="170"/>
                    </a:lnTo>
                    <a:lnTo>
                      <a:pt x="0" y="40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413">
                <a:extLst>
                  <a:ext uri="{FF2B5EF4-FFF2-40B4-BE49-F238E27FC236}">
                    <a16:creationId xmlns:a16="http://schemas.microsoft.com/office/drawing/2014/main" id="{E56578BE-192B-4BD8-8A38-0C0CDDFA19D2}"/>
                  </a:ext>
                </a:extLst>
              </p:cNvPr>
              <p:cNvSpPr/>
              <p:nvPr/>
            </p:nvSpPr>
            <p:spPr bwMode="auto">
              <a:xfrm>
                <a:off x="7778624" y="2844409"/>
                <a:ext cx="294276" cy="484063"/>
              </a:xfrm>
              <a:custGeom>
                <a:avLst/>
                <a:gdLst>
                  <a:gd name="T0" fmla="*/ 0 w 138"/>
                  <a:gd name="T1" fmla="*/ 78 h 227"/>
                  <a:gd name="T2" fmla="*/ 123 w 138"/>
                  <a:gd name="T3" fmla="*/ 0 h 227"/>
                  <a:gd name="T4" fmla="*/ 138 w 138"/>
                  <a:gd name="T5" fmla="*/ 227 h 227"/>
                  <a:gd name="T6" fmla="*/ 0 w 138"/>
                  <a:gd name="T7" fmla="*/ 78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27">
                    <a:moveTo>
                      <a:pt x="0" y="78"/>
                    </a:moveTo>
                    <a:lnTo>
                      <a:pt x="123" y="0"/>
                    </a:lnTo>
                    <a:lnTo>
                      <a:pt x="138" y="227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414">
                <a:extLst>
                  <a:ext uri="{FF2B5EF4-FFF2-40B4-BE49-F238E27FC236}">
                    <a16:creationId xmlns:a16="http://schemas.microsoft.com/office/drawing/2014/main" id="{ED75B131-B41E-4A70-BBEE-0067F006A89A}"/>
                  </a:ext>
                </a:extLst>
              </p:cNvPr>
              <p:cNvSpPr/>
              <p:nvPr/>
            </p:nvSpPr>
            <p:spPr bwMode="auto">
              <a:xfrm>
                <a:off x="7552586" y="2648225"/>
                <a:ext cx="488328" cy="362514"/>
              </a:xfrm>
              <a:custGeom>
                <a:avLst/>
                <a:gdLst>
                  <a:gd name="T0" fmla="*/ 0 w 229"/>
                  <a:gd name="T1" fmla="*/ 0 h 170"/>
                  <a:gd name="T2" fmla="*/ 106 w 229"/>
                  <a:gd name="T3" fmla="*/ 170 h 170"/>
                  <a:gd name="T4" fmla="*/ 229 w 229"/>
                  <a:gd name="T5" fmla="*/ 92 h 170"/>
                  <a:gd name="T6" fmla="*/ 0 w 229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9" h="170">
                    <a:moveTo>
                      <a:pt x="0" y="0"/>
                    </a:moveTo>
                    <a:lnTo>
                      <a:pt x="106" y="170"/>
                    </a:lnTo>
                    <a:lnTo>
                      <a:pt x="229" y="9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415">
                <a:extLst>
                  <a:ext uri="{FF2B5EF4-FFF2-40B4-BE49-F238E27FC236}">
                    <a16:creationId xmlns:a16="http://schemas.microsoft.com/office/drawing/2014/main" id="{3DFD54C5-57E5-4330-9271-BCCE40E13233}"/>
                  </a:ext>
                </a:extLst>
              </p:cNvPr>
              <p:cNvSpPr/>
              <p:nvPr/>
            </p:nvSpPr>
            <p:spPr bwMode="auto">
              <a:xfrm>
                <a:off x="7286032" y="2648225"/>
                <a:ext cx="492593" cy="362514"/>
              </a:xfrm>
              <a:custGeom>
                <a:avLst/>
                <a:gdLst>
                  <a:gd name="T0" fmla="*/ 0 w 231"/>
                  <a:gd name="T1" fmla="*/ 116 h 170"/>
                  <a:gd name="T2" fmla="*/ 231 w 231"/>
                  <a:gd name="T3" fmla="*/ 170 h 170"/>
                  <a:gd name="T4" fmla="*/ 125 w 231"/>
                  <a:gd name="T5" fmla="*/ 0 h 170"/>
                  <a:gd name="T6" fmla="*/ 0 w 231"/>
                  <a:gd name="T7" fmla="*/ 11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1" h="170">
                    <a:moveTo>
                      <a:pt x="0" y="116"/>
                    </a:moveTo>
                    <a:lnTo>
                      <a:pt x="231" y="170"/>
                    </a:lnTo>
                    <a:lnTo>
                      <a:pt x="125" y="0"/>
                    </a:lnTo>
                    <a:lnTo>
                      <a:pt x="0" y="11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416">
                <a:extLst>
                  <a:ext uri="{FF2B5EF4-FFF2-40B4-BE49-F238E27FC236}">
                    <a16:creationId xmlns:a16="http://schemas.microsoft.com/office/drawing/2014/main" id="{6A729D5A-79C0-41AC-A71E-863DB1C4CB5B}"/>
                  </a:ext>
                </a:extLst>
              </p:cNvPr>
              <p:cNvSpPr/>
              <p:nvPr/>
            </p:nvSpPr>
            <p:spPr bwMode="auto">
              <a:xfrm>
                <a:off x="7286032" y="2895587"/>
                <a:ext cx="492593" cy="343323"/>
              </a:xfrm>
              <a:custGeom>
                <a:avLst/>
                <a:gdLst>
                  <a:gd name="T0" fmla="*/ 85 w 231"/>
                  <a:gd name="T1" fmla="*/ 161 h 161"/>
                  <a:gd name="T2" fmla="*/ 0 w 231"/>
                  <a:gd name="T3" fmla="*/ 0 h 161"/>
                  <a:gd name="T4" fmla="*/ 231 w 231"/>
                  <a:gd name="T5" fmla="*/ 54 h 161"/>
                  <a:gd name="T6" fmla="*/ 85 w 231"/>
                  <a:gd name="T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1" h="161">
                    <a:moveTo>
                      <a:pt x="85" y="161"/>
                    </a:moveTo>
                    <a:lnTo>
                      <a:pt x="0" y="0"/>
                    </a:lnTo>
                    <a:lnTo>
                      <a:pt x="231" y="54"/>
                    </a:lnTo>
                    <a:lnTo>
                      <a:pt x="85" y="16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417">
                <a:extLst>
                  <a:ext uri="{FF2B5EF4-FFF2-40B4-BE49-F238E27FC236}">
                    <a16:creationId xmlns:a16="http://schemas.microsoft.com/office/drawing/2014/main" id="{93599353-EF83-4AD9-9311-22D110EDA5FB}"/>
                  </a:ext>
                </a:extLst>
              </p:cNvPr>
              <p:cNvSpPr/>
              <p:nvPr/>
            </p:nvSpPr>
            <p:spPr bwMode="auto">
              <a:xfrm>
                <a:off x="7057861" y="2895587"/>
                <a:ext cx="409427" cy="343323"/>
              </a:xfrm>
              <a:custGeom>
                <a:avLst/>
                <a:gdLst>
                  <a:gd name="T0" fmla="*/ 0 w 192"/>
                  <a:gd name="T1" fmla="*/ 120 h 161"/>
                  <a:gd name="T2" fmla="*/ 192 w 192"/>
                  <a:gd name="T3" fmla="*/ 161 h 161"/>
                  <a:gd name="T4" fmla="*/ 107 w 192"/>
                  <a:gd name="T5" fmla="*/ 0 h 161"/>
                  <a:gd name="T6" fmla="*/ 0 w 192"/>
                  <a:gd name="T7" fmla="*/ 12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61">
                    <a:moveTo>
                      <a:pt x="0" y="120"/>
                    </a:moveTo>
                    <a:lnTo>
                      <a:pt x="192" y="161"/>
                    </a:lnTo>
                    <a:lnTo>
                      <a:pt x="107" y="0"/>
                    </a:lnTo>
                    <a:lnTo>
                      <a:pt x="0" y="12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418">
                <a:extLst>
                  <a:ext uri="{FF2B5EF4-FFF2-40B4-BE49-F238E27FC236}">
                    <a16:creationId xmlns:a16="http://schemas.microsoft.com/office/drawing/2014/main" id="{80D80846-44D7-4B4D-A287-87D3F32AA0C6}"/>
                  </a:ext>
                </a:extLst>
              </p:cNvPr>
              <p:cNvSpPr/>
              <p:nvPr/>
            </p:nvSpPr>
            <p:spPr bwMode="auto">
              <a:xfrm>
                <a:off x="7057861" y="3151479"/>
                <a:ext cx="409427" cy="206847"/>
              </a:xfrm>
              <a:custGeom>
                <a:avLst/>
                <a:gdLst>
                  <a:gd name="T0" fmla="*/ 29 w 192"/>
                  <a:gd name="T1" fmla="*/ 97 h 97"/>
                  <a:gd name="T2" fmla="*/ 192 w 192"/>
                  <a:gd name="T3" fmla="*/ 41 h 97"/>
                  <a:gd name="T4" fmla="*/ 0 w 192"/>
                  <a:gd name="T5" fmla="*/ 0 h 97"/>
                  <a:gd name="T6" fmla="*/ 29 w 192"/>
                  <a:gd name="T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97">
                    <a:moveTo>
                      <a:pt x="29" y="97"/>
                    </a:moveTo>
                    <a:lnTo>
                      <a:pt x="192" y="41"/>
                    </a:lnTo>
                    <a:lnTo>
                      <a:pt x="0" y="0"/>
                    </a:lnTo>
                    <a:lnTo>
                      <a:pt x="29" y="9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419">
                <a:extLst>
                  <a:ext uri="{FF2B5EF4-FFF2-40B4-BE49-F238E27FC236}">
                    <a16:creationId xmlns:a16="http://schemas.microsoft.com/office/drawing/2014/main" id="{B87B9DBE-8F79-40FC-9724-9EE15E7DD0EF}"/>
                  </a:ext>
                </a:extLst>
              </p:cNvPr>
              <p:cNvSpPr/>
              <p:nvPr/>
            </p:nvSpPr>
            <p:spPr bwMode="auto">
              <a:xfrm>
                <a:off x="7119702" y="3238908"/>
                <a:ext cx="347587" cy="317733"/>
              </a:xfrm>
              <a:custGeom>
                <a:avLst/>
                <a:gdLst>
                  <a:gd name="T0" fmla="*/ 78 w 163"/>
                  <a:gd name="T1" fmla="*/ 149 h 149"/>
                  <a:gd name="T2" fmla="*/ 0 w 163"/>
                  <a:gd name="T3" fmla="*/ 56 h 149"/>
                  <a:gd name="T4" fmla="*/ 163 w 163"/>
                  <a:gd name="T5" fmla="*/ 0 h 149"/>
                  <a:gd name="T6" fmla="*/ 78 w 163"/>
                  <a:gd name="T7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149">
                    <a:moveTo>
                      <a:pt x="78" y="149"/>
                    </a:moveTo>
                    <a:lnTo>
                      <a:pt x="0" y="56"/>
                    </a:lnTo>
                    <a:lnTo>
                      <a:pt x="163" y="0"/>
                    </a:lnTo>
                    <a:lnTo>
                      <a:pt x="78" y="14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420">
                <a:extLst>
                  <a:ext uri="{FF2B5EF4-FFF2-40B4-BE49-F238E27FC236}">
                    <a16:creationId xmlns:a16="http://schemas.microsoft.com/office/drawing/2014/main" id="{E5C85283-3F5E-40E5-B3C8-A59C7AA23A68}"/>
                  </a:ext>
                </a:extLst>
              </p:cNvPr>
              <p:cNvSpPr/>
              <p:nvPr/>
            </p:nvSpPr>
            <p:spPr bwMode="auto">
              <a:xfrm>
                <a:off x="7002418" y="3358325"/>
                <a:ext cx="283614" cy="343323"/>
              </a:xfrm>
              <a:custGeom>
                <a:avLst/>
                <a:gdLst>
                  <a:gd name="T0" fmla="*/ 0 w 133"/>
                  <a:gd name="T1" fmla="*/ 161 h 161"/>
                  <a:gd name="T2" fmla="*/ 133 w 133"/>
                  <a:gd name="T3" fmla="*/ 93 h 161"/>
                  <a:gd name="T4" fmla="*/ 55 w 133"/>
                  <a:gd name="T5" fmla="*/ 0 h 161"/>
                  <a:gd name="T6" fmla="*/ 0 w 133"/>
                  <a:gd name="T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161">
                    <a:moveTo>
                      <a:pt x="0" y="161"/>
                    </a:moveTo>
                    <a:lnTo>
                      <a:pt x="133" y="93"/>
                    </a:lnTo>
                    <a:lnTo>
                      <a:pt x="55" y="0"/>
                    </a:lnTo>
                    <a:lnTo>
                      <a:pt x="0" y="16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421">
                <a:extLst>
                  <a:ext uri="{FF2B5EF4-FFF2-40B4-BE49-F238E27FC236}">
                    <a16:creationId xmlns:a16="http://schemas.microsoft.com/office/drawing/2014/main" id="{7CA33ADF-7CB0-439B-87A6-4AC7F39C34B7}"/>
                  </a:ext>
                </a:extLst>
              </p:cNvPr>
              <p:cNvSpPr/>
              <p:nvPr/>
            </p:nvSpPr>
            <p:spPr bwMode="auto">
              <a:xfrm>
                <a:off x="6831823" y="3358325"/>
                <a:ext cx="287879" cy="343323"/>
              </a:xfrm>
              <a:custGeom>
                <a:avLst/>
                <a:gdLst>
                  <a:gd name="T0" fmla="*/ 0 w 135"/>
                  <a:gd name="T1" fmla="*/ 81 h 161"/>
                  <a:gd name="T2" fmla="*/ 135 w 135"/>
                  <a:gd name="T3" fmla="*/ 0 h 161"/>
                  <a:gd name="T4" fmla="*/ 80 w 135"/>
                  <a:gd name="T5" fmla="*/ 161 h 161"/>
                  <a:gd name="T6" fmla="*/ 0 w 135"/>
                  <a:gd name="T7" fmla="*/ 8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" h="161">
                    <a:moveTo>
                      <a:pt x="0" y="81"/>
                    </a:moveTo>
                    <a:lnTo>
                      <a:pt x="135" y="0"/>
                    </a:lnTo>
                    <a:lnTo>
                      <a:pt x="80" y="161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422">
                <a:extLst>
                  <a:ext uri="{FF2B5EF4-FFF2-40B4-BE49-F238E27FC236}">
                    <a16:creationId xmlns:a16="http://schemas.microsoft.com/office/drawing/2014/main" id="{0A67C03E-CA66-44F7-AD3E-90559F6E5CB9}"/>
                  </a:ext>
                </a:extLst>
              </p:cNvPr>
              <p:cNvSpPr/>
              <p:nvPr/>
            </p:nvSpPr>
            <p:spPr bwMode="auto">
              <a:xfrm>
                <a:off x="6706010" y="3531053"/>
                <a:ext cx="296409" cy="317733"/>
              </a:xfrm>
              <a:custGeom>
                <a:avLst/>
                <a:gdLst>
                  <a:gd name="T0" fmla="*/ 0 w 139"/>
                  <a:gd name="T1" fmla="*/ 149 h 149"/>
                  <a:gd name="T2" fmla="*/ 139 w 139"/>
                  <a:gd name="T3" fmla="*/ 80 h 149"/>
                  <a:gd name="T4" fmla="*/ 59 w 139"/>
                  <a:gd name="T5" fmla="*/ 0 h 149"/>
                  <a:gd name="T6" fmla="*/ 0 w 139"/>
                  <a:gd name="T7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" h="149">
                    <a:moveTo>
                      <a:pt x="0" y="149"/>
                    </a:moveTo>
                    <a:lnTo>
                      <a:pt x="139" y="80"/>
                    </a:lnTo>
                    <a:lnTo>
                      <a:pt x="59" y="0"/>
                    </a:lnTo>
                    <a:lnTo>
                      <a:pt x="0" y="14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423">
                <a:extLst>
                  <a:ext uri="{FF2B5EF4-FFF2-40B4-BE49-F238E27FC236}">
                    <a16:creationId xmlns:a16="http://schemas.microsoft.com/office/drawing/2014/main" id="{0655F56C-B8F4-4610-93AC-16B339289D99}"/>
                  </a:ext>
                </a:extLst>
              </p:cNvPr>
              <p:cNvSpPr/>
              <p:nvPr/>
            </p:nvSpPr>
            <p:spPr bwMode="auto">
              <a:xfrm>
                <a:off x="6810499" y="3206923"/>
                <a:ext cx="309204" cy="324130"/>
              </a:xfrm>
              <a:custGeom>
                <a:avLst/>
                <a:gdLst>
                  <a:gd name="T0" fmla="*/ 0 w 145"/>
                  <a:gd name="T1" fmla="*/ 0 h 152"/>
                  <a:gd name="T2" fmla="*/ 145 w 145"/>
                  <a:gd name="T3" fmla="*/ 71 h 152"/>
                  <a:gd name="T4" fmla="*/ 10 w 145"/>
                  <a:gd name="T5" fmla="*/ 152 h 152"/>
                  <a:gd name="T6" fmla="*/ 0 w 145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152">
                    <a:moveTo>
                      <a:pt x="0" y="0"/>
                    </a:moveTo>
                    <a:lnTo>
                      <a:pt x="145" y="71"/>
                    </a:lnTo>
                    <a:lnTo>
                      <a:pt x="10" y="1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424">
                <a:extLst>
                  <a:ext uri="{FF2B5EF4-FFF2-40B4-BE49-F238E27FC236}">
                    <a16:creationId xmlns:a16="http://schemas.microsoft.com/office/drawing/2014/main" id="{55AD3D07-2AC5-42BE-B212-CC40A2BE1E8C}"/>
                  </a:ext>
                </a:extLst>
              </p:cNvPr>
              <p:cNvSpPr/>
              <p:nvPr/>
            </p:nvSpPr>
            <p:spPr bwMode="auto">
              <a:xfrm>
                <a:off x="7416110" y="3974599"/>
                <a:ext cx="362514" cy="258025"/>
              </a:xfrm>
              <a:custGeom>
                <a:avLst/>
                <a:gdLst>
                  <a:gd name="T0" fmla="*/ 170 w 170"/>
                  <a:gd name="T1" fmla="*/ 43 h 121"/>
                  <a:gd name="T2" fmla="*/ 118 w 170"/>
                  <a:gd name="T3" fmla="*/ 121 h 121"/>
                  <a:gd name="T4" fmla="*/ 0 w 170"/>
                  <a:gd name="T5" fmla="*/ 0 h 121"/>
                  <a:gd name="T6" fmla="*/ 170 w 170"/>
                  <a:gd name="T7" fmla="*/ 4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0" h="121">
                    <a:moveTo>
                      <a:pt x="170" y="43"/>
                    </a:moveTo>
                    <a:lnTo>
                      <a:pt x="118" y="121"/>
                    </a:lnTo>
                    <a:lnTo>
                      <a:pt x="0" y="0"/>
                    </a:lnTo>
                    <a:lnTo>
                      <a:pt x="170" y="4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425">
                <a:extLst>
                  <a:ext uri="{FF2B5EF4-FFF2-40B4-BE49-F238E27FC236}">
                    <a16:creationId xmlns:a16="http://schemas.microsoft.com/office/drawing/2014/main" id="{935715FD-A5DD-43FA-8E4E-3377C6C69B09}"/>
                  </a:ext>
                </a:extLst>
              </p:cNvPr>
              <p:cNvSpPr/>
              <p:nvPr/>
            </p:nvSpPr>
            <p:spPr bwMode="auto">
              <a:xfrm>
                <a:off x="7667737" y="4066293"/>
                <a:ext cx="258025" cy="479798"/>
              </a:xfrm>
              <a:custGeom>
                <a:avLst/>
                <a:gdLst>
                  <a:gd name="T0" fmla="*/ 121 w 121"/>
                  <a:gd name="T1" fmla="*/ 225 h 225"/>
                  <a:gd name="T2" fmla="*/ 0 w 121"/>
                  <a:gd name="T3" fmla="*/ 78 h 225"/>
                  <a:gd name="T4" fmla="*/ 52 w 121"/>
                  <a:gd name="T5" fmla="*/ 0 h 225"/>
                  <a:gd name="T6" fmla="*/ 121 w 121"/>
                  <a:gd name="T7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25">
                    <a:moveTo>
                      <a:pt x="121" y="225"/>
                    </a:moveTo>
                    <a:lnTo>
                      <a:pt x="0" y="78"/>
                    </a:lnTo>
                    <a:lnTo>
                      <a:pt x="52" y="0"/>
                    </a:lnTo>
                    <a:lnTo>
                      <a:pt x="121" y="22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426">
                <a:extLst>
                  <a:ext uri="{FF2B5EF4-FFF2-40B4-BE49-F238E27FC236}">
                    <a16:creationId xmlns:a16="http://schemas.microsoft.com/office/drawing/2014/main" id="{55A81CF7-38B8-4202-A56C-EE2BD09DFB25}"/>
                  </a:ext>
                </a:extLst>
              </p:cNvPr>
              <p:cNvSpPr/>
              <p:nvPr/>
            </p:nvSpPr>
            <p:spPr bwMode="auto">
              <a:xfrm>
                <a:off x="7667737" y="4232623"/>
                <a:ext cx="258025" cy="550168"/>
              </a:xfrm>
              <a:custGeom>
                <a:avLst/>
                <a:gdLst>
                  <a:gd name="T0" fmla="*/ 71 w 121"/>
                  <a:gd name="T1" fmla="*/ 258 h 258"/>
                  <a:gd name="T2" fmla="*/ 0 w 121"/>
                  <a:gd name="T3" fmla="*/ 0 h 258"/>
                  <a:gd name="T4" fmla="*/ 121 w 121"/>
                  <a:gd name="T5" fmla="*/ 147 h 258"/>
                  <a:gd name="T6" fmla="*/ 71 w 121"/>
                  <a:gd name="T7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58">
                    <a:moveTo>
                      <a:pt x="71" y="258"/>
                    </a:moveTo>
                    <a:lnTo>
                      <a:pt x="0" y="0"/>
                    </a:lnTo>
                    <a:lnTo>
                      <a:pt x="121" y="147"/>
                    </a:lnTo>
                    <a:lnTo>
                      <a:pt x="71" y="25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427">
                <a:extLst>
                  <a:ext uri="{FF2B5EF4-FFF2-40B4-BE49-F238E27FC236}">
                    <a16:creationId xmlns:a16="http://schemas.microsoft.com/office/drawing/2014/main" id="{B60BA471-2491-42BB-BD43-C41DECBB63BB}"/>
                  </a:ext>
                </a:extLst>
              </p:cNvPr>
              <p:cNvSpPr/>
              <p:nvPr/>
            </p:nvSpPr>
            <p:spPr bwMode="auto">
              <a:xfrm>
                <a:off x="7537659" y="4232623"/>
                <a:ext cx="281481" cy="550168"/>
              </a:xfrm>
              <a:custGeom>
                <a:avLst/>
                <a:gdLst>
                  <a:gd name="T0" fmla="*/ 0 w 132"/>
                  <a:gd name="T1" fmla="*/ 242 h 258"/>
                  <a:gd name="T2" fmla="*/ 61 w 132"/>
                  <a:gd name="T3" fmla="*/ 0 h 258"/>
                  <a:gd name="T4" fmla="*/ 132 w 132"/>
                  <a:gd name="T5" fmla="*/ 258 h 258"/>
                  <a:gd name="T6" fmla="*/ 0 w 132"/>
                  <a:gd name="T7" fmla="*/ 242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2" h="258">
                    <a:moveTo>
                      <a:pt x="0" y="242"/>
                    </a:moveTo>
                    <a:lnTo>
                      <a:pt x="61" y="0"/>
                    </a:lnTo>
                    <a:lnTo>
                      <a:pt x="132" y="258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428">
                <a:extLst>
                  <a:ext uri="{FF2B5EF4-FFF2-40B4-BE49-F238E27FC236}">
                    <a16:creationId xmlns:a16="http://schemas.microsoft.com/office/drawing/2014/main" id="{E3AF8512-E62B-49DD-AEAE-BB6FB2020460}"/>
                  </a:ext>
                </a:extLst>
              </p:cNvPr>
              <p:cNvSpPr/>
              <p:nvPr/>
            </p:nvSpPr>
            <p:spPr bwMode="auto">
              <a:xfrm>
                <a:off x="7819140" y="4546091"/>
                <a:ext cx="221773" cy="236701"/>
              </a:xfrm>
              <a:custGeom>
                <a:avLst/>
                <a:gdLst>
                  <a:gd name="T0" fmla="*/ 104 w 104"/>
                  <a:gd name="T1" fmla="*/ 111 h 111"/>
                  <a:gd name="T2" fmla="*/ 50 w 104"/>
                  <a:gd name="T3" fmla="*/ 0 h 111"/>
                  <a:gd name="T4" fmla="*/ 0 w 104"/>
                  <a:gd name="T5" fmla="*/ 111 h 111"/>
                  <a:gd name="T6" fmla="*/ 104 w 104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11">
                    <a:moveTo>
                      <a:pt x="104" y="111"/>
                    </a:moveTo>
                    <a:lnTo>
                      <a:pt x="50" y="0"/>
                    </a:lnTo>
                    <a:lnTo>
                      <a:pt x="0" y="111"/>
                    </a:lnTo>
                    <a:lnTo>
                      <a:pt x="104" y="11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429">
                <a:extLst>
                  <a:ext uri="{FF2B5EF4-FFF2-40B4-BE49-F238E27FC236}">
                    <a16:creationId xmlns:a16="http://schemas.microsoft.com/office/drawing/2014/main" id="{8419012C-8B37-45E4-BE60-2CDD5B1984A9}"/>
                  </a:ext>
                </a:extLst>
              </p:cNvPr>
              <p:cNvSpPr/>
              <p:nvPr/>
            </p:nvSpPr>
            <p:spPr bwMode="auto">
              <a:xfrm>
                <a:off x="7925762" y="4509839"/>
                <a:ext cx="247362" cy="272952"/>
              </a:xfrm>
              <a:custGeom>
                <a:avLst/>
                <a:gdLst>
                  <a:gd name="T0" fmla="*/ 116 w 116"/>
                  <a:gd name="T1" fmla="*/ 0 h 128"/>
                  <a:gd name="T2" fmla="*/ 0 w 116"/>
                  <a:gd name="T3" fmla="*/ 17 h 128"/>
                  <a:gd name="T4" fmla="*/ 54 w 116"/>
                  <a:gd name="T5" fmla="*/ 128 h 128"/>
                  <a:gd name="T6" fmla="*/ 116 w 116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28">
                    <a:moveTo>
                      <a:pt x="116" y="0"/>
                    </a:moveTo>
                    <a:lnTo>
                      <a:pt x="0" y="17"/>
                    </a:lnTo>
                    <a:lnTo>
                      <a:pt x="54" y="128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430">
                <a:extLst>
                  <a:ext uri="{FF2B5EF4-FFF2-40B4-BE49-F238E27FC236}">
                    <a16:creationId xmlns:a16="http://schemas.microsoft.com/office/drawing/2014/main" id="{70CD0C89-2BAB-469C-ADDD-882A9E1F462B}"/>
                  </a:ext>
                </a:extLst>
              </p:cNvPr>
              <p:cNvSpPr/>
              <p:nvPr/>
            </p:nvSpPr>
            <p:spPr bwMode="auto">
              <a:xfrm>
                <a:off x="7819140" y="4782791"/>
                <a:ext cx="221773" cy="236701"/>
              </a:xfrm>
              <a:custGeom>
                <a:avLst/>
                <a:gdLst>
                  <a:gd name="T0" fmla="*/ 22 w 104"/>
                  <a:gd name="T1" fmla="*/ 111 h 111"/>
                  <a:gd name="T2" fmla="*/ 104 w 104"/>
                  <a:gd name="T3" fmla="*/ 0 h 111"/>
                  <a:gd name="T4" fmla="*/ 0 w 104"/>
                  <a:gd name="T5" fmla="*/ 0 h 111"/>
                  <a:gd name="T6" fmla="*/ 22 w 104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11">
                    <a:moveTo>
                      <a:pt x="22" y="111"/>
                    </a:moveTo>
                    <a:lnTo>
                      <a:pt x="104" y="0"/>
                    </a:lnTo>
                    <a:lnTo>
                      <a:pt x="0" y="0"/>
                    </a:lnTo>
                    <a:lnTo>
                      <a:pt x="22" y="11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431">
                <a:extLst>
                  <a:ext uri="{FF2B5EF4-FFF2-40B4-BE49-F238E27FC236}">
                    <a16:creationId xmlns:a16="http://schemas.microsoft.com/office/drawing/2014/main" id="{1D812C68-6B98-4F21-92A2-2BE880D9BB9A}"/>
                  </a:ext>
                </a:extLst>
              </p:cNvPr>
              <p:cNvSpPr/>
              <p:nvPr/>
            </p:nvSpPr>
            <p:spPr bwMode="auto">
              <a:xfrm>
                <a:off x="7209264" y="3974599"/>
                <a:ext cx="458474" cy="313469"/>
              </a:xfrm>
              <a:custGeom>
                <a:avLst/>
                <a:gdLst>
                  <a:gd name="T0" fmla="*/ 97 w 215"/>
                  <a:gd name="T1" fmla="*/ 0 h 147"/>
                  <a:gd name="T2" fmla="*/ 0 w 215"/>
                  <a:gd name="T3" fmla="*/ 147 h 147"/>
                  <a:gd name="T4" fmla="*/ 215 w 215"/>
                  <a:gd name="T5" fmla="*/ 121 h 147"/>
                  <a:gd name="T6" fmla="*/ 97 w 215"/>
                  <a:gd name="T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" h="147">
                    <a:moveTo>
                      <a:pt x="97" y="0"/>
                    </a:moveTo>
                    <a:lnTo>
                      <a:pt x="0" y="147"/>
                    </a:lnTo>
                    <a:lnTo>
                      <a:pt x="215" y="121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432">
                <a:extLst>
                  <a:ext uri="{FF2B5EF4-FFF2-40B4-BE49-F238E27FC236}">
                    <a16:creationId xmlns:a16="http://schemas.microsoft.com/office/drawing/2014/main" id="{E19E7C4C-EC60-4EC3-B8DB-CA076E07811E}"/>
                  </a:ext>
                </a:extLst>
              </p:cNvPr>
              <p:cNvSpPr/>
              <p:nvPr/>
            </p:nvSpPr>
            <p:spPr bwMode="auto">
              <a:xfrm>
                <a:off x="7143158" y="3874374"/>
                <a:ext cx="272952" cy="413692"/>
              </a:xfrm>
              <a:custGeom>
                <a:avLst/>
                <a:gdLst>
                  <a:gd name="T0" fmla="*/ 0 w 128"/>
                  <a:gd name="T1" fmla="*/ 0 h 194"/>
                  <a:gd name="T2" fmla="*/ 31 w 128"/>
                  <a:gd name="T3" fmla="*/ 194 h 194"/>
                  <a:gd name="T4" fmla="*/ 128 w 128"/>
                  <a:gd name="T5" fmla="*/ 47 h 194"/>
                  <a:gd name="T6" fmla="*/ 0 w 128"/>
                  <a:gd name="T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94">
                    <a:moveTo>
                      <a:pt x="0" y="0"/>
                    </a:moveTo>
                    <a:lnTo>
                      <a:pt x="31" y="194"/>
                    </a:lnTo>
                    <a:lnTo>
                      <a:pt x="128" y="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433">
                <a:extLst>
                  <a:ext uri="{FF2B5EF4-FFF2-40B4-BE49-F238E27FC236}">
                    <a16:creationId xmlns:a16="http://schemas.microsoft.com/office/drawing/2014/main" id="{80F8A056-7CA5-4FC7-B434-25C8D9581B09}"/>
                  </a:ext>
                </a:extLst>
              </p:cNvPr>
              <p:cNvSpPr/>
              <p:nvPr/>
            </p:nvSpPr>
            <p:spPr bwMode="auto">
              <a:xfrm>
                <a:off x="6746526" y="3874374"/>
                <a:ext cx="396633" cy="328395"/>
              </a:xfrm>
              <a:custGeom>
                <a:avLst/>
                <a:gdLst>
                  <a:gd name="T0" fmla="*/ 52 w 186"/>
                  <a:gd name="T1" fmla="*/ 154 h 154"/>
                  <a:gd name="T2" fmla="*/ 186 w 186"/>
                  <a:gd name="T3" fmla="*/ 0 h 154"/>
                  <a:gd name="T4" fmla="*/ 0 w 186"/>
                  <a:gd name="T5" fmla="*/ 14 h 154"/>
                  <a:gd name="T6" fmla="*/ 52 w 186"/>
                  <a:gd name="T7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" h="154">
                    <a:moveTo>
                      <a:pt x="52" y="154"/>
                    </a:moveTo>
                    <a:lnTo>
                      <a:pt x="186" y="0"/>
                    </a:lnTo>
                    <a:lnTo>
                      <a:pt x="0" y="14"/>
                    </a:lnTo>
                    <a:lnTo>
                      <a:pt x="52" y="15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434">
                <a:extLst>
                  <a:ext uri="{FF2B5EF4-FFF2-40B4-BE49-F238E27FC236}">
                    <a16:creationId xmlns:a16="http://schemas.microsoft.com/office/drawing/2014/main" id="{30577596-51FF-4C78-A9AE-07F47160025C}"/>
                  </a:ext>
                </a:extLst>
              </p:cNvPr>
              <p:cNvSpPr/>
              <p:nvPr/>
            </p:nvSpPr>
            <p:spPr bwMode="auto">
              <a:xfrm>
                <a:off x="6529017" y="3904228"/>
                <a:ext cx="328395" cy="364647"/>
              </a:xfrm>
              <a:custGeom>
                <a:avLst/>
                <a:gdLst>
                  <a:gd name="T0" fmla="*/ 0 w 154"/>
                  <a:gd name="T1" fmla="*/ 171 h 171"/>
                  <a:gd name="T2" fmla="*/ 154 w 154"/>
                  <a:gd name="T3" fmla="*/ 140 h 171"/>
                  <a:gd name="T4" fmla="*/ 102 w 154"/>
                  <a:gd name="T5" fmla="*/ 0 h 171"/>
                  <a:gd name="T6" fmla="*/ 0 w 154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171">
                    <a:moveTo>
                      <a:pt x="0" y="171"/>
                    </a:moveTo>
                    <a:lnTo>
                      <a:pt x="154" y="140"/>
                    </a:lnTo>
                    <a:lnTo>
                      <a:pt x="102" y="0"/>
                    </a:lnTo>
                    <a:lnTo>
                      <a:pt x="0" y="17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435">
                <a:extLst>
                  <a:ext uri="{FF2B5EF4-FFF2-40B4-BE49-F238E27FC236}">
                    <a16:creationId xmlns:a16="http://schemas.microsoft.com/office/drawing/2014/main" id="{1E76F177-0C47-41AD-BA61-6DC4EAA91627}"/>
                  </a:ext>
                </a:extLst>
              </p:cNvPr>
              <p:cNvSpPr/>
              <p:nvPr/>
            </p:nvSpPr>
            <p:spPr bwMode="auto">
              <a:xfrm>
                <a:off x="6857412" y="3874374"/>
                <a:ext cx="351852" cy="413692"/>
              </a:xfrm>
              <a:custGeom>
                <a:avLst/>
                <a:gdLst>
                  <a:gd name="T0" fmla="*/ 165 w 165"/>
                  <a:gd name="T1" fmla="*/ 194 h 194"/>
                  <a:gd name="T2" fmla="*/ 134 w 165"/>
                  <a:gd name="T3" fmla="*/ 0 h 194"/>
                  <a:gd name="T4" fmla="*/ 0 w 165"/>
                  <a:gd name="T5" fmla="*/ 154 h 194"/>
                  <a:gd name="T6" fmla="*/ 165 w 165"/>
                  <a:gd name="T7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194">
                    <a:moveTo>
                      <a:pt x="165" y="194"/>
                    </a:moveTo>
                    <a:lnTo>
                      <a:pt x="134" y="0"/>
                    </a:lnTo>
                    <a:lnTo>
                      <a:pt x="0" y="154"/>
                    </a:lnTo>
                    <a:lnTo>
                      <a:pt x="165" y="19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436">
                <a:extLst>
                  <a:ext uri="{FF2B5EF4-FFF2-40B4-BE49-F238E27FC236}">
                    <a16:creationId xmlns:a16="http://schemas.microsoft.com/office/drawing/2014/main" id="{6712CE4B-A125-4D7C-AF4E-99BC08D62E2C}"/>
                  </a:ext>
                </a:extLst>
              </p:cNvPr>
              <p:cNvSpPr/>
              <p:nvPr/>
            </p:nvSpPr>
            <p:spPr bwMode="auto">
              <a:xfrm>
                <a:off x="6529017" y="4202769"/>
                <a:ext cx="328395" cy="347587"/>
              </a:xfrm>
              <a:custGeom>
                <a:avLst/>
                <a:gdLst>
                  <a:gd name="T0" fmla="*/ 40 w 154"/>
                  <a:gd name="T1" fmla="*/ 163 h 163"/>
                  <a:gd name="T2" fmla="*/ 154 w 154"/>
                  <a:gd name="T3" fmla="*/ 0 h 163"/>
                  <a:gd name="T4" fmla="*/ 0 w 154"/>
                  <a:gd name="T5" fmla="*/ 31 h 163"/>
                  <a:gd name="T6" fmla="*/ 40 w 154"/>
                  <a:gd name="T7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163">
                    <a:moveTo>
                      <a:pt x="40" y="163"/>
                    </a:moveTo>
                    <a:lnTo>
                      <a:pt x="154" y="0"/>
                    </a:lnTo>
                    <a:lnTo>
                      <a:pt x="0" y="31"/>
                    </a:lnTo>
                    <a:lnTo>
                      <a:pt x="40" y="16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437">
                <a:extLst>
                  <a:ext uri="{FF2B5EF4-FFF2-40B4-BE49-F238E27FC236}">
                    <a16:creationId xmlns:a16="http://schemas.microsoft.com/office/drawing/2014/main" id="{270FA9C1-A27C-44CC-A0C9-6B90889417C4}"/>
                  </a:ext>
                </a:extLst>
              </p:cNvPr>
              <p:cNvSpPr/>
              <p:nvPr/>
            </p:nvSpPr>
            <p:spPr bwMode="auto">
              <a:xfrm>
                <a:off x="7143158" y="4288066"/>
                <a:ext cx="394501" cy="460606"/>
              </a:xfrm>
              <a:custGeom>
                <a:avLst/>
                <a:gdLst>
                  <a:gd name="T0" fmla="*/ 185 w 185"/>
                  <a:gd name="T1" fmla="*/ 216 h 216"/>
                  <a:gd name="T2" fmla="*/ 0 w 185"/>
                  <a:gd name="T3" fmla="*/ 190 h 216"/>
                  <a:gd name="T4" fmla="*/ 31 w 185"/>
                  <a:gd name="T5" fmla="*/ 0 h 216"/>
                  <a:gd name="T6" fmla="*/ 185 w 185"/>
                  <a:gd name="T7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16">
                    <a:moveTo>
                      <a:pt x="185" y="216"/>
                    </a:moveTo>
                    <a:lnTo>
                      <a:pt x="0" y="190"/>
                    </a:lnTo>
                    <a:lnTo>
                      <a:pt x="31" y="0"/>
                    </a:lnTo>
                    <a:lnTo>
                      <a:pt x="185" y="21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438">
                <a:extLst>
                  <a:ext uri="{FF2B5EF4-FFF2-40B4-BE49-F238E27FC236}">
                    <a16:creationId xmlns:a16="http://schemas.microsoft.com/office/drawing/2014/main" id="{C55204BF-0E40-44AE-B24F-4D16F3ACEEB7}"/>
                  </a:ext>
                </a:extLst>
              </p:cNvPr>
              <p:cNvSpPr/>
              <p:nvPr/>
            </p:nvSpPr>
            <p:spPr bwMode="auto">
              <a:xfrm>
                <a:off x="7143158" y="4693229"/>
                <a:ext cx="394501" cy="326263"/>
              </a:xfrm>
              <a:custGeom>
                <a:avLst/>
                <a:gdLst>
                  <a:gd name="T0" fmla="*/ 64 w 185"/>
                  <a:gd name="T1" fmla="*/ 153 h 153"/>
                  <a:gd name="T2" fmla="*/ 0 w 185"/>
                  <a:gd name="T3" fmla="*/ 0 h 153"/>
                  <a:gd name="T4" fmla="*/ 185 w 185"/>
                  <a:gd name="T5" fmla="*/ 26 h 153"/>
                  <a:gd name="T6" fmla="*/ 64 w 185"/>
                  <a:gd name="T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153">
                    <a:moveTo>
                      <a:pt x="64" y="153"/>
                    </a:moveTo>
                    <a:lnTo>
                      <a:pt x="0" y="0"/>
                    </a:lnTo>
                    <a:lnTo>
                      <a:pt x="185" y="26"/>
                    </a:lnTo>
                    <a:lnTo>
                      <a:pt x="64" y="15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440">
                <a:extLst>
                  <a:ext uri="{FF2B5EF4-FFF2-40B4-BE49-F238E27FC236}">
                    <a16:creationId xmlns:a16="http://schemas.microsoft.com/office/drawing/2014/main" id="{DB877F5F-F61A-4557-89F9-4E62D42A1BED}"/>
                  </a:ext>
                </a:extLst>
              </p:cNvPr>
              <p:cNvSpPr/>
              <p:nvPr/>
            </p:nvSpPr>
            <p:spPr bwMode="auto">
              <a:xfrm>
                <a:off x="6614315" y="4202769"/>
                <a:ext cx="262290" cy="443546"/>
              </a:xfrm>
              <a:custGeom>
                <a:avLst/>
                <a:gdLst>
                  <a:gd name="T0" fmla="*/ 114 w 123"/>
                  <a:gd name="T1" fmla="*/ 0 h 208"/>
                  <a:gd name="T2" fmla="*/ 123 w 123"/>
                  <a:gd name="T3" fmla="*/ 208 h 208"/>
                  <a:gd name="T4" fmla="*/ 0 w 123"/>
                  <a:gd name="T5" fmla="*/ 163 h 208"/>
                  <a:gd name="T6" fmla="*/ 114 w 123"/>
                  <a:gd name="T7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208">
                    <a:moveTo>
                      <a:pt x="114" y="0"/>
                    </a:moveTo>
                    <a:lnTo>
                      <a:pt x="123" y="208"/>
                    </a:lnTo>
                    <a:lnTo>
                      <a:pt x="0" y="163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441">
                <a:extLst>
                  <a:ext uri="{FF2B5EF4-FFF2-40B4-BE49-F238E27FC236}">
                    <a16:creationId xmlns:a16="http://schemas.microsoft.com/office/drawing/2014/main" id="{657E30AA-6FBF-447C-999B-F5C29A53DC1A}"/>
                  </a:ext>
                </a:extLst>
              </p:cNvPr>
              <p:cNvSpPr/>
              <p:nvPr/>
            </p:nvSpPr>
            <p:spPr bwMode="auto">
              <a:xfrm>
                <a:off x="6857412" y="4202769"/>
                <a:ext cx="351852" cy="443546"/>
              </a:xfrm>
              <a:custGeom>
                <a:avLst/>
                <a:gdLst>
                  <a:gd name="T0" fmla="*/ 165 w 165"/>
                  <a:gd name="T1" fmla="*/ 40 h 208"/>
                  <a:gd name="T2" fmla="*/ 0 w 165"/>
                  <a:gd name="T3" fmla="*/ 0 h 208"/>
                  <a:gd name="T4" fmla="*/ 9 w 165"/>
                  <a:gd name="T5" fmla="*/ 208 h 208"/>
                  <a:gd name="T6" fmla="*/ 165 w 165"/>
                  <a:gd name="T7" fmla="*/ 4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208">
                    <a:moveTo>
                      <a:pt x="165" y="40"/>
                    </a:moveTo>
                    <a:lnTo>
                      <a:pt x="0" y="0"/>
                    </a:lnTo>
                    <a:lnTo>
                      <a:pt x="9" y="208"/>
                    </a:lnTo>
                    <a:lnTo>
                      <a:pt x="165" y="4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442">
                <a:extLst>
                  <a:ext uri="{FF2B5EF4-FFF2-40B4-BE49-F238E27FC236}">
                    <a16:creationId xmlns:a16="http://schemas.microsoft.com/office/drawing/2014/main" id="{E9DB301F-8E4F-473D-8970-A33225BBC2A8}"/>
                  </a:ext>
                </a:extLst>
              </p:cNvPr>
              <p:cNvSpPr/>
              <p:nvPr/>
            </p:nvSpPr>
            <p:spPr bwMode="auto">
              <a:xfrm>
                <a:off x="6876605" y="4288066"/>
                <a:ext cx="332660" cy="405163"/>
              </a:xfrm>
              <a:custGeom>
                <a:avLst/>
                <a:gdLst>
                  <a:gd name="T0" fmla="*/ 125 w 156"/>
                  <a:gd name="T1" fmla="*/ 190 h 190"/>
                  <a:gd name="T2" fmla="*/ 0 w 156"/>
                  <a:gd name="T3" fmla="*/ 168 h 190"/>
                  <a:gd name="T4" fmla="*/ 156 w 156"/>
                  <a:gd name="T5" fmla="*/ 0 h 190"/>
                  <a:gd name="T6" fmla="*/ 125 w 156"/>
                  <a:gd name="T7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90">
                    <a:moveTo>
                      <a:pt x="125" y="190"/>
                    </a:moveTo>
                    <a:lnTo>
                      <a:pt x="0" y="168"/>
                    </a:lnTo>
                    <a:lnTo>
                      <a:pt x="156" y="0"/>
                    </a:lnTo>
                    <a:lnTo>
                      <a:pt x="125" y="19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443">
                <a:extLst>
                  <a:ext uri="{FF2B5EF4-FFF2-40B4-BE49-F238E27FC236}">
                    <a16:creationId xmlns:a16="http://schemas.microsoft.com/office/drawing/2014/main" id="{6E4CA858-576A-4B00-89EF-5355DCC41636}"/>
                  </a:ext>
                </a:extLst>
              </p:cNvPr>
              <p:cNvSpPr/>
              <p:nvPr/>
            </p:nvSpPr>
            <p:spPr bwMode="auto">
              <a:xfrm>
                <a:off x="7597367" y="4782791"/>
                <a:ext cx="268687" cy="236701"/>
              </a:xfrm>
              <a:custGeom>
                <a:avLst/>
                <a:gdLst>
                  <a:gd name="T0" fmla="*/ 0 w 126"/>
                  <a:gd name="T1" fmla="*/ 111 h 111"/>
                  <a:gd name="T2" fmla="*/ 126 w 126"/>
                  <a:gd name="T3" fmla="*/ 111 h 111"/>
                  <a:gd name="T4" fmla="*/ 104 w 126"/>
                  <a:gd name="T5" fmla="*/ 0 h 111"/>
                  <a:gd name="T6" fmla="*/ 0 w 126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11">
                    <a:moveTo>
                      <a:pt x="0" y="111"/>
                    </a:moveTo>
                    <a:lnTo>
                      <a:pt x="126" y="111"/>
                    </a:lnTo>
                    <a:lnTo>
                      <a:pt x="104" y="0"/>
                    </a:lnTo>
                    <a:lnTo>
                      <a:pt x="0" y="11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444">
                <a:extLst>
                  <a:ext uri="{FF2B5EF4-FFF2-40B4-BE49-F238E27FC236}">
                    <a16:creationId xmlns:a16="http://schemas.microsoft.com/office/drawing/2014/main" id="{3C530B74-EFFB-44A9-A41C-1AF25A3714DC}"/>
                  </a:ext>
                </a:extLst>
              </p:cNvPr>
              <p:cNvSpPr/>
              <p:nvPr/>
            </p:nvSpPr>
            <p:spPr bwMode="auto">
              <a:xfrm>
                <a:off x="7537659" y="4748672"/>
                <a:ext cx="281481" cy="270820"/>
              </a:xfrm>
              <a:custGeom>
                <a:avLst/>
                <a:gdLst>
                  <a:gd name="T0" fmla="*/ 0 w 132"/>
                  <a:gd name="T1" fmla="*/ 0 h 127"/>
                  <a:gd name="T2" fmla="*/ 132 w 132"/>
                  <a:gd name="T3" fmla="*/ 16 h 127"/>
                  <a:gd name="T4" fmla="*/ 28 w 132"/>
                  <a:gd name="T5" fmla="*/ 127 h 127"/>
                  <a:gd name="T6" fmla="*/ 0 w 132"/>
                  <a:gd name="T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2" h="127">
                    <a:moveTo>
                      <a:pt x="0" y="0"/>
                    </a:moveTo>
                    <a:lnTo>
                      <a:pt x="132" y="16"/>
                    </a:lnTo>
                    <a:lnTo>
                      <a:pt x="28" y="1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445">
                <a:extLst>
                  <a:ext uri="{FF2B5EF4-FFF2-40B4-BE49-F238E27FC236}">
                    <a16:creationId xmlns:a16="http://schemas.microsoft.com/office/drawing/2014/main" id="{015DC674-AD35-40F0-B164-20E4199F0BF4}"/>
                  </a:ext>
                </a:extLst>
              </p:cNvPr>
              <p:cNvSpPr/>
              <p:nvPr/>
            </p:nvSpPr>
            <p:spPr bwMode="auto">
              <a:xfrm>
                <a:off x="7279634" y="4748672"/>
                <a:ext cx="317733" cy="270820"/>
              </a:xfrm>
              <a:custGeom>
                <a:avLst/>
                <a:gdLst>
                  <a:gd name="T0" fmla="*/ 0 w 149"/>
                  <a:gd name="T1" fmla="*/ 127 h 127"/>
                  <a:gd name="T2" fmla="*/ 149 w 149"/>
                  <a:gd name="T3" fmla="*/ 127 h 127"/>
                  <a:gd name="T4" fmla="*/ 121 w 149"/>
                  <a:gd name="T5" fmla="*/ 0 h 127"/>
                  <a:gd name="T6" fmla="*/ 0 w 149"/>
                  <a:gd name="T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127">
                    <a:moveTo>
                      <a:pt x="0" y="127"/>
                    </a:moveTo>
                    <a:lnTo>
                      <a:pt x="149" y="127"/>
                    </a:lnTo>
                    <a:lnTo>
                      <a:pt x="121" y="0"/>
                    </a:lnTo>
                    <a:lnTo>
                      <a:pt x="0" y="12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446">
                <a:extLst>
                  <a:ext uri="{FF2B5EF4-FFF2-40B4-BE49-F238E27FC236}">
                    <a16:creationId xmlns:a16="http://schemas.microsoft.com/office/drawing/2014/main" id="{40485439-AF69-412D-AA93-950C6626ACA8}"/>
                  </a:ext>
                </a:extLst>
              </p:cNvPr>
              <p:cNvSpPr/>
              <p:nvPr/>
            </p:nvSpPr>
            <p:spPr bwMode="auto">
              <a:xfrm>
                <a:off x="7245515" y="5019492"/>
                <a:ext cx="351852" cy="309204"/>
              </a:xfrm>
              <a:custGeom>
                <a:avLst/>
                <a:gdLst>
                  <a:gd name="T0" fmla="*/ 0 w 165"/>
                  <a:gd name="T1" fmla="*/ 145 h 145"/>
                  <a:gd name="T2" fmla="*/ 165 w 165"/>
                  <a:gd name="T3" fmla="*/ 0 h 145"/>
                  <a:gd name="T4" fmla="*/ 16 w 165"/>
                  <a:gd name="T5" fmla="*/ 0 h 145"/>
                  <a:gd name="T6" fmla="*/ 0 w 165"/>
                  <a:gd name="T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145">
                    <a:moveTo>
                      <a:pt x="0" y="145"/>
                    </a:moveTo>
                    <a:lnTo>
                      <a:pt x="165" y="0"/>
                    </a:lnTo>
                    <a:lnTo>
                      <a:pt x="16" y="0"/>
                    </a:lnTo>
                    <a:lnTo>
                      <a:pt x="0" y="14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447">
                <a:extLst>
                  <a:ext uri="{FF2B5EF4-FFF2-40B4-BE49-F238E27FC236}">
                    <a16:creationId xmlns:a16="http://schemas.microsoft.com/office/drawing/2014/main" id="{E47B2A20-526E-4615-A9C3-165E2320B2D4}"/>
                  </a:ext>
                </a:extLst>
              </p:cNvPr>
              <p:cNvSpPr/>
              <p:nvPr/>
            </p:nvSpPr>
            <p:spPr bwMode="auto">
              <a:xfrm>
                <a:off x="7245515" y="5019492"/>
                <a:ext cx="351852" cy="394501"/>
              </a:xfrm>
              <a:custGeom>
                <a:avLst/>
                <a:gdLst>
                  <a:gd name="T0" fmla="*/ 137 w 165"/>
                  <a:gd name="T1" fmla="*/ 185 h 185"/>
                  <a:gd name="T2" fmla="*/ 165 w 165"/>
                  <a:gd name="T3" fmla="*/ 0 h 185"/>
                  <a:gd name="T4" fmla="*/ 0 w 165"/>
                  <a:gd name="T5" fmla="*/ 145 h 185"/>
                  <a:gd name="T6" fmla="*/ 137 w 165"/>
                  <a:gd name="T7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185">
                    <a:moveTo>
                      <a:pt x="137" y="185"/>
                    </a:moveTo>
                    <a:lnTo>
                      <a:pt x="165" y="0"/>
                    </a:lnTo>
                    <a:lnTo>
                      <a:pt x="0" y="145"/>
                    </a:lnTo>
                    <a:lnTo>
                      <a:pt x="137" y="18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448">
                <a:extLst>
                  <a:ext uri="{FF2B5EF4-FFF2-40B4-BE49-F238E27FC236}">
                    <a16:creationId xmlns:a16="http://schemas.microsoft.com/office/drawing/2014/main" id="{648A8F07-56C3-4048-9982-4D536EA500E4}"/>
                  </a:ext>
                </a:extLst>
              </p:cNvPr>
              <p:cNvSpPr/>
              <p:nvPr/>
            </p:nvSpPr>
            <p:spPr bwMode="auto">
              <a:xfrm>
                <a:off x="7245515" y="5328694"/>
                <a:ext cx="292144" cy="332660"/>
              </a:xfrm>
              <a:custGeom>
                <a:avLst/>
                <a:gdLst>
                  <a:gd name="T0" fmla="*/ 64 w 137"/>
                  <a:gd name="T1" fmla="*/ 156 h 156"/>
                  <a:gd name="T2" fmla="*/ 0 w 137"/>
                  <a:gd name="T3" fmla="*/ 0 h 156"/>
                  <a:gd name="T4" fmla="*/ 137 w 137"/>
                  <a:gd name="T5" fmla="*/ 40 h 156"/>
                  <a:gd name="T6" fmla="*/ 64 w 137"/>
                  <a:gd name="T7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56">
                    <a:moveTo>
                      <a:pt x="64" y="156"/>
                    </a:moveTo>
                    <a:lnTo>
                      <a:pt x="0" y="0"/>
                    </a:lnTo>
                    <a:lnTo>
                      <a:pt x="137" y="40"/>
                    </a:lnTo>
                    <a:lnTo>
                      <a:pt x="64" y="15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449">
                <a:extLst>
                  <a:ext uri="{FF2B5EF4-FFF2-40B4-BE49-F238E27FC236}">
                    <a16:creationId xmlns:a16="http://schemas.microsoft.com/office/drawing/2014/main" id="{B95CF6E4-B5AB-4CDA-B2D6-FECBC503B8D8}"/>
                  </a:ext>
                </a:extLst>
              </p:cNvPr>
              <p:cNvSpPr/>
              <p:nvPr/>
            </p:nvSpPr>
            <p:spPr bwMode="auto">
              <a:xfrm>
                <a:off x="7381991" y="5413991"/>
                <a:ext cx="266555" cy="247362"/>
              </a:xfrm>
              <a:custGeom>
                <a:avLst/>
                <a:gdLst>
                  <a:gd name="T0" fmla="*/ 125 w 125"/>
                  <a:gd name="T1" fmla="*/ 95 h 116"/>
                  <a:gd name="T2" fmla="*/ 73 w 125"/>
                  <a:gd name="T3" fmla="*/ 0 h 116"/>
                  <a:gd name="T4" fmla="*/ 0 w 125"/>
                  <a:gd name="T5" fmla="*/ 116 h 116"/>
                  <a:gd name="T6" fmla="*/ 125 w 125"/>
                  <a:gd name="T7" fmla="*/ 9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16">
                    <a:moveTo>
                      <a:pt x="125" y="95"/>
                    </a:moveTo>
                    <a:lnTo>
                      <a:pt x="73" y="0"/>
                    </a:lnTo>
                    <a:lnTo>
                      <a:pt x="0" y="116"/>
                    </a:lnTo>
                    <a:lnTo>
                      <a:pt x="125" y="9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450">
                <a:extLst>
                  <a:ext uri="{FF2B5EF4-FFF2-40B4-BE49-F238E27FC236}">
                    <a16:creationId xmlns:a16="http://schemas.microsoft.com/office/drawing/2014/main" id="{B8B3B99E-F86C-4C01-9FF0-DD5025ECA245}"/>
                  </a:ext>
                </a:extLst>
              </p:cNvPr>
              <p:cNvSpPr/>
              <p:nvPr/>
            </p:nvSpPr>
            <p:spPr bwMode="auto">
              <a:xfrm>
                <a:off x="7537659" y="5413991"/>
                <a:ext cx="236701" cy="202582"/>
              </a:xfrm>
              <a:custGeom>
                <a:avLst/>
                <a:gdLst>
                  <a:gd name="T0" fmla="*/ 111 w 111"/>
                  <a:gd name="T1" fmla="*/ 0 h 95"/>
                  <a:gd name="T2" fmla="*/ 0 w 111"/>
                  <a:gd name="T3" fmla="*/ 0 h 95"/>
                  <a:gd name="T4" fmla="*/ 52 w 111"/>
                  <a:gd name="T5" fmla="*/ 95 h 95"/>
                  <a:gd name="T6" fmla="*/ 111 w 111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95">
                    <a:moveTo>
                      <a:pt x="111" y="0"/>
                    </a:moveTo>
                    <a:lnTo>
                      <a:pt x="0" y="0"/>
                    </a:lnTo>
                    <a:lnTo>
                      <a:pt x="52" y="95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451">
                <a:extLst>
                  <a:ext uri="{FF2B5EF4-FFF2-40B4-BE49-F238E27FC236}">
                    <a16:creationId xmlns:a16="http://schemas.microsoft.com/office/drawing/2014/main" id="{481AA4F2-4767-4EFA-AA44-B6C657739F55}"/>
                  </a:ext>
                </a:extLst>
              </p:cNvPr>
              <p:cNvSpPr/>
              <p:nvPr/>
            </p:nvSpPr>
            <p:spPr bwMode="auto">
              <a:xfrm>
                <a:off x="7597367" y="5019492"/>
                <a:ext cx="268687" cy="198317"/>
              </a:xfrm>
              <a:custGeom>
                <a:avLst/>
                <a:gdLst>
                  <a:gd name="T0" fmla="*/ 0 w 126"/>
                  <a:gd name="T1" fmla="*/ 0 h 93"/>
                  <a:gd name="T2" fmla="*/ 93 w 126"/>
                  <a:gd name="T3" fmla="*/ 93 h 93"/>
                  <a:gd name="T4" fmla="*/ 126 w 126"/>
                  <a:gd name="T5" fmla="*/ 0 h 93"/>
                  <a:gd name="T6" fmla="*/ 0 w 126"/>
                  <a:gd name="T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93">
                    <a:moveTo>
                      <a:pt x="0" y="0"/>
                    </a:moveTo>
                    <a:lnTo>
                      <a:pt x="93" y="93"/>
                    </a:lnTo>
                    <a:lnTo>
                      <a:pt x="1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452">
                <a:extLst>
                  <a:ext uri="{FF2B5EF4-FFF2-40B4-BE49-F238E27FC236}">
                    <a16:creationId xmlns:a16="http://schemas.microsoft.com/office/drawing/2014/main" id="{4060C967-22A9-47D2-8003-52FF7F2227A0}"/>
                  </a:ext>
                </a:extLst>
              </p:cNvPr>
              <p:cNvSpPr/>
              <p:nvPr/>
            </p:nvSpPr>
            <p:spPr bwMode="auto">
              <a:xfrm>
                <a:off x="7537659" y="5019492"/>
                <a:ext cx="258025" cy="394501"/>
              </a:xfrm>
              <a:custGeom>
                <a:avLst/>
                <a:gdLst>
                  <a:gd name="T0" fmla="*/ 0 w 121"/>
                  <a:gd name="T1" fmla="*/ 185 h 185"/>
                  <a:gd name="T2" fmla="*/ 121 w 121"/>
                  <a:gd name="T3" fmla="*/ 93 h 185"/>
                  <a:gd name="T4" fmla="*/ 28 w 121"/>
                  <a:gd name="T5" fmla="*/ 0 h 185"/>
                  <a:gd name="T6" fmla="*/ 0 w 121"/>
                  <a:gd name="T7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185">
                    <a:moveTo>
                      <a:pt x="0" y="185"/>
                    </a:moveTo>
                    <a:lnTo>
                      <a:pt x="121" y="93"/>
                    </a:lnTo>
                    <a:lnTo>
                      <a:pt x="28" y="0"/>
                    </a:lnTo>
                    <a:lnTo>
                      <a:pt x="0" y="18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453">
                <a:extLst>
                  <a:ext uri="{FF2B5EF4-FFF2-40B4-BE49-F238E27FC236}">
                    <a16:creationId xmlns:a16="http://schemas.microsoft.com/office/drawing/2014/main" id="{E5B825C2-C5A8-480C-AAEA-F5850C96AFEA}"/>
                  </a:ext>
                </a:extLst>
              </p:cNvPr>
              <p:cNvSpPr/>
              <p:nvPr/>
            </p:nvSpPr>
            <p:spPr bwMode="auto">
              <a:xfrm>
                <a:off x="7537659" y="5217807"/>
                <a:ext cx="258025" cy="196184"/>
              </a:xfrm>
              <a:custGeom>
                <a:avLst/>
                <a:gdLst>
                  <a:gd name="T0" fmla="*/ 111 w 121"/>
                  <a:gd name="T1" fmla="*/ 92 h 92"/>
                  <a:gd name="T2" fmla="*/ 121 w 121"/>
                  <a:gd name="T3" fmla="*/ 0 h 92"/>
                  <a:gd name="T4" fmla="*/ 0 w 121"/>
                  <a:gd name="T5" fmla="*/ 92 h 92"/>
                  <a:gd name="T6" fmla="*/ 111 w 121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92">
                    <a:moveTo>
                      <a:pt x="111" y="92"/>
                    </a:moveTo>
                    <a:lnTo>
                      <a:pt x="121" y="0"/>
                    </a:lnTo>
                    <a:lnTo>
                      <a:pt x="0" y="92"/>
                    </a:lnTo>
                    <a:lnTo>
                      <a:pt x="111" y="9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454">
                <a:extLst>
                  <a:ext uri="{FF2B5EF4-FFF2-40B4-BE49-F238E27FC236}">
                    <a16:creationId xmlns:a16="http://schemas.microsoft.com/office/drawing/2014/main" id="{A62E210D-5359-4221-BA94-28C93AF39B4D}"/>
                  </a:ext>
                </a:extLst>
              </p:cNvPr>
              <p:cNvSpPr/>
              <p:nvPr/>
            </p:nvSpPr>
            <p:spPr bwMode="auto">
              <a:xfrm>
                <a:off x="9535749" y="4616461"/>
                <a:ext cx="292144" cy="191919"/>
              </a:xfrm>
              <a:custGeom>
                <a:avLst/>
                <a:gdLst>
                  <a:gd name="T0" fmla="*/ 0 w 137"/>
                  <a:gd name="T1" fmla="*/ 90 h 90"/>
                  <a:gd name="T2" fmla="*/ 137 w 137"/>
                  <a:gd name="T3" fmla="*/ 62 h 90"/>
                  <a:gd name="T4" fmla="*/ 92 w 137"/>
                  <a:gd name="T5" fmla="*/ 0 h 90"/>
                  <a:gd name="T6" fmla="*/ 0 w 137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90">
                    <a:moveTo>
                      <a:pt x="0" y="90"/>
                    </a:moveTo>
                    <a:lnTo>
                      <a:pt x="137" y="62"/>
                    </a:lnTo>
                    <a:lnTo>
                      <a:pt x="92" y="0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455">
                <a:extLst>
                  <a:ext uri="{FF2B5EF4-FFF2-40B4-BE49-F238E27FC236}">
                    <a16:creationId xmlns:a16="http://schemas.microsoft.com/office/drawing/2014/main" id="{EC59DCE2-5720-4BAA-9341-47F709AC7F55}"/>
                  </a:ext>
                </a:extLst>
              </p:cNvPr>
              <p:cNvSpPr/>
              <p:nvPr/>
            </p:nvSpPr>
            <p:spPr bwMode="auto">
              <a:xfrm>
                <a:off x="9535749" y="4748672"/>
                <a:ext cx="292144" cy="155668"/>
              </a:xfrm>
              <a:custGeom>
                <a:avLst/>
                <a:gdLst>
                  <a:gd name="T0" fmla="*/ 92 w 137"/>
                  <a:gd name="T1" fmla="*/ 73 h 73"/>
                  <a:gd name="T2" fmla="*/ 137 w 137"/>
                  <a:gd name="T3" fmla="*/ 0 h 73"/>
                  <a:gd name="T4" fmla="*/ 0 w 137"/>
                  <a:gd name="T5" fmla="*/ 28 h 73"/>
                  <a:gd name="T6" fmla="*/ 92 w 137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73">
                    <a:moveTo>
                      <a:pt x="92" y="73"/>
                    </a:moveTo>
                    <a:lnTo>
                      <a:pt x="137" y="0"/>
                    </a:lnTo>
                    <a:lnTo>
                      <a:pt x="0" y="28"/>
                    </a:lnTo>
                    <a:lnTo>
                      <a:pt x="92" y="7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456">
                <a:extLst>
                  <a:ext uri="{FF2B5EF4-FFF2-40B4-BE49-F238E27FC236}">
                    <a16:creationId xmlns:a16="http://schemas.microsoft.com/office/drawing/2014/main" id="{B3B900FC-1765-48C2-AF65-88BC6C57B7F3}"/>
                  </a:ext>
                </a:extLst>
              </p:cNvPr>
              <p:cNvSpPr/>
              <p:nvPr/>
            </p:nvSpPr>
            <p:spPr bwMode="auto">
              <a:xfrm>
                <a:off x="10124301" y="4883016"/>
                <a:ext cx="368912" cy="136476"/>
              </a:xfrm>
              <a:custGeom>
                <a:avLst/>
                <a:gdLst>
                  <a:gd name="T0" fmla="*/ 85 w 173"/>
                  <a:gd name="T1" fmla="*/ 64 h 64"/>
                  <a:gd name="T2" fmla="*/ 0 w 173"/>
                  <a:gd name="T3" fmla="*/ 0 h 64"/>
                  <a:gd name="T4" fmla="*/ 173 w 173"/>
                  <a:gd name="T5" fmla="*/ 31 h 64"/>
                  <a:gd name="T6" fmla="*/ 85 w 173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64">
                    <a:moveTo>
                      <a:pt x="85" y="64"/>
                    </a:moveTo>
                    <a:lnTo>
                      <a:pt x="0" y="0"/>
                    </a:lnTo>
                    <a:lnTo>
                      <a:pt x="173" y="31"/>
                    </a:lnTo>
                    <a:lnTo>
                      <a:pt x="85" y="6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457">
                <a:extLst>
                  <a:ext uri="{FF2B5EF4-FFF2-40B4-BE49-F238E27FC236}">
                    <a16:creationId xmlns:a16="http://schemas.microsoft.com/office/drawing/2014/main" id="{77E39646-B0B3-4BD2-867D-2EA0B36E97C0}"/>
                  </a:ext>
                </a:extLst>
              </p:cNvPr>
              <p:cNvSpPr/>
              <p:nvPr/>
            </p:nvSpPr>
            <p:spPr bwMode="auto">
              <a:xfrm>
                <a:off x="10124301" y="4808380"/>
                <a:ext cx="368912" cy="140741"/>
              </a:xfrm>
              <a:custGeom>
                <a:avLst/>
                <a:gdLst>
                  <a:gd name="T0" fmla="*/ 69 w 173"/>
                  <a:gd name="T1" fmla="*/ 0 h 66"/>
                  <a:gd name="T2" fmla="*/ 173 w 173"/>
                  <a:gd name="T3" fmla="*/ 66 h 66"/>
                  <a:gd name="T4" fmla="*/ 0 w 173"/>
                  <a:gd name="T5" fmla="*/ 35 h 66"/>
                  <a:gd name="T6" fmla="*/ 69 w 1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66">
                    <a:moveTo>
                      <a:pt x="69" y="0"/>
                    </a:moveTo>
                    <a:lnTo>
                      <a:pt x="173" y="66"/>
                    </a:lnTo>
                    <a:lnTo>
                      <a:pt x="0" y="35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458">
                <a:extLst>
                  <a:ext uri="{FF2B5EF4-FFF2-40B4-BE49-F238E27FC236}">
                    <a16:creationId xmlns:a16="http://schemas.microsoft.com/office/drawing/2014/main" id="{26D45E5F-AB26-4B4F-8287-76E05878D79D}"/>
                  </a:ext>
                </a:extLst>
              </p:cNvPr>
              <p:cNvSpPr/>
              <p:nvPr/>
            </p:nvSpPr>
            <p:spPr bwMode="auto">
              <a:xfrm>
                <a:off x="9908926" y="5362813"/>
                <a:ext cx="236701" cy="268687"/>
              </a:xfrm>
              <a:custGeom>
                <a:avLst/>
                <a:gdLst>
                  <a:gd name="T0" fmla="*/ 71 w 111"/>
                  <a:gd name="T1" fmla="*/ 0 h 126"/>
                  <a:gd name="T2" fmla="*/ 111 w 111"/>
                  <a:gd name="T3" fmla="*/ 114 h 126"/>
                  <a:gd name="T4" fmla="*/ 0 w 111"/>
                  <a:gd name="T5" fmla="*/ 126 h 126"/>
                  <a:gd name="T6" fmla="*/ 71 w 111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126">
                    <a:moveTo>
                      <a:pt x="71" y="0"/>
                    </a:moveTo>
                    <a:lnTo>
                      <a:pt x="111" y="114"/>
                    </a:lnTo>
                    <a:lnTo>
                      <a:pt x="0" y="126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459">
                <a:extLst>
                  <a:ext uri="{FF2B5EF4-FFF2-40B4-BE49-F238E27FC236}">
                    <a16:creationId xmlns:a16="http://schemas.microsoft.com/office/drawing/2014/main" id="{29D038D6-19FA-46F1-A0EB-22AF3F3B2CB8}"/>
                  </a:ext>
                </a:extLst>
              </p:cNvPr>
              <p:cNvSpPr/>
              <p:nvPr/>
            </p:nvSpPr>
            <p:spPr bwMode="auto">
              <a:xfrm>
                <a:off x="9661563" y="5362813"/>
                <a:ext cx="398766" cy="268687"/>
              </a:xfrm>
              <a:custGeom>
                <a:avLst/>
                <a:gdLst>
                  <a:gd name="T0" fmla="*/ 0 w 187"/>
                  <a:gd name="T1" fmla="*/ 10 h 126"/>
                  <a:gd name="T2" fmla="*/ 116 w 187"/>
                  <a:gd name="T3" fmla="*/ 126 h 126"/>
                  <a:gd name="T4" fmla="*/ 187 w 187"/>
                  <a:gd name="T5" fmla="*/ 0 h 126"/>
                  <a:gd name="T6" fmla="*/ 0 w 187"/>
                  <a:gd name="T7" fmla="*/ 1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126">
                    <a:moveTo>
                      <a:pt x="0" y="10"/>
                    </a:moveTo>
                    <a:lnTo>
                      <a:pt x="116" y="126"/>
                    </a:lnTo>
                    <a:lnTo>
                      <a:pt x="187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460">
                <a:extLst>
                  <a:ext uri="{FF2B5EF4-FFF2-40B4-BE49-F238E27FC236}">
                    <a16:creationId xmlns:a16="http://schemas.microsoft.com/office/drawing/2014/main" id="{95DE1081-5529-41D9-9659-C5BC94106AC9}"/>
                  </a:ext>
                </a:extLst>
              </p:cNvPr>
              <p:cNvSpPr/>
              <p:nvPr/>
            </p:nvSpPr>
            <p:spPr bwMode="auto">
              <a:xfrm>
                <a:off x="9661563" y="5384137"/>
                <a:ext cx="247362" cy="313469"/>
              </a:xfrm>
              <a:custGeom>
                <a:avLst/>
                <a:gdLst>
                  <a:gd name="T0" fmla="*/ 9 w 116"/>
                  <a:gd name="T1" fmla="*/ 147 h 147"/>
                  <a:gd name="T2" fmla="*/ 116 w 116"/>
                  <a:gd name="T3" fmla="*/ 116 h 147"/>
                  <a:gd name="T4" fmla="*/ 0 w 116"/>
                  <a:gd name="T5" fmla="*/ 0 h 147"/>
                  <a:gd name="T6" fmla="*/ 9 w 116"/>
                  <a:gd name="T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47">
                    <a:moveTo>
                      <a:pt x="9" y="147"/>
                    </a:moveTo>
                    <a:lnTo>
                      <a:pt x="116" y="116"/>
                    </a:lnTo>
                    <a:lnTo>
                      <a:pt x="0" y="0"/>
                    </a:lnTo>
                    <a:lnTo>
                      <a:pt x="9" y="14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461">
                <a:extLst>
                  <a:ext uri="{FF2B5EF4-FFF2-40B4-BE49-F238E27FC236}">
                    <a16:creationId xmlns:a16="http://schemas.microsoft.com/office/drawing/2014/main" id="{E89DFAD2-A822-48E8-97D4-683E4C874531}"/>
                  </a:ext>
                </a:extLst>
              </p:cNvPr>
              <p:cNvSpPr/>
              <p:nvPr/>
            </p:nvSpPr>
            <p:spPr bwMode="auto">
              <a:xfrm>
                <a:off x="10060328" y="5362813"/>
                <a:ext cx="296409" cy="243098"/>
              </a:xfrm>
              <a:custGeom>
                <a:avLst/>
                <a:gdLst>
                  <a:gd name="T0" fmla="*/ 40 w 139"/>
                  <a:gd name="T1" fmla="*/ 114 h 114"/>
                  <a:gd name="T2" fmla="*/ 139 w 139"/>
                  <a:gd name="T3" fmla="*/ 31 h 114"/>
                  <a:gd name="T4" fmla="*/ 0 w 139"/>
                  <a:gd name="T5" fmla="*/ 0 h 114"/>
                  <a:gd name="T6" fmla="*/ 40 w 139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" h="114">
                    <a:moveTo>
                      <a:pt x="40" y="114"/>
                    </a:moveTo>
                    <a:lnTo>
                      <a:pt x="139" y="31"/>
                    </a:lnTo>
                    <a:lnTo>
                      <a:pt x="0" y="0"/>
                    </a:lnTo>
                    <a:lnTo>
                      <a:pt x="40" y="11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462">
                <a:extLst>
                  <a:ext uri="{FF2B5EF4-FFF2-40B4-BE49-F238E27FC236}">
                    <a16:creationId xmlns:a16="http://schemas.microsoft.com/office/drawing/2014/main" id="{8F634D8A-8A2E-4AF4-AB68-C0ACBB346482}"/>
                  </a:ext>
                </a:extLst>
              </p:cNvPr>
              <p:cNvSpPr/>
              <p:nvPr/>
            </p:nvSpPr>
            <p:spPr bwMode="auto">
              <a:xfrm>
                <a:off x="10060328" y="5111186"/>
                <a:ext cx="296409" cy="317733"/>
              </a:xfrm>
              <a:custGeom>
                <a:avLst/>
                <a:gdLst>
                  <a:gd name="T0" fmla="*/ 68 w 139"/>
                  <a:gd name="T1" fmla="*/ 0 h 149"/>
                  <a:gd name="T2" fmla="*/ 0 w 139"/>
                  <a:gd name="T3" fmla="*/ 118 h 149"/>
                  <a:gd name="T4" fmla="*/ 139 w 139"/>
                  <a:gd name="T5" fmla="*/ 149 h 149"/>
                  <a:gd name="T6" fmla="*/ 68 w 139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" h="149">
                    <a:moveTo>
                      <a:pt x="68" y="0"/>
                    </a:moveTo>
                    <a:lnTo>
                      <a:pt x="0" y="118"/>
                    </a:lnTo>
                    <a:lnTo>
                      <a:pt x="139" y="149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463">
                <a:extLst>
                  <a:ext uri="{FF2B5EF4-FFF2-40B4-BE49-F238E27FC236}">
                    <a16:creationId xmlns:a16="http://schemas.microsoft.com/office/drawing/2014/main" id="{09E87795-1ABB-4685-97C3-D1735C93E85B}"/>
                  </a:ext>
                </a:extLst>
              </p:cNvPr>
              <p:cNvSpPr/>
              <p:nvPr/>
            </p:nvSpPr>
            <p:spPr bwMode="auto">
              <a:xfrm>
                <a:off x="9908926" y="5111186"/>
                <a:ext cx="296409" cy="251627"/>
              </a:xfrm>
              <a:custGeom>
                <a:avLst/>
                <a:gdLst>
                  <a:gd name="T0" fmla="*/ 0 w 139"/>
                  <a:gd name="T1" fmla="*/ 24 h 118"/>
                  <a:gd name="T2" fmla="*/ 71 w 139"/>
                  <a:gd name="T3" fmla="*/ 118 h 118"/>
                  <a:gd name="T4" fmla="*/ 139 w 139"/>
                  <a:gd name="T5" fmla="*/ 0 h 118"/>
                  <a:gd name="T6" fmla="*/ 0 w 139"/>
                  <a:gd name="T7" fmla="*/ 2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" h="118">
                    <a:moveTo>
                      <a:pt x="0" y="24"/>
                    </a:moveTo>
                    <a:lnTo>
                      <a:pt x="71" y="118"/>
                    </a:lnTo>
                    <a:lnTo>
                      <a:pt x="139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464">
                <a:extLst>
                  <a:ext uri="{FF2B5EF4-FFF2-40B4-BE49-F238E27FC236}">
                    <a16:creationId xmlns:a16="http://schemas.microsoft.com/office/drawing/2014/main" id="{8CCE4899-FF87-44A9-A592-674BD087FEFA}"/>
                  </a:ext>
                </a:extLst>
              </p:cNvPr>
              <p:cNvSpPr/>
              <p:nvPr/>
            </p:nvSpPr>
            <p:spPr bwMode="auto">
              <a:xfrm>
                <a:off x="9661563" y="5162364"/>
                <a:ext cx="398766" cy="221773"/>
              </a:xfrm>
              <a:custGeom>
                <a:avLst/>
                <a:gdLst>
                  <a:gd name="T0" fmla="*/ 0 w 187"/>
                  <a:gd name="T1" fmla="*/ 104 h 104"/>
                  <a:gd name="T2" fmla="*/ 187 w 187"/>
                  <a:gd name="T3" fmla="*/ 94 h 104"/>
                  <a:gd name="T4" fmla="*/ 116 w 187"/>
                  <a:gd name="T5" fmla="*/ 0 h 104"/>
                  <a:gd name="T6" fmla="*/ 0 w 187"/>
                  <a:gd name="T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104">
                    <a:moveTo>
                      <a:pt x="0" y="104"/>
                    </a:moveTo>
                    <a:lnTo>
                      <a:pt x="187" y="94"/>
                    </a:lnTo>
                    <a:lnTo>
                      <a:pt x="116" y="0"/>
                    </a:lnTo>
                    <a:lnTo>
                      <a:pt x="0" y="10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465">
                <a:extLst>
                  <a:ext uri="{FF2B5EF4-FFF2-40B4-BE49-F238E27FC236}">
                    <a16:creationId xmlns:a16="http://schemas.microsoft.com/office/drawing/2014/main" id="{C5C75E50-BC15-43D5-874D-EA64AD919B1D}"/>
                  </a:ext>
                </a:extLst>
              </p:cNvPr>
              <p:cNvSpPr/>
              <p:nvPr/>
            </p:nvSpPr>
            <p:spPr bwMode="auto">
              <a:xfrm>
                <a:off x="10145625" y="5428919"/>
                <a:ext cx="211112" cy="343323"/>
              </a:xfrm>
              <a:custGeom>
                <a:avLst/>
                <a:gdLst>
                  <a:gd name="T0" fmla="*/ 99 w 99"/>
                  <a:gd name="T1" fmla="*/ 161 h 161"/>
                  <a:gd name="T2" fmla="*/ 99 w 99"/>
                  <a:gd name="T3" fmla="*/ 0 h 161"/>
                  <a:gd name="T4" fmla="*/ 0 w 99"/>
                  <a:gd name="T5" fmla="*/ 83 h 161"/>
                  <a:gd name="T6" fmla="*/ 99 w 99"/>
                  <a:gd name="T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61">
                    <a:moveTo>
                      <a:pt x="99" y="161"/>
                    </a:moveTo>
                    <a:lnTo>
                      <a:pt x="99" y="0"/>
                    </a:lnTo>
                    <a:lnTo>
                      <a:pt x="0" y="83"/>
                    </a:lnTo>
                    <a:lnTo>
                      <a:pt x="99" y="16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466">
                <a:extLst>
                  <a:ext uri="{FF2B5EF4-FFF2-40B4-BE49-F238E27FC236}">
                    <a16:creationId xmlns:a16="http://schemas.microsoft.com/office/drawing/2014/main" id="{1821F8B2-9475-4D2C-9D02-46C7FE6C268B}"/>
                  </a:ext>
                </a:extLst>
              </p:cNvPr>
              <p:cNvSpPr/>
              <p:nvPr/>
            </p:nvSpPr>
            <p:spPr bwMode="auto">
              <a:xfrm>
                <a:off x="10356737" y="5428919"/>
                <a:ext cx="232436" cy="343323"/>
              </a:xfrm>
              <a:custGeom>
                <a:avLst/>
                <a:gdLst>
                  <a:gd name="T0" fmla="*/ 109 w 109"/>
                  <a:gd name="T1" fmla="*/ 126 h 161"/>
                  <a:gd name="T2" fmla="*/ 0 w 109"/>
                  <a:gd name="T3" fmla="*/ 0 h 161"/>
                  <a:gd name="T4" fmla="*/ 0 w 109"/>
                  <a:gd name="T5" fmla="*/ 161 h 161"/>
                  <a:gd name="T6" fmla="*/ 109 w 109"/>
                  <a:gd name="T7" fmla="*/ 12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161">
                    <a:moveTo>
                      <a:pt x="109" y="126"/>
                    </a:moveTo>
                    <a:lnTo>
                      <a:pt x="0" y="0"/>
                    </a:lnTo>
                    <a:lnTo>
                      <a:pt x="0" y="161"/>
                    </a:lnTo>
                    <a:lnTo>
                      <a:pt x="109" y="12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467">
                <a:extLst>
                  <a:ext uri="{FF2B5EF4-FFF2-40B4-BE49-F238E27FC236}">
                    <a16:creationId xmlns:a16="http://schemas.microsoft.com/office/drawing/2014/main" id="{37AD646A-3CDC-4737-BA3E-6994A91E300E}"/>
                  </a:ext>
                </a:extLst>
              </p:cNvPr>
              <p:cNvSpPr/>
              <p:nvPr/>
            </p:nvSpPr>
            <p:spPr bwMode="auto">
              <a:xfrm>
                <a:off x="10356737" y="5409727"/>
                <a:ext cx="268687" cy="287879"/>
              </a:xfrm>
              <a:custGeom>
                <a:avLst/>
                <a:gdLst>
                  <a:gd name="T0" fmla="*/ 126 w 126"/>
                  <a:gd name="T1" fmla="*/ 0 h 135"/>
                  <a:gd name="T2" fmla="*/ 109 w 126"/>
                  <a:gd name="T3" fmla="*/ 135 h 135"/>
                  <a:gd name="T4" fmla="*/ 0 w 126"/>
                  <a:gd name="T5" fmla="*/ 9 h 135"/>
                  <a:gd name="T6" fmla="*/ 126 w 126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35">
                    <a:moveTo>
                      <a:pt x="126" y="0"/>
                    </a:moveTo>
                    <a:lnTo>
                      <a:pt x="109" y="135"/>
                    </a:lnTo>
                    <a:lnTo>
                      <a:pt x="0" y="9"/>
                    </a:lnTo>
                    <a:lnTo>
                      <a:pt x="12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468">
                <a:extLst>
                  <a:ext uri="{FF2B5EF4-FFF2-40B4-BE49-F238E27FC236}">
                    <a16:creationId xmlns:a16="http://schemas.microsoft.com/office/drawing/2014/main" id="{DCF197AF-2288-4ABD-99D0-901B3CDDB192}"/>
                  </a:ext>
                </a:extLst>
              </p:cNvPr>
              <p:cNvSpPr/>
              <p:nvPr/>
            </p:nvSpPr>
            <p:spPr bwMode="auto">
              <a:xfrm>
                <a:off x="10356737" y="5111186"/>
                <a:ext cx="268687" cy="317733"/>
              </a:xfrm>
              <a:custGeom>
                <a:avLst/>
                <a:gdLst>
                  <a:gd name="T0" fmla="*/ 36 w 126"/>
                  <a:gd name="T1" fmla="*/ 0 h 149"/>
                  <a:gd name="T2" fmla="*/ 0 w 126"/>
                  <a:gd name="T3" fmla="*/ 149 h 149"/>
                  <a:gd name="T4" fmla="*/ 126 w 126"/>
                  <a:gd name="T5" fmla="*/ 140 h 149"/>
                  <a:gd name="T6" fmla="*/ 36 w 126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49">
                    <a:moveTo>
                      <a:pt x="36" y="0"/>
                    </a:moveTo>
                    <a:lnTo>
                      <a:pt x="0" y="149"/>
                    </a:lnTo>
                    <a:lnTo>
                      <a:pt x="126" y="14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469">
                <a:extLst>
                  <a:ext uri="{FF2B5EF4-FFF2-40B4-BE49-F238E27FC236}">
                    <a16:creationId xmlns:a16="http://schemas.microsoft.com/office/drawing/2014/main" id="{7BD1AFA6-800A-4219-BECF-CB2569FC189A}"/>
                  </a:ext>
                </a:extLst>
              </p:cNvPr>
              <p:cNvSpPr/>
              <p:nvPr/>
            </p:nvSpPr>
            <p:spPr bwMode="auto">
              <a:xfrm>
                <a:off x="10205333" y="5111186"/>
                <a:ext cx="228171" cy="317733"/>
              </a:xfrm>
              <a:custGeom>
                <a:avLst/>
                <a:gdLst>
                  <a:gd name="T0" fmla="*/ 0 w 107"/>
                  <a:gd name="T1" fmla="*/ 0 h 149"/>
                  <a:gd name="T2" fmla="*/ 71 w 107"/>
                  <a:gd name="T3" fmla="*/ 149 h 149"/>
                  <a:gd name="T4" fmla="*/ 107 w 107"/>
                  <a:gd name="T5" fmla="*/ 0 h 149"/>
                  <a:gd name="T6" fmla="*/ 0 w 107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49">
                    <a:moveTo>
                      <a:pt x="0" y="0"/>
                    </a:moveTo>
                    <a:lnTo>
                      <a:pt x="71" y="149"/>
                    </a:lnTo>
                    <a:lnTo>
                      <a:pt x="10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1CA6C3-278C-4C31-8897-A29DC35D8193}"/>
                </a:ext>
              </a:extLst>
            </p:cNvPr>
            <p:cNvSpPr/>
            <p:nvPr userDrawn="1"/>
          </p:nvSpPr>
          <p:spPr>
            <a:xfrm>
              <a:off x="1647825" y="828675"/>
              <a:ext cx="8858250" cy="5038725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DA57477D-2BC2-43F7-AED6-996F91514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9563" y="1780599"/>
            <a:ext cx="10032437" cy="4912764"/>
          </a:xfrm>
          <a:prstGeom prst="rect">
            <a:avLst/>
          </a:prstGeom>
        </p:spPr>
      </p:pic>
      <p:sp>
        <p:nvSpPr>
          <p:cNvPr id="3" name="圖片版面配置區 10">
            <a:extLst>
              <a:ext uri="{FF2B5EF4-FFF2-40B4-BE49-F238E27FC236}">
                <a16:creationId xmlns:a16="http://schemas.microsoft.com/office/drawing/2014/main" id="{2FC62653-94C0-48FD-8A28-265EAA845A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2445" y="2164641"/>
            <a:ext cx="6069552" cy="345638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467" i="1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marL="355591" lvl="0" indent="-355591" algn="ctr" rtl="0"/>
            <a:r>
              <a:rPr lang="zh-TW" altLang="en-US"/>
              <a:t>在這裡插入螢幕設計或將螢幕設計拖放到這裡</a:t>
            </a: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BDF6C1D1-C54A-4C99-948B-F5023B9E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19665D-43F1-406F-AB80-B127E1A6E31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7F778DE-186F-4B95-946C-F2AAA09746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1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93F16F20-3B69-468F-8987-EA37300E5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0" y="635595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47153E1-F0F7-438F-AA05-77D614B138A2}"/>
              </a:ext>
            </a:extLst>
          </p:cNvPr>
          <p:cNvSpPr txBox="1"/>
          <p:nvPr userDrawn="1"/>
        </p:nvSpPr>
        <p:spPr>
          <a:xfrm>
            <a:off x="179110" y="6492875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LOG ECD 2025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17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+C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98CFBD2A-6010-4844-A36F-DD02C228E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446" t="52627" r="21433" b="3935"/>
          <a:stretch/>
        </p:blipFill>
        <p:spPr>
          <a:xfrm>
            <a:off x="-3140" y="0"/>
            <a:ext cx="6125118" cy="6858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DA57477D-2BC2-43F7-AED6-996F91514B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9563" y="1780599"/>
            <a:ext cx="10032437" cy="4912764"/>
          </a:xfrm>
          <a:prstGeom prst="rect">
            <a:avLst/>
          </a:prstGeom>
        </p:spPr>
      </p:pic>
      <p:sp>
        <p:nvSpPr>
          <p:cNvPr id="3" name="圖片版面配置區 10">
            <a:extLst>
              <a:ext uri="{FF2B5EF4-FFF2-40B4-BE49-F238E27FC236}">
                <a16:creationId xmlns:a16="http://schemas.microsoft.com/office/drawing/2014/main" id="{2FC62653-94C0-48FD-8A28-265EAA845A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2445" y="2164641"/>
            <a:ext cx="6069552" cy="345638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467" i="1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marL="355591" lvl="0" indent="-355591" algn="ctr" rtl="0"/>
            <a:r>
              <a:rPr lang="zh-TW" altLang="en-US"/>
              <a:t>在這裡插入螢幕設計或將螢幕設計拖放到這裡</a:t>
            </a: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BDF6C1D1-C54A-4C99-948B-F5023B9E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19665D-43F1-406F-AB80-B127E1A6E31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7F778DE-186F-4B95-946C-F2AAA09746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3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FBDE635-E8B7-4B80-A5E4-40F3CBF950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DA57477D-2BC2-43F7-AED6-996F91514B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9563" y="1780599"/>
            <a:ext cx="10032437" cy="4912764"/>
          </a:xfrm>
          <a:prstGeom prst="rect">
            <a:avLst/>
          </a:prstGeom>
        </p:spPr>
      </p:pic>
      <p:sp>
        <p:nvSpPr>
          <p:cNvPr id="3" name="圖片版面配置區 10">
            <a:extLst>
              <a:ext uri="{FF2B5EF4-FFF2-40B4-BE49-F238E27FC236}">
                <a16:creationId xmlns:a16="http://schemas.microsoft.com/office/drawing/2014/main" id="{2FC62653-94C0-48FD-8A28-265EAA845A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2445" y="2164641"/>
            <a:ext cx="6069552" cy="345638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467" i="1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marL="355591" lvl="0" indent="-355591" algn="ctr" rtl="0"/>
            <a:r>
              <a:rPr lang="zh-TW" altLang="en-US"/>
              <a:t>在這裡插入螢幕設計或將螢幕設計拖放到這裡</a:t>
            </a: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BDF6C1D1-C54A-4C99-948B-F5023B9E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19665D-43F1-406F-AB80-B127E1A6E31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C32CE02-179C-40DB-9330-D97E99718E2F}"/>
              </a:ext>
            </a:extLst>
          </p:cNvPr>
          <p:cNvSpPr txBox="1"/>
          <p:nvPr userDrawn="1"/>
        </p:nvSpPr>
        <p:spPr>
          <a:xfrm>
            <a:off x="179110" y="6492875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LOG ECD 2025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A57477D-2BC2-43F7-AED6-996F91514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1876610"/>
            <a:ext cx="9264352" cy="4912764"/>
          </a:xfrm>
          <a:prstGeom prst="rect">
            <a:avLst/>
          </a:prstGeom>
        </p:spPr>
      </p:pic>
      <p:sp>
        <p:nvSpPr>
          <p:cNvPr id="3" name="圖片版面配置區 10">
            <a:extLst>
              <a:ext uri="{FF2B5EF4-FFF2-40B4-BE49-F238E27FC236}">
                <a16:creationId xmlns:a16="http://schemas.microsoft.com/office/drawing/2014/main" id="{2FC62653-94C0-48FD-8A28-265EAA845A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2276872"/>
            <a:ext cx="5604865" cy="345638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467" i="1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marL="355591" lvl="0" indent="-355591" algn="ctr" rtl="0"/>
            <a:r>
              <a:rPr lang="zh-TW" altLang="en-US" dirty="0"/>
              <a:t>在這裡插入螢幕設計或將螢幕設計拖放到這裡</a:t>
            </a: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BDF6C1D1-C54A-4C99-948B-F5023B9E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19665D-43F1-406F-AB80-B127E1A6E31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4305FE5-C146-4F60-B6D9-72A7D09269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5583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A57477D-2BC2-43F7-AED6-996F91514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1876610"/>
            <a:ext cx="9264352" cy="4912764"/>
          </a:xfrm>
          <a:prstGeom prst="rect">
            <a:avLst/>
          </a:prstGeom>
        </p:spPr>
      </p:pic>
      <p:sp>
        <p:nvSpPr>
          <p:cNvPr id="3" name="圖片版面配置區 10">
            <a:extLst>
              <a:ext uri="{FF2B5EF4-FFF2-40B4-BE49-F238E27FC236}">
                <a16:creationId xmlns:a16="http://schemas.microsoft.com/office/drawing/2014/main" id="{2FC62653-94C0-48FD-8A28-265EAA845A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2276872"/>
            <a:ext cx="5604865" cy="345638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467" i="1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  <a:sym typeface="Microsoft JhengHei UI" panose="020B0604030504040204" pitchFamily="34" charset="-120"/>
              </a:defRPr>
            </a:lvl1pPr>
          </a:lstStyle>
          <a:p>
            <a:pPr marL="355591" lvl="0" indent="-355591" algn="ctr" rtl="0"/>
            <a:r>
              <a:rPr lang="zh-TW" altLang="en-US" dirty="0"/>
              <a:t>在這裡插入螢幕設計或將螢幕設計拖放到這裡</a:t>
            </a: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BDF6C1D1-C54A-4C99-948B-F5023B9E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19665D-43F1-406F-AB80-B127E1A6E31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4305FE5-C146-4F60-B6D9-72A7D09269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  <a:effectLst/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ED8FF6A-9D2B-403D-B2D3-FD0C8A6530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0446" t="52627" r="21433" b="3935"/>
          <a:stretch/>
        </p:blipFill>
        <p:spPr>
          <a:xfrm>
            <a:off x="6050963" y="0"/>
            <a:ext cx="6125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5C2C7FD9-9DFD-4CB2-B762-25A86A1D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8341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7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32EFC04-C5A7-4C09-BFCD-089C9F413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364" t="31459" r="25789" b="19070"/>
          <a:stretch/>
        </p:blipFill>
        <p:spPr>
          <a:xfrm>
            <a:off x="0" y="0"/>
            <a:ext cx="123404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B01947A-3B2B-4CFB-BEF3-CC8C1F746A86}"/>
              </a:ext>
            </a:extLst>
          </p:cNvPr>
          <p:cNvSpPr/>
          <p:nvPr userDrawn="1"/>
        </p:nvSpPr>
        <p:spPr>
          <a:xfrm>
            <a:off x="0" y="-27384"/>
            <a:ext cx="12340400" cy="688538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 dirty="0">
              <a:solidFill>
                <a:schemeClr val="tx1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FA8E3BD-63EA-4AA4-92D0-DE32D6B7A2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107CEE2-45B2-4016-AB1A-888941D0421A}"/>
              </a:ext>
            </a:extLst>
          </p:cNvPr>
          <p:cNvSpPr txBox="1"/>
          <p:nvPr userDrawn="1"/>
        </p:nvSpPr>
        <p:spPr>
          <a:xfrm>
            <a:off x="179110" y="6492875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LOG ECD 2025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0208 Version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168341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7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25B11B-9D26-43F9-B304-2EFD9351B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3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125B11B-9D26-43F9-B304-2EFD9351B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63F93A8E-8221-46E7-AC3C-81952AF7B807}"/>
              </a:ext>
            </a:extLst>
          </p:cNvPr>
          <p:cNvGrpSpPr/>
          <p:nvPr userDrawn="1"/>
        </p:nvGrpSpPr>
        <p:grpSpPr>
          <a:xfrm>
            <a:off x="720" y="1420482"/>
            <a:ext cx="12191281" cy="3832721"/>
            <a:chOff x="720" y="1501951"/>
            <a:chExt cx="12191281" cy="3657221"/>
          </a:xfrm>
          <a:blipFill dpi="0" rotWithShape="1">
            <a:blip r:embed="rId3"/>
            <a:srcRect/>
            <a:stretch>
              <a:fillRect l="-7000" t="-33000" b="-54000"/>
            </a:stretch>
          </a:blipFill>
        </p:grpSpPr>
        <p:sp>
          <p:nvSpPr>
            <p:cNvPr id="8" name="手繪多邊形: 圖案 7">
              <a:extLst>
                <a:ext uri="{FF2B5EF4-FFF2-40B4-BE49-F238E27FC236}">
                  <a16:creationId xmlns:a16="http://schemas.microsoft.com/office/drawing/2014/main" id="{DE111E8B-9D6A-497C-83A8-BC814D539A1B}"/>
                </a:ext>
              </a:extLst>
            </p:cNvPr>
            <p:cNvSpPr/>
            <p:nvPr/>
          </p:nvSpPr>
          <p:spPr>
            <a:xfrm>
              <a:off x="10587487" y="1501951"/>
              <a:ext cx="1604514" cy="3567430"/>
            </a:xfrm>
            <a:custGeom>
              <a:avLst/>
              <a:gdLst>
                <a:gd name="connsiteX0" fmla="*/ 1601840 w 1604514"/>
                <a:gd name="connsiteY0" fmla="*/ 0 h 3567430"/>
                <a:gd name="connsiteX1" fmla="*/ 1604514 w 1604514"/>
                <a:gd name="connsiteY1" fmla="*/ 52962 h 3567430"/>
                <a:gd name="connsiteX2" fmla="*/ 1604513 w 1604514"/>
                <a:gd name="connsiteY2" fmla="*/ 3567430 h 3567430"/>
                <a:gd name="connsiteX3" fmla="*/ 1459670 w 1604514"/>
                <a:gd name="connsiteY3" fmla="*/ 3541093 h 3567430"/>
                <a:gd name="connsiteX4" fmla="*/ 308845 w 1604514"/>
                <a:gd name="connsiteY4" fmla="*/ 3369128 h 3567430"/>
                <a:gd name="connsiteX5" fmla="*/ 0 w 1604514"/>
                <a:gd name="connsiteY5" fmla="*/ 3332000 h 3567430"/>
                <a:gd name="connsiteX6" fmla="*/ 0 w 1604514"/>
                <a:gd name="connsiteY6" fmla="*/ 254043 h 3567430"/>
                <a:gd name="connsiteX7" fmla="*/ 226842 w 1604514"/>
                <a:gd name="connsiteY7" fmla="*/ 225168 h 3567430"/>
                <a:gd name="connsiteX8" fmla="*/ 1431089 w 1604514"/>
                <a:gd name="connsiteY8" fmla="*/ 33349 h 3567430"/>
                <a:gd name="connsiteX9" fmla="*/ 1601840 w 1604514"/>
                <a:gd name="connsiteY9" fmla="*/ 0 h 356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4514" h="3567430">
                  <a:moveTo>
                    <a:pt x="1601840" y="0"/>
                  </a:moveTo>
                  <a:lnTo>
                    <a:pt x="1604514" y="52962"/>
                  </a:lnTo>
                  <a:lnTo>
                    <a:pt x="1604513" y="3567430"/>
                  </a:lnTo>
                  <a:lnTo>
                    <a:pt x="1459670" y="3541093"/>
                  </a:lnTo>
                  <a:cubicBezTo>
                    <a:pt x="1093385" y="3477581"/>
                    <a:pt x="709008" y="3420068"/>
                    <a:pt x="308845" y="3369128"/>
                  </a:cubicBezTo>
                  <a:lnTo>
                    <a:pt x="0" y="3332000"/>
                  </a:lnTo>
                  <a:lnTo>
                    <a:pt x="0" y="254043"/>
                  </a:lnTo>
                  <a:lnTo>
                    <a:pt x="226842" y="225168"/>
                  </a:lnTo>
                  <a:cubicBezTo>
                    <a:pt x="647617" y="168359"/>
                    <a:pt x="1049966" y="104187"/>
                    <a:pt x="1431089" y="33349"/>
                  </a:cubicBezTo>
                  <a:lnTo>
                    <a:pt x="160184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9" name="手繪多邊形: 圖案 8">
              <a:extLst>
                <a:ext uri="{FF2B5EF4-FFF2-40B4-BE49-F238E27FC236}">
                  <a16:creationId xmlns:a16="http://schemas.microsoft.com/office/drawing/2014/main" id="{879D70C2-1861-4C0B-91AD-6515A82981D5}"/>
                </a:ext>
              </a:extLst>
            </p:cNvPr>
            <p:cNvSpPr/>
            <p:nvPr/>
          </p:nvSpPr>
          <p:spPr>
            <a:xfrm>
              <a:off x="720" y="1524196"/>
              <a:ext cx="1604515" cy="3634976"/>
            </a:xfrm>
            <a:custGeom>
              <a:avLst/>
              <a:gdLst>
                <a:gd name="connsiteX0" fmla="*/ 1551 w 1604514"/>
                <a:gd name="connsiteY0" fmla="*/ 0 h 3634976"/>
                <a:gd name="connsiteX1" fmla="*/ 58404 w 1604514"/>
                <a:gd name="connsiteY1" fmla="*/ 11104 h 3634976"/>
                <a:gd name="connsiteX2" fmla="*/ 1262651 w 1604514"/>
                <a:gd name="connsiteY2" fmla="*/ 202923 h 3634976"/>
                <a:gd name="connsiteX3" fmla="*/ 1604514 w 1604514"/>
                <a:gd name="connsiteY3" fmla="*/ 246439 h 3634976"/>
                <a:gd name="connsiteX4" fmla="*/ 1604513 w 1604514"/>
                <a:gd name="connsiteY4" fmla="*/ 3368567 h 3634976"/>
                <a:gd name="connsiteX5" fmla="*/ 1556565 w 1604514"/>
                <a:gd name="connsiteY5" fmla="*/ 3374670 h 3634976"/>
                <a:gd name="connsiteX6" fmla="*/ 352318 w 1604514"/>
                <a:gd name="connsiteY6" fmla="*/ 3566489 h 3634976"/>
                <a:gd name="connsiteX7" fmla="*/ 1663 w 1604514"/>
                <a:gd name="connsiteY7" fmla="*/ 3634976 h 3634976"/>
                <a:gd name="connsiteX8" fmla="*/ 0 w 1604514"/>
                <a:gd name="connsiteY8" fmla="*/ 3602051 h 3634976"/>
                <a:gd name="connsiteX9" fmla="*/ 0 w 1604514"/>
                <a:gd name="connsiteY9" fmla="*/ 30716 h 3634976"/>
                <a:gd name="connsiteX10" fmla="*/ 1551 w 1604514"/>
                <a:gd name="connsiteY10" fmla="*/ 0 h 363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4514" h="3634976">
                  <a:moveTo>
                    <a:pt x="1551" y="0"/>
                  </a:moveTo>
                  <a:lnTo>
                    <a:pt x="58404" y="11104"/>
                  </a:lnTo>
                  <a:cubicBezTo>
                    <a:pt x="439527" y="81942"/>
                    <a:pt x="841876" y="146114"/>
                    <a:pt x="1262651" y="202923"/>
                  </a:cubicBezTo>
                  <a:lnTo>
                    <a:pt x="1604514" y="246439"/>
                  </a:lnTo>
                  <a:lnTo>
                    <a:pt x="1604513" y="3368567"/>
                  </a:lnTo>
                  <a:lnTo>
                    <a:pt x="1556565" y="3374670"/>
                  </a:lnTo>
                  <a:cubicBezTo>
                    <a:pt x="1135790" y="3431479"/>
                    <a:pt x="733441" y="3495651"/>
                    <a:pt x="352318" y="3566489"/>
                  </a:cubicBezTo>
                  <a:lnTo>
                    <a:pt x="1663" y="3634976"/>
                  </a:lnTo>
                  <a:lnTo>
                    <a:pt x="0" y="3602051"/>
                  </a:lnTo>
                  <a:lnTo>
                    <a:pt x="0" y="30716"/>
                  </a:lnTo>
                  <a:lnTo>
                    <a:pt x="155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TW" altLang="en-US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0" name="手繪多邊形: 圖案 9">
              <a:extLst>
                <a:ext uri="{FF2B5EF4-FFF2-40B4-BE49-F238E27FC236}">
                  <a16:creationId xmlns:a16="http://schemas.microsoft.com/office/drawing/2014/main" id="{16FEF56D-8AAC-426F-993B-E07E23C8744F}"/>
                </a:ext>
              </a:extLst>
            </p:cNvPr>
            <p:cNvSpPr/>
            <p:nvPr/>
          </p:nvSpPr>
          <p:spPr>
            <a:xfrm>
              <a:off x="8823025" y="1773929"/>
              <a:ext cx="1604514" cy="3043694"/>
            </a:xfrm>
            <a:custGeom>
              <a:avLst/>
              <a:gdLst>
                <a:gd name="connsiteX0" fmla="*/ 1604514 w 1604514"/>
                <a:gd name="connsiteY0" fmla="*/ 0 h 3043694"/>
                <a:gd name="connsiteX1" fmla="*/ 1604513 w 1604514"/>
                <a:gd name="connsiteY1" fmla="*/ 3043694 h 3043694"/>
                <a:gd name="connsiteX2" fmla="*/ 1233568 w 1604514"/>
                <a:gd name="connsiteY2" fmla="*/ 3004201 h 3043694"/>
                <a:gd name="connsiteX3" fmla="*/ 374883 w 1604514"/>
                <a:gd name="connsiteY3" fmla="*/ 2929800 h 3043694"/>
                <a:gd name="connsiteX4" fmla="*/ 0 w 1604514"/>
                <a:gd name="connsiteY4" fmla="*/ 2904435 h 3043694"/>
                <a:gd name="connsiteX5" fmla="*/ 0 w 1604514"/>
                <a:gd name="connsiteY5" fmla="*/ 153454 h 3043694"/>
                <a:gd name="connsiteX6" fmla="*/ 197508 w 1604514"/>
                <a:gd name="connsiteY6" fmla="*/ 139515 h 3043694"/>
                <a:gd name="connsiteX7" fmla="*/ 1545440 w 1604514"/>
                <a:gd name="connsiteY7" fmla="*/ 7520 h 3043694"/>
                <a:gd name="connsiteX8" fmla="*/ 1604514 w 1604514"/>
                <a:gd name="connsiteY8" fmla="*/ 0 h 304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514" h="3043694">
                  <a:moveTo>
                    <a:pt x="1604514" y="0"/>
                  </a:moveTo>
                  <a:lnTo>
                    <a:pt x="1604513" y="3043694"/>
                  </a:lnTo>
                  <a:lnTo>
                    <a:pt x="1233568" y="3004201"/>
                  </a:lnTo>
                  <a:cubicBezTo>
                    <a:pt x="953444" y="2976254"/>
                    <a:pt x="666988" y="2951396"/>
                    <a:pt x="374883" y="2929800"/>
                  </a:cubicBezTo>
                  <a:lnTo>
                    <a:pt x="0" y="2904435"/>
                  </a:lnTo>
                  <a:lnTo>
                    <a:pt x="0" y="153454"/>
                  </a:lnTo>
                  <a:lnTo>
                    <a:pt x="197508" y="139515"/>
                  </a:lnTo>
                  <a:cubicBezTo>
                    <a:pt x="662447" y="103575"/>
                    <a:pt x="1112690" y="59345"/>
                    <a:pt x="1545440" y="7520"/>
                  </a:cubicBezTo>
                  <a:lnTo>
                    <a:pt x="16045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1" name="手繪多邊形: 圖案 10">
              <a:extLst>
                <a:ext uri="{FF2B5EF4-FFF2-40B4-BE49-F238E27FC236}">
                  <a16:creationId xmlns:a16="http://schemas.microsoft.com/office/drawing/2014/main" id="{8AEE74FB-D0B7-4AED-B478-E3C527C80DA7}"/>
                </a:ext>
              </a:extLst>
            </p:cNvPr>
            <p:cNvSpPr/>
            <p:nvPr/>
          </p:nvSpPr>
          <p:spPr>
            <a:xfrm>
              <a:off x="1765181" y="1787736"/>
              <a:ext cx="1604514" cy="3087093"/>
            </a:xfrm>
            <a:custGeom>
              <a:avLst/>
              <a:gdLst>
                <a:gd name="connsiteX0" fmla="*/ 0 w 1604514"/>
                <a:gd name="connsiteY0" fmla="*/ 0 h 3087093"/>
                <a:gd name="connsiteX1" fmla="*/ 382531 w 1604514"/>
                <a:gd name="connsiteY1" fmla="*/ 42981 h 3087093"/>
                <a:gd name="connsiteX2" fmla="*/ 1291986 w 1604514"/>
                <a:gd name="connsiteY2" fmla="*/ 125709 h 3087093"/>
                <a:gd name="connsiteX3" fmla="*/ 1604514 w 1604514"/>
                <a:gd name="connsiteY3" fmla="*/ 147766 h 3087093"/>
                <a:gd name="connsiteX4" fmla="*/ 1604513 w 1604514"/>
                <a:gd name="connsiteY4" fmla="*/ 2923493 h 3087093"/>
                <a:gd name="connsiteX5" fmla="*/ 1585900 w 1604514"/>
                <a:gd name="connsiteY5" fmla="*/ 2924806 h 3087093"/>
                <a:gd name="connsiteX6" fmla="*/ 237968 w 1604514"/>
                <a:gd name="connsiteY6" fmla="*/ 3056801 h 3087093"/>
                <a:gd name="connsiteX7" fmla="*/ 0 w 1604514"/>
                <a:gd name="connsiteY7" fmla="*/ 3087093 h 3087093"/>
                <a:gd name="connsiteX8" fmla="*/ 0 w 1604514"/>
                <a:gd name="connsiteY8" fmla="*/ 0 h 308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514" h="3087093">
                  <a:moveTo>
                    <a:pt x="0" y="0"/>
                  </a:moveTo>
                  <a:lnTo>
                    <a:pt x="382531" y="42981"/>
                  </a:lnTo>
                  <a:cubicBezTo>
                    <a:pt x="678599" y="74104"/>
                    <a:pt x="982027" y="101749"/>
                    <a:pt x="1291986" y="125709"/>
                  </a:cubicBezTo>
                  <a:lnTo>
                    <a:pt x="1604514" y="147766"/>
                  </a:lnTo>
                  <a:lnTo>
                    <a:pt x="1604513" y="2923493"/>
                  </a:lnTo>
                  <a:lnTo>
                    <a:pt x="1585900" y="2924806"/>
                  </a:lnTo>
                  <a:cubicBezTo>
                    <a:pt x="1120961" y="2960746"/>
                    <a:pt x="670718" y="3004977"/>
                    <a:pt x="237968" y="3056801"/>
                  </a:cubicBezTo>
                  <a:lnTo>
                    <a:pt x="0" y="308709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2" name="手繪多邊形: 圖案 11">
              <a:extLst>
                <a:ext uri="{FF2B5EF4-FFF2-40B4-BE49-F238E27FC236}">
                  <a16:creationId xmlns:a16="http://schemas.microsoft.com/office/drawing/2014/main" id="{D9FB364A-0C1D-4A0B-AEE9-BC2FCB1F3AF0}"/>
                </a:ext>
              </a:extLst>
            </p:cNvPr>
            <p:cNvSpPr/>
            <p:nvPr/>
          </p:nvSpPr>
          <p:spPr>
            <a:xfrm>
              <a:off x="7058564" y="1937327"/>
              <a:ext cx="1604514" cy="2732410"/>
            </a:xfrm>
            <a:custGeom>
              <a:avLst/>
              <a:gdLst>
                <a:gd name="connsiteX0" fmla="*/ 1604514 w 1604514"/>
                <a:gd name="connsiteY0" fmla="*/ 0 h 2732410"/>
                <a:gd name="connsiteX1" fmla="*/ 1604513 w 1604514"/>
                <a:gd name="connsiteY1" fmla="*/ 2732410 h 2732410"/>
                <a:gd name="connsiteX2" fmla="*/ 1227714 w 1604514"/>
                <a:gd name="connsiteY2" fmla="*/ 2711565 h 2732410"/>
                <a:gd name="connsiteX3" fmla="*/ 305339 w 1604514"/>
                <a:gd name="connsiteY3" fmla="*/ 2677311 h 2732410"/>
                <a:gd name="connsiteX4" fmla="*/ 0 w 1604514"/>
                <a:gd name="connsiteY4" fmla="*/ 2673479 h 2732410"/>
                <a:gd name="connsiteX5" fmla="*/ 0 w 1604514"/>
                <a:gd name="connsiteY5" fmla="*/ 74163 h 2732410"/>
                <a:gd name="connsiteX6" fmla="*/ 11425 w 1604514"/>
                <a:gd name="connsiteY6" fmla="*/ 74020 h 2732410"/>
                <a:gd name="connsiteX7" fmla="*/ 1473186 w 1604514"/>
                <a:gd name="connsiteY7" fmla="*/ 9269 h 2732410"/>
                <a:gd name="connsiteX8" fmla="*/ 1604514 w 1604514"/>
                <a:gd name="connsiteY8" fmla="*/ 0 h 27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514" h="2732410">
                  <a:moveTo>
                    <a:pt x="1604514" y="0"/>
                  </a:moveTo>
                  <a:lnTo>
                    <a:pt x="1604513" y="2732410"/>
                  </a:lnTo>
                  <a:lnTo>
                    <a:pt x="1227714" y="2711565"/>
                  </a:lnTo>
                  <a:cubicBezTo>
                    <a:pt x="924994" y="2696660"/>
                    <a:pt x="617308" y="2685185"/>
                    <a:pt x="305339" y="2677311"/>
                  </a:cubicBezTo>
                  <a:lnTo>
                    <a:pt x="0" y="2673479"/>
                  </a:lnTo>
                  <a:lnTo>
                    <a:pt x="0" y="74163"/>
                  </a:lnTo>
                  <a:lnTo>
                    <a:pt x="11425" y="74020"/>
                  </a:lnTo>
                  <a:cubicBezTo>
                    <a:pt x="510575" y="61422"/>
                    <a:pt x="998762" y="39606"/>
                    <a:pt x="1473186" y="9269"/>
                  </a:cubicBezTo>
                  <a:lnTo>
                    <a:pt x="16045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3" name="手繪多邊形: 圖案 12">
              <a:extLst>
                <a:ext uri="{FF2B5EF4-FFF2-40B4-BE49-F238E27FC236}">
                  <a16:creationId xmlns:a16="http://schemas.microsoft.com/office/drawing/2014/main" id="{DBDAE30D-69C6-4D2E-9258-F93A2977A902}"/>
                </a:ext>
              </a:extLst>
            </p:cNvPr>
            <p:cNvSpPr/>
            <p:nvPr/>
          </p:nvSpPr>
          <p:spPr>
            <a:xfrm>
              <a:off x="3529642" y="1945446"/>
              <a:ext cx="1604514" cy="2755839"/>
            </a:xfrm>
            <a:custGeom>
              <a:avLst/>
              <a:gdLst>
                <a:gd name="connsiteX0" fmla="*/ 0 w 1604514"/>
                <a:gd name="connsiteY0" fmla="*/ 0 h 2755839"/>
                <a:gd name="connsiteX1" fmla="*/ 16308 w 1604514"/>
                <a:gd name="connsiteY1" fmla="*/ 1151 h 2755839"/>
                <a:gd name="connsiteX2" fmla="*/ 1478069 w 1604514"/>
                <a:gd name="connsiteY2" fmla="*/ 65902 h 2755839"/>
                <a:gd name="connsiteX3" fmla="*/ 1604514 w 1604514"/>
                <a:gd name="connsiteY3" fmla="*/ 67489 h 2755839"/>
                <a:gd name="connsiteX4" fmla="*/ 1604513 w 1604514"/>
                <a:gd name="connsiteY4" fmla="*/ 2674482 h 2755839"/>
                <a:gd name="connsiteX5" fmla="*/ 1276591 w 1604514"/>
                <a:gd name="connsiteY5" fmla="*/ 2684838 h 2755839"/>
                <a:gd name="connsiteX6" fmla="*/ 310222 w 1604514"/>
                <a:gd name="connsiteY6" fmla="*/ 2733944 h 2755839"/>
                <a:gd name="connsiteX7" fmla="*/ 0 w 1604514"/>
                <a:gd name="connsiteY7" fmla="*/ 2755839 h 2755839"/>
                <a:gd name="connsiteX8" fmla="*/ 0 w 1604514"/>
                <a:gd name="connsiteY8" fmla="*/ 0 h 275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514" h="2755839">
                  <a:moveTo>
                    <a:pt x="0" y="0"/>
                  </a:moveTo>
                  <a:lnTo>
                    <a:pt x="16308" y="1151"/>
                  </a:lnTo>
                  <a:cubicBezTo>
                    <a:pt x="490732" y="31488"/>
                    <a:pt x="978919" y="53304"/>
                    <a:pt x="1478069" y="65902"/>
                  </a:cubicBezTo>
                  <a:lnTo>
                    <a:pt x="1604514" y="67489"/>
                  </a:lnTo>
                  <a:lnTo>
                    <a:pt x="1604513" y="2674482"/>
                  </a:lnTo>
                  <a:lnTo>
                    <a:pt x="1276591" y="2684838"/>
                  </a:lnTo>
                  <a:cubicBezTo>
                    <a:pt x="948904" y="2697282"/>
                    <a:pt x="626505" y="2713719"/>
                    <a:pt x="310222" y="2733944"/>
                  </a:cubicBezTo>
                  <a:lnTo>
                    <a:pt x="0" y="27558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4" name="手繪多邊形: 圖案 13">
              <a:extLst>
                <a:ext uri="{FF2B5EF4-FFF2-40B4-BE49-F238E27FC236}">
                  <a16:creationId xmlns:a16="http://schemas.microsoft.com/office/drawing/2014/main" id="{B8A986F5-4822-418F-82B7-E92131CF765F}"/>
                </a:ext>
              </a:extLst>
            </p:cNvPr>
            <p:cNvSpPr/>
            <p:nvPr/>
          </p:nvSpPr>
          <p:spPr>
            <a:xfrm>
              <a:off x="5294103" y="2013259"/>
              <a:ext cx="1604514" cy="2602218"/>
            </a:xfrm>
            <a:custGeom>
              <a:avLst/>
              <a:gdLst>
                <a:gd name="connsiteX0" fmla="*/ 1604514 w 1604514"/>
                <a:gd name="connsiteY0" fmla="*/ 0 h 2602218"/>
                <a:gd name="connsiteX1" fmla="*/ 1604513 w 1604514"/>
                <a:gd name="connsiteY1" fmla="*/ 2595779 h 2602218"/>
                <a:gd name="connsiteX2" fmla="*/ 1038661 w 1604514"/>
                <a:gd name="connsiteY2" fmla="*/ 2588677 h 2602218"/>
                <a:gd name="connsiteX3" fmla="*/ 26572 w 1604514"/>
                <a:gd name="connsiteY3" fmla="*/ 2601379 h 2602218"/>
                <a:gd name="connsiteX4" fmla="*/ 0 w 1604514"/>
                <a:gd name="connsiteY4" fmla="*/ 2602218 h 2602218"/>
                <a:gd name="connsiteX5" fmla="*/ 0 w 1604514"/>
                <a:gd name="connsiteY5" fmla="*/ 1443 h 2602218"/>
                <a:gd name="connsiteX6" fmla="*/ 744747 w 1604514"/>
                <a:gd name="connsiteY6" fmla="*/ 10790 h 2602218"/>
                <a:gd name="connsiteX7" fmla="*/ 1604514 w 1604514"/>
                <a:gd name="connsiteY7" fmla="*/ 0 h 260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4514" h="2602218">
                  <a:moveTo>
                    <a:pt x="1604514" y="0"/>
                  </a:moveTo>
                  <a:lnTo>
                    <a:pt x="1604513" y="2595779"/>
                  </a:lnTo>
                  <a:lnTo>
                    <a:pt x="1038661" y="2588677"/>
                  </a:lnTo>
                  <a:cubicBezTo>
                    <a:pt x="696978" y="2588677"/>
                    <a:pt x="359339" y="2592980"/>
                    <a:pt x="26572" y="2601379"/>
                  </a:cubicBezTo>
                  <a:lnTo>
                    <a:pt x="0" y="2602218"/>
                  </a:lnTo>
                  <a:lnTo>
                    <a:pt x="0" y="1443"/>
                  </a:lnTo>
                  <a:lnTo>
                    <a:pt x="744747" y="10790"/>
                  </a:lnTo>
                  <a:lnTo>
                    <a:pt x="16045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103AD70F-75E2-4D1F-A634-2C4B857500D7}"/>
              </a:ext>
            </a:extLst>
          </p:cNvPr>
          <p:cNvSpPr/>
          <p:nvPr userDrawn="1"/>
        </p:nvSpPr>
        <p:spPr>
          <a:xfrm>
            <a:off x="0" y="1306026"/>
            <a:ext cx="12192000" cy="401703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zh-TW" altLang="en-US" sz="2700" dirty="0">
              <a:solidFill>
                <a:srgbClr val="000000"/>
              </a:solidFill>
              <a:latin typeface="Bahnschrift Light Condensed"/>
              <a:ea typeface="Microsoft JhengHei Light"/>
            </a:endParaRPr>
          </a:p>
        </p:txBody>
      </p:sp>
      <p:sp>
        <p:nvSpPr>
          <p:cNvPr id="21" name="投影片編號版面配置區 5">
            <a:extLst>
              <a:ext uri="{FF2B5EF4-FFF2-40B4-BE49-F238E27FC236}">
                <a16:creationId xmlns:a16="http://schemas.microsoft.com/office/drawing/2014/main" id="{DBFAD830-2C38-4F06-9AEB-5D758DD3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19665D-43F1-406F-AB80-B127E1A6E3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625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168341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7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9D0908F-16DD-4A7F-8ECD-5B085F172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914A2A0-2431-4E0B-BD06-056D59410C2D}"/>
              </a:ext>
            </a:extLst>
          </p:cNvPr>
          <p:cNvSpPr txBox="1"/>
          <p:nvPr userDrawn="1"/>
        </p:nvSpPr>
        <p:spPr>
          <a:xfrm>
            <a:off x="179110" y="6492875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LOG ECD 2025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手繪多邊形：圖案 10">
            <a:extLst>
              <a:ext uri="{FF2B5EF4-FFF2-40B4-BE49-F238E27FC236}">
                <a16:creationId xmlns:a16="http://schemas.microsoft.com/office/drawing/2014/main" id="{30E54A15-983A-490F-A7FB-0881E0C810F7}"/>
              </a:ext>
            </a:extLst>
          </p:cNvPr>
          <p:cNvSpPr/>
          <p:nvPr userDrawn="1"/>
        </p:nvSpPr>
        <p:spPr>
          <a:xfrm>
            <a:off x="5428097" y="0"/>
            <a:ext cx="6763905" cy="6858000"/>
          </a:xfrm>
          <a:custGeom>
            <a:avLst/>
            <a:gdLst>
              <a:gd name="connsiteX0" fmla="*/ 1 w 6763905"/>
              <a:gd name="connsiteY0" fmla="*/ 0 h 6858000"/>
              <a:gd name="connsiteX1" fmla="*/ 6763905 w 6763905"/>
              <a:gd name="connsiteY1" fmla="*/ 0 h 6858000"/>
              <a:gd name="connsiteX2" fmla="*/ 6763905 w 6763905"/>
              <a:gd name="connsiteY2" fmla="*/ 6858000 h 6858000"/>
              <a:gd name="connsiteX3" fmla="*/ 0 w 6763905"/>
              <a:gd name="connsiteY3" fmla="*/ 6858000 h 6858000"/>
              <a:gd name="connsiteX4" fmla="*/ 154196 w 6763905"/>
              <a:gd name="connsiteY4" fmla="*/ 6697120 h 6858000"/>
              <a:gd name="connsiteX5" fmla="*/ 1423557 w 6763905"/>
              <a:gd name="connsiteY5" fmla="*/ 3429000 h 6858000"/>
              <a:gd name="connsiteX6" fmla="*/ 154196 w 6763905"/>
              <a:gd name="connsiteY6" fmla="*/ 160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3905" h="6858000">
                <a:moveTo>
                  <a:pt x="1" y="0"/>
                </a:moveTo>
                <a:lnTo>
                  <a:pt x="6763905" y="0"/>
                </a:lnTo>
                <a:lnTo>
                  <a:pt x="6763905" y="6858000"/>
                </a:lnTo>
                <a:lnTo>
                  <a:pt x="0" y="6858000"/>
                </a:lnTo>
                <a:lnTo>
                  <a:pt x="154196" y="6697120"/>
                </a:lnTo>
                <a:cubicBezTo>
                  <a:pt x="942872" y="5833950"/>
                  <a:pt x="1423557" y="4687315"/>
                  <a:pt x="1423557" y="3429000"/>
                </a:cubicBezTo>
                <a:cubicBezTo>
                  <a:pt x="1423557" y="2170685"/>
                  <a:pt x="942872" y="1024050"/>
                  <a:pt x="154196" y="160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FA068A-8E5B-4184-B9BE-D70D3C97E165}"/>
              </a:ext>
            </a:extLst>
          </p:cNvPr>
          <p:cNvSpPr/>
          <p:nvPr userDrawn="1"/>
        </p:nvSpPr>
        <p:spPr>
          <a:xfrm>
            <a:off x="5428096" y="0"/>
            <a:ext cx="6763905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 dirty="0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903" y="1036566"/>
            <a:ext cx="4991099" cy="573989"/>
          </a:xfrm>
          <a:prstGeom prst="rect">
            <a:avLst/>
          </a:prstGeom>
        </p:spPr>
        <p:txBody>
          <a:bodyPr lIns="0" rIns="0" rtlCol="0">
            <a:noAutofit/>
          </a:bodyPr>
          <a:lstStyle>
            <a:lvl1pPr>
              <a:defRPr sz="3200" spc="300">
                <a:solidFill>
                  <a:schemeClr val="bg1"/>
                </a:solidFill>
                <a:latin typeface="+mj-lt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按一下以編輯母片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903" y="2296953"/>
            <a:ext cx="4991099" cy="3779999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7" name="文字版面配置區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19903" y="1675127"/>
            <a:ext cx="4991099" cy="407671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  <a:ea typeface="Microsoft JhengHei UI" panose="020B0604030504040204" pitchFamily="34" charset="-12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dirty="0"/>
              <a:t>編輯母片文字樣式</a:t>
            </a:r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483349C3-B089-45CF-9643-0D25E70966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04901" y="518740"/>
            <a:ext cx="4991099" cy="5924551"/>
          </a:xfrm>
        </p:spPr>
        <p:txBody>
          <a:bodyPr rtlCol="0">
            <a:normAutofit/>
          </a:bodyPr>
          <a:lstStyle>
            <a:lvl1pPr>
              <a:defRPr sz="1400">
                <a:latin typeface="+mn-lt"/>
                <a:ea typeface="Microsoft JhengHei UI" panose="020B0604030504040204" pitchFamily="34" charset="-120"/>
              </a:defRPr>
            </a:lvl1pPr>
            <a:lvl2pPr>
              <a:defRPr sz="1400">
                <a:latin typeface="+mn-lt"/>
                <a:ea typeface="Microsoft JhengHei UI" panose="020B0604030504040204" pitchFamily="34" charset="-120"/>
              </a:defRPr>
            </a:lvl2pPr>
            <a:lvl3pPr>
              <a:defRPr sz="1400">
                <a:latin typeface="+mn-lt"/>
                <a:ea typeface="Microsoft JhengHei UI" panose="020B0604030504040204" pitchFamily="34" charset="-120"/>
              </a:defRPr>
            </a:lvl3pPr>
            <a:lvl4pPr>
              <a:defRPr sz="1400">
                <a:latin typeface="+mn-lt"/>
                <a:ea typeface="Microsoft JhengHei UI" panose="020B0604030504040204" pitchFamily="34" charset="-120"/>
              </a:defRPr>
            </a:lvl4pPr>
            <a:lvl5pPr>
              <a:defRPr sz="1400">
                <a:latin typeface="+mn-lt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2401FC37-9670-40A4-9C40-A57BF55A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8341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7">
                <a:latin typeface="+mn-lt"/>
                <a:ea typeface="微軟正黑體" panose="020B0604030504040204" pitchFamily="34" charset="-12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D1444B8-752A-4056-B234-7E1F266EC4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 left+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手繪多邊形：圖案 10">
            <a:extLst>
              <a:ext uri="{FF2B5EF4-FFF2-40B4-BE49-F238E27FC236}">
                <a16:creationId xmlns:a16="http://schemas.microsoft.com/office/drawing/2014/main" id="{30E54A15-983A-490F-A7FB-0881E0C810F7}"/>
              </a:ext>
            </a:extLst>
          </p:cNvPr>
          <p:cNvSpPr/>
          <p:nvPr userDrawn="1"/>
        </p:nvSpPr>
        <p:spPr>
          <a:xfrm>
            <a:off x="5428097" y="0"/>
            <a:ext cx="6763905" cy="6858000"/>
          </a:xfrm>
          <a:custGeom>
            <a:avLst/>
            <a:gdLst>
              <a:gd name="connsiteX0" fmla="*/ 1 w 6763905"/>
              <a:gd name="connsiteY0" fmla="*/ 0 h 6858000"/>
              <a:gd name="connsiteX1" fmla="*/ 6763905 w 6763905"/>
              <a:gd name="connsiteY1" fmla="*/ 0 h 6858000"/>
              <a:gd name="connsiteX2" fmla="*/ 6763905 w 6763905"/>
              <a:gd name="connsiteY2" fmla="*/ 6858000 h 6858000"/>
              <a:gd name="connsiteX3" fmla="*/ 0 w 6763905"/>
              <a:gd name="connsiteY3" fmla="*/ 6858000 h 6858000"/>
              <a:gd name="connsiteX4" fmla="*/ 154196 w 6763905"/>
              <a:gd name="connsiteY4" fmla="*/ 6697120 h 6858000"/>
              <a:gd name="connsiteX5" fmla="*/ 1423557 w 6763905"/>
              <a:gd name="connsiteY5" fmla="*/ 3429000 h 6858000"/>
              <a:gd name="connsiteX6" fmla="*/ 154196 w 6763905"/>
              <a:gd name="connsiteY6" fmla="*/ 160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3905" h="6858000">
                <a:moveTo>
                  <a:pt x="1" y="0"/>
                </a:moveTo>
                <a:lnTo>
                  <a:pt x="6763905" y="0"/>
                </a:lnTo>
                <a:lnTo>
                  <a:pt x="6763905" y="6858000"/>
                </a:lnTo>
                <a:lnTo>
                  <a:pt x="0" y="6858000"/>
                </a:lnTo>
                <a:lnTo>
                  <a:pt x="154196" y="6697120"/>
                </a:lnTo>
                <a:cubicBezTo>
                  <a:pt x="942872" y="5833950"/>
                  <a:pt x="1423557" y="4687315"/>
                  <a:pt x="1423557" y="3429000"/>
                </a:cubicBezTo>
                <a:cubicBezTo>
                  <a:pt x="1423557" y="2170685"/>
                  <a:pt x="942872" y="1024050"/>
                  <a:pt x="154196" y="160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FA068A-8E5B-4184-B9BE-D70D3C97E165}"/>
              </a:ext>
            </a:extLst>
          </p:cNvPr>
          <p:cNvSpPr/>
          <p:nvPr userDrawn="1"/>
        </p:nvSpPr>
        <p:spPr>
          <a:xfrm>
            <a:off x="5428096" y="0"/>
            <a:ext cx="6763905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 dirty="0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903" y="1036566"/>
            <a:ext cx="4991099" cy="573989"/>
          </a:xfrm>
          <a:prstGeom prst="rect">
            <a:avLst/>
          </a:prstGeom>
        </p:spPr>
        <p:txBody>
          <a:bodyPr lIns="0" rIns="0" rtlCol="0">
            <a:noAutofit/>
          </a:bodyPr>
          <a:lstStyle>
            <a:lvl1pPr>
              <a:defRPr sz="3200" spc="300">
                <a:solidFill>
                  <a:schemeClr val="bg1"/>
                </a:solidFill>
                <a:latin typeface="+mj-lt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按一下以編輯母片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903" y="2296953"/>
            <a:ext cx="4991099" cy="3779999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7" name="文字版面配置區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19903" y="1675127"/>
            <a:ext cx="4991099" cy="407671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  <a:ea typeface="Microsoft JhengHei UI" panose="020B0604030504040204" pitchFamily="34" charset="-12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dirty="0"/>
              <a:t>編輯母片文字樣式</a:t>
            </a: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2401FC37-9670-40A4-9C40-A57BF55A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8341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7">
                <a:latin typeface="+mn-lt"/>
                <a:ea typeface="微軟正黑體" panose="020B0604030504040204" pitchFamily="34" charset="-12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D1444B8-752A-4056-B234-7E1F266EC4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E62C18F-E02B-4160-B170-1629E4F63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446" t="52627" r="21433" b="3935"/>
          <a:stretch/>
        </p:blipFill>
        <p:spPr>
          <a:xfrm>
            <a:off x="-3140" y="0"/>
            <a:ext cx="6125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8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889F6F-5152-4E68-B589-24C88B5CB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0" y="635595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43A1EEE-1F85-40CE-8B2E-156F3AB51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446" t="52627" r="21433" b="3935"/>
          <a:stretch/>
        </p:blipFill>
        <p:spPr>
          <a:xfrm>
            <a:off x="-3140" y="0"/>
            <a:ext cx="6125118" cy="6858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DBFAD1F-1752-46B6-BD5F-7D3C2A1E8A64}"/>
              </a:ext>
            </a:extLst>
          </p:cNvPr>
          <p:cNvSpPr txBox="1"/>
          <p:nvPr userDrawn="1"/>
        </p:nvSpPr>
        <p:spPr>
          <a:xfrm>
            <a:off x="179110" y="6492875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LOG ECD 2025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52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 right+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手繪多邊形：圖案 10">
            <a:extLst>
              <a:ext uri="{FF2B5EF4-FFF2-40B4-BE49-F238E27FC236}">
                <a16:creationId xmlns:a16="http://schemas.microsoft.com/office/drawing/2014/main" id="{30E54A15-983A-490F-A7FB-0881E0C810F7}"/>
              </a:ext>
            </a:extLst>
          </p:cNvPr>
          <p:cNvSpPr/>
          <p:nvPr userDrawn="1"/>
        </p:nvSpPr>
        <p:spPr>
          <a:xfrm>
            <a:off x="5428097" y="0"/>
            <a:ext cx="6763905" cy="6858000"/>
          </a:xfrm>
          <a:custGeom>
            <a:avLst/>
            <a:gdLst>
              <a:gd name="connsiteX0" fmla="*/ 1 w 6763905"/>
              <a:gd name="connsiteY0" fmla="*/ 0 h 6858000"/>
              <a:gd name="connsiteX1" fmla="*/ 6763905 w 6763905"/>
              <a:gd name="connsiteY1" fmla="*/ 0 h 6858000"/>
              <a:gd name="connsiteX2" fmla="*/ 6763905 w 6763905"/>
              <a:gd name="connsiteY2" fmla="*/ 6858000 h 6858000"/>
              <a:gd name="connsiteX3" fmla="*/ 0 w 6763905"/>
              <a:gd name="connsiteY3" fmla="*/ 6858000 h 6858000"/>
              <a:gd name="connsiteX4" fmla="*/ 154196 w 6763905"/>
              <a:gd name="connsiteY4" fmla="*/ 6697120 h 6858000"/>
              <a:gd name="connsiteX5" fmla="*/ 1423557 w 6763905"/>
              <a:gd name="connsiteY5" fmla="*/ 3429000 h 6858000"/>
              <a:gd name="connsiteX6" fmla="*/ 154196 w 6763905"/>
              <a:gd name="connsiteY6" fmla="*/ 160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3905" h="6858000">
                <a:moveTo>
                  <a:pt x="1" y="0"/>
                </a:moveTo>
                <a:lnTo>
                  <a:pt x="6763905" y="0"/>
                </a:lnTo>
                <a:lnTo>
                  <a:pt x="6763905" y="6858000"/>
                </a:lnTo>
                <a:lnTo>
                  <a:pt x="0" y="6858000"/>
                </a:lnTo>
                <a:lnTo>
                  <a:pt x="154196" y="6697120"/>
                </a:lnTo>
                <a:cubicBezTo>
                  <a:pt x="942872" y="5833950"/>
                  <a:pt x="1423557" y="4687315"/>
                  <a:pt x="1423557" y="3429000"/>
                </a:cubicBezTo>
                <a:cubicBezTo>
                  <a:pt x="1423557" y="2170685"/>
                  <a:pt x="942872" y="1024050"/>
                  <a:pt x="154196" y="160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FA068A-8E5B-4184-B9BE-D70D3C97E165}"/>
              </a:ext>
            </a:extLst>
          </p:cNvPr>
          <p:cNvSpPr/>
          <p:nvPr userDrawn="1"/>
        </p:nvSpPr>
        <p:spPr>
          <a:xfrm>
            <a:off x="5428096" y="0"/>
            <a:ext cx="6763905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 dirty="0">
              <a:solidFill>
                <a:schemeClr val="tx1"/>
              </a:solidFill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E62C18F-E02B-4160-B170-1629E4F63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446" t="52627" r="21433" b="3935"/>
          <a:stretch/>
        </p:blipFill>
        <p:spPr>
          <a:xfrm>
            <a:off x="6066882" y="0"/>
            <a:ext cx="6125118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903" y="1036566"/>
            <a:ext cx="4991099" cy="573989"/>
          </a:xfrm>
          <a:prstGeom prst="rect">
            <a:avLst/>
          </a:prstGeom>
        </p:spPr>
        <p:txBody>
          <a:bodyPr lIns="0" rIns="0" rtlCol="0">
            <a:noAutofit/>
          </a:bodyPr>
          <a:lstStyle>
            <a:lvl1pPr>
              <a:defRPr sz="3200" spc="300">
                <a:solidFill>
                  <a:schemeClr val="bg1"/>
                </a:solidFill>
                <a:latin typeface="+mj-lt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按一下以編輯母片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903" y="2296953"/>
            <a:ext cx="4991099" cy="3779999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  <a:latin typeface="+mn-lt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7" name="文字版面配置區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19903" y="1675127"/>
            <a:ext cx="4991099" cy="407671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  <a:ea typeface="Microsoft JhengHei UI" panose="020B0604030504040204" pitchFamily="34" charset="-12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dirty="0"/>
              <a:t>編輯母片文字樣式</a:t>
            </a: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2401FC37-9670-40A4-9C40-A57BF55A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8341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67">
                <a:latin typeface="+mn-lt"/>
                <a:ea typeface="微軟正黑體" panose="020B0604030504040204" pitchFamily="34" charset="-12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D1444B8-752A-4056-B234-7E1F266EC4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lying Contai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5E964FB8-0D31-4674-94F8-11C87B157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26889" r="-139" b="8915"/>
          <a:stretch/>
        </p:blipFill>
        <p:spPr>
          <a:xfrm>
            <a:off x="6373069" y="0"/>
            <a:ext cx="5827001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51936D4-ACB4-435A-A9D8-368DE1736559}"/>
              </a:ext>
            </a:extLst>
          </p:cNvPr>
          <p:cNvSpPr/>
          <p:nvPr userDrawn="1"/>
        </p:nvSpPr>
        <p:spPr>
          <a:xfrm>
            <a:off x="6373069" y="0"/>
            <a:ext cx="5827001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6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889F6F-5152-4E68-B589-24C88B5CB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0" y="635595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43A1EEE-1F85-40CE-8B2E-156F3AB51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446" t="52627" r="21433" b="3935"/>
          <a:stretch/>
        </p:blipFill>
        <p:spPr>
          <a:xfrm>
            <a:off x="-3140" y="0"/>
            <a:ext cx="6125118" cy="6858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6342ED8-B7D2-4BF4-B6C9-97F5F0D8A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  <a:effectLst/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498E0D9-39EA-40AE-A115-37F28492AACD}"/>
              </a:ext>
            </a:extLst>
          </p:cNvPr>
          <p:cNvSpPr txBox="1"/>
          <p:nvPr userDrawn="1"/>
        </p:nvSpPr>
        <p:spPr>
          <a:xfrm>
            <a:off x="179110" y="6492875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LOG ECD 2025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5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889F6F-5152-4E68-B589-24C88B5CB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0" y="635595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342ED8-B7D2-4BF4-B6C9-97F5F0D8A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  <a:effectLst/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498E0D9-39EA-40AE-A115-37F28492AACD}"/>
              </a:ext>
            </a:extLst>
          </p:cNvPr>
          <p:cNvSpPr txBox="1"/>
          <p:nvPr userDrawn="1"/>
        </p:nvSpPr>
        <p:spPr>
          <a:xfrm>
            <a:off x="179110" y="6492875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LOG ECD 2025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0D253C55-B0A9-4111-AD83-3B2844B67B68}"/>
              </a:ext>
            </a:extLst>
          </p:cNvPr>
          <p:cNvGrpSpPr/>
          <p:nvPr userDrawn="1"/>
        </p:nvGrpSpPr>
        <p:grpSpPr>
          <a:xfrm>
            <a:off x="1647825" y="1057275"/>
            <a:ext cx="8858250" cy="5038725"/>
            <a:chOff x="1647825" y="828675"/>
            <a:chExt cx="8858250" cy="5038725"/>
          </a:xfrm>
        </p:grpSpPr>
        <p:grpSp>
          <p:nvGrpSpPr>
            <p:cNvPr id="8" name="组合 3">
              <a:extLst>
                <a:ext uri="{FF2B5EF4-FFF2-40B4-BE49-F238E27FC236}">
                  <a16:creationId xmlns:a16="http://schemas.microsoft.com/office/drawing/2014/main" id="{5B56F97C-47A9-4157-8C91-EDBBE0FF877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2332270" y="1462237"/>
              <a:ext cx="7169185" cy="4012065"/>
              <a:chOff x="2827112" y="2021289"/>
              <a:chExt cx="8649152" cy="4286193"/>
            </a:xfrm>
            <a:solidFill>
              <a:srgbClr val="00B050">
                <a:alpha val="49000"/>
              </a:srgbClr>
            </a:solidFill>
          </p:grpSpPr>
          <p:sp>
            <p:nvSpPr>
              <p:cNvPr id="9" name="Freeform 240">
                <a:extLst>
                  <a:ext uri="{FF2B5EF4-FFF2-40B4-BE49-F238E27FC236}">
                    <a16:creationId xmlns:a16="http://schemas.microsoft.com/office/drawing/2014/main" id="{2E1A8C9C-3D3A-434B-ADA5-04706B077214}"/>
                  </a:ext>
                </a:extLst>
              </p:cNvPr>
              <p:cNvSpPr/>
              <p:nvPr/>
            </p:nvSpPr>
            <p:spPr bwMode="auto">
              <a:xfrm>
                <a:off x="5620600" y="2733522"/>
                <a:ext cx="262290" cy="388103"/>
              </a:xfrm>
              <a:custGeom>
                <a:avLst/>
                <a:gdLst>
                  <a:gd name="T0" fmla="*/ 123 w 123"/>
                  <a:gd name="T1" fmla="*/ 182 h 182"/>
                  <a:gd name="T2" fmla="*/ 0 w 123"/>
                  <a:gd name="T3" fmla="*/ 66 h 182"/>
                  <a:gd name="T4" fmla="*/ 121 w 123"/>
                  <a:gd name="T5" fmla="*/ 0 h 182"/>
                  <a:gd name="T6" fmla="*/ 123 w 123"/>
                  <a:gd name="T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182">
                    <a:moveTo>
                      <a:pt x="123" y="182"/>
                    </a:moveTo>
                    <a:lnTo>
                      <a:pt x="0" y="66"/>
                    </a:lnTo>
                    <a:lnTo>
                      <a:pt x="121" y="0"/>
                    </a:lnTo>
                    <a:lnTo>
                      <a:pt x="123" y="18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241">
                <a:extLst>
                  <a:ext uri="{FF2B5EF4-FFF2-40B4-BE49-F238E27FC236}">
                    <a16:creationId xmlns:a16="http://schemas.microsoft.com/office/drawing/2014/main" id="{80465479-6D5D-4177-BAF2-649ED5011EB9}"/>
                  </a:ext>
                </a:extLst>
              </p:cNvPr>
              <p:cNvSpPr/>
              <p:nvPr/>
            </p:nvSpPr>
            <p:spPr bwMode="auto">
              <a:xfrm>
                <a:off x="5878626" y="2733522"/>
                <a:ext cx="247362" cy="388103"/>
              </a:xfrm>
              <a:custGeom>
                <a:avLst/>
                <a:gdLst>
                  <a:gd name="T0" fmla="*/ 2 w 116"/>
                  <a:gd name="T1" fmla="*/ 182 h 182"/>
                  <a:gd name="T2" fmla="*/ 0 w 116"/>
                  <a:gd name="T3" fmla="*/ 0 h 182"/>
                  <a:gd name="T4" fmla="*/ 116 w 116"/>
                  <a:gd name="T5" fmla="*/ 47 h 182"/>
                  <a:gd name="T6" fmla="*/ 2 w 116"/>
                  <a:gd name="T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82">
                    <a:moveTo>
                      <a:pt x="2" y="182"/>
                    </a:moveTo>
                    <a:lnTo>
                      <a:pt x="0" y="0"/>
                    </a:lnTo>
                    <a:lnTo>
                      <a:pt x="116" y="47"/>
                    </a:lnTo>
                    <a:lnTo>
                      <a:pt x="2" y="18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242">
                <a:extLst>
                  <a:ext uri="{FF2B5EF4-FFF2-40B4-BE49-F238E27FC236}">
                    <a16:creationId xmlns:a16="http://schemas.microsoft.com/office/drawing/2014/main" id="{42A1D096-699A-4329-8966-02707AF54D4B}"/>
                  </a:ext>
                </a:extLst>
              </p:cNvPr>
              <p:cNvSpPr/>
              <p:nvPr/>
            </p:nvSpPr>
            <p:spPr bwMode="auto">
              <a:xfrm>
                <a:off x="5878626" y="2390200"/>
                <a:ext cx="332660" cy="343323"/>
              </a:xfrm>
              <a:custGeom>
                <a:avLst/>
                <a:gdLst>
                  <a:gd name="T0" fmla="*/ 11 w 156"/>
                  <a:gd name="T1" fmla="*/ 0 h 161"/>
                  <a:gd name="T2" fmla="*/ 0 w 156"/>
                  <a:gd name="T3" fmla="*/ 161 h 161"/>
                  <a:gd name="T4" fmla="*/ 156 w 156"/>
                  <a:gd name="T5" fmla="*/ 94 h 161"/>
                  <a:gd name="T6" fmla="*/ 11 w 156"/>
                  <a:gd name="T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61">
                    <a:moveTo>
                      <a:pt x="11" y="0"/>
                    </a:moveTo>
                    <a:lnTo>
                      <a:pt x="0" y="161"/>
                    </a:lnTo>
                    <a:lnTo>
                      <a:pt x="156" y="9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243">
                <a:extLst>
                  <a:ext uri="{FF2B5EF4-FFF2-40B4-BE49-F238E27FC236}">
                    <a16:creationId xmlns:a16="http://schemas.microsoft.com/office/drawing/2014/main" id="{31DF1D0B-73D6-4F6B-82B3-1DD0C1D8CC28}"/>
                  </a:ext>
                </a:extLst>
              </p:cNvPr>
              <p:cNvSpPr/>
              <p:nvPr/>
            </p:nvSpPr>
            <p:spPr bwMode="auto">
              <a:xfrm>
                <a:off x="5590746" y="2560794"/>
                <a:ext cx="287879" cy="313469"/>
              </a:xfrm>
              <a:custGeom>
                <a:avLst/>
                <a:gdLst>
                  <a:gd name="T0" fmla="*/ 0 w 135"/>
                  <a:gd name="T1" fmla="*/ 0 h 147"/>
                  <a:gd name="T2" fmla="*/ 14 w 135"/>
                  <a:gd name="T3" fmla="*/ 147 h 147"/>
                  <a:gd name="T4" fmla="*/ 135 w 135"/>
                  <a:gd name="T5" fmla="*/ 81 h 147"/>
                  <a:gd name="T6" fmla="*/ 0 w 135"/>
                  <a:gd name="T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" h="147">
                    <a:moveTo>
                      <a:pt x="0" y="0"/>
                    </a:moveTo>
                    <a:lnTo>
                      <a:pt x="14" y="147"/>
                    </a:lnTo>
                    <a:lnTo>
                      <a:pt x="135" y="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244">
                <a:extLst>
                  <a:ext uri="{FF2B5EF4-FFF2-40B4-BE49-F238E27FC236}">
                    <a16:creationId xmlns:a16="http://schemas.microsoft.com/office/drawing/2014/main" id="{9C28A1CC-0938-4A91-B319-765C422B76E4}"/>
                  </a:ext>
                </a:extLst>
              </p:cNvPr>
              <p:cNvSpPr/>
              <p:nvPr/>
            </p:nvSpPr>
            <p:spPr bwMode="auto">
              <a:xfrm>
                <a:off x="5590746" y="2390200"/>
                <a:ext cx="311335" cy="343323"/>
              </a:xfrm>
              <a:custGeom>
                <a:avLst/>
                <a:gdLst>
                  <a:gd name="T0" fmla="*/ 146 w 146"/>
                  <a:gd name="T1" fmla="*/ 0 h 161"/>
                  <a:gd name="T2" fmla="*/ 0 w 146"/>
                  <a:gd name="T3" fmla="*/ 80 h 161"/>
                  <a:gd name="T4" fmla="*/ 135 w 146"/>
                  <a:gd name="T5" fmla="*/ 161 h 161"/>
                  <a:gd name="T6" fmla="*/ 146 w 146"/>
                  <a:gd name="T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161">
                    <a:moveTo>
                      <a:pt x="146" y="0"/>
                    </a:moveTo>
                    <a:lnTo>
                      <a:pt x="0" y="80"/>
                    </a:lnTo>
                    <a:lnTo>
                      <a:pt x="135" y="161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245">
                <a:extLst>
                  <a:ext uri="{FF2B5EF4-FFF2-40B4-BE49-F238E27FC236}">
                    <a16:creationId xmlns:a16="http://schemas.microsoft.com/office/drawing/2014/main" id="{6A93847E-7E57-4E81-B93D-B40A609C2771}"/>
                  </a:ext>
                </a:extLst>
              </p:cNvPr>
              <p:cNvSpPr/>
              <p:nvPr/>
            </p:nvSpPr>
            <p:spPr bwMode="auto">
              <a:xfrm>
                <a:off x="5878626" y="2590648"/>
                <a:ext cx="332660" cy="243098"/>
              </a:xfrm>
              <a:custGeom>
                <a:avLst/>
                <a:gdLst>
                  <a:gd name="T0" fmla="*/ 156 w 156"/>
                  <a:gd name="T1" fmla="*/ 0 h 114"/>
                  <a:gd name="T2" fmla="*/ 116 w 156"/>
                  <a:gd name="T3" fmla="*/ 114 h 114"/>
                  <a:gd name="T4" fmla="*/ 0 w 156"/>
                  <a:gd name="T5" fmla="*/ 67 h 114"/>
                  <a:gd name="T6" fmla="*/ 156 w 156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14">
                    <a:moveTo>
                      <a:pt x="156" y="0"/>
                    </a:moveTo>
                    <a:lnTo>
                      <a:pt x="116" y="114"/>
                    </a:lnTo>
                    <a:lnTo>
                      <a:pt x="0" y="67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246">
                <a:extLst>
                  <a:ext uri="{FF2B5EF4-FFF2-40B4-BE49-F238E27FC236}">
                    <a16:creationId xmlns:a16="http://schemas.microsoft.com/office/drawing/2014/main" id="{2F6520A9-B4C9-494D-B542-6E908F8CCD24}"/>
                  </a:ext>
                </a:extLst>
              </p:cNvPr>
              <p:cNvSpPr/>
              <p:nvPr/>
            </p:nvSpPr>
            <p:spPr bwMode="auto">
              <a:xfrm>
                <a:off x="5902082" y="2257989"/>
                <a:ext cx="353984" cy="332660"/>
              </a:xfrm>
              <a:custGeom>
                <a:avLst/>
                <a:gdLst>
                  <a:gd name="T0" fmla="*/ 0 w 166"/>
                  <a:gd name="T1" fmla="*/ 62 h 156"/>
                  <a:gd name="T2" fmla="*/ 166 w 166"/>
                  <a:gd name="T3" fmla="*/ 0 h 156"/>
                  <a:gd name="T4" fmla="*/ 145 w 166"/>
                  <a:gd name="T5" fmla="*/ 156 h 156"/>
                  <a:gd name="T6" fmla="*/ 0 w 166"/>
                  <a:gd name="T7" fmla="*/ 6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6" h="156">
                    <a:moveTo>
                      <a:pt x="0" y="62"/>
                    </a:moveTo>
                    <a:lnTo>
                      <a:pt x="166" y="0"/>
                    </a:lnTo>
                    <a:lnTo>
                      <a:pt x="145" y="156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247">
                <a:extLst>
                  <a:ext uri="{FF2B5EF4-FFF2-40B4-BE49-F238E27FC236}">
                    <a16:creationId xmlns:a16="http://schemas.microsoft.com/office/drawing/2014/main" id="{1D9BF40C-200D-4FDF-8C81-FE95C156D871}"/>
                  </a:ext>
                </a:extLst>
              </p:cNvPr>
              <p:cNvSpPr/>
              <p:nvPr/>
            </p:nvSpPr>
            <p:spPr bwMode="auto">
              <a:xfrm>
                <a:off x="5590746" y="2095924"/>
                <a:ext cx="311335" cy="464871"/>
              </a:xfrm>
              <a:custGeom>
                <a:avLst/>
                <a:gdLst>
                  <a:gd name="T0" fmla="*/ 0 w 146"/>
                  <a:gd name="T1" fmla="*/ 218 h 218"/>
                  <a:gd name="T2" fmla="*/ 66 w 146"/>
                  <a:gd name="T3" fmla="*/ 0 h 218"/>
                  <a:gd name="T4" fmla="*/ 146 w 146"/>
                  <a:gd name="T5" fmla="*/ 138 h 218"/>
                  <a:gd name="T6" fmla="*/ 0 w 146"/>
                  <a:gd name="T7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218">
                    <a:moveTo>
                      <a:pt x="0" y="218"/>
                    </a:moveTo>
                    <a:lnTo>
                      <a:pt x="66" y="0"/>
                    </a:lnTo>
                    <a:lnTo>
                      <a:pt x="146" y="138"/>
                    </a:lnTo>
                    <a:lnTo>
                      <a:pt x="0" y="21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248">
                <a:extLst>
                  <a:ext uri="{FF2B5EF4-FFF2-40B4-BE49-F238E27FC236}">
                    <a16:creationId xmlns:a16="http://schemas.microsoft.com/office/drawing/2014/main" id="{81545258-DA0E-4130-86D2-72C027E2E478}"/>
                  </a:ext>
                </a:extLst>
              </p:cNvPr>
              <p:cNvSpPr/>
              <p:nvPr/>
            </p:nvSpPr>
            <p:spPr bwMode="auto">
              <a:xfrm>
                <a:off x="5902082" y="2021289"/>
                <a:ext cx="353984" cy="368912"/>
              </a:xfrm>
              <a:custGeom>
                <a:avLst/>
                <a:gdLst>
                  <a:gd name="T0" fmla="*/ 67 w 166"/>
                  <a:gd name="T1" fmla="*/ 0 h 173"/>
                  <a:gd name="T2" fmla="*/ 0 w 166"/>
                  <a:gd name="T3" fmla="*/ 173 h 173"/>
                  <a:gd name="T4" fmla="*/ 166 w 166"/>
                  <a:gd name="T5" fmla="*/ 111 h 173"/>
                  <a:gd name="T6" fmla="*/ 67 w 166"/>
                  <a:gd name="T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6" h="173">
                    <a:moveTo>
                      <a:pt x="67" y="0"/>
                    </a:moveTo>
                    <a:lnTo>
                      <a:pt x="0" y="173"/>
                    </a:lnTo>
                    <a:lnTo>
                      <a:pt x="166" y="111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249">
                <a:extLst>
                  <a:ext uri="{FF2B5EF4-FFF2-40B4-BE49-F238E27FC236}">
                    <a16:creationId xmlns:a16="http://schemas.microsoft.com/office/drawing/2014/main" id="{8C605619-5D84-4019-9071-8E6ABBBC8379}"/>
                  </a:ext>
                </a:extLst>
              </p:cNvPr>
              <p:cNvSpPr/>
              <p:nvPr/>
            </p:nvSpPr>
            <p:spPr bwMode="auto">
              <a:xfrm>
                <a:off x="5731487" y="2021289"/>
                <a:ext cx="313468" cy="368912"/>
              </a:xfrm>
              <a:custGeom>
                <a:avLst/>
                <a:gdLst>
                  <a:gd name="T0" fmla="*/ 0 w 147"/>
                  <a:gd name="T1" fmla="*/ 35 h 173"/>
                  <a:gd name="T2" fmla="*/ 80 w 147"/>
                  <a:gd name="T3" fmla="*/ 173 h 173"/>
                  <a:gd name="T4" fmla="*/ 147 w 147"/>
                  <a:gd name="T5" fmla="*/ 0 h 173"/>
                  <a:gd name="T6" fmla="*/ 0 w 147"/>
                  <a:gd name="T7" fmla="*/ 3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73">
                    <a:moveTo>
                      <a:pt x="0" y="35"/>
                    </a:moveTo>
                    <a:lnTo>
                      <a:pt x="80" y="173"/>
                    </a:lnTo>
                    <a:lnTo>
                      <a:pt x="147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250">
                <a:extLst>
                  <a:ext uri="{FF2B5EF4-FFF2-40B4-BE49-F238E27FC236}">
                    <a16:creationId xmlns:a16="http://schemas.microsoft.com/office/drawing/2014/main" id="{00DE5A6F-2D29-4B0E-855F-1002991D039B}"/>
                  </a:ext>
                </a:extLst>
              </p:cNvPr>
              <p:cNvSpPr/>
              <p:nvPr/>
            </p:nvSpPr>
            <p:spPr bwMode="auto">
              <a:xfrm>
                <a:off x="6125988" y="2590648"/>
                <a:ext cx="251627" cy="243098"/>
              </a:xfrm>
              <a:custGeom>
                <a:avLst/>
                <a:gdLst>
                  <a:gd name="T0" fmla="*/ 0 w 118"/>
                  <a:gd name="T1" fmla="*/ 114 h 114"/>
                  <a:gd name="T2" fmla="*/ 118 w 118"/>
                  <a:gd name="T3" fmla="*/ 67 h 114"/>
                  <a:gd name="T4" fmla="*/ 40 w 118"/>
                  <a:gd name="T5" fmla="*/ 0 h 114"/>
                  <a:gd name="T6" fmla="*/ 0 w 118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4">
                    <a:moveTo>
                      <a:pt x="0" y="114"/>
                    </a:moveTo>
                    <a:lnTo>
                      <a:pt x="118" y="67"/>
                    </a:lnTo>
                    <a:lnTo>
                      <a:pt x="40" y="0"/>
                    </a:lnTo>
                    <a:lnTo>
                      <a:pt x="0" y="11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251">
                <a:extLst>
                  <a:ext uri="{FF2B5EF4-FFF2-40B4-BE49-F238E27FC236}">
                    <a16:creationId xmlns:a16="http://schemas.microsoft.com/office/drawing/2014/main" id="{9F1C26E8-F136-42E6-806E-371F9369A528}"/>
                  </a:ext>
                </a:extLst>
              </p:cNvPr>
              <p:cNvSpPr/>
              <p:nvPr/>
            </p:nvSpPr>
            <p:spPr bwMode="auto">
              <a:xfrm>
                <a:off x="6211285" y="2257989"/>
                <a:ext cx="302806" cy="332660"/>
              </a:xfrm>
              <a:custGeom>
                <a:avLst/>
                <a:gdLst>
                  <a:gd name="T0" fmla="*/ 21 w 142"/>
                  <a:gd name="T1" fmla="*/ 0 h 156"/>
                  <a:gd name="T2" fmla="*/ 142 w 142"/>
                  <a:gd name="T3" fmla="*/ 62 h 156"/>
                  <a:gd name="T4" fmla="*/ 0 w 142"/>
                  <a:gd name="T5" fmla="*/ 156 h 156"/>
                  <a:gd name="T6" fmla="*/ 21 w 142"/>
                  <a:gd name="T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56">
                    <a:moveTo>
                      <a:pt x="21" y="0"/>
                    </a:moveTo>
                    <a:lnTo>
                      <a:pt x="142" y="62"/>
                    </a:lnTo>
                    <a:lnTo>
                      <a:pt x="0" y="156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52">
                <a:extLst>
                  <a:ext uri="{FF2B5EF4-FFF2-40B4-BE49-F238E27FC236}">
                    <a16:creationId xmlns:a16="http://schemas.microsoft.com/office/drawing/2014/main" id="{7CB39AA3-6A12-4BDD-B284-11AD76F866BB}"/>
                  </a:ext>
                </a:extLst>
              </p:cNvPr>
              <p:cNvSpPr/>
              <p:nvPr/>
            </p:nvSpPr>
            <p:spPr bwMode="auto">
              <a:xfrm>
                <a:off x="6211285" y="2390200"/>
                <a:ext cx="302806" cy="343323"/>
              </a:xfrm>
              <a:custGeom>
                <a:avLst/>
                <a:gdLst>
                  <a:gd name="T0" fmla="*/ 78 w 142"/>
                  <a:gd name="T1" fmla="*/ 161 h 161"/>
                  <a:gd name="T2" fmla="*/ 142 w 142"/>
                  <a:gd name="T3" fmla="*/ 0 h 161"/>
                  <a:gd name="T4" fmla="*/ 0 w 142"/>
                  <a:gd name="T5" fmla="*/ 94 h 161"/>
                  <a:gd name="T6" fmla="*/ 78 w 142"/>
                  <a:gd name="T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61">
                    <a:moveTo>
                      <a:pt x="78" y="161"/>
                    </a:moveTo>
                    <a:lnTo>
                      <a:pt x="142" y="0"/>
                    </a:lnTo>
                    <a:lnTo>
                      <a:pt x="0" y="94"/>
                    </a:lnTo>
                    <a:lnTo>
                      <a:pt x="78" y="16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53">
                <a:extLst>
                  <a:ext uri="{FF2B5EF4-FFF2-40B4-BE49-F238E27FC236}">
                    <a16:creationId xmlns:a16="http://schemas.microsoft.com/office/drawing/2014/main" id="{E550D4BB-6942-480F-9B74-C21A532F9048}"/>
                  </a:ext>
                </a:extLst>
              </p:cNvPr>
              <p:cNvSpPr/>
              <p:nvPr/>
            </p:nvSpPr>
            <p:spPr bwMode="auto">
              <a:xfrm>
                <a:off x="6256066" y="2046878"/>
                <a:ext cx="317733" cy="343323"/>
              </a:xfrm>
              <a:custGeom>
                <a:avLst/>
                <a:gdLst>
                  <a:gd name="T0" fmla="*/ 0 w 149"/>
                  <a:gd name="T1" fmla="*/ 99 h 161"/>
                  <a:gd name="T2" fmla="*/ 149 w 149"/>
                  <a:gd name="T3" fmla="*/ 0 h 161"/>
                  <a:gd name="T4" fmla="*/ 121 w 149"/>
                  <a:gd name="T5" fmla="*/ 161 h 161"/>
                  <a:gd name="T6" fmla="*/ 0 w 149"/>
                  <a:gd name="T7" fmla="*/ 9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161">
                    <a:moveTo>
                      <a:pt x="0" y="99"/>
                    </a:moveTo>
                    <a:lnTo>
                      <a:pt x="149" y="0"/>
                    </a:lnTo>
                    <a:lnTo>
                      <a:pt x="121" y="161"/>
                    </a:lnTo>
                    <a:lnTo>
                      <a:pt x="0" y="9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54">
                <a:extLst>
                  <a:ext uri="{FF2B5EF4-FFF2-40B4-BE49-F238E27FC236}">
                    <a16:creationId xmlns:a16="http://schemas.microsoft.com/office/drawing/2014/main" id="{B8F36684-9711-4EFA-B843-C61F95377752}"/>
                  </a:ext>
                </a:extLst>
              </p:cNvPr>
              <p:cNvSpPr/>
              <p:nvPr/>
            </p:nvSpPr>
            <p:spPr bwMode="auto">
              <a:xfrm>
                <a:off x="6044955" y="2021289"/>
                <a:ext cx="528844" cy="236701"/>
              </a:xfrm>
              <a:custGeom>
                <a:avLst/>
                <a:gdLst>
                  <a:gd name="T0" fmla="*/ 0 w 248"/>
                  <a:gd name="T1" fmla="*/ 0 h 111"/>
                  <a:gd name="T2" fmla="*/ 248 w 248"/>
                  <a:gd name="T3" fmla="*/ 12 h 111"/>
                  <a:gd name="T4" fmla="*/ 99 w 248"/>
                  <a:gd name="T5" fmla="*/ 111 h 111"/>
                  <a:gd name="T6" fmla="*/ 0 w 248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lnTo>
                      <a:pt x="248" y="12"/>
                    </a:lnTo>
                    <a:lnTo>
                      <a:pt x="99" y="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55">
                <a:extLst>
                  <a:ext uri="{FF2B5EF4-FFF2-40B4-BE49-F238E27FC236}">
                    <a16:creationId xmlns:a16="http://schemas.microsoft.com/office/drawing/2014/main" id="{7AACAE18-C473-4496-8F12-9A8FABA06399}"/>
                  </a:ext>
                </a:extLst>
              </p:cNvPr>
              <p:cNvSpPr/>
              <p:nvPr/>
            </p:nvSpPr>
            <p:spPr bwMode="auto">
              <a:xfrm>
                <a:off x="5443609" y="2095924"/>
                <a:ext cx="287879" cy="464871"/>
              </a:xfrm>
              <a:custGeom>
                <a:avLst/>
                <a:gdLst>
                  <a:gd name="T0" fmla="*/ 135 w 135"/>
                  <a:gd name="T1" fmla="*/ 0 h 218"/>
                  <a:gd name="T2" fmla="*/ 69 w 135"/>
                  <a:gd name="T3" fmla="*/ 218 h 218"/>
                  <a:gd name="T4" fmla="*/ 0 w 135"/>
                  <a:gd name="T5" fmla="*/ 34 h 218"/>
                  <a:gd name="T6" fmla="*/ 135 w 135"/>
                  <a:gd name="T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" h="218">
                    <a:moveTo>
                      <a:pt x="135" y="0"/>
                    </a:moveTo>
                    <a:lnTo>
                      <a:pt x="69" y="218"/>
                    </a:lnTo>
                    <a:lnTo>
                      <a:pt x="0" y="34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56">
                <a:extLst>
                  <a:ext uri="{FF2B5EF4-FFF2-40B4-BE49-F238E27FC236}">
                    <a16:creationId xmlns:a16="http://schemas.microsoft.com/office/drawing/2014/main" id="{C6654B68-36F8-4270-8BA2-457BC6950715}"/>
                  </a:ext>
                </a:extLst>
              </p:cNvPr>
              <p:cNvSpPr/>
              <p:nvPr/>
            </p:nvSpPr>
            <p:spPr bwMode="auto">
              <a:xfrm>
                <a:off x="5266616" y="2168426"/>
                <a:ext cx="324130" cy="392368"/>
              </a:xfrm>
              <a:custGeom>
                <a:avLst/>
                <a:gdLst>
                  <a:gd name="T0" fmla="*/ 0 w 152"/>
                  <a:gd name="T1" fmla="*/ 120 h 184"/>
                  <a:gd name="T2" fmla="*/ 83 w 152"/>
                  <a:gd name="T3" fmla="*/ 0 h 184"/>
                  <a:gd name="T4" fmla="*/ 152 w 152"/>
                  <a:gd name="T5" fmla="*/ 184 h 184"/>
                  <a:gd name="T6" fmla="*/ 0 w 152"/>
                  <a:gd name="T7" fmla="*/ 12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84">
                    <a:moveTo>
                      <a:pt x="0" y="120"/>
                    </a:moveTo>
                    <a:lnTo>
                      <a:pt x="83" y="0"/>
                    </a:lnTo>
                    <a:lnTo>
                      <a:pt x="152" y="184"/>
                    </a:lnTo>
                    <a:lnTo>
                      <a:pt x="0" y="12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7">
                <a:extLst>
                  <a:ext uri="{FF2B5EF4-FFF2-40B4-BE49-F238E27FC236}">
                    <a16:creationId xmlns:a16="http://schemas.microsoft.com/office/drawing/2014/main" id="{7BE6423B-2CEC-4C82-B95D-9EC413AC04E7}"/>
                  </a:ext>
                </a:extLst>
              </p:cNvPr>
              <p:cNvSpPr/>
              <p:nvPr/>
            </p:nvSpPr>
            <p:spPr bwMode="auto">
              <a:xfrm>
                <a:off x="5040578" y="2046878"/>
                <a:ext cx="388103" cy="211112"/>
              </a:xfrm>
              <a:custGeom>
                <a:avLst/>
                <a:gdLst>
                  <a:gd name="T0" fmla="*/ 182 w 182"/>
                  <a:gd name="T1" fmla="*/ 23 h 99"/>
                  <a:gd name="T2" fmla="*/ 50 w 182"/>
                  <a:gd name="T3" fmla="*/ 99 h 99"/>
                  <a:gd name="T4" fmla="*/ 0 w 182"/>
                  <a:gd name="T5" fmla="*/ 0 h 99"/>
                  <a:gd name="T6" fmla="*/ 182 w 182"/>
                  <a:gd name="T7" fmla="*/ 2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2" h="99">
                    <a:moveTo>
                      <a:pt x="182" y="23"/>
                    </a:moveTo>
                    <a:lnTo>
                      <a:pt x="50" y="99"/>
                    </a:lnTo>
                    <a:lnTo>
                      <a:pt x="0" y="0"/>
                    </a:lnTo>
                    <a:lnTo>
                      <a:pt x="182" y="2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8">
                <a:extLst>
                  <a:ext uri="{FF2B5EF4-FFF2-40B4-BE49-F238E27FC236}">
                    <a16:creationId xmlns:a16="http://schemas.microsoft.com/office/drawing/2014/main" id="{06B55D5F-1FE3-48D4-BEFC-79CC7D827323}"/>
                  </a:ext>
                </a:extLst>
              </p:cNvPr>
              <p:cNvSpPr/>
              <p:nvPr/>
            </p:nvSpPr>
            <p:spPr bwMode="auto">
              <a:xfrm>
                <a:off x="4778290" y="2046878"/>
                <a:ext cx="368912" cy="211112"/>
              </a:xfrm>
              <a:custGeom>
                <a:avLst/>
                <a:gdLst>
                  <a:gd name="T0" fmla="*/ 0 w 173"/>
                  <a:gd name="T1" fmla="*/ 45 h 99"/>
                  <a:gd name="T2" fmla="*/ 173 w 173"/>
                  <a:gd name="T3" fmla="*/ 99 h 99"/>
                  <a:gd name="T4" fmla="*/ 123 w 173"/>
                  <a:gd name="T5" fmla="*/ 0 h 99"/>
                  <a:gd name="T6" fmla="*/ 0 w 173"/>
                  <a:gd name="T7" fmla="*/ 4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99">
                    <a:moveTo>
                      <a:pt x="0" y="45"/>
                    </a:moveTo>
                    <a:lnTo>
                      <a:pt x="173" y="99"/>
                    </a:lnTo>
                    <a:lnTo>
                      <a:pt x="123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9">
                <a:extLst>
                  <a:ext uri="{FF2B5EF4-FFF2-40B4-BE49-F238E27FC236}">
                    <a16:creationId xmlns:a16="http://schemas.microsoft.com/office/drawing/2014/main" id="{9AAABFAF-32C4-4F26-B3FE-23F3C8D8320C}"/>
                  </a:ext>
                </a:extLst>
              </p:cNvPr>
              <p:cNvSpPr/>
              <p:nvPr/>
            </p:nvSpPr>
            <p:spPr bwMode="auto">
              <a:xfrm>
                <a:off x="4778290" y="2142837"/>
                <a:ext cx="368912" cy="336925"/>
              </a:xfrm>
              <a:custGeom>
                <a:avLst/>
                <a:gdLst>
                  <a:gd name="T0" fmla="*/ 88 w 173"/>
                  <a:gd name="T1" fmla="*/ 158 h 158"/>
                  <a:gd name="T2" fmla="*/ 173 w 173"/>
                  <a:gd name="T3" fmla="*/ 54 h 158"/>
                  <a:gd name="T4" fmla="*/ 0 w 173"/>
                  <a:gd name="T5" fmla="*/ 0 h 158"/>
                  <a:gd name="T6" fmla="*/ 88 w 173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158">
                    <a:moveTo>
                      <a:pt x="88" y="158"/>
                    </a:moveTo>
                    <a:lnTo>
                      <a:pt x="173" y="54"/>
                    </a:lnTo>
                    <a:lnTo>
                      <a:pt x="0" y="0"/>
                    </a:lnTo>
                    <a:lnTo>
                      <a:pt x="88" y="15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0">
                <a:extLst>
                  <a:ext uri="{FF2B5EF4-FFF2-40B4-BE49-F238E27FC236}">
                    <a16:creationId xmlns:a16="http://schemas.microsoft.com/office/drawing/2014/main" id="{D4B5E83F-BCC8-48F4-8D18-977C26828CE1}"/>
                  </a:ext>
                </a:extLst>
              </p:cNvPr>
              <p:cNvSpPr/>
              <p:nvPr/>
            </p:nvSpPr>
            <p:spPr bwMode="auto">
              <a:xfrm>
                <a:off x="4663138" y="2142837"/>
                <a:ext cx="302806" cy="336925"/>
              </a:xfrm>
              <a:custGeom>
                <a:avLst/>
                <a:gdLst>
                  <a:gd name="T0" fmla="*/ 0 w 142"/>
                  <a:gd name="T1" fmla="*/ 158 h 158"/>
                  <a:gd name="T2" fmla="*/ 142 w 142"/>
                  <a:gd name="T3" fmla="*/ 158 h 158"/>
                  <a:gd name="T4" fmla="*/ 54 w 142"/>
                  <a:gd name="T5" fmla="*/ 0 h 158"/>
                  <a:gd name="T6" fmla="*/ 0 w 142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58">
                    <a:moveTo>
                      <a:pt x="0" y="158"/>
                    </a:moveTo>
                    <a:lnTo>
                      <a:pt x="142" y="158"/>
                    </a:lnTo>
                    <a:lnTo>
                      <a:pt x="54" y="0"/>
                    </a:lnTo>
                    <a:lnTo>
                      <a:pt x="0" y="15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61">
                <a:extLst>
                  <a:ext uri="{FF2B5EF4-FFF2-40B4-BE49-F238E27FC236}">
                    <a16:creationId xmlns:a16="http://schemas.microsoft.com/office/drawing/2014/main" id="{D89FD161-AB15-417C-A0C2-FAE02C4F1788}"/>
                  </a:ext>
                </a:extLst>
              </p:cNvPr>
              <p:cNvSpPr/>
              <p:nvPr/>
            </p:nvSpPr>
            <p:spPr bwMode="auto">
              <a:xfrm>
                <a:off x="4449895" y="2142837"/>
                <a:ext cx="328395" cy="336925"/>
              </a:xfrm>
              <a:custGeom>
                <a:avLst/>
                <a:gdLst>
                  <a:gd name="T0" fmla="*/ 0 w 154"/>
                  <a:gd name="T1" fmla="*/ 54 h 158"/>
                  <a:gd name="T2" fmla="*/ 100 w 154"/>
                  <a:gd name="T3" fmla="*/ 158 h 158"/>
                  <a:gd name="T4" fmla="*/ 154 w 154"/>
                  <a:gd name="T5" fmla="*/ 0 h 158"/>
                  <a:gd name="T6" fmla="*/ 0 w 154"/>
                  <a:gd name="T7" fmla="*/ 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158">
                    <a:moveTo>
                      <a:pt x="0" y="54"/>
                    </a:moveTo>
                    <a:lnTo>
                      <a:pt x="100" y="158"/>
                    </a:lnTo>
                    <a:lnTo>
                      <a:pt x="154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62">
                <a:extLst>
                  <a:ext uri="{FF2B5EF4-FFF2-40B4-BE49-F238E27FC236}">
                    <a16:creationId xmlns:a16="http://schemas.microsoft.com/office/drawing/2014/main" id="{801A58D6-9AFE-4540-8E64-BE2CAD105969}"/>
                  </a:ext>
                </a:extLst>
              </p:cNvPr>
              <p:cNvSpPr/>
              <p:nvPr/>
            </p:nvSpPr>
            <p:spPr bwMode="auto">
              <a:xfrm>
                <a:off x="4383789" y="2257989"/>
                <a:ext cx="279350" cy="221773"/>
              </a:xfrm>
              <a:custGeom>
                <a:avLst/>
                <a:gdLst>
                  <a:gd name="T0" fmla="*/ 0 w 131"/>
                  <a:gd name="T1" fmla="*/ 104 h 104"/>
                  <a:gd name="T2" fmla="*/ 131 w 131"/>
                  <a:gd name="T3" fmla="*/ 104 h 104"/>
                  <a:gd name="T4" fmla="*/ 31 w 131"/>
                  <a:gd name="T5" fmla="*/ 0 h 104"/>
                  <a:gd name="T6" fmla="*/ 0 w 131"/>
                  <a:gd name="T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04">
                    <a:moveTo>
                      <a:pt x="0" y="104"/>
                    </a:moveTo>
                    <a:lnTo>
                      <a:pt x="131" y="104"/>
                    </a:lnTo>
                    <a:lnTo>
                      <a:pt x="31" y="0"/>
                    </a:lnTo>
                    <a:lnTo>
                      <a:pt x="0" y="10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63">
                <a:extLst>
                  <a:ext uri="{FF2B5EF4-FFF2-40B4-BE49-F238E27FC236}">
                    <a16:creationId xmlns:a16="http://schemas.microsoft.com/office/drawing/2014/main" id="{1E618147-BBDA-4CC2-B7D1-D333CC6A4524}"/>
                  </a:ext>
                </a:extLst>
              </p:cNvPr>
              <p:cNvSpPr/>
              <p:nvPr/>
            </p:nvSpPr>
            <p:spPr bwMode="auto">
              <a:xfrm>
                <a:off x="4066057" y="2257989"/>
                <a:ext cx="383838" cy="221773"/>
              </a:xfrm>
              <a:custGeom>
                <a:avLst/>
                <a:gdLst>
                  <a:gd name="T0" fmla="*/ 0 w 180"/>
                  <a:gd name="T1" fmla="*/ 52 h 104"/>
                  <a:gd name="T2" fmla="*/ 149 w 180"/>
                  <a:gd name="T3" fmla="*/ 104 h 104"/>
                  <a:gd name="T4" fmla="*/ 180 w 180"/>
                  <a:gd name="T5" fmla="*/ 0 h 104"/>
                  <a:gd name="T6" fmla="*/ 0 w 180"/>
                  <a:gd name="T7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104">
                    <a:moveTo>
                      <a:pt x="0" y="52"/>
                    </a:moveTo>
                    <a:lnTo>
                      <a:pt x="149" y="104"/>
                    </a:lnTo>
                    <a:lnTo>
                      <a:pt x="180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64">
                <a:extLst>
                  <a:ext uri="{FF2B5EF4-FFF2-40B4-BE49-F238E27FC236}">
                    <a16:creationId xmlns:a16="http://schemas.microsoft.com/office/drawing/2014/main" id="{5F46919B-AFC5-405D-A4FA-CFDB8B2A22AB}"/>
                  </a:ext>
                </a:extLst>
              </p:cNvPr>
              <p:cNvSpPr/>
              <p:nvPr/>
            </p:nvSpPr>
            <p:spPr bwMode="auto">
              <a:xfrm>
                <a:off x="4076718" y="2479762"/>
                <a:ext cx="343323" cy="324130"/>
              </a:xfrm>
              <a:custGeom>
                <a:avLst/>
                <a:gdLst>
                  <a:gd name="T0" fmla="*/ 0 w 161"/>
                  <a:gd name="T1" fmla="*/ 112 h 152"/>
                  <a:gd name="T2" fmla="*/ 144 w 161"/>
                  <a:gd name="T3" fmla="*/ 0 h 152"/>
                  <a:gd name="T4" fmla="*/ 161 w 161"/>
                  <a:gd name="T5" fmla="*/ 152 h 152"/>
                  <a:gd name="T6" fmla="*/ 0 w 161"/>
                  <a:gd name="T7" fmla="*/ 11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152">
                    <a:moveTo>
                      <a:pt x="0" y="112"/>
                    </a:moveTo>
                    <a:lnTo>
                      <a:pt x="144" y="0"/>
                    </a:lnTo>
                    <a:lnTo>
                      <a:pt x="161" y="152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65">
                <a:extLst>
                  <a:ext uri="{FF2B5EF4-FFF2-40B4-BE49-F238E27FC236}">
                    <a16:creationId xmlns:a16="http://schemas.microsoft.com/office/drawing/2014/main" id="{49E29DCC-BB26-4C04-91BF-4A4761D78BE7}"/>
                  </a:ext>
                </a:extLst>
              </p:cNvPr>
              <p:cNvSpPr/>
              <p:nvPr/>
            </p:nvSpPr>
            <p:spPr bwMode="auto">
              <a:xfrm>
                <a:off x="4383789" y="2479762"/>
                <a:ext cx="279350" cy="324130"/>
              </a:xfrm>
              <a:custGeom>
                <a:avLst/>
                <a:gdLst>
                  <a:gd name="T0" fmla="*/ 131 w 131"/>
                  <a:gd name="T1" fmla="*/ 0 h 152"/>
                  <a:gd name="T2" fmla="*/ 17 w 131"/>
                  <a:gd name="T3" fmla="*/ 152 h 152"/>
                  <a:gd name="T4" fmla="*/ 0 w 131"/>
                  <a:gd name="T5" fmla="*/ 0 h 152"/>
                  <a:gd name="T6" fmla="*/ 131 w 131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52">
                    <a:moveTo>
                      <a:pt x="131" y="0"/>
                    </a:moveTo>
                    <a:lnTo>
                      <a:pt x="17" y="152"/>
                    </a:lnTo>
                    <a:lnTo>
                      <a:pt x="0" y="0"/>
                    </a:lnTo>
                    <a:lnTo>
                      <a:pt x="13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66">
                <a:extLst>
                  <a:ext uri="{FF2B5EF4-FFF2-40B4-BE49-F238E27FC236}">
                    <a16:creationId xmlns:a16="http://schemas.microsoft.com/office/drawing/2014/main" id="{3C6A25A6-05BB-4C41-A387-F3DECD34F650}"/>
                  </a:ext>
                </a:extLst>
              </p:cNvPr>
              <p:cNvSpPr/>
              <p:nvPr/>
            </p:nvSpPr>
            <p:spPr bwMode="auto">
              <a:xfrm>
                <a:off x="4420041" y="2479762"/>
                <a:ext cx="302806" cy="324130"/>
              </a:xfrm>
              <a:custGeom>
                <a:avLst/>
                <a:gdLst>
                  <a:gd name="T0" fmla="*/ 142 w 142"/>
                  <a:gd name="T1" fmla="*/ 126 h 152"/>
                  <a:gd name="T2" fmla="*/ 0 w 142"/>
                  <a:gd name="T3" fmla="*/ 152 h 152"/>
                  <a:gd name="T4" fmla="*/ 114 w 142"/>
                  <a:gd name="T5" fmla="*/ 0 h 152"/>
                  <a:gd name="T6" fmla="*/ 142 w 142"/>
                  <a:gd name="T7" fmla="*/ 1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52">
                    <a:moveTo>
                      <a:pt x="142" y="126"/>
                    </a:moveTo>
                    <a:lnTo>
                      <a:pt x="0" y="152"/>
                    </a:lnTo>
                    <a:lnTo>
                      <a:pt x="114" y="0"/>
                    </a:lnTo>
                    <a:lnTo>
                      <a:pt x="142" y="12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67">
                <a:extLst>
                  <a:ext uri="{FF2B5EF4-FFF2-40B4-BE49-F238E27FC236}">
                    <a16:creationId xmlns:a16="http://schemas.microsoft.com/office/drawing/2014/main" id="{2DCCA33A-E62C-4CED-8FAF-FB1FAA030CD4}"/>
                  </a:ext>
                </a:extLst>
              </p:cNvPr>
              <p:cNvSpPr/>
              <p:nvPr/>
            </p:nvSpPr>
            <p:spPr bwMode="auto">
              <a:xfrm>
                <a:off x="3976495" y="2479762"/>
                <a:ext cx="407296" cy="238833"/>
              </a:xfrm>
              <a:custGeom>
                <a:avLst/>
                <a:gdLst>
                  <a:gd name="T0" fmla="*/ 0 w 191"/>
                  <a:gd name="T1" fmla="*/ 7 h 112"/>
                  <a:gd name="T2" fmla="*/ 47 w 191"/>
                  <a:gd name="T3" fmla="*/ 112 h 112"/>
                  <a:gd name="T4" fmla="*/ 191 w 191"/>
                  <a:gd name="T5" fmla="*/ 0 h 112"/>
                  <a:gd name="T6" fmla="*/ 0 w 191"/>
                  <a:gd name="T7" fmla="*/ 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112">
                    <a:moveTo>
                      <a:pt x="0" y="7"/>
                    </a:moveTo>
                    <a:lnTo>
                      <a:pt x="47" y="112"/>
                    </a:lnTo>
                    <a:lnTo>
                      <a:pt x="191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68">
                <a:extLst>
                  <a:ext uri="{FF2B5EF4-FFF2-40B4-BE49-F238E27FC236}">
                    <a16:creationId xmlns:a16="http://schemas.microsoft.com/office/drawing/2014/main" id="{F2CFD60D-3478-4AB5-ACB8-31FD2A2849CE}"/>
                  </a:ext>
                </a:extLst>
              </p:cNvPr>
              <p:cNvSpPr/>
              <p:nvPr/>
            </p:nvSpPr>
            <p:spPr bwMode="auto">
              <a:xfrm>
                <a:off x="4076718" y="2803892"/>
                <a:ext cx="343323" cy="266555"/>
              </a:xfrm>
              <a:custGeom>
                <a:avLst/>
                <a:gdLst>
                  <a:gd name="T0" fmla="*/ 161 w 161"/>
                  <a:gd name="T1" fmla="*/ 0 h 125"/>
                  <a:gd name="T2" fmla="*/ 0 w 161"/>
                  <a:gd name="T3" fmla="*/ 0 h 125"/>
                  <a:gd name="T4" fmla="*/ 50 w 161"/>
                  <a:gd name="T5" fmla="*/ 125 h 125"/>
                  <a:gd name="T6" fmla="*/ 161 w 161"/>
                  <a:gd name="T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125">
                    <a:moveTo>
                      <a:pt x="161" y="0"/>
                    </a:moveTo>
                    <a:lnTo>
                      <a:pt x="0" y="0"/>
                    </a:lnTo>
                    <a:lnTo>
                      <a:pt x="50" y="125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269">
                <a:extLst>
                  <a:ext uri="{FF2B5EF4-FFF2-40B4-BE49-F238E27FC236}">
                    <a16:creationId xmlns:a16="http://schemas.microsoft.com/office/drawing/2014/main" id="{D8BFC831-8A1B-41DC-BC75-9CFC87BC3734}"/>
                  </a:ext>
                </a:extLst>
              </p:cNvPr>
              <p:cNvSpPr/>
              <p:nvPr/>
            </p:nvSpPr>
            <p:spPr bwMode="auto">
              <a:xfrm>
                <a:off x="3788840" y="2803892"/>
                <a:ext cx="394501" cy="266555"/>
              </a:xfrm>
              <a:custGeom>
                <a:avLst/>
                <a:gdLst>
                  <a:gd name="T0" fmla="*/ 0 w 185"/>
                  <a:gd name="T1" fmla="*/ 125 h 125"/>
                  <a:gd name="T2" fmla="*/ 135 w 185"/>
                  <a:gd name="T3" fmla="*/ 0 h 125"/>
                  <a:gd name="T4" fmla="*/ 185 w 185"/>
                  <a:gd name="T5" fmla="*/ 125 h 125"/>
                  <a:gd name="T6" fmla="*/ 0 w 185"/>
                  <a:gd name="T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125">
                    <a:moveTo>
                      <a:pt x="0" y="125"/>
                    </a:moveTo>
                    <a:lnTo>
                      <a:pt x="135" y="0"/>
                    </a:lnTo>
                    <a:lnTo>
                      <a:pt x="185" y="125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270">
                <a:extLst>
                  <a:ext uri="{FF2B5EF4-FFF2-40B4-BE49-F238E27FC236}">
                    <a16:creationId xmlns:a16="http://schemas.microsoft.com/office/drawing/2014/main" id="{453DCACA-F94E-4906-A2AF-37977EAA5E06}"/>
                  </a:ext>
                </a:extLst>
              </p:cNvPr>
              <p:cNvSpPr/>
              <p:nvPr/>
            </p:nvSpPr>
            <p:spPr bwMode="auto">
              <a:xfrm>
                <a:off x="3663026" y="2744184"/>
                <a:ext cx="413692" cy="326263"/>
              </a:xfrm>
              <a:custGeom>
                <a:avLst/>
                <a:gdLst>
                  <a:gd name="T0" fmla="*/ 0 w 194"/>
                  <a:gd name="T1" fmla="*/ 0 h 153"/>
                  <a:gd name="T2" fmla="*/ 59 w 194"/>
                  <a:gd name="T3" fmla="*/ 153 h 153"/>
                  <a:gd name="T4" fmla="*/ 194 w 194"/>
                  <a:gd name="T5" fmla="*/ 28 h 153"/>
                  <a:gd name="T6" fmla="*/ 0 w 194"/>
                  <a:gd name="T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53">
                    <a:moveTo>
                      <a:pt x="0" y="0"/>
                    </a:moveTo>
                    <a:lnTo>
                      <a:pt x="59" y="153"/>
                    </a:lnTo>
                    <a:lnTo>
                      <a:pt x="194" y="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271">
                <a:extLst>
                  <a:ext uri="{FF2B5EF4-FFF2-40B4-BE49-F238E27FC236}">
                    <a16:creationId xmlns:a16="http://schemas.microsoft.com/office/drawing/2014/main" id="{71A02225-1ECF-4898-84F2-74E108862FB3}"/>
                  </a:ext>
                </a:extLst>
              </p:cNvPr>
              <p:cNvSpPr/>
              <p:nvPr/>
            </p:nvSpPr>
            <p:spPr bwMode="auto">
              <a:xfrm>
                <a:off x="3381545" y="2744184"/>
                <a:ext cx="407296" cy="358249"/>
              </a:xfrm>
              <a:custGeom>
                <a:avLst/>
                <a:gdLst>
                  <a:gd name="T0" fmla="*/ 0 w 191"/>
                  <a:gd name="T1" fmla="*/ 168 h 168"/>
                  <a:gd name="T2" fmla="*/ 132 w 191"/>
                  <a:gd name="T3" fmla="*/ 0 h 168"/>
                  <a:gd name="T4" fmla="*/ 191 w 191"/>
                  <a:gd name="T5" fmla="*/ 153 h 168"/>
                  <a:gd name="T6" fmla="*/ 0 w 191"/>
                  <a:gd name="T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168">
                    <a:moveTo>
                      <a:pt x="0" y="168"/>
                    </a:moveTo>
                    <a:lnTo>
                      <a:pt x="132" y="0"/>
                    </a:lnTo>
                    <a:lnTo>
                      <a:pt x="191" y="153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272">
                <a:extLst>
                  <a:ext uri="{FF2B5EF4-FFF2-40B4-BE49-F238E27FC236}">
                    <a16:creationId xmlns:a16="http://schemas.microsoft.com/office/drawing/2014/main" id="{047D0D98-6061-497C-A813-04531CF179CE}"/>
                  </a:ext>
                </a:extLst>
              </p:cNvPr>
              <p:cNvSpPr/>
              <p:nvPr/>
            </p:nvSpPr>
            <p:spPr bwMode="auto">
              <a:xfrm>
                <a:off x="3319705" y="2703668"/>
                <a:ext cx="343323" cy="398766"/>
              </a:xfrm>
              <a:custGeom>
                <a:avLst/>
                <a:gdLst>
                  <a:gd name="T0" fmla="*/ 0 w 161"/>
                  <a:gd name="T1" fmla="*/ 0 h 187"/>
                  <a:gd name="T2" fmla="*/ 161 w 161"/>
                  <a:gd name="T3" fmla="*/ 19 h 187"/>
                  <a:gd name="T4" fmla="*/ 29 w 161"/>
                  <a:gd name="T5" fmla="*/ 187 h 187"/>
                  <a:gd name="T6" fmla="*/ 0 w 161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187">
                    <a:moveTo>
                      <a:pt x="0" y="0"/>
                    </a:moveTo>
                    <a:lnTo>
                      <a:pt x="161" y="19"/>
                    </a:lnTo>
                    <a:lnTo>
                      <a:pt x="29" y="18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273">
                <a:extLst>
                  <a:ext uri="{FF2B5EF4-FFF2-40B4-BE49-F238E27FC236}">
                    <a16:creationId xmlns:a16="http://schemas.microsoft.com/office/drawing/2014/main" id="{C3EAF09B-13CE-46BD-B2A9-DDEA09728C19}"/>
                  </a:ext>
                </a:extLst>
              </p:cNvPr>
              <p:cNvSpPr/>
              <p:nvPr/>
            </p:nvSpPr>
            <p:spPr bwMode="auto">
              <a:xfrm>
                <a:off x="3089402" y="2703668"/>
                <a:ext cx="292144" cy="398766"/>
              </a:xfrm>
              <a:custGeom>
                <a:avLst/>
                <a:gdLst>
                  <a:gd name="T0" fmla="*/ 0 w 137"/>
                  <a:gd name="T1" fmla="*/ 146 h 187"/>
                  <a:gd name="T2" fmla="*/ 137 w 137"/>
                  <a:gd name="T3" fmla="*/ 187 h 187"/>
                  <a:gd name="T4" fmla="*/ 108 w 137"/>
                  <a:gd name="T5" fmla="*/ 0 h 187"/>
                  <a:gd name="T6" fmla="*/ 0 w 137"/>
                  <a:gd name="T7" fmla="*/ 14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87">
                    <a:moveTo>
                      <a:pt x="0" y="146"/>
                    </a:moveTo>
                    <a:lnTo>
                      <a:pt x="137" y="187"/>
                    </a:lnTo>
                    <a:lnTo>
                      <a:pt x="108" y="0"/>
                    </a:lnTo>
                    <a:lnTo>
                      <a:pt x="0" y="14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274">
                <a:extLst>
                  <a:ext uri="{FF2B5EF4-FFF2-40B4-BE49-F238E27FC236}">
                    <a16:creationId xmlns:a16="http://schemas.microsoft.com/office/drawing/2014/main" id="{AC25D9F3-6067-43D5-BB83-2A85B57D9235}"/>
                  </a:ext>
                </a:extLst>
              </p:cNvPr>
              <p:cNvSpPr/>
              <p:nvPr/>
            </p:nvSpPr>
            <p:spPr bwMode="auto">
              <a:xfrm>
                <a:off x="2912409" y="2703668"/>
                <a:ext cx="407296" cy="311335"/>
              </a:xfrm>
              <a:custGeom>
                <a:avLst/>
                <a:gdLst>
                  <a:gd name="T0" fmla="*/ 0 w 191"/>
                  <a:gd name="T1" fmla="*/ 7 h 146"/>
                  <a:gd name="T2" fmla="*/ 191 w 191"/>
                  <a:gd name="T3" fmla="*/ 0 h 146"/>
                  <a:gd name="T4" fmla="*/ 83 w 191"/>
                  <a:gd name="T5" fmla="*/ 146 h 146"/>
                  <a:gd name="T6" fmla="*/ 0 w 191"/>
                  <a:gd name="T7" fmla="*/ 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146">
                    <a:moveTo>
                      <a:pt x="0" y="7"/>
                    </a:moveTo>
                    <a:lnTo>
                      <a:pt x="191" y="0"/>
                    </a:lnTo>
                    <a:lnTo>
                      <a:pt x="83" y="14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275">
                <a:extLst>
                  <a:ext uri="{FF2B5EF4-FFF2-40B4-BE49-F238E27FC236}">
                    <a16:creationId xmlns:a16="http://schemas.microsoft.com/office/drawing/2014/main" id="{8F1B1235-592E-40CE-997F-E462A3A8C9D9}"/>
                  </a:ext>
                </a:extLst>
              </p:cNvPr>
              <p:cNvSpPr/>
              <p:nvPr/>
            </p:nvSpPr>
            <p:spPr bwMode="auto">
              <a:xfrm>
                <a:off x="3381545" y="3070447"/>
                <a:ext cx="407296" cy="238833"/>
              </a:xfrm>
              <a:custGeom>
                <a:avLst/>
                <a:gdLst>
                  <a:gd name="T0" fmla="*/ 0 w 191"/>
                  <a:gd name="T1" fmla="*/ 15 h 112"/>
                  <a:gd name="T2" fmla="*/ 118 w 191"/>
                  <a:gd name="T3" fmla="*/ 112 h 112"/>
                  <a:gd name="T4" fmla="*/ 191 w 191"/>
                  <a:gd name="T5" fmla="*/ 0 h 112"/>
                  <a:gd name="T6" fmla="*/ 0 w 191"/>
                  <a:gd name="T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112">
                    <a:moveTo>
                      <a:pt x="0" y="15"/>
                    </a:moveTo>
                    <a:lnTo>
                      <a:pt x="118" y="112"/>
                    </a:lnTo>
                    <a:lnTo>
                      <a:pt x="191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276">
                <a:extLst>
                  <a:ext uri="{FF2B5EF4-FFF2-40B4-BE49-F238E27FC236}">
                    <a16:creationId xmlns:a16="http://schemas.microsoft.com/office/drawing/2014/main" id="{01BAB32F-EFEA-4043-AE06-F889A84A6C4C}"/>
                  </a:ext>
                </a:extLst>
              </p:cNvPr>
              <p:cNvSpPr/>
              <p:nvPr/>
            </p:nvSpPr>
            <p:spPr bwMode="auto">
              <a:xfrm>
                <a:off x="3633172" y="3070447"/>
                <a:ext cx="266555" cy="339058"/>
              </a:xfrm>
              <a:custGeom>
                <a:avLst/>
                <a:gdLst>
                  <a:gd name="T0" fmla="*/ 125 w 125"/>
                  <a:gd name="T1" fmla="*/ 159 h 159"/>
                  <a:gd name="T2" fmla="*/ 73 w 125"/>
                  <a:gd name="T3" fmla="*/ 0 h 159"/>
                  <a:gd name="T4" fmla="*/ 0 w 125"/>
                  <a:gd name="T5" fmla="*/ 112 h 159"/>
                  <a:gd name="T6" fmla="*/ 125 w 125"/>
                  <a:gd name="T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59">
                    <a:moveTo>
                      <a:pt x="125" y="159"/>
                    </a:moveTo>
                    <a:lnTo>
                      <a:pt x="73" y="0"/>
                    </a:lnTo>
                    <a:lnTo>
                      <a:pt x="0" y="112"/>
                    </a:lnTo>
                    <a:lnTo>
                      <a:pt x="125" y="15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277">
                <a:extLst>
                  <a:ext uri="{FF2B5EF4-FFF2-40B4-BE49-F238E27FC236}">
                    <a16:creationId xmlns:a16="http://schemas.microsoft.com/office/drawing/2014/main" id="{E2918684-F09F-4230-A322-342F69B246E7}"/>
                  </a:ext>
                </a:extLst>
              </p:cNvPr>
              <p:cNvSpPr/>
              <p:nvPr/>
            </p:nvSpPr>
            <p:spPr bwMode="auto">
              <a:xfrm>
                <a:off x="3788840" y="3070447"/>
                <a:ext cx="394501" cy="339058"/>
              </a:xfrm>
              <a:custGeom>
                <a:avLst/>
                <a:gdLst>
                  <a:gd name="T0" fmla="*/ 185 w 185"/>
                  <a:gd name="T1" fmla="*/ 0 h 159"/>
                  <a:gd name="T2" fmla="*/ 52 w 185"/>
                  <a:gd name="T3" fmla="*/ 159 h 159"/>
                  <a:gd name="T4" fmla="*/ 0 w 185"/>
                  <a:gd name="T5" fmla="*/ 0 h 159"/>
                  <a:gd name="T6" fmla="*/ 185 w 185"/>
                  <a:gd name="T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159">
                    <a:moveTo>
                      <a:pt x="185" y="0"/>
                    </a:moveTo>
                    <a:lnTo>
                      <a:pt x="52" y="159"/>
                    </a:lnTo>
                    <a:lnTo>
                      <a:pt x="0" y="0"/>
                    </a:lnTo>
                    <a:lnTo>
                      <a:pt x="185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78">
                <a:extLst>
                  <a:ext uri="{FF2B5EF4-FFF2-40B4-BE49-F238E27FC236}">
                    <a16:creationId xmlns:a16="http://schemas.microsoft.com/office/drawing/2014/main" id="{574560B4-C900-4354-B0EF-18497F92DBC9}"/>
                  </a:ext>
                </a:extLst>
              </p:cNvPr>
              <p:cNvSpPr/>
              <p:nvPr/>
            </p:nvSpPr>
            <p:spPr bwMode="auto">
              <a:xfrm>
                <a:off x="4183340" y="2803892"/>
                <a:ext cx="432885" cy="317733"/>
              </a:xfrm>
              <a:custGeom>
                <a:avLst/>
                <a:gdLst>
                  <a:gd name="T0" fmla="*/ 111 w 203"/>
                  <a:gd name="T1" fmla="*/ 0 h 149"/>
                  <a:gd name="T2" fmla="*/ 203 w 203"/>
                  <a:gd name="T3" fmla="*/ 149 h 149"/>
                  <a:gd name="T4" fmla="*/ 0 w 203"/>
                  <a:gd name="T5" fmla="*/ 125 h 149"/>
                  <a:gd name="T6" fmla="*/ 111 w 203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" h="149">
                    <a:moveTo>
                      <a:pt x="111" y="0"/>
                    </a:moveTo>
                    <a:lnTo>
                      <a:pt x="203" y="149"/>
                    </a:lnTo>
                    <a:lnTo>
                      <a:pt x="0" y="125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79">
                <a:extLst>
                  <a:ext uri="{FF2B5EF4-FFF2-40B4-BE49-F238E27FC236}">
                    <a16:creationId xmlns:a16="http://schemas.microsoft.com/office/drawing/2014/main" id="{F0A02AB1-A200-4720-9D2D-9F663C1511CE}"/>
                  </a:ext>
                </a:extLst>
              </p:cNvPr>
              <p:cNvSpPr/>
              <p:nvPr/>
            </p:nvSpPr>
            <p:spPr bwMode="auto">
              <a:xfrm>
                <a:off x="4420041" y="2748449"/>
                <a:ext cx="302806" cy="373177"/>
              </a:xfrm>
              <a:custGeom>
                <a:avLst/>
                <a:gdLst>
                  <a:gd name="T0" fmla="*/ 142 w 142"/>
                  <a:gd name="T1" fmla="*/ 0 h 175"/>
                  <a:gd name="T2" fmla="*/ 92 w 142"/>
                  <a:gd name="T3" fmla="*/ 175 h 175"/>
                  <a:gd name="T4" fmla="*/ 0 w 142"/>
                  <a:gd name="T5" fmla="*/ 26 h 175"/>
                  <a:gd name="T6" fmla="*/ 142 w 142"/>
                  <a:gd name="T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75">
                    <a:moveTo>
                      <a:pt x="142" y="0"/>
                    </a:moveTo>
                    <a:lnTo>
                      <a:pt x="92" y="175"/>
                    </a:lnTo>
                    <a:lnTo>
                      <a:pt x="0" y="26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80">
                <a:extLst>
                  <a:ext uri="{FF2B5EF4-FFF2-40B4-BE49-F238E27FC236}">
                    <a16:creationId xmlns:a16="http://schemas.microsoft.com/office/drawing/2014/main" id="{DA5C95CB-E593-4FF4-935B-6B3708084988}"/>
                  </a:ext>
                </a:extLst>
              </p:cNvPr>
              <p:cNvSpPr/>
              <p:nvPr/>
            </p:nvSpPr>
            <p:spPr bwMode="auto">
              <a:xfrm>
                <a:off x="4616225" y="2748449"/>
                <a:ext cx="364647" cy="373177"/>
              </a:xfrm>
              <a:custGeom>
                <a:avLst/>
                <a:gdLst>
                  <a:gd name="T0" fmla="*/ 171 w 171"/>
                  <a:gd name="T1" fmla="*/ 118 h 175"/>
                  <a:gd name="T2" fmla="*/ 0 w 171"/>
                  <a:gd name="T3" fmla="*/ 175 h 175"/>
                  <a:gd name="T4" fmla="*/ 50 w 171"/>
                  <a:gd name="T5" fmla="*/ 0 h 175"/>
                  <a:gd name="T6" fmla="*/ 171 w 171"/>
                  <a:gd name="T7" fmla="*/ 11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75">
                    <a:moveTo>
                      <a:pt x="171" y="118"/>
                    </a:moveTo>
                    <a:lnTo>
                      <a:pt x="0" y="175"/>
                    </a:lnTo>
                    <a:lnTo>
                      <a:pt x="50" y="0"/>
                    </a:lnTo>
                    <a:lnTo>
                      <a:pt x="171" y="11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81">
                <a:extLst>
                  <a:ext uri="{FF2B5EF4-FFF2-40B4-BE49-F238E27FC236}">
                    <a16:creationId xmlns:a16="http://schemas.microsoft.com/office/drawing/2014/main" id="{45CF2D4A-8DC5-4EA4-B5A4-82582CA31A76}"/>
                  </a:ext>
                </a:extLst>
              </p:cNvPr>
              <p:cNvSpPr/>
              <p:nvPr/>
            </p:nvSpPr>
            <p:spPr bwMode="auto">
              <a:xfrm>
                <a:off x="4722846" y="2560794"/>
                <a:ext cx="258025" cy="439281"/>
              </a:xfrm>
              <a:custGeom>
                <a:avLst/>
                <a:gdLst>
                  <a:gd name="T0" fmla="*/ 104 w 121"/>
                  <a:gd name="T1" fmla="*/ 0 h 206"/>
                  <a:gd name="T2" fmla="*/ 0 w 121"/>
                  <a:gd name="T3" fmla="*/ 88 h 206"/>
                  <a:gd name="T4" fmla="*/ 121 w 121"/>
                  <a:gd name="T5" fmla="*/ 206 h 206"/>
                  <a:gd name="T6" fmla="*/ 104 w 121"/>
                  <a:gd name="T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06">
                    <a:moveTo>
                      <a:pt x="104" y="0"/>
                    </a:moveTo>
                    <a:lnTo>
                      <a:pt x="0" y="88"/>
                    </a:lnTo>
                    <a:lnTo>
                      <a:pt x="121" y="206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82">
                <a:extLst>
                  <a:ext uri="{FF2B5EF4-FFF2-40B4-BE49-F238E27FC236}">
                    <a16:creationId xmlns:a16="http://schemas.microsoft.com/office/drawing/2014/main" id="{FA1E90D6-4CB2-4E7E-A5D5-FF5242927793}"/>
                  </a:ext>
                </a:extLst>
              </p:cNvPr>
              <p:cNvSpPr/>
              <p:nvPr/>
            </p:nvSpPr>
            <p:spPr bwMode="auto">
              <a:xfrm>
                <a:off x="4944620" y="2560794"/>
                <a:ext cx="321998" cy="439281"/>
              </a:xfrm>
              <a:custGeom>
                <a:avLst/>
                <a:gdLst>
                  <a:gd name="T0" fmla="*/ 151 w 151"/>
                  <a:gd name="T1" fmla="*/ 71 h 206"/>
                  <a:gd name="T2" fmla="*/ 17 w 151"/>
                  <a:gd name="T3" fmla="*/ 206 h 206"/>
                  <a:gd name="T4" fmla="*/ 0 w 151"/>
                  <a:gd name="T5" fmla="*/ 0 h 206"/>
                  <a:gd name="T6" fmla="*/ 151 w 151"/>
                  <a:gd name="T7" fmla="*/ 7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206">
                    <a:moveTo>
                      <a:pt x="151" y="71"/>
                    </a:moveTo>
                    <a:lnTo>
                      <a:pt x="17" y="206"/>
                    </a:lnTo>
                    <a:lnTo>
                      <a:pt x="0" y="0"/>
                    </a:lnTo>
                    <a:lnTo>
                      <a:pt x="151" y="7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83">
                <a:extLst>
                  <a:ext uri="{FF2B5EF4-FFF2-40B4-BE49-F238E27FC236}">
                    <a16:creationId xmlns:a16="http://schemas.microsoft.com/office/drawing/2014/main" id="{F36FA081-6E3E-46DD-BDB9-B078A8675DA4}"/>
                  </a:ext>
                </a:extLst>
              </p:cNvPr>
              <p:cNvSpPr/>
              <p:nvPr/>
            </p:nvSpPr>
            <p:spPr bwMode="auto">
              <a:xfrm>
                <a:off x="4980870" y="2703668"/>
                <a:ext cx="484063" cy="296409"/>
              </a:xfrm>
              <a:custGeom>
                <a:avLst/>
                <a:gdLst>
                  <a:gd name="T0" fmla="*/ 227 w 227"/>
                  <a:gd name="T1" fmla="*/ 94 h 139"/>
                  <a:gd name="T2" fmla="*/ 0 w 227"/>
                  <a:gd name="T3" fmla="*/ 139 h 139"/>
                  <a:gd name="T4" fmla="*/ 134 w 227"/>
                  <a:gd name="T5" fmla="*/ 0 h 139"/>
                  <a:gd name="T6" fmla="*/ 227 w 227"/>
                  <a:gd name="T7" fmla="*/ 9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139">
                    <a:moveTo>
                      <a:pt x="227" y="94"/>
                    </a:moveTo>
                    <a:lnTo>
                      <a:pt x="0" y="139"/>
                    </a:lnTo>
                    <a:lnTo>
                      <a:pt x="134" y="0"/>
                    </a:lnTo>
                    <a:lnTo>
                      <a:pt x="227" y="9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84">
                <a:extLst>
                  <a:ext uri="{FF2B5EF4-FFF2-40B4-BE49-F238E27FC236}">
                    <a16:creationId xmlns:a16="http://schemas.microsoft.com/office/drawing/2014/main" id="{8C76201F-04F2-4D60-9005-CD388014B5E8}"/>
                  </a:ext>
                </a:extLst>
              </p:cNvPr>
              <p:cNvSpPr/>
              <p:nvPr/>
            </p:nvSpPr>
            <p:spPr bwMode="auto">
              <a:xfrm>
                <a:off x="4183340" y="3070447"/>
                <a:ext cx="432885" cy="405163"/>
              </a:xfrm>
              <a:custGeom>
                <a:avLst/>
                <a:gdLst>
                  <a:gd name="T0" fmla="*/ 203 w 203"/>
                  <a:gd name="T1" fmla="*/ 24 h 190"/>
                  <a:gd name="T2" fmla="*/ 189 w 203"/>
                  <a:gd name="T3" fmla="*/ 190 h 190"/>
                  <a:gd name="T4" fmla="*/ 0 w 203"/>
                  <a:gd name="T5" fmla="*/ 0 h 190"/>
                  <a:gd name="T6" fmla="*/ 203 w 203"/>
                  <a:gd name="T7" fmla="*/ 2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" h="190">
                    <a:moveTo>
                      <a:pt x="203" y="24"/>
                    </a:moveTo>
                    <a:lnTo>
                      <a:pt x="189" y="190"/>
                    </a:lnTo>
                    <a:lnTo>
                      <a:pt x="0" y="0"/>
                    </a:lnTo>
                    <a:lnTo>
                      <a:pt x="203" y="2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85">
                <a:extLst>
                  <a:ext uri="{FF2B5EF4-FFF2-40B4-BE49-F238E27FC236}">
                    <a16:creationId xmlns:a16="http://schemas.microsoft.com/office/drawing/2014/main" id="{B841E4EE-24E1-4EBE-B45E-9D735D055A86}"/>
                  </a:ext>
                </a:extLst>
              </p:cNvPr>
              <p:cNvSpPr/>
              <p:nvPr/>
            </p:nvSpPr>
            <p:spPr bwMode="auto">
              <a:xfrm>
                <a:off x="4586371" y="3121625"/>
                <a:ext cx="358249" cy="353984"/>
              </a:xfrm>
              <a:custGeom>
                <a:avLst/>
                <a:gdLst>
                  <a:gd name="T0" fmla="*/ 168 w 168"/>
                  <a:gd name="T1" fmla="*/ 88 h 166"/>
                  <a:gd name="T2" fmla="*/ 0 w 168"/>
                  <a:gd name="T3" fmla="*/ 166 h 166"/>
                  <a:gd name="T4" fmla="*/ 14 w 168"/>
                  <a:gd name="T5" fmla="*/ 0 h 166"/>
                  <a:gd name="T6" fmla="*/ 168 w 168"/>
                  <a:gd name="T7" fmla="*/ 8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66">
                    <a:moveTo>
                      <a:pt x="168" y="88"/>
                    </a:moveTo>
                    <a:lnTo>
                      <a:pt x="0" y="166"/>
                    </a:lnTo>
                    <a:lnTo>
                      <a:pt x="14" y="0"/>
                    </a:lnTo>
                    <a:lnTo>
                      <a:pt x="168" y="8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86">
                <a:extLst>
                  <a:ext uri="{FF2B5EF4-FFF2-40B4-BE49-F238E27FC236}">
                    <a16:creationId xmlns:a16="http://schemas.microsoft.com/office/drawing/2014/main" id="{5E2AEE9E-4D29-4D18-A9E5-C09E0F9AAA0A}"/>
                  </a:ext>
                </a:extLst>
              </p:cNvPr>
              <p:cNvSpPr/>
              <p:nvPr/>
            </p:nvSpPr>
            <p:spPr bwMode="auto">
              <a:xfrm>
                <a:off x="3899727" y="3070447"/>
                <a:ext cx="283614" cy="545903"/>
              </a:xfrm>
              <a:custGeom>
                <a:avLst/>
                <a:gdLst>
                  <a:gd name="T0" fmla="*/ 133 w 133"/>
                  <a:gd name="T1" fmla="*/ 0 h 256"/>
                  <a:gd name="T2" fmla="*/ 133 w 133"/>
                  <a:gd name="T3" fmla="*/ 256 h 256"/>
                  <a:gd name="T4" fmla="*/ 0 w 133"/>
                  <a:gd name="T5" fmla="*/ 159 h 256"/>
                  <a:gd name="T6" fmla="*/ 133 w 133"/>
                  <a:gd name="T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256">
                    <a:moveTo>
                      <a:pt x="133" y="0"/>
                    </a:moveTo>
                    <a:lnTo>
                      <a:pt x="133" y="256"/>
                    </a:lnTo>
                    <a:lnTo>
                      <a:pt x="0" y="159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87">
                <a:extLst>
                  <a:ext uri="{FF2B5EF4-FFF2-40B4-BE49-F238E27FC236}">
                    <a16:creationId xmlns:a16="http://schemas.microsoft.com/office/drawing/2014/main" id="{8451983F-19DD-418A-A557-246F6FDD8EA7}"/>
                  </a:ext>
                </a:extLst>
              </p:cNvPr>
              <p:cNvSpPr/>
              <p:nvPr/>
            </p:nvSpPr>
            <p:spPr bwMode="auto">
              <a:xfrm>
                <a:off x="4183340" y="3070447"/>
                <a:ext cx="403031" cy="545903"/>
              </a:xfrm>
              <a:custGeom>
                <a:avLst/>
                <a:gdLst>
                  <a:gd name="T0" fmla="*/ 189 w 189"/>
                  <a:gd name="T1" fmla="*/ 190 h 256"/>
                  <a:gd name="T2" fmla="*/ 0 w 189"/>
                  <a:gd name="T3" fmla="*/ 256 h 256"/>
                  <a:gd name="T4" fmla="*/ 0 w 189"/>
                  <a:gd name="T5" fmla="*/ 0 h 256"/>
                  <a:gd name="T6" fmla="*/ 189 w 189"/>
                  <a:gd name="T7" fmla="*/ 19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256">
                    <a:moveTo>
                      <a:pt x="189" y="190"/>
                    </a:moveTo>
                    <a:lnTo>
                      <a:pt x="0" y="256"/>
                    </a:lnTo>
                    <a:lnTo>
                      <a:pt x="0" y="0"/>
                    </a:lnTo>
                    <a:lnTo>
                      <a:pt x="189" y="19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88">
                <a:extLst>
                  <a:ext uri="{FF2B5EF4-FFF2-40B4-BE49-F238E27FC236}">
                    <a16:creationId xmlns:a16="http://schemas.microsoft.com/office/drawing/2014/main" id="{3E855B05-9B62-4825-BEDB-7D6F43482F63}"/>
                  </a:ext>
                </a:extLst>
              </p:cNvPr>
              <p:cNvSpPr/>
              <p:nvPr/>
            </p:nvSpPr>
            <p:spPr bwMode="auto">
              <a:xfrm>
                <a:off x="3899727" y="3409503"/>
                <a:ext cx="283614" cy="484063"/>
              </a:xfrm>
              <a:custGeom>
                <a:avLst/>
                <a:gdLst>
                  <a:gd name="T0" fmla="*/ 19 w 133"/>
                  <a:gd name="T1" fmla="*/ 227 h 227"/>
                  <a:gd name="T2" fmla="*/ 0 w 133"/>
                  <a:gd name="T3" fmla="*/ 0 h 227"/>
                  <a:gd name="T4" fmla="*/ 133 w 133"/>
                  <a:gd name="T5" fmla="*/ 97 h 227"/>
                  <a:gd name="T6" fmla="*/ 19 w 133"/>
                  <a:gd name="T7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227">
                    <a:moveTo>
                      <a:pt x="19" y="227"/>
                    </a:moveTo>
                    <a:lnTo>
                      <a:pt x="0" y="0"/>
                    </a:lnTo>
                    <a:lnTo>
                      <a:pt x="133" y="97"/>
                    </a:lnTo>
                    <a:lnTo>
                      <a:pt x="19" y="22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89">
                <a:extLst>
                  <a:ext uri="{FF2B5EF4-FFF2-40B4-BE49-F238E27FC236}">
                    <a16:creationId xmlns:a16="http://schemas.microsoft.com/office/drawing/2014/main" id="{9F1A388B-BAB9-4733-A8B8-D6061C00453E}"/>
                  </a:ext>
                </a:extLst>
              </p:cNvPr>
              <p:cNvSpPr/>
              <p:nvPr/>
            </p:nvSpPr>
            <p:spPr bwMode="auto">
              <a:xfrm>
                <a:off x="3940243" y="3616350"/>
                <a:ext cx="343323" cy="524579"/>
              </a:xfrm>
              <a:custGeom>
                <a:avLst/>
                <a:gdLst>
                  <a:gd name="T0" fmla="*/ 161 w 161"/>
                  <a:gd name="T1" fmla="*/ 246 h 246"/>
                  <a:gd name="T2" fmla="*/ 0 w 161"/>
                  <a:gd name="T3" fmla="*/ 130 h 246"/>
                  <a:gd name="T4" fmla="*/ 114 w 161"/>
                  <a:gd name="T5" fmla="*/ 0 h 246"/>
                  <a:gd name="T6" fmla="*/ 161 w 161"/>
                  <a:gd name="T7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46">
                    <a:moveTo>
                      <a:pt x="161" y="246"/>
                    </a:moveTo>
                    <a:lnTo>
                      <a:pt x="0" y="130"/>
                    </a:lnTo>
                    <a:lnTo>
                      <a:pt x="114" y="0"/>
                    </a:lnTo>
                    <a:lnTo>
                      <a:pt x="161" y="24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290">
                <a:extLst>
                  <a:ext uri="{FF2B5EF4-FFF2-40B4-BE49-F238E27FC236}">
                    <a16:creationId xmlns:a16="http://schemas.microsoft.com/office/drawing/2014/main" id="{DD168E94-AEE5-42FD-8942-7E58374F6BF8}"/>
                  </a:ext>
                </a:extLst>
              </p:cNvPr>
              <p:cNvSpPr/>
              <p:nvPr/>
            </p:nvSpPr>
            <p:spPr bwMode="auto">
              <a:xfrm>
                <a:off x="4183340" y="3475609"/>
                <a:ext cx="403031" cy="601346"/>
              </a:xfrm>
              <a:custGeom>
                <a:avLst/>
                <a:gdLst>
                  <a:gd name="T0" fmla="*/ 189 w 189"/>
                  <a:gd name="T1" fmla="*/ 0 h 282"/>
                  <a:gd name="T2" fmla="*/ 173 w 189"/>
                  <a:gd name="T3" fmla="*/ 282 h 282"/>
                  <a:gd name="T4" fmla="*/ 0 w 189"/>
                  <a:gd name="T5" fmla="*/ 66 h 282"/>
                  <a:gd name="T6" fmla="*/ 189 w 189"/>
                  <a:gd name="T7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282">
                    <a:moveTo>
                      <a:pt x="189" y="0"/>
                    </a:moveTo>
                    <a:lnTo>
                      <a:pt x="173" y="282"/>
                    </a:lnTo>
                    <a:lnTo>
                      <a:pt x="0" y="66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91">
                <a:extLst>
                  <a:ext uri="{FF2B5EF4-FFF2-40B4-BE49-F238E27FC236}">
                    <a16:creationId xmlns:a16="http://schemas.microsoft.com/office/drawing/2014/main" id="{55F721DB-F7C9-4FE1-A8EE-3D0F11925BB1}"/>
                  </a:ext>
                </a:extLst>
              </p:cNvPr>
              <p:cNvSpPr/>
              <p:nvPr/>
            </p:nvSpPr>
            <p:spPr bwMode="auto">
              <a:xfrm>
                <a:off x="4183340" y="3616350"/>
                <a:ext cx="368912" cy="524579"/>
              </a:xfrm>
              <a:custGeom>
                <a:avLst/>
                <a:gdLst>
                  <a:gd name="T0" fmla="*/ 47 w 173"/>
                  <a:gd name="T1" fmla="*/ 246 h 246"/>
                  <a:gd name="T2" fmla="*/ 0 w 173"/>
                  <a:gd name="T3" fmla="*/ 0 h 246"/>
                  <a:gd name="T4" fmla="*/ 173 w 173"/>
                  <a:gd name="T5" fmla="*/ 216 h 246"/>
                  <a:gd name="T6" fmla="*/ 47 w 173"/>
                  <a:gd name="T7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246">
                    <a:moveTo>
                      <a:pt x="47" y="246"/>
                    </a:moveTo>
                    <a:lnTo>
                      <a:pt x="0" y="0"/>
                    </a:lnTo>
                    <a:lnTo>
                      <a:pt x="173" y="216"/>
                    </a:lnTo>
                    <a:lnTo>
                      <a:pt x="47" y="24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92">
                <a:extLst>
                  <a:ext uri="{FF2B5EF4-FFF2-40B4-BE49-F238E27FC236}">
                    <a16:creationId xmlns:a16="http://schemas.microsoft.com/office/drawing/2014/main" id="{DB1EAF71-B4B2-4C86-B63C-F85EA239DB80}"/>
                  </a:ext>
                </a:extLst>
              </p:cNvPr>
              <p:cNvSpPr/>
              <p:nvPr/>
            </p:nvSpPr>
            <p:spPr bwMode="auto">
              <a:xfrm>
                <a:off x="4586371" y="3309279"/>
                <a:ext cx="620539" cy="398766"/>
              </a:xfrm>
              <a:custGeom>
                <a:avLst/>
                <a:gdLst>
                  <a:gd name="T0" fmla="*/ 168 w 291"/>
                  <a:gd name="T1" fmla="*/ 0 h 187"/>
                  <a:gd name="T2" fmla="*/ 291 w 291"/>
                  <a:gd name="T3" fmla="*/ 187 h 187"/>
                  <a:gd name="T4" fmla="*/ 0 w 291"/>
                  <a:gd name="T5" fmla="*/ 78 h 187"/>
                  <a:gd name="T6" fmla="*/ 168 w 291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1" h="187">
                    <a:moveTo>
                      <a:pt x="168" y="0"/>
                    </a:moveTo>
                    <a:lnTo>
                      <a:pt x="291" y="187"/>
                    </a:lnTo>
                    <a:lnTo>
                      <a:pt x="0" y="78"/>
                    </a:lnTo>
                    <a:lnTo>
                      <a:pt x="16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293">
                <a:extLst>
                  <a:ext uri="{FF2B5EF4-FFF2-40B4-BE49-F238E27FC236}">
                    <a16:creationId xmlns:a16="http://schemas.microsoft.com/office/drawing/2014/main" id="{F81C8199-FAC2-44DA-A749-5C600B95462C}"/>
                  </a:ext>
                </a:extLst>
              </p:cNvPr>
              <p:cNvSpPr/>
              <p:nvPr/>
            </p:nvSpPr>
            <p:spPr bwMode="auto">
              <a:xfrm>
                <a:off x="4552252" y="3475609"/>
                <a:ext cx="488328" cy="601346"/>
              </a:xfrm>
              <a:custGeom>
                <a:avLst/>
                <a:gdLst>
                  <a:gd name="T0" fmla="*/ 229 w 229"/>
                  <a:gd name="T1" fmla="*/ 234 h 282"/>
                  <a:gd name="T2" fmla="*/ 16 w 229"/>
                  <a:gd name="T3" fmla="*/ 0 h 282"/>
                  <a:gd name="T4" fmla="*/ 0 w 229"/>
                  <a:gd name="T5" fmla="*/ 282 h 282"/>
                  <a:gd name="T6" fmla="*/ 229 w 229"/>
                  <a:gd name="T7" fmla="*/ 234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9" h="282">
                    <a:moveTo>
                      <a:pt x="229" y="234"/>
                    </a:moveTo>
                    <a:lnTo>
                      <a:pt x="16" y="0"/>
                    </a:lnTo>
                    <a:lnTo>
                      <a:pt x="0" y="282"/>
                    </a:lnTo>
                    <a:lnTo>
                      <a:pt x="229" y="23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94">
                <a:extLst>
                  <a:ext uri="{FF2B5EF4-FFF2-40B4-BE49-F238E27FC236}">
                    <a16:creationId xmlns:a16="http://schemas.microsoft.com/office/drawing/2014/main" id="{964EFBBE-9D60-4119-95A5-A0CB6DDB8BD0}"/>
                  </a:ext>
                </a:extLst>
              </p:cNvPr>
              <p:cNvSpPr/>
              <p:nvPr/>
            </p:nvSpPr>
            <p:spPr bwMode="auto">
              <a:xfrm>
                <a:off x="4586371" y="3475609"/>
                <a:ext cx="620539" cy="498990"/>
              </a:xfrm>
              <a:custGeom>
                <a:avLst/>
                <a:gdLst>
                  <a:gd name="T0" fmla="*/ 291 w 291"/>
                  <a:gd name="T1" fmla="*/ 109 h 234"/>
                  <a:gd name="T2" fmla="*/ 213 w 291"/>
                  <a:gd name="T3" fmla="*/ 234 h 234"/>
                  <a:gd name="T4" fmla="*/ 0 w 291"/>
                  <a:gd name="T5" fmla="*/ 0 h 234"/>
                  <a:gd name="T6" fmla="*/ 291 w 291"/>
                  <a:gd name="T7" fmla="*/ 10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1" h="234">
                    <a:moveTo>
                      <a:pt x="291" y="109"/>
                    </a:moveTo>
                    <a:lnTo>
                      <a:pt x="213" y="234"/>
                    </a:lnTo>
                    <a:lnTo>
                      <a:pt x="0" y="0"/>
                    </a:lnTo>
                    <a:lnTo>
                      <a:pt x="291" y="10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295">
                <a:extLst>
                  <a:ext uri="{FF2B5EF4-FFF2-40B4-BE49-F238E27FC236}">
                    <a16:creationId xmlns:a16="http://schemas.microsoft.com/office/drawing/2014/main" id="{822EC7F1-021D-4444-8272-8152AC6C13F3}"/>
                  </a:ext>
                </a:extLst>
              </p:cNvPr>
              <p:cNvSpPr/>
              <p:nvPr/>
            </p:nvSpPr>
            <p:spPr bwMode="auto">
              <a:xfrm>
                <a:off x="4944620" y="3309279"/>
                <a:ext cx="590685" cy="398766"/>
              </a:xfrm>
              <a:custGeom>
                <a:avLst/>
                <a:gdLst>
                  <a:gd name="T0" fmla="*/ 0 w 277"/>
                  <a:gd name="T1" fmla="*/ 0 h 187"/>
                  <a:gd name="T2" fmla="*/ 277 w 277"/>
                  <a:gd name="T3" fmla="*/ 47 h 187"/>
                  <a:gd name="T4" fmla="*/ 123 w 277"/>
                  <a:gd name="T5" fmla="*/ 187 h 187"/>
                  <a:gd name="T6" fmla="*/ 0 w 277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7" h="187">
                    <a:moveTo>
                      <a:pt x="0" y="0"/>
                    </a:moveTo>
                    <a:lnTo>
                      <a:pt x="277" y="47"/>
                    </a:lnTo>
                    <a:lnTo>
                      <a:pt x="123" y="18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296">
                <a:extLst>
                  <a:ext uri="{FF2B5EF4-FFF2-40B4-BE49-F238E27FC236}">
                    <a16:creationId xmlns:a16="http://schemas.microsoft.com/office/drawing/2014/main" id="{19B0DCFA-64AA-4ED5-B58F-A85CD3496B35}"/>
                  </a:ext>
                </a:extLst>
              </p:cNvPr>
              <p:cNvSpPr/>
              <p:nvPr/>
            </p:nvSpPr>
            <p:spPr bwMode="auto">
              <a:xfrm>
                <a:off x="4944620" y="3081108"/>
                <a:ext cx="590685" cy="328395"/>
              </a:xfrm>
              <a:custGeom>
                <a:avLst/>
                <a:gdLst>
                  <a:gd name="T0" fmla="*/ 102 w 277"/>
                  <a:gd name="T1" fmla="*/ 0 h 154"/>
                  <a:gd name="T2" fmla="*/ 277 w 277"/>
                  <a:gd name="T3" fmla="*/ 154 h 154"/>
                  <a:gd name="T4" fmla="*/ 0 w 277"/>
                  <a:gd name="T5" fmla="*/ 107 h 154"/>
                  <a:gd name="T6" fmla="*/ 102 w 277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7" h="154">
                    <a:moveTo>
                      <a:pt x="102" y="0"/>
                    </a:moveTo>
                    <a:lnTo>
                      <a:pt x="277" y="154"/>
                    </a:lnTo>
                    <a:lnTo>
                      <a:pt x="0" y="107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297">
                <a:extLst>
                  <a:ext uri="{FF2B5EF4-FFF2-40B4-BE49-F238E27FC236}">
                    <a16:creationId xmlns:a16="http://schemas.microsoft.com/office/drawing/2014/main" id="{884DEDE8-CA2A-44D3-9C2E-C0CD554FC4D2}"/>
                  </a:ext>
                </a:extLst>
              </p:cNvPr>
              <p:cNvSpPr/>
              <p:nvPr/>
            </p:nvSpPr>
            <p:spPr bwMode="auto">
              <a:xfrm>
                <a:off x="4283565" y="4076956"/>
                <a:ext cx="268687" cy="311335"/>
              </a:xfrm>
              <a:custGeom>
                <a:avLst/>
                <a:gdLst>
                  <a:gd name="T0" fmla="*/ 126 w 126"/>
                  <a:gd name="T1" fmla="*/ 0 h 146"/>
                  <a:gd name="T2" fmla="*/ 95 w 126"/>
                  <a:gd name="T3" fmla="*/ 146 h 146"/>
                  <a:gd name="T4" fmla="*/ 0 w 126"/>
                  <a:gd name="T5" fmla="*/ 30 h 146"/>
                  <a:gd name="T6" fmla="*/ 126 w 126"/>
                  <a:gd name="T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46">
                    <a:moveTo>
                      <a:pt x="126" y="0"/>
                    </a:moveTo>
                    <a:lnTo>
                      <a:pt x="95" y="146"/>
                    </a:lnTo>
                    <a:lnTo>
                      <a:pt x="0" y="30"/>
                    </a:lnTo>
                    <a:lnTo>
                      <a:pt x="12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298">
                <a:extLst>
                  <a:ext uri="{FF2B5EF4-FFF2-40B4-BE49-F238E27FC236}">
                    <a16:creationId xmlns:a16="http://schemas.microsoft.com/office/drawing/2014/main" id="{9442B1D3-5B79-4A89-92AF-F294C25846F6}"/>
                  </a:ext>
                </a:extLst>
              </p:cNvPr>
              <p:cNvSpPr/>
              <p:nvPr/>
            </p:nvSpPr>
            <p:spPr bwMode="auto">
              <a:xfrm>
                <a:off x="2967853" y="3015004"/>
                <a:ext cx="413692" cy="294276"/>
              </a:xfrm>
              <a:custGeom>
                <a:avLst/>
                <a:gdLst>
                  <a:gd name="T0" fmla="*/ 0 w 194"/>
                  <a:gd name="T1" fmla="*/ 138 h 138"/>
                  <a:gd name="T2" fmla="*/ 57 w 194"/>
                  <a:gd name="T3" fmla="*/ 0 h 138"/>
                  <a:gd name="T4" fmla="*/ 194 w 194"/>
                  <a:gd name="T5" fmla="*/ 41 h 138"/>
                  <a:gd name="T6" fmla="*/ 0 w 194"/>
                  <a:gd name="T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38">
                    <a:moveTo>
                      <a:pt x="0" y="138"/>
                    </a:moveTo>
                    <a:lnTo>
                      <a:pt x="57" y="0"/>
                    </a:lnTo>
                    <a:lnTo>
                      <a:pt x="194" y="41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99">
                <a:extLst>
                  <a:ext uri="{FF2B5EF4-FFF2-40B4-BE49-F238E27FC236}">
                    <a16:creationId xmlns:a16="http://schemas.microsoft.com/office/drawing/2014/main" id="{AC6167DB-8ADF-4EB0-8AF0-395241017A1C}"/>
                  </a:ext>
                </a:extLst>
              </p:cNvPr>
              <p:cNvSpPr/>
              <p:nvPr/>
            </p:nvSpPr>
            <p:spPr bwMode="auto">
              <a:xfrm>
                <a:off x="2827112" y="2718594"/>
                <a:ext cx="262290" cy="351852"/>
              </a:xfrm>
              <a:custGeom>
                <a:avLst/>
                <a:gdLst>
                  <a:gd name="T0" fmla="*/ 40 w 123"/>
                  <a:gd name="T1" fmla="*/ 0 h 165"/>
                  <a:gd name="T2" fmla="*/ 123 w 123"/>
                  <a:gd name="T3" fmla="*/ 139 h 165"/>
                  <a:gd name="T4" fmla="*/ 0 w 123"/>
                  <a:gd name="T5" fmla="*/ 165 h 165"/>
                  <a:gd name="T6" fmla="*/ 40 w 123"/>
                  <a:gd name="T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165">
                    <a:moveTo>
                      <a:pt x="40" y="0"/>
                    </a:moveTo>
                    <a:lnTo>
                      <a:pt x="123" y="139"/>
                    </a:lnTo>
                    <a:lnTo>
                      <a:pt x="0" y="165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300">
                <a:extLst>
                  <a:ext uri="{FF2B5EF4-FFF2-40B4-BE49-F238E27FC236}">
                    <a16:creationId xmlns:a16="http://schemas.microsoft.com/office/drawing/2014/main" id="{F925F307-619A-42B6-8728-A995E092CCFF}"/>
                  </a:ext>
                </a:extLst>
              </p:cNvPr>
              <p:cNvSpPr/>
              <p:nvPr/>
            </p:nvSpPr>
            <p:spPr bwMode="auto">
              <a:xfrm>
                <a:off x="2827112" y="3015004"/>
                <a:ext cx="262290" cy="294276"/>
              </a:xfrm>
              <a:custGeom>
                <a:avLst/>
                <a:gdLst>
                  <a:gd name="T0" fmla="*/ 66 w 123"/>
                  <a:gd name="T1" fmla="*/ 138 h 138"/>
                  <a:gd name="T2" fmla="*/ 0 w 123"/>
                  <a:gd name="T3" fmla="*/ 26 h 138"/>
                  <a:gd name="T4" fmla="*/ 123 w 123"/>
                  <a:gd name="T5" fmla="*/ 0 h 138"/>
                  <a:gd name="T6" fmla="*/ 66 w 123"/>
                  <a:gd name="T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138">
                    <a:moveTo>
                      <a:pt x="66" y="138"/>
                    </a:moveTo>
                    <a:lnTo>
                      <a:pt x="0" y="26"/>
                    </a:lnTo>
                    <a:lnTo>
                      <a:pt x="123" y="0"/>
                    </a:lnTo>
                    <a:lnTo>
                      <a:pt x="66" y="13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301">
                <a:extLst>
                  <a:ext uri="{FF2B5EF4-FFF2-40B4-BE49-F238E27FC236}">
                    <a16:creationId xmlns:a16="http://schemas.microsoft.com/office/drawing/2014/main" id="{92F97870-70FC-4563-8D31-74B8DE3C2C95}"/>
                  </a:ext>
                </a:extLst>
              </p:cNvPr>
              <p:cNvSpPr/>
              <p:nvPr/>
            </p:nvSpPr>
            <p:spPr bwMode="auto">
              <a:xfrm>
                <a:off x="4486146" y="4076956"/>
                <a:ext cx="413692" cy="428620"/>
              </a:xfrm>
              <a:custGeom>
                <a:avLst/>
                <a:gdLst>
                  <a:gd name="T0" fmla="*/ 194 w 194"/>
                  <a:gd name="T1" fmla="*/ 201 h 201"/>
                  <a:gd name="T2" fmla="*/ 0 w 194"/>
                  <a:gd name="T3" fmla="*/ 146 h 201"/>
                  <a:gd name="T4" fmla="*/ 31 w 194"/>
                  <a:gd name="T5" fmla="*/ 0 h 201"/>
                  <a:gd name="T6" fmla="*/ 194 w 194"/>
                  <a:gd name="T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201">
                    <a:moveTo>
                      <a:pt x="194" y="201"/>
                    </a:moveTo>
                    <a:lnTo>
                      <a:pt x="0" y="146"/>
                    </a:lnTo>
                    <a:lnTo>
                      <a:pt x="31" y="0"/>
                    </a:lnTo>
                    <a:lnTo>
                      <a:pt x="194" y="20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302">
                <a:extLst>
                  <a:ext uri="{FF2B5EF4-FFF2-40B4-BE49-F238E27FC236}">
                    <a16:creationId xmlns:a16="http://schemas.microsoft.com/office/drawing/2014/main" id="{A81F730E-5A2B-4F65-95BE-4BBBB60C3EA8}"/>
                  </a:ext>
                </a:extLst>
              </p:cNvPr>
              <p:cNvSpPr/>
              <p:nvPr/>
            </p:nvSpPr>
            <p:spPr bwMode="auto">
              <a:xfrm>
                <a:off x="5076830" y="6004676"/>
                <a:ext cx="245231" cy="302806"/>
              </a:xfrm>
              <a:custGeom>
                <a:avLst/>
                <a:gdLst>
                  <a:gd name="T0" fmla="*/ 115 w 115"/>
                  <a:gd name="T1" fmla="*/ 142 h 142"/>
                  <a:gd name="T2" fmla="*/ 0 w 115"/>
                  <a:gd name="T3" fmla="*/ 66 h 142"/>
                  <a:gd name="T4" fmla="*/ 97 w 115"/>
                  <a:gd name="T5" fmla="*/ 0 h 142"/>
                  <a:gd name="T6" fmla="*/ 115 w 115"/>
                  <a:gd name="T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142">
                    <a:moveTo>
                      <a:pt x="115" y="142"/>
                    </a:moveTo>
                    <a:lnTo>
                      <a:pt x="0" y="66"/>
                    </a:lnTo>
                    <a:lnTo>
                      <a:pt x="97" y="0"/>
                    </a:lnTo>
                    <a:lnTo>
                      <a:pt x="115" y="14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303">
                <a:extLst>
                  <a:ext uri="{FF2B5EF4-FFF2-40B4-BE49-F238E27FC236}">
                    <a16:creationId xmlns:a16="http://schemas.microsoft.com/office/drawing/2014/main" id="{4ACD9AD7-DF4D-4A33-A3B3-1B52CEF2644C}"/>
                  </a:ext>
                </a:extLst>
              </p:cNvPr>
              <p:cNvSpPr/>
              <p:nvPr/>
            </p:nvSpPr>
            <p:spPr bwMode="auto">
              <a:xfrm>
                <a:off x="5076830" y="5712532"/>
                <a:ext cx="206847" cy="432885"/>
              </a:xfrm>
              <a:custGeom>
                <a:avLst/>
                <a:gdLst>
                  <a:gd name="T0" fmla="*/ 28 w 97"/>
                  <a:gd name="T1" fmla="*/ 0 h 203"/>
                  <a:gd name="T2" fmla="*/ 0 w 97"/>
                  <a:gd name="T3" fmla="*/ 203 h 203"/>
                  <a:gd name="T4" fmla="*/ 97 w 97"/>
                  <a:gd name="T5" fmla="*/ 137 h 203"/>
                  <a:gd name="T6" fmla="*/ 28 w 97"/>
                  <a:gd name="T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203">
                    <a:moveTo>
                      <a:pt x="28" y="0"/>
                    </a:moveTo>
                    <a:lnTo>
                      <a:pt x="0" y="203"/>
                    </a:lnTo>
                    <a:lnTo>
                      <a:pt x="97" y="137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304">
                <a:extLst>
                  <a:ext uri="{FF2B5EF4-FFF2-40B4-BE49-F238E27FC236}">
                    <a16:creationId xmlns:a16="http://schemas.microsoft.com/office/drawing/2014/main" id="{EE83D5E7-0EC4-449A-85AC-EE25E9130429}"/>
                  </a:ext>
                </a:extLst>
              </p:cNvPr>
              <p:cNvSpPr/>
              <p:nvPr/>
            </p:nvSpPr>
            <p:spPr bwMode="auto">
              <a:xfrm>
                <a:off x="5136539" y="5712532"/>
                <a:ext cx="398766" cy="292144"/>
              </a:xfrm>
              <a:custGeom>
                <a:avLst/>
                <a:gdLst>
                  <a:gd name="T0" fmla="*/ 187 w 187"/>
                  <a:gd name="T1" fmla="*/ 28 h 137"/>
                  <a:gd name="T2" fmla="*/ 69 w 187"/>
                  <a:gd name="T3" fmla="*/ 137 h 137"/>
                  <a:gd name="T4" fmla="*/ 0 w 187"/>
                  <a:gd name="T5" fmla="*/ 0 h 137"/>
                  <a:gd name="T6" fmla="*/ 187 w 187"/>
                  <a:gd name="T7" fmla="*/ 2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137">
                    <a:moveTo>
                      <a:pt x="187" y="28"/>
                    </a:moveTo>
                    <a:lnTo>
                      <a:pt x="69" y="137"/>
                    </a:lnTo>
                    <a:lnTo>
                      <a:pt x="0" y="0"/>
                    </a:lnTo>
                    <a:lnTo>
                      <a:pt x="187" y="2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305">
                <a:extLst>
                  <a:ext uri="{FF2B5EF4-FFF2-40B4-BE49-F238E27FC236}">
                    <a16:creationId xmlns:a16="http://schemas.microsoft.com/office/drawing/2014/main" id="{9E9E4862-9698-4F1D-BFF1-F91AE9B7EC13}"/>
                  </a:ext>
                </a:extLst>
              </p:cNvPr>
              <p:cNvSpPr/>
              <p:nvPr/>
            </p:nvSpPr>
            <p:spPr bwMode="auto">
              <a:xfrm>
                <a:off x="5136539" y="5413991"/>
                <a:ext cx="398766" cy="358249"/>
              </a:xfrm>
              <a:custGeom>
                <a:avLst/>
                <a:gdLst>
                  <a:gd name="T0" fmla="*/ 180 w 187"/>
                  <a:gd name="T1" fmla="*/ 0 h 168"/>
                  <a:gd name="T2" fmla="*/ 187 w 187"/>
                  <a:gd name="T3" fmla="*/ 168 h 168"/>
                  <a:gd name="T4" fmla="*/ 0 w 187"/>
                  <a:gd name="T5" fmla="*/ 140 h 168"/>
                  <a:gd name="T6" fmla="*/ 180 w 187"/>
                  <a:gd name="T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168">
                    <a:moveTo>
                      <a:pt x="180" y="0"/>
                    </a:moveTo>
                    <a:lnTo>
                      <a:pt x="187" y="168"/>
                    </a:lnTo>
                    <a:lnTo>
                      <a:pt x="0" y="14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306">
                <a:extLst>
                  <a:ext uri="{FF2B5EF4-FFF2-40B4-BE49-F238E27FC236}">
                    <a16:creationId xmlns:a16="http://schemas.microsoft.com/office/drawing/2014/main" id="{772B12F1-676A-4D2B-8CDC-C4D94879C299}"/>
                  </a:ext>
                </a:extLst>
              </p:cNvPr>
              <p:cNvSpPr/>
              <p:nvPr/>
            </p:nvSpPr>
            <p:spPr bwMode="auto">
              <a:xfrm>
                <a:off x="5136539" y="5362813"/>
                <a:ext cx="383838" cy="349719"/>
              </a:xfrm>
              <a:custGeom>
                <a:avLst/>
                <a:gdLst>
                  <a:gd name="T0" fmla="*/ 21 w 180"/>
                  <a:gd name="T1" fmla="*/ 0 h 164"/>
                  <a:gd name="T2" fmla="*/ 0 w 180"/>
                  <a:gd name="T3" fmla="*/ 164 h 164"/>
                  <a:gd name="T4" fmla="*/ 180 w 180"/>
                  <a:gd name="T5" fmla="*/ 24 h 164"/>
                  <a:gd name="T6" fmla="*/ 21 w 180"/>
                  <a:gd name="T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164">
                    <a:moveTo>
                      <a:pt x="21" y="0"/>
                    </a:moveTo>
                    <a:lnTo>
                      <a:pt x="0" y="164"/>
                    </a:lnTo>
                    <a:lnTo>
                      <a:pt x="180" y="24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307">
                <a:extLst>
                  <a:ext uri="{FF2B5EF4-FFF2-40B4-BE49-F238E27FC236}">
                    <a16:creationId xmlns:a16="http://schemas.microsoft.com/office/drawing/2014/main" id="{713F6098-A839-4E6E-BBF9-4598EFC39B55}"/>
                  </a:ext>
                </a:extLst>
              </p:cNvPr>
              <p:cNvSpPr/>
              <p:nvPr/>
            </p:nvSpPr>
            <p:spPr bwMode="auto">
              <a:xfrm>
                <a:off x="5520377" y="5413991"/>
                <a:ext cx="302806" cy="358249"/>
              </a:xfrm>
              <a:custGeom>
                <a:avLst/>
                <a:gdLst>
                  <a:gd name="T0" fmla="*/ 0 w 142"/>
                  <a:gd name="T1" fmla="*/ 0 h 168"/>
                  <a:gd name="T2" fmla="*/ 142 w 142"/>
                  <a:gd name="T3" fmla="*/ 0 h 168"/>
                  <a:gd name="T4" fmla="*/ 7 w 142"/>
                  <a:gd name="T5" fmla="*/ 168 h 168"/>
                  <a:gd name="T6" fmla="*/ 0 w 142"/>
                  <a:gd name="T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68">
                    <a:moveTo>
                      <a:pt x="0" y="0"/>
                    </a:moveTo>
                    <a:lnTo>
                      <a:pt x="142" y="0"/>
                    </a:lnTo>
                    <a:lnTo>
                      <a:pt x="7" y="16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308">
                <a:extLst>
                  <a:ext uri="{FF2B5EF4-FFF2-40B4-BE49-F238E27FC236}">
                    <a16:creationId xmlns:a16="http://schemas.microsoft.com/office/drawing/2014/main" id="{BC8E975B-AF89-4FDA-85F8-CDC2A84BBCE4}"/>
                  </a:ext>
                </a:extLst>
              </p:cNvPr>
              <p:cNvSpPr/>
              <p:nvPr/>
            </p:nvSpPr>
            <p:spPr bwMode="auto">
              <a:xfrm>
                <a:off x="5181319" y="5091994"/>
                <a:ext cx="339058" cy="321998"/>
              </a:xfrm>
              <a:custGeom>
                <a:avLst/>
                <a:gdLst>
                  <a:gd name="T0" fmla="*/ 159 w 159"/>
                  <a:gd name="T1" fmla="*/ 151 h 151"/>
                  <a:gd name="T2" fmla="*/ 71 w 159"/>
                  <a:gd name="T3" fmla="*/ 0 h 151"/>
                  <a:gd name="T4" fmla="*/ 0 w 159"/>
                  <a:gd name="T5" fmla="*/ 127 h 151"/>
                  <a:gd name="T6" fmla="*/ 159 w 159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151">
                    <a:moveTo>
                      <a:pt x="159" y="151"/>
                    </a:moveTo>
                    <a:lnTo>
                      <a:pt x="71" y="0"/>
                    </a:lnTo>
                    <a:lnTo>
                      <a:pt x="0" y="127"/>
                    </a:lnTo>
                    <a:lnTo>
                      <a:pt x="159" y="15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09">
                <a:extLst>
                  <a:ext uri="{FF2B5EF4-FFF2-40B4-BE49-F238E27FC236}">
                    <a16:creationId xmlns:a16="http://schemas.microsoft.com/office/drawing/2014/main" id="{94EA2301-85FF-442A-9B90-8A53FB3E4294}"/>
                  </a:ext>
                </a:extLst>
              </p:cNvPr>
              <p:cNvSpPr/>
              <p:nvPr/>
            </p:nvSpPr>
            <p:spPr bwMode="auto">
              <a:xfrm>
                <a:off x="5332723" y="5051478"/>
                <a:ext cx="424355" cy="362514"/>
              </a:xfrm>
              <a:custGeom>
                <a:avLst/>
                <a:gdLst>
                  <a:gd name="T0" fmla="*/ 199 w 199"/>
                  <a:gd name="T1" fmla="*/ 0 h 170"/>
                  <a:gd name="T2" fmla="*/ 88 w 199"/>
                  <a:gd name="T3" fmla="*/ 170 h 170"/>
                  <a:gd name="T4" fmla="*/ 0 w 199"/>
                  <a:gd name="T5" fmla="*/ 19 h 170"/>
                  <a:gd name="T6" fmla="*/ 199 w 199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170">
                    <a:moveTo>
                      <a:pt x="199" y="0"/>
                    </a:moveTo>
                    <a:lnTo>
                      <a:pt x="88" y="170"/>
                    </a:lnTo>
                    <a:lnTo>
                      <a:pt x="0" y="19"/>
                    </a:lnTo>
                    <a:lnTo>
                      <a:pt x="199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310">
                <a:extLst>
                  <a:ext uri="{FF2B5EF4-FFF2-40B4-BE49-F238E27FC236}">
                    <a16:creationId xmlns:a16="http://schemas.microsoft.com/office/drawing/2014/main" id="{6A2115DF-6542-4C05-BA73-54C00D512240}"/>
                  </a:ext>
                </a:extLst>
              </p:cNvPr>
              <p:cNvSpPr/>
              <p:nvPr/>
            </p:nvSpPr>
            <p:spPr bwMode="auto">
              <a:xfrm>
                <a:off x="5520377" y="5051478"/>
                <a:ext cx="302806" cy="362514"/>
              </a:xfrm>
              <a:custGeom>
                <a:avLst/>
                <a:gdLst>
                  <a:gd name="T0" fmla="*/ 142 w 142"/>
                  <a:gd name="T1" fmla="*/ 170 h 170"/>
                  <a:gd name="T2" fmla="*/ 0 w 142"/>
                  <a:gd name="T3" fmla="*/ 170 h 170"/>
                  <a:gd name="T4" fmla="*/ 111 w 142"/>
                  <a:gd name="T5" fmla="*/ 0 h 170"/>
                  <a:gd name="T6" fmla="*/ 142 w 142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70">
                    <a:moveTo>
                      <a:pt x="142" y="170"/>
                    </a:moveTo>
                    <a:lnTo>
                      <a:pt x="0" y="170"/>
                    </a:lnTo>
                    <a:lnTo>
                      <a:pt x="111" y="0"/>
                    </a:lnTo>
                    <a:lnTo>
                      <a:pt x="142" y="17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311">
                <a:extLst>
                  <a:ext uri="{FF2B5EF4-FFF2-40B4-BE49-F238E27FC236}">
                    <a16:creationId xmlns:a16="http://schemas.microsoft.com/office/drawing/2014/main" id="{8E9AE726-58C9-4142-8188-0B4B08C5AE81}"/>
                  </a:ext>
                </a:extLst>
              </p:cNvPr>
              <p:cNvSpPr/>
              <p:nvPr/>
            </p:nvSpPr>
            <p:spPr bwMode="auto">
              <a:xfrm>
                <a:off x="5757076" y="5051478"/>
                <a:ext cx="236701" cy="362514"/>
              </a:xfrm>
              <a:custGeom>
                <a:avLst/>
                <a:gdLst>
                  <a:gd name="T0" fmla="*/ 111 w 111"/>
                  <a:gd name="T1" fmla="*/ 75 h 170"/>
                  <a:gd name="T2" fmla="*/ 31 w 111"/>
                  <a:gd name="T3" fmla="*/ 170 h 170"/>
                  <a:gd name="T4" fmla="*/ 0 w 111"/>
                  <a:gd name="T5" fmla="*/ 0 h 170"/>
                  <a:gd name="T6" fmla="*/ 111 w 111"/>
                  <a:gd name="T7" fmla="*/ 7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170">
                    <a:moveTo>
                      <a:pt x="111" y="75"/>
                    </a:moveTo>
                    <a:lnTo>
                      <a:pt x="31" y="170"/>
                    </a:lnTo>
                    <a:lnTo>
                      <a:pt x="0" y="0"/>
                    </a:lnTo>
                    <a:lnTo>
                      <a:pt x="111" y="7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312">
                <a:extLst>
                  <a:ext uri="{FF2B5EF4-FFF2-40B4-BE49-F238E27FC236}">
                    <a16:creationId xmlns:a16="http://schemas.microsoft.com/office/drawing/2014/main" id="{F3059BE9-AE42-4E98-BA46-EE0BB2A22FCF}"/>
                  </a:ext>
                </a:extLst>
              </p:cNvPr>
              <p:cNvSpPr/>
              <p:nvPr/>
            </p:nvSpPr>
            <p:spPr bwMode="auto">
              <a:xfrm>
                <a:off x="5757076" y="4974710"/>
                <a:ext cx="332660" cy="236701"/>
              </a:xfrm>
              <a:custGeom>
                <a:avLst/>
                <a:gdLst>
                  <a:gd name="T0" fmla="*/ 156 w 156"/>
                  <a:gd name="T1" fmla="*/ 0 h 111"/>
                  <a:gd name="T2" fmla="*/ 111 w 156"/>
                  <a:gd name="T3" fmla="*/ 111 h 111"/>
                  <a:gd name="T4" fmla="*/ 0 w 156"/>
                  <a:gd name="T5" fmla="*/ 36 h 111"/>
                  <a:gd name="T6" fmla="*/ 156 w 156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11">
                    <a:moveTo>
                      <a:pt x="156" y="0"/>
                    </a:moveTo>
                    <a:lnTo>
                      <a:pt x="111" y="111"/>
                    </a:lnTo>
                    <a:lnTo>
                      <a:pt x="0" y="36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313">
                <a:extLst>
                  <a:ext uri="{FF2B5EF4-FFF2-40B4-BE49-F238E27FC236}">
                    <a16:creationId xmlns:a16="http://schemas.microsoft.com/office/drawing/2014/main" id="{9968B6D9-6A23-47B6-A661-7AF346DB35BC}"/>
                  </a:ext>
                </a:extLst>
              </p:cNvPr>
              <p:cNvSpPr/>
              <p:nvPr/>
            </p:nvSpPr>
            <p:spPr bwMode="auto">
              <a:xfrm>
                <a:off x="5757076" y="4823308"/>
                <a:ext cx="332660" cy="228171"/>
              </a:xfrm>
              <a:custGeom>
                <a:avLst/>
                <a:gdLst>
                  <a:gd name="T0" fmla="*/ 68 w 156"/>
                  <a:gd name="T1" fmla="*/ 0 h 107"/>
                  <a:gd name="T2" fmla="*/ 0 w 156"/>
                  <a:gd name="T3" fmla="*/ 107 h 107"/>
                  <a:gd name="T4" fmla="*/ 156 w 156"/>
                  <a:gd name="T5" fmla="*/ 71 h 107"/>
                  <a:gd name="T6" fmla="*/ 68 w 156"/>
                  <a:gd name="T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7">
                    <a:moveTo>
                      <a:pt x="68" y="0"/>
                    </a:moveTo>
                    <a:lnTo>
                      <a:pt x="0" y="107"/>
                    </a:lnTo>
                    <a:lnTo>
                      <a:pt x="156" y="71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314">
                <a:extLst>
                  <a:ext uri="{FF2B5EF4-FFF2-40B4-BE49-F238E27FC236}">
                    <a16:creationId xmlns:a16="http://schemas.microsoft.com/office/drawing/2014/main" id="{0969B59A-673D-4326-83C4-C7F31ACC32CD}"/>
                  </a:ext>
                </a:extLst>
              </p:cNvPr>
              <p:cNvSpPr/>
              <p:nvPr/>
            </p:nvSpPr>
            <p:spPr bwMode="auto">
              <a:xfrm>
                <a:off x="5701633" y="4782791"/>
                <a:ext cx="200449" cy="268687"/>
              </a:xfrm>
              <a:custGeom>
                <a:avLst/>
                <a:gdLst>
                  <a:gd name="T0" fmla="*/ 0 w 94"/>
                  <a:gd name="T1" fmla="*/ 0 h 126"/>
                  <a:gd name="T2" fmla="*/ 26 w 94"/>
                  <a:gd name="T3" fmla="*/ 126 h 126"/>
                  <a:gd name="T4" fmla="*/ 94 w 94"/>
                  <a:gd name="T5" fmla="*/ 19 h 126"/>
                  <a:gd name="T6" fmla="*/ 0 w 94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126">
                    <a:moveTo>
                      <a:pt x="0" y="0"/>
                    </a:moveTo>
                    <a:lnTo>
                      <a:pt x="26" y="126"/>
                    </a:lnTo>
                    <a:lnTo>
                      <a:pt x="94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315">
                <a:extLst>
                  <a:ext uri="{FF2B5EF4-FFF2-40B4-BE49-F238E27FC236}">
                    <a16:creationId xmlns:a16="http://schemas.microsoft.com/office/drawing/2014/main" id="{861330C4-F7BB-4C94-B7EB-8FC2AF6D7EFA}"/>
                  </a:ext>
                </a:extLst>
              </p:cNvPr>
              <p:cNvSpPr/>
              <p:nvPr/>
            </p:nvSpPr>
            <p:spPr bwMode="auto">
              <a:xfrm>
                <a:off x="5439344" y="4782791"/>
                <a:ext cx="317733" cy="268687"/>
              </a:xfrm>
              <a:custGeom>
                <a:avLst/>
                <a:gdLst>
                  <a:gd name="T0" fmla="*/ 0 w 149"/>
                  <a:gd name="T1" fmla="*/ 26 h 126"/>
                  <a:gd name="T2" fmla="*/ 149 w 149"/>
                  <a:gd name="T3" fmla="*/ 126 h 126"/>
                  <a:gd name="T4" fmla="*/ 123 w 149"/>
                  <a:gd name="T5" fmla="*/ 0 h 126"/>
                  <a:gd name="T6" fmla="*/ 0 w 149"/>
                  <a:gd name="T7" fmla="*/ 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126">
                    <a:moveTo>
                      <a:pt x="0" y="26"/>
                    </a:moveTo>
                    <a:lnTo>
                      <a:pt x="149" y="126"/>
                    </a:lnTo>
                    <a:lnTo>
                      <a:pt x="123" y="0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316">
                <a:extLst>
                  <a:ext uri="{FF2B5EF4-FFF2-40B4-BE49-F238E27FC236}">
                    <a16:creationId xmlns:a16="http://schemas.microsoft.com/office/drawing/2014/main" id="{BA28F408-4804-4A2A-9EBB-112F09FB645D}"/>
                  </a:ext>
                </a:extLst>
              </p:cNvPr>
              <p:cNvSpPr/>
              <p:nvPr/>
            </p:nvSpPr>
            <p:spPr bwMode="auto">
              <a:xfrm>
                <a:off x="5332723" y="4838234"/>
                <a:ext cx="424355" cy="253760"/>
              </a:xfrm>
              <a:custGeom>
                <a:avLst/>
                <a:gdLst>
                  <a:gd name="T0" fmla="*/ 0 w 199"/>
                  <a:gd name="T1" fmla="*/ 119 h 119"/>
                  <a:gd name="T2" fmla="*/ 199 w 199"/>
                  <a:gd name="T3" fmla="*/ 100 h 119"/>
                  <a:gd name="T4" fmla="*/ 50 w 199"/>
                  <a:gd name="T5" fmla="*/ 0 h 119"/>
                  <a:gd name="T6" fmla="*/ 0 w 199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119">
                    <a:moveTo>
                      <a:pt x="0" y="119"/>
                    </a:moveTo>
                    <a:lnTo>
                      <a:pt x="199" y="100"/>
                    </a:lnTo>
                    <a:lnTo>
                      <a:pt x="50" y="0"/>
                    </a:lnTo>
                    <a:lnTo>
                      <a:pt x="0" y="11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317">
                <a:extLst>
                  <a:ext uri="{FF2B5EF4-FFF2-40B4-BE49-F238E27FC236}">
                    <a16:creationId xmlns:a16="http://schemas.microsoft.com/office/drawing/2014/main" id="{CFE7EC58-60A3-45F7-963C-925618E38CD4}"/>
                  </a:ext>
                </a:extLst>
              </p:cNvPr>
              <p:cNvSpPr/>
              <p:nvPr/>
            </p:nvSpPr>
            <p:spPr bwMode="auto">
              <a:xfrm>
                <a:off x="5136539" y="5091994"/>
                <a:ext cx="196184" cy="270820"/>
              </a:xfrm>
              <a:custGeom>
                <a:avLst/>
                <a:gdLst>
                  <a:gd name="T0" fmla="*/ 21 w 92"/>
                  <a:gd name="T1" fmla="*/ 127 h 127"/>
                  <a:gd name="T2" fmla="*/ 0 w 92"/>
                  <a:gd name="T3" fmla="*/ 23 h 127"/>
                  <a:gd name="T4" fmla="*/ 92 w 92"/>
                  <a:gd name="T5" fmla="*/ 0 h 127"/>
                  <a:gd name="T6" fmla="*/ 21 w 92"/>
                  <a:gd name="T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127">
                    <a:moveTo>
                      <a:pt x="21" y="127"/>
                    </a:moveTo>
                    <a:lnTo>
                      <a:pt x="0" y="23"/>
                    </a:lnTo>
                    <a:lnTo>
                      <a:pt x="92" y="0"/>
                    </a:lnTo>
                    <a:lnTo>
                      <a:pt x="21" y="12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318">
                <a:extLst>
                  <a:ext uri="{FF2B5EF4-FFF2-40B4-BE49-F238E27FC236}">
                    <a16:creationId xmlns:a16="http://schemas.microsoft.com/office/drawing/2014/main" id="{C000F671-ACB7-4B85-B8FE-0B10D30E155C}"/>
                  </a:ext>
                </a:extLst>
              </p:cNvPr>
              <p:cNvSpPr/>
              <p:nvPr/>
            </p:nvSpPr>
            <p:spPr bwMode="auto">
              <a:xfrm>
                <a:off x="5004328" y="4974710"/>
                <a:ext cx="328395" cy="166330"/>
              </a:xfrm>
              <a:custGeom>
                <a:avLst/>
                <a:gdLst>
                  <a:gd name="T0" fmla="*/ 0 w 154"/>
                  <a:gd name="T1" fmla="*/ 0 h 78"/>
                  <a:gd name="T2" fmla="*/ 62 w 154"/>
                  <a:gd name="T3" fmla="*/ 78 h 78"/>
                  <a:gd name="T4" fmla="*/ 154 w 154"/>
                  <a:gd name="T5" fmla="*/ 55 h 78"/>
                  <a:gd name="T6" fmla="*/ 0 w 154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78">
                    <a:moveTo>
                      <a:pt x="0" y="0"/>
                    </a:moveTo>
                    <a:lnTo>
                      <a:pt x="62" y="78"/>
                    </a:lnTo>
                    <a:lnTo>
                      <a:pt x="154" y="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319">
                <a:extLst>
                  <a:ext uri="{FF2B5EF4-FFF2-40B4-BE49-F238E27FC236}">
                    <a16:creationId xmlns:a16="http://schemas.microsoft.com/office/drawing/2014/main" id="{635D5DB1-02A1-4CA4-91D2-963FF01D01FF}"/>
                  </a:ext>
                </a:extLst>
              </p:cNvPr>
              <p:cNvSpPr/>
              <p:nvPr/>
            </p:nvSpPr>
            <p:spPr bwMode="auto">
              <a:xfrm>
                <a:off x="5236762" y="4748672"/>
                <a:ext cx="202582" cy="343323"/>
              </a:xfrm>
              <a:custGeom>
                <a:avLst/>
                <a:gdLst>
                  <a:gd name="T0" fmla="*/ 0 w 95"/>
                  <a:gd name="T1" fmla="*/ 0 h 161"/>
                  <a:gd name="T2" fmla="*/ 45 w 95"/>
                  <a:gd name="T3" fmla="*/ 161 h 161"/>
                  <a:gd name="T4" fmla="*/ 95 w 95"/>
                  <a:gd name="T5" fmla="*/ 42 h 161"/>
                  <a:gd name="T6" fmla="*/ 0 w 95"/>
                  <a:gd name="T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161">
                    <a:moveTo>
                      <a:pt x="0" y="0"/>
                    </a:moveTo>
                    <a:lnTo>
                      <a:pt x="45" y="161"/>
                    </a:lnTo>
                    <a:lnTo>
                      <a:pt x="95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320">
                <a:extLst>
                  <a:ext uri="{FF2B5EF4-FFF2-40B4-BE49-F238E27FC236}">
                    <a16:creationId xmlns:a16="http://schemas.microsoft.com/office/drawing/2014/main" id="{60792F31-4743-42D9-BB4F-383F2D8FF525}"/>
                  </a:ext>
                </a:extLst>
              </p:cNvPr>
              <p:cNvSpPr/>
              <p:nvPr/>
            </p:nvSpPr>
            <p:spPr bwMode="auto">
              <a:xfrm>
                <a:off x="5004328" y="4748672"/>
                <a:ext cx="328395" cy="343323"/>
              </a:xfrm>
              <a:custGeom>
                <a:avLst/>
                <a:gdLst>
                  <a:gd name="T0" fmla="*/ 0 w 154"/>
                  <a:gd name="T1" fmla="*/ 106 h 161"/>
                  <a:gd name="T2" fmla="*/ 109 w 154"/>
                  <a:gd name="T3" fmla="*/ 0 h 161"/>
                  <a:gd name="T4" fmla="*/ 154 w 154"/>
                  <a:gd name="T5" fmla="*/ 161 h 161"/>
                  <a:gd name="T6" fmla="*/ 0 w 154"/>
                  <a:gd name="T7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161">
                    <a:moveTo>
                      <a:pt x="0" y="106"/>
                    </a:moveTo>
                    <a:lnTo>
                      <a:pt x="109" y="0"/>
                    </a:lnTo>
                    <a:lnTo>
                      <a:pt x="154" y="161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321">
                <a:extLst>
                  <a:ext uri="{FF2B5EF4-FFF2-40B4-BE49-F238E27FC236}">
                    <a16:creationId xmlns:a16="http://schemas.microsoft.com/office/drawing/2014/main" id="{2DA91C6A-53F6-4A7B-8C03-BEB5EDBFABB3}"/>
                  </a:ext>
                </a:extLst>
              </p:cNvPr>
              <p:cNvSpPr/>
              <p:nvPr/>
            </p:nvSpPr>
            <p:spPr bwMode="auto">
              <a:xfrm>
                <a:off x="5004328" y="4616461"/>
                <a:ext cx="232436" cy="358249"/>
              </a:xfrm>
              <a:custGeom>
                <a:avLst/>
                <a:gdLst>
                  <a:gd name="T0" fmla="*/ 17 w 109"/>
                  <a:gd name="T1" fmla="*/ 0 h 168"/>
                  <a:gd name="T2" fmla="*/ 109 w 109"/>
                  <a:gd name="T3" fmla="*/ 62 h 168"/>
                  <a:gd name="T4" fmla="*/ 0 w 109"/>
                  <a:gd name="T5" fmla="*/ 168 h 168"/>
                  <a:gd name="T6" fmla="*/ 17 w 109"/>
                  <a:gd name="T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168">
                    <a:moveTo>
                      <a:pt x="17" y="0"/>
                    </a:moveTo>
                    <a:lnTo>
                      <a:pt x="109" y="62"/>
                    </a:lnTo>
                    <a:lnTo>
                      <a:pt x="0" y="168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322">
                <a:extLst>
                  <a:ext uri="{FF2B5EF4-FFF2-40B4-BE49-F238E27FC236}">
                    <a16:creationId xmlns:a16="http://schemas.microsoft.com/office/drawing/2014/main" id="{61EB1C29-D483-4719-B9BD-2016DB09E13E}"/>
                  </a:ext>
                </a:extLst>
              </p:cNvPr>
              <p:cNvSpPr/>
              <p:nvPr/>
            </p:nvSpPr>
            <p:spPr bwMode="auto">
              <a:xfrm>
                <a:off x="5040578" y="4516237"/>
                <a:ext cx="243097" cy="232436"/>
              </a:xfrm>
              <a:custGeom>
                <a:avLst/>
                <a:gdLst>
                  <a:gd name="T0" fmla="*/ 114 w 114"/>
                  <a:gd name="T1" fmla="*/ 0 h 109"/>
                  <a:gd name="T2" fmla="*/ 92 w 114"/>
                  <a:gd name="T3" fmla="*/ 109 h 109"/>
                  <a:gd name="T4" fmla="*/ 0 w 114"/>
                  <a:gd name="T5" fmla="*/ 47 h 109"/>
                  <a:gd name="T6" fmla="*/ 114 w 114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09">
                    <a:moveTo>
                      <a:pt x="114" y="0"/>
                    </a:moveTo>
                    <a:lnTo>
                      <a:pt x="92" y="109"/>
                    </a:lnTo>
                    <a:lnTo>
                      <a:pt x="0" y="47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323">
                <a:extLst>
                  <a:ext uri="{FF2B5EF4-FFF2-40B4-BE49-F238E27FC236}">
                    <a16:creationId xmlns:a16="http://schemas.microsoft.com/office/drawing/2014/main" id="{6D99E29A-AB09-4DCD-851F-3B3BB1113EA4}"/>
                  </a:ext>
                </a:extLst>
              </p:cNvPr>
              <p:cNvSpPr/>
              <p:nvPr/>
            </p:nvSpPr>
            <p:spPr bwMode="auto">
              <a:xfrm>
                <a:off x="5236762" y="4516237"/>
                <a:ext cx="253760" cy="232436"/>
              </a:xfrm>
              <a:custGeom>
                <a:avLst/>
                <a:gdLst>
                  <a:gd name="T0" fmla="*/ 119 w 119"/>
                  <a:gd name="T1" fmla="*/ 47 h 109"/>
                  <a:gd name="T2" fmla="*/ 0 w 119"/>
                  <a:gd name="T3" fmla="*/ 109 h 109"/>
                  <a:gd name="T4" fmla="*/ 22 w 119"/>
                  <a:gd name="T5" fmla="*/ 0 h 109"/>
                  <a:gd name="T6" fmla="*/ 119 w 119"/>
                  <a:gd name="T7" fmla="*/ 4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09">
                    <a:moveTo>
                      <a:pt x="119" y="47"/>
                    </a:moveTo>
                    <a:lnTo>
                      <a:pt x="0" y="109"/>
                    </a:lnTo>
                    <a:lnTo>
                      <a:pt x="22" y="0"/>
                    </a:lnTo>
                    <a:lnTo>
                      <a:pt x="119" y="4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324">
                <a:extLst>
                  <a:ext uri="{FF2B5EF4-FFF2-40B4-BE49-F238E27FC236}">
                    <a16:creationId xmlns:a16="http://schemas.microsoft.com/office/drawing/2014/main" id="{7FDFDD6B-82DF-44B9-8078-25B6DFE48165}"/>
                  </a:ext>
                </a:extLst>
              </p:cNvPr>
              <p:cNvSpPr/>
              <p:nvPr/>
            </p:nvSpPr>
            <p:spPr bwMode="auto">
              <a:xfrm>
                <a:off x="5439344" y="4616461"/>
                <a:ext cx="262290" cy="221773"/>
              </a:xfrm>
              <a:custGeom>
                <a:avLst/>
                <a:gdLst>
                  <a:gd name="T0" fmla="*/ 123 w 123"/>
                  <a:gd name="T1" fmla="*/ 78 h 104"/>
                  <a:gd name="T2" fmla="*/ 24 w 123"/>
                  <a:gd name="T3" fmla="*/ 0 h 104"/>
                  <a:gd name="T4" fmla="*/ 0 w 123"/>
                  <a:gd name="T5" fmla="*/ 104 h 104"/>
                  <a:gd name="T6" fmla="*/ 123 w 123"/>
                  <a:gd name="T7" fmla="*/ 7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104">
                    <a:moveTo>
                      <a:pt x="123" y="78"/>
                    </a:moveTo>
                    <a:lnTo>
                      <a:pt x="24" y="0"/>
                    </a:lnTo>
                    <a:lnTo>
                      <a:pt x="0" y="104"/>
                    </a:lnTo>
                    <a:lnTo>
                      <a:pt x="123" y="7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325">
                <a:extLst>
                  <a:ext uri="{FF2B5EF4-FFF2-40B4-BE49-F238E27FC236}">
                    <a16:creationId xmlns:a16="http://schemas.microsoft.com/office/drawing/2014/main" id="{162FABA0-63E2-466B-A949-102D22CC5978}"/>
                  </a:ext>
                </a:extLst>
              </p:cNvPr>
              <p:cNvSpPr/>
              <p:nvPr/>
            </p:nvSpPr>
            <p:spPr bwMode="auto">
              <a:xfrm>
                <a:off x="5236762" y="4616461"/>
                <a:ext cx="253760" cy="221773"/>
              </a:xfrm>
              <a:custGeom>
                <a:avLst/>
                <a:gdLst>
                  <a:gd name="T0" fmla="*/ 95 w 119"/>
                  <a:gd name="T1" fmla="*/ 104 h 104"/>
                  <a:gd name="T2" fmla="*/ 0 w 119"/>
                  <a:gd name="T3" fmla="*/ 62 h 104"/>
                  <a:gd name="T4" fmla="*/ 119 w 119"/>
                  <a:gd name="T5" fmla="*/ 0 h 104"/>
                  <a:gd name="T6" fmla="*/ 95 w 119"/>
                  <a:gd name="T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04">
                    <a:moveTo>
                      <a:pt x="95" y="104"/>
                    </a:moveTo>
                    <a:lnTo>
                      <a:pt x="0" y="62"/>
                    </a:lnTo>
                    <a:lnTo>
                      <a:pt x="119" y="0"/>
                    </a:lnTo>
                    <a:lnTo>
                      <a:pt x="95" y="10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326">
                <a:extLst>
                  <a:ext uri="{FF2B5EF4-FFF2-40B4-BE49-F238E27FC236}">
                    <a16:creationId xmlns:a16="http://schemas.microsoft.com/office/drawing/2014/main" id="{0EAB3DB3-1A55-408E-AADF-2C2E1E77A399}"/>
                  </a:ext>
                </a:extLst>
              </p:cNvPr>
              <p:cNvSpPr/>
              <p:nvPr/>
            </p:nvSpPr>
            <p:spPr bwMode="auto">
              <a:xfrm>
                <a:off x="8985581" y="3102433"/>
                <a:ext cx="503254" cy="513917"/>
              </a:xfrm>
              <a:custGeom>
                <a:avLst/>
                <a:gdLst>
                  <a:gd name="T0" fmla="*/ 104 w 236"/>
                  <a:gd name="T1" fmla="*/ 241 h 241"/>
                  <a:gd name="T2" fmla="*/ 0 w 236"/>
                  <a:gd name="T3" fmla="*/ 0 h 241"/>
                  <a:gd name="T4" fmla="*/ 236 w 236"/>
                  <a:gd name="T5" fmla="*/ 9 h 241"/>
                  <a:gd name="T6" fmla="*/ 104 w 236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6" h="241">
                    <a:moveTo>
                      <a:pt x="104" y="241"/>
                    </a:moveTo>
                    <a:lnTo>
                      <a:pt x="0" y="0"/>
                    </a:lnTo>
                    <a:lnTo>
                      <a:pt x="236" y="9"/>
                    </a:lnTo>
                    <a:lnTo>
                      <a:pt x="104" y="24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327">
                <a:extLst>
                  <a:ext uri="{FF2B5EF4-FFF2-40B4-BE49-F238E27FC236}">
                    <a16:creationId xmlns:a16="http://schemas.microsoft.com/office/drawing/2014/main" id="{85C652CB-FBA1-466F-BC29-C22F899A6783}"/>
                  </a:ext>
                </a:extLst>
              </p:cNvPr>
              <p:cNvSpPr/>
              <p:nvPr/>
            </p:nvSpPr>
            <p:spPr bwMode="auto">
              <a:xfrm>
                <a:off x="7209264" y="4232623"/>
                <a:ext cx="458474" cy="516049"/>
              </a:xfrm>
              <a:custGeom>
                <a:avLst/>
                <a:gdLst>
                  <a:gd name="T0" fmla="*/ 154 w 215"/>
                  <a:gd name="T1" fmla="*/ 242 h 242"/>
                  <a:gd name="T2" fmla="*/ 0 w 215"/>
                  <a:gd name="T3" fmla="*/ 26 h 242"/>
                  <a:gd name="T4" fmla="*/ 215 w 215"/>
                  <a:gd name="T5" fmla="*/ 0 h 242"/>
                  <a:gd name="T6" fmla="*/ 154 w 215"/>
                  <a:gd name="T7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" h="242">
                    <a:moveTo>
                      <a:pt x="154" y="242"/>
                    </a:moveTo>
                    <a:lnTo>
                      <a:pt x="0" y="26"/>
                    </a:lnTo>
                    <a:lnTo>
                      <a:pt x="215" y="0"/>
                    </a:lnTo>
                    <a:lnTo>
                      <a:pt x="154" y="24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328">
                <a:extLst>
                  <a:ext uri="{FF2B5EF4-FFF2-40B4-BE49-F238E27FC236}">
                    <a16:creationId xmlns:a16="http://schemas.microsoft.com/office/drawing/2014/main" id="{2283CE3F-02AF-49E1-B7FC-98C834C43DC6}"/>
                  </a:ext>
                </a:extLst>
              </p:cNvPr>
              <p:cNvSpPr/>
              <p:nvPr/>
            </p:nvSpPr>
            <p:spPr bwMode="auto">
              <a:xfrm>
                <a:off x="9207354" y="3121625"/>
                <a:ext cx="407296" cy="494725"/>
              </a:xfrm>
              <a:custGeom>
                <a:avLst/>
                <a:gdLst>
                  <a:gd name="T0" fmla="*/ 0 w 191"/>
                  <a:gd name="T1" fmla="*/ 232 h 232"/>
                  <a:gd name="T2" fmla="*/ 132 w 191"/>
                  <a:gd name="T3" fmla="*/ 0 h 232"/>
                  <a:gd name="T4" fmla="*/ 191 w 191"/>
                  <a:gd name="T5" fmla="*/ 192 h 232"/>
                  <a:gd name="T6" fmla="*/ 0 w 191"/>
                  <a:gd name="T7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232">
                    <a:moveTo>
                      <a:pt x="0" y="232"/>
                    </a:moveTo>
                    <a:lnTo>
                      <a:pt x="132" y="0"/>
                    </a:lnTo>
                    <a:lnTo>
                      <a:pt x="191" y="192"/>
                    </a:lnTo>
                    <a:lnTo>
                      <a:pt x="0" y="23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329">
                <a:extLst>
                  <a:ext uri="{FF2B5EF4-FFF2-40B4-BE49-F238E27FC236}">
                    <a16:creationId xmlns:a16="http://schemas.microsoft.com/office/drawing/2014/main" id="{5D7353CA-4A2F-4774-AA25-A1B1541D2967}"/>
                  </a:ext>
                </a:extLst>
              </p:cNvPr>
              <p:cNvSpPr/>
              <p:nvPr/>
            </p:nvSpPr>
            <p:spPr bwMode="auto">
              <a:xfrm>
                <a:off x="8985581" y="2718594"/>
                <a:ext cx="503254" cy="403031"/>
              </a:xfrm>
              <a:custGeom>
                <a:avLst/>
                <a:gdLst>
                  <a:gd name="T0" fmla="*/ 0 w 236"/>
                  <a:gd name="T1" fmla="*/ 180 h 189"/>
                  <a:gd name="T2" fmla="*/ 149 w 236"/>
                  <a:gd name="T3" fmla="*/ 0 h 189"/>
                  <a:gd name="T4" fmla="*/ 236 w 236"/>
                  <a:gd name="T5" fmla="*/ 189 h 189"/>
                  <a:gd name="T6" fmla="*/ 0 w 236"/>
                  <a:gd name="T7" fmla="*/ 18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6" h="189">
                    <a:moveTo>
                      <a:pt x="0" y="180"/>
                    </a:moveTo>
                    <a:lnTo>
                      <a:pt x="149" y="0"/>
                    </a:lnTo>
                    <a:lnTo>
                      <a:pt x="236" y="18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330">
                <a:extLst>
                  <a:ext uri="{FF2B5EF4-FFF2-40B4-BE49-F238E27FC236}">
                    <a16:creationId xmlns:a16="http://schemas.microsoft.com/office/drawing/2014/main" id="{A21D592E-67DD-4F62-BF9E-388343167BAF}"/>
                  </a:ext>
                </a:extLst>
              </p:cNvPr>
              <p:cNvSpPr/>
              <p:nvPr/>
            </p:nvSpPr>
            <p:spPr bwMode="auto">
              <a:xfrm>
                <a:off x="8827781" y="3102433"/>
                <a:ext cx="379573" cy="513917"/>
              </a:xfrm>
              <a:custGeom>
                <a:avLst/>
                <a:gdLst>
                  <a:gd name="T0" fmla="*/ 178 w 178"/>
                  <a:gd name="T1" fmla="*/ 241 h 241"/>
                  <a:gd name="T2" fmla="*/ 0 w 178"/>
                  <a:gd name="T3" fmla="*/ 222 h 241"/>
                  <a:gd name="T4" fmla="*/ 74 w 178"/>
                  <a:gd name="T5" fmla="*/ 0 h 241"/>
                  <a:gd name="T6" fmla="*/ 178 w 178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241">
                    <a:moveTo>
                      <a:pt x="178" y="241"/>
                    </a:moveTo>
                    <a:lnTo>
                      <a:pt x="0" y="222"/>
                    </a:lnTo>
                    <a:lnTo>
                      <a:pt x="74" y="0"/>
                    </a:lnTo>
                    <a:lnTo>
                      <a:pt x="178" y="24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331">
                <a:extLst>
                  <a:ext uri="{FF2B5EF4-FFF2-40B4-BE49-F238E27FC236}">
                    <a16:creationId xmlns:a16="http://schemas.microsoft.com/office/drawing/2014/main" id="{2E7255E4-993B-496F-83C5-0DA83427EAD3}"/>
                  </a:ext>
                </a:extLst>
              </p:cNvPr>
              <p:cNvSpPr/>
              <p:nvPr/>
            </p:nvSpPr>
            <p:spPr bwMode="auto">
              <a:xfrm>
                <a:off x="9237208" y="2415789"/>
                <a:ext cx="339058" cy="302806"/>
              </a:xfrm>
              <a:custGeom>
                <a:avLst/>
                <a:gdLst>
                  <a:gd name="T0" fmla="*/ 159 w 159"/>
                  <a:gd name="T1" fmla="*/ 0 h 142"/>
                  <a:gd name="T2" fmla="*/ 31 w 159"/>
                  <a:gd name="T3" fmla="*/ 142 h 142"/>
                  <a:gd name="T4" fmla="*/ 0 w 159"/>
                  <a:gd name="T5" fmla="*/ 0 h 142"/>
                  <a:gd name="T6" fmla="*/ 159 w 159"/>
                  <a:gd name="T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142">
                    <a:moveTo>
                      <a:pt x="159" y="0"/>
                    </a:moveTo>
                    <a:lnTo>
                      <a:pt x="31" y="142"/>
                    </a:lnTo>
                    <a:lnTo>
                      <a:pt x="0" y="0"/>
                    </a:lnTo>
                    <a:lnTo>
                      <a:pt x="159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332">
                <a:extLst>
                  <a:ext uri="{FF2B5EF4-FFF2-40B4-BE49-F238E27FC236}">
                    <a16:creationId xmlns:a16="http://schemas.microsoft.com/office/drawing/2014/main" id="{23C3EF53-DE7F-453A-82DB-F12E48A07B2C}"/>
                  </a:ext>
                </a:extLst>
              </p:cNvPr>
              <p:cNvSpPr/>
              <p:nvPr/>
            </p:nvSpPr>
            <p:spPr bwMode="auto">
              <a:xfrm>
                <a:off x="8889622" y="2415789"/>
                <a:ext cx="413692" cy="302806"/>
              </a:xfrm>
              <a:custGeom>
                <a:avLst/>
                <a:gdLst>
                  <a:gd name="T0" fmla="*/ 0 w 194"/>
                  <a:gd name="T1" fmla="*/ 92 h 142"/>
                  <a:gd name="T2" fmla="*/ 194 w 194"/>
                  <a:gd name="T3" fmla="*/ 142 h 142"/>
                  <a:gd name="T4" fmla="*/ 163 w 194"/>
                  <a:gd name="T5" fmla="*/ 0 h 142"/>
                  <a:gd name="T6" fmla="*/ 0 w 194"/>
                  <a:gd name="T7" fmla="*/ 9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42">
                    <a:moveTo>
                      <a:pt x="0" y="92"/>
                    </a:moveTo>
                    <a:lnTo>
                      <a:pt x="194" y="142"/>
                    </a:lnTo>
                    <a:lnTo>
                      <a:pt x="163" y="0"/>
                    </a:lnTo>
                    <a:lnTo>
                      <a:pt x="0" y="9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333">
                <a:extLst>
                  <a:ext uri="{FF2B5EF4-FFF2-40B4-BE49-F238E27FC236}">
                    <a16:creationId xmlns:a16="http://schemas.microsoft.com/office/drawing/2014/main" id="{1D196818-A814-4F17-8A20-273D2B8777AB}"/>
                  </a:ext>
                </a:extLst>
              </p:cNvPr>
              <p:cNvSpPr/>
              <p:nvPr/>
            </p:nvSpPr>
            <p:spPr bwMode="auto">
              <a:xfrm>
                <a:off x="9576266" y="2415789"/>
                <a:ext cx="411560" cy="373177"/>
              </a:xfrm>
              <a:custGeom>
                <a:avLst/>
                <a:gdLst>
                  <a:gd name="T0" fmla="*/ 193 w 193"/>
                  <a:gd name="T1" fmla="*/ 82 h 175"/>
                  <a:gd name="T2" fmla="*/ 0 w 193"/>
                  <a:gd name="T3" fmla="*/ 0 h 175"/>
                  <a:gd name="T4" fmla="*/ 85 w 193"/>
                  <a:gd name="T5" fmla="*/ 175 h 175"/>
                  <a:gd name="T6" fmla="*/ 193 w 193"/>
                  <a:gd name="T7" fmla="*/ 82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3" h="175">
                    <a:moveTo>
                      <a:pt x="193" y="82"/>
                    </a:moveTo>
                    <a:lnTo>
                      <a:pt x="0" y="0"/>
                    </a:lnTo>
                    <a:lnTo>
                      <a:pt x="85" y="175"/>
                    </a:lnTo>
                    <a:lnTo>
                      <a:pt x="193" y="8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334">
                <a:extLst>
                  <a:ext uri="{FF2B5EF4-FFF2-40B4-BE49-F238E27FC236}">
                    <a16:creationId xmlns:a16="http://schemas.microsoft.com/office/drawing/2014/main" id="{86A4CB5F-3349-416E-BDAD-35CBFBA7010E}"/>
                  </a:ext>
                </a:extLst>
              </p:cNvPr>
              <p:cNvSpPr/>
              <p:nvPr/>
            </p:nvSpPr>
            <p:spPr bwMode="auto">
              <a:xfrm>
                <a:off x="9303315" y="2415789"/>
                <a:ext cx="454209" cy="373177"/>
              </a:xfrm>
              <a:custGeom>
                <a:avLst/>
                <a:gdLst>
                  <a:gd name="T0" fmla="*/ 0 w 213"/>
                  <a:gd name="T1" fmla="*/ 142 h 175"/>
                  <a:gd name="T2" fmla="*/ 128 w 213"/>
                  <a:gd name="T3" fmla="*/ 0 h 175"/>
                  <a:gd name="T4" fmla="*/ 213 w 213"/>
                  <a:gd name="T5" fmla="*/ 175 h 175"/>
                  <a:gd name="T6" fmla="*/ 0 w 213"/>
                  <a:gd name="T7" fmla="*/ 142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75">
                    <a:moveTo>
                      <a:pt x="0" y="142"/>
                    </a:moveTo>
                    <a:lnTo>
                      <a:pt x="128" y="0"/>
                    </a:lnTo>
                    <a:lnTo>
                      <a:pt x="213" y="175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335">
                <a:extLst>
                  <a:ext uri="{FF2B5EF4-FFF2-40B4-BE49-F238E27FC236}">
                    <a16:creationId xmlns:a16="http://schemas.microsoft.com/office/drawing/2014/main" id="{54316F3C-4045-4105-A79F-00AA67AC7636}"/>
                  </a:ext>
                </a:extLst>
              </p:cNvPr>
              <p:cNvSpPr/>
              <p:nvPr/>
            </p:nvSpPr>
            <p:spPr bwMode="auto">
              <a:xfrm>
                <a:off x="9303315" y="2718594"/>
                <a:ext cx="454209" cy="403031"/>
              </a:xfrm>
              <a:custGeom>
                <a:avLst/>
                <a:gdLst>
                  <a:gd name="T0" fmla="*/ 87 w 213"/>
                  <a:gd name="T1" fmla="*/ 189 h 189"/>
                  <a:gd name="T2" fmla="*/ 0 w 213"/>
                  <a:gd name="T3" fmla="*/ 0 h 189"/>
                  <a:gd name="T4" fmla="*/ 213 w 213"/>
                  <a:gd name="T5" fmla="*/ 33 h 189"/>
                  <a:gd name="T6" fmla="*/ 87 w 213"/>
                  <a:gd name="T7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89">
                    <a:moveTo>
                      <a:pt x="87" y="189"/>
                    </a:moveTo>
                    <a:lnTo>
                      <a:pt x="0" y="0"/>
                    </a:lnTo>
                    <a:lnTo>
                      <a:pt x="213" y="33"/>
                    </a:lnTo>
                    <a:lnTo>
                      <a:pt x="87" y="18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336">
                <a:extLst>
                  <a:ext uri="{FF2B5EF4-FFF2-40B4-BE49-F238E27FC236}">
                    <a16:creationId xmlns:a16="http://schemas.microsoft.com/office/drawing/2014/main" id="{A7780659-EAD7-4710-888B-D8FAE11C20D6}"/>
                  </a:ext>
                </a:extLst>
              </p:cNvPr>
              <p:cNvSpPr/>
              <p:nvPr/>
            </p:nvSpPr>
            <p:spPr bwMode="auto">
              <a:xfrm>
                <a:off x="9488836" y="2788965"/>
                <a:ext cx="420090" cy="362514"/>
              </a:xfrm>
              <a:custGeom>
                <a:avLst/>
                <a:gdLst>
                  <a:gd name="T0" fmla="*/ 197 w 197"/>
                  <a:gd name="T1" fmla="*/ 170 h 170"/>
                  <a:gd name="T2" fmla="*/ 0 w 197"/>
                  <a:gd name="T3" fmla="*/ 156 h 170"/>
                  <a:gd name="T4" fmla="*/ 126 w 197"/>
                  <a:gd name="T5" fmla="*/ 0 h 170"/>
                  <a:gd name="T6" fmla="*/ 197 w 19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70">
                    <a:moveTo>
                      <a:pt x="197" y="170"/>
                    </a:moveTo>
                    <a:lnTo>
                      <a:pt x="0" y="156"/>
                    </a:lnTo>
                    <a:lnTo>
                      <a:pt x="126" y="0"/>
                    </a:lnTo>
                    <a:lnTo>
                      <a:pt x="197" y="17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337">
                <a:extLst>
                  <a:ext uri="{FF2B5EF4-FFF2-40B4-BE49-F238E27FC236}">
                    <a16:creationId xmlns:a16="http://schemas.microsoft.com/office/drawing/2014/main" id="{634C8808-1D95-4E88-8E58-006E6483D4C9}"/>
                  </a:ext>
                </a:extLst>
              </p:cNvPr>
              <p:cNvSpPr/>
              <p:nvPr/>
            </p:nvSpPr>
            <p:spPr bwMode="auto">
              <a:xfrm>
                <a:off x="9757522" y="2590648"/>
                <a:ext cx="381706" cy="253760"/>
              </a:xfrm>
              <a:custGeom>
                <a:avLst/>
                <a:gdLst>
                  <a:gd name="T0" fmla="*/ 179 w 179"/>
                  <a:gd name="T1" fmla="*/ 119 h 119"/>
                  <a:gd name="T2" fmla="*/ 0 w 179"/>
                  <a:gd name="T3" fmla="*/ 93 h 119"/>
                  <a:gd name="T4" fmla="*/ 108 w 179"/>
                  <a:gd name="T5" fmla="*/ 0 h 119"/>
                  <a:gd name="T6" fmla="*/ 179 w 179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119">
                    <a:moveTo>
                      <a:pt x="179" y="119"/>
                    </a:moveTo>
                    <a:lnTo>
                      <a:pt x="0" y="93"/>
                    </a:lnTo>
                    <a:lnTo>
                      <a:pt x="108" y="0"/>
                    </a:lnTo>
                    <a:lnTo>
                      <a:pt x="179" y="11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338">
                <a:extLst>
                  <a:ext uri="{FF2B5EF4-FFF2-40B4-BE49-F238E27FC236}">
                    <a16:creationId xmlns:a16="http://schemas.microsoft.com/office/drawing/2014/main" id="{5652F7A2-0AB4-4BD2-B45E-34F97A10C72E}"/>
                  </a:ext>
                </a:extLst>
              </p:cNvPr>
              <p:cNvSpPr/>
              <p:nvPr/>
            </p:nvSpPr>
            <p:spPr bwMode="auto">
              <a:xfrm>
                <a:off x="9987825" y="2590648"/>
                <a:ext cx="494725" cy="253760"/>
              </a:xfrm>
              <a:custGeom>
                <a:avLst/>
                <a:gdLst>
                  <a:gd name="T0" fmla="*/ 232 w 232"/>
                  <a:gd name="T1" fmla="*/ 27 h 119"/>
                  <a:gd name="T2" fmla="*/ 71 w 232"/>
                  <a:gd name="T3" fmla="*/ 119 h 119"/>
                  <a:gd name="T4" fmla="*/ 0 w 232"/>
                  <a:gd name="T5" fmla="*/ 0 h 119"/>
                  <a:gd name="T6" fmla="*/ 232 w 232"/>
                  <a:gd name="T7" fmla="*/ 2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2" h="119">
                    <a:moveTo>
                      <a:pt x="232" y="27"/>
                    </a:moveTo>
                    <a:lnTo>
                      <a:pt x="71" y="119"/>
                    </a:lnTo>
                    <a:lnTo>
                      <a:pt x="0" y="0"/>
                    </a:lnTo>
                    <a:lnTo>
                      <a:pt x="232" y="2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339">
                <a:extLst>
                  <a:ext uri="{FF2B5EF4-FFF2-40B4-BE49-F238E27FC236}">
                    <a16:creationId xmlns:a16="http://schemas.microsoft.com/office/drawing/2014/main" id="{A674532C-9774-4DEA-A1F6-97D42C65DE20}"/>
                  </a:ext>
                </a:extLst>
              </p:cNvPr>
              <p:cNvSpPr/>
              <p:nvPr/>
            </p:nvSpPr>
            <p:spPr bwMode="auto">
              <a:xfrm>
                <a:off x="9757522" y="2788965"/>
                <a:ext cx="381706" cy="362514"/>
              </a:xfrm>
              <a:custGeom>
                <a:avLst/>
                <a:gdLst>
                  <a:gd name="T0" fmla="*/ 71 w 179"/>
                  <a:gd name="T1" fmla="*/ 170 h 170"/>
                  <a:gd name="T2" fmla="*/ 0 w 179"/>
                  <a:gd name="T3" fmla="*/ 0 h 170"/>
                  <a:gd name="T4" fmla="*/ 179 w 179"/>
                  <a:gd name="T5" fmla="*/ 26 h 170"/>
                  <a:gd name="T6" fmla="*/ 71 w 179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170">
                    <a:moveTo>
                      <a:pt x="71" y="170"/>
                    </a:moveTo>
                    <a:lnTo>
                      <a:pt x="0" y="0"/>
                    </a:lnTo>
                    <a:lnTo>
                      <a:pt x="179" y="26"/>
                    </a:lnTo>
                    <a:lnTo>
                      <a:pt x="71" y="17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340">
                <a:extLst>
                  <a:ext uri="{FF2B5EF4-FFF2-40B4-BE49-F238E27FC236}">
                    <a16:creationId xmlns:a16="http://schemas.microsoft.com/office/drawing/2014/main" id="{5AE4204A-70AD-4BB4-9285-B6E4361F73CD}"/>
                  </a:ext>
                </a:extLst>
              </p:cNvPr>
              <p:cNvSpPr/>
              <p:nvPr/>
            </p:nvSpPr>
            <p:spPr bwMode="auto">
              <a:xfrm>
                <a:off x="9488836" y="3121625"/>
                <a:ext cx="420090" cy="409427"/>
              </a:xfrm>
              <a:custGeom>
                <a:avLst/>
                <a:gdLst>
                  <a:gd name="T0" fmla="*/ 59 w 197"/>
                  <a:gd name="T1" fmla="*/ 192 h 192"/>
                  <a:gd name="T2" fmla="*/ 0 w 197"/>
                  <a:gd name="T3" fmla="*/ 0 h 192"/>
                  <a:gd name="T4" fmla="*/ 197 w 197"/>
                  <a:gd name="T5" fmla="*/ 14 h 192"/>
                  <a:gd name="T6" fmla="*/ 59 w 197"/>
                  <a:gd name="T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92">
                    <a:moveTo>
                      <a:pt x="59" y="192"/>
                    </a:moveTo>
                    <a:lnTo>
                      <a:pt x="0" y="0"/>
                    </a:lnTo>
                    <a:lnTo>
                      <a:pt x="197" y="14"/>
                    </a:lnTo>
                    <a:lnTo>
                      <a:pt x="59" y="19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341">
                <a:extLst>
                  <a:ext uri="{FF2B5EF4-FFF2-40B4-BE49-F238E27FC236}">
                    <a16:creationId xmlns:a16="http://schemas.microsoft.com/office/drawing/2014/main" id="{9EFE76B3-2446-4DA5-8041-DE73111BABA3}"/>
                  </a:ext>
                </a:extLst>
              </p:cNvPr>
              <p:cNvSpPr/>
              <p:nvPr/>
            </p:nvSpPr>
            <p:spPr bwMode="auto">
              <a:xfrm>
                <a:off x="9908926" y="2844409"/>
                <a:ext cx="230303" cy="454209"/>
              </a:xfrm>
              <a:custGeom>
                <a:avLst/>
                <a:gdLst>
                  <a:gd name="T0" fmla="*/ 108 w 108"/>
                  <a:gd name="T1" fmla="*/ 213 h 213"/>
                  <a:gd name="T2" fmla="*/ 108 w 108"/>
                  <a:gd name="T3" fmla="*/ 0 h 213"/>
                  <a:gd name="T4" fmla="*/ 0 w 108"/>
                  <a:gd name="T5" fmla="*/ 144 h 213"/>
                  <a:gd name="T6" fmla="*/ 108 w 108"/>
                  <a:gd name="T7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13">
                    <a:moveTo>
                      <a:pt x="108" y="213"/>
                    </a:moveTo>
                    <a:lnTo>
                      <a:pt x="108" y="0"/>
                    </a:lnTo>
                    <a:lnTo>
                      <a:pt x="0" y="144"/>
                    </a:lnTo>
                    <a:lnTo>
                      <a:pt x="108" y="21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342">
                <a:extLst>
                  <a:ext uri="{FF2B5EF4-FFF2-40B4-BE49-F238E27FC236}">
                    <a16:creationId xmlns:a16="http://schemas.microsoft.com/office/drawing/2014/main" id="{B3F79013-5EFC-4C05-A1FA-2AB662423367}"/>
                  </a:ext>
                </a:extLst>
              </p:cNvPr>
              <p:cNvSpPr/>
              <p:nvPr/>
            </p:nvSpPr>
            <p:spPr bwMode="auto">
              <a:xfrm>
                <a:off x="10139229" y="2844409"/>
                <a:ext cx="258025" cy="454209"/>
              </a:xfrm>
              <a:custGeom>
                <a:avLst/>
                <a:gdLst>
                  <a:gd name="T0" fmla="*/ 121 w 121"/>
                  <a:gd name="T1" fmla="*/ 130 h 213"/>
                  <a:gd name="T2" fmla="*/ 0 w 121"/>
                  <a:gd name="T3" fmla="*/ 0 h 213"/>
                  <a:gd name="T4" fmla="*/ 0 w 121"/>
                  <a:gd name="T5" fmla="*/ 213 h 213"/>
                  <a:gd name="T6" fmla="*/ 121 w 121"/>
                  <a:gd name="T7" fmla="*/ 13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13">
                    <a:moveTo>
                      <a:pt x="121" y="130"/>
                    </a:moveTo>
                    <a:lnTo>
                      <a:pt x="0" y="0"/>
                    </a:lnTo>
                    <a:lnTo>
                      <a:pt x="0" y="213"/>
                    </a:lnTo>
                    <a:lnTo>
                      <a:pt x="121" y="13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343">
                <a:extLst>
                  <a:ext uri="{FF2B5EF4-FFF2-40B4-BE49-F238E27FC236}">
                    <a16:creationId xmlns:a16="http://schemas.microsoft.com/office/drawing/2014/main" id="{561DF524-EF14-4E88-BFBF-9FBF83CE0C4B}"/>
                  </a:ext>
                </a:extLst>
              </p:cNvPr>
              <p:cNvSpPr/>
              <p:nvPr/>
            </p:nvSpPr>
            <p:spPr bwMode="auto">
              <a:xfrm>
                <a:off x="10139229" y="2844409"/>
                <a:ext cx="454209" cy="277216"/>
              </a:xfrm>
              <a:custGeom>
                <a:avLst/>
                <a:gdLst>
                  <a:gd name="T0" fmla="*/ 213 w 213"/>
                  <a:gd name="T1" fmla="*/ 12 h 130"/>
                  <a:gd name="T2" fmla="*/ 0 w 213"/>
                  <a:gd name="T3" fmla="*/ 0 h 130"/>
                  <a:gd name="T4" fmla="*/ 121 w 213"/>
                  <a:gd name="T5" fmla="*/ 130 h 130"/>
                  <a:gd name="T6" fmla="*/ 213 w 213"/>
                  <a:gd name="T7" fmla="*/ 1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30">
                    <a:moveTo>
                      <a:pt x="213" y="12"/>
                    </a:moveTo>
                    <a:lnTo>
                      <a:pt x="0" y="0"/>
                    </a:lnTo>
                    <a:lnTo>
                      <a:pt x="121" y="130"/>
                    </a:lnTo>
                    <a:lnTo>
                      <a:pt x="213" y="1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344">
                <a:extLst>
                  <a:ext uri="{FF2B5EF4-FFF2-40B4-BE49-F238E27FC236}">
                    <a16:creationId xmlns:a16="http://schemas.microsoft.com/office/drawing/2014/main" id="{A52A2B16-89FC-4D31-99CF-7947A4956C05}"/>
                  </a:ext>
                </a:extLst>
              </p:cNvPr>
              <p:cNvSpPr/>
              <p:nvPr/>
            </p:nvSpPr>
            <p:spPr bwMode="auto">
              <a:xfrm>
                <a:off x="10139229" y="2648225"/>
                <a:ext cx="454209" cy="221773"/>
              </a:xfrm>
              <a:custGeom>
                <a:avLst/>
                <a:gdLst>
                  <a:gd name="T0" fmla="*/ 161 w 213"/>
                  <a:gd name="T1" fmla="*/ 0 h 104"/>
                  <a:gd name="T2" fmla="*/ 213 w 213"/>
                  <a:gd name="T3" fmla="*/ 104 h 104"/>
                  <a:gd name="T4" fmla="*/ 0 w 213"/>
                  <a:gd name="T5" fmla="*/ 92 h 104"/>
                  <a:gd name="T6" fmla="*/ 161 w 213"/>
                  <a:gd name="T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04">
                    <a:moveTo>
                      <a:pt x="161" y="0"/>
                    </a:moveTo>
                    <a:lnTo>
                      <a:pt x="213" y="104"/>
                    </a:lnTo>
                    <a:lnTo>
                      <a:pt x="0" y="92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345">
                <a:extLst>
                  <a:ext uri="{FF2B5EF4-FFF2-40B4-BE49-F238E27FC236}">
                    <a16:creationId xmlns:a16="http://schemas.microsoft.com/office/drawing/2014/main" id="{F6F45946-A46E-4903-8A2E-7999E06147DB}"/>
                  </a:ext>
                </a:extLst>
              </p:cNvPr>
              <p:cNvSpPr/>
              <p:nvPr/>
            </p:nvSpPr>
            <p:spPr bwMode="auto">
              <a:xfrm>
                <a:off x="10482550" y="2648225"/>
                <a:ext cx="277216" cy="221773"/>
              </a:xfrm>
              <a:custGeom>
                <a:avLst/>
                <a:gdLst>
                  <a:gd name="T0" fmla="*/ 130 w 130"/>
                  <a:gd name="T1" fmla="*/ 18 h 104"/>
                  <a:gd name="T2" fmla="*/ 52 w 130"/>
                  <a:gd name="T3" fmla="*/ 104 h 104"/>
                  <a:gd name="T4" fmla="*/ 0 w 130"/>
                  <a:gd name="T5" fmla="*/ 0 h 104"/>
                  <a:gd name="T6" fmla="*/ 130 w 130"/>
                  <a:gd name="T7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104">
                    <a:moveTo>
                      <a:pt x="130" y="18"/>
                    </a:moveTo>
                    <a:lnTo>
                      <a:pt x="52" y="104"/>
                    </a:lnTo>
                    <a:lnTo>
                      <a:pt x="0" y="0"/>
                    </a:lnTo>
                    <a:lnTo>
                      <a:pt x="130" y="1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346">
                <a:extLst>
                  <a:ext uri="{FF2B5EF4-FFF2-40B4-BE49-F238E27FC236}">
                    <a16:creationId xmlns:a16="http://schemas.microsoft.com/office/drawing/2014/main" id="{5B8B5D6B-E2B2-455B-9039-19547AC5D66D}"/>
                  </a:ext>
                </a:extLst>
              </p:cNvPr>
              <p:cNvSpPr/>
              <p:nvPr/>
            </p:nvSpPr>
            <p:spPr bwMode="auto">
              <a:xfrm>
                <a:off x="10397252" y="2869998"/>
                <a:ext cx="307070" cy="281481"/>
              </a:xfrm>
              <a:custGeom>
                <a:avLst/>
                <a:gdLst>
                  <a:gd name="T0" fmla="*/ 144 w 144"/>
                  <a:gd name="T1" fmla="*/ 132 h 132"/>
                  <a:gd name="T2" fmla="*/ 92 w 144"/>
                  <a:gd name="T3" fmla="*/ 0 h 132"/>
                  <a:gd name="T4" fmla="*/ 0 w 144"/>
                  <a:gd name="T5" fmla="*/ 118 h 132"/>
                  <a:gd name="T6" fmla="*/ 144 w 144"/>
                  <a:gd name="T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32">
                    <a:moveTo>
                      <a:pt x="144" y="132"/>
                    </a:moveTo>
                    <a:lnTo>
                      <a:pt x="92" y="0"/>
                    </a:lnTo>
                    <a:lnTo>
                      <a:pt x="0" y="118"/>
                    </a:lnTo>
                    <a:lnTo>
                      <a:pt x="144" y="13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347">
                <a:extLst>
                  <a:ext uri="{FF2B5EF4-FFF2-40B4-BE49-F238E27FC236}">
                    <a16:creationId xmlns:a16="http://schemas.microsoft.com/office/drawing/2014/main" id="{B9EE356A-1FAB-45F2-9681-5606C7E427A1}"/>
                  </a:ext>
                </a:extLst>
              </p:cNvPr>
              <p:cNvSpPr/>
              <p:nvPr/>
            </p:nvSpPr>
            <p:spPr bwMode="auto">
              <a:xfrm>
                <a:off x="10593436" y="2869998"/>
                <a:ext cx="253760" cy="281481"/>
              </a:xfrm>
              <a:custGeom>
                <a:avLst/>
                <a:gdLst>
                  <a:gd name="T0" fmla="*/ 119 w 119"/>
                  <a:gd name="T1" fmla="*/ 12 h 132"/>
                  <a:gd name="T2" fmla="*/ 0 w 119"/>
                  <a:gd name="T3" fmla="*/ 0 h 132"/>
                  <a:gd name="T4" fmla="*/ 52 w 119"/>
                  <a:gd name="T5" fmla="*/ 132 h 132"/>
                  <a:gd name="T6" fmla="*/ 119 w 119"/>
                  <a:gd name="T7" fmla="*/ 1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32">
                    <a:moveTo>
                      <a:pt x="119" y="12"/>
                    </a:moveTo>
                    <a:lnTo>
                      <a:pt x="0" y="0"/>
                    </a:lnTo>
                    <a:lnTo>
                      <a:pt x="52" y="132"/>
                    </a:lnTo>
                    <a:lnTo>
                      <a:pt x="119" y="1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348">
                <a:extLst>
                  <a:ext uri="{FF2B5EF4-FFF2-40B4-BE49-F238E27FC236}">
                    <a16:creationId xmlns:a16="http://schemas.microsoft.com/office/drawing/2014/main" id="{11ADD4AB-40A6-4A00-95E7-099B57E52498}"/>
                  </a:ext>
                </a:extLst>
              </p:cNvPr>
              <p:cNvSpPr/>
              <p:nvPr/>
            </p:nvSpPr>
            <p:spPr bwMode="auto">
              <a:xfrm>
                <a:off x="10704323" y="2895587"/>
                <a:ext cx="272952" cy="255892"/>
              </a:xfrm>
              <a:custGeom>
                <a:avLst/>
                <a:gdLst>
                  <a:gd name="T0" fmla="*/ 128 w 128"/>
                  <a:gd name="T1" fmla="*/ 97 h 120"/>
                  <a:gd name="T2" fmla="*/ 67 w 128"/>
                  <a:gd name="T3" fmla="*/ 0 h 120"/>
                  <a:gd name="T4" fmla="*/ 0 w 128"/>
                  <a:gd name="T5" fmla="*/ 120 h 120"/>
                  <a:gd name="T6" fmla="*/ 128 w 128"/>
                  <a:gd name="T7" fmla="*/ 9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20">
                    <a:moveTo>
                      <a:pt x="128" y="97"/>
                    </a:moveTo>
                    <a:lnTo>
                      <a:pt x="67" y="0"/>
                    </a:lnTo>
                    <a:lnTo>
                      <a:pt x="0" y="120"/>
                    </a:lnTo>
                    <a:lnTo>
                      <a:pt x="128" y="9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349">
                <a:extLst>
                  <a:ext uri="{FF2B5EF4-FFF2-40B4-BE49-F238E27FC236}">
                    <a16:creationId xmlns:a16="http://schemas.microsoft.com/office/drawing/2014/main" id="{92CCE57C-2874-4092-8C4B-5B920E37C95B}"/>
                  </a:ext>
                </a:extLst>
              </p:cNvPr>
              <p:cNvSpPr/>
              <p:nvPr/>
            </p:nvSpPr>
            <p:spPr bwMode="auto">
              <a:xfrm>
                <a:off x="10704323" y="3102433"/>
                <a:ext cx="272952" cy="302806"/>
              </a:xfrm>
              <a:custGeom>
                <a:avLst/>
                <a:gdLst>
                  <a:gd name="T0" fmla="*/ 7 w 128"/>
                  <a:gd name="T1" fmla="*/ 142 h 142"/>
                  <a:gd name="T2" fmla="*/ 0 w 128"/>
                  <a:gd name="T3" fmla="*/ 23 h 142"/>
                  <a:gd name="T4" fmla="*/ 128 w 128"/>
                  <a:gd name="T5" fmla="*/ 0 h 142"/>
                  <a:gd name="T6" fmla="*/ 7 w 128"/>
                  <a:gd name="T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42">
                    <a:moveTo>
                      <a:pt x="7" y="142"/>
                    </a:moveTo>
                    <a:lnTo>
                      <a:pt x="0" y="23"/>
                    </a:lnTo>
                    <a:lnTo>
                      <a:pt x="128" y="0"/>
                    </a:lnTo>
                    <a:lnTo>
                      <a:pt x="7" y="14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350">
                <a:extLst>
                  <a:ext uri="{FF2B5EF4-FFF2-40B4-BE49-F238E27FC236}">
                    <a16:creationId xmlns:a16="http://schemas.microsoft.com/office/drawing/2014/main" id="{5CD0F491-9860-4F85-8871-E449CC53D2E9}"/>
                  </a:ext>
                </a:extLst>
              </p:cNvPr>
              <p:cNvSpPr/>
              <p:nvPr/>
            </p:nvSpPr>
            <p:spPr bwMode="auto">
              <a:xfrm>
                <a:off x="10593436" y="2686609"/>
                <a:ext cx="253760" cy="208979"/>
              </a:xfrm>
              <a:custGeom>
                <a:avLst/>
                <a:gdLst>
                  <a:gd name="T0" fmla="*/ 78 w 119"/>
                  <a:gd name="T1" fmla="*/ 0 h 98"/>
                  <a:gd name="T2" fmla="*/ 119 w 119"/>
                  <a:gd name="T3" fmla="*/ 98 h 98"/>
                  <a:gd name="T4" fmla="*/ 0 w 119"/>
                  <a:gd name="T5" fmla="*/ 86 h 98"/>
                  <a:gd name="T6" fmla="*/ 78 w 119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98">
                    <a:moveTo>
                      <a:pt x="78" y="0"/>
                    </a:moveTo>
                    <a:lnTo>
                      <a:pt x="119" y="98"/>
                    </a:lnTo>
                    <a:lnTo>
                      <a:pt x="0" y="86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351">
                <a:extLst>
                  <a:ext uri="{FF2B5EF4-FFF2-40B4-BE49-F238E27FC236}">
                    <a16:creationId xmlns:a16="http://schemas.microsoft.com/office/drawing/2014/main" id="{57798833-2E32-4A34-882F-B1DABDE6E208}"/>
                  </a:ext>
                </a:extLst>
              </p:cNvPr>
              <p:cNvSpPr/>
              <p:nvPr/>
            </p:nvSpPr>
            <p:spPr bwMode="auto">
              <a:xfrm>
                <a:off x="10759766" y="2686609"/>
                <a:ext cx="253760" cy="208979"/>
              </a:xfrm>
              <a:custGeom>
                <a:avLst/>
                <a:gdLst>
                  <a:gd name="T0" fmla="*/ 119 w 119"/>
                  <a:gd name="T1" fmla="*/ 34 h 98"/>
                  <a:gd name="T2" fmla="*/ 41 w 119"/>
                  <a:gd name="T3" fmla="*/ 98 h 98"/>
                  <a:gd name="T4" fmla="*/ 0 w 119"/>
                  <a:gd name="T5" fmla="*/ 0 h 98"/>
                  <a:gd name="T6" fmla="*/ 119 w 119"/>
                  <a:gd name="T7" fmla="*/ 3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98">
                    <a:moveTo>
                      <a:pt x="119" y="34"/>
                    </a:moveTo>
                    <a:lnTo>
                      <a:pt x="41" y="98"/>
                    </a:lnTo>
                    <a:lnTo>
                      <a:pt x="0" y="0"/>
                    </a:lnTo>
                    <a:lnTo>
                      <a:pt x="119" y="3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352">
                <a:extLst>
                  <a:ext uri="{FF2B5EF4-FFF2-40B4-BE49-F238E27FC236}">
                    <a16:creationId xmlns:a16="http://schemas.microsoft.com/office/drawing/2014/main" id="{4D34DB98-75E4-478E-B86D-E1680127E1C9}"/>
                  </a:ext>
                </a:extLst>
              </p:cNvPr>
              <p:cNvSpPr/>
              <p:nvPr/>
            </p:nvSpPr>
            <p:spPr bwMode="auto">
              <a:xfrm>
                <a:off x="10847197" y="2895587"/>
                <a:ext cx="245231" cy="206847"/>
              </a:xfrm>
              <a:custGeom>
                <a:avLst/>
                <a:gdLst>
                  <a:gd name="T0" fmla="*/ 61 w 115"/>
                  <a:gd name="T1" fmla="*/ 97 h 97"/>
                  <a:gd name="T2" fmla="*/ 115 w 115"/>
                  <a:gd name="T3" fmla="*/ 35 h 97"/>
                  <a:gd name="T4" fmla="*/ 0 w 115"/>
                  <a:gd name="T5" fmla="*/ 0 h 97"/>
                  <a:gd name="T6" fmla="*/ 61 w 115"/>
                  <a:gd name="T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97">
                    <a:moveTo>
                      <a:pt x="61" y="97"/>
                    </a:moveTo>
                    <a:lnTo>
                      <a:pt x="115" y="35"/>
                    </a:lnTo>
                    <a:lnTo>
                      <a:pt x="0" y="0"/>
                    </a:lnTo>
                    <a:lnTo>
                      <a:pt x="61" y="9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353">
                <a:extLst>
                  <a:ext uri="{FF2B5EF4-FFF2-40B4-BE49-F238E27FC236}">
                    <a16:creationId xmlns:a16="http://schemas.microsoft.com/office/drawing/2014/main" id="{7B629B72-E109-4127-B013-9BA3700230A4}"/>
                  </a:ext>
                </a:extLst>
              </p:cNvPr>
              <p:cNvSpPr/>
              <p:nvPr/>
            </p:nvSpPr>
            <p:spPr bwMode="auto">
              <a:xfrm>
                <a:off x="10977274" y="2970222"/>
                <a:ext cx="262290" cy="132211"/>
              </a:xfrm>
              <a:custGeom>
                <a:avLst/>
                <a:gdLst>
                  <a:gd name="T0" fmla="*/ 123 w 123"/>
                  <a:gd name="T1" fmla="*/ 36 h 62"/>
                  <a:gd name="T2" fmla="*/ 0 w 123"/>
                  <a:gd name="T3" fmla="*/ 62 h 62"/>
                  <a:gd name="T4" fmla="*/ 54 w 123"/>
                  <a:gd name="T5" fmla="*/ 0 h 62"/>
                  <a:gd name="T6" fmla="*/ 123 w 123"/>
                  <a:gd name="T7" fmla="*/ 3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62">
                    <a:moveTo>
                      <a:pt x="123" y="36"/>
                    </a:moveTo>
                    <a:lnTo>
                      <a:pt x="0" y="62"/>
                    </a:lnTo>
                    <a:lnTo>
                      <a:pt x="54" y="0"/>
                    </a:lnTo>
                    <a:lnTo>
                      <a:pt x="123" y="3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354">
                <a:extLst>
                  <a:ext uri="{FF2B5EF4-FFF2-40B4-BE49-F238E27FC236}">
                    <a16:creationId xmlns:a16="http://schemas.microsoft.com/office/drawing/2014/main" id="{63A5F675-A810-4B3A-8268-CCC183C341CF}"/>
                  </a:ext>
                </a:extLst>
              </p:cNvPr>
              <p:cNvSpPr/>
              <p:nvPr/>
            </p:nvSpPr>
            <p:spPr bwMode="auto">
              <a:xfrm>
                <a:off x="10847197" y="2759111"/>
                <a:ext cx="245231" cy="211112"/>
              </a:xfrm>
              <a:custGeom>
                <a:avLst/>
                <a:gdLst>
                  <a:gd name="T0" fmla="*/ 78 w 115"/>
                  <a:gd name="T1" fmla="*/ 0 h 99"/>
                  <a:gd name="T2" fmla="*/ 115 w 115"/>
                  <a:gd name="T3" fmla="*/ 99 h 99"/>
                  <a:gd name="T4" fmla="*/ 0 w 115"/>
                  <a:gd name="T5" fmla="*/ 64 h 99"/>
                  <a:gd name="T6" fmla="*/ 78 w 115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99">
                    <a:moveTo>
                      <a:pt x="78" y="0"/>
                    </a:moveTo>
                    <a:lnTo>
                      <a:pt x="115" y="99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355">
                <a:extLst>
                  <a:ext uri="{FF2B5EF4-FFF2-40B4-BE49-F238E27FC236}">
                    <a16:creationId xmlns:a16="http://schemas.microsoft.com/office/drawing/2014/main" id="{DD5CE4AA-313F-4891-8680-9E8285C069DA}"/>
                  </a:ext>
                </a:extLst>
              </p:cNvPr>
              <p:cNvSpPr/>
              <p:nvPr/>
            </p:nvSpPr>
            <p:spPr bwMode="auto">
              <a:xfrm>
                <a:off x="11013527" y="2759111"/>
                <a:ext cx="251627" cy="211112"/>
              </a:xfrm>
              <a:custGeom>
                <a:avLst/>
                <a:gdLst>
                  <a:gd name="T0" fmla="*/ 118 w 118"/>
                  <a:gd name="T1" fmla="*/ 0 h 99"/>
                  <a:gd name="T2" fmla="*/ 37 w 118"/>
                  <a:gd name="T3" fmla="*/ 99 h 99"/>
                  <a:gd name="T4" fmla="*/ 0 w 118"/>
                  <a:gd name="T5" fmla="*/ 0 h 99"/>
                  <a:gd name="T6" fmla="*/ 118 w 118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99">
                    <a:moveTo>
                      <a:pt x="118" y="0"/>
                    </a:moveTo>
                    <a:lnTo>
                      <a:pt x="37" y="99"/>
                    </a:lnTo>
                    <a:lnTo>
                      <a:pt x="0" y="0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356">
                <a:extLst>
                  <a:ext uri="{FF2B5EF4-FFF2-40B4-BE49-F238E27FC236}">
                    <a16:creationId xmlns:a16="http://schemas.microsoft.com/office/drawing/2014/main" id="{0205D058-C09E-48D1-95A4-F0599FC900CA}"/>
                  </a:ext>
                </a:extLst>
              </p:cNvPr>
              <p:cNvSpPr/>
              <p:nvPr/>
            </p:nvSpPr>
            <p:spPr bwMode="auto">
              <a:xfrm>
                <a:off x="11092426" y="2759111"/>
                <a:ext cx="383838" cy="211112"/>
              </a:xfrm>
              <a:custGeom>
                <a:avLst/>
                <a:gdLst>
                  <a:gd name="T0" fmla="*/ 180 w 180"/>
                  <a:gd name="T1" fmla="*/ 52 h 99"/>
                  <a:gd name="T2" fmla="*/ 0 w 180"/>
                  <a:gd name="T3" fmla="*/ 99 h 99"/>
                  <a:gd name="T4" fmla="*/ 81 w 180"/>
                  <a:gd name="T5" fmla="*/ 0 h 99"/>
                  <a:gd name="T6" fmla="*/ 180 w 180"/>
                  <a:gd name="T7" fmla="*/ 5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99">
                    <a:moveTo>
                      <a:pt x="180" y="52"/>
                    </a:moveTo>
                    <a:lnTo>
                      <a:pt x="0" y="99"/>
                    </a:lnTo>
                    <a:lnTo>
                      <a:pt x="81" y="0"/>
                    </a:lnTo>
                    <a:lnTo>
                      <a:pt x="180" y="5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357">
                <a:extLst>
                  <a:ext uri="{FF2B5EF4-FFF2-40B4-BE49-F238E27FC236}">
                    <a16:creationId xmlns:a16="http://schemas.microsoft.com/office/drawing/2014/main" id="{CF7DE9DF-AF83-43B2-B8DA-C7C1A7D2C12C}"/>
                  </a:ext>
                </a:extLst>
              </p:cNvPr>
              <p:cNvSpPr/>
              <p:nvPr/>
            </p:nvSpPr>
            <p:spPr bwMode="auto">
              <a:xfrm>
                <a:off x="11092426" y="2869998"/>
                <a:ext cx="383838" cy="176993"/>
              </a:xfrm>
              <a:custGeom>
                <a:avLst/>
                <a:gdLst>
                  <a:gd name="T0" fmla="*/ 69 w 180"/>
                  <a:gd name="T1" fmla="*/ 83 h 83"/>
                  <a:gd name="T2" fmla="*/ 0 w 180"/>
                  <a:gd name="T3" fmla="*/ 47 h 83"/>
                  <a:gd name="T4" fmla="*/ 180 w 180"/>
                  <a:gd name="T5" fmla="*/ 0 h 83"/>
                  <a:gd name="T6" fmla="*/ 69 w 18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3">
                    <a:moveTo>
                      <a:pt x="69" y="83"/>
                    </a:moveTo>
                    <a:lnTo>
                      <a:pt x="0" y="47"/>
                    </a:lnTo>
                    <a:lnTo>
                      <a:pt x="180" y="0"/>
                    </a:lnTo>
                    <a:lnTo>
                      <a:pt x="69" y="8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358">
                <a:extLst>
                  <a:ext uri="{FF2B5EF4-FFF2-40B4-BE49-F238E27FC236}">
                    <a16:creationId xmlns:a16="http://schemas.microsoft.com/office/drawing/2014/main" id="{10523301-2E4B-4972-A019-75F202378347}"/>
                  </a:ext>
                </a:extLst>
              </p:cNvPr>
              <p:cNvSpPr/>
              <p:nvPr/>
            </p:nvSpPr>
            <p:spPr bwMode="auto">
              <a:xfrm>
                <a:off x="10139229" y="3298617"/>
                <a:ext cx="258025" cy="317733"/>
              </a:xfrm>
              <a:custGeom>
                <a:avLst/>
                <a:gdLst>
                  <a:gd name="T0" fmla="*/ 0 w 121"/>
                  <a:gd name="T1" fmla="*/ 0 h 149"/>
                  <a:gd name="T2" fmla="*/ 121 w 121"/>
                  <a:gd name="T3" fmla="*/ 33 h 149"/>
                  <a:gd name="T4" fmla="*/ 45 w 121"/>
                  <a:gd name="T5" fmla="*/ 149 h 149"/>
                  <a:gd name="T6" fmla="*/ 0 w 121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149">
                    <a:moveTo>
                      <a:pt x="0" y="0"/>
                    </a:moveTo>
                    <a:lnTo>
                      <a:pt x="121" y="33"/>
                    </a:lnTo>
                    <a:lnTo>
                      <a:pt x="45" y="1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359">
                <a:extLst>
                  <a:ext uri="{FF2B5EF4-FFF2-40B4-BE49-F238E27FC236}">
                    <a16:creationId xmlns:a16="http://schemas.microsoft.com/office/drawing/2014/main" id="{D625708F-7C71-4F5C-A37A-C6E9AF23C1F7}"/>
                  </a:ext>
                </a:extLst>
              </p:cNvPr>
              <p:cNvSpPr/>
              <p:nvPr/>
            </p:nvSpPr>
            <p:spPr bwMode="auto">
              <a:xfrm>
                <a:off x="9908926" y="3460682"/>
                <a:ext cx="326263" cy="266555"/>
              </a:xfrm>
              <a:custGeom>
                <a:avLst/>
                <a:gdLst>
                  <a:gd name="T0" fmla="*/ 37 w 153"/>
                  <a:gd name="T1" fmla="*/ 125 h 125"/>
                  <a:gd name="T2" fmla="*/ 153 w 153"/>
                  <a:gd name="T3" fmla="*/ 73 h 125"/>
                  <a:gd name="T4" fmla="*/ 0 w 153"/>
                  <a:gd name="T5" fmla="*/ 0 h 125"/>
                  <a:gd name="T6" fmla="*/ 37 w 153"/>
                  <a:gd name="T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25">
                    <a:moveTo>
                      <a:pt x="37" y="125"/>
                    </a:moveTo>
                    <a:lnTo>
                      <a:pt x="153" y="73"/>
                    </a:lnTo>
                    <a:lnTo>
                      <a:pt x="0" y="0"/>
                    </a:lnTo>
                    <a:lnTo>
                      <a:pt x="37" y="12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360">
                <a:extLst>
                  <a:ext uri="{FF2B5EF4-FFF2-40B4-BE49-F238E27FC236}">
                    <a16:creationId xmlns:a16="http://schemas.microsoft.com/office/drawing/2014/main" id="{B681D601-2677-4245-8CF5-1EB79A236171}"/>
                  </a:ext>
                </a:extLst>
              </p:cNvPr>
              <p:cNvSpPr/>
              <p:nvPr/>
            </p:nvSpPr>
            <p:spPr bwMode="auto">
              <a:xfrm>
                <a:off x="9908926" y="3298617"/>
                <a:ext cx="326263" cy="317733"/>
              </a:xfrm>
              <a:custGeom>
                <a:avLst/>
                <a:gdLst>
                  <a:gd name="T0" fmla="*/ 108 w 153"/>
                  <a:gd name="T1" fmla="*/ 0 h 149"/>
                  <a:gd name="T2" fmla="*/ 0 w 153"/>
                  <a:gd name="T3" fmla="*/ 76 h 149"/>
                  <a:gd name="T4" fmla="*/ 153 w 153"/>
                  <a:gd name="T5" fmla="*/ 149 h 149"/>
                  <a:gd name="T6" fmla="*/ 108 w 153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49">
                    <a:moveTo>
                      <a:pt x="108" y="0"/>
                    </a:moveTo>
                    <a:lnTo>
                      <a:pt x="0" y="76"/>
                    </a:lnTo>
                    <a:lnTo>
                      <a:pt x="153" y="149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361">
                <a:extLst>
                  <a:ext uri="{FF2B5EF4-FFF2-40B4-BE49-F238E27FC236}">
                    <a16:creationId xmlns:a16="http://schemas.microsoft.com/office/drawing/2014/main" id="{4ED1AF10-CF66-4DE8-8A86-0BC8BC180ADD}"/>
                  </a:ext>
                </a:extLst>
              </p:cNvPr>
              <p:cNvSpPr/>
              <p:nvPr/>
            </p:nvSpPr>
            <p:spPr bwMode="auto">
              <a:xfrm>
                <a:off x="9614650" y="3151479"/>
                <a:ext cx="294276" cy="379573"/>
              </a:xfrm>
              <a:custGeom>
                <a:avLst/>
                <a:gdLst>
                  <a:gd name="T0" fmla="*/ 138 w 138"/>
                  <a:gd name="T1" fmla="*/ 0 h 178"/>
                  <a:gd name="T2" fmla="*/ 0 w 138"/>
                  <a:gd name="T3" fmla="*/ 178 h 178"/>
                  <a:gd name="T4" fmla="*/ 138 w 138"/>
                  <a:gd name="T5" fmla="*/ 145 h 178"/>
                  <a:gd name="T6" fmla="*/ 138 w 138"/>
                  <a:gd name="T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78">
                    <a:moveTo>
                      <a:pt x="138" y="0"/>
                    </a:moveTo>
                    <a:lnTo>
                      <a:pt x="0" y="178"/>
                    </a:lnTo>
                    <a:lnTo>
                      <a:pt x="138" y="145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362">
                <a:extLst>
                  <a:ext uri="{FF2B5EF4-FFF2-40B4-BE49-F238E27FC236}">
                    <a16:creationId xmlns:a16="http://schemas.microsoft.com/office/drawing/2014/main" id="{1A6A3E18-9AC1-47AF-A27D-A283B7F3683B}"/>
                  </a:ext>
                </a:extLst>
              </p:cNvPr>
              <p:cNvSpPr/>
              <p:nvPr/>
            </p:nvSpPr>
            <p:spPr bwMode="auto">
              <a:xfrm>
                <a:off x="9908926" y="3151479"/>
                <a:ext cx="230303" cy="309204"/>
              </a:xfrm>
              <a:custGeom>
                <a:avLst/>
                <a:gdLst>
                  <a:gd name="T0" fmla="*/ 108 w 108"/>
                  <a:gd name="T1" fmla="*/ 69 h 145"/>
                  <a:gd name="T2" fmla="*/ 0 w 108"/>
                  <a:gd name="T3" fmla="*/ 145 h 145"/>
                  <a:gd name="T4" fmla="*/ 0 w 108"/>
                  <a:gd name="T5" fmla="*/ 0 h 145"/>
                  <a:gd name="T6" fmla="*/ 108 w 108"/>
                  <a:gd name="T7" fmla="*/ 6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45">
                    <a:moveTo>
                      <a:pt x="108" y="69"/>
                    </a:moveTo>
                    <a:lnTo>
                      <a:pt x="0" y="145"/>
                    </a:lnTo>
                    <a:lnTo>
                      <a:pt x="0" y="0"/>
                    </a:lnTo>
                    <a:lnTo>
                      <a:pt x="108" y="6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363">
                <a:extLst>
                  <a:ext uri="{FF2B5EF4-FFF2-40B4-BE49-F238E27FC236}">
                    <a16:creationId xmlns:a16="http://schemas.microsoft.com/office/drawing/2014/main" id="{E47302C0-2367-4F8C-B2EB-3A55050FC7F8}"/>
                  </a:ext>
                </a:extLst>
              </p:cNvPr>
              <p:cNvSpPr/>
              <p:nvPr/>
            </p:nvSpPr>
            <p:spPr bwMode="auto">
              <a:xfrm>
                <a:off x="9731933" y="3460682"/>
                <a:ext cx="255892" cy="388103"/>
              </a:xfrm>
              <a:custGeom>
                <a:avLst/>
                <a:gdLst>
                  <a:gd name="T0" fmla="*/ 0 w 120"/>
                  <a:gd name="T1" fmla="*/ 182 h 182"/>
                  <a:gd name="T2" fmla="*/ 83 w 120"/>
                  <a:gd name="T3" fmla="*/ 0 h 182"/>
                  <a:gd name="T4" fmla="*/ 120 w 120"/>
                  <a:gd name="T5" fmla="*/ 125 h 182"/>
                  <a:gd name="T6" fmla="*/ 0 w 120"/>
                  <a:gd name="T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82">
                    <a:moveTo>
                      <a:pt x="0" y="182"/>
                    </a:moveTo>
                    <a:lnTo>
                      <a:pt x="83" y="0"/>
                    </a:lnTo>
                    <a:lnTo>
                      <a:pt x="120" y="125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364">
                <a:extLst>
                  <a:ext uri="{FF2B5EF4-FFF2-40B4-BE49-F238E27FC236}">
                    <a16:creationId xmlns:a16="http://schemas.microsoft.com/office/drawing/2014/main" id="{1CD5A730-B137-4629-A368-42DAD9DDE5CF}"/>
                  </a:ext>
                </a:extLst>
              </p:cNvPr>
              <p:cNvSpPr/>
              <p:nvPr/>
            </p:nvSpPr>
            <p:spPr bwMode="auto">
              <a:xfrm>
                <a:off x="9614650" y="3460682"/>
                <a:ext cx="294276" cy="388103"/>
              </a:xfrm>
              <a:custGeom>
                <a:avLst/>
                <a:gdLst>
                  <a:gd name="T0" fmla="*/ 0 w 138"/>
                  <a:gd name="T1" fmla="*/ 33 h 182"/>
                  <a:gd name="T2" fmla="*/ 55 w 138"/>
                  <a:gd name="T3" fmla="*/ 182 h 182"/>
                  <a:gd name="T4" fmla="*/ 138 w 138"/>
                  <a:gd name="T5" fmla="*/ 0 h 182"/>
                  <a:gd name="T6" fmla="*/ 0 w 138"/>
                  <a:gd name="T7" fmla="*/ 33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82">
                    <a:moveTo>
                      <a:pt x="0" y="33"/>
                    </a:moveTo>
                    <a:lnTo>
                      <a:pt x="55" y="182"/>
                    </a:lnTo>
                    <a:lnTo>
                      <a:pt x="138" y="0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365">
                <a:extLst>
                  <a:ext uri="{FF2B5EF4-FFF2-40B4-BE49-F238E27FC236}">
                    <a16:creationId xmlns:a16="http://schemas.microsoft.com/office/drawing/2014/main" id="{08DA5F7D-DD41-4B6F-9CA6-9CCE8515F9B2}"/>
                  </a:ext>
                </a:extLst>
              </p:cNvPr>
              <p:cNvSpPr/>
              <p:nvPr/>
            </p:nvSpPr>
            <p:spPr bwMode="auto">
              <a:xfrm>
                <a:off x="9661563" y="3848785"/>
                <a:ext cx="247362" cy="383838"/>
              </a:xfrm>
              <a:custGeom>
                <a:avLst/>
                <a:gdLst>
                  <a:gd name="T0" fmla="*/ 116 w 116"/>
                  <a:gd name="T1" fmla="*/ 109 h 180"/>
                  <a:gd name="T2" fmla="*/ 33 w 116"/>
                  <a:gd name="T3" fmla="*/ 0 h 180"/>
                  <a:gd name="T4" fmla="*/ 0 w 116"/>
                  <a:gd name="T5" fmla="*/ 180 h 180"/>
                  <a:gd name="T6" fmla="*/ 116 w 116"/>
                  <a:gd name="T7" fmla="*/ 10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80">
                    <a:moveTo>
                      <a:pt x="116" y="109"/>
                    </a:moveTo>
                    <a:lnTo>
                      <a:pt x="33" y="0"/>
                    </a:lnTo>
                    <a:lnTo>
                      <a:pt x="0" y="180"/>
                    </a:lnTo>
                    <a:lnTo>
                      <a:pt x="116" y="10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366">
                <a:extLst>
                  <a:ext uri="{FF2B5EF4-FFF2-40B4-BE49-F238E27FC236}">
                    <a16:creationId xmlns:a16="http://schemas.microsoft.com/office/drawing/2014/main" id="{0E159F95-E936-41CE-B5F4-15DA731C48A0}"/>
                  </a:ext>
                </a:extLst>
              </p:cNvPr>
              <p:cNvSpPr/>
              <p:nvPr/>
            </p:nvSpPr>
            <p:spPr bwMode="auto">
              <a:xfrm>
                <a:off x="9207354" y="3531053"/>
                <a:ext cx="407296" cy="409427"/>
              </a:xfrm>
              <a:custGeom>
                <a:avLst/>
                <a:gdLst>
                  <a:gd name="T0" fmla="*/ 97 w 191"/>
                  <a:gd name="T1" fmla="*/ 192 h 192"/>
                  <a:gd name="T2" fmla="*/ 0 w 191"/>
                  <a:gd name="T3" fmla="*/ 40 h 192"/>
                  <a:gd name="T4" fmla="*/ 191 w 191"/>
                  <a:gd name="T5" fmla="*/ 0 h 192"/>
                  <a:gd name="T6" fmla="*/ 97 w 191"/>
                  <a:gd name="T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192">
                    <a:moveTo>
                      <a:pt x="97" y="192"/>
                    </a:moveTo>
                    <a:lnTo>
                      <a:pt x="0" y="40"/>
                    </a:lnTo>
                    <a:lnTo>
                      <a:pt x="191" y="0"/>
                    </a:lnTo>
                    <a:lnTo>
                      <a:pt x="97" y="19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367">
                <a:extLst>
                  <a:ext uri="{FF2B5EF4-FFF2-40B4-BE49-F238E27FC236}">
                    <a16:creationId xmlns:a16="http://schemas.microsoft.com/office/drawing/2014/main" id="{6436739D-ACAC-46EC-B93C-F4D2705971B9}"/>
                  </a:ext>
                </a:extLst>
              </p:cNvPr>
              <p:cNvSpPr/>
              <p:nvPr/>
            </p:nvSpPr>
            <p:spPr bwMode="auto">
              <a:xfrm>
                <a:off x="9414201" y="3531053"/>
                <a:ext cx="317733" cy="409427"/>
              </a:xfrm>
              <a:custGeom>
                <a:avLst/>
                <a:gdLst>
                  <a:gd name="T0" fmla="*/ 149 w 149"/>
                  <a:gd name="T1" fmla="*/ 149 h 192"/>
                  <a:gd name="T2" fmla="*/ 0 w 149"/>
                  <a:gd name="T3" fmla="*/ 192 h 192"/>
                  <a:gd name="T4" fmla="*/ 94 w 149"/>
                  <a:gd name="T5" fmla="*/ 0 h 192"/>
                  <a:gd name="T6" fmla="*/ 149 w 149"/>
                  <a:gd name="T7" fmla="*/ 14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192">
                    <a:moveTo>
                      <a:pt x="149" y="149"/>
                    </a:moveTo>
                    <a:lnTo>
                      <a:pt x="0" y="192"/>
                    </a:lnTo>
                    <a:lnTo>
                      <a:pt x="94" y="0"/>
                    </a:lnTo>
                    <a:lnTo>
                      <a:pt x="149" y="14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368">
                <a:extLst>
                  <a:ext uri="{FF2B5EF4-FFF2-40B4-BE49-F238E27FC236}">
                    <a16:creationId xmlns:a16="http://schemas.microsoft.com/office/drawing/2014/main" id="{3F0C2907-E72A-4BD8-9F90-6AD267D92F23}"/>
                  </a:ext>
                </a:extLst>
              </p:cNvPr>
              <p:cNvSpPr/>
              <p:nvPr/>
            </p:nvSpPr>
            <p:spPr bwMode="auto">
              <a:xfrm>
                <a:off x="9414201" y="3848785"/>
                <a:ext cx="317733" cy="383838"/>
              </a:xfrm>
              <a:custGeom>
                <a:avLst/>
                <a:gdLst>
                  <a:gd name="T0" fmla="*/ 116 w 149"/>
                  <a:gd name="T1" fmla="*/ 180 h 180"/>
                  <a:gd name="T2" fmla="*/ 0 w 149"/>
                  <a:gd name="T3" fmla="*/ 43 h 180"/>
                  <a:gd name="T4" fmla="*/ 149 w 149"/>
                  <a:gd name="T5" fmla="*/ 0 h 180"/>
                  <a:gd name="T6" fmla="*/ 116 w 149"/>
                  <a:gd name="T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180">
                    <a:moveTo>
                      <a:pt x="116" y="180"/>
                    </a:moveTo>
                    <a:lnTo>
                      <a:pt x="0" y="43"/>
                    </a:lnTo>
                    <a:lnTo>
                      <a:pt x="149" y="0"/>
                    </a:lnTo>
                    <a:lnTo>
                      <a:pt x="116" y="18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369">
                <a:extLst>
                  <a:ext uri="{FF2B5EF4-FFF2-40B4-BE49-F238E27FC236}">
                    <a16:creationId xmlns:a16="http://schemas.microsoft.com/office/drawing/2014/main" id="{2FA5EB74-B446-4D4D-9CE9-3B5D65EF1E97}"/>
                  </a:ext>
                </a:extLst>
              </p:cNvPr>
              <p:cNvSpPr/>
              <p:nvPr/>
            </p:nvSpPr>
            <p:spPr bwMode="auto">
              <a:xfrm>
                <a:off x="9414201" y="3940480"/>
                <a:ext cx="247362" cy="403031"/>
              </a:xfrm>
              <a:custGeom>
                <a:avLst/>
                <a:gdLst>
                  <a:gd name="T0" fmla="*/ 19 w 116"/>
                  <a:gd name="T1" fmla="*/ 189 h 189"/>
                  <a:gd name="T2" fmla="*/ 0 w 116"/>
                  <a:gd name="T3" fmla="*/ 0 h 189"/>
                  <a:gd name="T4" fmla="*/ 116 w 116"/>
                  <a:gd name="T5" fmla="*/ 137 h 189"/>
                  <a:gd name="T6" fmla="*/ 19 w 116"/>
                  <a:gd name="T7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89">
                    <a:moveTo>
                      <a:pt x="19" y="189"/>
                    </a:moveTo>
                    <a:lnTo>
                      <a:pt x="0" y="0"/>
                    </a:lnTo>
                    <a:lnTo>
                      <a:pt x="116" y="137"/>
                    </a:lnTo>
                    <a:lnTo>
                      <a:pt x="19" y="18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370">
                <a:extLst>
                  <a:ext uri="{FF2B5EF4-FFF2-40B4-BE49-F238E27FC236}">
                    <a16:creationId xmlns:a16="http://schemas.microsoft.com/office/drawing/2014/main" id="{25FBDB03-F539-4715-8A1A-2F2227B5A320}"/>
                  </a:ext>
                </a:extLst>
              </p:cNvPr>
              <p:cNvSpPr/>
              <p:nvPr/>
            </p:nvSpPr>
            <p:spPr bwMode="auto">
              <a:xfrm>
                <a:off x="9122057" y="4177180"/>
                <a:ext cx="332660" cy="373177"/>
              </a:xfrm>
              <a:custGeom>
                <a:avLst/>
                <a:gdLst>
                  <a:gd name="T0" fmla="*/ 54 w 156"/>
                  <a:gd name="T1" fmla="*/ 175 h 175"/>
                  <a:gd name="T2" fmla="*/ 0 w 156"/>
                  <a:gd name="T3" fmla="*/ 0 h 175"/>
                  <a:gd name="T4" fmla="*/ 156 w 156"/>
                  <a:gd name="T5" fmla="*/ 78 h 175"/>
                  <a:gd name="T6" fmla="*/ 54 w 156"/>
                  <a:gd name="T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75">
                    <a:moveTo>
                      <a:pt x="54" y="175"/>
                    </a:moveTo>
                    <a:lnTo>
                      <a:pt x="0" y="0"/>
                    </a:lnTo>
                    <a:lnTo>
                      <a:pt x="156" y="78"/>
                    </a:lnTo>
                    <a:lnTo>
                      <a:pt x="54" y="17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371">
                <a:extLst>
                  <a:ext uri="{FF2B5EF4-FFF2-40B4-BE49-F238E27FC236}">
                    <a16:creationId xmlns:a16="http://schemas.microsoft.com/office/drawing/2014/main" id="{9E0368CF-44AB-448A-ADA9-1A9193F13682}"/>
                  </a:ext>
                </a:extLst>
              </p:cNvPr>
              <p:cNvSpPr/>
              <p:nvPr/>
            </p:nvSpPr>
            <p:spPr bwMode="auto">
              <a:xfrm>
                <a:off x="9237208" y="4343509"/>
                <a:ext cx="217508" cy="405163"/>
              </a:xfrm>
              <a:custGeom>
                <a:avLst/>
                <a:gdLst>
                  <a:gd name="T0" fmla="*/ 102 w 102"/>
                  <a:gd name="T1" fmla="*/ 190 h 190"/>
                  <a:gd name="T2" fmla="*/ 102 w 102"/>
                  <a:gd name="T3" fmla="*/ 0 h 190"/>
                  <a:gd name="T4" fmla="*/ 0 w 102"/>
                  <a:gd name="T5" fmla="*/ 97 h 190"/>
                  <a:gd name="T6" fmla="*/ 102 w 102"/>
                  <a:gd name="T7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190">
                    <a:moveTo>
                      <a:pt x="102" y="190"/>
                    </a:moveTo>
                    <a:lnTo>
                      <a:pt x="102" y="0"/>
                    </a:lnTo>
                    <a:lnTo>
                      <a:pt x="0" y="97"/>
                    </a:lnTo>
                    <a:lnTo>
                      <a:pt x="102" y="19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372">
                <a:extLst>
                  <a:ext uri="{FF2B5EF4-FFF2-40B4-BE49-F238E27FC236}">
                    <a16:creationId xmlns:a16="http://schemas.microsoft.com/office/drawing/2014/main" id="{03DE7044-3CFA-4793-9609-D22EB273A3CD}"/>
                  </a:ext>
                </a:extLst>
              </p:cNvPr>
              <p:cNvSpPr/>
              <p:nvPr/>
            </p:nvSpPr>
            <p:spPr bwMode="auto">
              <a:xfrm>
                <a:off x="9122057" y="3940480"/>
                <a:ext cx="332660" cy="403031"/>
              </a:xfrm>
              <a:custGeom>
                <a:avLst/>
                <a:gdLst>
                  <a:gd name="T0" fmla="*/ 137 w 156"/>
                  <a:gd name="T1" fmla="*/ 0 h 189"/>
                  <a:gd name="T2" fmla="*/ 0 w 156"/>
                  <a:gd name="T3" fmla="*/ 111 h 189"/>
                  <a:gd name="T4" fmla="*/ 156 w 156"/>
                  <a:gd name="T5" fmla="*/ 189 h 189"/>
                  <a:gd name="T6" fmla="*/ 137 w 156"/>
                  <a:gd name="T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89">
                    <a:moveTo>
                      <a:pt x="137" y="0"/>
                    </a:moveTo>
                    <a:lnTo>
                      <a:pt x="0" y="111"/>
                    </a:lnTo>
                    <a:lnTo>
                      <a:pt x="156" y="189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373">
                <a:extLst>
                  <a:ext uri="{FF2B5EF4-FFF2-40B4-BE49-F238E27FC236}">
                    <a16:creationId xmlns:a16="http://schemas.microsoft.com/office/drawing/2014/main" id="{8E30341F-9FC2-4EE6-964B-588EB645E588}"/>
                  </a:ext>
                </a:extLst>
              </p:cNvPr>
              <p:cNvSpPr/>
              <p:nvPr/>
            </p:nvSpPr>
            <p:spPr bwMode="auto">
              <a:xfrm>
                <a:off x="8985581" y="3616350"/>
                <a:ext cx="428620" cy="324130"/>
              </a:xfrm>
              <a:custGeom>
                <a:avLst/>
                <a:gdLst>
                  <a:gd name="T0" fmla="*/ 0 w 201"/>
                  <a:gd name="T1" fmla="*/ 135 h 152"/>
                  <a:gd name="T2" fmla="*/ 104 w 201"/>
                  <a:gd name="T3" fmla="*/ 0 h 152"/>
                  <a:gd name="T4" fmla="*/ 201 w 201"/>
                  <a:gd name="T5" fmla="*/ 152 h 152"/>
                  <a:gd name="T6" fmla="*/ 0 w 201"/>
                  <a:gd name="T7" fmla="*/ 13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52">
                    <a:moveTo>
                      <a:pt x="0" y="135"/>
                    </a:moveTo>
                    <a:lnTo>
                      <a:pt x="104" y="0"/>
                    </a:lnTo>
                    <a:lnTo>
                      <a:pt x="201" y="152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374">
                <a:extLst>
                  <a:ext uri="{FF2B5EF4-FFF2-40B4-BE49-F238E27FC236}">
                    <a16:creationId xmlns:a16="http://schemas.microsoft.com/office/drawing/2014/main" id="{9E717392-6AFE-4E25-A601-C2C174AF6F1B}"/>
                  </a:ext>
                </a:extLst>
              </p:cNvPr>
              <p:cNvSpPr/>
              <p:nvPr/>
            </p:nvSpPr>
            <p:spPr bwMode="auto">
              <a:xfrm>
                <a:off x="8827781" y="3575833"/>
                <a:ext cx="379573" cy="328395"/>
              </a:xfrm>
              <a:custGeom>
                <a:avLst/>
                <a:gdLst>
                  <a:gd name="T0" fmla="*/ 0 w 178"/>
                  <a:gd name="T1" fmla="*/ 0 h 154"/>
                  <a:gd name="T2" fmla="*/ 178 w 178"/>
                  <a:gd name="T3" fmla="*/ 19 h 154"/>
                  <a:gd name="T4" fmla="*/ 74 w 178"/>
                  <a:gd name="T5" fmla="*/ 154 h 154"/>
                  <a:gd name="T6" fmla="*/ 0 w 178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154">
                    <a:moveTo>
                      <a:pt x="0" y="0"/>
                    </a:moveTo>
                    <a:lnTo>
                      <a:pt x="178" y="19"/>
                    </a:lnTo>
                    <a:lnTo>
                      <a:pt x="74" y="1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375">
                <a:extLst>
                  <a:ext uri="{FF2B5EF4-FFF2-40B4-BE49-F238E27FC236}">
                    <a16:creationId xmlns:a16="http://schemas.microsoft.com/office/drawing/2014/main" id="{381C7424-FF73-4503-8FAF-84EDA8FD85B1}"/>
                  </a:ext>
                </a:extLst>
              </p:cNvPr>
              <p:cNvSpPr/>
              <p:nvPr/>
            </p:nvSpPr>
            <p:spPr bwMode="auto">
              <a:xfrm>
                <a:off x="8985581" y="3904228"/>
                <a:ext cx="428620" cy="272952"/>
              </a:xfrm>
              <a:custGeom>
                <a:avLst/>
                <a:gdLst>
                  <a:gd name="T0" fmla="*/ 201 w 201"/>
                  <a:gd name="T1" fmla="*/ 17 h 128"/>
                  <a:gd name="T2" fmla="*/ 64 w 201"/>
                  <a:gd name="T3" fmla="*/ 128 h 128"/>
                  <a:gd name="T4" fmla="*/ 0 w 201"/>
                  <a:gd name="T5" fmla="*/ 0 h 128"/>
                  <a:gd name="T6" fmla="*/ 201 w 201"/>
                  <a:gd name="T7" fmla="*/ 1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28">
                    <a:moveTo>
                      <a:pt x="201" y="17"/>
                    </a:moveTo>
                    <a:lnTo>
                      <a:pt x="64" y="128"/>
                    </a:lnTo>
                    <a:lnTo>
                      <a:pt x="0" y="0"/>
                    </a:lnTo>
                    <a:lnTo>
                      <a:pt x="201" y="1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376">
                <a:extLst>
                  <a:ext uri="{FF2B5EF4-FFF2-40B4-BE49-F238E27FC236}">
                    <a16:creationId xmlns:a16="http://schemas.microsoft.com/office/drawing/2014/main" id="{F861BBAB-64A4-4E00-AEA1-C55E1F2939D9}"/>
                  </a:ext>
                </a:extLst>
              </p:cNvPr>
              <p:cNvSpPr/>
              <p:nvPr/>
            </p:nvSpPr>
            <p:spPr bwMode="auto">
              <a:xfrm>
                <a:off x="8701968" y="4177180"/>
                <a:ext cx="420090" cy="266555"/>
              </a:xfrm>
              <a:custGeom>
                <a:avLst/>
                <a:gdLst>
                  <a:gd name="T0" fmla="*/ 88 w 197"/>
                  <a:gd name="T1" fmla="*/ 125 h 125"/>
                  <a:gd name="T2" fmla="*/ 197 w 197"/>
                  <a:gd name="T3" fmla="*/ 0 h 125"/>
                  <a:gd name="T4" fmla="*/ 0 w 197"/>
                  <a:gd name="T5" fmla="*/ 26 h 125"/>
                  <a:gd name="T6" fmla="*/ 88 w 197"/>
                  <a:gd name="T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25">
                    <a:moveTo>
                      <a:pt x="88" y="125"/>
                    </a:moveTo>
                    <a:lnTo>
                      <a:pt x="197" y="0"/>
                    </a:lnTo>
                    <a:lnTo>
                      <a:pt x="0" y="26"/>
                    </a:lnTo>
                    <a:lnTo>
                      <a:pt x="88" y="12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377">
                <a:extLst>
                  <a:ext uri="{FF2B5EF4-FFF2-40B4-BE49-F238E27FC236}">
                    <a16:creationId xmlns:a16="http://schemas.microsoft.com/office/drawing/2014/main" id="{B5003CEF-42A1-4BDD-B624-0D72B1ECE531}"/>
                  </a:ext>
                </a:extLst>
              </p:cNvPr>
              <p:cNvSpPr/>
              <p:nvPr/>
            </p:nvSpPr>
            <p:spPr bwMode="auto">
              <a:xfrm>
                <a:off x="8701968" y="4232623"/>
                <a:ext cx="187654" cy="428620"/>
              </a:xfrm>
              <a:custGeom>
                <a:avLst/>
                <a:gdLst>
                  <a:gd name="T0" fmla="*/ 50 w 88"/>
                  <a:gd name="T1" fmla="*/ 201 h 201"/>
                  <a:gd name="T2" fmla="*/ 0 w 88"/>
                  <a:gd name="T3" fmla="*/ 0 h 201"/>
                  <a:gd name="T4" fmla="*/ 88 w 88"/>
                  <a:gd name="T5" fmla="*/ 99 h 201"/>
                  <a:gd name="T6" fmla="*/ 50 w 88"/>
                  <a:gd name="T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201">
                    <a:moveTo>
                      <a:pt x="50" y="201"/>
                    </a:moveTo>
                    <a:lnTo>
                      <a:pt x="0" y="0"/>
                    </a:lnTo>
                    <a:lnTo>
                      <a:pt x="88" y="99"/>
                    </a:lnTo>
                    <a:lnTo>
                      <a:pt x="50" y="20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378">
                <a:extLst>
                  <a:ext uri="{FF2B5EF4-FFF2-40B4-BE49-F238E27FC236}">
                    <a16:creationId xmlns:a16="http://schemas.microsoft.com/office/drawing/2014/main" id="{CC9DAC06-1431-4976-975A-C618B8DF705F}"/>
                  </a:ext>
                </a:extLst>
              </p:cNvPr>
              <p:cNvSpPr/>
              <p:nvPr/>
            </p:nvSpPr>
            <p:spPr bwMode="auto">
              <a:xfrm>
                <a:off x="8701968" y="3904228"/>
                <a:ext cx="420090" cy="328395"/>
              </a:xfrm>
              <a:custGeom>
                <a:avLst/>
                <a:gdLst>
                  <a:gd name="T0" fmla="*/ 133 w 197"/>
                  <a:gd name="T1" fmla="*/ 0 h 154"/>
                  <a:gd name="T2" fmla="*/ 0 w 197"/>
                  <a:gd name="T3" fmla="*/ 154 h 154"/>
                  <a:gd name="T4" fmla="*/ 197 w 197"/>
                  <a:gd name="T5" fmla="*/ 128 h 154"/>
                  <a:gd name="T6" fmla="*/ 133 w 197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54">
                    <a:moveTo>
                      <a:pt x="133" y="0"/>
                    </a:moveTo>
                    <a:lnTo>
                      <a:pt x="0" y="154"/>
                    </a:lnTo>
                    <a:lnTo>
                      <a:pt x="197" y="128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379">
                <a:extLst>
                  <a:ext uri="{FF2B5EF4-FFF2-40B4-BE49-F238E27FC236}">
                    <a16:creationId xmlns:a16="http://schemas.microsoft.com/office/drawing/2014/main" id="{545BF31A-1ECA-495D-8831-5E8430515FD5}"/>
                  </a:ext>
                </a:extLst>
              </p:cNvPr>
              <p:cNvSpPr/>
              <p:nvPr/>
            </p:nvSpPr>
            <p:spPr bwMode="auto">
              <a:xfrm>
                <a:off x="8582552" y="3575833"/>
                <a:ext cx="403031" cy="328395"/>
              </a:xfrm>
              <a:custGeom>
                <a:avLst/>
                <a:gdLst>
                  <a:gd name="T0" fmla="*/ 0 w 189"/>
                  <a:gd name="T1" fmla="*/ 76 h 154"/>
                  <a:gd name="T2" fmla="*/ 189 w 189"/>
                  <a:gd name="T3" fmla="*/ 154 h 154"/>
                  <a:gd name="T4" fmla="*/ 115 w 189"/>
                  <a:gd name="T5" fmla="*/ 0 h 154"/>
                  <a:gd name="T6" fmla="*/ 0 w 189"/>
                  <a:gd name="T7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154">
                    <a:moveTo>
                      <a:pt x="0" y="76"/>
                    </a:moveTo>
                    <a:lnTo>
                      <a:pt x="189" y="154"/>
                    </a:lnTo>
                    <a:lnTo>
                      <a:pt x="115" y="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380">
                <a:extLst>
                  <a:ext uri="{FF2B5EF4-FFF2-40B4-BE49-F238E27FC236}">
                    <a16:creationId xmlns:a16="http://schemas.microsoft.com/office/drawing/2014/main" id="{7C1BED7D-832A-4DE3-BEF6-514594E2F393}"/>
                  </a:ext>
                </a:extLst>
              </p:cNvPr>
              <p:cNvSpPr/>
              <p:nvPr/>
            </p:nvSpPr>
            <p:spPr bwMode="auto">
              <a:xfrm>
                <a:off x="8495121" y="3904228"/>
                <a:ext cx="490460" cy="328395"/>
              </a:xfrm>
              <a:custGeom>
                <a:avLst/>
                <a:gdLst>
                  <a:gd name="T0" fmla="*/ 0 w 230"/>
                  <a:gd name="T1" fmla="*/ 111 h 154"/>
                  <a:gd name="T2" fmla="*/ 97 w 230"/>
                  <a:gd name="T3" fmla="*/ 154 h 154"/>
                  <a:gd name="T4" fmla="*/ 230 w 230"/>
                  <a:gd name="T5" fmla="*/ 0 h 154"/>
                  <a:gd name="T6" fmla="*/ 0 w 230"/>
                  <a:gd name="T7" fmla="*/ 11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0" h="154">
                    <a:moveTo>
                      <a:pt x="0" y="111"/>
                    </a:moveTo>
                    <a:lnTo>
                      <a:pt x="97" y="154"/>
                    </a:lnTo>
                    <a:lnTo>
                      <a:pt x="230" y="0"/>
                    </a:lnTo>
                    <a:lnTo>
                      <a:pt x="0" y="11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381">
                <a:extLst>
                  <a:ext uri="{FF2B5EF4-FFF2-40B4-BE49-F238E27FC236}">
                    <a16:creationId xmlns:a16="http://schemas.microsoft.com/office/drawing/2014/main" id="{8CDF4511-F4BC-420A-986C-FD880F676AD6}"/>
                  </a:ext>
                </a:extLst>
              </p:cNvPr>
              <p:cNvSpPr/>
              <p:nvPr/>
            </p:nvSpPr>
            <p:spPr bwMode="auto">
              <a:xfrm>
                <a:off x="8495121" y="3737898"/>
                <a:ext cx="490460" cy="403031"/>
              </a:xfrm>
              <a:custGeom>
                <a:avLst/>
                <a:gdLst>
                  <a:gd name="T0" fmla="*/ 41 w 230"/>
                  <a:gd name="T1" fmla="*/ 0 h 189"/>
                  <a:gd name="T2" fmla="*/ 0 w 230"/>
                  <a:gd name="T3" fmla="*/ 189 h 189"/>
                  <a:gd name="T4" fmla="*/ 230 w 230"/>
                  <a:gd name="T5" fmla="*/ 78 h 189"/>
                  <a:gd name="T6" fmla="*/ 41 w 230"/>
                  <a:gd name="T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0" h="189">
                    <a:moveTo>
                      <a:pt x="41" y="0"/>
                    </a:moveTo>
                    <a:lnTo>
                      <a:pt x="0" y="189"/>
                    </a:lnTo>
                    <a:lnTo>
                      <a:pt x="230" y="78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382">
                <a:extLst>
                  <a:ext uri="{FF2B5EF4-FFF2-40B4-BE49-F238E27FC236}">
                    <a16:creationId xmlns:a16="http://schemas.microsoft.com/office/drawing/2014/main" id="{C00D34E3-9C01-4330-BCDA-D93667737014}"/>
                  </a:ext>
                </a:extLst>
              </p:cNvPr>
              <p:cNvSpPr/>
              <p:nvPr/>
            </p:nvSpPr>
            <p:spPr bwMode="auto">
              <a:xfrm>
                <a:off x="8889622" y="2611973"/>
                <a:ext cx="413692" cy="490460"/>
              </a:xfrm>
              <a:custGeom>
                <a:avLst/>
                <a:gdLst>
                  <a:gd name="T0" fmla="*/ 0 w 194"/>
                  <a:gd name="T1" fmla="*/ 0 h 230"/>
                  <a:gd name="T2" fmla="*/ 45 w 194"/>
                  <a:gd name="T3" fmla="*/ 230 h 230"/>
                  <a:gd name="T4" fmla="*/ 194 w 194"/>
                  <a:gd name="T5" fmla="*/ 50 h 230"/>
                  <a:gd name="T6" fmla="*/ 0 w 194"/>
                  <a:gd name="T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230">
                    <a:moveTo>
                      <a:pt x="0" y="0"/>
                    </a:moveTo>
                    <a:lnTo>
                      <a:pt x="45" y="230"/>
                    </a:lnTo>
                    <a:lnTo>
                      <a:pt x="194" y="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383">
                <a:extLst>
                  <a:ext uri="{FF2B5EF4-FFF2-40B4-BE49-F238E27FC236}">
                    <a16:creationId xmlns:a16="http://schemas.microsoft.com/office/drawing/2014/main" id="{47AA3AC9-82FF-48C8-B95F-F959C8A8B982}"/>
                  </a:ext>
                </a:extLst>
              </p:cNvPr>
              <p:cNvSpPr/>
              <p:nvPr/>
            </p:nvSpPr>
            <p:spPr bwMode="auto">
              <a:xfrm>
                <a:off x="8582552" y="2611973"/>
                <a:ext cx="403031" cy="490460"/>
              </a:xfrm>
              <a:custGeom>
                <a:avLst/>
                <a:gdLst>
                  <a:gd name="T0" fmla="*/ 0 w 189"/>
                  <a:gd name="T1" fmla="*/ 133 h 230"/>
                  <a:gd name="T2" fmla="*/ 189 w 189"/>
                  <a:gd name="T3" fmla="*/ 230 h 230"/>
                  <a:gd name="T4" fmla="*/ 144 w 189"/>
                  <a:gd name="T5" fmla="*/ 0 h 230"/>
                  <a:gd name="T6" fmla="*/ 0 w 189"/>
                  <a:gd name="T7" fmla="*/ 13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230">
                    <a:moveTo>
                      <a:pt x="0" y="133"/>
                    </a:moveTo>
                    <a:lnTo>
                      <a:pt x="189" y="230"/>
                    </a:lnTo>
                    <a:lnTo>
                      <a:pt x="144" y="0"/>
                    </a:lnTo>
                    <a:lnTo>
                      <a:pt x="0" y="13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384">
                <a:extLst>
                  <a:ext uri="{FF2B5EF4-FFF2-40B4-BE49-F238E27FC236}">
                    <a16:creationId xmlns:a16="http://schemas.microsoft.com/office/drawing/2014/main" id="{F3BB3264-B70C-4268-A33F-C2DAE3FDF34F}"/>
                  </a:ext>
                </a:extLst>
              </p:cNvPr>
              <p:cNvSpPr/>
              <p:nvPr/>
            </p:nvSpPr>
            <p:spPr bwMode="auto">
              <a:xfrm>
                <a:off x="8582552" y="2560794"/>
                <a:ext cx="307070" cy="334793"/>
              </a:xfrm>
              <a:custGeom>
                <a:avLst/>
                <a:gdLst>
                  <a:gd name="T0" fmla="*/ 23 w 144"/>
                  <a:gd name="T1" fmla="*/ 0 h 157"/>
                  <a:gd name="T2" fmla="*/ 0 w 144"/>
                  <a:gd name="T3" fmla="*/ 157 h 157"/>
                  <a:gd name="T4" fmla="*/ 144 w 144"/>
                  <a:gd name="T5" fmla="*/ 24 h 157"/>
                  <a:gd name="T6" fmla="*/ 23 w 144"/>
                  <a:gd name="T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57">
                    <a:moveTo>
                      <a:pt x="23" y="0"/>
                    </a:moveTo>
                    <a:lnTo>
                      <a:pt x="0" y="157"/>
                    </a:lnTo>
                    <a:lnTo>
                      <a:pt x="144" y="24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385">
                <a:extLst>
                  <a:ext uri="{FF2B5EF4-FFF2-40B4-BE49-F238E27FC236}">
                    <a16:creationId xmlns:a16="http://schemas.microsoft.com/office/drawing/2014/main" id="{850C426C-7ADE-49EF-84B5-62A2D28E1A77}"/>
                  </a:ext>
                </a:extLst>
              </p:cNvPr>
              <p:cNvSpPr/>
              <p:nvPr/>
            </p:nvSpPr>
            <p:spPr bwMode="auto">
              <a:xfrm>
                <a:off x="8298937" y="2560794"/>
                <a:ext cx="332660" cy="334793"/>
              </a:xfrm>
              <a:custGeom>
                <a:avLst/>
                <a:gdLst>
                  <a:gd name="T0" fmla="*/ 0 w 156"/>
                  <a:gd name="T1" fmla="*/ 93 h 157"/>
                  <a:gd name="T2" fmla="*/ 156 w 156"/>
                  <a:gd name="T3" fmla="*/ 0 h 157"/>
                  <a:gd name="T4" fmla="*/ 133 w 156"/>
                  <a:gd name="T5" fmla="*/ 157 h 157"/>
                  <a:gd name="T6" fmla="*/ 0 w 156"/>
                  <a:gd name="T7" fmla="*/ 9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57">
                    <a:moveTo>
                      <a:pt x="0" y="93"/>
                    </a:moveTo>
                    <a:lnTo>
                      <a:pt x="156" y="0"/>
                    </a:lnTo>
                    <a:lnTo>
                      <a:pt x="133" y="157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386">
                <a:extLst>
                  <a:ext uri="{FF2B5EF4-FFF2-40B4-BE49-F238E27FC236}">
                    <a16:creationId xmlns:a16="http://schemas.microsoft.com/office/drawing/2014/main" id="{478EAC1C-EA0F-4ADC-8700-24E7C158505D}"/>
                  </a:ext>
                </a:extLst>
              </p:cNvPr>
              <p:cNvSpPr/>
              <p:nvPr/>
            </p:nvSpPr>
            <p:spPr bwMode="auto">
              <a:xfrm>
                <a:off x="8495121" y="3102433"/>
                <a:ext cx="490460" cy="473400"/>
              </a:xfrm>
              <a:custGeom>
                <a:avLst/>
                <a:gdLst>
                  <a:gd name="T0" fmla="*/ 156 w 230"/>
                  <a:gd name="T1" fmla="*/ 222 h 222"/>
                  <a:gd name="T2" fmla="*/ 0 w 230"/>
                  <a:gd name="T3" fmla="*/ 125 h 222"/>
                  <a:gd name="T4" fmla="*/ 230 w 230"/>
                  <a:gd name="T5" fmla="*/ 0 h 222"/>
                  <a:gd name="T6" fmla="*/ 156 w 230"/>
                  <a:gd name="T7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0" h="222">
                    <a:moveTo>
                      <a:pt x="156" y="222"/>
                    </a:moveTo>
                    <a:lnTo>
                      <a:pt x="0" y="125"/>
                    </a:lnTo>
                    <a:lnTo>
                      <a:pt x="230" y="0"/>
                    </a:lnTo>
                    <a:lnTo>
                      <a:pt x="156" y="22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387">
                <a:extLst>
                  <a:ext uri="{FF2B5EF4-FFF2-40B4-BE49-F238E27FC236}">
                    <a16:creationId xmlns:a16="http://schemas.microsoft.com/office/drawing/2014/main" id="{5128E4A0-0CCA-4FC1-89DC-B8FD971BE271}"/>
                  </a:ext>
                </a:extLst>
              </p:cNvPr>
              <p:cNvSpPr/>
              <p:nvPr/>
            </p:nvSpPr>
            <p:spPr bwMode="auto">
              <a:xfrm>
                <a:off x="8343719" y="2895587"/>
                <a:ext cx="641863" cy="226038"/>
              </a:xfrm>
              <a:custGeom>
                <a:avLst/>
                <a:gdLst>
                  <a:gd name="T0" fmla="*/ 112 w 301"/>
                  <a:gd name="T1" fmla="*/ 0 h 106"/>
                  <a:gd name="T2" fmla="*/ 0 w 301"/>
                  <a:gd name="T3" fmla="*/ 106 h 106"/>
                  <a:gd name="T4" fmla="*/ 301 w 301"/>
                  <a:gd name="T5" fmla="*/ 97 h 106"/>
                  <a:gd name="T6" fmla="*/ 112 w 301"/>
                  <a:gd name="T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1" h="106">
                    <a:moveTo>
                      <a:pt x="112" y="0"/>
                    </a:moveTo>
                    <a:lnTo>
                      <a:pt x="0" y="106"/>
                    </a:lnTo>
                    <a:lnTo>
                      <a:pt x="301" y="97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388">
                <a:extLst>
                  <a:ext uri="{FF2B5EF4-FFF2-40B4-BE49-F238E27FC236}">
                    <a16:creationId xmlns:a16="http://schemas.microsoft.com/office/drawing/2014/main" id="{5234048A-4D80-4749-93C7-BD99B45B7E5B}"/>
                  </a:ext>
                </a:extLst>
              </p:cNvPr>
              <p:cNvSpPr/>
              <p:nvPr/>
            </p:nvSpPr>
            <p:spPr bwMode="auto">
              <a:xfrm>
                <a:off x="8495121" y="3368988"/>
                <a:ext cx="332660" cy="368912"/>
              </a:xfrm>
              <a:custGeom>
                <a:avLst/>
                <a:gdLst>
                  <a:gd name="T0" fmla="*/ 0 w 156"/>
                  <a:gd name="T1" fmla="*/ 0 h 173"/>
                  <a:gd name="T2" fmla="*/ 41 w 156"/>
                  <a:gd name="T3" fmla="*/ 173 h 173"/>
                  <a:gd name="T4" fmla="*/ 156 w 156"/>
                  <a:gd name="T5" fmla="*/ 97 h 173"/>
                  <a:gd name="T6" fmla="*/ 0 w 156"/>
                  <a:gd name="T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73">
                    <a:moveTo>
                      <a:pt x="0" y="0"/>
                    </a:moveTo>
                    <a:lnTo>
                      <a:pt x="41" y="173"/>
                    </a:lnTo>
                    <a:lnTo>
                      <a:pt x="156" y="9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389">
                <a:extLst>
                  <a:ext uri="{FF2B5EF4-FFF2-40B4-BE49-F238E27FC236}">
                    <a16:creationId xmlns:a16="http://schemas.microsoft.com/office/drawing/2014/main" id="{A8F1A879-E28D-4E46-8C49-EDD687EC8E6F}"/>
                  </a:ext>
                </a:extLst>
              </p:cNvPr>
              <p:cNvSpPr/>
              <p:nvPr/>
            </p:nvSpPr>
            <p:spPr bwMode="auto">
              <a:xfrm>
                <a:off x="8343719" y="3102433"/>
                <a:ext cx="641863" cy="266555"/>
              </a:xfrm>
              <a:custGeom>
                <a:avLst/>
                <a:gdLst>
                  <a:gd name="T0" fmla="*/ 0 w 301"/>
                  <a:gd name="T1" fmla="*/ 9 h 125"/>
                  <a:gd name="T2" fmla="*/ 71 w 301"/>
                  <a:gd name="T3" fmla="*/ 125 h 125"/>
                  <a:gd name="T4" fmla="*/ 301 w 301"/>
                  <a:gd name="T5" fmla="*/ 0 h 125"/>
                  <a:gd name="T6" fmla="*/ 0 w 301"/>
                  <a:gd name="T7" fmla="*/ 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1" h="125">
                    <a:moveTo>
                      <a:pt x="0" y="9"/>
                    </a:moveTo>
                    <a:lnTo>
                      <a:pt x="71" y="125"/>
                    </a:lnTo>
                    <a:lnTo>
                      <a:pt x="301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390">
                <a:extLst>
                  <a:ext uri="{FF2B5EF4-FFF2-40B4-BE49-F238E27FC236}">
                    <a16:creationId xmlns:a16="http://schemas.microsoft.com/office/drawing/2014/main" id="{F15C5559-3034-42AA-A5F3-95BAA49EAFD3}"/>
                  </a:ext>
                </a:extLst>
              </p:cNvPr>
              <p:cNvSpPr/>
              <p:nvPr/>
            </p:nvSpPr>
            <p:spPr bwMode="auto">
              <a:xfrm>
                <a:off x="8173125" y="3368988"/>
                <a:ext cx="409427" cy="368912"/>
              </a:xfrm>
              <a:custGeom>
                <a:avLst/>
                <a:gdLst>
                  <a:gd name="T0" fmla="*/ 0 w 192"/>
                  <a:gd name="T1" fmla="*/ 116 h 173"/>
                  <a:gd name="T2" fmla="*/ 151 w 192"/>
                  <a:gd name="T3" fmla="*/ 0 h 173"/>
                  <a:gd name="T4" fmla="*/ 192 w 192"/>
                  <a:gd name="T5" fmla="*/ 173 h 173"/>
                  <a:gd name="T6" fmla="*/ 0 w 192"/>
                  <a:gd name="T7" fmla="*/ 1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73">
                    <a:moveTo>
                      <a:pt x="0" y="116"/>
                    </a:moveTo>
                    <a:lnTo>
                      <a:pt x="151" y="0"/>
                    </a:lnTo>
                    <a:lnTo>
                      <a:pt x="192" y="173"/>
                    </a:lnTo>
                    <a:lnTo>
                      <a:pt x="0" y="11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391">
                <a:extLst>
                  <a:ext uri="{FF2B5EF4-FFF2-40B4-BE49-F238E27FC236}">
                    <a16:creationId xmlns:a16="http://schemas.microsoft.com/office/drawing/2014/main" id="{5670644B-6E47-4AA5-8E7F-F6F0F6B809F9}"/>
                  </a:ext>
                </a:extLst>
              </p:cNvPr>
              <p:cNvSpPr/>
              <p:nvPr/>
            </p:nvSpPr>
            <p:spPr bwMode="auto">
              <a:xfrm>
                <a:off x="8173125" y="3616350"/>
                <a:ext cx="409427" cy="287879"/>
              </a:xfrm>
              <a:custGeom>
                <a:avLst/>
                <a:gdLst>
                  <a:gd name="T0" fmla="*/ 26 w 192"/>
                  <a:gd name="T1" fmla="*/ 135 h 135"/>
                  <a:gd name="T2" fmla="*/ 192 w 192"/>
                  <a:gd name="T3" fmla="*/ 57 h 135"/>
                  <a:gd name="T4" fmla="*/ 0 w 192"/>
                  <a:gd name="T5" fmla="*/ 0 h 135"/>
                  <a:gd name="T6" fmla="*/ 26 w 192"/>
                  <a:gd name="T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35">
                    <a:moveTo>
                      <a:pt x="26" y="135"/>
                    </a:moveTo>
                    <a:lnTo>
                      <a:pt x="192" y="57"/>
                    </a:lnTo>
                    <a:lnTo>
                      <a:pt x="0" y="0"/>
                    </a:lnTo>
                    <a:lnTo>
                      <a:pt x="26" y="13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392">
                <a:extLst>
                  <a:ext uri="{FF2B5EF4-FFF2-40B4-BE49-F238E27FC236}">
                    <a16:creationId xmlns:a16="http://schemas.microsoft.com/office/drawing/2014/main" id="{2B9E0503-917F-473F-9ABE-BCB262809AA1}"/>
                  </a:ext>
                </a:extLst>
              </p:cNvPr>
              <p:cNvSpPr/>
              <p:nvPr/>
            </p:nvSpPr>
            <p:spPr bwMode="auto">
              <a:xfrm>
                <a:off x="8228568" y="3737898"/>
                <a:ext cx="353984" cy="403031"/>
              </a:xfrm>
              <a:custGeom>
                <a:avLst/>
                <a:gdLst>
                  <a:gd name="T0" fmla="*/ 125 w 166"/>
                  <a:gd name="T1" fmla="*/ 189 h 189"/>
                  <a:gd name="T2" fmla="*/ 0 w 166"/>
                  <a:gd name="T3" fmla="*/ 78 h 189"/>
                  <a:gd name="T4" fmla="*/ 166 w 166"/>
                  <a:gd name="T5" fmla="*/ 0 h 189"/>
                  <a:gd name="T6" fmla="*/ 125 w 166"/>
                  <a:gd name="T7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6" h="189">
                    <a:moveTo>
                      <a:pt x="125" y="189"/>
                    </a:moveTo>
                    <a:lnTo>
                      <a:pt x="0" y="78"/>
                    </a:lnTo>
                    <a:lnTo>
                      <a:pt x="166" y="0"/>
                    </a:lnTo>
                    <a:lnTo>
                      <a:pt x="125" y="18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393">
                <a:extLst>
                  <a:ext uri="{FF2B5EF4-FFF2-40B4-BE49-F238E27FC236}">
                    <a16:creationId xmlns:a16="http://schemas.microsoft.com/office/drawing/2014/main" id="{993EBC50-749B-4B9D-B8B4-0A1EA075A100}"/>
                  </a:ext>
                </a:extLst>
              </p:cNvPr>
              <p:cNvSpPr/>
              <p:nvPr/>
            </p:nvSpPr>
            <p:spPr bwMode="auto">
              <a:xfrm>
                <a:off x="8072899" y="3121625"/>
                <a:ext cx="422222" cy="247362"/>
              </a:xfrm>
              <a:custGeom>
                <a:avLst/>
                <a:gdLst>
                  <a:gd name="T0" fmla="*/ 0 w 198"/>
                  <a:gd name="T1" fmla="*/ 97 h 116"/>
                  <a:gd name="T2" fmla="*/ 198 w 198"/>
                  <a:gd name="T3" fmla="*/ 116 h 116"/>
                  <a:gd name="T4" fmla="*/ 127 w 198"/>
                  <a:gd name="T5" fmla="*/ 0 h 116"/>
                  <a:gd name="T6" fmla="*/ 0 w 198"/>
                  <a:gd name="T7" fmla="*/ 9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16">
                    <a:moveTo>
                      <a:pt x="0" y="97"/>
                    </a:moveTo>
                    <a:lnTo>
                      <a:pt x="198" y="116"/>
                    </a:lnTo>
                    <a:lnTo>
                      <a:pt x="127" y="0"/>
                    </a:lnTo>
                    <a:lnTo>
                      <a:pt x="0" y="9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394">
                <a:extLst>
                  <a:ext uri="{FF2B5EF4-FFF2-40B4-BE49-F238E27FC236}">
                    <a16:creationId xmlns:a16="http://schemas.microsoft.com/office/drawing/2014/main" id="{7557014A-2810-4FA4-81D0-0E80144937C3}"/>
                  </a:ext>
                </a:extLst>
              </p:cNvPr>
              <p:cNvSpPr/>
              <p:nvPr/>
            </p:nvSpPr>
            <p:spPr bwMode="auto">
              <a:xfrm>
                <a:off x="8072899" y="3328471"/>
                <a:ext cx="422222" cy="287879"/>
              </a:xfrm>
              <a:custGeom>
                <a:avLst/>
                <a:gdLst>
                  <a:gd name="T0" fmla="*/ 47 w 198"/>
                  <a:gd name="T1" fmla="*/ 135 h 135"/>
                  <a:gd name="T2" fmla="*/ 0 w 198"/>
                  <a:gd name="T3" fmla="*/ 0 h 135"/>
                  <a:gd name="T4" fmla="*/ 198 w 198"/>
                  <a:gd name="T5" fmla="*/ 19 h 135"/>
                  <a:gd name="T6" fmla="*/ 47 w 198"/>
                  <a:gd name="T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35">
                    <a:moveTo>
                      <a:pt x="47" y="135"/>
                    </a:moveTo>
                    <a:lnTo>
                      <a:pt x="0" y="0"/>
                    </a:lnTo>
                    <a:lnTo>
                      <a:pt x="198" y="19"/>
                    </a:lnTo>
                    <a:lnTo>
                      <a:pt x="47" y="13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395">
                <a:extLst>
                  <a:ext uri="{FF2B5EF4-FFF2-40B4-BE49-F238E27FC236}">
                    <a16:creationId xmlns:a16="http://schemas.microsoft.com/office/drawing/2014/main" id="{1661E4C7-C235-4425-B8F3-01EDF50A5FB2}"/>
                  </a:ext>
                </a:extLst>
              </p:cNvPr>
              <p:cNvSpPr/>
              <p:nvPr/>
            </p:nvSpPr>
            <p:spPr bwMode="auto">
              <a:xfrm>
                <a:off x="8117681" y="3904228"/>
                <a:ext cx="377441" cy="236701"/>
              </a:xfrm>
              <a:custGeom>
                <a:avLst/>
                <a:gdLst>
                  <a:gd name="T0" fmla="*/ 0 w 177"/>
                  <a:gd name="T1" fmla="*/ 97 h 111"/>
                  <a:gd name="T2" fmla="*/ 52 w 177"/>
                  <a:gd name="T3" fmla="*/ 0 h 111"/>
                  <a:gd name="T4" fmla="*/ 177 w 177"/>
                  <a:gd name="T5" fmla="*/ 111 h 111"/>
                  <a:gd name="T6" fmla="*/ 0 w 177"/>
                  <a:gd name="T7" fmla="*/ 9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111">
                    <a:moveTo>
                      <a:pt x="0" y="97"/>
                    </a:moveTo>
                    <a:lnTo>
                      <a:pt x="52" y="0"/>
                    </a:lnTo>
                    <a:lnTo>
                      <a:pt x="177" y="111"/>
                    </a:lnTo>
                    <a:lnTo>
                      <a:pt x="0" y="9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396">
                <a:extLst>
                  <a:ext uri="{FF2B5EF4-FFF2-40B4-BE49-F238E27FC236}">
                    <a16:creationId xmlns:a16="http://schemas.microsoft.com/office/drawing/2014/main" id="{B33E064E-34B3-4093-8639-FA9B90BB5A2B}"/>
                  </a:ext>
                </a:extLst>
              </p:cNvPr>
              <p:cNvSpPr/>
              <p:nvPr/>
            </p:nvSpPr>
            <p:spPr bwMode="auto">
              <a:xfrm>
                <a:off x="7970543" y="4111075"/>
                <a:ext cx="409427" cy="358249"/>
              </a:xfrm>
              <a:custGeom>
                <a:avLst/>
                <a:gdLst>
                  <a:gd name="T0" fmla="*/ 192 w 192"/>
                  <a:gd name="T1" fmla="*/ 81 h 168"/>
                  <a:gd name="T2" fmla="*/ 0 w 192"/>
                  <a:gd name="T3" fmla="*/ 168 h 168"/>
                  <a:gd name="T4" fmla="*/ 69 w 192"/>
                  <a:gd name="T5" fmla="*/ 0 h 168"/>
                  <a:gd name="T6" fmla="*/ 192 w 192"/>
                  <a:gd name="T7" fmla="*/ 8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68">
                    <a:moveTo>
                      <a:pt x="192" y="81"/>
                    </a:moveTo>
                    <a:lnTo>
                      <a:pt x="0" y="168"/>
                    </a:lnTo>
                    <a:lnTo>
                      <a:pt x="69" y="0"/>
                    </a:lnTo>
                    <a:lnTo>
                      <a:pt x="192" y="8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397">
                <a:extLst>
                  <a:ext uri="{FF2B5EF4-FFF2-40B4-BE49-F238E27FC236}">
                    <a16:creationId xmlns:a16="http://schemas.microsoft.com/office/drawing/2014/main" id="{E678CCF3-2CA5-42FB-A3D7-6A5910CC9062}"/>
                  </a:ext>
                </a:extLst>
              </p:cNvPr>
              <p:cNvSpPr/>
              <p:nvPr/>
            </p:nvSpPr>
            <p:spPr bwMode="auto">
              <a:xfrm>
                <a:off x="7778624" y="4066293"/>
                <a:ext cx="339058" cy="403031"/>
              </a:xfrm>
              <a:custGeom>
                <a:avLst/>
                <a:gdLst>
                  <a:gd name="T0" fmla="*/ 0 w 159"/>
                  <a:gd name="T1" fmla="*/ 0 h 189"/>
                  <a:gd name="T2" fmla="*/ 90 w 159"/>
                  <a:gd name="T3" fmla="*/ 189 h 189"/>
                  <a:gd name="T4" fmla="*/ 159 w 159"/>
                  <a:gd name="T5" fmla="*/ 21 h 189"/>
                  <a:gd name="T6" fmla="*/ 0 w 159"/>
                  <a:gd name="T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189">
                    <a:moveTo>
                      <a:pt x="0" y="0"/>
                    </a:moveTo>
                    <a:lnTo>
                      <a:pt x="90" y="189"/>
                    </a:lnTo>
                    <a:lnTo>
                      <a:pt x="159" y="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398">
                <a:extLst>
                  <a:ext uri="{FF2B5EF4-FFF2-40B4-BE49-F238E27FC236}">
                    <a16:creationId xmlns:a16="http://schemas.microsoft.com/office/drawing/2014/main" id="{59A323B0-5782-4787-A045-9C64BDE5324C}"/>
                  </a:ext>
                </a:extLst>
              </p:cNvPr>
              <p:cNvSpPr/>
              <p:nvPr/>
            </p:nvSpPr>
            <p:spPr bwMode="auto">
              <a:xfrm>
                <a:off x="7895908" y="3727237"/>
                <a:ext cx="332660" cy="383838"/>
              </a:xfrm>
              <a:custGeom>
                <a:avLst/>
                <a:gdLst>
                  <a:gd name="T0" fmla="*/ 0 w 156"/>
                  <a:gd name="T1" fmla="*/ 0 h 180"/>
                  <a:gd name="T2" fmla="*/ 104 w 156"/>
                  <a:gd name="T3" fmla="*/ 180 h 180"/>
                  <a:gd name="T4" fmla="*/ 156 w 156"/>
                  <a:gd name="T5" fmla="*/ 83 h 180"/>
                  <a:gd name="T6" fmla="*/ 0 w 156"/>
                  <a:gd name="T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80">
                    <a:moveTo>
                      <a:pt x="0" y="0"/>
                    </a:moveTo>
                    <a:lnTo>
                      <a:pt x="104" y="180"/>
                    </a:lnTo>
                    <a:lnTo>
                      <a:pt x="156" y="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399">
                <a:extLst>
                  <a:ext uri="{FF2B5EF4-FFF2-40B4-BE49-F238E27FC236}">
                    <a16:creationId xmlns:a16="http://schemas.microsoft.com/office/drawing/2014/main" id="{964EB49F-6D9C-4DFB-8D2D-22108923BC6E}"/>
                  </a:ext>
                </a:extLst>
              </p:cNvPr>
              <p:cNvSpPr/>
              <p:nvPr/>
            </p:nvSpPr>
            <p:spPr bwMode="auto">
              <a:xfrm>
                <a:off x="7895908" y="3616350"/>
                <a:ext cx="332660" cy="287879"/>
              </a:xfrm>
              <a:custGeom>
                <a:avLst/>
                <a:gdLst>
                  <a:gd name="T0" fmla="*/ 130 w 156"/>
                  <a:gd name="T1" fmla="*/ 0 h 135"/>
                  <a:gd name="T2" fmla="*/ 156 w 156"/>
                  <a:gd name="T3" fmla="*/ 135 h 135"/>
                  <a:gd name="T4" fmla="*/ 0 w 156"/>
                  <a:gd name="T5" fmla="*/ 52 h 135"/>
                  <a:gd name="T6" fmla="*/ 130 w 156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35">
                    <a:moveTo>
                      <a:pt x="130" y="0"/>
                    </a:moveTo>
                    <a:lnTo>
                      <a:pt x="156" y="135"/>
                    </a:lnTo>
                    <a:lnTo>
                      <a:pt x="0" y="52"/>
                    </a:lnTo>
                    <a:lnTo>
                      <a:pt x="13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400">
                <a:extLst>
                  <a:ext uri="{FF2B5EF4-FFF2-40B4-BE49-F238E27FC236}">
                    <a16:creationId xmlns:a16="http://schemas.microsoft.com/office/drawing/2014/main" id="{6FFB51CE-3D50-4F27-B615-AC24B748B4E0}"/>
                  </a:ext>
                </a:extLst>
              </p:cNvPr>
              <p:cNvSpPr/>
              <p:nvPr/>
            </p:nvSpPr>
            <p:spPr bwMode="auto">
              <a:xfrm>
                <a:off x="7778624" y="3727237"/>
                <a:ext cx="339058" cy="383838"/>
              </a:xfrm>
              <a:custGeom>
                <a:avLst/>
                <a:gdLst>
                  <a:gd name="T0" fmla="*/ 159 w 159"/>
                  <a:gd name="T1" fmla="*/ 180 h 180"/>
                  <a:gd name="T2" fmla="*/ 0 w 159"/>
                  <a:gd name="T3" fmla="*/ 159 h 180"/>
                  <a:gd name="T4" fmla="*/ 55 w 159"/>
                  <a:gd name="T5" fmla="*/ 0 h 180"/>
                  <a:gd name="T6" fmla="*/ 159 w 159"/>
                  <a:gd name="T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180">
                    <a:moveTo>
                      <a:pt x="159" y="180"/>
                    </a:moveTo>
                    <a:lnTo>
                      <a:pt x="0" y="159"/>
                    </a:lnTo>
                    <a:lnTo>
                      <a:pt x="55" y="0"/>
                    </a:lnTo>
                    <a:lnTo>
                      <a:pt x="159" y="18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401">
                <a:extLst>
                  <a:ext uri="{FF2B5EF4-FFF2-40B4-BE49-F238E27FC236}">
                    <a16:creationId xmlns:a16="http://schemas.microsoft.com/office/drawing/2014/main" id="{47995BF5-C6ED-4AC5-AC49-08B454A3D833}"/>
                  </a:ext>
                </a:extLst>
              </p:cNvPr>
              <p:cNvSpPr/>
              <p:nvPr/>
            </p:nvSpPr>
            <p:spPr bwMode="auto">
              <a:xfrm>
                <a:off x="7648546" y="3727237"/>
                <a:ext cx="247362" cy="339058"/>
              </a:xfrm>
              <a:custGeom>
                <a:avLst/>
                <a:gdLst>
                  <a:gd name="T0" fmla="*/ 0 w 116"/>
                  <a:gd name="T1" fmla="*/ 0 h 159"/>
                  <a:gd name="T2" fmla="*/ 61 w 116"/>
                  <a:gd name="T3" fmla="*/ 159 h 159"/>
                  <a:gd name="T4" fmla="*/ 116 w 116"/>
                  <a:gd name="T5" fmla="*/ 0 h 159"/>
                  <a:gd name="T6" fmla="*/ 0 w 116"/>
                  <a:gd name="T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59">
                    <a:moveTo>
                      <a:pt x="0" y="0"/>
                    </a:moveTo>
                    <a:lnTo>
                      <a:pt x="61" y="159"/>
                    </a:lnTo>
                    <a:lnTo>
                      <a:pt x="1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402">
                <a:extLst>
                  <a:ext uri="{FF2B5EF4-FFF2-40B4-BE49-F238E27FC236}">
                    <a16:creationId xmlns:a16="http://schemas.microsoft.com/office/drawing/2014/main" id="{D11A058C-C8EB-442C-9700-497552A72223}"/>
                  </a:ext>
                </a:extLst>
              </p:cNvPr>
              <p:cNvSpPr/>
              <p:nvPr/>
            </p:nvSpPr>
            <p:spPr bwMode="auto">
              <a:xfrm>
                <a:off x="7834067" y="3328471"/>
                <a:ext cx="339058" cy="287879"/>
              </a:xfrm>
              <a:custGeom>
                <a:avLst/>
                <a:gdLst>
                  <a:gd name="T0" fmla="*/ 0 w 159"/>
                  <a:gd name="T1" fmla="*/ 36 h 135"/>
                  <a:gd name="T2" fmla="*/ 159 w 159"/>
                  <a:gd name="T3" fmla="*/ 135 h 135"/>
                  <a:gd name="T4" fmla="*/ 112 w 159"/>
                  <a:gd name="T5" fmla="*/ 0 h 135"/>
                  <a:gd name="T6" fmla="*/ 0 w 159"/>
                  <a:gd name="T7" fmla="*/ 3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135">
                    <a:moveTo>
                      <a:pt x="0" y="36"/>
                    </a:moveTo>
                    <a:lnTo>
                      <a:pt x="159" y="135"/>
                    </a:lnTo>
                    <a:lnTo>
                      <a:pt x="112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403">
                <a:extLst>
                  <a:ext uri="{FF2B5EF4-FFF2-40B4-BE49-F238E27FC236}">
                    <a16:creationId xmlns:a16="http://schemas.microsoft.com/office/drawing/2014/main" id="{07A72714-18EE-4F17-9570-EE55DDE0693D}"/>
                  </a:ext>
                </a:extLst>
              </p:cNvPr>
              <p:cNvSpPr/>
              <p:nvPr/>
            </p:nvSpPr>
            <p:spPr bwMode="auto">
              <a:xfrm>
                <a:off x="7834067" y="3405238"/>
                <a:ext cx="339058" cy="321998"/>
              </a:xfrm>
              <a:custGeom>
                <a:avLst/>
                <a:gdLst>
                  <a:gd name="T0" fmla="*/ 29 w 159"/>
                  <a:gd name="T1" fmla="*/ 151 h 151"/>
                  <a:gd name="T2" fmla="*/ 159 w 159"/>
                  <a:gd name="T3" fmla="*/ 99 h 151"/>
                  <a:gd name="T4" fmla="*/ 0 w 159"/>
                  <a:gd name="T5" fmla="*/ 0 h 151"/>
                  <a:gd name="T6" fmla="*/ 29 w 159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151">
                    <a:moveTo>
                      <a:pt x="29" y="151"/>
                    </a:moveTo>
                    <a:lnTo>
                      <a:pt x="159" y="99"/>
                    </a:lnTo>
                    <a:lnTo>
                      <a:pt x="0" y="0"/>
                    </a:lnTo>
                    <a:lnTo>
                      <a:pt x="29" y="15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404">
                <a:extLst>
                  <a:ext uri="{FF2B5EF4-FFF2-40B4-BE49-F238E27FC236}">
                    <a16:creationId xmlns:a16="http://schemas.microsoft.com/office/drawing/2014/main" id="{265B40ED-0CBD-40EF-82E8-73D9625206A7}"/>
                  </a:ext>
                </a:extLst>
              </p:cNvPr>
              <p:cNvSpPr/>
              <p:nvPr/>
            </p:nvSpPr>
            <p:spPr bwMode="auto">
              <a:xfrm>
                <a:off x="7648546" y="3405238"/>
                <a:ext cx="247362" cy="321998"/>
              </a:xfrm>
              <a:custGeom>
                <a:avLst/>
                <a:gdLst>
                  <a:gd name="T0" fmla="*/ 0 w 116"/>
                  <a:gd name="T1" fmla="*/ 151 h 151"/>
                  <a:gd name="T2" fmla="*/ 87 w 116"/>
                  <a:gd name="T3" fmla="*/ 0 h 151"/>
                  <a:gd name="T4" fmla="*/ 116 w 116"/>
                  <a:gd name="T5" fmla="*/ 151 h 151"/>
                  <a:gd name="T6" fmla="*/ 0 w 116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51">
                    <a:moveTo>
                      <a:pt x="0" y="151"/>
                    </a:moveTo>
                    <a:lnTo>
                      <a:pt x="87" y="0"/>
                    </a:lnTo>
                    <a:lnTo>
                      <a:pt x="116" y="151"/>
                    </a:lnTo>
                    <a:lnTo>
                      <a:pt x="0" y="15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405">
                <a:extLst>
                  <a:ext uri="{FF2B5EF4-FFF2-40B4-BE49-F238E27FC236}">
                    <a16:creationId xmlns:a16="http://schemas.microsoft.com/office/drawing/2014/main" id="{B5059B66-EA6F-4A76-A15F-DA1807DF8DC5}"/>
                  </a:ext>
                </a:extLst>
              </p:cNvPr>
              <p:cNvSpPr/>
              <p:nvPr/>
            </p:nvSpPr>
            <p:spPr bwMode="auto">
              <a:xfrm>
                <a:off x="7286032" y="3556642"/>
                <a:ext cx="362514" cy="292144"/>
              </a:xfrm>
              <a:custGeom>
                <a:avLst/>
                <a:gdLst>
                  <a:gd name="T0" fmla="*/ 52 w 170"/>
                  <a:gd name="T1" fmla="*/ 137 h 137"/>
                  <a:gd name="T2" fmla="*/ 170 w 170"/>
                  <a:gd name="T3" fmla="*/ 80 h 137"/>
                  <a:gd name="T4" fmla="*/ 0 w 170"/>
                  <a:gd name="T5" fmla="*/ 0 h 137"/>
                  <a:gd name="T6" fmla="*/ 52 w 170"/>
                  <a:gd name="T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0" h="137">
                    <a:moveTo>
                      <a:pt x="52" y="137"/>
                    </a:moveTo>
                    <a:lnTo>
                      <a:pt x="170" y="80"/>
                    </a:lnTo>
                    <a:lnTo>
                      <a:pt x="0" y="0"/>
                    </a:lnTo>
                    <a:lnTo>
                      <a:pt x="5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406">
                <a:extLst>
                  <a:ext uri="{FF2B5EF4-FFF2-40B4-BE49-F238E27FC236}">
                    <a16:creationId xmlns:a16="http://schemas.microsoft.com/office/drawing/2014/main" id="{1998920E-40A3-4488-BCC8-E1AF6C621821}"/>
                  </a:ext>
                </a:extLst>
              </p:cNvPr>
              <p:cNvSpPr/>
              <p:nvPr/>
            </p:nvSpPr>
            <p:spPr bwMode="auto">
              <a:xfrm>
                <a:off x="7286032" y="3238908"/>
                <a:ext cx="362514" cy="488328"/>
              </a:xfrm>
              <a:custGeom>
                <a:avLst/>
                <a:gdLst>
                  <a:gd name="T0" fmla="*/ 85 w 170"/>
                  <a:gd name="T1" fmla="*/ 0 h 229"/>
                  <a:gd name="T2" fmla="*/ 170 w 170"/>
                  <a:gd name="T3" fmla="*/ 229 h 229"/>
                  <a:gd name="T4" fmla="*/ 0 w 170"/>
                  <a:gd name="T5" fmla="*/ 149 h 229"/>
                  <a:gd name="T6" fmla="*/ 85 w 170"/>
                  <a:gd name="T7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0" h="229">
                    <a:moveTo>
                      <a:pt x="85" y="0"/>
                    </a:moveTo>
                    <a:lnTo>
                      <a:pt x="170" y="229"/>
                    </a:lnTo>
                    <a:lnTo>
                      <a:pt x="0" y="149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407">
                <a:extLst>
                  <a:ext uri="{FF2B5EF4-FFF2-40B4-BE49-F238E27FC236}">
                    <a16:creationId xmlns:a16="http://schemas.microsoft.com/office/drawing/2014/main" id="{C369793C-2294-4C27-90D2-1FFEDFDC3EC5}"/>
                  </a:ext>
                </a:extLst>
              </p:cNvPr>
              <p:cNvSpPr/>
              <p:nvPr/>
            </p:nvSpPr>
            <p:spPr bwMode="auto">
              <a:xfrm>
                <a:off x="7467288" y="3238908"/>
                <a:ext cx="366779" cy="488328"/>
              </a:xfrm>
              <a:custGeom>
                <a:avLst/>
                <a:gdLst>
                  <a:gd name="T0" fmla="*/ 172 w 172"/>
                  <a:gd name="T1" fmla="*/ 78 h 229"/>
                  <a:gd name="T2" fmla="*/ 0 w 172"/>
                  <a:gd name="T3" fmla="*/ 0 h 229"/>
                  <a:gd name="T4" fmla="*/ 85 w 172"/>
                  <a:gd name="T5" fmla="*/ 229 h 229"/>
                  <a:gd name="T6" fmla="*/ 172 w 172"/>
                  <a:gd name="T7" fmla="*/ 7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229">
                    <a:moveTo>
                      <a:pt x="172" y="78"/>
                    </a:moveTo>
                    <a:lnTo>
                      <a:pt x="0" y="0"/>
                    </a:lnTo>
                    <a:lnTo>
                      <a:pt x="85" y="229"/>
                    </a:lnTo>
                    <a:lnTo>
                      <a:pt x="172" y="7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408">
                <a:extLst>
                  <a:ext uri="{FF2B5EF4-FFF2-40B4-BE49-F238E27FC236}">
                    <a16:creationId xmlns:a16="http://schemas.microsoft.com/office/drawing/2014/main" id="{CC08B8F8-DD12-4F90-AC88-AA2837E57E96}"/>
                  </a:ext>
                </a:extLst>
              </p:cNvPr>
              <p:cNvSpPr/>
              <p:nvPr/>
            </p:nvSpPr>
            <p:spPr bwMode="auto">
              <a:xfrm>
                <a:off x="7467288" y="3010739"/>
                <a:ext cx="366779" cy="394501"/>
              </a:xfrm>
              <a:custGeom>
                <a:avLst/>
                <a:gdLst>
                  <a:gd name="T0" fmla="*/ 146 w 172"/>
                  <a:gd name="T1" fmla="*/ 0 h 185"/>
                  <a:gd name="T2" fmla="*/ 0 w 172"/>
                  <a:gd name="T3" fmla="*/ 107 h 185"/>
                  <a:gd name="T4" fmla="*/ 172 w 172"/>
                  <a:gd name="T5" fmla="*/ 185 h 185"/>
                  <a:gd name="T6" fmla="*/ 146 w 172"/>
                  <a:gd name="T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185">
                    <a:moveTo>
                      <a:pt x="146" y="0"/>
                    </a:moveTo>
                    <a:lnTo>
                      <a:pt x="0" y="107"/>
                    </a:lnTo>
                    <a:lnTo>
                      <a:pt x="172" y="185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409">
                <a:extLst>
                  <a:ext uri="{FF2B5EF4-FFF2-40B4-BE49-F238E27FC236}">
                    <a16:creationId xmlns:a16="http://schemas.microsoft.com/office/drawing/2014/main" id="{9D6A7172-8E77-421F-AD33-8E502A878340}"/>
                  </a:ext>
                </a:extLst>
              </p:cNvPr>
              <p:cNvSpPr/>
              <p:nvPr/>
            </p:nvSpPr>
            <p:spPr bwMode="auto">
              <a:xfrm>
                <a:off x="8298937" y="2759111"/>
                <a:ext cx="283614" cy="362514"/>
              </a:xfrm>
              <a:custGeom>
                <a:avLst/>
                <a:gdLst>
                  <a:gd name="T0" fmla="*/ 0 w 133"/>
                  <a:gd name="T1" fmla="*/ 0 h 170"/>
                  <a:gd name="T2" fmla="*/ 133 w 133"/>
                  <a:gd name="T3" fmla="*/ 64 h 170"/>
                  <a:gd name="T4" fmla="*/ 21 w 133"/>
                  <a:gd name="T5" fmla="*/ 170 h 170"/>
                  <a:gd name="T6" fmla="*/ 0 w 133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170">
                    <a:moveTo>
                      <a:pt x="0" y="0"/>
                    </a:moveTo>
                    <a:lnTo>
                      <a:pt x="133" y="64"/>
                    </a:lnTo>
                    <a:lnTo>
                      <a:pt x="21" y="17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410">
                <a:extLst>
                  <a:ext uri="{FF2B5EF4-FFF2-40B4-BE49-F238E27FC236}">
                    <a16:creationId xmlns:a16="http://schemas.microsoft.com/office/drawing/2014/main" id="{E8C293D6-D256-4452-B4DD-FB1180C8F746}"/>
                  </a:ext>
                </a:extLst>
              </p:cNvPr>
              <p:cNvSpPr/>
              <p:nvPr/>
            </p:nvSpPr>
            <p:spPr bwMode="auto">
              <a:xfrm>
                <a:off x="7778624" y="3010739"/>
                <a:ext cx="294276" cy="394501"/>
              </a:xfrm>
              <a:custGeom>
                <a:avLst/>
                <a:gdLst>
                  <a:gd name="T0" fmla="*/ 138 w 138"/>
                  <a:gd name="T1" fmla="*/ 149 h 185"/>
                  <a:gd name="T2" fmla="*/ 0 w 138"/>
                  <a:gd name="T3" fmla="*/ 0 h 185"/>
                  <a:gd name="T4" fmla="*/ 26 w 138"/>
                  <a:gd name="T5" fmla="*/ 185 h 185"/>
                  <a:gd name="T6" fmla="*/ 138 w 138"/>
                  <a:gd name="T7" fmla="*/ 149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85">
                    <a:moveTo>
                      <a:pt x="138" y="149"/>
                    </a:moveTo>
                    <a:lnTo>
                      <a:pt x="0" y="0"/>
                    </a:lnTo>
                    <a:lnTo>
                      <a:pt x="26" y="185"/>
                    </a:lnTo>
                    <a:lnTo>
                      <a:pt x="138" y="14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411">
                <a:extLst>
                  <a:ext uri="{FF2B5EF4-FFF2-40B4-BE49-F238E27FC236}">
                    <a16:creationId xmlns:a16="http://schemas.microsoft.com/office/drawing/2014/main" id="{7B6636E4-2B34-4A95-9E20-42D2DE7D1BFA}"/>
                  </a:ext>
                </a:extLst>
              </p:cNvPr>
              <p:cNvSpPr/>
              <p:nvPr/>
            </p:nvSpPr>
            <p:spPr bwMode="auto">
              <a:xfrm>
                <a:off x="8040914" y="2844409"/>
                <a:ext cx="302806" cy="484063"/>
              </a:xfrm>
              <a:custGeom>
                <a:avLst/>
                <a:gdLst>
                  <a:gd name="T0" fmla="*/ 0 w 142"/>
                  <a:gd name="T1" fmla="*/ 0 h 227"/>
                  <a:gd name="T2" fmla="*/ 15 w 142"/>
                  <a:gd name="T3" fmla="*/ 227 h 227"/>
                  <a:gd name="T4" fmla="*/ 142 w 142"/>
                  <a:gd name="T5" fmla="*/ 130 h 227"/>
                  <a:gd name="T6" fmla="*/ 0 w 142"/>
                  <a:gd name="T7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227">
                    <a:moveTo>
                      <a:pt x="0" y="0"/>
                    </a:moveTo>
                    <a:lnTo>
                      <a:pt x="15" y="227"/>
                    </a:lnTo>
                    <a:lnTo>
                      <a:pt x="142" y="1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412">
                <a:extLst>
                  <a:ext uri="{FF2B5EF4-FFF2-40B4-BE49-F238E27FC236}">
                    <a16:creationId xmlns:a16="http://schemas.microsoft.com/office/drawing/2014/main" id="{350C6819-F6CA-48A5-8831-EA03C806DCAB}"/>
                  </a:ext>
                </a:extLst>
              </p:cNvPr>
              <p:cNvSpPr/>
              <p:nvPr/>
            </p:nvSpPr>
            <p:spPr bwMode="auto">
              <a:xfrm>
                <a:off x="8040914" y="2759111"/>
                <a:ext cx="302806" cy="362514"/>
              </a:xfrm>
              <a:custGeom>
                <a:avLst/>
                <a:gdLst>
                  <a:gd name="T0" fmla="*/ 121 w 142"/>
                  <a:gd name="T1" fmla="*/ 0 h 170"/>
                  <a:gd name="T2" fmla="*/ 142 w 142"/>
                  <a:gd name="T3" fmla="*/ 170 h 170"/>
                  <a:gd name="T4" fmla="*/ 0 w 142"/>
                  <a:gd name="T5" fmla="*/ 40 h 170"/>
                  <a:gd name="T6" fmla="*/ 121 w 142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70">
                    <a:moveTo>
                      <a:pt x="121" y="0"/>
                    </a:moveTo>
                    <a:lnTo>
                      <a:pt x="142" y="170"/>
                    </a:lnTo>
                    <a:lnTo>
                      <a:pt x="0" y="40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413">
                <a:extLst>
                  <a:ext uri="{FF2B5EF4-FFF2-40B4-BE49-F238E27FC236}">
                    <a16:creationId xmlns:a16="http://schemas.microsoft.com/office/drawing/2014/main" id="{F7028455-33C4-464F-8FF4-7AF4023B9DF6}"/>
                  </a:ext>
                </a:extLst>
              </p:cNvPr>
              <p:cNvSpPr/>
              <p:nvPr/>
            </p:nvSpPr>
            <p:spPr bwMode="auto">
              <a:xfrm>
                <a:off x="7778624" y="2844409"/>
                <a:ext cx="294276" cy="484063"/>
              </a:xfrm>
              <a:custGeom>
                <a:avLst/>
                <a:gdLst>
                  <a:gd name="T0" fmla="*/ 0 w 138"/>
                  <a:gd name="T1" fmla="*/ 78 h 227"/>
                  <a:gd name="T2" fmla="*/ 123 w 138"/>
                  <a:gd name="T3" fmla="*/ 0 h 227"/>
                  <a:gd name="T4" fmla="*/ 138 w 138"/>
                  <a:gd name="T5" fmla="*/ 227 h 227"/>
                  <a:gd name="T6" fmla="*/ 0 w 138"/>
                  <a:gd name="T7" fmla="*/ 78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27">
                    <a:moveTo>
                      <a:pt x="0" y="78"/>
                    </a:moveTo>
                    <a:lnTo>
                      <a:pt x="123" y="0"/>
                    </a:lnTo>
                    <a:lnTo>
                      <a:pt x="138" y="227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414">
                <a:extLst>
                  <a:ext uri="{FF2B5EF4-FFF2-40B4-BE49-F238E27FC236}">
                    <a16:creationId xmlns:a16="http://schemas.microsoft.com/office/drawing/2014/main" id="{BB19ED5F-FE37-4EF7-833D-37A3FF97E1C1}"/>
                  </a:ext>
                </a:extLst>
              </p:cNvPr>
              <p:cNvSpPr/>
              <p:nvPr/>
            </p:nvSpPr>
            <p:spPr bwMode="auto">
              <a:xfrm>
                <a:off x="7552586" y="2648225"/>
                <a:ext cx="488328" cy="362514"/>
              </a:xfrm>
              <a:custGeom>
                <a:avLst/>
                <a:gdLst>
                  <a:gd name="T0" fmla="*/ 0 w 229"/>
                  <a:gd name="T1" fmla="*/ 0 h 170"/>
                  <a:gd name="T2" fmla="*/ 106 w 229"/>
                  <a:gd name="T3" fmla="*/ 170 h 170"/>
                  <a:gd name="T4" fmla="*/ 229 w 229"/>
                  <a:gd name="T5" fmla="*/ 92 h 170"/>
                  <a:gd name="T6" fmla="*/ 0 w 229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9" h="170">
                    <a:moveTo>
                      <a:pt x="0" y="0"/>
                    </a:moveTo>
                    <a:lnTo>
                      <a:pt x="106" y="170"/>
                    </a:lnTo>
                    <a:lnTo>
                      <a:pt x="229" y="9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415">
                <a:extLst>
                  <a:ext uri="{FF2B5EF4-FFF2-40B4-BE49-F238E27FC236}">
                    <a16:creationId xmlns:a16="http://schemas.microsoft.com/office/drawing/2014/main" id="{02B2E2DB-1301-49C5-AF6A-258C214B8DB0}"/>
                  </a:ext>
                </a:extLst>
              </p:cNvPr>
              <p:cNvSpPr/>
              <p:nvPr/>
            </p:nvSpPr>
            <p:spPr bwMode="auto">
              <a:xfrm>
                <a:off x="7286032" y="2648225"/>
                <a:ext cx="492593" cy="362514"/>
              </a:xfrm>
              <a:custGeom>
                <a:avLst/>
                <a:gdLst>
                  <a:gd name="T0" fmla="*/ 0 w 231"/>
                  <a:gd name="T1" fmla="*/ 116 h 170"/>
                  <a:gd name="T2" fmla="*/ 231 w 231"/>
                  <a:gd name="T3" fmla="*/ 170 h 170"/>
                  <a:gd name="T4" fmla="*/ 125 w 231"/>
                  <a:gd name="T5" fmla="*/ 0 h 170"/>
                  <a:gd name="T6" fmla="*/ 0 w 231"/>
                  <a:gd name="T7" fmla="*/ 11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1" h="170">
                    <a:moveTo>
                      <a:pt x="0" y="116"/>
                    </a:moveTo>
                    <a:lnTo>
                      <a:pt x="231" y="170"/>
                    </a:lnTo>
                    <a:lnTo>
                      <a:pt x="125" y="0"/>
                    </a:lnTo>
                    <a:lnTo>
                      <a:pt x="0" y="11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416">
                <a:extLst>
                  <a:ext uri="{FF2B5EF4-FFF2-40B4-BE49-F238E27FC236}">
                    <a16:creationId xmlns:a16="http://schemas.microsoft.com/office/drawing/2014/main" id="{23477DFA-F714-45A5-AF62-AAAA82D9D67C}"/>
                  </a:ext>
                </a:extLst>
              </p:cNvPr>
              <p:cNvSpPr/>
              <p:nvPr/>
            </p:nvSpPr>
            <p:spPr bwMode="auto">
              <a:xfrm>
                <a:off x="7286032" y="2895587"/>
                <a:ext cx="492593" cy="343323"/>
              </a:xfrm>
              <a:custGeom>
                <a:avLst/>
                <a:gdLst>
                  <a:gd name="T0" fmla="*/ 85 w 231"/>
                  <a:gd name="T1" fmla="*/ 161 h 161"/>
                  <a:gd name="T2" fmla="*/ 0 w 231"/>
                  <a:gd name="T3" fmla="*/ 0 h 161"/>
                  <a:gd name="T4" fmla="*/ 231 w 231"/>
                  <a:gd name="T5" fmla="*/ 54 h 161"/>
                  <a:gd name="T6" fmla="*/ 85 w 231"/>
                  <a:gd name="T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1" h="161">
                    <a:moveTo>
                      <a:pt x="85" y="161"/>
                    </a:moveTo>
                    <a:lnTo>
                      <a:pt x="0" y="0"/>
                    </a:lnTo>
                    <a:lnTo>
                      <a:pt x="231" y="54"/>
                    </a:lnTo>
                    <a:lnTo>
                      <a:pt x="85" y="16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417">
                <a:extLst>
                  <a:ext uri="{FF2B5EF4-FFF2-40B4-BE49-F238E27FC236}">
                    <a16:creationId xmlns:a16="http://schemas.microsoft.com/office/drawing/2014/main" id="{77A89320-F136-4108-AA8C-9F0DCC6EDA6A}"/>
                  </a:ext>
                </a:extLst>
              </p:cNvPr>
              <p:cNvSpPr/>
              <p:nvPr/>
            </p:nvSpPr>
            <p:spPr bwMode="auto">
              <a:xfrm>
                <a:off x="7057861" y="2895587"/>
                <a:ext cx="409427" cy="343323"/>
              </a:xfrm>
              <a:custGeom>
                <a:avLst/>
                <a:gdLst>
                  <a:gd name="T0" fmla="*/ 0 w 192"/>
                  <a:gd name="T1" fmla="*/ 120 h 161"/>
                  <a:gd name="T2" fmla="*/ 192 w 192"/>
                  <a:gd name="T3" fmla="*/ 161 h 161"/>
                  <a:gd name="T4" fmla="*/ 107 w 192"/>
                  <a:gd name="T5" fmla="*/ 0 h 161"/>
                  <a:gd name="T6" fmla="*/ 0 w 192"/>
                  <a:gd name="T7" fmla="*/ 12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61">
                    <a:moveTo>
                      <a:pt x="0" y="120"/>
                    </a:moveTo>
                    <a:lnTo>
                      <a:pt x="192" y="161"/>
                    </a:lnTo>
                    <a:lnTo>
                      <a:pt x="107" y="0"/>
                    </a:lnTo>
                    <a:lnTo>
                      <a:pt x="0" y="12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418">
                <a:extLst>
                  <a:ext uri="{FF2B5EF4-FFF2-40B4-BE49-F238E27FC236}">
                    <a16:creationId xmlns:a16="http://schemas.microsoft.com/office/drawing/2014/main" id="{6B86BA14-2D5E-4492-9C58-963E57E184EC}"/>
                  </a:ext>
                </a:extLst>
              </p:cNvPr>
              <p:cNvSpPr/>
              <p:nvPr/>
            </p:nvSpPr>
            <p:spPr bwMode="auto">
              <a:xfrm>
                <a:off x="7057861" y="3151479"/>
                <a:ext cx="409427" cy="206847"/>
              </a:xfrm>
              <a:custGeom>
                <a:avLst/>
                <a:gdLst>
                  <a:gd name="T0" fmla="*/ 29 w 192"/>
                  <a:gd name="T1" fmla="*/ 97 h 97"/>
                  <a:gd name="T2" fmla="*/ 192 w 192"/>
                  <a:gd name="T3" fmla="*/ 41 h 97"/>
                  <a:gd name="T4" fmla="*/ 0 w 192"/>
                  <a:gd name="T5" fmla="*/ 0 h 97"/>
                  <a:gd name="T6" fmla="*/ 29 w 192"/>
                  <a:gd name="T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97">
                    <a:moveTo>
                      <a:pt x="29" y="97"/>
                    </a:moveTo>
                    <a:lnTo>
                      <a:pt x="192" y="41"/>
                    </a:lnTo>
                    <a:lnTo>
                      <a:pt x="0" y="0"/>
                    </a:lnTo>
                    <a:lnTo>
                      <a:pt x="29" y="9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419">
                <a:extLst>
                  <a:ext uri="{FF2B5EF4-FFF2-40B4-BE49-F238E27FC236}">
                    <a16:creationId xmlns:a16="http://schemas.microsoft.com/office/drawing/2014/main" id="{71ED795A-94AD-45FF-A35A-161015CD6FF9}"/>
                  </a:ext>
                </a:extLst>
              </p:cNvPr>
              <p:cNvSpPr/>
              <p:nvPr/>
            </p:nvSpPr>
            <p:spPr bwMode="auto">
              <a:xfrm>
                <a:off x="7119702" y="3238908"/>
                <a:ext cx="347587" cy="317733"/>
              </a:xfrm>
              <a:custGeom>
                <a:avLst/>
                <a:gdLst>
                  <a:gd name="T0" fmla="*/ 78 w 163"/>
                  <a:gd name="T1" fmla="*/ 149 h 149"/>
                  <a:gd name="T2" fmla="*/ 0 w 163"/>
                  <a:gd name="T3" fmla="*/ 56 h 149"/>
                  <a:gd name="T4" fmla="*/ 163 w 163"/>
                  <a:gd name="T5" fmla="*/ 0 h 149"/>
                  <a:gd name="T6" fmla="*/ 78 w 163"/>
                  <a:gd name="T7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149">
                    <a:moveTo>
                      <a:pt x="78" y="149"/>
                    </a:moveTo>
                    <a:lnTo>
                      <a:pt x="0" y="56"/>
                    </a:lnTo>
                    <a:lnTo>
                      <a:pt x="163" y="0"/>
                    </a:lnTo>
                    <a:lnTo>
                      <a:pt x="78" y="14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420">
                <a:extLst>
                  <a:ext uri="{FF2B5EF4-FFF2-40B4-BE49-F238E27FC236}">
                    <a16:creationId xmlns:a16="http://schemas.microsoft.com/office/drawing/2014/main" id="{9F7BEED8-C14D-4E3B-80A8-F1559126F973}"/>
                  </a:ext>
                </a:extLst>
              </p:cNvPr>
              <p:cNvSpPr/>
              <p:nvPr/>
            </p:nvSpPr>
            <p:spPr bwMode="auto">
              <a:xfrm>
                <a:off x="7002418" y="3358325"/>
                <a:ext cx="283614" cy="343323"/>
              </a:xfrm>
              <a:custGeom>
                <a:avLst/>
                <a:gdLst>
                  <a:gd name="T0" fmla="*/ 0 w 133"/>
                  <a:gd name="T1" fmla="*/ 161 h 161"/>
                  <a:gd name="T2" fmla="*/ 133 w 133"/>
                  <a:gd name="T3" fmla="*/ 93 h 161"/>
                  <a:gd name="T4" fmla="*/ 55 w 133"/>
                  <a:gd name="T5" fmla="*/ 0 h 161"/>
                  <a:gd name="T6" fmla="*/ 0 w 133"/>
                  <a:gd name="T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161">
                    <a:moveTo>
                      <a:pt x="0" y="161"/>
                    </a:moveTo>
                    <a:lnTo>
                      <a:pt x="133" y="93"/>
                    </a:lnTo>
                    <a:lnTo>
                      <a:pt x="55" y="0"/>
                    </a:lnTo>
                    <a:lnTo>
                      <a:pt x="0" y="16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421">
                <a:extLst>
                  <a:ext uri="{FF2B5EF4-FFF2-40B4-BE49-F238E27FC236}">
                    <a16:creationId xmlns:a16="http://schemas.microsoft.com/office/drawing/2014/main" id="{C51ADBB7-0321-471B-AB4A-18B59142F754}"/>
                  </a:ext>
                </a:extLst>
              </p:cNvPr>
              <p:cNvSpPr/>
              <p:nvPr/>
            </p:nvSpPr>
            <p:spPr bwMode="auto">
              <a:xfrm>
                <a:off x="6831823" y="3358325"/>
                <a:ext cx="287879" cy="343323"/>
              </a:xfrm>
              <a:custGeom>
                <a:avLst/>
                <a:gdLst>
                  <a:gd name="T0" fmla="*/ 0 w 135"/>
                  <a:gd name="T1" fmla="*/ 81 h 161"/>
                  <a:gd name="T2" fmla="*/ 135 w 135"/>
                  <a:gd name="T3" fmla="*/ 0 h 161"/>
                  <a:gd name="T4" fmla="*/ 80 w 135"/>
                  <a:gd name="T5" fmla="*/ 161 h 161"/>
                  <a:gd name="T6" fmla="*/ 0 w 135"/>
                  <a:gd name="T7" fmla="*/ 8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" h="161">
                    <a:moveTo>
                      <a:pt x="0" y="81"/>
                    </a:moveTo>
                    <a:lnTo>
                      <a:pt x="135" y="0"/>
                    </a:lnTo>
                    <a:lnTo>
                      <a:pt x="80" y="161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422">
                <a:extLst>
                  <a:ext uri="{FF2B5EF4-FFF2-40B4-BE49-F238E27FC236}">
                    <a16:creationId xmlns:a16="http://schemas.microsoft.com/office/drawing/2014/main" id="{BA610007-CB09-4E1D-A9E5-C8C933FDFA41}"/>
                  </a:ext>
                </a:extLst>
              </p:cNvPr>
              <p:cNvSpPr/>
              <p:nvPr/>
            </p:nvSpPr>
            <p:spPr bwMode="auto">
              <a:xfrm>
                <a:off x="6706010" y="3531053"/>
                <a:ext cx="296409" cy="317733"/>
              </a:xfrm>
              <a:custGeom>
                <a:avLst/>
                <a:gdLst>
                  <a:gd name="T0" fmla="*/ 0 w 139"/>
                  <a:gd name="T1" fmla="*/ 149 h 149"/>
                  <a:gd name="T2" fmla="*/ 139 w 139"/>
                  <a:gd name="T3" fmla="*/ 80 h 149"/>
                  <a:gd name="T4" fmla="*/ 59 w 139"/>
                  <a:gd name="T5" fmla="*/ 0 h 149"/>
                  <a:gd name="T6" fmla="*/ 0 w 139"/>
                  <a:gd name="T7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" h="149">
                    <a:moveTo>
                      <a:pt x="0" y="149"/>
                    </a:moveTo>
                    <a:lnTo>
                      <a:pt x="139" y="80"/>
                    </a:lnTo>
                    <a:lnTo>
                      <a:pt x="59" y="0"/>
                    </a:lnTo>
                    <a:lnTo>
                      <a:pt x="0" y="14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423">
                <a:extLst>
                  <a:ext uri="{FF2B5EF4-FFF2-40B4-BE49-F238E27FC236}">
                    <a16:creationId xmlns:a16="http://schemas.microsoft.com/office/drawing/2014/main" id="{1528F1B7-22F9-44C6-8E8E-A004391EF4D0}"/>
                  </a:ext>
                </a:extLst>
              </p:cNvPr>
              <p:cNvSpPr/>
              <p:nvPr/>
            </p:nvSpPr>
            <p:spPr bwMode="auto">
              <a:xfrm>
                <a:off x="6810499" y="3206923"/>
                <a:ext cx="309204" cy="324130"/>
              </a:xfrm>
              <a:custGeom>
                <a:avLst/>
                <a:gdLst>
                  <a:gd name="T0" fmla="*/ 0 w 145"/>
                  <a:gd name="T1" fmla="*/ 0 h 152"/>
                  <a:gd name="T2" fmla="*/ 145 w 145"/>
                  <a:gd name="T3" fmla="*/ 71 h 152"/>
                  <a:gd name="T4" fmla="*/ 10 w 145"/>
                  <a:gd name="T5" fmla="*/ 152 h 152"/>
                  <a:gd name="T6" fmla="*/ 0 w 145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152">
                    <a:moveTo>
                      <a:pt x="0" y="0"/>
                    </a:moveTo>
                    <a:lnTo>
                      <a:pt x="145" y="71"/>
                    </a:lnTo>
                    <a:lnTo>
                      <a:pt x="10" y="1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424">
                <a:extLst>
                  <a:ext uri="{FF2B5EF4-FFF2-40B4-BE49-F238E27FC236}">
                    <a16:creationId xmlns:a16="http://schemas.microsoft.com/office/drawing/2014/main" id="{45BC4D68-5DEA-4E5F-88B2-2AF63F565AF5}"/>
                  </a:ext>
                </a:extLst>
              </p:cNvPr>
              <p:cNvSpPr/>
              <p:nvPr/>
            </p:nvSpPr>
            <p:spPr bwMode="auto">
              <a:xfrm>
                <a:off x="7416110" y="3974599"/>
                <a:ext cx="362514" cy="258025"/>
              </a:xfrm>
              <a:custGeom>
                <a:avLst/>
                <a:gdLst>
                  <a:gd name="T0" fmla="*/ 170 w 170"/>
                  <a:gd name="T1" fmla="*/ 43 h 121"/>
                  <a:gd name="T2" fmla="*/ 118 w 170"/>
                  <a:gd name="T3" fmla="*/ 121 h 121"/>
                  <a:gd name="T4" fmla="*/ 0 w 170"/>
                  <a:gd name="T5" fmla="*/ 0 h 121"/>
                  <a:gd name="T6" fmla="*/ 170 w 170"/>
                  <a:gd name="T7" fmla="*/ 4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0" h="121">
                    <a:moveTo>
                      <a:pt x="170" y="43"/>
                    </a:moveTo>
                    <a:lnTo>
                      <a:pt x="118" y="121"/>
                    </a:lnTo>
                    <a:lnTo>
                      <a:pt x="0" y="0"/>
                    </a:lnTo>
                    <a:lnTo>
                      <a:pt x="170" y="4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425">
                <a:extLst>
                  <a:ext uri="{FF2B5EF4-FFF2-40B4-BE49-F238E27FC236}">
                    <a16:creationId xmlns:a16="http://schemas.microsoft.com/office/drawing/2014/main" id="{07871686-1F8B-49CF-989A-641D45208AFE}"/>
                  </a:ext>
                </a:extLst>
              </p:cNvPr>
              <p:cNvSpPr/>
              <p:nvPr/>
            </p:nvSpPr>
            <p:spPr bwMode="auto">
              <a:xfrm>
                <a:off x="7667737" y="4066293"/>
                <a:ext cx="258025" cy="479798"/>
              </a:xfrm>
              <a:custGeom>
                <a:avLst/>
                <a:gdLst>
                  <a:gd name="T0" fmla="*/ 121 w 121"/>
                  <a:gd name="T1" fmla="*/ 225 h 225"/>
                  <a:gd name="T2" fmla="*/ 0 w 121"/>
                  <a:gd name="T3" fmla="*/ 78 h 225"/>
                  <a:gd name="T4" fmla="*/ 52 w 121"/>
                  <a:gd name="T5" fmla="*/ 0 h 225"/>
                  <a:gd name="T6" fmla="*/ 121 w 121"/>
                  <a:gd name="T7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25">
                    <a:moveTo>
                      <a:pt x="121" y="225"/>
                    </a:moveTo>
                    <a:lnTo>
                      <a:pt x="0" y="78"/>
                    </a:lnTo>
                    <a:lnTo>
                      <a:pt x="52" y="0"/>
                    </a:lnTo>
                    <a:lnTo>
                      <a:pt x="121" y="22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426">
                <a:extLst>
                  <a:ext uri="{FF2B5EF4-FFF2-40B4-BE49-F238E27FC236}">
                    <a16:creationId xmlns:a16="http://schemas.microsoft.com/office/drawing/2014/main" id="{9CFA7A22-79D1-4FDA-895E-40E85D73E8D3}"/>
                  </a:ext>
                </a:extLst>
              </p:cNvPr>
              <p:cNvSpPr/>
              <p:nvPr/>
            </p:nvSpPr>
            <p:spPr bwMode="auto">
              <a:xfrm>
                <a:off x="7667737" y="4232623"/>
                <a:ext cx="258025" cy="550168"/>
              </a:xfrm>
              <a:custGeom>
                <a:avLst/>
                <a:gdLst>
                  <a:gd name="T0" fmla="*/ 71 w 121"/>
                  <a:gd name="T1" fmla="*/ 258 h 258"/>
                  <a:gd name="T2" fmla="*/ 0 w 121"/>
                  <a:gd name="T3" fmla="*/ 0 h 258"/>
                  <a:gd name="T4" fmla="*/ 121 w 121"/>
                  <a:gd name="T5" fmla="*/ 147 h 258"/>
                  <a:gd name="T6" fmla="*/ 71 w 121"/>
                  <a:gd name="T7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58">
                    <a:moveTo>
                      <a:pt x="71" y="258"/>
                    </a:moveTo>
                    <a:lnTo>
                      <a:pt x="0" y="0"/>
                    </a:lnTo>
                    <a:lnTo>
                      <a:pt x="121" y="147"/>
                    </a:lnTo>
                    <a:lnTo>
                      <a:pt x="71" y="25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427">
                <a:extLst>
                  <a:ext uri="{FF2B5EF4-FFF2-40B4-BE49-F238E27FC236}">
                    <a16:creationId xmlns:a16="http://schemas.microsoft.com/office/drawing/2014/main" id="{25F1801B-8FA6-4987-A5FC-61A45C2F8A67}"/>
                  </a:ext>
                </a:extLst>
              </p:cNvPr>
              <p:cNvSpPr/>
              <p:nvPr/>
            </p:nvSpPr>
            <p:spPr bwMode="auto">
              <a:xfrm>
                <a:off x="7537659" y="4232623"/>
                <a:ext cx="281481" cy="550168"/>
              </a:xfrm>
              <a:custGeom>
                <a:avLst/>
                <a:gdLst>
                  <a:gd name="T0" fmla="*/ 0 w 132"/>
                  <a:gd name="T1" fmla="*/ 242 h 258"/>
                  <a:gd name="T2" fmla="*/ 61 w 132"/>
                  <a:gd name="T3" fmla="*/ 0 h 258"/>
                  <a:gd name="T4" fmla="*/ 132 w 132"/>
                  <a:gd name="T5" fmla="*/ 258 h 258"/>
                  <a:gd name="T6" fmla="*/ 0 w 132"/>
                  <a:gd name="T7" fmla="*/ 242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2" h="258">
                    <a:moveTo>
                      <a:pt x="0" y="242"/>
                    </a:moveTo>
                    <a:lnTo>
                      <a:pt x="61" y="0"/>
                    </a:lnTo>
                    <a:lnTo>
                      <a:pt x="132" y="258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428">
                <a:extLst>
                  <a:ext uri="{FF2B5EF4-FFF2-40B4-BE49-F238E27FC236}">
                    <a16:creationId xmlns:a16="http://schemas.microsoft.com/office/drawing/2014/main" id="{36B169E8-F306-43F4-AB86-D5795C7A281B}"/>
                  </a:ext>
                </a:extLst>
              </p:cNvPr>
              <p:cNvSpPr/>
              <p:nvPr/>
            </p:nvSpPr>
            <p:spPr bwMode="auto">
              <a:xfrm>
                <a:off x="7819140" y="4546091"/>
                <a:ext cx="221773" cy="236701"/>
              </a:xfrm>
              <a:custGeom>
                <a:avLst/>
                <a:gdLst>
                  <a:gd name="T0" fmla="*/ 104 w 104"/>
                  <a:gd name="T1" fmla="*/ 111 h 111"/>
                  <a:gd name="T2" fmla="*/ 50 w 104"/>
                  <a:gd name="T3" fmla="*/ 0 h 111"/>
                  <a:gd name="T4" fmla="*/ 0 w 104"/>
                  <a:gd name="T5" fmla="*/ 111 h 111"/>
                  <a:gd name="T6" fmla="*/ 104 w 104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11">
                    <a:moveTo>
                      <a:pt x="104" y="111"/>
                    </a:moveTo>
                    <a:lnTo>
                      <a:pt x="50" y="0"/>
                    </a:lnTo>
                    <a:lnTo>
                      <a:pt x="0" y="111"/>
                    </a:lnTo>
                    <a:lnTo>
                      <a:pt x="104" y="11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429">
                <a:extLst>
                  <a:ext uri="{FF2B5EF4-FFF2-40B4-BE49-F238E27FC236}">
                    <a16:creationId xmlns:a16="http://schemas.microsoft.com/office/drawing/2014/main" id="{3E2EB128-8173-4FAA-B083-D731FCF24A38}"/>
                  </a:ext>
                </a:extLst>
              </p:cNvPr>
              <p:cNvSpPr/>
              <p:nvPr/>
            </p:nvSpPr>
            <p:spPr bwMode="auto">
              <a:xfrm>
                <a:off x="7925762" y="4509839"/>
                <a:ext cx="247362" cy="272952"/>
              </a:xfrm>
              <a:custGeom>
                <a:avLst/>
                <a:gdLst>
                  <a:gd name="T0" fmla="*/ 116 w 116"/>
                  <a:gd name="T1" fmla="*/ 0 h 128"/>
                  <a:gd name="T2" fmla="*/ 0 w 116"/>
                  <a:gd name="T3" fmla="*/ 17 h 128"/>
                  <a:gd name="T4" fmla="*/ 54 w 116"/>
                  <a:gd name="T5" fmla="*/ 128 h 128"/>
                  <a:gd name="T6" fmla="*/ 116 w 116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28">
                    <a:moveTo>
                      <a:pt x="116" y="0"/>
                    </a:moveTo>
                    <a:lnTo>
                      <a:pt x="0" y="17"/>
                    </a:lnTo>
                    <a:lnTo>
                      <a:pt x="54" y="128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430">
                <a:extLst>
                  <a:ext uri="{FF2B5EF4-FFF2-40B4-BE49-F238E27FC236}">
                    <a16:creationId xmlns:a16="http://schemas.microsoft.com/office/drawing/2014/main" id="{177E1AF8-DFE7-48AF-AB61-C576EC4E8315}"/>
                  </a:ext>
                </a:extLst>
              </p:cNvPr>
              <p:cNvSpPr/>
              <p:nvPr/>
            </p:nvSpPr>
            <p:spPr bwMode="auto">
              <a:xfrm>
                <a:off x="7819140" y="4782791"/>
                <a:ext cx="221773" cy="236701"/>
              </a:xfrm>
              <a:custGeom>
                <a:avLst/>
                <a:gdLst>
                  <a:gd name="T0" fmla="*/ 22 w 104"/>
                  <a:gd name="T1" fmla="*/ 111 h 111"/>
                  <a:gd name="T2" fmla="*/ 104 w 104"/>
                  <a:gd name="T3" fmla="*/ 0 h 111"/>
                  <a:gd name="T4" fmla="*/ 0 w 104"/>
                  <a:gd name="T5" fmla="*/ 0 h 111"/>
                  <a:gd name="T6" fmla="*/ 22 w 104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11">
                    <a:moveTo>
                      <a:pt x="22" y="111"/>
                    </a:moveTo>
                    <a:lnTo>
                      <a:pt x="104" y="0"/>
                    </a:lnTo>
                    <a:lnTo>
                      <a:pt x="0" y="0"/>
                    </a:lnTo>
                    <a:lnTo>
                      <a:pt x="22" y="11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431">
                <a:extLst>
                  <a:ext uri="{FF2B5EF4-FFF2-40B4-BE49-F238E27FC236}">
                    <a16:creationId xmlns:a16="http://schemas.microsoft.com/office/drawing/2014/main" id="{3E477B5C-F5C4-4E87-BAB5-A358EBED7F9B}"/>
                  </a:ext>
                </a:extLst>
              </p:cNvPr>
              <p:cNvSpPr/>
              <p:nvPr/>
            </p:nvSpPr>
            <p:spPr bwMode="auto">
              <a:xfrm>
                <a:off x="7209264" y="3974599"/>
                <a:ext cx="458474" cy="313469"/>
              </a:xfrm>
              <a:custGeom>
                <a:avLst/>
                <a:gdLst>
                  <a:gd name="T0" fmla="*/ 97 w 215"/>
                  <a:gd name="T1" fmla="*/ 0 h 147"/>
                  <a:gd name="T2" fmla="*/ 0 w 215"/>
                  <a:gd name="T3" fmla="*/ 147 h 147"/>
                  <a:gd name="T4" fmla="*/ 215 w 215"/>
                  <a:gd name="T5" fmla="*/ 121 h 147"/>
                  <a:gd name="T6" fmla="*/ 97 w 215"/>
                  <a:gd name="T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" h="147">
                    <a:moveTo>
                      <a:pt x="97" y="0"/>
                    </a:moveTo>
                    <a:lnTo>
                      <a:pt x="0" y="147"/>
                    </a:lnTo>
                    <a:lnTo>
                      <a:pt x="215" y="121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432">
                <a:extLst>
                  <a:ext uri="{FF2B5EF4-FFF2-40B4-BE49-F238E27FC236}">
                    <a16:creationId xmlns:a16="http://schemas.microsoft.com/office/drawing/2014/main" id="{7AB735D7-A99F-4C2B-8E95-81CE8FA2F1CB}"/>
                  </a:ext>
                </a:extLst>
              </p:cNvPr>
              <p:cNvSpPr/>
              <p:nvPr/>
            </p:nvSpPr>
            <p:spPr bwMode="auto">
              <a:xfrm>
                <a:off x="7143158" y="3874374"/>
                <a:ext cx="272952" cy="413692"/>
              </a:xfrm>
              <a:custGeom>
                <a:avLst/>
                <a:gdLst>
                  <a:gd name="T0" fmla="*/ 0 w 128"/>
                  <a:gd name="T1" fmla="*/ 0 h 194"/>
                  <a:gd name="T2" fmla="*/ 31 w 128"/>
                  <a:gd name="T3" fmla="*/ 194 h 194"/>
                  <a:gd name="T4" fmla="*/ 128 w 128"/>
                  <a:gd name="T5" fmla="*/ 47 h 194"/>
                  <a:gd name="T6" fmla="*/ 0 w 128"/>
                  <a:gd name="T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94">
                    <a:moveTo>
                      <a:pt x="0" y="0"/>
                    </a:moveTo>
                    <a:lnTo>
                      <a:pt x="31" y="194"/>
                    </a:lnTo>
                    <a:lnTo>
                      <a:pt x="128" y="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433">
                <a:extLst>
                  <a:ext uri="{FF2B5EF4-FFF2-40B4-BE49-F238E27FC236}">
                    <a16:creationId xmlns:a16="http://schemas.microsoft.com/office/drawing/2014/main" id="{2A08D9B2-1680-4B3F-BDD2-8EE736DB52AE}"/>
                  </a:ext>
                </a:extLst>
              </p:cNvPr>
              <p:cNvSpPr/>
              <p:nvPr/>
            </p:nvSpPr>
            <p:spPr bwMode="auto">
              <a:xfrm>
                <a:off x="6746526" y="3874374"/>
                <a:ext cx="396633" cy="328395"/>
              </a:xfrm>
              <a:custGeom>
                <a:avLst/>
                <a:gdLst>
                  <a:gd name="T0" fmla="*/ 52 w 186"/>
                  <a:gd name="T1" fmla="*/ 154 h 154"/>
                  <a:gd name="T2" fmla="*/ 186 w 186"/>
                  <a:gd name="T3" fmla="*/ 0 h 154"/>
                  <a:gd name="T4" fmla="*/ 0 w 186"/>
                  <a:gd name="T5" fmla="*/ 14 h 154"/>
                  <a:gd name="T6" fmla="*/ 52 w 186"/>
                  <a:gd name="T7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" h="154">
                    <a:moveTo>
                      <a:pt x="52" y="154"/>
                    </a:moveTo>
                    <a:lnTo>
                      <a:pt x="186" y="0"/>
                    </a:lnTo>
                    <a:lnTo>
                      <a:pt x="0" y="14"/>
                    </a:lnTo>
                    <a:lnTo>
                      <a:pt x="52" y="15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434">
                <a:extLst>
                  <a:ext uri="{FF2B5EF4-FFF2-40B4-BE49-F238E27FC236}">
                    <a16:creationId xmlns:a16="http://schemas.microsoft.com/office/drawing/2014/main" id="{C871AC73-237D-4203-AB58-A61EF13024B2}"/>
                  </a:ext>
                </a:extLst>
              </p:cNvPr>
              <p:cNvSpPr/>
              <p:nvPr/>
            </p:nvSpPr>
            <p:spPr bwMode="auto">
              <a:xfrm>
                <a:off x="6529017" y="3904228"/>
                <a:ext cx="328395" cy="364647"/>
              </a:xfrm>
              <a:custGeom>
                <a:avLst/>
                <a:gdLst>
                  <a:gd name="T0" fmla="*/ 0 w 154"/>
                  <a:gd name="T1" fmla="*/ 171 h 171"/>
                  <a:gd name="T2" fmla="*/ 154 w 154"/>
                  <a:gd name="T3" fmla="*/ 140 h 171"/>
                  <a:gd name="T4" fmla="*/ 102 w 154"/>
                  <a:gd name="T5" fmla="*/ 0 h 171"/>
                  <a:gd name="T6" fmla="*/ 0 w 154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171">
                    <a:moveTo>
                      <a:pt x="0" y="171"/>
                    </a:moveTo>
                    <a:lnTo>
                      <a:pt x="154" y="140"/>
                    </a:lnTo>
                    <a:lnTo>
                      <a:pt x="102" y="0"/>
                    </a:lnTo>
                    <a:lnTo>
                      <a:pt x="0" y="17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435">
                <a:extLst>
                  <a:ext uri="{FF2B5EF4-FFF2-40B4-BE49-F238E27FC236}">
                    <a16:creationId xmlns:a16="http://schemas.microsoft.com/office/drawing/2014/main" id="{FFC3CEEE-9B8F-466C-BA7D-698EA96ABF9A}"/>
                  </a:ext>
                </a:extLst>
              </p:cNvPr>
              <p:cNvSpPr/>
              <p:nvPr/>
            </p:nvSpPr>
            <p:spPr bwMode="auto">
              <a:xfrm>
                <a:off x="6857412" y="3874374"/>
                <a:ext cx="351852" cy="413692"/>
              </a:xfrm>
              <a:custGeom>
                <a:avLst/>
                <a:gdLst>
                  <a:gd name="T0" fmla="*/ 165 w 165"/>
                  <a:gd name="T1" fmla="*/ 194 h 194"/>
                  <a:gd name="T2" fmla="*/ 134 w 165"/>
                  <a:gd name="T3" fmla="*/ 0 h 194"/>
                  <a:gd name="T4" fmla="*/ 0 w 165"/>
                  <a:gd name="T5" fmla="*/ 154 h 194"/>
                  <a:gd name="T6" fmla="*/ 165 w 165"/>
                  <a:gd name="T7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194">
                    <a:moveTo>
                      <a:pt x="165" y="194"/>
                    </a:moveTo>
                    <a:lnTo>
                      <a:pt x="134" y="0"/>
                    </a:lnTo>
                    <a:lnTo>
                      <a:pt x="0" y="154"/>
                    </a:lnTo>
                    <a:lnTo>
                      <a:pt x="165" y="19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436">
                <a:extLst>
                  <a:ext uri="{FF2B5EF4-FFF2-40B4-BE49-F238E27FC236}">
                    <a16:creationId xmlns:a16="http://schemas.microsoft.com/office/drawing/2014/main" id="{28596113-DC3E-4AF9-B0A2-9A3463ACC939}"/>
                  </a:ext>
                </a:extLst>
              </p:cNvPr>
              <p:cNvSpPr/>
              <p:nvPr/>
            </p:nvSpPr>
            <p:spPr bwMode="auto">
              <a:xfrm>
                <a:off x="6529017" y="4202769"/>
                <a:ext cx="328395" cy="347587"/>
              </a:xfrm>
              <a:custGeom>
                <a:avLst/>
                <a:gdLst>
                  <a:gd name="T0" fmla="*/ 40 w 154"/>
                  <a:gd name="T1" fmla="*/ 163 h 163"/>
                  <a:gd name="T2" fmla="*/ 154 w 154"/>
                  <a:gd name="T3" fmla="*/ 0 h 163"/>
                  <a:gd name="T4" fmla="*/ 0 w 154"/>
                  <a:gd name="T5" fmla="*/ 31 h 163"/>
                  <a:gd name="T6" fmla="*/ 40 w 154"/>
                  <a:gd name="T7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163">
                    <a:moveTo>
                      <a:pt x="40" y="163"/>
                    </a:moveTo>
                    <a:lnTo>
                      <a:pt x="154" y="0"/>
                    </a:lnTo>
                    <a:lnTo>
                      <a:pt x="0" y="31"/>
                    </a:lnTo>
                    <a:lnTo>
                      <a:pt x="40" y="16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437">
                <a:extLst>
                  <a:ext uri="{FF2B5EF4-FFF2-40B4-BE49-F238E27FC236}">
                    <a16:creationId xmlns:a16="http://schemas.microsoft.com/office/drawing/2014/main" id="{B5E90BB5-DFED-4FC8-859F-357DD2C029FE}"/>
                  </a:ext>
                </a:extLst>
              </p:cNvPr>
              <p:cNvSpPr/>
              <p:nvPr/>
            </p:nvSpPr>
            <p:spPr bwMode="auto">
              <a:xfrm>
                <a:off x="7143158" y="4288066"/>
                <a:ext cx="394501" cy="460606"/>
              </a:xfrm>
              <a:custGeom>
                <a:avLst/>
                <a:gdLst>
                  <a:gd name="T0" fmla="*/ 185 w 185"/>
                  <a:gd name="T1" fmla="*/ 216 h 216"/>
                  <a:gd name="T2" fmla="*/ 0 w 185"/>
                  <a:gd name="T3" fmla="*/ 190 h 216"/>
                  <a:gd name="T4" fmla="*/ 31 w 185"/>
                  <a:gd name="T5" fmla="*/ 0 h 216"/>
                  <a:gd name="T6" fmla="*/ 185 w 185"/>
                  <a:gd name="T7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16">
                    <a:moveTo>
                      <a:pt x="185" y="216"/>
                    </a:moveTo>
                    <a:lnTo>
                      <a:pt x="0" y="190"/>
                    </a:lnTo>
                    <a:lnTo>
                      <a:pt x="31" y="0"/>
                    </a:lnTo>
                    <a:lnTo>
                      <a:pt x="185" y="21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438">
                <a:extLst>
                  <a:ext uri="{FF2B5EF4-FFF2-40B4-BE49-F238E27FC236}">
                    <a16:creationId xmlns:a16="http://schemas.microsoft.com/office/drawing/2014/main" id="{F625DD4B-84F7-4FA7-8DDB-2462C9E0878D}"/>
                  </a:ext>
                </a:extLst>
              </p:cNvPr>
              <p:cNvSpPr/>
              <p:nvPr/>
            </p:nvSpPr>
            <p:spPr bwMode="auto">
              <a:xfrm>
                <a:off x="7143158" y="4693229"/>
                <a:ext cx="394501" cy="326263"/>
              </a:xfrm>
              <a:custGeom>
                <a:avLst/>
                <a:gdLst>
                  <a:gd name="T0" fmla="*/ 64 w 185"/>
                  <a:gd name="T1" fmla="*/ 153 h 153"/>
                  <a:gd name="T2" fmla="*/ 0 w 185"/>
                  <a:gd name="T3" fmla="*/ 0 h 153"/>
                  <a:gd name="T4" fmla="*/ 185 w 185"/>
                  <a:gd name="T5" fmla="*/ 26 h 153"/>
                  <a:gd name="T6" fmla="*/ 64 w 185"/>
                  <a:gd name="T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153">
                    <a:moveTo>
                      <a:pt x="64" y="153"/>
                    </a:moveTo>
                    <a:lnTo>
                      <a:pt x="0" y="0"/>
                    </a:lnTo>
                    <a:lnTo>
                      <a:pt x="185" y="26"/>
                    </a:lnTo>
                    <a:lnTo>
                      <a:pt x="64" y="15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440">
                <a:extLst>
                  <a:ext uri="{FF2B5EF4-FFF2-40B4-BE49-F238E27FC236}">
                    <a16:creationId xmlns:a16="http://schemas.microsoft.com/office/drawing/2014/main" id="{C9B03EB2-68E1-4170-B794-D016E03EA2A1}"/>
                  </a:ext>
                </a:extLst>
              </p:cNvPr>
              <p:cNvSpPr/>
              <p:nvPr/>
            </p:nvSpPr>
            <p:spPr bwMode="auto">
              <a:xfrm>
                <a:off x="6614315" y="4202769"/>
                <a:ext cx="262290" cy="443546"/>
              </a:xfrm>
              <a:custGeom>
                <a:avLst/>
                <a:gdLst>
                  <a:gd name="T0" fmla="*/ 114 w 123"/>
                  <a:gd name="T1" fmla="*/ 0 h 208"/>
                  <a:gd name="T2" fmla="*/ 123 w 123"/>
                  <a:gd name="T3" fmla="*/ 208 h 208"/>
                  <a:gd name="T4" fmla="*/ 0 w 123"/>
                  <a:gd name="T5" fmla="*/ 163 h 208"/>
                  <a:gd name="T6" fmla="*/ 114 w 123"/>
                  <a:gd name="T7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208">
                    <a:moveTo>
                      <a:pt x="114" y="0"/>
                    </a:moveTo>
                    <a:lnTo>
                      <a:pt x="123" y="208"/>
                    </a:lnTo>
                    <a:lnTo>
                      <a:pt x="0" y="163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441">
                <a:extLst>
                  <a:ext uri="{FF2B5EF4-FFF2-40B4-BE49-F238E27FC236}">
                    <a16:creationId xmlns:a16="http://schemas.microsoft.com/office/drawing/2014/main" id="{96FD1F6C-59FA-4281-AB1C-7A75FA30E2AB}"/>
                  </a:ext>
                </a:extLst>
              </p:cNvPr>
              <p:cNvSpPr/>
              <p:nvPr/>
            </p:nvSpPr>
            <p:spPr bwMode="auto">
              <a:xfrm>
                <a:off x="6857412" y="4202769"/>
                <a:ext cx="351852" cy="443546"/>
              </a:xfrm>
              <a:custGeom>
                <a:avLst/>
                <a:gdLst>
                  <a:gd name="T0" fmla="*/ 165 w 165"/>
                  <a:gd name="T1" fmla="*/ 40 h 208"/>
                  <a:gd name="T2" fmla="*/ 0 w 165"/>
                  <a:gd name="T3" fmla="*/ 0 h 208"/>
                  <a:gd name="T4" fmla="*/ 9 w 165"/>
                  <a:gd name="T5" fmla="*/ 208 h 208"/>
                  <a:gd name="T6" fmla="*/ 165 w 165"/>
                  <a:gd name="T7" fmla="*/ 4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208">
                    <a:moveTo>
                      <a:pt x="165" y="40"/>
                    </a:moveTo>
                    <a:lnTo>
                      <a:pt x="0" y="0"/>
                    </a:lnTo>
                    <a:lnTo>
                      <a:pt x="9" y="208"/>
                    </a:lnTo>
                    <a:lnTo>
                      <a:pt x="165" y="4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442">
                <a:extLst>
                  <a:ext uri="{FF2B5EF4-FFF2-40B4-BE49-F238E27FC236}">
                    <a16:creationId xmlns:a16="http://schemas.microsoft.com/office/drawing/2014/main" id="{106160D4-93E1-4FF1-8A6F-1B24CEE05173}"/>
                  </a:ext>
                </a:extLst>
              </p:cNvPr>
              <p:cNvSpPr/>
              <p:nvPr/>
            </p:nvSpPr>
            <p:spPr bwMode="auto">
              <a:xfrm>
                <a:off x="6876605" y="4288066"/>
                <a:ext cx="332660" cy="405163"/>
              </a:xfrm>
              <a:custGeom>
                <a:avLst/>
                <a:gdLst>
                  <a:gd name="T0" fmla="*/ 125 w 156"/>
                  <a:gd name="T1" fmla="*/ 190 h 190"/>
                  <a:gd name="T2" fmla="*/ 0 w 156"/>
                  <a:gd name="T3" fmla="*/ 168 h 190"/>
                  <a:gd name="T4" fmla="*/ 156 w 156"/>
                  <a:gd name="T5" fmla="*/ 0 h 190"/>
                  <a:gd name="T6" fmla="*/ 125 w 156"/>
                  <a:gd name="T7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90">
                    <a:moveTo>
                      <a:pt x="125" y="190"/>
                    </a:moveTo>
                    <a:lnTo>
                      <a:pt x="0" y="168"/>
                    </a:lnTo>
                    <a:lnTo>
                      <a:pt x="156" y="0"/>
                    </a:lnTo>
                    <a:lnTo>
                      <a:pt x="125" y="19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443">
                <a:extLst>
                  <a:ext uri="{FF2B5EF4-FFF2-40B4-BE49-F238E27FC236}">
                    <a16:creationId xmlns:a16="http://schemas.microsoft.com/office/drawing/2014/main" id="{FD6E619D-BFE5-49B5-A7E1-47621DA71615}"/>
                  </a:ext>
                </a:extLst>
              </p:cNvPr>
              <p:cNvSpPr/>
              <p:nvPr/>
            </p:nvSpPr>
            <p:spPr bwMode="auto">
              <a:xfrm>
                <a:off x="7597367" y="4782791"/>
                <a:ext cx="268687" cy="236701"/>
              </a:xfrm>
              <a:custGeom>
                <a:avLst/>
                <a:gdLst>
                  <a:gd name="T0" fmla="*/ 0 w 126"/>
                  <a:gd name="T1" fmla="*/ 111 h 111"/>
                  <a:gd name="T2" fmla="*/ 126 w 126"/>
                  <a:gd name="T3" fmla="*/ 111 h 111"/>
                  <a:gd name="T4" fmla="*/ 104 w 126"/>
                  <a:gd name="T5" fmla="*/ 0 h 111"/>
                  <a:gd name="T6" fmla="*/ 0 w 126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11">
                    <a:moveTo>
                      <a:pt x="0" y="111"/>
                    </a:moveTo>
                    <a:lnTo>
                      <a:pt x="126" y="111"/>
                    </a:lnTo>
                    <a:lnTo>
                      <a:pt x="104" y="0"/>
                    </a:lnTo>
                    <a:lnTo>
                      <a:pt x="0" y="11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444">
                <a:extLst>
                  <a:ext uri="{FF2B5EF4-FFF2-40B4-BE49-F238E27FC236}">
                    <a16:creationId xmlns:a16="http://schemas.microsoft.com/office/drawing/2014/main" id="{56986029-7482-4FC7-B908-395712BC8A29}"/>
                  </a:ext>
                </a:extLst>
              </p:cNvPr>
              <p:cNvSpPr/>
              <p:nvPr/>
            </p:nvSpPr>
            <p:spPr bwMode="auto">
              <a:xfrm>
                <a:off x="7537659" y="4748672"/>
                <a:ext cx="281481" cy="270820"/>
              </a:xfrm>
              <a:custGeom>
                <a:avLst/>
                <a:gdLst>
                  <a:gd name="T0" fmla="*/ 0 w 132"/>
                  <a:gd name="T1" fmla="*/ 0 h 127"/>
                  <a:gd name="T2" fmla="*/ 132 w 132"/>
                  <a:gd name="T3" fmla="*/ 16 h 127"/>
                  <a:gd name="T4" fmla="*/ 28 w 132"/>
                  <a:gd name="T5" fmla="*/ 127 h 127"/>
                  <a:gd name="T6" fmla="*/ 0 w 132"/>
                  <a:gd name="T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2" h="127">
                    <a:moveTo>
                      <a:pt x="0" y="0"/>
                    </a:moveTo>
                    <a:lnTo>
                      <a:pt x="132" y="16"/>
                    </a:lnTo>
                    <a:lnTo>
                      <a:pt x="28" y="1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445">
                <a:extLst>
                  <a:ext uri="{FF2B5EF4-FFF2-40B4-BE49-F238E27FC236}">
                    <a16:creationId xmlns:a16="http://schemas.microsoft.com/office/drawing/2014/main" id="{FBFABDC3-A8DC-4E0B-AE98-040CEEED1C74}"/>
                  </a:ext>
                </a:extLst>
              </p:cNvPr>
              <p:cNvSpPr/>
              <p:nvPr/>
            </p:nvSpPr>
            <p:spPr bwMode="auto">
              <a:xfrm>
                <a:off x="7279634" y="4748672"/>
                <a:ext cx="317733" cy="270820"/>
              </a:xfrm>
              <a:custGeom>
                <a:avLst/>
                <a:gdLst>
                  <a:gd name="T0" fmla="*/ 0 w 149"/>
                  <a:gd name="T1" fmla="*/ 127 h 127"/>
                  <a:gd name="T2" fmla="*/ 149 w 149"/>
                  <a:gd name="T3" fmla="*/ 127 h 127"/>
                  <a:gd name="T4" fmla="*/ 121 w 149"/>
                  <a:gd name="T5" fmla="*/ 0 h 127"/>
                  <a:gd name="T6" fmla="*/ 0 w 149"/>
                  <a:gd name="T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127">
                    <a:moveTo>
                      <a:pt x="0" y="127"/>
                    </a:moveTo>
                    <a:lnTo>
                      <a:pt x="149" y="127"/>
                    </a:lnTo>
                    <a:lnTo>
                      <a:pt x="121" y="0"/>
                    </a:lnTo>
                    <a:lnTo>
                      <a:pt x="0" y="12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446">
                <a:extLst>
                  <a:ext uri="{FF2B5EF4-FFF2-40B4-BE49-F238E27FC236}">
                    <a16:creationId xmlns:a16="http://schemas.microsoft.com/office/drawing/2014/main" id="{E913EF8C-4A60-4A7B-96A7-C3C3F265D8D6}"/>
                  </a:ext>
                </a:extLst>
              </p:cNvPr>
              <p:cNvSpPr/>
              <p:nvPr/>
            </p:nvSpPr>
            <p:spPr bwMode="auto">
              <a:xfrm>
                <a:off x="7245515" y="5019492"/>
                <a:ext cx="351852" cy="309204"/>
              </a:xfrm>
              <a:custGeom>
                <a:avLst/>
                <a:gdLst>
                  <a:gd name="T0" fmla="*/ 0 w 165"/>
                  <a:gd name="T1" fmla="*/ 145 h 145"/>
                  <a:gd name="T2" fmla="*/ 165 w 165"/>
                  <a:gd name="T3" fmla="*/ 0 h 145"/>
                  <a:gd name="T4" fmla="*/ 16 w 165"/>
                  <a:gd name="T5" fmla="*/ 0 h 145"/>
                  <a:gd name="T6" fmla="*/ 0 w 165"/>
                  <a:gd name="T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145">
                    <a:moveTo>
                      <a:pt x="0" y="145"/>
                    </a:moveTo>
                    <a:lnTo>
                      <a:pt x="165" y="0"/>
                    </a:lnTo>
                    <a:lnTo>
                      <a:pt x="16" y="0"/>
                    </a:lnTo>
                    <a:lnTo>
                      <a:pt x="0" y="14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447">
                <a:extLst>
                  <a:ext uri="{FF2B5EF4-FFF2-40B4-BE49-F238E27FC236}">
                    <a16:creationId xmlns:a16="http://schemas.microsoft.com/office/drawing/2014/main" id="{BCF5F198-A15E-4258-A11F-7337F7FB9160}"/>
                  </a:ext>
                </a:extLst>
              </p:cNvPr>
              <p:cNvSpPr/>
              <p:nvPr/>
            </p:nvSpPr>
            <p:spPr bwMode="auto">
              <a:xfrm>
                <a:off x="7245515" y="5019492"/>
                <a:ext cx="351852" cy="394501"/>
              </a:xfrm>
              <a:custGeom>
                <a:avLst/>
                <a:gdLst>
                  <a:gd name="T0" fmla="*/ 137 w 165"/>
                  <a:gd name="T1" fmla="*/ 185 h 185"/>
                  <a:gd name="T2" fmla="*/ 165 w 165"/>
                  <a:gd name="T3" fmla="*/ 0 h 185"/>
                  <a:gd name="T4" fmla="*/ 0 w 165"/>
                  <a:gd name="T5" fmla="*/ 145 h 185"/>
                  <a:gd name="T6" fmla="*/ 137 w 165"/>
                  <a:gd name="T7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185">
                    <a:moveTo>
                      <a:pt x="137" y="185"/>
                    </a:moveTo>
                    <a:lnTo>
                      <a:pt x="165" y="0"/>
                    </a:lnTo>
                    <a:lnTo>
                      <a:pt x="0" y="145"/>
                    </a:lnTo>
                    <a:lnTo>
                      <a:pt x="137" y="18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448">
                <a:extLst>
                  <a:ext uri="{FF2B5EF4-FFF2-40B4-BE49-F238E27FC236}">
                    <a16:creationId xmlns:a16="http://schemas.microsoft.com/office/drawing/2014/main" id="{07253B18-9B59-4DFE-AE6B-C199EDA60C1B}"/>
                  </a:ext>
                </a:extLst>
              </p:cNvPr>
              <p:cNvSpPr/>
              <p:nvPr/>
            </p:nvSpPr>
            <p:spPr bwMode="auto">
              <a:xfrm>
                <a:off x="7245515" y="5328694"/>
                <a:ext cx="292144" cy="332660"/>
              </a:xfrm>
              <a:custGeom>
                <a:avLst/>
                <a:gdLst>
                  <a:gd name="T0" fmla="*/ 64 w 137"/>
                  <a:gd name="T1" fmla="*/ 156 h 156"/>
                  <a:gd name="T2" fmla="*/ 0 w 137"/>
                  <a:gd name="T3" fmla="*/ 0 h 156"/>
                  <a:gd name="T4" fmla="*/ 137 w 137"/>
                  <a:gd name="T5" fmla="*/ 40 h 156"/>
                  <a:gd name="T6" fmla="*/ 64 w 137"/>
                  <a:gd name="T7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56">
                    <a:moveTo>
                      <a:pt x="64" y="156"/>
                    </a:moveTo>
                    <a:lnTo>
                      <a:pt x="0" y="0"/>
                    </a:lnTo>
                    <a:lnTo>
                      <a:pt x="137" y="40"/>
                    </a:lnTo>
                    <a:lnTo>
                      <a:pt x="64" y="15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449">
                <a:extLst>
                  <a:ext uri="{FF2B5EF4-FFF2-40B4-BE49-F238E27FC236}">
                    <a16:creationId xmlns:a16="http://schemas.microsoft.com/office/drawing/2014/main" id="{C00B3307-4B9C-421E-A737-33AB44E57D43}"/>
                  </a:ext>
                </a:extLst>
              </p:cNvPr>
              <p:cNvSpPr/>
              <p:nvPr/>
            </p:nvSpPr>
            <p:spPr bwMode="auto">
              <a:xfrm>
                <a:off x="7381991" y="5413991"/>
                <a:ext cx="266555" cy="247362"/>
              </a:xfrm>
              <a:custGeom>
                <a:avLst/>
                <a:gdLst>
                  <a:gd name="T0" fmla="*/ 125 w 125"/>
                  <a:gd name="T1" fmla="*/ 95 h 116"/>
                  <a:gd name="T2" fmla="*/ 73 w 125"/>
                  <a:gd name="T3" fmla="*/ 0 h 116"/>
                  <a:gd name="T4" fmla="*/ 0 w 125"/>
                  <a:gd name="T5" fmla="*/ 116 h 116"/>
                  <a:gd name="T6" fmla="*/ 125 w 125"/>
                  <a:gd name="T7" fmla="*/ 9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16">
                    <a:moveTo>
                      <a:pt x="125" y="95"/>
                    </a:moveTo>
                    <a:lnTo>
                      <a:pt x="73" y="0"/>
                    </a:lnTo>
                    <a:lnTo>
                      <a:pt x="0" y="116"/>
                    </a:lnTo>
                    <a:lnTo>
                      <a:pt x="125" y="9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450">
                <a:extLst>
                  <a:ext uri="{FF2B5EF4-FFF2-40B4-BE49-F238E27FC236}">
                    <a16:creationId xmlns:a16="http://schemas.microsoft.com/office/drawing/2014/main" id="{688BD72E-4D3F-4AC7-9826-D434F3010920}"/>
                  </a:ext>
                </a:extLst>
              </p:cNvPr>
              <p:cNvSpPr/>
              <p:nvPr/>
            </p:nvSpPr>
            <p:spPr bwMode="auto">
              <a:xfrm>
                <a:off x="7537659" y="5413991"/>
                <a:ext cx="236701" cy="202582"/>
              </a:xfrm>
              <a:custGeom>
                <a:avLst/>
                <a:gdLst>
                  <a:gd name="T0" fmla="*/ 111 w 111"/>
                  <a:gd name="T1" fmla="*/ 0 h 95"/>
                  <a:gd name="T2" fmla="*/ 0 w 111"/>
                  <a:gd name="T3" fmla="*/ 0 h 95"/>
                  <a:gd name="T4" fmla="*/ 52 w 111"/>
                  <a:gd name="T5" fmla="*/ 95 h 95"/>
                  <a:gd name="T6" fmla="*/ 111 w 111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95">
                    <a:moveTo>
                      <a:pt x="111" y="0"/>
                    </a:moveTo>
                    <a:lnTo>
                      <a:pt x="0" y="0"/>
                    </a:lnTo>
                    <a:lnTo>
                      <a:pt x="52" y="95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451">
                <a:extLst>
                  <a:ext uri="{FF2B5EF4-FFF2-40B4-BE49-F238E27FC236}">
                    <a16:creationId xmlns:a16="http://schemas.microsoft.com/office/drawing/2014/main" id="{9990F68C-B4B4-4286-B49D-610313CD1D4F}"/>
                  </a:ext>
                </a:extLst>
              </p:cNvPr>
              <p:cNvSpPr/>
              <p:nvPr/>
            </p:nvSpPr>
            <p:spPr bwMode="auto">
              <a:xfrm>
                <a:off x="7597367" y="5019492"/>
                <a:ext cx="268687" cy="198317"/>
              </a:xfrm>
              <a:custGeom>
                <a:avLst/>
                <a:gdLst>
                  <a:gd name="T0" fmla="*/ 0 w 126"/>
                  <a:gd name="T1" fmla="*/ 0 h 93"/>
                  <a:gd name="T2" fmla="*/ 93 w 126"/>
                  <a:gd name="T3" fmla="*/ 93 h 93"/>
                  <a:gd name="T4" fmla="*/ 126 w 126"/>
                  <a:gd name="T5" fmla="*/ 0 h 93"/>
                  <a:gd name="T6" fmla="*/ 0 w 126"/>
                  <a:gd name="T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93">
                    <a:moveTo>
                      <a:pt x="0" y="0"/>
                    </a:moveTo>
                    <a:lnTo>
                      <a:pt x="93" y="93"/>
                    </a:lnTo>
                    <a:lnTo>
                      <a:pt x="1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452">
                <a:extLst>
                  <a:ext uri="{FF2B5EF4-FFF2-40B4-BE49-F238E27FC236}">
                    <a16:creationId xmlns:a16="http://schemas.microsoft.com/office/drawing/2014/main" id="{F5CB62BD-8E40-47D5-8E38-89C091D7736D}"/>
                  </a:ext>
                </a:extLst>
              </p:cNvPr>
              <p:cNvSpPr/>
              <p:nvPr/>
            </p:nvSpPr>
            <p:spPr bwMode="auto">
              <a:xfrm>
                <a:off x="7537659" y="5019492"/>
                <a:ext cx="258025" cy="394501"/>
              </a:xfrm>
              <a:custGeom>
                <a:avLst/>
                <a:gdLst>
                  <a:gd name="T0" fmla="*/ 0 w 121"/>
                  <a:gd name="T1" fmla="*/ 185 h 185"/>
                  <a:gd name="T2" fmla="*/ 121 w 121"/>
                  <a:gd name="T3" fmla="*/ 93 h 185"/>
                  <a:gd name="T4" fmla="*/ 28 w 121"/>
                  <a:gd name="T5" fmla="*/ 0 h 185"/>
                  <a:gd name="T6" fmla="*/ 0 w 121"/>
                  <a:gd name="T7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185">
                    <a:moveTo>
                      <a:pt x="0" y="185"/>
                    </a:moveTo>
                    <a:lnTo>
                      <a:pt x="121" y="93"/>
                    </a:lnTo>
                    <a:lnTo>
                      <a:pt x="28" y="0"/>
                    </a:lnTo>
                    <a:lnTo>
                      <a:pt x="0" y="18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453">
                <a:extLst>
                  <a:ext uri="{FF2B5EF4-FFF2-40B4-BE49-F238E27FC236}">
                    <a16:creationId xmlns:a16="http://schemas.microsoft.com/office/drawing/2014/main" id="{468F5F01-F4EE-4AF0-B28C-4287E9D1BCED}"/>
                  </a:ext>
                </a:extLst>
              </p:cNvPr>
              <p:cNvSpPr/>
              <p:nvPr/>
            </p:nvSpPr>
            <p:spPr bwMode="auto">
              <a:xfrm>
                <a:off x="7537659" y="5217807"/>
                <a:ext cx="258025" cy="196184"/>
              </a:xfrm>
              <a:custGeom>
                <a:avLst/>
                <a:gdLst>
                  <a:gd name="T0" fmla="*/ 111 w 121"/>
                  <a:gd name="T1" fmla="*/ 92 h 92"/>
                  <a:gd name="T2" fmla="*/ 121 w 121"/>
                  <a:gd name="T3" fmla="*/ 0 h 92"/>
                  <a:gd name="T4" fmla="*/ 0 w 121"/>
                  <a:gd name="T5" fmla="*/ 92 h 92"/>
                  <a:gd name="T6" fmla="*/ 111 w 121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92">
                    <a:moveTo>
                      <a:pt x="111" y="92"/>
                    </a:moveTo>
                    <a:lnTo>
                      <a:pt x="121" y="0"/>
                    </a:lnTo>
                    <a:lnTo>
                      <a:pt x="0" y="92"/>
                    </a:lnTo>
                    <a:lnTo>
                      <a:pt x="111" y="9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454">
                <a:extLst>
                  <a:ext uri="{FF2B5EF4-FFF2-40B4-BE49-F238E27FC236}">
                    <a16:creationId xmlns:a16="http://schemas.microsoft.com/office/drawing/2014/main" id="{56E2E0D0-45BC-47A3-9890-D786F759B89A}"/>
                  </a:ext>
                </a:extLst>
              </p:cNvPr>
              <p:cNvSpPr/>
              <p:nvPr/>
            </p:nvSpPr>
            <p:spPr bwMode="auto">
              <a:xfrm>
                <a:off x="9535749" y="4616461"/>
                <a:ext cx="292144" cy="191919"/>
              </a:xfrm>
              <a:custGeom>
                <a:avLst/>
                <a:gdLst>
                  <a:gd name="T0" fmla="*/ 0 w 137"/>
                  <a:gd name="T1" fmla="*/ 90 h 90"/>
                  <a:gd name="T2" fmla="*/ 137 w 137"/>
                  <a:gd name="T3" fmla="*/ 62 h 90"/>
                  <a:gd name="T4" fmla="*/ 92 w 137"/>
                  <a:gd name="T5" fmla="*/ 0 h 90"/>
                  <a:gd name="T6" fmla="*/ 0 w 137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90">
                    <a:moveTo>
                      <a:pt x="0" y="90"/>
                    </a:moveTo>
                    <a:lnTo>
                      <a:pt x="137" y="62"/>
                    </a:lnTo>
                    <a:lnTo>
                      <a:pt x="92" y="0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455">
                <a:extLst>
                  <a:ext uri="{FF2B5EF4-FFF2-40B4-BE49-F238E27FC236}">
                    <a16:creationId xmlns:a16="http://schemas.microsoft.com/office/drawing/2014/main" id="{5468F1A7-768B-4236-A0C0-1868529E961D}"/>
                  </a:ext>
                </a:extLst>
              </p:cNvPr>
              <p:cNvSpPr/>
              <p:nvPr/>
            </p:nvSpPr>
            <p:spPr bwMode="auto">
              <a:xfrm>
                <a:off x="9535749" y="4748672"/>
                <a:ext cx="292144" cy="155668"/>
              </a:xfrm>
              <a:custGeom>
                <a:avLst/>
                <a:gdLst>
                  <a:gd name="T0" fmla="*/ 92 w 137"/>
                  <a:gd name="T1" fmla="*/ 73 h 73"/>
                  <a:gd name="T2" fmla="*/ 137 w 137"/>
                  <a:gd name="T3" fmla="*/ 0 h 73"/>
                  <a:gd name="T4" fmla="*/ 0 w 137"/>
                  <a:gd name="T5" fmla="*/ 28 h 73"/>
                  <a:gd name="T6" fmla="*/ 92 w 137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73">
                    <a:moveTo>
                      <a:pt x="92" y="73"/>
                    </a:moveTo>
                    <a:lnTo>
                      <a:pt x="137" y="0"/>
                    </a:lnTo>
                    <a:lnTo>
                      <a:pt x="0" y="28"/>
                    </a:lnTo>
                    <a:lnTo>
                      <a:pt x="92" y="7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456">
                <a:extLst>
                  <a:ext uri="{FF2B5EF4-FFF2-40B4-BE49-F238E27FC236}">
                    <a16:creationId xmlns:a16="http://schemas.microsoft.com/office/drawing/2014/main" id="{3FE26C50-19B9-40EE-A2E4-40CBC4DE589F}"/>
                  </a:ext>
                </a:extLst>
              </p:cNvPr>
              <p:cNvSpPr/>
              <p:nvPr/>
            </p:nvSpPr>
            <p:spPr bwMode="auto">
              <a:xfrm>
                <a:off x="10124301" y="4883016"/>
                <a:ext cx="368912" cy="136476"/>
              </a:xfrm>
              <a:custGeom>
                <a:avLst/>
                <a:gdLst>
                  <a:gd name="T0" fmla="*/ 85 w 173"/>
                  <a:gd name="T1" fmla="*/ 64 h 64"/>
                  <a:gd name="T2" fmla="*/ 0 w 173"/>
                  <a:gd name="T3" fmla="*/ 0 h 64"/>
                  <a:gd name="T4" fmla="*/ 173 w 173"/>
                  <a:gd name="T5" fmla="*/ 31 h 64"/>
                  <a:gd name="T6" fmla="*/ 85 w 173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64">
                    <a:moveTo>
                      <a:pt x="85" y="64"/>
                    </a:moveTo>
                    <a:lnTo>
                      <a:pt x="0" y="0"/>
                    </a:lnTo>
                    <a:lnTo>
                      <a:pt x="173" y="31"/>
                    </a:lnTo>
                    <a:lnTo>
                      <a:pt x="85" y="6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457">
                <a:extLst>
                  <a:ext uri="{FF2B5EF4-FFF2-40B4-BE49-F238E27FC236}">
                    <a16:creationId xmlns:a16="http://schemas.microsoft.com/office/drawing/2014/main" id="{F7BD9A4B-4E62-4BBA-9A82-E3DA4077C9C8}"/>
                  </a:ext>
                </a:extLst>
              </p:cNvPr>
              <p:cNvSpPr/>
              <p:nvPr/>
            </p:nvSpPr>
            <p:spPr bwMode="auto">
              <a:xfrm>
                <a:off x="10124301" y="4808380"/>
                <a:ext cx="368912" cy="140741"/>
              </a:xfrm>
              <a:custGeom>
                <a:avLst/>
                <a:gdLst>
                  <a:gd name="T0" fmla="*/ 69 w 173"/>
                  <a:gd name="T1" fmla="*/ 0 h 66"/>
                  <a:gd name="T2" fmla="*/ 173 w 173"/>
                  <a:gd name="T3" fmla="*/ 66 h 66"/>
                  <a:gd name="T4" fmla="*/ 0 w 173"/>
                  <a:gd name="T5" fmla="*/ 35 h 66"/>
                  <a:gd name="T6" fmla="*/ 69 w 1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66">
                    <a:moveTo>
                      <a:pt x="69" y="0"/>
                    </a:moveTo>
                    <a:lnTo>
                      <a:pt x="173" y="66"/>
                    </a:lnTo>
                    <a:lnTo>
                      <a:pt x="0" y="35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458">
                <a:extLst>
                  <a:ext uri="{FF2B5EF4-FFF2-40B4-BE49-F238E27FC236}">
                    <a16:creationId xmlns:a16="http://schemas.microsoft.com/office/drawing/2014/main" id="{B68BE9EB-D3D9-41EB-B62B-1EE44B652790}"/>
                  </a:ext>
                </a:extLst>
              </p:cNvPr>
              <p:cNvSpPr/>
              <p:nvPr/>
            </p:nvSpPr>
            <p:spPr bwMode="auto">
              <a:xfrm>
                <a:off x="9908926" y="5362813"/>
                <a:ext cx="236701" cy="268687"/>
              </a:xfrm>
              <a:custGeom>
                <a:avLst/>
                <a:gdLst>
                  <a:gd name="T0" fmla="*/ 71 w 111"/>
                  <a:gd name="T1" fmla="*/ 0 h 126"/>
                  <a:gd name="T2" fmla="*/ 111 w 111"/>
                  <a:gd name="T3" fmla="*/ 114 h 126"/>
                  <a:gd name="T4" fmla="*/ 0 w 111"/>
                  <a:gd name="T5" fmla="*/ 126 h 126"/>
                  <a:gd name="T6" fmla="*/ 71 w 111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126">
                    <a:moveTo>
                      <a:pt x="71" y="0"/>
                    </a:moveTo>
                    <a:lnTo>
                      <a:pt x="111" y="114"/>
                    </a:lnTo>
                    <a:lnTo>
                      <a:pt x="0" y="126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459">
                <a:extLst>
                  <a:ext uri="{FF2B5EF4-FFF2-40B4-BE49-F238E27FC236}">
                    <a16:creationId xmlns:a16="http://schemas.microsoft.com/office/drawing/2014/main" id="{2640DD91-4C20-4DFF-BF91-27FCD6B3183A}"/>
                  </a:ext>
                </a:extLst>
              </p:cNvPr>
              <p:cNvSpPr/>
              <p:nvPr/>
            </p:nvSpPr>
            <p:spPr bwMode="auto">
              <a:xfrm>
                <a:off x="9661563" y="5362813"/>
                <a:ext cx="398766" cy="268687"/>
              </a:xfrm>
              <a:custGeom>
                <a:avLst/>
                <a:gdLst>
                  <a:gd name="T0" fmla="*/ 0 w 187"/>
                  <a:gd name="T1" fmla="*/ 10 h 126"/>
                  <a:gd name="T2" fmla="*/ 116 w 187"/>
                  <a:gd name="T3" fmla="*/ 126 h 126"/>
                  <a:gd name="T4" fmla="*/ 187 w 187"/>
                  <a:gd name="T5" fmla="*/ 0 h 126"/>
                  <a:gd name="T6" fmla="*/ 0 w 187"/>
                  <a:gd name="T7" fmla="*/ 1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126">
                    <a:moveTo>
                      <a:pt x="0" y="10"/>
                    </a:moveTo>
                    <a:lnTo>
                      <a:pt x="116" y="126"/>
                    </a:lnTo>
                    <a:lnTo>
                      <a:pt x="187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460">
                <a:extLst>
                  <a:ext uri="{FF2B5EF4-FFF2-40B4-BE49-F238E27FC236}">
                    <a16:creationId xmlns:a16="http://schemas.microsoft.com/office/drawing/2014/main" id="{1FEC2667-C97C-46C8-B1C9-2EAC01FB43D6}"/>
                  </a:ext>
                </a:extLst>
              </p:cNvPr>
              <p:cNvSpPr/>
              <p:nvPr/>
            </p:nvSpPr>
            <p:spPr bwMode="auto">
              <a:xfrm>
                <a:off x="9661563" y="5384137"/>
                <a:ext cx="247362" cy="313469"/>
              </a:xfrm>
              <a:custGeom>
                <a:avLst/>
                <a:gdLst>
                  <a:gd name="T0" fmla="*/ 9 w 116"/>
                  <a:gd name="T1" fmla="*/ 147 h 147"/>
                  <a:gd name="T2" fmla="*/ 116 w 116"/>
                  <a:gd name="T3" fmla="*/ 116 h 147"/>
                  <a:gd name="T4" fmla="*/ 0 w 116"/>
                  <a:gd name="T5" fmla="*/ 0 h 147"/>
                  <a:gd name="T6" fmla="*/ 9 w 116"/>
                  <a:gd name="T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47">
                    <a:moveTo>
                      <a:pt x="9" y="147"/>
                    </a:moveTo>
                    <a:lnTo>
                      <a:pt x="116" y="116"/>
                    </a:lnTo>
                    <a:lnTo>
                      <a:pt x="0" y="0"/>
                    </a:lnTo>
                    <a:lnTo>
                      <a:pt x="9" y="14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461">
                <a:extLst>
                  <a:ext uri="{FF2B5EF4-FFF2-40B4-BE49-F238E27FC236}">
                    <a16:creationId xmlns:a16="http://schemas.microsoft.com/office/drawing/2014/main" id="{7AA456AC-7801-4DE8-82F7-9D228BAF7073}"/>
                  </a:ext>
                </a:extLst>
              </p:cNvPr>
              <p:cNvSpPr/>
              <p:nvPr/>
            </p:nvSpPr>
            <p:spPr bwMode="auto">
              <a:xfrm>
                <a:off x="10060328" y="5362813"/>
                <a:ext cx="296409" cy="243098"/>
              </a:xfrm>
              <a:custGeom>
                <a:avLst/>
                <a:gdLst>
                  <a:gd name="T0" fmla="*/ 40 w 139"/>
                  <a:gd name="T1" fmla="*/ 114 h 114"/>
                  <a:gd name="T2" fmla="*/ 139 w 139"/>
                  <a:gd name="T3" fmla="*/ 31 h 114"/>
                  <a:gd name="T4" fmla="*/ 0 w 139"/>
                  <a:gd name="T5" fmla="*/ 0 h 114"/>
                  <a:gd name="T6" fmla="*/ 40 w 139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" h="114">
                    <a:moveTo>
                      <a:pt x="40" y="114"/>
                    </a:moveTo>
                    <a:lnTo>
                      <a:pt x="139" y="31"/>
                    </a:lnTo>
                    <a:lnTo>
                      <a:pt x="0" y="0"/>
                    </a:lnTo>
                    <a:lnTo>
                      <a:pt x="40" y="11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462">
                <a:extLst>
                  <a:ext uri="{FF2B5EF4-FFF2-40B4-BE49-F238E27FC236}">
                    <a16:creationId xmlns:a16="http://schemas.microsoft.com/office/drawing/2014/main" id="{82C13A16-D268-480E-85FD-64F2B4C29FEF}"/>
                  </a:ext>
                </a:extLst>
              </p:cNvPr>
              <p:cNvSpPr/>
              <p:nvPr/>
            </p:nvSpPr>
            <p:spPr bwMode="auto">
              <a:xfrm>
                <a:off x="10060328" y="5111186"/>
                <a:ext cx="296409" cy="317733"/>
              </a:xfrm>
              <a:custGeom>
                <a:avLst/>
                <a:gdLst>
                  <a:gd name="T0" fmla="*/ 68 w 139"/>
                  <a:gd name="T1" fmla="*/ 0 h 149"/>
                  <a:gd name="T2" fmla="*/ 0 w 139"/>
                  <a:gd name="T3" fmla="*/ 118 h 149"/>
                  <a:gd name="T4" fmla="*/ 139 w 139"/>
                  <a:gd name="T5" fmla="*/ 149 h 149"/>
                  <a:gd name="T6" fmla="*/ 68 w 139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" h="149">
                    <a:moveTo>
                      <a:pt x="68" y="0"/>
                    </a:moveTo>
                    <a:lnTo>
                      <a:pt x="0" y="118"/>
                    </a:lnTo>
                    <a:lnTo>
                      <a:pt x="139" y="149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463">
                <a:extLst>
                  <a:ext uri="{FF2B5EF4-FFF2-40B4-BE49-F238E27FC236}">
                    <a16:creationId xmlns:a16="http://schemas.microsoft.com/office/drawing/2014/main" id="{24CA8CF4-DF10-4835-B520-CB51E02EADE4}"/>
                  </a:ext>
                </a:extLst>
              </p:cNvPr>
              <p:cNvSpPr/>
              <p:nvPr/>
            </p:nvSpPr>
            <p:spPr bwMode="auto">
              <a:xfrm>
                <a:off x="9908926" y="5111186"/>
                <a:ext cx="296409" cy="251627"/>
              </a:xfrm>
              <a:custGeom>
                <a:avLst/>
                <a:gdLst>
                  <a:gd name="T0" fmla="*/ 0 w 139"/>
                  <a:gd name="T1" fmla="*/ 24 h 118"/>
                  <a:gd name="T2" fmla="*/ 71 w 139"/>
                  <a:gd name="T3" fmla="*/ 118 h 118"/>
                  <a:gd name="T4" fmla="*/ 139 w 139"/>
                  <a:gd name="T5" fmla="*/ 0 h 118"/>
                  <a:gd name="T6" fmla="*/ 0 w 139"/>
                  <a:gd name="T7" fmla="*/ 2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" h="118">
                    <a:moveTo>
                      <a:pt x="0" y="24"/>
                    </a:moveTo>
                    <a:lnTo>
                      <a:pt x="71" y="118"/>
                    </a:lnTo>
                    <a:lnTo>
                      <a:pt x="139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464">
                <a:extLst>
                  <a:ext uri="{FF2B5EF4-FFF2-40B4-BE49-F238E27FC236}">
                    <a16:creationId xmlns:a16="http://schemas.microsoft.com/office/drawing/2014/main" id="{42ACFC90-2A28-47AB-8D0F-38EAAD342CCD}"/>
                  </a:ext>
                </a:extLst>
              </p:cNvPr>
              <p:cNvSpPr/>
              <p:nvPr/>
            </p:nvSpPr>
            <p:spPr bwMode="auto">
              <a:xfrm>
                <a:off x="9661563" y="5162364"/>
                <a:ext cx="398766" cy="221773"/>
              </a:xfrm>
              <a:custGeom>
                <a:avLst/>
                <a:gdLst>
                  <a:gd name="T0" fmla="*/ 0 w 187"/>
                  <a:gd name="T1" fmla="*/ 104 h 104"/>
                  <a:gd name="T2" fmla="*/ 187 w 187"/>
                  <a:gd name="T3" fmla="*/ 94 h 104"/>
                  <a:gd name="T4" fmla="*/ 116 w 187"/>
                  <a:gd name="T5" fmla="*/ 0 h 104"/>
                  <a:gd name="T6" fmla="*/ 0 w 187"/>
                  <a:gd name="T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104">
                    <a:moveTo>
                      <a:pt x="0" y="104"/>
                    </a:moveTo>
                    <a:lnTo>
                      <a:pt x="187" y="94"/>
                    </a:lnTo>
                    <a:lnTo>
                      <a:pt x="116" y="0"/>
                    </a:lnTo>
                    <a:lnTo>
                      <a:pt x="0" y="10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465">
                <a:extLst>
                  <a:ext uri="{FF2B5EF4-FFF2-40B4-BE49-F238E27FC236}">
                    <a16:creationId xmlns:a16="http://schemas.microsoft.com/office/drawing/2014/main" id="{1551B598-CC72-4135-9D6C-6270443D661F}"/>
                  </a:ext>
                </a:extLst>
              </p:cNvPr>
              <p:cNvSpPr/>
              <p:nvPr/>
            </p:nvSpPr>
            <p:spPr bwMode="auto">
              <a:xfrm>
                <a:off x="10145625" y="5428919"/>
                <a:ext cx="211112" cy="343323"/>
              </a:xfrm>
              <a:custGeom>
                <a:avLst/>
                <a:gdLst>
                  <a:gd name="T0" fmla="*/ 99 w 99"/>
                  <a:gd name="T1" fmla="*/ 161 h 161"/>
                  <a:gd name="T2" fmla="*/ 99 w 99"/>
                  <a:gd name="T3" fmla="*/ 0 h 161"/>
                  <a:gd name="T4" fmla="*/ 0 w 99"/>
                  <a:gd name="T5" fmla="*/ 83 h 161"/>
                  <a:gd name="T6" fmla="*/ 99 w 99"/>
                  <a:gd name="T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61">
                    <a:moveTo>
                      <a:pt x="99" y="161"/>
                    </a:moveTo>
                    <a:lnTo>
                      <a:pt x="99" y="0"/>
                    </a:lnTo>
                    <a:lnTo>
                      <a:pt x="0" y="83"/>
                    </a:lnTo>
                    <a:lnTo>
                      <a:pt x="99" y="16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466">
                <a:extLst>
                  <a:ext uri="{FF2B5EF4-FFF2-40B4-BE49-F238E27FC236}">
                    <a16:creationId xmlns:a16="http://schemas.microsoft.com/office/drawing/2014/main" id="{283484D5-A18D-404A-9470-0B26186862D2}"/>
                  </a:ext>
                </a:extLst>
              </p:cNvPr>
              <p:cNvSpPr/>
              <p:nvPr/>
            </p:nvSpPr>
            <p:spPr bwMode="auto">
              <a:xfrm>
                <a:off x="10356737" y="5428919"/>
                <a:ext cx="232436" cy="343323"/>
              </a:xfrm>
              <a:custGeom>
                <a:avLst/>
                <a:gdLst>
                  <a:gd name="T0" fmla="*/ 109 w 109"/>
                  <a:gd name="T1" fmla="*/ 126 h 161"/>
                  <a:gd name="T2" fmla="*/ 0 w 109"/>
                  <a:gd name="T3" fmla="*/ 0 h 161"/>
                  <a:gd name="T4" fmla="*/ 0 w 109"/>
                  <a:gd name="T5" fmla="*/ 161 h 161"/>
                  <a:gd name="T6" fmla="*/ 109 w 109"/>
                  <a:gd name="T7" fmla="*/ 12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161">
                    <a:moveTo>
                      <a:pt x="109" y="126"/>
                    </a:moveTo>
                    <a:lnTo>
                      <a:pt x="0" y="0"/>
                    </a:lnTo>
                    <a:lnTo>
                      <a:pt x="0" y="161"/>
                    </a:lnTo>
                    <a:lnTo>
                      <a:pt x="109" y="12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467">
                <a:extLst>
                  <a:ext uri="{FF2B5EF4-FFF2-40B4-BE49-F238E27FC236}">
                    <a16:creationId xmlns:a16="http://schemas.microsoft.com/office/drawing/2014/main" id="{7C32017F-6F9F-4569-A09C-449905573289}"/>
                  </a:ext>
                </a:extLst>
              </p:cNvPr>
              <p:cNvSpPr/>
              <p:nvPr/>
            </p:nvSpPr>
            <p:spPr bwMode="auto">
              <a:xfrm>
                <a:off x="10356737" y="5409727"/>
                <a:ext cx="268687" cy="287879"/>
              </a:xfrm>
              <a:custGeom>
                <a:avLst/>
                <a:gdLst>
                  <a:gd name="T0" fmla="*/ 126 w 126"/>
                  <a:gd name="T1" fmla="*/ 0 h 135"/>
                  <a:gd name="T2" fmla="*/ 109 w 126"/>
                  <a:gd name="T3" fmla="*/ 135 h 135"/>
                  <a:gd name="T4" fmla="*/ 0 w 126"/>
                  <a:gd name="T5" fmla="*/ 9 h 135"/>
                  <a:gd name="T6" fmla="*/ 126 w 126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35">
                    <a:moveTo>
                      <a:pt x="126" y="0"/>
                    </a:moveTo>
                    <a:lnTo>
                      <a:pt x="109" y="135"/>
                    </a:lnTo>
                    <a:lnTo>
                      <a:pt x="0" y="9"/>
                    </a:lnTo>
                    <a:lnTo>
                      <a:pt x="12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468">
                <a:extLst>
                  <a:ext uri="{FF2B5EF4-FFF2-40B4-BE49-F238E27FC236}">
                    <a16:creationId xmlns:a16="http://schemas.microsoft.com/office/drawing/2014/main" id="{C3E77957-3B57-4BE7-801A-635A4AD36656}"/>
                  </a:ext>
                </a:extLst>
              </p:cNvPr>
              <p:cNvSpPr/>
              <p:nvPr/>
            </p:nvSpPr>
            <p:spPr bwMode="auto">
              <a:xfrm>
                <a:off x="10356737" y="5111186"/>
                <a:ext cx="268687" cy="317733"/>
              </a:xfrm>
              <a:custGeom>
                <a:avLst/>
                <a:gdLst>
                  <a:gd name="T0" fmla="*/ 36 w 126"/>
                  <a:gd name="T1" fmla="*/ 0 h 149"/>
                  <a:gd name="T2" fmla="*/ 0 w 126"/>
                  <a:gd name="T3" fmla="*/ 149 h 149"/>
                  <a:gd name="T4" fmla="*/ 126 w 126"/>
                  <a:gd name="T5" fmla="*/ 140 h 149"/>
                  <a:gd name="T6" fmla="*/ 36 w 126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49">
                    <a:moveTo>
                      <a:pt x="36" y="0"/>
                    </a:moveTo>
                    <a:lnTo>
                      <a:pt x="0" y="149"/>
                    </a:lnTo>
                    <a:lnTo>
                      <a:pt x="126" y="14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469">
                <a:extLst>
                  <a:ext uri="{FF2B5EF4-FFF2-40B4-BE49-F238E27FC236}">
                    <a16:creationId xmlns:a16="http://schemas.microsoft.com/office/drawing/2014/main" id="{3454966E-F2B1-4440-9185-9ADE30A7361E}"/>
                  </a:ext>
                </a:extLst>
              </p:cNvPr>
              <p:cNvSpPr/>
              <p:nvPr/>
            </p:nvSpPr>
            <p:spPr bwMode="auto">
              <a:xfrm>
                <a:off x="10205333" y="5111186"/>
                <a:ext cx="228171" cy="317733"/>
              </a:xfrm>
              <a:custGeom>
                <a:avLst/>
                <a:gdLst>
                  <a:gd name="T0" fmla="*/ 0 w 107"/>
                  <a:gd name="T1" fmla="*/ 0 h 149"/>
                  <a:gd name="T2" fmla="*/ 71 w 107"/>
                  <a:gd name="T3" fmla="*/ 149 h 149"/>
                  <a:gd name="T4" fmla="*/ 107 w 107"/>
                  <a:gd name="T5" fmla="*/ 0 h 149"/>
                  <a:gd name="T6" fmla="*/ 0 w 107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49">
                    <a:moveTo>
                      <a:pt x="0" y="0"/>
                    </a:moveTo>
                    <a:lnTo>
                      <a:pt x="71" y="149"/>
                    </a:lnTo>
                    <a:lnTo>
                      <a:pt x="10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3651D978-5921-48E8-A026-63E9F02DA631}"/>
                </a:ext>
              </a:extLst>
            </p:cNvPr>
            <p:cNvSpPr/>
            <p:nvPr userDrawn="1"/>
          </p:nvSpPr>
          <p:spPr>
            <a:xfrm>
              <a:off x="1647825" y="828675"/>
              <a:ext cx="8858250" cy="5038725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191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889F6F-5152-4E68-B589-24C88B5CB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0" y="635595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BF99815-A517-4D3E-8BF1-77D18D13A9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  <a:effectLst/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EF3E220-62EC-4507-AA1F-A46E4A3EF6E3}"/>
              </a:ext>
            </a:extLst>
          </p:cNvPr>
          <p:cNvSpPr txBox="1"/>
          <p:nvPr userDrawn="1"/>
        </p:nvSpPr>
        <p:spPr>
          <a:xfrm>
            <a:off x="179110" y="6492875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LOG ECD 2025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4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A6141C1-EA1A-4566-BE0E-27464CA2A966}"/>
              </a:ext>
            </a:extLst>
          </p:cNvPr>
          <p:cNvSpPr txBox="1"/>
          <p:nvPr userDrawn="1"/>
        </p:nvSpPr>
        <p:spPr>
          <a:xfrm>
            <a:off x="179110" y="6492875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LOG ECD 2025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3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70B34946-8859-4F2C-9D75-C33DF0CE0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0" y="635595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28C45C8-A1F2-493D-9F77-A86B30D9B4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  <a:effectLst/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FE1CD27-783B-400B-ACC9-3FAC529C70BA}"/>
              </a:ext>
            </a:extLst>
          </p:cNvPr>
          <p:cNvSpPr txBox="1"/>
          <p:nvPr userDrawn="1"/>
        </p:nvSpPr>
        <p:spPr>
          <a:xfrm>
            <a:off x="179110" y="6492875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LOG ECD 2025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EDC7B200-8B0A-4B44-8F88-11AFE4208B1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47825" y="1057275"/>
            <a:ext cx="8858250" cy="5038725"/>
            <a:chOff x="1647825" y="828675"/>
            <a:chExt cx="8858250" cy="5038725"/>
          </a:xfrm>
        </p:grpSpPr>
        <p:grpSp>
          <p:nvGrpSpPr>
            <p:cNvPr id="10" name="组合 3">
              <a:extLst>
                <a:ext uri="{FF2B5EF4-FFF2-40B4-BE49-F238E27FC236}">
                  <a16:creationId xmlns:a16="http://schemas.microsoft.com/office/drawing/2014/main" id="{1B9508F7-1F70-49F8-8ED3-10491A4CC36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2332270" y="1462237"/>
              <a:ext cx="7169185" cy="4012065"/>
              <a:chOff x="2827112" y="2021289"/>
              <a:chExt cx="8649152" cy="4286193"/>
            </a:xfrm>
            <a:solidFill>
              <a:srgbClr val="00B050">
                <a:alpha val="49000"/>
              </a:srgbClr>
            </a:solidFill>
          </p:grpSpPr>
          <p:sp>
            <p:nvSpPr>
              <p:cNvPr id="12" name="Freeform 240">
                <a:extLst>
                  <a:ext uri="{FF2B5EF4-FFF2-40B4-BE49-F238E27FC236}">
                    <a16:creationId xmlns:a16="http://schemas.microsoft.com/office/drawing/2014/main" id="{540DEF22-E854-43FA-B7CE-9E710E4EF972}"/>
                  </a:ext>
                </a:extLst>
              </p:cNvPr>
              <p:cNvSpPr/>
              <p:nvPr/>
            </p:nvSpPr>
            <p:spPr bwMode="auto">
              <a:xfrm>
                <a:off x="5620600" y="2733522"/>
                <a:ext cx="262290" cy="388103"/>
              </a:xfrm>
              <a:custGeom>
                <a:avLst/>
                <a:gdLst>
                  <a:gd name="T0" fmla="*/ 123 w 123"/>
                  <a:gd name="T1" fmla="*/ 182 h 182"/>
                  <a:gd name="T2" fmla="*/ 0 w 123"/>
                  <a:gd name="T3" fmla="*/ 66 h 182"/>
                  <a:gd name="T4" fmla="*/ 121 w 123"/>
                  <a:gd name="T5" fmla="*/ 0 h 182"/>
                  <a:gd name="T6" fmla="*/ 123 w 123"/>
                  <a:gd name="T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182">
                    <a:moveTo>
                      <a:pt x="123" y="182"/>
                    </a:moveTo>
                    <a:lnTo>
                      <a:pt x="0" y="66"/>
                    </a:lnTo>
                    <a:lnTo>
                      <a:pt x="121" y="0"/>
                    </a:lnTo>
                    <a:lnTo>
                      <a:pt x="123" y="18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241">
                <a:extLst>
                  <a:ext uri="{FF2B5EF4-FFF2-40B4-BE49-F238E27FC236}">
                    <a16:creationId xmlns:a16="http://schemas.microsoft.com/office/drawing/2014/main" id="{3574B017-2A6E-460D-A326-966620A850C8}"/>
                  </a:ext>
                </a:extLst>
              </p:cNvPr>
              <p:cNvSpPr/>
              <p:nvPr/>
            </p:nvSpPr>
            <p:spPr bwMode="auto">
              <a:xfrm>
                <a:off x="5878626" y="2733522"/>
                <a:ext cx="247362" cy="388103"/>
              </a:xfrm>
              <a:custGeom>
                <a:avLst/>
                <a:gdLst>
                  <a:gd name="T0" fmla="*/ 2 w 116"/>
                  <a:gd name="T1" fmla="*/ 182 h 182"/>
                  <a:gd name="T2" fmla="*/ 0 w 116"/>
                  <a:gd name="T3" fmla="*/ 0 h 182"/>
                  <a:gd name="T4" fmla="*/ 116 w 116"/>
                  <a:gd name="T5" fmla="*/ 47 h 182"/>
                  <a:gd name="T6" fmla="*/ 2 w 116"/>
                  <a:gd name="T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82">
                    <a:moveTo>
                      <a:pt x="2" y="182"/>
                    </a:moveTo>
                    <a:lnTo>
                      <a:pt x="0" y="0"/>
                    </a:lnTo>
                    <a:lnTo>
                      <a:pt x="116" y="47"/>
                    </a:lnTo>
                    <a:lnTo>
                      <a:pt x="2" y="18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242">
                <a:extLst>
                  <a:ext uri="{FF2B5EF4-FFF2-40B4-BE49-F238E27FC236}">
                    <a16:creationId xmlns:a16="http://schemas.microsoft.com/office/drawing/2014/main" id="{C16B4D04-490D-4E42-AEDB-F8E9705329B7}"/>
                  </a:ext>
                </a:extLst>
              </p:cNvPr>
              <p:cNvSpPr/>
              <p:nvPr/>
            </p:nvSpPr>
            <p:spPr bwMode="auto">
              <a:xfrm>
                <a:off x="5878626" y="2390200"/>
                <a:ext cx="332660" cy="343323"/>
              </a:xfrm>
              <a:custGeom>
                <a:avLst/>
                <a:gdLst>
                  <a:gd name="T0" fmla="*/ 11 w 156"/>
                  <a:gd name="T1" fmla="*/ 0 h 161"/>
                  <a:gd name="T2" fmla="*/ 0 w 156"/>
                  <a:gd name="T3" fmla="*/ 161 h 161"/>
                  <a:gd name="T4" fmla="*/ 156 w 156"/>
                  <a:gd name="T5" fmla="*/ 94 h 161"/>
                  <a:gd name="T6" fmla="*/ 11 w 156"/>
                  <a:gd name="T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61">
                    <a:moveTo>
                      <a:pt x="11" y="0"/>
                    </a:moveTo>
                    <a:lnTo>
                      <a:pt x="0" y="161"/>
                    </a:lnTo>
                    <a:lnTo>
                      <a:pt x="156" y="94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243">
                <a:extLst>
                  <a:ext uri="{FF2B5EF4-FFF2-40B4-BE49-F238E27FC236}">
                    <a16:creationId xmlns:a16="http://schemas.microsoft.com/office/drawing/2014/main" id="{12A437CB-D9F3-4CF3-B0AA-65D623D33CA7}"/>
                  </a:ext>
                </a:extLst>
              </p:cNvPr>
              <p:cNvSpPr/>
              <p:nvPr/>
            </p:nvSpPr>
            <p:spPr bwMode="auto">
              <a:xfrm>
                <a:off x="5590746" y="2560794"/>
                <a:ext cx="287879" cy="313469"/>
              </a:xfrm>
              <a:custGeom>
                <a:avLst/>
                <a:gdLst>
                  <a:gd name="T0" fmla="*/ 0 w 135"/>
                  <a:gd name="T1" fmla="*/ 0 h 147"/>
                  <a:gd name="T2" fmla="*/ 14 w 135"/>
                  <a:gd name="T3" fmla="*/ 147 h 147"/>
                  <a:gd name="T4" fmla="*/ 135 w 135"/>
                  <a:gd name="T5" fmla="*/ 81 h 147"/>
                  <a:gd name="T6" fmla="*/ 0 w 135"/>
                  <a:gd name="T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" h="147">
                    <a:moveTo>
                      <a:pt x="0" y="0"/>
                    </a:moveTo>
                    <a:lnTo>
                      <a:pt x="14" y="147"/>
                    </a:lnTo>
                    <a:lnTo>
                      <a:pt x="135" y="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244">
                <a:extLst>
                  <a:ext uri="{FF2B5EF4-FFF2-40B4-BE49-F238E27FC236}">
                    <a16:creationId xmlns:a16="http://schemas.microsoft.com/office/drawing/2014/main" id="{D69DDF78-DC1C-4A72-AA6F-2576A2085686}"/>
                  </a:ext>
                </a:extLst>
              </p:cNvPr>
              <p:cNvSpPr/>
              <p:nvPr/>
            </p:nvSpPr>
            <p:spPr bwMode="auto">
              <a:xfrm>
                <a:off x="5590746" y="2390200"/>
                <a:ext cx="311335" cy="343323"/>
              </a:xfrm>
              <a:custGeom>
                <a:avLst/>
                <a:gdLst>
                  <a:gd name="T0" fmla="*/ 146 w 146"/>
                  <a:gd name="T1" fmla="*/ 0 h 161"/>
                  <a:gd name="T2" fmla="*/ 0 w 146"/>
                  <a:gd name="T3" fmla="*/ 80 h 161"/>
                  <a:gd name="T4" fmla="*/ 135 w 146"/>
                  <a:gd name="T5" fmla="*/ 161 h 161"/>
                  <a:gd name="T6" fmla="*/ 146 w 146"/>
                  <a:gd name="T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161">
                    <a:moveTo>
                      <a:pt x="146" y="0"/>
                    </a:moveTo>
                    <a:lnTo>
                      <a:pt x="0" y="80"/>
                    </a:lnTo>
                    <a:lnTo>
                      <a:pt x="135" y="161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245">
                <a:extLst>
                  <a:ext uri="{FF2B5EF4-FFF2-40B4-BE49-F238E27FC236}">
                    <a16:creationId xmlns:a16="http://schemas.microsoft.com/office/drawing/2014/main" id="{455B8377-893B-4950-9EF2-A19A09360FAD}"/>
                  </a:ext>
                </a:extLst>
              </p:cNvPr>
              <p:cNvSpPr/>
              <p:nvPr/>
            </p:nvSpPr>
            <p:spPr bwMode="auto">
              <a:xfrm>
                <a:off x="5878626" y="2590648"/>
                <a:ext cx="332660" cy="243098"/>
              </a:xfrm>
              <a:custGeom>
                <a:avLst/>
                <a:gdLst>
                  <a:gd name="T0" fmla="*/ 156 w 156"/>
                  <a:gd name="T1" fmla="*/ 0 h 114"/>
                  <a:gd name="T2" fmla="*/ 116 w 156"/>
                  <a:gd name="T3" fmla="*/ 114 h 114"/>
                  <a:gd name="T4" fmla="*/ 0 w 156"/>
                  <a:gd name="T5" fmla="*/ 67 h 114"/>
                  <a:gd name="T6" fmla="*/ 156 w 156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14">
                    <a:moveTo>
                      <a:pt x="156" y="0"/>
                    </a:moveTo>
                    <a:lnTo>
                      <a:pt x="116" y="114"/>
                    </a:lnTo>
                    <a:lnTo>
                      <a:pt x="0" y="67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246">
                <a:extLst>
                  <a:ext uri="{FF2B5EF4-FFF2-40B4-BE49-F238E27FC236}">
                    <a16:creationId xmlns:a16="http://schemas.microsoft.com/office/drawing/2014/main" id="{2D8C09CF-E0C7-487C-9A0B-E17EB400F329}"/>
                  </a:ext>
                </a:extLst>
              </p:cNvPr>
              <p:cNvSpPr/>
              <p:nvPr/>
            </p:nvSpPr>
            <p:spPr bwMode="auto">
              <a:xfrm>
                <a:off x="5902082" y="2257989"/>
                <a:ext cx="353984" cy="332660"/>
              </a:xfrm>
              <a:custGeom>
                <a:avLst/>
                <a:gdLst>
                  <a:gd name="T0" fmla="*/ 0 w 166"/>
                  <a:gd name="T1" fmla="*/ 62 h 156"/>
                  <a:gd name="T2" fmla="*/ 166 w 166"/>
                  <a:gd name="T3" fmla="*/ 0 h 156"/>
                  <a:gd name="T4" fmla="*/ 145 w 166"/>
                  <a:gd name="T5" fmla="*/ 156 h 156"/>
                  <a:gd name="T6" fmla="*/ 0 w 166"/>
                  <a:gd name="T7" fmla="*/ 6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6" h="156">
                    <a:moveTo>
                      <a:pt x="0" y="62"/>
                    </a:moveTo>
                    <a:lnTo>
                      <a:pt x="166" y="0"/>
                    </a:lnTo>
                    <a:lnTo>
                      <a:pt x="145" y="156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247">
                <a:extLst>
                  <a:ext uri="{FF2B5EF4-FFF2-40B4-BE49-F238E27FC236}">
                    <a16:creationId xmlns:a16="http://schemas.microsoft.com/office/drawing/2014/main" id="{7A2D019F-4639-48AE-932B-02236E5F0DF7}"/>
                  </a:ext>
                </a:extLst>
              </p:cNvPr>
              <p:cNvSpPr/>
              <p:nvPr/>
            </p:nvSpPr>
            <p:spPr bwMode="auto">
              <a:xfrm>
                <a:off x="5590746" y="2095924"/>
                <a:ext cx="311335" cy="464871"/>
              </a:xfrm>
              <a:custGeom>
                <a:avLst/>
                <a:gdLst>
                  <a:gd name="T0" fmla="*/ 0 w 146"/>
                  <a:gd name="T1" fmla="*/ 218 h 218"/>
                  <a:gd name="T2" fmla="*/ 66 w 146"/>
                  <a:gd name="T3" fmla="*/ 0 h 218"/>
                  <a:gd name="T4" fmla="*/ 146 w 146"/>
                  <a:gd name="T5" fmla="*/ 138 h 218"/>
                  <a:gd name="T6" fmla="*/ 0 w 146"/>
                  <a:gd name="T7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218">
                    <a:moveTo>
                      <a:pt x="0" y="218"/>
                    </a:moveTo>
                    <a:lnTo>
                      <a:pt x="66" y="0"/>
                    </a:lnTo>
                    <a:lnTo>
                      <a:pt x="146" y="138"/>
                    </a:lnTo>
                    <a:lnTo>
                      <a:pt x="0" y="21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248">
                <a:extLst>
                  <a:ext uri="{FF2B5EF4-FFF2-40B4-BE49-F238E27FC236}">
                    <a16:creationId xmlns:a16="http://schemas.microsoft.com/office/drawing/2014/main" id="{121A8AFF-E967-476C-BEE8-AFB1B91B9666}"/>
                  </a:ext>
                </a:extLst>
              </p:cNvPr>
              <p:cNvSpPr/>
              <p:nvPr/>
            </p:nvSpPr>
            <p:spPr bwMode="auto">
              <a:xfrm>
                <a:off x="5902082" y="2021289"/>
                <a:ext cx="353984" cy="368912"/>
              </a:xfrm>
              <a:custGeom>
                <a:avLst/>
                <a:gdLst>
                  <a:gd name="T0" fmla="*/ 67 w 166"/>
                  <a:gd name="T1" fmla="*/ 0 h 173"/>
                  <a:gd name="T2" fmla="*/ 0 w 166"/>
                  <a:gd name="T3" fmla="*/ 173 h 173"/>
                  <a:gd name="T4" fmla="*/ 166 w 166"/>
                  <a:gd name="T5" fmla="*/ 111 h 173"/>
                  <a:gd name="T6" fmla="*/ 67 w 166"/>
                  <a:gd name="T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6" h="173">
                    <a:moveTo>
                      <a:pt x="67" y="0"/>
                    </a:moveTo>
                    <a:lnTo>
                      <a:pt x="0" y="173"/>
                    </a:lnTo>
                    <a:lnTo>
                      <a:pt x="166" y="111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49">
                <a:extLst>
                  <a:ext uri="{FF2B5EF4-FFF2-40B4-BE49-F238E27FC236}">
                    <a16:creationId xmlns:a16="http://schemas.microsoft.com/office/drawing/2014/main" id="{9D709AFA-A037-4E0F-829A-6CBB04E9587C}"/>
                  </a:ext>
                </a:extLst>
              </p:cNvPr>
              <p:cNvSpPr/>
              <p:nvPr/>
            </p:nvSpPr>
            <p:spPr bwMode="auto">
              <a:xfrm>
                <a:off x="5731487" y="2021289"/>
                <a:ext cx="313468" cy="368912"/>
              </a:xfrm>
              <a:custGeom>
                <a:avLst/>
                <a:gdLst>
                  <a:gd name="T0" fmla="*/ 0 w 147"/>
                  <a:gd name="T1" fmla="*/ 35 h 173"/>
                  <a:gd name="T2" fmla="*/ 80 w 147"/>
                  <a:gd name="T3" fmla="*/ 173 h 173"/>
                  <a:gd name="T4" fmla="*/ 147 w 147"/>
                  <a:gd name="T5" fmla="*/ 0 h 173"/>
                  <a:gd name="T6" fmla="*/ 0 w 147"/>
                  <a:gd name="T7" fmla="*/ 3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73">
                    <a:moveTo>
                      <a:pt x="0" y="35"/>
                    </a:moveTo>
                    <a:lnTo>
                      <a:pt x="80" y="173"/>
                    </a:lnTo>
                    <a:lnTo>
                      <a:pt x="147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50">
                <a:extLst>
                  <a:ext uri="{FF2B5EF4-FFF2-40B4-BE49-F238E27FC236}">
                    <a16:creationId xmlns:a16="http://schemas.microsoft.com/office/drawing/2014/main" id="{00D95BD4-0A87-448B-953B-85A62B051A8E}"/>
                  </a:ext>
                </a:extLst>
              </p:cNvPr>
              <p:cNvSpPr/>
              <p:nvPr/>
            </p:nvSpPr>
            <p:spPr bwMode="auto">
              <a:xfrm>
                <a:off x="6125988" y="2590648"/>
                <a:ext cx="251627" cy="243098"/>
              </a:xfrm>
              <a:custGeom>
                <a:avLst/>
                <a:gdLst>
                  <a:gd name="T0" fmla="*/ 0 w 118"/>
                  <a:gd name="T1" fmla="*/ 114 h 114"/>
                  <a:gd name="T2" fmla="*/ 118 w 118"/>
                  <a:gd name="T3" fmla="*/ 67 h 114"/>
                  <a:gd name="T4" fmla="*/ 40 w 118"/>
                  <a:gd name="T5" fmla="*/ 0 h 114"/>
                  <a:gd name="T6" fmla="*/ 0 w 118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4">
                    <a:moveTo>
                      <a:pt x="0" y="114"/>
                    </a:moveTo>
                    <a:lnTo>
                      <a:pt x="118" y="67"/>
                    </a:lnTo>
                    <a:lnTo>
                      <a:pt x="40" y="0"/>
                    </a:lnTo>
                    <a:lnTo>
                      <a:pt x="0" y="11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51">
                <a:extLst>
                  <a:ext uri="{FF2B5EF4-FFF2-40B4-BE49-F238E27FC236}">
                    <a16:creationId xmlns:a16="http://schemas.microsoft.com/office/drawing/2014/main" id="{6B3456DB-41EF-4462-B88E-5807E4AF1CED}"/>
                  </a:ext>
                </a:extLst>
              </p:cNvPr>
              <p:cNvSpPr/>
              <p:nvPr/>
            </p:nvSpPr>
            <p:spPr bwMode="auto">
              <a:xfrm>
                <a:off x="6211285" y="2257989"/>
                <a:ext cx="302806" cy="332660"/>
              </a:xfrm>
              <a:custGeom>
                <a:avLst/>
                <a:gdLst>
                  <a:gd name="T0" fmla="*/ 21 w 142"/>
                  <a:gd name="T1" fmla="*/ 0 h 156"/>
                  <a:gd name="T2" fmla="*/ 142 w 142"/>
                  <a:gd name="T3" fmla="*/ 62 h 156"/>
                  <a:gd name="T4" fmla="*/ 0 w 142"/>
                  <a:gd name="T5" fmla="*/ 156 h 156"/>
                  <a:gd name="T6" fmla="*/ 21 w 142"/>
                  <a:gd name="T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56">
                    <a:moveTo>
                      <a:pt x="21" y="0"/>
                    </a:moveTo>
                    <a:lnTo>
                      <a:pt x="142" y="62"/>
                    </a:lnTo>
                    <a:lnTo>
                      <a:pt x="0" y="156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52">
                <a:extLst>
                  <a:ext uri="{FF2B5EF4-FFF2-40B4-BE49-F238E27FC236}">
                    <a16:creationId xmlns:a16="http://schemas.microsoft.com/office/drawing/2014/main" id="{B075CF8B-7822-4BF1-973B-B3E7C69F63B8}"/>
                  </a:ext>
                </a:extLst>
              </p:cNvPr>
              <p:cNvSpPr/>
              <p:nvPr/>
            </p:nvSpPr>
            <p:spPr bwMode="auto">
              <a:xfrm>
                <a:off x="6211285" y="2390200"/>
                <a:ext cx="302806" cy="343323"/>
              </a:xfrm>
              <a:custGeom>
                <a:avLst/>
                <a:gdLst>
                  <a:gd name="T0" fmla="*/ 78 w 142"/>
                  <a:gd name="T1" fmla="*/ 161 h 161"/>
                  <a:gd name="T2" fmla="*/ 142 w 142"/>
                  <a:gd name="T3" fmla="*/ 0 h 161"/>
                  <a:gd name="T4" fmla="*/ 0 w 142"/>
                  <a:gd name="T5" fmla="*/ 94 h 161"/>
                  <a:gd name="T6" fmla="*/ 78 w 142"/>
                  <a:gd name="T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61">
                    <a:moveTo>
                      <a:pt x="78" y="161"/>
                    </a:moveTo>
                    <a:lnTo>
                      <a:pt x="142" y="0"/>
                    </a:lnTo>
                    <a:lnTo>
                      <a:pt x="0" y="94"/>
                    </a:lnTo>
                    <a:lnTo>
                      <a:pt x="78" y="16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53">
                <a:extLst>
                  <a:ext uri="{FF2B5EF4-FFF2-40B4-BE49-F238E27FC236}">
                    <a16:creationId xmlns:a16="http://schemas.microsoft.com/office/drawing/2014/main" id="{EF298298-222C-49B6-A784-75568EA0C8F0}"/>
                  </a:ext>
                </a:extLst>
              </p:cNvPr>
              <p:cNvSpPr/>
              <p:nvPr/>
            </p:nvSpPr>
            <p:spPr bwMode="auto">
              <a:xfrm>
                <a:off x="6256066" y="2046878"/>
                <a:ext cx="317733" cy="343323"/>
              </a:xfrm>
              <a:custGeom>
                <a:avLst/>
                <a:gdLst>
                  <a:gd name="T0" fmla="*/ 0 w 149"/>
                  <a:gd name="T1" fmla="*/ 99 h 161"/>
                  <a:gd name="T2" fmla="*/ 149 w 149"/>
                  <a:gd name="T3" fmla="*/ 0 h 161"/>
                  <a:gd name="T4" fmla="*/ 121 w 149"/>
                  <a:gd name="T5" fmla="*/ 161 h 161"/>
                  <a:gd name="T6" fmla="*/ 0 w 149"/>
                  <a:gd name="T7" fmla="*/ 9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161">
                    <a:moveTo>
                      <a:pt x="0" y="99"/>
                    </a:moveTo>
                    <a:lnTo>
                      <a:pt x="149" y="0"/>
                    </a:lnTo>
                    <a:lnTo>
                      <a:pt x="121" y="161"/>
                    </a:lnTo>
                    <a:lnTo>
                      <a:pt x="0" y="9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4">
                <a:extLst>
                  <a:ext uri="{FF2B5EF4-FFF2-40B4-BE49-F238E27FC236}">
                    <a16:creationId xmlns:a16="http://schemas.microsoft.com/office/drawing/2014/main" id="{3D448B76-4A31-48ED-9470-C58E139F6C52}"/>
                  </a:ext>
                </a:extLst>
              </p:cNvPr>
              <p:cNvSpPr/>
              <p:nvPr/>
            </p:nvSpPr>
            <p:spPr bwMode="auto">
              <a:xfrm>
                <a:off x="6044955" y="2021289"/>
                <a:ext cx="528844" cy="236701"/>
              </a:xfrm>
              <a:custGeom>
                <a:avLst/>
                <a:gdLst>
                  <a:gd name="T0" fmla="*/ 0 w 248"/>
                  <a:gd name="T1" fmla="*/ 0 h 111"/>
                  <a:gd name="T2" fmla="*/ 248 w 248"/>
                  <a:gd name="T3" fmla="*/ 12 h 111"/>
                  <a:gd name="T4" fmla="*/ 99 w 248"/>
                  <a:gd name="T5" fmla="*/ 111 h 111"/>
                  <a:gd name="T6" fmla="*/ 0 w 248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lnTo>
                      <a:pt x="248" y="12"/>
                    </a:lnTo>
                    <a:lnTo>
                      <a:pt x="99" y="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5">
                <a:extLst>
                  <a:ext uri="{FF2B5EF4-FFF2-40B4-BE49-F238E27FC236}">
                    <a16:creationId xmlns:a16="http://schemas.microsoft.com/office/drawing/2014/main" id="{372615C8-A8E6-4E22-8BA4-8066B2D0B34C}"/>
                  </a:ext>
                </a:extLst>
              </p:cNvPr>
              <p:cNvSpPr/>
              <p:nvPr/>
            </p:nvSpPr>
            <p:spPr bwMode="auto">
              <a:xfrm>
                <a:off x="5443609" y="2095924"/>
                <a:ext cx="287879" cy="464871"/>
              </a:xfrm>
              <a:custGeom>
                <a:avLst/>
                <a:gdLst>
                  <a:gd name="T0" fmla="*/ 135 w 135"/>
                  <a:gd name="T1" fmla="*/ 0 h 218"/>
                  <a:gd name="T2" fmla="*/ 69 w 135"/>
                  <a:gd name="T3" fmla="*/ 218 h 218"/>
                  <a:gd name="T4" fmla="*/ 0 w 135"/>
                  <a:gd name="T5" fmla="*/ 34 h 218"/>
                  <a:gd name="T6" fmla="*/ 135 w 135"/>
                  <a:gd name="T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" h="218">
                    <a:moveTo>
                      <a:pt x="135" y="0"/>
                    </a:moveTo>
                    <a:lnTo>
                      <a:pt x="69" y="218"/>
                    </a:lnTo>
                    <a:lnTo>
                      <a:pt x="0" y="34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6">
                <a:extLst>
                  <a:ext uri="{FF2B5EF4-FFF2-40B4-BE49-F238E27FC236}">
                    <a16:creationId xmlns:a16="http://schemas.microsoft.com/office/drawing/2014/main" id="{AC4AA3B5-FEEB-4677-A9F4-668B6879EB7C}"/>
                  </a:ext>
                </a:extLst>
              </p:cNvPr>
              <p:cNvSpPr/>
              <p:nvPr/>
            </p:nvSpPr>
            <p:spPr bwMode="auto">
              <a:xfrm>
                <a:off x="5266616" y="2168426"/>
                <a:ext cx="324130" cy="392368"/>
              </a:xfrm>
              <a:custGeom>
                <a:avLst/>
                <a:gdLst>
                  <a:gd name="T0" fmla="*/ 0 w 152"/>
                  <a:gd name="T1" fmla="*/ 120 h 184"/>
                  <a:gd name="T2" fmla="*/ 83 w 152"/>
                  <a:gd name="T3" fmla="*/ 0 h 184"/>
                  <a:gd name="T4" fmla="*/ 152 w 152"/>
                  <a:gd name="T5" fmla="*/ 184 h 184"/>
                  <a:gd name="T6" fmla="*/ 0 w 152"/>
                  <a:gd name="T7" fmla="*/ 12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84">
                    <a:moveTo>
                      <a:pt x="0" y="120"/>
                    </a:moveTo>
                    <a:lnTo>
                      <a:pt x="83" y="0"/>
                    </a:lnTo>
                    <a:lnTo>
                      <a:pt x="152" y="184"/>
                    </a:lnTo>
                    <a:lnTo>
                      <a:pt x="0" y="12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57">
                <a:extLst>
                  <a:ext uri="{FF2B5EF4-FFF2-40B4-BE49-F238E27FC236}">
                    <a16:creationId xmlns:a16="http://schemas.microsoft.com/office/drawing/2014/main" id="{FDC9B76A-8DDD-4F26-A171-FCB678F44590}"/>
                  </a:ext>
                </a:extLst>
              </p:cNvPr>
              <p:cNvSpPr/>
              <p:nvPr/>
            </p:nvSpPr>
            <p:spPr bwMode="auto">
              <a:xfrm>
                <a:off x="5040578" y="2046878"/>
                <a:ext cx="388103" cy="211112"/>
              </a:xfrm>
              <a:custGeom>
                <a:avLst/>
                <a:gdLst>
                  <a:gd name="T0" fmla="*/ 182 w 182"/>
                  <a:gd name="T1" fmla="*/ 23 h 99"/>
                  <a:gd name="T2" fmla="*/ 50 w 182"/>
                  <a:gd name="T3" fmla="*/ 99 h 99"/>
                  <a:gd name="T4" fmla="*/ 0 w 182"/>
                  <a:gd name="T5" fmla="*/ 0 h 99"/>
                  <a:gd name="T6" fmla="*/ 182 w 182"/>
                  <a:gd name="T7" fmla="*/ 2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2" h="99">
                    <a:moveTo>
                      <a:pt x="182" y="23"/>
                    </a:moveTo>
                    <a:lnTo>
                      <a:pt x="50" y="99"/>
                    </a:lnTo>
                    <a:lnTo>
                      <a:pt x="0" y="0"/>
                    </a:lnTo>
                    <a:lnTo>
                      <a:pt x="182" y="2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58">
                <a:extLst>
                  <a:ext uri="{FF2B5EF4-FFF2-40B4-BE49-F238E27FC236}">
                    <a16:creationId xmlns:a16="http://schemas.microsoft.com/office/drawing/2014/main" id="{1AC45DDA-E6C4-4916-B15E-D8776F8A7437}"/>
                  </a:ext>
                </a:extLst>
              </p:cNvPr>
              <p:cNvSpPr/>
              <p:nvPr/>
            </p:nvSpPr>
            <p:spPr bwMode="auto">
              <a:xfrm>
                <a:off x="4778290" y="2046878"/>
                <a:ext cx="368912" cy="211112"/>
              </a:xfrm>
              <a:custGeom>
                <a:avLst/>
                <a:gdLst>
                  <a:gd name="T0" fmla="*/ 0 w 173"/>
                  <a:gd name="T1" fmla="*/ 45 h 99"/>
                  <a:gd name="T2" fmla="*/ 173 w 173"/>
                  <a:gd name="T3" fmla="*/ 99 h 99"/>
                  <a:gd name="T4" fmla="*/ 123 w 173"/>
                  <a:gd name="T5" fmla="*/ 0 h 99"/>
                  <a:gd name="T6" fmla="*/ 0 w 173"/>
                  <a:gd name="T7" fmla="*/ 4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99">
                    <a:moveTo>
                      <a:pt x="0" y="45"/>
                    </a:moveTo>
                    <a:lnTo>
                      <a:pt x="173" y="99"/>
                    </a:lnTo>
                    <a:lnTo>
                      <a:pt x="123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59">
                <a:extLst>
                  <a:ext uri="{FF2B5EF4-FFF2-40B4-BE49-F238E27FC236}">
                    <a16:creationId xmlns:a16="http://schemas.microsoft.com/office/drawing/2014/main" id="{141C77EE-BC31-4C81-A941-9B794B7B5A21}"/>
                  </a:ext>
                </a:extLst>
              </p:cNvPr>
              <p:cNvSpPr/>
              <p:nvPr/>
            </p:nvSpPr>
            <p:spPr bwMode="auto">
              <a:xfrm>
                <a:off x="4778290" y="2142837"/>
                <a:ext cx="368912" cy="336925"/>
              </a:xfrm>
              <a:custGeom>
                <a:avLst/>
                <a:gdLst>
                  <a:gd name="T0" fmla="*/ 88 w 173"/>
                  <a:gd name="T1" fmla="*/ 158 h 158"/>
                  <a:gd name="T2" fmla="*/ 173 w 173"/>
                  <a:gd name="T3" fmla="*/ 54 h 158"/>
                  <a:gd name="T4" fmla="*/ 0 w 173"/>
                  <a:gd name="T5" fmla="*/ 0 h 158"/>
                  <a:gd name="T6" fmla="*/ 88 w 173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158">
                    <a:moveTo>
                      <a:pt x="88" y="158"/>
                    </a:moveTo>
                    <a:lnTo>
                      <a:pt x="173" y="54"/>
                    </a:lnTo>
                    <a:lnTo>
                      <a:pt x="0" y="0"/>
                    </a:lnTo>
                    <a:lnTo>
                      <a:pt x="88" y="15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60">
                <a:extLst>
                  <a:ext uri="{FF2B5EF4-FFF2-40B4-BE49-F238E27FC236}">
                    <a16:creationId xmlns:a16="http://schemas.microsoft.com/office/drawing/2014/main" id="{B01AA172-23C5-4206-B8C4-8859F9663953}"/>
                  </a:ext>
                </a:extLst>
              </p:cNvPr>
              <p:cNvSpPr/>
              <p:nvPr/>
            </p:nvSpPr>
            <p:spPr bwMode="auto">
              <a:xfrm>
                <a:off x="4663138" y="2142837"/>
                <a:ext cx="302806" cy="336925"/>
              </a:xfrm>
              <a:custGeom>
                <a:avLst/>
                <a:gdLst>
                  <a:gd name="T0" fmla="*/ 0 w 142"/>
                  <a:gd name="T1" fmla="*/ 158 h 158"/>
                  <a:gd name="T2" fmla="*/ 142 w 142"/>
                  <a:gd name="T3" fmla="*/ 158 h 158"/>
                  <a:gd name="T4" fmla="*/ 54 w 142"/>
                  <a:gd name="T5" fmla="*/ 0 h 158"/>
                  <a:gd name="T6" fmla="*/ 0 w 142"/>
                  <a:gd name="T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58">
                    <a:moveTo>
                      <a:pt x="0" y="158"/>
                    </a:moveTo>
                    <a:lnTo>
                      <a:pt x="142" y="158"/>
                    </a:lnTo>
                    <a:lnTo>
                      <a:pt x="54" y="0"/>
                    </a:lnTo>
                    <a:lnTo>
                      <a:pt x="0" y="15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61">
                <a:extLst>
                  <a:ext uri="{FF2B5EF4-FFF2-40B4-BE49-F238E27FC236}">
                    <a16:creationId xmlns:a16="http://schemas.microsoft.com/office/drawing/2014/main" id="{D73B7231-2B63-48A3-A24C-2C3DD076079C}"/>
                  </a:ext>
                </a:extLst>
              </p:cNvPr>
              <p:cNvSpPr/>
              <p:nvPr/>
            </p:nvSpPr>
            <p:spPr bwMode="auto">
              <a:xfrm>
                <a:off x="4449895" y="2142837"/>
                <a:ext cx="328395" cy="336925"/>
              </a:xfrm>
              <a:custGeom>
                <a:avLst/>
                <a:gdLst>
                  <a:gd name="T0" fmla="*/ 0 w 154"/>
                  <a:gd name="T1" fmla="*/ 54 h 158"/>
                  <a:gd name="T2" fmla="*/ 100 w 154"/>
                  <a:gd name="T3" fmla="*/ 158 h 158"/>
                  <a:gd name="T4" fmla="*/ 154 w 154"/>
                  <a:gd name="T5" fmla="*/ 0 h 158"/>
                  <a:gd name="T6" fmla="*/ 0 w 154"/>
                  <a:gd name="T7" fmla="*/ 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158">
                    <a:moveTo>
                      <a:pt x="0" y="54"/>
                    </a:moveTo>
                    <a:lnTo>
                      <a:pt x="100" y="158"/>
                    </a:lnTo>
                    <a:lnTo>
                      <a:pt x="154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62">
                <a:extLst>
                  <a:ext uri="{FF2B5EF4-FFF2-40B4-BE49-F238E27FC236}">
                    <a16:creationId xmlns:a16="http://schemas.microsoft.com/office/drawing/2014/main" id="{A37E4C15-5757-4277-AB77-719D8D4E6595}"/>
                  </a:ext>
                </a:extLst>
              </p:cNvPr>
              <p:cNvSpPr/>
              <p:nvPr/>
            </p:nvSpPr>
            <p:spPr bwMode="auto">
              <a:xfrm>
                <a:off x="4383789" y="2257989"/>
                <a:ext cx="279350" cy="221773"/>
              </a:xfrm>
              <a:custGeom>
                <a:avLst/>
                <a:gdLst>
                  <a:gd name="T0" fmla="*/ 0 w 131"/>
                  <a:gd name="T1" fmla="*/ 104 h 104"/>
                  <a:gd name="T2" fmla="*/ 131 w 131"/>
                  <a:gd name="T3" fmla="*/ 104 h 104"/>
                  <a:gd name="T4" fmla="*/ 31 w 131"/>
                  <a:gd name="T5" fmla="*/ 0 h 104"/>
                  <a:gd name="T6" fmla="*/ 0 w 131"/>
                  <a:gd name="T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04">
                    <a:moveTo>
                      <a:pt x="0" y="104"/>
                    </a:moveTo>
                    <a:lnTo>
                      <a:pt x="131" y="104"/>
                    </a:lnTo>
                    <a:lnTo>
                      <a:pt x="31" y="0"/>
                    </a:lnTo>
                    <a:lnTo>
                      <a:pt x="0" y="10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63">
                <a:extLst>
                  <a:ext uri="{FF2B5EF4-FFF2-40B4-BE49-F238E27FC236}">
                    <a16:creationId xmlns:a16="http://schemas.microsoft.com/office/drawing/2014/main" id="{6DB58E8C-32B3-43AA-AD8C-0DEDC1E6450B}"/>
                  </a:ext>
                </a:extLst>
              </p:cNvPr>
              <p:cNvSpPr/>
              <p:nvPr/>
            </p:nvSpPr>
            <p:spPr bwMode="auto">
              <a:xfrm>
                <a:off x="4066057" y="2257989"/>
                <a:ext cx="383838" cy="221773"/>
              </a:xfrm>
              <a:custGeom>
                <a:avLst/>
                <a:gdLst>
                  <a:gd name="T0" fmla="*/ 0 w 180"/>
                  <a:gd name="T1" fmla="*/ 52 h 104"/>
                  <a:gd name="T2" fmla="*/ 149 w 180"/>
                  <a:gd name="T3" fmla="*/ 104 h 104"/>
                  <a:gd name="T4" fmla="*/ 180 w 180"/>
                  <a:gd name="T5" fmla="*/ 0 h 104"/>
                  <a:gd name="T6" fmla="*/ 0 w 180"/>
                  <a:gd name="T7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104">
                    <a:moveTo>
                      <a:pt x="0" y="52"/>
                    </a:moveTo>
                    <a:lnTo>
                      <a:pt x="149" y="104"/>
                    </a:lnTo>
                    <a:lnTo>
                      <a:pt x="180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64">
                <a:extLst>
                  <a:ext uri="{FF2B5EF4-FFF2-40B4-BE49-F238E27FC236}">
                    <a16:creationId xmlns:a16="http://schemas.microsoft.com/office/drawing/2014/main" id="{BD6AC10C-8089-4DFE-A1AF-4CF93BC95338}"/>
                  </a:ext>
                </a:extLst>
              </p:cNvPr>
              <p:cNvSpPr/>
              <p:nvPr/>
            </p:nvSpPr>
            <p:spPr bwMode="auto">
              <a:xfrm>
                <a:off x="4076718" y="2479762"/>
                <a:ext cx="343323" cy="324130"/>
              </a:xfrm>
              <a:custGeom>
                <a:avLst/>
                <a:gdLst>
                  <a:gd name="T0" fmla="*/ 0 w 161"/>
                  <a:gd name="T1" fmla="*/ 112 h 152"/>
                  <a:gd name="T2" fmla="*/ 144 w 161"/>
                  <a:gd name="T3" fmla="*/ 0 h 152"/>
                  <a:gd name="T4" fmla="*/ 161 w 161"/>
                  <a:gd name="T5" fmla="*/ 152 h 152"/>
                  <a:gd name="T6" fmla="*/ 0 w 161"/>
                  <a:gd name="T7" fmla="*/ 11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152">
                    <a:moveTo>
                      <a:pt x="0" y="112"/>
                    </a:moveTo>
                    <a:lnTo>
                      <a:pt x="144" y="0"/>
                    </a:lnTo>
                    <a:lnTo>
                      <a:pt x="161" y="152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65">
                <a:extLst>
                  <a:ext uri="{FF2B5EF4-FFF2-40B4-BE49-F238E27FC236}">
                    <a16:creationId xmlns:a16="http://schemas.microsoft.com/office/drawing/2014/main" id="{0415182F-A869-4A37-AFAB-096684E1B609}"/>
                  </a:ext>
                </a:extLst>
              </p:cNvPr>
              <p:cNvSpPr/>
              <p:nvPr/>
            </p:nvSpPr>
            <p:spPr bwMode="auto">
              <a:xfrm>
                <a:off x="4383789" y="2479762"/>
                <a:ext cx="279350" cy="324130"/>
              </a:xfrm>
              <a:custGeom>
                <a:avLst/>
                <a:gdLst>
                  <a:gd name="T0" fmla="*/ 131 w 131"/>
                  <a:gd name="T1" fmla="*/ 0 h 152"/>
                  <a:gd name="T2" fmla="*/ 17 w 131"/>
                  <a:gd name="T3" fmla="*/ 152 h 152"/>
                  <a:gd name="T4" fmla="*/ 0 w 131"/>
                  <a:gd name="T5" fmla="*/ 0 h 152"/>
                  <a:gd name="T6" fmla="*/ 131 w 131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52">
                    <a:moveTo>
                      <a:pt x="131" y="0"/>
                    </a:moveTo>
                    <a:lnTo>
                      <a:pt x="17" y="152"/>
                    </a:lnTo>
                    <a:lnTo>
                      <a:pt x="0" y="0"/>
                    </a:lnTo>
                    <a:lnTo>
                      <a:pt x="13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266">
                <a:extLst>
                  <a:ext uri="{FF2B5EF4-FFF2-40B4-BE49-F238E27FC236}">
                    <a16:creationId xmlns:a16="http://schemas.microsoft.com/office/drawing/2014/main" id="{E9EA8EFE-9FF5-452F-9DE0-2FA376495939}"/>
                  </a:ext>
                </a:extLst>
              </p:cNvPr>
              <p:cNvSpPr/>
              <p:nvPr/>
            </p:nvSpPr>
            <p:spPr bwMode="auto">
              <a:xfrm>
                <a:off x="4420041" y="2479762"/>
                <a:ext cx="302806" cy="324130"/>
              </a:xfrm>
              <a:custGeom>
                <a:avLst/>
                <a:gdLst>
                  <a:gd name="T0" fmla="*/ 142 w 142"/>
                  <a:gd name="T1" fmla="*/ 126 h 152"/>
                  <a:gd name="T2" fmla="*/ 0 w 142"/>
                  <a:gd name="T3" fmla="*/ 152 h 152"/>
                  <a:gd name="T4" fmla="*/ 114 w 142"/>
                  <a:gd name="T5" fmla="*/ 0 h 152"/>
                  <a:gd name="T6" fmla="*/ 142 w 142"/>
                  <a:gd name="T7" fmla="*/ 1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52">
                    <a:moveTo>
                      <a:pt x="142" y="126"/>
                    </a:moveTo>
                    <a:lnTo>
                      <a:pt x="0" y="152"/>
                    </a:lnTo>
                    <a:lnTo>
                      <a:pt x="114" y="0"/>
                    </a:lnTo>
                    <a:lnTo>
                      <a:pt x="142" y="12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267">
                <a:extLst>
                  <a:ext uri="{FF2B5EF4-FFF2-40B4-BE49-F238E27FC236}">
                    <a16:creationId xmlns:a16="http://schemas.microsoft.com/office/drawing/2014/main" id="{E5958F34-281C-44B5-9BA4-4EE4802CFC69}"/>
                  </a:ext>
                </a:extLst>
              </p:cNvPr>
              <p:cNvSpPr/>
              <p:nvPr/>
            </p:nvSpPr>
            <p:spPr bwMode="auto">
              <a:xfrm>
                <a:off x="3976495" y="2479762"/>
                <a:ext cx="407296" cy="238833"/>
              </a:xfrm>
              <a:custGeom>
                <a:avLst/>
                <a:gdLst>
                  <a:gd name="T0" fmla="*/ 0 w 191"/>
                  <a:gd name="T1" fmla="*/ 7 h 112"/>
                  <a:gd name="T2" fmla="*/ 47 w 191"/>
                  <a:gd name="T3" fmla="*/ 112 h 112"/>
                  <a:gd name="T4" fmla="*/ 191 w 191"/>
                  <a:gd name="T5" fmla="*/ 0 h 112"/>
                  <a:gd name="T6" fmla="*/ 0 w 191"/>
                  <a:gd name="T7" fmla="*/ 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112">
                    <a:moveTo>
                      <a:pt x="0" y="7"/>
                    </a:moveTo>
                    <a:lnTo>
                      <a:pt x="47" y="112"/>
                    </a:lnTo>
                    <a:lnTo>
                      <a:pt x="191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268">
                <a:extLst>
                  <a:ext uri="{FF2B5EF4-FFF2-40B4-BE49-F238E27FC236}">
                    <a16:creationId xmlns:a16="http://schemas.microsoft.com/office/drawing/2014/main" id="{8562024F-BBE2-42E3-91DF-7B4F1DCAE984}"/>
                  </a:ext>
                </a:extLst>
              </p:cNvPr>
              <p:cNvSpPr/>
              <p:nvPr/>
            </p:nvSpPr>
            <p:spPr bwMode="auto">
              <a:xfrm>
                <a:off x="4076718" y="2803892"/>
                <a:ext cx="343323" cy="266555"/>
              </a:xfrm>
              <a:custGeom>
                <a:avLst/>
                <a:gdLst>
                  <a:gd name="T0" fmla="*/ 161 w 161"/>
                  <a:gd name="T1" fmla="*/ 0 h 125"/>
                  <a:gd name="T2" fmla="*/ 0 w 161"/>
                  <a:gd name="T3" fmla="*/ 0 h 125"/>
                  <a:gd name="T4" fmla="*/ 50 w 161"/>
                  <a:gd name="T5" fmla="*/ 125 h 125"/>
                  <a:gd name="T6" fmla="*/ 161 w 161"/>
                  <a:gd name="T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125">
                    <a:moveTo>
                      <a:pt x="161" y="0"/>
                    </a:moveTo>
                    <a:lnTo>
                      <a:pt x="0" y="0"/>
                    </a:lnTo>
                    <a:lnTo>
                      <a:pt x="50" y="125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269">
                <a:extLst>
                  <a:ext uri="{FF2B5EF4-FFF2-40B4-BE49-F238E27FC236}">
                    <a16:creationId xmlns:a16="http://schemas.microsoft.com/office/drawing/2014/main" id="{DC1F532E-0C27-405B-9257-70F3DB9C6102}"/>
                  </a:ext>
                </a:extLst>
              </p:cNvPr>
              <p:cNvSpPr/>
              <p:nvPr/>
            </p:nvSpPr>
            <p:spPr bwMode="auto">
              <a:xfrm>
                <a:off x="3788840" y="2803892"/>
                <a:ext cx="394501" cy="266555"/>
              </a:xfrm>
              <a:custGeom>
                <a:avLst/>
                <a:gdLst>
                  <a:gd name="T0" fmla="*/ 0 w 185"/>
                  <a:gd name="T1" fmla="*/ 125 h 125"/>
                  <a:gd name="T2" fmla="*/ 135 w 185"/>
                  <a:gd name="T3" fmla="*/ 0 h 125"/>
                  <a:gd name="T4" fmla="*/ 185 w 185"/>
                  <a:gd name="T5" fmla="*/ 125 h 125"/>
                  <a:gd name="T6" fmla="*/ 0 w 185"/>
                  <a:gd name="T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125">
                    <a:moveTo>
                      <a:pt x="0" y="125"/>
                    </a:moveTo>
                    <a:lnTo>
                      <a:pt x="135" y="0"/>
                    </a:lnTo>
                    <a:lnTo>
                      <a:pt x="185" y="125"/>
                    </a:lnTo>
                    <a:lnTo>
                      <a:pt x="0" y="12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270">
                <a:extLst>
                  <a:ext uri="{FF2B5EF4-FFF2-40B4-BE49-F238E27FC236}">
                    <a16:creationId xmlns:a16="http://schemas.microsoft.com/office/drawing/2014/main" id="{56E12E19-F649-416F-AC1E-65EAD9A2087F}"/>
                  </a:ext>
                </a:extLst>
              </p:cNvPr>
              <p:cNvSpPr/>
              <p:nvPr/>
            </p:nvSpPr>
            <p:spPr bwMode="auto">
              <a:xfrm>
                <a:off x="3663026" y="2744184"/>
                <a:ext cx="413692" cy="326263"/>
              </a:xfrm>
              <a:custGeom>
                <a:avLst/>
                <a:gdLst>
                  <a:gd name="T0" fmla="*/ 0 w 194"/>
                  <a:gd name="T1" fmla="*/ 0 h 153"/>
                  <a:gd name="T2" fmla="*/ 59 w 194"/>
                  <a:gd name="T3" fmla="*/ 153 h 153"/>
                  <a:gd name="T4" fmla="*/ 194 w 194"/>
                  <a:gd name="T5" fmla="*/ 28 h 153"/>
                  <a:gd name="T6" fmla="*/ 0 w 194"/>
                  <a:gd name="T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53">
                    <a:moveTo>
                      <a:pt x="0" y="0"/>
                    </a:moveTo>
                    <a:lnTo>
                      <a:pt x="59" y="153"/>
                    </a:lnTo>
                    <a:lnTo>
                      <a:pt x="194" y="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271">
                <a:extLst>
                  <a:ext uri="{FF2B5EF4-FFF2-40B4-BE49-F238E27FC236}">
                    <a16:creationId xmlns:a16="http://schemas.microsoft.com/office/drawing/2014/main" id="{51AF8817-0542-4047-A672-9B57E3AD4868}"/>
                  </a:ext>
                </a:extLst>
              </p:cNvPr>
              <p:cNvSpPr/>
              <p:nvPr/>
            </p:nvSpPr>
            <p:spPr bwMode="auto">
              <a:xfrm>
                <a:off x="3381545" y="2744184"/>
                <a:ext cx="407296" cy="358249"/>
              </a:xfrm>
              <a:custGeom>
                <a:avLst/>
                <a:gdLst>
                  <a:gd name="T0" fmla="*/ 0 w 191"/>
                  <a:gd name="T1" fmla="*/ 168 h 168"/>
                  <a:gd name="T2" fmla="*/ 132 w 191"/>
                  <a:gd name="T3" fmla="*/ 0 h 168"/>
                  <a:gd name="T4" fmla="*/ 191 w 191"/>
                  <a:gd name="T5" fmla="*/ 153 h 168"/>
                  <a:gd name="T6" fmla="*/ 0 w 191"/>
                  <a:gd name="T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168">
                    <a:moveTo>
                      <a:pt x="0" y="168"/>
                    </a:moveTo>
                    <a:lnTo>
                      <a:pt x="132" y="0"/>
                    </a:lnTo>
                    <a:lnTo>
                      <a:pt x="191" y="153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272">
                <a:extLst>
                  <a:ext uri="{FF2B5EF4-FFF2-40B4-BE49-F238E27FC236}">
                    <a16:creationId xmlns:a16="http://schemas.microsoft.com/office/drawing/2014/main" id="{456333E4-119B-4F33-B2EB-602B0551A294}"/>
                  </a:ext>
                </a:extLst>
              </p:cNvPr>
              <p:cNvSpPr/>
              <p:nvPr/>
            </p:nvSpPr>
            <p:spPr bwMode="auto">
              <a:xfrm>
                <a:off x="3319705" y="2703668"/>
                <a:ext cx="343323" cy="398766"/>
              </a:xfrm>
              <a:custGeom>
                <a:avLst/>
                <a:gdLst>
                  <a:gd name="T0" fmla="*/ 0 w 161"/>
                  <a:gd name="T1" fmla="*/ 0 h 187"/>
                  <a:gd name="T2" fmla="*/ 161 w 161"/>
                  <a:gd name="T3" fmla="*/ 19 h 187"/>
                  <a:gd name="T4" fmla="*/ 29 w 161"/>
                  <a:gd name="T5" fmla="*/ 187 h 187"/>
                  <a:gd name="T6" fmla="*/ 0 w 161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187">
                    <a:moveTo>
                      <a:pt x="0" y="0"/>
                    </a:moveTo>
                    <a:lnTo>
                      <a:pt x="161" y="19"/>
                    </a:lnTo>
                    <a:lnTo>
                      <a:pt x="29" y="18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273">
                <a:extLst>
                  <a:ext uri="{FF2B5EF4-FFF2-40B4-BE49-F238E27FC236}">
                    <a16:creationId xmlns:a16="http://schemas.microsoft.com/office/drawing/2014/main" id="{0659BE85-76CA-4D92-9018-47D7E2BAB599}"/>
                  </a:ext>
                </a:extLst>
              </p:cNvPr>
              <p:cNvSpPr/>
              <p:nvPr/>
            </p:nvSpPr>
            <p:spPr bwMode="auto">
              <a:xfrm>
                <a:off x="3089402" y="2703668"/>
                <a:ext cx="292144" cy="398766"/>
              </a:xfrm>
              <a:custGeom>
                <a:avLst/>
                <a:gdLst>
                  <a:gd name="T0" fmla="*/ 0 w 137"/>
                  <a:gd name="T1" fmla="*/ 146 h 187"/>
                  <a:gd name="T2" fmla="*/ 137 w 137"/>
                  <a:gd name="T3" fmla="*/ 187 h 187"/>
                  <a:gd name="T4" fmla="*/ 108 w 137"/>
                  <a:gd name="T5" fmla="*/ 0 h 187"/>
                  <a:gd name="T6" fmla="*/ 0 w 137"/>
                  <a:gd name="T7" fmla="*/ 14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87">
                    <a:moveTo>
                      <a:pt x="0" y="146"/>
                    </a:moveTo>
                    <a:lnTo>
                      <a:pt x="137" y="187"/>
                    </a:lnTo>
                    <a:lnTo>
                      <a:pt x="108" y="0"/>
                    </a:lnTo>
                    <a:lnTo>
                      <a:pt x="0" y="14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274">
                <a:extLst>
                  <a:ext uri="{FF2B5EF4-FFF2-40B4-BE49-F238E27FC236}">
                    <a16:creationId xmlns:a16="http://schemas.microsoft.com/office/drawing/2014/main" id="{7B40A33F-CAB1-47F4-BD21-EDC04D022A1A}"/>
                  </a:ext>
                </a:extLst>
              </p:cNvPr>
              <p:cNvSpPr/>
              <p:nvPr/>
            </p:nvSpPr>
            <p:spPr bwMode="auto">
              <a:xfrm>
                <a:off x="2912409" y="2703668"/>
                <a:ext cx="407296" cy="311335"/>
              </a:xfrm>
              <a:custGeom>
                <a:avLst/>
                <a:gdLst>
                  <a:gd name="T0" fmla="*/ 0 w 191"/>
                  <a:gd name="T1" fmla="*/ 7 h 146"/>
                  <a:gd name="T2" fmla="*/ 191 w 191"/>
                  <a:gd name="T3" fmla="*/ 0 h 146"/>
                  <a:gd name="T4" fmla="*/ 83 w 191"/>
                  <a:gd name="T5" fmla="*/ 146 h 146"/>
                  <a:gd name="T6" fmla="*/ 0 w 191"/>
                  <a:gd name="T7" fmla="*/ 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146">
                    <a:moveTo>
                      <a:pt x="0" y="7"/>
                    </a:moveTo>
                    <a:lnTo>
                      <a:pt x="191" y="0"/>
                    </a:lnTo>
                    <a:lnTo>
                      <a:pt x="83" y="14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75">
                <a:extLst>
                  <a:ext uri="{FF2B5EF4-FFF2-40B4-BE49-F238E27FC236}">
                    <a16:creationId xmlns:a16="http://schemas.microsoft.com/office/drawing/2014/main" id="{A11152D4-21BE-43E2-9540-999999003D7A}"/>
                  </a:ext>
                </a:extLst>
              </p:cNvPr>
              <p:cNvSpPr/>
              <p:nvPr/>
            </p:nvSpPr>
            <p:spPr bwMode="auto">
              <a:xfrm>
                <a:off x="3381545" y="3070447"/>
                <a:ext cx="407296" cy="238833"/>
              </a:xfrm>
              <a:custGeom>
                <a:avLst/>
                <a:gdLst>
                  <a:gd name="T0" fmla="*/ 0 w 191"/>
                  <a:gd name="T1" fmla="*/ 15 h 112"/>
                  <a:gd name="T2" fmla="*/ 118 w 191"/>
                  <a:gd name="T3" fmla="*/ 112 h 112"/>
                  <a:gd name="T4" fmla="*/ 191 w 191"/>
                  <a:gd name="T5" fmla="*/ 0 h 112"/>
                  <a:gd name="T6" fmla="*/ 0 w 191"/>
                  <a:gd name="T7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112">
                    <a:moveTo>
                      <a:pt x="0" y="15"/>
                    </a:moveTo>
                    <a:lnTo>
                      <a:pt x="118" y="112"/>
                    </a:lnTo>
                    <a:lnTo>
                      <a:pt x="191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76">
                <a:extLst>
                  <a:ext uri="{FF2B5EF4-FFF2-40B4-BE49-F238E27FC236}">
                    <a16:creationId xmlns:a16="http://schemas.microsoft.com/office/drawing/2014/main" id="{2991826C-DFA9-4CE9-89AB-8506567C5D9A}"/>
                  </a:ext>
                </a:extLst>
              </p:cNvPr>
              <p:cNvSpPr/>
              <p:nvPr/>
            </p:nvSpPr>
            <p:spPr bwMode="auto">
              <a:xfrm>
                <a:off x="3633172" y="3070447"/>
                <a:ext cx="266555" cy="339058"/>
              </a:xfrm>
              <a:custGeom>
                <a:avLst/>
                <a:gdLst>
                  <a:gd name="T0" fmla="*/ 125 w 125"/>
                  <a:gd name="T1" fmla="*/ 159 h 159"/>
                  <a:gd name="T2" fmla="*/ 73 w 125"/>
                  <a:gd name="T3" fmla="*/ 0 h 159"/>
                  <a:gd name="T4" fmla="*/ 0 w 125"/>
                  <a:gd name="T5" fmla="*/ 112 h 159"/>
                  <a:gd name="T6" fmla="*/ 125 w 125"/>
                  <a:gd name="T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59">
                    <a:moveTo>
                      <a:pt x="125" y="159"/>
                    </a:moveTo>
                    <a:lnTo>
                      <a:pt x="73" y="0"/>
                    </a:lnTo>
                    <a:lnTo>
                      <a:pt x="0" y="112"/>
                    </a:lnTo>
                    <a:lnTo>
                      <a:pt x="125" y="15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77">
                <a:extLst>
                  <a:ext uri="{FF2B5EF4-FFF2-40B4-BE49-F238E27FC236}">
                    <a16:creationId xmlns:a16="http://schemas.microsoft.com/office/drawing/2014/main" id="{B030C138-F9DA-4F67-9FA0-79216902D948}"/>
                  </a:ext>
                </a:extLst>
              </p:cNvPr>
              <p:cNvSpPr/>
              <p:nvPr/>
            </p:nvSpPr>
            <p:spPr bwMode="auto">
              <a:xfrm>
                <a:off x="3788840" y="3070447"/>
                <a:ext cx="394501" cy="339058"/>
              </a:xfrm>
              <a:custGeom>
                <a:avLst/>
                <a:gdLst>
                  <a:gd name="T0" fmla="*/ 185 w 185"/>
                  <a:gd name="T1" fmla="*/ 0 h 159"/>
                  <a:gd name="T2" fmla="*/ 52 w 185"/>
                  <a:gd name="T3" fmla="*/ 159 h 159"/>
                  <a:gd name="T4" fmla="*/ 0 w 185"/>
                  <a:gd name="T5" fmla="*/ 0 h 159"/>
                  <a:gd name="T6" fmla="*/ 185 w 185"/>
                  <a:gd name="T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159">
                    <a:moveTo>
                      <a:pt x="185" y="0"/>
                    </a:moveTo>
                    <a:lnTo>
                      <a:pt x="52" y="159"/>
                    </a:lnTo>
                    <a:lnTo>
                      <a:pt x="0" y="0"/>
                    </a:lnTo>
                    <a:lnTo>
                      <a:pt x="185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78">
                <a:extLst>
                  <a:ext uri="{FF2B5EF4-FFF2-40B4-BE49-F238E27FC236}">
                    <a16:creationId xmlns:a16="http://schemas.microsoft.com/office/drawing/2014/main" id="{7E38A937-5057-4866-AC76-BBBC4137735E}"/>
                  </a:ext>
                </a:extLst>
              </p:cNvPr>
              <p:cNvSpPr/>
              <p:nvPr/>
            </p:nvSpPr>
            <p:spPr bwMode="auto">
              <a:xfrm>
                <a:off x="4183340" y="2803892"/>
                <a:ext cx="432885" cy="317733"/>
              </a:xfrm>
              <a:custGeom>
                <a:avLst/>
                <a:gdLst>
                  <a:gd name="T0" fmla="*/ 111 w 203"/>
                  <a:gd name="T1" fmla="*/ 0 h 149"/>
                  <a:gd name="T2" fmla="*/ 203 w 203"/>
                  <a:gd name="T3" fmla="*/ 149 h 149"/>
                  <a:gd name="T4" fmla="*/ 0 w 203"/>
                  <a:gd name="T5" fmla="*/ 125 h 149"/>
                  <a:gd name="T6" fmla="*/ 111 w 203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" h="149">
                    <a:moveTo>
                      <a:pt x="111" y="0"/>
                    </a:moveTo>
                    <a:lnTo>
                      <a:pt x="203" y="149"/>
                    </a:lnTo>
                    <a:lnTo>
                      <a:pt x="0" y="125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79">
                <a:extLst>
                  <a:ext uri="{FF2B5EF4-FFF2-40B4-BE49-F238E27FC236}">
                    <a16:creationId xmlns:a16="http://schemas.microsoft.com/office/drawing/2014/main" id="{4CF69497-5453-416A-9E20-9B41693F0503}"/>
                  </a:ext>
                </a:extLst>
              </p:cNvPr>
              <p:cNvSpPr/>
              <p:nvPr/>
            </p:nvSpPr>
            <p:spPr bwMode="auto">
              <a:xfrm>
                <a:off x="4420041" y="2748449"/>
                <a:ext cx="302806" cy="373177"/>
              </a:xfrm>
              <a:custGeom>
                <a:avLst/>
                <a:gdLst>
                  <a:gd name="T0" fmla="*/ 142 w 142"/>
                  <a:gd name="T1" fmla="*/ 0 h 175"/>
                  <a:gd name="T2" fmla="*/ 92 w 142"/>
                  <a:gd name="T3" fmla="*/ 175 h 175"/>
                  <a:gd name="T4" fmla="*/ 0 w 142"/>
                  <a:gd name="T5" fmla="*/ 26 h 175"/>
                  <a:gd name="T6" fmla="*/ 142 w 142"/>
                  <a:gd name="T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75">
                    <a:moveTo>
                      <a:pt x="142" y="0"/>
                    </a:moveTo>
                    <a:lnTo>
                      <a:pt x="92" y="175"/>
                    </a:lnTo>
                    <a:lnTo>
                      <a:pt x="0" y="26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80">
                <a:extLst>
                  <a:ext uri="{FF2B5EF4-FFF2-40B4-BE49-F238E27FC236}">
                    <a16:creationId xmlns:a16="http://schemas.microsoft.com/office/drawing/2014/main" id="{42F5C292-0119-4CF6-8DF2-7A2F39EB8068}"/>
                  </a:ext>
                </a:extLst>
              </p:cNvPr>
              <p:cNvSpPr/>
              <p:nvPr/>
            </p:nvSpPr>
            <p:spPr bwMode="auto">
              <a:xfrm>
                <a:off x="4616225" y="2748449"/>
                <a:ext cx="364647" cy="373177"/>
              </a:xfrm>
              <a:custGeom>
                <a:avLst/>
                <a:gdLst>
                  <a:gd name="T0" fmla="*/ 171 w 171"/>
                  <a:gd name="T1" fmla="*/ 118 h 175"/>
                  <a:gd name="T2" fmla="*/ 0 w 171"/>
                  <a:gd name="T3" fmla="*/ 175 h 175"/>
                  <a:gd name="T4" fmla="*/ 50 w 171"/>
                  <a:gd name="T5" fmla="*/ 0 h 175"/>
                  <a:gd name="T6" fmla="*/ 171 w 171"/>
                  <a:gd name="T7" fmla="*/ 11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75">
                    <a:moveTo>
                      <a:pt x="171" y="118"/>
                    </a:moveTo>
                    <a:lnTo>
                      <a:pt x="0" y="175"/>
                    </a:lnTo>
                    <a:lnTo>
                      <a:pt x="50" y="0"/>
                    </a:lnTo>
                    <a:lnTo>
                      <a:pt x="171" y="11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81">
                <a:extLst>
                  <a:ext uri="{FF2B5EF4-FFF2-40B4-BE49-F238E27FC236}">
                    <a16:creationId xmlns:a16="http://schemas.microsoft.com/office/drawing/2014/main" id="{3B4A0CD7-6735-4C64-BCDA-692FE6F2CEC9}"/>
                  </a:ext>
                </a:extLst>
              </p:cNvPr>
              <p:cNvSpPr/>
              <p:nvPr/>
            </p:nvSpPr>
            <p:spPr bwMode="auto">
              <a:xfrm>
                <a:off x="4722846" y="2560794"/>
                <a:ext cx="258025" cy="439281"/>
              </a:xfrm>
              <a:custGeom>
                <a:avLst/>
                <a:gdLst>
                  <a:gd name="T0" fmla="*/ 104 w 121"/>
                  <a:gd name="T1" fmla="*/ 0 h 206"/>
                  <a:gd name="T2" fmla="*/ 0 w 121"/>
                  <a:gd name="T3" fmla="*/ 88 h 206"/>
                  <a:gd name="T4" fmla="*/ 121 w 121"/>
                  <a:gd name="T5" fmla="*/ 206 h 206"/>
                  <a:gd name="T6" fmla="*/ 104 w 121"/>
                  <a:gd name="T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06">
                    <a:moveTo>
                      <a:pt x="104" y="0"/>
                    </a:moveTo>
                    <a:lnTo>
                      <a:pt x="0" y="88"/>
                    </a:lnTo>
                    <a:lnTo>
                      <a:pt x="121" y="206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82">
                <a:extLst>
                  <a:ext uri="{FF2B5EF4-FFF2-40B4-BE49-F238E27FC236}">
                    <a16:creationId xmlns:a16="http://schemas.microsoft.com/office/drawing/2014/main" id="{CB155A27-1A7F-473D-9A63-6D44A650AC74}"/>
                  </a:ext>
                </a:extLst>
              </p:cNvPr>
              <p:cNvSpPr/>
              <p:nvPr/>
            </p:nvSpPr>
            <p:spPr bwMode="auto">
              <a:xfrm>
                <a:off x="4944620" y="2560794"/>
                <a:ext cx="321998" cy="439281"/>
              </a:xfrm>
              <a:custGeom>
                <a:avLst/>
                <a:gdLst>
                  <a:gd name="T0" fmla="*/ 151 w 151"/>
                  <a:gd name="T1" fmla="*/ 71 h 206"/>
                  <a:gd name="T2" fmla="*/ 17 w 151"/>
                  <a:gd name="T3" fmla="*/ 206 h 206"/>
                  <a:gd name="T4" fmla="*/ 0 w 151"/>
                  <a:gd name="T5" fmla="*/ 0 h 206"/>
                  <a:gd name="T6" fmla="*/ 151 w 151"/>
                  <a:gd name="T7" fmla="*/ 7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206">
                    <a:moveTo>
                      <a:pt x="151" y="71"/>
                    </a:moveTo>
                    <a:lnTo>
                      <a:pt x="17" y="206"/>
                    </a:lnTo>
                    <a:lnTo>
                      <a:pt x="0" y="0"/>
                    </a:lnTo>
                    <a:lnTo>
                      <a:pt x="151" y="7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83">
                <a:extLst>
                  <a:ext uri="{FF2B5EF4-FFF2-40B4-BE49-F238E27FC236}">
                    <a16:creationId xmlns:a16="http://schemas.microsoft.com/office/drawing/2014/main" id="{6680BE03-1C46-4944-97E5-CC6157B11918}"/>
                  </a:ext>
                </a:extLst>
              </p:cNvPr>
              <p:cNvSpPr/>
              <p:nvPr/>
            </p:nvSpPr>
            <p:spPr bwMode="auto">
              <a:xfrm>
                <a:off x="4980870" y="2703668"/>
                <a:ext cx="484063" cy="296409"/>
              </a:xfrm>
              <a:custGeom>
                <a:avLst/>
                <a:gdLst>
                  <a:gd name="T0" fmla="*/ 227 w 227"/>
                  <a:gd name="T1" fmla="*/ 94 h 139"/>
                  <a:gd name="T2" fmla="*/ 0 w 227"/>
                  <a:gd name="T3" fmla="*/ 139 h 139"/>
                  <a:gd name="T4" fmla="*/ 134 w 227"/>
                  <a:gd name="T5" fmla="*/ 0 h 139"/>
                  <a:gd name="T6" fmla="*/ 227 w 227"/>
                  <a:gd name="T7" fmla="*/ 9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139">
                    <a:moveTo>
                      <a:pt x="227" y="94"/>
                    </a:moveTo>
                    <a:lnTo>
                      <a:pt x="0" y="139"/>
                    </a:lnTo>
                    <a:lnTo>
                      <a:pt x="134" y="0"/>
                    </a:lnTo>
                    <a:lnTo>
                      <a:pt x="227" y="9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84">
                <a:extLst>
                  <a:ext uri="{FF2B5EF4-FFF2-40B4-BE49-F238E27FC236}">
                    <a16:creationId xmlns:a16="http://schemas.microsoft.com/office/drawing/2014/main" id="{2A81A507-9B89-443E-9471-C1881394F442}"/>
                  </a:ext>
                </a:extLst>
              </p:cNvPr>
              <p:cNvSpPr/>
              <p:nvPr/>
            </p:nvSpPr>
            <p:spPr bwMode="auto">
              <a:xfrm>
                <a:off x="4183340" y="3070447"/>
                <a:ext cx="432885" cy="405163"/>
              </a:xfrm>
              <a:custGeom>
                <a:avLst/>
                <a:gdLst>
                  <a:gd name="T0" fmla="*/ 203 w 203"/>
                  <a:gd name="T1" fmla="*/ 24 h 190"/>
                  <a:gd name="T2" fmla="*/ 189 w 203"/>
                  <a:gd name="T3" fmla="*/ 190 h 190"/>
                  <a:gd name="T4" fmla="*/ 0 w 203"/>
                  <a:gd name="T5" fmla="*/ 0 h 190"/>
                  <a:gd name="T6" fmla="*/ 203 w 203"/>
                  <a:gd name="T7" fmla="*/ 2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" h="190">
                    <a:moveTo>
                      <a:pt x="203" y="24"/>
                    </a:moveTo>
                    <a:lnTo>
                      <a:pt x="189" y="190"/>
                    </a:lnTo>
                    <a:lnTo>
                      <a:pt x="0" y="0"/>
                    </a:lnTo>
                    <a:lnTo>
                      <a:pt x="203" y="2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85">
                <a:extLst>
                  <a:ext uri="{FF2B5EF4-FFF2-40B4-BE49-F238E27FC236}">
                    <a16:creationId xmlns:a16="http://schemas.microsoft.com/office/drawing/2014/main" id="{0494E10E-1240-4015-8EB9-EC5649E5C326}"/>
                  </a:ext>
                </a:extLst>
              </p:cNvPr>
              <p:cNvSpPr/>
              <p:nvPr/>
            </p:nvSpPr>
            <p:spPr bwMode="auto">
              <a:xfrm>
                <a:off x="4586371" y="3121625"/>
                <a:ext cx="358249" cy="353984"/>
              </a:xfrm>
              <a:custGeom>
                <a:avLst/>
                <a:gdLst>
                  <a:gd name="T0" fmla="*/ 168 w 168"/>
                  <a:gd name="T1" fmla="*/ 88 h 166"/>
                  <a:gd name="T2" fmla="*/ 0 w 168"/>
                  <a:gd name="T3" fmla="*/ 166 h 166"/>
                  <a:gd name="T4" fmla="*/ 14 w 168"/>
                  <a:gd name="T5" fmla="*/ 0 h 166"/>
                  <a:gd name="T6" fmla="*/ 168 w 168"/>
                  <a:gd name="T7" fmla="*/ 8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66">
                    <a:moveTo>
                      <a:pt x="168" y="88"/>
                    </a:moveTo>
                    <a:lnTo>
                      <a:pt x="0" y="166"/>
                    </a:lnTo>
                    <a:lnTo>
                      <a:pt x="14" y="0"/>
                    </a:lnTo>
                    <a:lnTo>
                      <a:pt x="168" y="8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86">
                <a:extLst>
                  <a:ext uri="{FF2B5EF4-FFF2-40B4-BE49-F238E27FC236}">
                    <a16:creationId xmlns:a16="http://schemas.microsoft.com/office/drawing/2014/main" id="{7545BF6F-D06A-4849-BB78-FC2FE4778D06}"/>
                  </a:ext>
                </a:extLst>
              </p:cNvPr>
              <p:cNvSpPr/>
              <p:nvPr/>
            </p:nvSpPr>
            <p:spPr bwMode="auto">
              <a:xfrm>
                <a:off x="3899727" y="3070447"/>
                <a:ext cx="283614" cy="545903"/>
              </a:xfrm>
              <a:custGeom>
                <a:avLst/>
                <a:gdLst>
                  <a:gd name="T0" fmla="*/ 133 w 133"/>
                  <a:gd name="T1" fmla="*/ 0 h 256"/>
                  <a:gd name="T2" fmla="*/ 133 w 133"/>
                  <a:gd name="T3" fmla="*/ 256 h 256"/>
                  <a:gd name="T4" fmla="*/ 0 w 133"/>
                  <a:gd name="T5" fmla="*/ 159 h 256"/>
                  <a:gd name="T6" fmla="*/ 133 w 133"/>
                  <a:gd name="T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256">
                    <a:moveTo>
                      <a:pt x="133" y="0"/>
                    </a:moveTo>
                    <a:lnTo>
                      <a:pt x="133" y="256"/>
                    </a:lnTo>
                    <a:lnTo>
                      <a:pt x="0" y="159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287">
                <a:extLst>
                  <a:ext uri="{FF2B5EF4-FFF2-40B4-BE49-F238E27FC236}">
                    <a16:creationId xmlns:a16="http://schemas.microsoft.com/office/drawing/2014/main" id="{7A65A769-052D-452A-A66A-EECEEB965BA4}"/>
                  </a:ext>
                </a:extLst>
              </p:cNvPr>
              <p:cNvSpPr/>
              <p:nvPr/>
            </p:nvSpPr>
            <p:spPr bwMode="auto">
              <a:xfrm>
                <a:off x="4183340" y="3070447"/>
                <a:ext cx="403031" cy="545903"/>
              </a:xfrm>
              <a:custGeom>
                <a:avLst/>
                <a:gdLst>
                  <a:gd name="T0" fmla="*/ 189 w 189"/>
                  <a:gd name="T1" fmla="*/ 190 h 256"/>
                  <a:gd name="T2" fmla="*/ 0 w 189"/>
                  <a:gd name="T3" fmla="*/ 256 h 256"/>
                  <a:gd name="T4" fmla="*/ 0 w 189"/>
                  <a:gd name="T5" fmla="*/ 0 h 256"/>
                  <a:gd name="T6" fmla="*/ 189 w 189"/>
                  <a:gd name="T7" fmla="*/ 19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256">
                    <a:moveTo>
                      <a:pt x="189" y="190"/>
                    </a:moveTo>
                    <a:lnTo>
                      <a:pt x="0" y="256"/>
                    </a:lnTo>
                    <a:lnTo>
                      <a:pt x="0" y="0"/>
                    </a:lnTo>
                    <a:lnTo>
                      <a:pt x="189" y="19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88">
                <a:extLst>
                  <a:ext uri="{FF2B5EF4-FFF2-40B4-BE49-F238E27FC236}">
                    <a16:creationId xmlns:a16="http://schemas.microsoft.com/office/drawing/2014/main" id="{65104F4C-C38B-44C0-8B18-6A1842461822}"/>
                  </a:ext>
                </a:extLst>
              </p:cNvPr>
              <p:cNvSpPr/>
              <p:nvPr/>
            </p:nvSpPr>
            <p:spPr bwMode="auto">
              <a:xfrm>
                <a:off x="3899727" y="3409503"/>
                <a:ext cx="283614" cy="484063"/>
              </a:xfrm>
              <a:custGeom>
                <a:avLst/>
                <a:gdLst>
                  <a:gd name="T0" fmla="*/ 19 w 133"/>
                  <a:gd name="T1" fmla="*/ 227 h 227"/>
                  <a:gd name="T2" fmla="*/ 0 w 133"/>
                  <a:gd name="T3" fmla="*/ 0 h 227"/>
                  <a:gd name="T4" fmla="*/ 133 w 133"/>
                  <a:gd name="T5" fmla="*/ 97 h 227"/>
                  <a:gd name="T6" fmla="*/ 19 w 133"/>
                  <a:gd name="T7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227">
                    <a:moveTo>
                      <a:pt x="19" y="227"/>
                    </a:moveTo>
                    <a:lnTo>
                      <a:pt x="0" y="0"/>
                    </a:lnTo>
                    <a:lnTo>
                      <a:pt x="133" y="97"/>
                    </a:lnTo>
                    <a:lnTo>
                      <a:pt x="19" y="22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89">
                <a:extLst>
                  <a:ext uri="{FF2B5EF4-FFF2-40B4-BE49-F238E27FC236}">
                    <a16:creationId xmlns:a16="http://schemas.microsoft.com/office/drawing/2014/main" id="{EB494762-C71B-4AC1-A711-394C2957B426}"/>
                  </a:ext>
                </a:extLst>
              </p:cNvPr>
              <p:cNvSpPr/>
              <p:nvPr/>
            </p:nvSpPr>
            <p:spPr bwMode="auto">
              <a:xfrm>
                <a:off x="3940243" y="3616350"/>
                <a:ext cx="343323" cy="524579"/>
              </a:xfrm>
              <a:custGeom>
                <a:avLst/>
                <a:gdLst>
                  <a:gd name="T0" fmla="*/ 161 w 161"/>
                  <a:gd name="T1" fmla="*/ 246 h 246"/>
                  <a:gd name="T2" fmla="*/ 0 w 161"/>
                  <a:gd name="T3" fmla="*/ 130 h 246"/>
                  <a:gd name="T4" fmla="*/ 114 w 161"/>
                  <a:gd name="T5" fmla="*/ 0 h 246"/>
                  <a:gd name="T6" fmla="*/ 161 w 161"/>
                  <a:gd name="T7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246">
                    <a:moveTo>
                      <a:pt x="161" y="246"/>
                    </a:moveTo>
                    <a:lnTo>
                      <a:pt x="0" y="130"/>
                    </a:lnTo>
                    <a:lnTo>
                      <a:pt x="114" y="0"/>
                    </a:lnTo>
                    <a:lnTo>
                      <a:pt x="161" y="24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290">
                <a:extLst>
                  <a:ext uri="{FF2B5EF4-FFF2-40B4-BE49-F238E27FC236}">
                    <a16:creationId xmlns:a16="http://schemas.microsoft.com/office/drawing/2014/main" id="{FF916866-CB4B-4915-90F5-10FB0587A6EF}"/>
                  </a:ext>
                </a:extLst>
              </p:cNvPr>
              <p:cNvSpPr/>
              <p:nvPr/>
            </p:nvSpPr>
            <p:spPr bwMode="auto">
              <a:xfrm>
                <a:off x="4183340" y="3475609"/>
                <a:ext cx="403031" cy="601346"/>
              </a:xfrm>
              <a:custGeom>
                <a:avLst/>
                <a:gdLst>
                  <a:gd name="T0" fmla="*/ 189 w 189"/>
                  <a:gd name="T1" fmla="*/ 0 h 282"/>
                  <a:gd name="T2" fmla="*/ 173 w 189"/>
                  <a:gd name="T3" fmla="*/ 282 h 282"/>
                  <a:gd name="T4" fmla="*/ 0 w 189"/>
                  <a:gd name="T5" fmla="*/ 66 h 282"/>
                  <a:gd name="T6" fmla="*/ 189 w 189"/>
                  <a:gd name="T7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282">
                    <a:moveTo>
                      <a:pt x="189" y="0"/>
                    </a:moveTo>
                    <a:lnTo>
                      <a:pt x="173" y="282"/>
                    </a:lnTo>
                    <a:lnTo>
                      <a:pt x="0" y="66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291">
                <a:extLst>
                  <a:ext uri="{FF2B5EF4-FFF2-40B4-BE49-F238E27FC236}">
                    <a16:creationId xmlns:a16="http://schemas.microsoft.com/office/drawing/2014/main" id="{4F0B763E-7A8B-40EA-A8A2-8BCC5F51D424}"/>
                  </a:ext>
                </a:extLst>
              </p:cNvPr>
              <p:cNvSpPr/>
              <p:nvPr/>
            </p:nvSpPr>
            <p:spPr bwMode="auto">
              <a:xfrm>
                <a:off x="4183340" y="3616350"/>
                <a:ext cx="368912" cy="524579"/>
              </a:xfrm>
              <a:custGeom>
                <a:avLst/>
                <a:gdLst>
                  <a:gd name="T0" fmla="*/ 47 w 173"/>
                  <a:gd name="T1" fmla="*/ 246 h 246"/>
                  <a:gd name="T2" fmla="*/ 0 w 173"/>
                  <a:gd name="T3" fmla="*/ 0 h 246"/>
                  <a:gd name="T4" fmla="*/ 173 w 173"/>
                  <a:gd name="T5" fmla="*/ 216 h 246"/>
                  <a:gd name="T6" fmla="*/ 47 w 173"/>
                  <a:gd name="T7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246">
                    <a:moveTo>
                      <a:pt x="47" y="246"/>
                    </a:moveTo>
                    <a:lnTo>
                      <a:pt x="0" y="0"/>
                    </a:lnTo>
                    <a:lnTo>
                      <a:pt x="173" y="216"/>
                    </a:lnTo>
                    <a:lnTo>
                      <a:pt x="47" y="24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292">
                <a:extLst>
                  <a:ext uri="{FF2B5EF4-FFF2-40B4-BE49-F238E27FC236}">
                    <a16:creationId xmlns:a16="http://schemas.microsoft.com/office/drawing/2014/main" id="{91165069-9371-49FA-8942-F73E0F7017DA}"/>
                  </a:ext>
                </a:extLst>
              </p:cNvPr>
              <p:cNvSpPr/>
              <p:nvPr/>
            </p:nvSpPr>
            <p:spPr bwMode="auto">
              <a:xfrm>
                <a:off x="4586371" y="3309279"/>
                <a:ext cx="620539" cy="398766"/>
              </a:xfrm>
              <a:custGeom>
                <a:avLst/>
                <a:gdLst>
                  <a:gd name="T0" fmla="*/ 168 w 291"/>
                  <a:gd name="T1" fmla="*/ 0 h 187"/>
                  <a:gd name="T2" fmla="*/ 291 w 291"/>
                  <a:gd name="T3" fmla="*/ 187 h 187"/>
                  <a:gd name="T4" fmla="*/ 0 w 291"/>
                  <a:gd name="T5" fmla="*/ 78 h 187"/>
                  <a:gd name="T6" fmla="*/ 168 w 291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1" h="187">
                    <a:moveTo>
                      <a:pt x="168" y="0"/>
                    </a:moveTo>
                    <a:lnTo>
                      <a:pt x="291" y="187"/>
                    </a:lnTo>
                    <a:lnTo>
                      <a:pt x="0" y="78"/>
                    </a:lnTo>
                    <a:lnTo>
                      <a:pt x="16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293">
                <a:extLst>
                  <a:ext uri="{FF2B5EF4-FFF2-40B4-BE49-F238E27FC236}">
                    <a16:creationId xmlns:a16="http://schemas.microsoft.com/office/drawing/2014/main" id="{D43B8C48-E558-43E2-85F8-6E3EC70B2531}"/>
                  </a:ext>
                </a:extLst>
              </p:cNvPr>
              <p:cNvSpPr/>
              <p:nvPr/>
            </p:nvSpPr>
            <p:spPr bwMode="auto">
              <a:xfrm>
                <a:off x="4552252" y="3475609"/>
                <a:ext cx="488328" cy="601346"/>
              </a:xfrm>
              <a:custGeom>
                <a:avLst/>
                <a:gdLst>
                  <a:gd name="T0" fmla="*/ 229 w 229"/>
                  <a:gd name="T1" fmla="*/ 234 h 282"/>
                  <a:gd name="T2" fmla="*/ 16 w 229"/>
                  <a:gd name="T3" fmla="*/ 0 h 282"/>
                  <a:gd name="T4" fmla="*/ 0 w 229"/>
                  <a:gd name="T5" fmla="*/ 282 h 282"/>
                  <a:gd name="T6" fmla="*/ 229 w 229"/>
                  <a:gd name="T7" fmla="*/ 234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9" h="282">
                    <a:moveTo>
                      <a:pt x="229" y="234"/>
                    </a:moveTo>
                    <a:lnTo>
                      <a:pt x="16" y="0"/>
                    </a:lnTo>
                    <a:lnTo>
                      <a:pt x="0" y="282"/>
                    </a:lnTo>
                    <a:lnTo>
                      <a:pt x="229" y="23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294">
                <a:extLst>
                  <a:ext uri="{FF2B5EF4-FFF2-40B4-BE49-F238E27FC236}">
                    <a16:creationId xmlns:a16="http://schemas.microsoft.com/office/drawing/2014/main" id="{53973780-1442-4F18-B05F-DA75C7B18149}"/>
                  </a:ext>
                </a:extLst>
              </p:cNvPr>
              <p:cNvSpPr/>
              <p:nvPr/>
            </p:nvSpPr>
            <p:spPr bwMode="auto">
              <a:xfrm>
                <a:off x="4586371" y="3475609"/>
                <a:ext cx="620539" cy="498990"/>
              </a:xfrm>
              <a:custGeom>
                <a:avLst/>
                <a:gdLst>
                  <a:gd name="T0" fmla="*/ 291 w 291"/>
                  <a:gd name="T1" fmla="*/ 109 h 234"/>
                  <a:gd name="T2" fmla="*/ 213 w 291"/>
                  <a:gd name="T3" fmla="*/ 234 h 234"/>
                  <a:gd name="T4" fmla="*/ 0 w 291"/>
                  <a:gd name="T5" fmla="*/ 0 h 234"/>
                  <a:gd name="T6" fmla="*/ 291 w 291"/>
                  <a:gd name="T7" fmla="*/ 10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1" h="234">
                    <a:moveTo>
                      <a:pt x="291" y="109"/>
                    </a:moveTo>
                    <a:lnTo>
                      <a:pt x="213" y="234"/>
                    </a:lnTo>
                    <a:lnTo>
                      <a:pt x="0" y="0"/>
                    </a:lnTo>
                    <a:lnTo>
                      <a:pt x="291" y="10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295">
                <a:extLst>
                  <a:ext uri="{FF2B5EF4-FFF2-40B4-BE49-F238E27FC236}">
                    <a16:creationId xmlns:a16="http://schemas.microsoft.com/office/drawing/2014/main" id="{B94B5FF2-7391-4705-8FC4-7CE7999B2775}"/>
                  </a:ext>
                </a:extLst>
              </p:cNvPr>
              <p:cNvSpPr/>
              <p:nvPr/>
            </p:nvSpPr>
            <p:spPr bwMode="auto">
              <a:xfrm>
                <a:off x="4944620" y="3309279"/>
                <a:ext cx="590685" cy="398766"/>
              </a:xfrm>
              <a:custGeom>
                <a:avLst/>
                <a:gdLst>
                  <a:gd name="T0" fmla="*/ 0 w 277"/>
                  <a:gd name="T1" fmla="*/ 0 h 187"/>
                  <a:gd name="T2" fmla="*/ 277 w 277"/>
                  <a:gd name="T3" fmla="*/ 47 h 187"/>
                  <a:gd name="T4" fmla="*/ 123 w 277"/>
                  <a:gd name="T5" fmla="*/ 187 h 187"/>
                  <a:gd name="T6" fmla="*/ 0 w 277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7" h="187">
                    <a:moveTo>
                      <a:pt x="0" y="0"/>
                    </a:moveTo>
                    <a:lnTo>
                      <a:pt x="277" y="47"/>
                    </a:lnTo>
                    <a:lnTo>
                      <a:pt x="123" y="18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96">
                <a:extLst>
                  <a:ext uri="{FF2B5EF4-FFF2-40B4-BE49-F238E27FC236}">
                    <a16:creationId xmlns:a16="http://schemas.microsoft.com/office/drawing/2014/main" id="{8E402C2C-1BCB-405E-A92B-8ACB85172CFF}"/>
                  </a:ext>
                </a:extLst>
              </p:cNvPr>
              <p:cNvSpPr/>
              <p:nvPr/>
            </p:nvSpPr>
            <p:spPr bwMode="auto">
              <a:xfrm>
                <a:off x="4944620" y="3081108"/>
                <a:ext cx="590685" cy="328395"/>
              </a:xfrm>
              <a:custGeom>
                <a:avLst/>
                <a:gdLst>
                  <a:gd name="T0" fmla="*/ 102 w 277"/>
                  <a:gd name="T1" fmla="*/ 0 h 154"/>
                  <a:gd name="T2" fmla="*/ 277 w 277"/>
                  <a:gd name="T3" fmla="*/ 154 h 154"/>
                  <a:gd name="T4" fmla="*/ 0 w 277"/>
                  <a:gd name="T5" fmla="*/ 107 h 154"/>
                  <a:gd name="T6" fmla="*/ 102 w 277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7" h="154">
                    <a:moveTo>
                      <a:pt x="102" y="0"/>
                    </a:moveTo>
                    <a:lnTo>
                      <a:pt x="277" y="154"/>
                    </a:lnTo>
                    <a:lnTo>
                      <a:pt x="0" y="107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297">
                <a:extLst>
                  <a:ext uri="{FF2B5EF4-FFF2-40B4-BE49-F238E27FC236}">
                    <a16:creationId xmlns:a16="http://schemas.microsoft.com/office/drawing/2014/main" id="{1574AF34-395C-45EB-85B3-5D2CAEA30B71}"/>
                  </a:ext>
                </a:extLst>
              </p:cNvPr>
              <p:cNvSpPr/>
              <p:nvPr/>
            </p:nvSpPr>
            <p:spPr bwMode="auto">
              <a:xfrm>
                <a:off x="4283565" y="4076956"/>
                <a:ext cx="268687" cy="311335"/>
              </a:xfrm>
              <a:custGeom>
                <a:avLst/>
                <a:gdLst>
                  <a:gd name="T0" fmla="*/ 126 w 126"/>
                  <a:gd name="T1" fmla="*/ 0 h 146"/>
                  <a:gd name="T2" fmla="*/ 95 w 126"/>
                  <a:gd name="T3" fmla="*/ 146 h 146"/>
                  <a:gd name="T4" fmla="*/ 0 w 126"/>
                  <a:gd name="T5" fmla="*/ 30 h 146"/>
                  <a:gd name="T6" fmla="*/ 126 w 126"/>
                  <a:gd name="T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46">
                    <a:moveTo>
                      <a:pt x="126" y="0"/>
                    </a:moveTo>
                    <a:lnTo>
                      <a:pt x="95" y="146"/>
                    </a:lnTo>
                    <a:lnTo>
                      <a:pt x="0" y="30"/>
                    </a:lnTo>
                    <a:lnTo>
                      <a:pt x="12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298">
                <a:extLst>
                  <a:ext uri="{FF2B5EF4-FFF2-40B4-BE49-F238E27FC236}">
                    <a16:creationId xmlns:a16="http://schemas.microsoft.com/office/drawing/2014/main" id="{DEFFCA99-86B8-4AE6-A313-7BD14A12C0EE}"/>
                  </a:ext>
                </a:extLst>
              </p:cNvPr>
              <p:cNvSpPr/>
              <p:nvPr/>
            </p:nvSpPr>
            <p:spPr bwMode="auto">
              <a:xfrm>
                <a:off x="2967853" y="3015004"/>
                <a:ext cx="413692" cy="294276"/>
              </a:xfrm>
              <a:custGeom>
                <a:avLst/>
                <a:gdLst>
                  <a:gd name="T0" fmla="*/ 0 w 194"/>
                  <a:gd name="T1" fmla="*/ 138 h 138"/>
                  <a:gd name="T2" fmla="*/ 57 w 194"/>
                  <a:gd name="T3" fmla="*/ 0 h 138"/>
                  <a:gd name="T4" fmla="*/ 194 w 194"/>
                  <a:gd name="T5" fmla="*/ 41 h 138"/>
                  <a:gd name="T6" fmla="*/ 0 w 194"/>
                  <a:gd name="T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38">
                    <a:moveTo>
                      <a:pt x="0" y="138"/>
                    </a:moveTo>
                    <a:lnTo>
                      <a:pt x="57" y="0"/>
                    </a:lnTo>
                    <a:lnTo>
                      <a:pt x="194" y="41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299">
                <a:extLst>
                  <a:ext uri="{FF2B5EF4-FFF2-40B4-BE49-F238E27FC236}">
                    <a16:creationId xmlns:a16="http://schemas.microsoft.com/office/drawing/2014/main" id="{A693705C-B0CE-48ED-AEE0-E829C7DA58B4}"/>
                  </a:ext>
                </a:extLst>
              </p:cNvPr>
              <p:cNvSpPr/>
              <p:nvPr/>
            </p:nvSpPr>
            <p:spPr bwMode="auto">
              <a:xfrm>
                <a:off x="2827112" y="2718594"/>
                <a:ext cx="262290" cy="351852"/>
              </a:xfrm>
              <a:custGeom>
                <a:avLst/>
                <a:gdLst>
                  <a:gd name="T0" fmla="*/ 40 w 123"/>
                  <a:gd name="T1" fmla="*/ 0 h 165"/>
                  <a:gd name="T2" fmla="*/ 123 w 123"/>
                  <a:gd name="T3" fmla="*/ 139 h 165"/>
                  <a:gd name="T4" fmla="*/ 0 w 123"/>
                  <a:gd name="T5" fmla="*/ 165 h 165"/>
                  <a:gd name="T6" fmla="*/ 40 w 123"/>
                  <a:gd name="T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165">
                    <a:moveTo>
                      <a:pt x="40" y="0"/>
                    </a:moveTo>
                    <a:lnTo>
                      <a:pt x="123" y="139"/>
                    </a:lnTo>
                    <a:lnTo>
                      <a:pt x="0" y="165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300">
                <a:extLst>
                  <a:ext uri="{FF2B5EF4-FFF2-40B4-BE49-F238E27FC236}">
                    <a16:creationId xmlns:a16="http://schemas.microsoft.com/office/drawing/2014/main" id="{24CD7032-0729-4AEB-B5BF-8F6222C46FFB}"/>
                  </a:ext>
                </a:extLst>
              </p:cNvPr>
              <p:cNvSpPr/>
              <p:nvPr/>
            </p:nvSpPr>
            <p:spPr bwMode="auto">
              <a:xfrm>
                <a:off x="2827112" y="3015004"/>
                <a:ext cx="262290" cy="294276"/>
              </a:xfrm>
              <a:custGeom>
                <a:avLst/>
                <a:gdLst>
                  <a:gd name="T0" fmla="*/ 66 w 123"/>
                  <a:gd name="T1" fmla="*/ 138 h 138"/>
                  <a:gd name="T2" fmla="*/ 0 w 123"/>
                  <a:gd name="T3" fmla="*/ 26 h 138"/>
                  <a:gd name="T4" fmla="*/ 123 w 123"/>
                  <a:gd name="T5" fmla="*/ 0 h 138"/>
                  <a:gd name="T6" fmla="*/ 66 w 123"/>
                  <a:gd name="T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138">
                    <a:moveTo>
                      <a:pt x="66" y="138"/>
                    </a:moveTo>
                    <a:lnTo>
                      <a:pt x="0" y="26"/>
                    </a:lnTo>
                    <a:lnTo>
                      <a:pt x="123" y="0"/>
                    </a:lnTo>
                    <a:lnTo>
                      <a:pt x="66" y="13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301">
                <a:extLst>
                  <a:ext uri="{FF2B5EF4-FFF2-40B4-BE49-F238E27FC236}">
                    <a16:creationId xmlns:a16="http://schemas.microsoft.com/office/drawing/2014/main" id="{9B65A2B5-6E25-4ED3-9840-791263DBC618}"/>
                  </a:ext>
                </a:extLst>
              </p:cNvPr>
              <p:cNvSpPr/>
              <p:nvPr/>
            </p:nvSpPr>
            <p:spPr bwMode="auto">
              <a:xfrm>
                <a:off x="4486146" y="4076956"/>
                <a:ext cx="413692" cy="428620"/>
              </a:xfrm>
              <a:custGeom>
                <a:avLst/>
                <a:gdLst>
                  <a:gd name="T0" fmla="*/ 194 w 194"/>
                  <a:gd name="T1" fmla="*/ 201 h 201"/>
                  <a:gd name="T2" fmla="*/ 0 w 194"/>
                  <a:gd name="T3" fmla="*/ 146 h 201"/>
                  <a:gd name="T4" fmla="*/ 31 w 194"/>
                  <a:gd name="T5" fmla="*/ 0 h 201"/>
                  <a:gd name="T6" fmla="*/ 194 w 194"/>
                  <a:gd name="T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201">
                    <a:moveTo>
                      <a:pt x="194" y="201"/>
                    </a:moveTo>
                    <a:lnTo>
                      <a:pt x="0" y="146"/>
                    </a:lnTo>
                    <a:lnTo>
                      <a:pt x="31" y="0"/>
                    </a:lnTo>
                    <a:lnTo>
                      <a:pt x="194" y="20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302">
                <a:extLst>
                  <a:ext uri="{FF2B5EF4-FFF2-40B4-BE49-F238E27FC236}">
                    <a16:creationId xmlns:a16="http://schemas.microsoft.com/office/drawing/2014/main" id="{1A1D0CE4-D58E-4984-B105-7D984FB3A92B}"/>
                  </a:ext>
                </a:extLst>
              </p:cNvPr>
              <p:cNvSpPr/>
              <p:nvPr/>
            </p:nvSpPr>
            <p:spPr bwMode="auto">
              <a:xfrm>
                <a:off x="5076830" y="6004676"/>
                <a:ext cx="245231" cy="302806"/>
              </a:xfrm>
              <a:custGeom>
                <a:avLst/>
                <a:gdLst>
                  <a:gd name="T0" fmla="*/ 115 w 115"/>
                  <a:gd name="T1" fmla="*/ 142 h 142"/>
                  <a:gd name="T2" fmla="*/ 0 w 115"/>
                  <a:gd name="T3" fmla="*/ 66 h 142"/>
                  <a:gd name="T4" fmla="*/ 97 w 115"/>
                  <a:gd name="T5" fmla="*/ 0 h 142"/>
                  <a:gd name="T6" fmla="*/ 115 w 115"/>
                  <a:gd name="T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142">
                    <a:moveTo>
                      <a:pt x="115" y="142"/>
                    </a:moveTo>
                    <a:lnTo>
                      <a:pt x="0" y="66"/>
                    </a:lnTo>
                    <a:lnTo>
                      <a:pt x="97" y="0"/>
                    </a:lnTo>
                    <a:lnTo>
                      <a:pt x="115" y="14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303">
                <a:extLst>
                  <a:ext uri="{FF2B5EF4-FFF2-40B4-BE49-F238E27FC236}">
                    <a16:creationId xmlns:a16="http://schemas.microsoft.com/office/drawing/2014/main" id="{33A83B90-B41F-4BE8-B4C9-8F1389E85A35}"/>
                  </a:ext>
                </a:extLst>
              </p:cNvPr>
              <p:cNvSpPr/>
              <p:nvPr/>
            </p:nvSpPr>
            <p:spPr bwMode="auto">
              <a:xfrm>
                <a:off x="5076830" y="5712532"/>
                <a:ext cx="206847" cy="432885"/>
              </a:xfrm>
              <a:custGeom>
                <a:avLst/>
                <a:gdLst>
                  <a:gd name="T0" fmla="*/ 28 w 97"/>
                  <a:gd name="T1" fmla="*/ 0 h 203"/>
                  <a:gd name="T2" fmla="*/ 0 w 97"/>
                  <a:gd name="T3" fmla="*/ 203 h 203"/>
                  <a:gd name="T4" fmla="*/ 97 w 97"/>
                  <a:gd name="T5" fmla="*/ 137 h 203"/>
                  <a:gd name="T6" fmla="*/ 28 w 97"/>
                  <a:gd name="T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203">
                    <a:moveTo>
                      <a:pt x="28" y="0"/>
                    </a:moveTo>
                    <a:lnTo>
                      <a:pt x="0" y="203"/>
                    </a:lnTo>
                    <a:lnTo>
                      <a:pt x="97" y="137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304">
                <a:extLst>
                  <a:ext uri="{FF2B5EF4-FFF2-40B4-BE49-F238E27FC236}">
                    <a16:creationId xmlns:a16="http://schemas.microsoft.com/office/drawing/2014/main" id="{4D9480EC-2545-4EC5-BB27-F8321DA34DFF}"/>
                  </a:ext>
                </a:extLst>
              </p:cNvPr>
              <p:cNvSpPr/>
              <p:nvPr/>
            </p:nvSpPr>
            <p:spPr bwMode="auto">
              <a:xfrm>
                <a:off x="5136539" y="5712532"/>
                <a:ext cx="398766" cy="292144"/>
              </a:xfrm>
              <a:custGeom>
                <a:avLst/>
                <a:gdLst>
                  <a:gd name="T0" fmla="*/ 187 w 187"/>
                  <a:gd name="T1" fmla="*/ 28 h 137"/>
                  <a:gd name="T2" fmla="*/ 69 w 187"/>
                  <a:gd name="T3" fmla="*/ 137 h 137"/>
                  <a:gd name="T4" fmla="*/ 0 w 187"/>
                  <a:gd name="T5" fmla="*/ 0 h 137"/>
                  <a:gd name="T6" fmla="*/ 187 w 187"/>
                  <a:gd name="T7" fmla="*/ 2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137">
                    <a:moveTo>
                      <a:pt x="187" y="28"/>
                    </a:moveTo>
                    <a:lnTo>
                      <a:pt x="69" y="137"/>
                    </a:lnTo>
                    <a:lnTo>
                      <a:pt x="0" y="0"/>
                    </a:lnTo>
                    <a:lnTo>
                      <a:pt x="187" y="2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305">
                <a:extLst>
                  <a:ext uri="{FF2B5EF4-FFF2-40B4-BE49-F238E27FC236}">
                    <a16:creationId xmlns:a16="http://schemas.microsoft.com/office/drawing/2014/main" id="{53D5F7B7-0197-49E1-86F8-00A4EAC01156}"/>
                  </a:ext>
                </a:extLst>
              </p:cNvPr>
              <p:cNvSpPr/>
              <p:nvPr/>
            </p:nvSpPr>
            <p:spPr bwMode="auto">
              <a:xfrm>
                <a:off x="5136539" y="5413991"/>
                <a:ext cx="398766" cy="358249"/>
              </a:xfrm>
              <a:custGeom>
                <a:avLst/>
                <a:gdLst>
                  <a:gd name="T0" fmla="*/ 180 w 187"/>
                  <a:gd name="T1" fmla="*/ 0 h 168"/>
                  <a:gd name="T2" fmla="*/ 187 w 187"/>
                  <a:gd name="T3" fmla="*/ 168 h 168"/>
                  <a:gd name="T4" fmla="*/ 0 w 187"/>
                  <a:gd name="T5" fmla="*/ 140 h 168"/>
                  <a:gd name="T6" fmla="*/ 180 w 187"/>
                  <a:gd name="T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168">
                    <a:moveTo>
                      <a:pt x="180" y="0"/>
                    </a:moveTo>
                    <a:lnTo>
                      <a:pt x="187" y="168"/>
                    </a:lnTo>
                    <a:lnTo>
                      <a:pt x="0" y="14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06">
                <a:extLst>
                  <a:ext uri="{FF2B5EF4-FFF2-40B4-BE49-F238E27FC236}">
                    <a16:creationId xmlns:a16="http://schemas.microsoft.com/office/drawing/2014/main" id="{88ADD1F5-E622-45DE-AA43-406E0EF5F90C}"/>
                  </a:ext>
                </a:extLst>
              </p:cNvPr>
              <p:cNvSpPr/>
              <p:nvPr/>
            </p:nvSpPr>
            <p:spPr bwMode="auto">
              <a:xfrm>
                <a:off x="5136539" y="5362813"/>
                <a:ext cx="383838" cy="349719"/>
              </a:xfrm>
              <a:custGeom>
                <a:avLst/>
                <a:gdLst>
                  <a:gd name="T0" fmla="*/ 21 w 180"/>
                  <a:gd name="T1" fmla="*/ 0 h 164"/>
                  <a:gd name="T2" fmla="*/ 0 w 180"/>
                  <a:gd name="T3" fmla="*/ 164 h 164"/>
                  <a:gd name="T4" fmla="*/ 180 w 180"/>
                  <a:gd name="T5" fmla="*/ 24 h 164"/>
                  <a:gd name="T6" fmla="*/ 21 w 180"/>
                  <a:gd name="T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164">
                    <a:moveTo>
                      <a:pt x="21" y="0"/>
                    </a:moveTo>
                    <a:lnTo>
                      <a:pt x="0" y="164"/>
                    </a:lnTo>
                    <a:lnTo>
                      <a:pt x="180" y="24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307">
                <a:extLst>
                  <a:ext uri="{FF2B5EF4-FFF2-40B4-BE49-F238E27FC236}">
                    <a16:creationId xmlns:a16="http://schemas.microsoft.com/office/drawing/2014/main" id="{324C96E1-FBEB-42AB-A514-6B1DCB8B7C2C}"/>
                  </a:ext>
                </a:extLst>
              </p:cNvPr>
              <p:cNvSpPr/>
              <p:nvPr/>
            </p:nvSpPr>
            <p:spPr bwMode="auto">
              <a:xfrm>
                <a:off x="5520377" y="5413991"/>
                <a:ext cx="302806" cy="358249"/>
              </a:xfrm>
              <a:custGeom>
                <a:avLst/>
                <a:gdLst>
                  <a:gd name="T0" fmla="*/ 0 w 142"/>
                  <a:gd name="T1" fmla="*/ 0 h 168"/>
                  <a:gd name="T2" fmla="*/ 142 w 142"/>
                  <a:gd name="T3" fmla="*/ 0 h 168"/>
                  <a:gd name="T4" fmla="*/ 7 w 142"/>
                  <a:gd name="T5" fmla="*/ 168 h 168"/>
                  <a:gd name="T6" fmla="*/ 0 w 142"/>
                  <a:gd name="T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68">
                    <a:moveTo>
                      <a:pt x="0" y="0"/>
                    </a:moveTo>
                    <a:lnTo>
                      <a:pt x="142" y="0"/>
                    </a:lnTo>
                    <a:lnTo>
                      <a:pt x="7" y="16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308">
                <a:extLst>
                  <a:ext uri="{FF2B5EF4-FFF2-40B4-BE49-F238E27FC236}">
                    <a16:creationId xmlns:a16="http://schemas.microsoft.com/office/drawing/2014/main" id="{0DB67FC8-5898-4AA8-A15D-6317D0654272}"/>
                  </a:ext>
                </a:extLst>
              </p:cNvPr>
              <p:cNvSpPr/>
              <p:nvPr/>
            </p:nvSpPr>
            <p:spPr bwMode="auto">
              <a:xfrm>
                <a:off x="5181319" y="5091994"/>
                <a:ext cx="339058" cy="321998"/>
              </a:xfrm>
              <a:custGeom>
                <a:avLst/>
                <a:gdLst>
                  <a:gd name="T0" fmla="*/ 159 w 159"/>
                  <a:gd name="T1" fmla="*/ 151 h 151"/>
                  <a:gd name="T2" fmla="*/ 71 w 159"/>
                  <a:gd name="T3" fmla="*/ 0 h 151"/>
                  <a:gd name="T4" fmla="*/ 0 w 159"/>
                  <a:gd name="T5" fmla="*/ 127 h 151"/>
                  <a:gd name="T6" fmla="*/ 159 w 159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151">
                    <a:moveTo>
                      <a:pt x="159" y="151"/>
                    </a:moveTo>
                    <a:lnTo>
                      <a:pt x="71" y="0"/>
                    </a:lnTo>
                    <a:lnTo>
                      <a:pt x="0" y="127"/>
                    </a:lnTo>
                    <a:lnTo>
                      <a:pt x="159" y="15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309">
                <a:extLst>
                  <a:ext uri="{FF2B5EF4-FFF2-40B4-BE49-F238E27FC236}">
                    <a16:creationId xmlns:a16="http://schemas.microsoft.com/office/drawing/2014/main" id="{5923F248-ADF7-4E68-86C5-10609A98ECA4}"/>
                  </a:ext>
                </a:extLst>
              </p:cNvPr>
              <p:cNvSpPr/>
              <p:nvPr/>
            </p:nvSpPr>
            <p:spPr bwMode="auto">
              <a:xfrm>
                <a:off x="5332723" y="5051478"/>
                <a:ext cx="424355" cy="362514"/>
              </a:xfrm>
              <a:custGeom>
                <a:avLst/>
                <a:gdLst>
                  <a:gd name="T0" fmla="*/ 199 w 199"/>
                  <a:gd name="T1" fmla="*/ 0 h 170"/>
                  <a:gd name="T2" fmla="*/ 88 w 199"/>
                  <a:gd name="T3" fmla="*/ 170 h 170"/>
                  <a:gd name="T4" fmla="*/ 0 w 199"/>
                  <a:gd name="T5" fmla="*/ 19 h 170"/>
                  <a:gd name="T6" fmla="*/ 199 w 199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170">
                    <a:moveTo>
                      <a:pt x="199" y="0"/>
                    </a:moveTo>
                    <a:lnTo>
                      <a:pt x="88" y="170"/>
                    </a:lnTo>
                    <a:lnTo>
                      <a:pt x="0" y="19"/>
                    </a:lnTo>
                    <a:lnTo>
                      <a:pt x="199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310">
                <a:extLst>
                  <a:ext uri="{FF2B5EF4-FFF2-40B4-BE49-F238E27FC236}">
                    <a16:creationId xmlns:a16="http://schemas.microsoft.com/office/drawing/2014/main" id="{67BCA798-F3B4-4C15-A1D6-70D1D78679BA}"/>
                  </a:ext>
                </a:extLst>
              </p:cNvPr>
              <p:cNvSpPr/>
              <p:nvPr/>
            </p:nvSpPr>
            <p:spPr bwMode="auto">
              <a:xfrm>
                <a:off x="5520377" y="5051478"/>
                <a:ext cx="302806" cy="362514"/>
              </a:xfrm>
              <a:custGeom>
                <a:avLst/>
                <a:gdLst>
                  <a:gd name="T0" fmla="*/ 142 w 142"/>
                  <a:gd name="T1" fmla="*/ 170 h 170"/>
                  <a:gd name="T2" fmla="*/ 0 w 142"/>
                  <a:gd name="T3" fmla="*/ 170 h 170"/>
                  <a:gd name="T4" fmla="*/ 111 w 142"/>
                  <a:gd name="T5" fmla="*/ 0 h 170"/>
                  <a:gd name="T6" fmla="*/ 142 w 142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70">
                    <a:moveTo>
                      <a:pt x="142" y="170"/>
                    </a:moveTo>
                    <a:lnTo>
                      <a:pt x="0" y="170"/>
                    </a:lnTo>
                    <a:lnTo>
                      <a:pt x="111" y="0"/>
                    </a:lnTo>
                    <a:lnTo>
                      <a:pt x="142" y="17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311">
                <a:extLst>
                  <a:ext uri="{FF2B5EF4-FFF2-40B4-BE49-F238E27FC236}">
                    <a16:creationId xmlns:a16="http://schemas.microsoft.com/office/drawing/2014/main" id="{32CDBBF3-E0A4-4E92-A83F-7CB85AFFBCBB}"/>
                  </a:ext>
                </a:extLst>
              </p:cNvPr>
              <p:cNvSpPr/>
              <p:nvPr/>
            </p:nvSpPr>
            <p:spPr bwMode="auto">
              <a:xfrm>
                <a:off x="5757076" y="5051478"/>
                <a:ext cx="236701" cy="362514"/>
              </a:xfrm>
              <a:custGeom>
                <a:avLst/>
                <a:gdLst>
                  <a:gd name="T0" fmla="*/ 111 w 111"/>
                  <a:gd name="T1" fmla="*/ 75 h 170"/>
                  <a:gd name="T2" fmla="*/ 31 w 111"/>
                  <a:gd name="T3" fmla="*/ 170 h 170"/>
                  <a:gd name="T4" fmla="*/ 0 w 111"/>
                  <a:gd name="T5" fmla="*/ 0 h 170"/>
                  <a:gd name="T6" fmla="*/ 111 w 111"/>
                  <a:gd name="T7" fmla="*/ 7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170">
                    <a:moveTo>
                      <a:pt x="111" y="75"/>
                    </a:moveTo>
                    <a:lnTo>
                      <a:pt x="31" y="170"/>
                    </a:lnTo>
                    <a:lnTo>
                      <a:pt x="0" y="0"/>
                    </a:lnTo>
                    <a:lnTo>
                      <a:pt x="111" y="7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312">
                <a:extLst>
                  <a:ext uri="{FF2B5EF4-FFF2-40B4-BE49-F238E27FC236}">
                    <a16:creationId xmlns:a16="http://schemas.microsoft.com/office/drawing/2014/main" id="{87CCB9F3-0F47-4F29-81AB-258CB76D3FD0}"/>
                  </a:ext>
                </a:extLst>
              </p:cNvPr>
              <p:cNvSpPr/>
              <p:nvPr/>
            </p:nvSpPr>
            <p:spPr bwMode="auto">
              <a:xfrm>
                <a:off x="5757076" y="4974710"/>
                <a:ext cx="332660" cy="236701"/>
              </a:xfrm>
              <a:custGeom>
                <a:avLst/>
                <a:gdLst>
                  <a:gd name="T0" fmla="*/ 156 w 156"/>
                  <a:gd name="T1" fmla="*/ 0 h 111"/>
                  <a:gd name="T2" fmla="*/ 111 w 156"/>
                  <a:gd name="T3" fmla="*/ 111 h 111"/>
                  <a:gd name="T4" fmla="*/ 0 w 156"/>
                  <a:gd name="T5" fmla="*/ 36 h 111"/>
                  <a:gd name="T6" fmla="*/ 156 w 156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11">
                    <a:moveTo>
                      <a:pt x="156" y="0"/>
                    </a:moveTo>
                    <a:lnTo>
                      <a:pt x="111" y="111"/>
                    </a:lnTo>
                    <a:lnTo>
                      <a:pt x="0" y="36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313">
                <a:extLst>
                  <a:ext uri="{FF2B5EF4-FFF2-40B4-BE49-F238E27FC236}">
                    <a16:creationId xmlns:a16="http://schemas.microsoft.com/office/drawing/2014/main" id="{3607734A-C599-4FB0-A83C-BB9F0CFFB6CD}"/>
                  </a:ext>
                </a:extLst>
              </p:cNvPr>
              <p:cNvSpPr/>
              <p:nvPr/>
            </p:nvSpPr>
            <p:spPr bwMode="auto">
              <a:xfrm>
                <a:off x="5757076" y="4823308"/>
                <a:ext cx="332660" cy="228171"/>
              </a:xfrm>
              <a:custGeom>
                <a:avLst/>
                <a:gdLst>
                  <a:gd name="T0" fmla="*/ 68 w 156"/>
                  <a:gd name="T1" fmla="*/ 0 h 107"/>
                  <a:gd name="T2" fmla="*/ 0 w 156"/>
                  <a:gd name="T3" fmla="*/ 107 h 107"/>
                  <a:gd name="T4" fmla="*/ 156 w 156"/>
                  <a:gd name="T5" fmla="*/ 71 h 107"/>
                  <a:gd name="T6" fmla="*/ 68 w 156"/>
                  <a:gd name="T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07">
                    <a:moveTo>
                      <a:pt x="68" y="0"/>
                    </a:moveTo>
                    <a:lnTo>
                      <a:pt x="0" y="107"/>
                    </a:lnTo>
                    <a:lnTo>
                      <a:pt x="156" y="71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314">
                <a:extLst>
                  <a:ext uri="{FF2B5EF4-FFF2-40B4-BE49-F238E27FC236}">
                    <a16:creationId xmlns:a16="http://schemas.microsoft.com/office/drawing/2014/main" id="{5935F604-DDE2-4F0A-886F-EA651311AA64}"/>
                  </a:ext>
                </a:extLst>
              </p:cNvPr>
              <p:cNvSpPr/>
              <p:nvPr/>
            </p:nvSpPr>
            <p:spPr bwMode="auto">
              <a:xfrm>
                <a:off x="5701633" y="4782791"/>
                <a:ext cx="200449" cy="268687"/>
              </a:xfrm>
              <a:custGeom>
                <a:avLst/>
                <a:gdLst>
                  <a:gd name="T0" fmla="*/ 0 w 94"/>
                  <a:gd name="T1" fmla="*/ 0 h 126"/>
                  <a:gd name="T2" fmla="*/ 26 w 94"/>
                  <a:gd name="T3" fmla="*/ 126 h 126"/>
                  <a:gd name="T4" fmla="*/ 94 w 94"/>
                  <a:gd name="T5" fmla="*/ 19 h 126"/>
                  <a:gd name="T6" fmla="*/ 0 w 94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126">
                    <a:moveTo>
                      <a:pt x="0" y="0"/>
                    </a:moveTo>
                    <a:lnTo>
                      <a:pt x="26" y="126"/>
                    </a:lnTo>
                    <a:lnTo>
                      <a:pt x="94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315">
                <a:extLst>
                  <a:ext uri="{FF2B5EF4-FFF2-40B4-BE49-F238E27FC236}">
                    <a16:creationId xmlns:a16="http://schemas.microsoft.com/office/drawing/2014/main" id="{76F477F6-DE8B-432C-9B89-141A69243A2E}"/>
                  </a:ext>
                </a:extLst>
              </p:cNvPr>
              <p:cNvSpPr/>
              <p:nvPr/>
            </p:nvSpPr>
            <p:spPr bwMode="auto">
              <a:xfrm>
                <a:off x="5439344" y="4782791"/>
                <a:ext cx="317733" cy="268687"/>
              </a:xfrm>
              <a:custGeom>
                <a:avLst/>
                <a:gdLst>
                  <a:gd name="T0" fmla="*/ 0 w 149"/>
                  <a:gd name="T1" fmla="*/ 26 h 126"/>
                  <a:gd name="T2" fmla="*/ 149 w 149"/>
                  <a:gd name="T3" fmla="*/ 126 h 126"/>
                  <a:gd name="T4" fmla="*/ 123 w 149"/>
                  <a:gd name="T5" fmla="*/ 0 h 126"/>
                  <a:gd name="T6" fmla="*/ 0 w 149"/>
                  <a:gd name="T7" fmla="*/ 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126">
                    <a:moveTo>
                      <a:pt x="0" y="26"/>
                    </a:moveTo>
                    <a:lnTo>
                      <a:pt x="149" y="126"/>
                    </a:lnTo>
                    <a:lnTo>
                      <a:pt x="123" y="0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316">
                <a:extLst>
                  <a:ext uri="{FF2B5EF4-FFF2-40B4-BE49-F238E27FC236}">
                    <a16:creationId xmlns:a16="http://schemas.microsoft.com/office/drawing/2014/main" id="{06E3FC32-FF7D-493F-B16D-178E19525575}"/>
                  </a:ext>
                </a:extLst>
              </p:cNvPr>
              <p:cNvSpPr/>
              <p:nvPr/>
            </p:nvSpPr>
            <p:spPr bwMode="auto">
              <a:xfrm>
                <a:off x="5332723" y="4838234"/>
                <a:ext cx="424355" cy="253760"/>
              </a:xfrm>
              <a:custGeom>
                <a:avLst/>
                <a:gdLst>
                  <a:gd name="T0" fmla="*/ 0 w 199"/>
                  <a:gd name="T1" fmla="*/ 119 h 119"/>
                  <a:gd name="T2" fmla="*/ 199 w 199"/>
                  <a:gd name="T3" fmla="*/ 100 h 119"/>
                  <a:gd name="T4" fmla="*/ 50 w 199"/>
                  <a:gd name="T5" fmla="*/ 0 h 119"/>
                  <a:gd name="T6" fmla="*/ 0 w 199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119">
                    <a:moveTo>
                      <a:pt x="0" y="119"/>
                    </a:moveTo>
                    <a:lnTo>
                      <a:pt x="199" y="100"/>
                    </a:lnTo>
                    <a:lnTo>
                      <a:pt x="50" y="0"/>
                    </a:lnTo>
                    <a:lnTo>
                      <a:pt x="0" y="11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317">
                <a:extLst>
                  <a:ext uri="{FF2B5EF4-FFF2-40B4-BE49-F238E27FC236}">
                    <a16:creationId xmlns:a16="http://schemas.microsoft.com/office/drawing/2014/main" id="{308BDC3D-8E99-4124-B016-7AFEED671B74}"/>
                  </a:ext>
                </a:extLst>
              </p:cNvPr>
              <p:cNvSpPr/>
              <p:nvPr/>
            </p:nvSpPr>
            <p:spPr bwMode="auto">
              <a:xfrm>
                <a:off x="5136539" y="5091994"/>
                <a:ext cx="196184" cy="270820"/>
              </a:xfrm>
              <a:custGeom>
                <a:avLst/>
                <a:gdLst>
                  <a:gd name="T0" fmla="*/ 21 w 92"/>
                  <a:gd name="T1" fmla="*/ 127 h 127"/>
                  <a:gd name="T2" fmla="*/ 0 w 92"/>
                  <a:gd name="T3" fmla="*/ 23 h 127"/>
                  <a:gd name="T4" fmla="*/ 92 w 92"/>
                  <a:gd name="T5" fmla="*/ 0 h 127"/>
                  <a:gd name="T6" fmla="*/ 21 w 92"/>
                  <a:gd name="T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127">
                    <a:moveTo>
                      <a:pt x="21" y="127"/>
                    </a:moveTo>
                    <a:lnTo>
                      <a:pt x="0" y="23"/>
                    </a:lnTo>
                    <a:lnTo>
                      <a:pt x="92" y="0"/>
                    </a:lnTo>
                    <a:lnTo>
                      <a:pt x="21" y="12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318">
                <a:extLst>
                  <a:ext uri="{FF2B5EF4-FFF2-40B4-BE49-F238E27FC236}">
                    <a16:creationId xmlns:a16="http://schemas.microsoft.com/office/drawing/2014/main" id="{505AAA19-2BE7-4FBC-A5CD-891C02E3D268}"/>
                  </a:ext>
                </a:extLst>
              </p:cNvPr>
              <p:cNvSpPr/>
              <p:nvPr/>
            </p:nvSpPr>
            <p:spPr bwMode="auto">
              <a:xfrm>
                <a:off x="5004328" y="4974710"/>
                <a:ext cx="328395" cy="166330"/>
              </a:xfrm>
              <a:custGeom>
                <a:avLst/>
                <a:gdLst>
                  <a:gd name="T0" fmla="*/ 0 w 154"/>
                  <a:gd name="T1" fmla="*/ 0 h 78"/>
                  <a:gd name="T2" fmla="*/ 62 w 154"/>
                  <a:gd name="T3" fmla="*/ 78 h 78"/>
                  <a:gd name="T4" fmla="*/ 154 w 154"/>
                  <a:gd name="T5" fmla="*/ 55 h 78"/>
                  <a:gd name="T6" fmla="*/ 0 w 154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78">
                    <a:moveTo>
                      <a:pt x="0" y="0"/>
                    </a:moveTo>
                    <a:lnTo>
                      <a:pt x="62" y="78"/>
                    </a:lnTo>
                    <a:lnTo>
                      <a:pt x="154" y="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319">
                <a:extLst>
                  <a:ext uri="{FF2B5EF4-FFF2-40B4-BE49-F238E27FC236}">
                    <a16:creationId xmlns:a16="http://schemas.microsoft.com/office/drawing/2014/main" id="{A2D13485-0AB2-46A2-91DA-2DBACBE828AA}"/>
                  </a:ext>
                </a:extLst>
              </p:cNvPr>
              <p:cNvSpPr/>
              <p:nvPr/>
            </p:nvSpPr>
            <p:spPr bwMode="auto">
              <a:xfrm>
                <a:off x="5236762" y="4748672"/>
                <a:ext cx="202582" cy="343323"/>
              </a:xfrm>
              <a:custGeom>
                <a:avLst/>
                <a:gdLst>
                  <a:gd name="T0" fmla="*/ 0 w 95"/>
                  <a:gd name="T1" fmla="*/ 0 h 161"/>
                  <a:gd name="T2" fmla="*/ 45 w 95"/>
                  <a:gd name="T3" fmla="*/ 161 h 161"/>
                  <a:gd name="T4" fmla="*/ 95 w 95"/>
                  <a:gd name="T5" fmla="*/ 42 h 161"/>
                  <a:gd name="T6" fmla="*/ 0 w 95"/>
                  <a:gd name="T7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161">
                    <a:moveTo>
                      <a:pt x="0" y="0"/>
                    </a:moveTo>
                    <a:lnTo>
                      <a:pt x="45" y="161"/>
                    </a:lnTo>
                    <a:lnTo>
                      <a:pt x="95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320">
                <a:extLst>
                  <a:ext uri="{FF2B5EF4-FFF2-40B4-BE49-F238E27FC236}">
                    <a16:creationId xmlns:a16="http://schemas.microsoft.com/office/drawing/2014/main" id="{9B1DA7BE-A20B-42C4-A2C2-5F03327C8AD6}"/>
                  </a:ext>
                </a:extLst>
              </p:cNvPr>
              <p:cNvSpPr/>
              <p:nvPr/>
            </p:nvSpPr>
            <p:spPr bwMode="auto">
              <a:xfrm>
                <a:off x="5004328" y="4748672"/>
                <a:ext cx="328395" cy="343323"/>
              </a:xfrm>
              <a:custGeom>
                <a:avLst/>
                <a:gdLst>
                  <a:gd name="T0" fmla="*/ 0 w 154"/>
                  <a:gd name="T1" fmla="*/ 106 h 161"/>
                  <a:gd name="T2" fmla="*/ 109 w 154"/>
                  <a:gd name="T3" fmla="*/ 0 h 161"/>
                  <a:gd name="T4" fmla="*/ 154 w 154"/>
                  <a:gd name="T5" fmla="*/ 161 h 161"/>
                  <a:gd name="T6" fmla="*/ 0 w 154"/>
                  <a:gd name="T7" fmla="*/ 10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161">
                    <a:moveTo>
                      <a:pt x="0" y="106"/>
                    </a:moveTo>
                    <a:lnTo>
                      <a:pt x="109" y="0"/>
                    </a:lnTo>
                    <a:lnTo>
                      <a:pt x="154" y="161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321">
                <a:extLst>
                  <a:ext uri="{FF2B5EF4-FFF2-40B4-BE49-F238E27FC236}">
                    <a16:creationId xmlns:a16="http://schemas.microsoft.com/office/drawing/2014/main" id="{E7E1F770-DAB6-4481-9390-63D2A3C1ED34}"/>
                  </a:ext>
                </a:extLst>
              </p:cNvPr>
              <p:cNvSpPr/>
              <p:nvPr/>
            </p:nvSpPr>
            <p:spPr bwMode="auto">
              <a:xfrm>
                <a:off x="5004328" y="4616461"/>
                <a:ext cx="232436" cy="358249"/>
              </a:xfrm>
              <a:custGeom>
                <a:avLst/>
                <a:gdLst>
                  <a:gd name="T0" fmla="*/ 17 w 109"/>
                  <a:gd name="T1" fmla="*/ 0 h 168"/>
                  <a:gd name="T2" fmla="*/ 109 w 109"/>
                  <a:gd name="T3" fmla="*/ 62 h 168"/>
                  <a:gd name="T4" fmla="*/ 0 w 109"/>
                  <a:gd name="T5" fmla="*/ 168 h 168"/>
                  <a:gd name="T6" fmla="*/ 17 w 109"/>
                  <a:gd name="T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168">
                    <a:moveTo>
                      <a:pt x="17" y="0"/>
                    </a:moveTo>
                    <a:lnTo>
                      <a:pt x="109" y="62"/>
                    </a:lnTo>
                    <a:lnTo>
                      <a:pt x="0" y="168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322">
                <a:extLst>
                  <a:ext uri="{FF2B5EF4-FFF2-40B4-BE49-F238E27FC236}">
                    <a16:creationId xmlns:a16="http://schemas.microsoft.com/office/drawing/2014/main" id="{60DE16A8-B0A7-4CE3-922B-B98A96059970}"/>
                  </a:ext>
                </a:extLst>
              </p:cNvPr>
              <p:cNvSpPr/>
              <p:nvPr/>
            </p:nvSpPr>
            <p:spPr bwMode="auto">
              <a:xfrm>
                <a:off x="5040578" y="4516237"/>
                <a:ext cx="243097" cy="232436"/>
              </a:xfrm>
              <a:custGeom>
                <a:avLst/>
                <a:gdLst>
                  <a:gd name="T0" fmla="*/ 114 w 114"/>
                  <a:gd name="T1" fmla="*/ 0 h 109"/>
                  <a:gd name="T2" fmla="*/ 92 w 114"/>
                  <a:gd name="T3" fmla="*/ 109 h 109"/>
                  <a:gd name="T4" fmla="*/ 0 w 114"/>
                  <a:gd name="T5" fmla="*/ 47 h 109"/>
                  <a:gd name="T6" fmla="*/ 114 w 114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09">
                    <a:moveTo>
                      <a:pt x="114" y="0"/>
                    </a:moveTo>
                    <a:lnTo>
                      <a:pt x="92" y="109"/>
                    </a:lnTo>
                    <a:lnTo>
                      <a:pt x="0" y="47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323">
                <a:extLst>
                  <a:ext uri="{FF2B5EF4-FFF2-40B4-BE49-F238E27FC236}">
                    <a16:creationId xmlns:a16="http://schemas.microsoft.com/office/drawing/2014/main" id="{010D517A-EB5F-4C32-A84D-9C8833E700A2}"/>
                  </a:ext>
                </a:extLst>
              </p:cNvPr>
              <p:cNvSpPr/>
              <p:nvPr/>
            </p:nvSpPr>
            <p:spPr bwMode="auto">
              <a:xfrm>
                <a:off x="5236762" y="4516237"/>
                <a:ext cx="253760" cy="232436"/>
              </a:xfrm>
              <a:custGeom>
                <a:avLst/>
                <a:gdLst>
                  <a:gd name="T0" fmla="*/ 119 w 119"/>
                  <a:gd name="T1" fmla="*/ 47 h 109"/>
                  <a:gd name="T2" fmla="*/ 0 w 119"/>
                  <a:gd name="T3" fmla="*/ 109 h 109"/>
                  <a:gd name="T4" fmla="*/ 22 w 119"/>
                  <a:gd name="T5" fmla="*/ 0 h 109"/>
                  <a:gd name="T6" fmla="*/ 119 w 119"/>
                  <a:gd name="T7" fmla="*/ 4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09">
                    <a:moveTo>
                      <a:pt x="119" y="47"/>
                    </a:moveTo>
                    <a:lnTo>
                      <a:pt x="0" y="109"/>
                    </a:lnTo>
                    <a:lnTo>
                      <a:pt x="22" y="0"/>
                    </a:lnTo>
                    <a:lnTo>
                      <a:pt x="119" y="4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324">
                <a:extLst>
                  <a:ext uri="{FF2B5EF4-FFF2-40B4-BE49-F238E27FC236}">
                    <a16:creationId xmlns:a16="http://schemas.microsoft.com/office/drawing/2014/main" id="{5B47B123-2CCD-4994-9EF9-837284DB515F}"/>
                  </a:ext>
                </a:extLst>
              </p:cNvPr>
              <p:cNvSpPr/>
              <p:nvPr/>
            </p:nvSpPr>
            <p:spPr bwMode="auto">
              <a:xfrm>
                <a:off x="5439344" y="4616461"/>
                <a:ext cx="262290" cy="221773"/>
              </a:xfrm>
              <a:custGeom>
                <a:avLst/>
                <a:gdLst>
                  <a:gd name="T0" fmla="*/ 123 w 123"/>
                  <a:gd name="T1" fmla="*/ 78 h 104"/>
                  <a:gd name="T2" fmla="*/ 24 w 123"/>
                  <a:gd name="T3" fmla="*/ 0 h 104"/>
                  <a:gd name="T4" fmla="*/ 0 w 123"/>
                  <a:gd name="T5" fmla="*/ 104 h 104"/>
                  <a:gd name="T6" fmla="*/ 123 w 123"/>
                  <a:gd name="T7" fmla="*/ 7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104">
                    <a:moveTo>
                      <a:pt x="123" y="78"/>
                    </a:moveTo>
                    <a:lnTo>
                      <a:pt x="24" y="0"/>
                    </a:lnTo>
                    <a:lnTo>
                      <a:pt x="0" y="104"/>
                    </a:lnTo>
                    <a:lnTo>
                      <a:pt x="123" y="7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325">
                <a:extLst>
                  <a:ext uri="{FF2B5EF4-FFF2-40B4-BE49-F238E27FC236}">
                    <a16:creationId xmlns:a16="http://schemas.microsoft.com/office/drawing/2014/main" id="{29837185-1F17-4333-9E6C-A981AC0A0B1B}"/>
                  </a:ext>
                </a:extLst>
              </p:cNvPr>
              <p:cNvSpPr/>
              <p:nvPr/>
            </p:nvSpPr>
            <p:spPr bwMode="auto">
              <a:xfrm>
                <a:off x="5236762" y="4616461"/>
                <a:ext cx="253760" cy="221773"/>
              </a:xfrm>
              <a:custGeom>
                <a:avLst/>
                <a:gdLst>
                  <a:gd name="T0" fmla="*/ 95 w 119"/>
                  <a:gd name="T1" fmla="*/ 104 h 104"/>
                  <a:gd name="T2" fmla="*/ 0 w 119"/>
                  <a:gd name="T3" fmla="*/ 62 h 104"/>
                  <a:gd name="T4" fmla="*/ 119 w 119"/>
                  <a:gd name="T5" fmla="*/ 0 h 104"/>
                  <a:gd name="T6" fmla="*/ 95 w 119"/>
                  <a:gd name="T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04">
                    <a:moveTo>
                      <a:pt x="95" y="104"/>
                    </a:moveTo>
                    <a:lnTo>
                      <a:pt x="0" y="62"/>
                    </a:lnTo>
                    <a:lnTo>
                      <a:pt x="119" y="0"/>
                    </a:lnTo>
                    <a:lnTo>
                      <a:pt x="95" y="10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326">
                <a:extLst>
                  <a:ext uri="{FF2B5EF4-FFF2-40B4-BE49-F238E27FC236}">
                    <a16:creationId xmlns:a16="http://schemas.microsoft.com/office/drawing/2014/main" id="{6FF7AEA9-EF91-404F-B1AD-D4DF1B05057F}"/>
                  </a:ext>
                </a:extLst>
              </p:cNvPr>
              <p:cNvSpPr/>
              <p:nvPr/>
            </p:nvSpPr>
            <p:spPr bwMode="auto">
              <a:xfrm>
                <a:off x="8985581" y="3102433"/>
                <a:ext cx="503254" cy="513917"/>
              </a:xfrm>
              <a:custGeom>
                <a:avLst/>
                <a:gdLst>
                  <a:gd name="T0" fmla="*/ 104 w 236"/>
                  <a:gd name="T1" fmla="*/ 241 h 241"/>
                  <a:gd name="T2" fmla="*/ 0 w 236"/>
                  <a:gd name="T3" fmla="*/ 0 h 241"/>
                  <a:gd name="T4" fmla="*/ 236 w 236"/>
                  <a:gd name="T5" fmla="*/ 9 h 241"/>
                  <a:gd name="T6" fmla="*/ 104 w 236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6" h="241">
                    <a:moveTo>
                      <a:pt x="104" y="241"/>
                    </a:moveTo>
                    <a:lnTo>
                      <a:pt x="0" y="0"/>
                    </a:lnTo>
                    <a:lnTo>
                      <a:pt x="236" y="9"/>
                    </a:lnTo>
                    <a:lnTo>
                      <a:pt x="104" y="24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327">
                <a:extLst>
                  <a:ext uri="{FF2B5EF4-FFF2-40B4-BE49-F238E27FC236}">
                    <a16:creationId xmlns:a16="http://schemas.microsoft.com/office/drawing/2014/main" id="{8DB26DE7-44B9-4228-90F0-820AD8DD3CF5}"/>
                  </a:ext>
                </a:extLst>
              </p:cNvPr>
              <p:cNvSpPr/>
              <p:nvPr/>
            </p:nvSpPr>
            <p:spPr bwMode="auto">
              <a:xfrm>
                <a:off x="7209264" y="4232623"/>
                <a:ext cx="458474" cy="516049"/>
              </a:xfrm>
              <a:custGeom>
                <a:avLst/>
                <a:gdLst>
                  <a:gd name="T0" fmla="*/ 154 w 215"/>
                  <a:gd name="T1" fmla="*/ 242 h 242"/>
                  <a:gd name="T2" fmla="*/ 0 w 215"/>
                  <a:gd name="T3" fmla="*/ 26 h 242"/>
                  <a:gd name="T4" fmla="*/ 215 w 215"/>
                  <a:gd name="T5" fmla="*/ 0 h 242"/>
                  <a:gd name="T6" fmla="*/ 154 w 215"/>
                  <a:gd name="T7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" h="242">
                    <a:moveTo>
                      <a:pt x="154" y="242"/>
                    </a:moveTo>
                    <a:lnTo>
                      <a:pt x="0" y="26"/>
                    </a:lnTo>
                    <a:lnTo>
                      <a:pt x="215" y="0"/>
                    </a:lnTo>
                    <a:lnTo>
                      <a:pt x="154" y="24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328">
                <a:extLst>
                  <a:ext uri="{FF2B5EF4-FFF2-40B4-BE49-F238E27FC236}">
                    <a16:creationId xmlns:a16="http://schemas.microsoft.com/office/drawing/2014/main" id="{5653100F-FA23-471B-99A0-0C8503CCFE4E}"/>
                  </a:ext>
                </a:extLst>
              </p:cNvPr>
              <p:cNvSpPr/>
              <p:nvPr/>
            </p:nvSpPr>
            <p:spPr bwMode="auto">
              <a:xfrm>
                <a:off x="9207354" y="3121625"/>
                <a:ext cx="407296" cy="494725"/>
              </a:xfrm>
              <a:custGeom>
                <a:avLst/>
                <a:gdLst>
                  <a:gd name="T0" fmla="*/ 0 w 191"/>
                  <a:gd name="T1" fmla="*/ 232 h 232"/>
                  <a:gd name="T2" fmla="*/ 132 w 191"/>
                  <a:gd name="T3" fmla="*/ 0 h 232"/>
                  <a:gd name="T4" fmla="*/ 191 w 191"/>
                  <a:gd name="T5" fmla="*/ 192 h 232"/>
                  <a:gd name="T6" fmla="*/ 0 w 191"/>
                  <a:gd name="T7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232">
                    <a:moveTo>
                      <a:pt x="0" y="232"/>
                    </a:moveTo>
                    <a:lnTo>
                      <a:pt x="132" y="0"/>
                    </a:lnTo>
                    <a:lnTo>
                      <a:pt x="191" y="192"/>
                    </a:lnTo>
                    <a:lnTo>
                      <a:pt x="0" y="23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329">
                <a:extLst>
                  <a:ext uri="{FF2B5EF4-FFF2-40B4-BE49-F238E27FC236}">
                    <a16:creationId xmlns:a16="http://schemas.microsoft.com/office/drawing/2014/main" id="{18B01DDE-C01C-4613-9834-DBFAA966954E}"/>
                  </a:ext>
                </a:extLst>
              </p:cNvPr>
              <p:cNvSpPr/>
              <p:nvPr/>
            </p:nvSpPr>
            <p:spPr bwMode="auto">
              <a:xfrm>
                <a:off x="8985581" y="2718594"/>
                <a:ext cx="503254" cy="403031"/>
              </a:xfrm>
              <a:custGeom>
                <a:avLst/>
                <a:gdLst>
                  <a:gd name="T0" fmla="*/ 0 w 236"/>
                  <a:gd name="T1" fmla="*/ 180 h 189"/>
                  <a:gd name="T2" fmla="*/ 149 w 236"/>
                  <a:gd name="T3" fmla="*/ 0 h 189"/>
                  <a:gd name="T4" fmla="*/ 236 w 236"/>
                  <a:gd name="T5" fmla="*/ 189 h 189"/>
                  <a:gd name="T6" fmla="*/ 0 w 236"/>
                  <a:gd name="T7" fmla="*/ 18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6" h="189">
                    <a:moveTo>
                      <a:pt x="0" y="180"/>
                    </a:moveTo>
                    <a:lnTo>
                      <a:pt x="149" y="0"/>
                    </a:lnTo>
                    <a:lnTo>
                      <a:pt x="236" y="18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330">
                <a:extLst>
                  <a:ext uri="{FF2B5EF4-FFF2-40B4-BE49-F238E27FC236}">
                    <a16:creationId xmlns:a16="http://schemas.microsoft.com/office/drawing/2014/main" id="{B2FE15D7-BF6A-404E-A178-AEB2B5981334}"/>
                  </a:ext>
                </a:extLst>
              </p:cNvPr>
              <p:cNvSpPr/>
              <p:nvPr/>
            </p:nvSpPr>
            <p:spPr bwMode="auto">
              <a:xfrm>
                <a:off x="8827781" y="3102433"/>
                <a:ext cx="379573" cy="513917"/>
              </a:xfrm>
              <a:custGeom>
                <a:avLst/>
                <a:gdLst>
                  <a:gd name="T0" fmla="*/ 178 w 178"/>
                  <a:gd name="T1" fmla="*/ 241 h 241"/>
                  <a:gd name="T2" fmla="*/ 0 w 178"/>
                  <a:gd name="T3" fmla="*/ 222 h 241"/>
                  <a:gd name="T4" fmla="*/ 74 w 178"/>
                  <a:gd name="T5" fmla="*/ 0 h 241"/>
                  <a:gd name="T6" fmla="*/ 178 w 178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241">
                    <a:moveTo>
                      <a:pt x="178" y="241"/>
                    </a:moveTo>
                    <a:lnTo>
                      <a:pt x="0" y="222"/>
                    </a:lnTo>
                    <a:lnTo>
                      <a:pt x="74" y="0"/>
                    </a:lnTo>
                    <a:lnTo>
                      <a:pt x="178" y="24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331">
                <a:extLst>
                  <a:ext uri="{FF2B5EF4-FFF2-40B4-BE49-F238E27FC236}">
                    <a16:creationId xmlns:a16="http://schemas.microsoft.com/office/drawing/2014/main" id="{26ABBD23-7CF8-407C-9ABB-3FA1A1666712}"/>
                  </a:ext>
                </a:extLst>
              </p:cNvPr>
              <p:cNvSpPr/>
              <p:nvPr/>
            </p:nvSpPr>
            <p:spPr bwMode="auto">
              <a:xfrm>
                <a:off x="9237208" y="2415789"/>
                <a:ext cx="339058" cy="302806"/>
              </a:xfrm>
              <a:custGeom>
                <a:avLst/>
                <a:gdLst>
                  <a:gd name="T0" fmla="*/ 159 w 159"/>
                  <a:gd name="T1" fmla="*/ 0 h 142"/>
                  <a:gd name="T2" fmla="*/ 31 w 159"/>
                  <a:gd name="T3" fmla="*/ 142 h 142"/>
                  <a:gd name="T4" fmla="*/ 0 w 159"/>
                  <a:gd name="T5" fmla="*/ 0 h 142"/>
                  <a:gd name="T6" fmla="*/ 159 w 159"/>
                  <a:gd name="T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142">
                    <a:moveTo>
                      <a:pt x="159" y="0"/>
                    </a:moveTo>
                    <a:lnTo>
                      <a:pt x="31" y="142"/>
                    </a:lnTo>
                    <a:lnTo>
                      <a:pt x="0" y="0"/>
                    </a:lnTo>
                    <a:lnTo>
                      <a:pt x="159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332">
                <a:extLst>
                  <a:ext uri="{FF2B5EF4-FFF2-40B4-BE49-F238E27FC236}">
                    <a16:creationId xmlns:a16="http://schemas.microsoft.com/office/drawing/2014/main" id="{C0CEF6AE-829E-4E03-8D39-1ED6D700D911}"/>
                  </a:ext>
                </a:extLst>
              </p:cNvPr>
              <p:cNvSpPr/>
              <p:nvPr/>
            </p:nvSpPr>
            <p:spPr bwMode="auto">
              <a:xfrm>
                <a:off x="8889622" y="2415789"/>
                <a:ext cx="413692" cy="302806"/>
              </a:xfrm>
              <a:custGeom>
                <a:avLst/>
                <a:gdLst>
                  <a:gd name="T0" fmla="*/ 0 w 194"/>
                  <a:gd name="T1" fmla="*/ 92 h 142"/>
                  <a:gd name="T2" fmla="*/ 194 w 194"/>
                  <a:gd name="T3" fmla="*/ 142 h 142"/>
                  <a:gd name="T4" fmla="*/ 163 w 194"/>
                  <a:gd name="T5" fmla="*/ 0 h 142"/>
                  <a:gd name="T6" fmla="*/ 0 w 194"/>
                  <a:gd name="T7" fmla="*/ 9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42">
                    <a:moveTo>
                      <a:pt x="0" y="92"/>
                    </a:moveTo>
                    <a:lnTo>
                      <a:pt x="194" y="142"/>
                    </a:lnTo>
                    <a:lnTo>
                      <a:pt x="163" y="0"/>
                    </a:lnTo>
                    <a:lnTo>
                      <a:pt x="0" y="9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333">
                <a:extLst>
                  <a:ext uri="{FF2B5EF4-FFF2-40B4-BE49-F238E27FC236}">
                    <a16:creationId xmlns:a16="http://schemas.microsoft.com/office/drawing/2014/main" id="{CB3AEE99-DB3B-44E7-8EDC-5DD5F85AF0B1}"/>
                  </a:ext>
                </a:extLst>
              </p:cNvPr>
              <p:cNvSpPr/>
              <p:nvPr/>
            </p:nvSpPr>
            <p:spPr bwMode="auto">
              <a:xfrm>
                <a:off x="9576266" y="2415789"/>
                <a:ext cx="411560" cy="373177"/>
              </a:xfrm>
              <a:custGeom>
                <a:avLst/>
                <a:gdLst>
                  <a:gd name="T0" fmla="*/ 193 w 193"/>
                  <a:gd name="T1" fmla="*/ 82 h 175"/>
                  <a:gd name="T2" fmla="*/ 0 w 193"/>
                  <a:gd name="T3" fmla="*/ 0 h 175"/>
                  <a:gd name="T4" fmla="*/ 85 w 193"/>
                  <a:gd name="T5" fmla="*/ 175 h 175"/>
                  <a:gd name="T6" fmla="*/ 193 w 193"/>
                  <a:gd name="T7" fmla="*/ 82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3" h="175">
                    <a:moveTo>
                      <a:pt x="193" y="82"/>
                    </a:moveTo>
                    <a:lnTo>
                      <a:pt x="0" y="0"/>
                    </a:lnTo>
                    <a:lnTo>
                      <a:pt x="85" y="175"/>
                    </a:lnTo>
                    <a:lnTo>
                      <a:pt x="193" y="8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334">
                <a:extLst>
                  <a:ext uri="{FF2B5EF4-FFF2-40B4-BE49-F238E27FC236}">
                    <a16:creationId xmlns:a16="http://schemas.microsoft.com/office/drawing/2014/main" id="{98FB770D-76EF-42FD-9497-8D1F0F343070}"/>
                  </a:ext>
                </a:extLst>
              </p:cNvPr>
              <p:cNvSpPr/>
              <p:nvPr/>
            </p:nvSpPr>
            <p:spPr bwMode="auto">
              <a:xfrm>
                <a:off x="9303315" y="2415789"/>
                <a:ext cx="454209" cy="373177"/>
              </a:xfrm>
              <a:custGeom>
                <a:avLst/>
                <a:gdLst>
                  <a:gd name="T0" fmla="*/ 0 w 213"/>
                  <a:gd name="T1" fmla="*/ 142 h 175"/>
                  <a:gd name="T2" fmla="*/ 128 w 213"/>
                  <a:gd name="T3" fmla="*/ 0 h 175"/>
                  <a:gd name="T4" fmla="*/ 213 w 213"/>
                  <a:gd name="T5" fmla="*/ 175 h 175"/>
                  <a:gd name="T6" fmla="*/ 0 w 213"/>
                  <a:gd name="T7" fmla="*/ 142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75">
                    <a:moveTo>
                      <a:pt x="0" y="142"/>
                    </a:moveTo>
                    <a:lnTo>
                      <a:pt x="128" y="0"/>
                    </a:lnTo>
                    <a:lnTo>
                      <a:pt x="213" y="175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335">
                <a:extLst>
                  <a:ext uri="{FF2B5EF4-FFF2-40B4-BE49-F238E27FC236}">
                    <a16:creationId xmlns:a16="http://schemas.microsoft.com/office/drawing/2014/main" id="{61EC38E8-175D-465B-98C7-980B94EBA941}"/>
                  </a:ext>
                </a:extLst>
              </p:cNvPr>
              <p:cNvSpPr/>
              <p:nvPr/>
            </p:nvSpPr>
            <p:spPr bwMode="auto">
              <a:xfrm>
                <a:off x="9303315" y="2718594"/>
                <a:ext cx="454209" cy="403031"/>
              </a:xfrm>
              <a:custGeom>
                <a:avLst/>
                <a:gdLst>
                  <a:gd name="T0" fmla="*/ 87 w 213"/>
                  <a:gd name="T1" fmla="*/ 189 h 189"/>
                  <a:gd name="T2" fmla="*/ 0 w 213"/>
                  <a:gd name="T3" fmla="*/ 0 h 189"/>
                  <a:gd name="T4" fmla="*/ 213 w 213"/>
                  <a:gd name="T5" fmla="*/ 33 h 189"/>
                  <a:gd name="T6" fmla="*/ 87 w 213"/>
                  <a:gd name="T7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89">
                    <a:moveTo>
                      <a:pt x="87" y="189"/>
                    </a:moveTo>
                    <a:lnTo>
                      <a:pt x="0" y="0"/>
                    </a:lnTo>
                    <a:lnTo>
                      <a:pt x="213" y="33"/>
                    </a:lnTo>
                    <a:lnTo>
                      <a:pt x="87" y="18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336">
                <a:extLst>
                  <a:ext uri="{FF2B5EF4-FFF2-40B4-BE49-F238E27FC236}">
                    <a16:creationId xmlns:a16="http://schemas.microsoft.com/office/drawing/2014/main" id="{8CD9EB9D-82C3-4F43-92D9-7A41C45807D4}"/>
                  </a:ext>
                </a:extLst>
              </p:cNvPr>
              <p:cNvSpPr/>
              <p:nvPr/>
            </p:nvSpPr>
            <p:spPr bwMode="auto">
              <a:xfrm>
                <a:off x="9488836" y="2788965"/>
                <a:ext cx="420090" cy="362514"/>
              </a:xfrm>
              <a:custGeom>
                <a:avLst/>
                <a:gdLst>
                  <a:gd name="T0" fmla="*/ 197 w 197"/>
                  <a:gd name="T1" fmla="*/ 170 h 170"/>
                  <a:gd name="T2" fmla="*/ 0 w 197"/>
                  <a:gd name="T3" fmla="*/ 156 h 170"/>
                  <a:gd name="T4" fmla="*/ 126 w 197"/>
                  <a:gd name="T5" fmla="*/ 0 h 170"/>
                  <a:gd name="T6" fmla="*/ 197 w 19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70">
                    <a:moveTo>
                      <a:pt x="197" y="170"/>
                    </a:moveTo>
                    <a:lnTo>
                      <a:pt x="0" y="156"/>
                    </a:lnTo>
                    <a:lnTo>
                      <a:pt x="126" y="0"/>
                    </a:lnTo>
                    <a:lnTo>
                      <a:pt x="197" y="17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337">
                <a:extLst>
                  <a:ext uri="{FF2B5EF4-FFF2-40B4-BE49-F238E27FC236}">
                    <a16:creationId xmlns:a16="http://schemas.microsoft.com/office/drawing/2014/main" id="{58759FD3-BBDF-464C-8F8B-2C38105C2728}"/>
                  </a:ext>
                </a:extLst>
              </p:cNvPr>
              <p:cNvSpPr/>
              <p:nvPr/>
            </p:nvSpPr>
            <p:spPr bwMode="auto">
              <a:xfrm>
                <a:off x="9757522" y="2590648"/>
                <a:ext cx="381706" cy="253760"/>
              </a:xfrm>
              <a:custGeom>
                <a:avLst/>
                <a:gdLst>
                  <a:gd name="T0" fmla="*/ 179 w 179"/>
                  <a:gd name="T1" fmla="*/ 119 h 119"/>
                  <a:gd name="T2" fmla="*/ 0 w 179"/>
                  <a:gd name="T3" fmla="*/ 93 h 119"/>
                  <a:gd name="T4" fmla="*/ 108 w 179"/>
                  <a:gd name="T5" fmla="*/ 0 h 119"/>
                  <a:gd name="T6" fmla="*/ 179 w 179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119">
                    <a:moveTo>
                      <a:pt x="179" y="119"/>
                    </a:moveTo>
                    <a:lnTo>
                      <a:pt x="0" y="93"/>
                    </a:lnTo>
                    <a:lnTo>
                      <a:pt x="108" y="0"/>
                    </a:lnTo>
                    <a:lnTo>
                      <a:pt x="179" y="11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338">
                <a:extLst>
                  <a:ext uri="{FF2B5EF4-FFF2-40B4-BE49-F238E27FC236}">
                    <a16:creationId xmlns:a16="http://schemas.microsoft.com/office/drawing/2014/main" id="{2570BD15-8FF1-4A08-89F3-B0F534C74738}"/>
                  </a:ext>
                </a:extLst>
              </p:cNvPr>
              <p:cNvSpPr/>
              <p:nvPr/>
            </p:nvSpPr>
            <p:spPr bwMode="auto">
              <a:xfrm>
                <a:off x="9987825" y="2590648"/>
                <a:ext cx="494725" cy="253760"/>
              </a:xfrm>
              <a:custGeom>
                <a:avLst/>
                <a:gdLst>
                  <a:gd name="T0" fmla="*/ 232 w 232"/>
                  <a:gd name="T1" fmla="*/ 27 h 119"/>
                  <a:gd name="T2" fmla="*/ 71 w 232"/>
                  <a:gd name="T3" fmla="*/ 119 h 119"/>
                  <a:gd name="T4" fmla="*/ 0 w 232"/>
                  <a:gd name="T5" fmla="*/ 0 h 119"/>
                  <a:gd name="T6" fmla="*/ 232 w 232"/>
                  <a:gd name="T7" fmla="*/ 2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2" h="119">
                    <a:moveTo>
                      <a:pt x="232" y="27"/>
                    </a:moveTo>
                    <a:lnTo>
                      <a:pt x="71" y="119"/>
                    </a:lnTo>
                    <a:lnTo>
                      <a:pt x="0" y="0"/>
                    </a:lnTo>
                    <a:lnTo>
                      <a:pt x="232" y="2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339">
                <a:extLst>
                  <a:ext uri="{FF2B5EF4-FFF2-40B4-BE49-F238E27FC236}">
                    <a16:creationId xmlns:a16="http://schemas.microsoft.com/office/drawing/2014/main" id="{540C60A4-84B9-4CC9-AE0E-375822788FC3}"/>
                  </a:ext>
                </a:extLst>
              </p:cNvPr>
              <p:cNvSpPr/>
              <p:nvPr/>
            </p:nvSpPr>
            <p:spPr bwMode="auto">
              <a:xfrm>
                <a:off x="9757522" y="2788965"/>
                <a:ext cx="381706" cy="362514"/>
              </a:xfrm>
              <a:custGeom>
                <a:avLst/>
                <a:gdLst>
                  <a:gd name="T0" fmla="*/ 71 w 179"/>
                  <a:gd name="T1" fmla="*/ 170 h 170"/>
                  <a:gd name="T2" fmla="*/ 0 w 179"/>
                  <a:gd name="T3" fmla="*/ 0 h 170"/>
                  <a:gd name="T4" fmla="*/ 179 w 179"/>
                  <a:gd name="T5" fmla="*/ 26 h 170"/>
                  <a:gd name="T6" fmla="*/ 71 w 179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170">
                    <a:moveTo>
                      <a:pt x="71" y="170"/>
                    </a:moveTo>
                    <a:lnTo>
                      <a:pt x="0" y="0"/>
                    </a:lnTo>
                    <a:lnTo>
                      <a:pt x="179" y="26"/>
                    </a:lnTo>
                    <a:lnTo>
                      <a:pt x="71" y="17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340">
                <a:extLst>
                  <a:ext uri="{FF2B5EF4-FFF2-40B4-BE49-F238E27FC236}">
                    <a16:creationId xmlns:a16="http://schemas.microsoft.com/office/drawing/2014/main" id="{1486B4DA-7ED6-431D-86A5-875B821A64F5}"/>
                  </a:ext>
                </a:extLst>
              </p:cNvPr>
              <p:cNvSpPr/>
              <p:nvPr/>
            </p:nvSpPr>
            <p:spPr bwMode="auto">
              <a:xfrm>
                <a:off x="9488836" y="3121625"/>
                <a:ext cx="420090" cy="409427"/>
              </a:xfrm>
              <a:custGeom>
                <a:avLst/>
                <a:gdLst>
                  <a:gd name="T0" fmla="*/ 59 w 197"/>
                  <a:gd name="T1" fmla="*/ 192 h 192"/>
                  <a:gd name="T2" fmla="*/ 0 w 197"/>
                  <a:gd name="T3" fmla="*/ 0 h 192"/>
                  <a:gd name="T4" fmla="*/ 197 w 197"/>
                  <a:gd name="T5" fmla="*/ 14 h 192"/>
                  <a:gd name="T6" fmla="*/ 59 w 197"/>
                  <a:gd name="T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92">
                    <a:moveTo>
                      <a:pt x="59" y="192"/>
                    </a:moveTo>
                    <a:lnTo>
                      <a:pt x="0" y="0"/>
                    </a:lnTo>
                    <a:lnTo>
                      <a:pt x="197" y="14"/>
                    </a:lnTo>
                    <a:lnTo>
                      <a:pt x="59" y="19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341">
                <a:extLst>
                  <a:ext uri="{FF2B5EF4-FFF2-40B4-BE49-F238E27FC236}">
                    <a16:creationId xmlns:a16="http://schemas.microsoft.com/office/drawing/2014/main" id="{E32D6099-D3F3-4BBC-A348-E9A87E3405C5}"/>
                  </a:ext>
                </a:extLst>
              </p:cNvPr>
              <p:cNvSpPr/>
              <p:nvPr/>
            </p:nvSpPr>
            <p:spPr bwMode="auto">
              <a:xfrm>
                <a:off x="9908926" y="2844409"/>
                <a:ext cx="230303" cy="454209"/>
              </a:xfrm>
              <a:custGeom>
                <a:avLst/>
                <a:gdLst>
                  <a:gd name="T0" fmla="*/ 108 w 108"/>
                  <a:gd name="T1" fmla="*/ 213 h 213"/>
                  <a:gd name="T2" fmla="*/ 108 w 108"/>
                  <a:gd name="T3" fmla="*/ 0 h 213"/>
                  <a:gd name="T4" fmla="*/ 0 w 108"/>
                  <a:gd name="T5" fmla="*/ 144 h 213"/>
                  <a:gd name="T6" fmla="*/ 108 w 108"/>
                  <a:gd name="T7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13">
                    <a:moveTo>
                      <a:pt x="108" y="213"/>
                    </a:moveTo>
                    <a:lnTo>
                      <a:pt x="108" y="0"/>
                    </a:lnTo>
                    <a:lnTo>
                      <a:pt x="0" y="144"/>
                    </a:lnTo>
                    <a:lnTo>
                      <a:pt x="108" y="21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342">
                <a:extLst>
                  <a:ext uri="{FF2B5EF4-FFF2-40B4-BE49-F238E27FC236}">
                    <a16:creationId xmlns:a16="http://schemas.microsoft.com/office/drawing/2014/main" id="{A83EAEAA-FEE5-4646-A50D-D70C6C67BB7C}"/>
                  </a:ext>
                </a:extLst>
              </p:cNvPr>
              <p:cNvSpPr/>
              <p:nvPr/>
            </p:nvSpPr>
            <p:spPr bwMode="auto">
              <a:xfrm>
                <a:off x="10139229" y="2844409"/>
                <a:ext cx="258025" cy="454209"/>
              </a:xfrm>
              <a:custGeom>
                <a:avLst/>
                <a:gdLst>
                  <a:gd name="T0" fmla="*/ 121 w 121"/>
                  <a:gd name="T1" fmla="*/ 130 h 213"/>
                  <a:gd name="T2" fmla="*/ 0 w 121"/>
                  <a:gd name="T3" fmla="*/ 0 h 213"/>
                  <a:gd name="T4" fmla="*/ 0 w 121"/>
                  <a:gd name="T5" fmla="*/ 213 h 213"/>
                  <a:gd name="T6" fmla="*/ 121 w 121"/>
                  <a:gd name="T7" fmla="*/ 13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13">
                    <a:moveTo>
                      <a:pt x="121" y="130"/>
                    </a:moveTo>
                    <a:lnTo>
                      <a:pt x="0" y="0"/>
                    </a:lnTo>
                    <a:lnTo>
                      <a:pt x="0" y="213"/>
                    </a:lnTo>
                    <a:lnTo>
                      <a:pt x="121" y="13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343">
                <a:extLst>
                  <a:ext uri="{FF2B5EF4-FFF2-40B4-BE49-F238E27FC236}">
                    <a16:creationId xmlns:a16="http://schemas.microsoft.com/office/drawing/2014/main" id="{92B4C13B-3761-42FC-8958-45E0BBF436D7}"/>
                  </a:ext>
                </a:extLst>
              </p:cNvPr>
              <p:cNvSpPr/>
              <p:nvPr/>
            </p:nvSpPr>
            <p:spPr bwMode="auto">
              <a:xfrm>
                <a:off x="10139229" y="2844409"/>
                <a:ext cx="454209" cy="277216"/>
              </a:xfrm>
              <a:custGeom>
                <a:avLst/>
                <a:gdLst>
                  <a:gd name="T0" fmla="*/ 213 w 213"/>
                  <a:gd name="T1" fmla="*/ 12 h 130"/>
                  <a:gd name="T2" fmla="*/ 0 w 213"/>
                  <a:gd name="T3" fmla="*/ 0 h 130"/>
                  <a:gd name="T4" fmla="*/ 121 w 213"/>
                  <a:gd name="T5" fmla="*/ 130 h 130"/>
                  <a:gd name="T6" fmla="*/ 213 w 213"/>
                  <a:gd name="T7" fmla="*/ 1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30">
                    <a:moveTo>
                      <a:pt x="213" y="12"/>
                    </a:moveTo>
                    <a:lnTo>
                      <a:pt x="0" y="0"/>
                    </a:lnTo>
                    <a:lnTo>
                      <a:pt x="121" y="130"/>
                    </a:lnTo>
                    <a:lnTo>
                      <a:pt x="213" y="1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344">
                <a:extLst>
                  <a:ext uri="{FF2B5EF4-FFF2-40B4-BE49-F238E27FC236}">
                    <a16:creationId xmlns:a16="http://schemas.microsoft.com/office/drawing/2014/main" id="{65A64BD7-AFDE-4593-924B-CFA2389C92CE}"/>
                  </a:ext>
                </a:extLst>
              </p:cNvPr>
              <p:cNvSpPr/>
              <p:nvPr/>
            </p:nvSpPr>
            <p:spPr bwMode="auto">
              <a:xfrm>
                <a:off x="10139229" y="2648225"/>
                <a:ext cx="454209" cy="221773"/>
              </a:xfrm>
              <a:custGeom>
                <a:avLst/>
                <a:gdLst>
                  <a:gd name="T0" fmla="*/ 161 w 213"/>
                  <a:gd name="T1" fmla="*/ 0 h 104"/>
                  <a:gd name="T2" fmla="*/ 213 w 213"/>
                  <a:gd name="T3" fmla="*/ 104 h 104"/>
                  <a:gd name="T4" fmla="*/ 0 w 213"/>
                  <a:gd name="T5" fmla="*/ 92 h 104"/>
                  <a:gd name="T6" fmla="*/ 161 w 213"/>
                  <a:gd name="T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04">
                    <a:moveTo>
                      <a:pt x="161" y="0"/>
                    </a:moveTo>
                    <a:lnTo>
                      <a:pt x="213" y="104"/>
                    </a:lnTo>
                    <a:lnTo>
                      <a:pt x="0" y="92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345">
                <a:extLst>
                  <a:ext uri="{FF2B5EF4-FFF2-40B4-BE49-F238E27FC236}">
                    <a16:creationId xmlns:a16="http://schemas.microsoft.com/office/drawing/2014/main" id="{BB405A6B-92CF-4024-8320-CF97A6ECD39D}"/>
                  </a:ext>
                </a:extLst>
              </p:cNvPr>
              <p:cNvSpPr/>
              <p:nvPr/>
            </p:nvSpPr>
            <p:spPr bwMode="auto">
              <a:xfrm>
                <a:off x="10482550" y="2648225"/>
                <a:ext cx="277216" cy="221773"/>
              </a:xfrm>
              <a:custGeom>
                <a:avLst/>
                <a:gdLst>
                  <a:gd name="T0" fmla="*/ 130 w 130"/>
                  <a:gd name="T1" fmla="*/ 18 h 104"/>
                  <a:gd name="T2" fmla="*/ 52 w 130"/>
                  <a:gd name="T3" fmla="*/ 104 h 104"/>
                  <a:gd name="T4" fmla="*/ 0 w 130"/>
                  <a:gd name="T5" fmla="*/ 0 h 104"/>
                  <a:gd name="T6" fmla="*/ 130 w 130"/>
                  <a:gd name="T7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104">
                    <a:moveTo>
                      <a:pt x="130" y="18"/>
                    </a:moveTo>
                    <a:lnTo>
                      <a:pt x="52" y="104"/>
                    </a:lnTo>
                    <a:lnTo>
                      <a:pt x="0" y="0"/>
                    </a:lnTo>
                    <a:lnTo>
                      <a:pt x="130" y="1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346">
                <a:extLst>
                  <a:ext uri="{FF2B5EF4-FFF2-40B4-BE49-F238E27FC236}">
                    <a16:creationId xmlns:a16="http://schemas.microsoft.com/office/drawing/2014/main" id="{5C49FC30-783C-467A-88BA-6D9BCC927DE0}"/>
                  </a:ext>
                </a:extLst>
              </p:cNvPr>
              <p:cNvSpPr/>
              <p:nvPr/>
            </p:nvSpPr>
            <p:spPr bwMode="auto">
              <a:xfrm>
                <a:off x="10397252" y="2869998"/>
                <a:ext cx="307070" cy="281481"/>
              </a:xfrm>
              <a:custGeom>
                <a:avLst/>
                <a:gdLst>
                  <a:gd name="T0" fmla="*/ 144 w 144"/>
                  <a:gd name="T1" fmla="*/ 132 h 132"/>
                  <a:gd name="T2" fmla="*/ 92 w 144"/>
                  <a:gd name="T3" fmla="*/ 0 h 132"/>
                  <a:gd name="T4" fmla="*/ 0 w 144"/>
                  <a:gd name="T5" fmla="*/ 118 h 132"/>
                  <a:gd name="T6" fmla="*/ 144 w 144"/>
                  <a:gd name="T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32">
                    <a:moveTo>
                      <a:pt x="144" y="132"/>
                    </a:moveTo>
                    <a:lnTo>
                      <a:pt x="92" y="0"/>
                    </a:lnTo>
                    <a:lnTo>
                      <a:pt x="0" y="118"/>
                    </a:lnTo>
                    <a:lnTo>
                      <a:pt x="144" y="13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347">
                <a:extLst>
                  <a:ext uri="{FF2B5EF4-FFF2-40B4-BE49-F238E27FC236}">
                    <a16:creationId xmlns:a16="http://schemas.microsoft.com/office/drawing/2014/main" id="{FCD0BD69-D818-41E0-BD59-BD1F463F9BD5}"/>
                  </a:ext>
                </a:extLst>
              </p:cNvPr>
              <p:cNvSpPr/>
              <p:nvPr/>
            </p:nvSpPr>
            <p:spPr bwMode="auto">
              <a:xfrm>
                <a:off x="10593436" y="2869998"/>
                <a:ext cx="253760" cy="281481"/>
              </a:xfrm>
              <a:custGeom>
                <a:avLst/>
                <a:gdLst>
                  <a:gd name="T0" fmla="*/ 119 w 119"/>
                  <a:gd name="T1" fmla="*/ 12 h 132"/>
                  <a:gd name="T2" fmla="*/ 0 w 119"/>
                  <a:gd name="T3" fmla="*/ 0 h 132"/>
                  <a:gd name="T4" fmla="*/ 52 w 119"/>
                  <a:gd name="T5" fmla="*/ 132 h 132"/>
                  <a:gd name="T6" fmla="*/ 119 w 119"/>
                  <a:gd name="T7" fmla="*/ 1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132">
                    <a:moveTo>
                      <a:pt x="119" y="12"/>
                    </a:moveTo>
                    <a:lnTo>
                      <a:pt x="0" y="0"/>
                    </a:lnTo>
                    <a:lnTo>
                      <a:pt x="52" y="132"/>
                    </a:lnTo>
                    <a:lnTo>
                      <a:pt x="119" y="1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348">
                <a:extLst>
                  <a:ext uri="{FF2B5EF4-FFF2-40B4-BE49-F238E27FC236}">
                    <a16:creationId xmlns:a16="http://schemas.microsoft.com/office/drawing/2014/main" id="{24B63CAA-F64B-4AF8-9907-6DC29219309E}"/>
                  </a:ext>
                </a:extLst>
              </p:cNvPr>
              <p:cNvSpPr/>
              <p:nvPr/>
            </p:nvSpPr>
            <p:spPr bwMode="auto">
              <a:xfrm>
                <a:off x="10704323" y="2895587"/>
                <a:ext cx="272952" cy="255892"/>
              </a:xfrm>
              <a:custGeom>
                <a:avLst/>
                <a:gdLst>
                  <a:gd name="T0" fmla="*/ 128 w 128"/>
                  <a:gd name="T1" fmla="*/ 97 h 120"/>
                  <a:gd name="T2" fmla="*/ 67 w 128"/>
                  <a:gd name="T3" fmla="*/ 0 h 120"/>
                  <a:gd name="T4" fmla="*/ 0 w 128"/>
                  <a:gd name="T5" fmla="*/ 120 h 120"/>
                  <a:gd name="T6" fmla="*/ 128 w 128"/>
                  <a:gd name="T7" fmla="*/ 9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20">
                    <a:moveTo>
                      <a:pt x="128" y="97"/>
                    </a:moveTo>
                    <a:lnTo>
                      <a:pt x="67" y="0"/>
                    </a:lnTo>
                    <a:lnTo>
                      <a:pt x="0" y="120"/>
                    </a:lnTo>
                    <a:lnTo>
                      <a:pt x="128" y="9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349">
                <a:extLst>
                  <a:ext uri="{FF2B5EF4-FFF2-40B4-BE49-F238E27FC236}">
                    <a16:creationId xmlns:a16="http://schemas.microsoft.com/office/drawing/2014/main" id="{88A2454C-E0BF-4743-878C-829B18573C23}"/>
                  </a:ext>
                </a:extLst>
              </p:cNvPr>
              <p:cNvSpPr/>
              <p:nvPr/>
            </p:nvSpPr>
            <p:spPr bwMode="auto">
              <a:xfrm>
                <a:off x="10704323" y="3102433"/>
                <a:ext cx="272952" cy="302806"/>
              </a:xfrm>
              <a:custGeom>
                <a:avLst/>
                <a:gdLst>
                  <a:gd name="T0" fmla="*/ 7 w 128"/>
                  <a:gd name="T1" fmla="*/ 142 h 142"/>
                  <a:gd name="T2" fmla="*/ 0 w 128"/>
                  <a:gd name="T3" fmla="*/ 23 h 142"/>
                  <a:gd name="T4" fmla="*/ 128 w 128"/>
                  <a:gd name="T5" fmla="*/ 0 h 142"/>
                  <a:gd name="T6" fmla="*/ 7 w 128"/>
                  <a:gd name="T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42">
                    <a:moveTo>
                      <a:pt x="7" y="142"/>
                    </a:moveTo>
                    <a:lnTo>
                      <a:pt x="0" y="23"/>
                    </a:lnTo>
                    <a:lnTo>
                      <a:pt x="128" y="0"/>
                    </a:lnTo>
                    <a:lnTo>
                      <a:pt x="7" y="14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350">
                <a:extLst>
                  <a:ext uri="{FF2B5EF4-FFF2-40B4-BE49-F238E27FC236}">
                    <a16:creationId xmlns:a16="http://schemas.microsoft.com/office/drawing/2014/main" id="{56589717-16ED-491F-89CA-D26508844234}"/>
                  </a:ext>
                </a:extLst>
              </p:cNvPr>
              <p:cNvSpPr/>
              <p:nvPr/>
            </p:nvSpPr>
            <p:spPr bwMode="auto">
              <a:xfrm>
                <a:off x="10593436" y="2686609"/>
                <a:ext cx="253760" cy="208979"/>
              </a:xfrm>
              <a:custGeom>
                <a:avLst/>
                <a:gdLst>
                  <a:gd name="T0" fmla="*/ 78 w 119"/>
                  <a:gd name="T1" fmla="*/ 0 h 98"/>
                  <a:gd name="T2" fmla="*/ 119 w 119"/>
                  <a:gd name="T3" fmla="*/ 98 h 98"/>
                  <a:gd name="T4" fmla="*/ 0 w 119"/>
                  <a:gd name="T5" fmla="*/ 86 h 98"/>
                  <a:gd name="T6" fmla="*/ 78 w 119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98">
                    <a:moveTo>
                      <a:pt x="78" y="0"/>
                    </a:moveTo>
                    <a:lnTo>
                      <a:pt x="119" y="98"/>
                    </a:lnTo>
                    <a:lnTo>
                      <a:pt x="0" y="86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351">
                <a:extLst>
                  <a:ext uri="{FF2B5EF4-FFF2-40B4-BE49-F238E27FC236}">
                    <a16:creationId xmlns:a16="http://schemas.microsoft.com/office/drawing/2014/main" id="{11383FB4-95BA-430B-A489-FAD122FA0971}"/>
                  </a:ext>
                </a:extLst>
              </p:cNvPr>
              <p:cNvSpPr/>
              <p:nvPr/>
            </p:nvSpPr>
            <p:spPr bwMode="auto">
              <a:xfrm>
                <a:off x="10759766" y="2686609"/>
                <a:ext cx="253760" cy="208979"/>
              </a:xfrm>
              <a:custGeom>
                <a:avLst/>
                <a:gdLst>
                  <a:gd name="T0" fmla="*/ 119 w 119"/>
                  <a:gd name="T1" fmla="*/ 34 h 98"/>
                  <a:gd name="T2" fmla="*/ 41 w 119"/>
                  <a:gd name="T3" fmla="*/ 98 h 98"/>
                  <a:gd name="T4" fmla="*/ 0 w 119"/>
                  <a:gd name="T5" fmla="*/ 0 h 98"/>
                  <a:gd name="T6" fmla="*/ 119 w 119"/>
                  <a:gd name="T7" fmla="*/ 3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98">
                    <a:moveTo>
                      <a:pt x="119" y="34"/>
                    </a:moveTo>
                    <a:lnTo>
                      <a:pt x="41" y="98"/>
                    </a:lnTo>
                    <a:lnTo>
                      <a:pt x="0" y="0"/>
                    </a:lnTo>
                    <a:lnTo>
                      <a:pt x="119" y="3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352">
                <a:extLst>
                  <a:ext uri="{FF2B5EF4-FFF2-40B4-BE49-F238E27FC236}">
                    <a16:creationId xmlns:a16="http://schemas.microsoft.com/office/drawing/2014/main" id="{8F95188A-1052-480E-8541-B6B2F91985C2}"/>
                  </a:ext>
                </a:extLst>
              </p:cNvPr>
              <p:cNvSpPr/>
              <p:nvPr/>
            </p:nvSpPr>
            <p:spPr bwMode="auto">
              <a:xfrm>
                <a:off x="10847197" y="2895587"/>
                <a:ext cx="245231" cy="206847"/>
              </a:xfrm>
              <a:custGeom>
                <a:avLst/>
                <a:gdLst>
                  <a:gd name="T0" fmla="*/ 61 w 115"/>
                  <a:gd name="T1" fmla="*/ 97 h 97"/>
                  <a:gd name="T2" fmla="*/ 115 w 115"/>
                  <a:gd name="T3" fmla="*/ 35 h 97"/>
                  <a:gd name="T4" fmla="*/ 0 w 115"/>
                  <a:gd name="T5" fmla="*/ 0 h 97"/>
                  <a:gd name="T6" fmla="*/ 61 w 115"/>
                  <a:gd name="T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97">
                    <a:moveTo>
                      <a:pt x="61" y="97"/>
                    </a:moveTo>
                    <a:lnTo>
                      <a:pt x="115" y="35"/>
                    </a:lnTo>
                    <a:lnTo>
                      <a:pt x="0" y="0"/>
                    </a:lnTo>
                    <a:lnTo>
                      <a:pt x="61" y="9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353">
                <a:extLst>
                  <a:ext uri="{FF2B5EF4-FFF2-40B4-BE49-F238E27FC236}">
                    <a16:creationId xmlns:a16="http://schemas.microsoft.com/office/drawing/2014/main" id="{BD42DF39-2F2A-41E1-9432-B6907FC1580D}"/>
                  </a:ext>
                </a:extLst>
              </p:cNvPr>
              <p:cNvSpPr/>
              <p:nvPr/>
            </p:nvSpPr>
            <p:spPr bwMode="auto">
              <a:xfrm>
                <a:off x="10977274" y="2970222"/>
                <a:ext cx="262290" cy="132211"/>
              </a:xfrm>
              <a:custGeom>
                <a:avLst/>
                <a:gdLst>
                  <a:gd name="T0" fmla="*/ 123 w 123"/>
                  <a:gd name="T1" fmla="*/ 36 h 62"/>
                  <a:gd name="T2" fmla="*/ 0 w 123"/>
                  <a:gd name="T3" fmla="*/ 62 h 62"/>
                  <a:gd name="T4" fmla="*/ 54 w 123"/>
                  <a:gd name="T5" fmla="*/ 0 h 62"/>
                  <a:gd name="T6" fmla="*/ 123 w 123"/>
                  <a:gd name="T7" fmla="*/ 3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62">
                    <a:moveTo>
                      <a:pt x="123" y="36"/>
                    </a:moveTo>
                    <a:lnTo>
                      <a:pt x="0" y="62"/>
                    </a:lnTo>
                    <a:lnTo>
                      <a:pt x="54" y="0"/>
                    </a:lnTo>
                    <a:lnTo>
                      <a:pt x="123" y="3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354">
                <a:extLst>
                  <a:ext uri="{FF2B5EF4-FFF2-40B4-BE49-F238E27FC236}">
                    <a16:creationId xmlns:a16="http://schemas.microsoft.com/office/drawing/2014/main" id="{56E1A523-D170-4694-9582-6F30F8C93820}"/>
                  </a:ext>
                </a:extLst>
              </p:cNvPr>
              <p:cNvSpPr/>
              <p:nvPr/>
            </p:nvSpPr>
            <p:spPr bwMode="auto">
              <a:xfrm>
                <a:off x="10847197" y="2759111"/>
                <a:ext cx="245231" cy="211112"/>
              </a:xfrm>
              <a:custGeom>
                <a:avLst/>
                <a:gdLst>
                  <a:gd name="T0" fmla="*/ 78 w 115"/>
                  <a:gd name="T1" fmla="*/ 0 h 99"/>
                  <a:gd name="T2" fmla="*/ 115 w 115"/>
                  <a:gd name="T3" fmla="*/ 99 h 99"/>
                  <a:gd name="T4" fmla="*/ 0 w 115"/>
                  <a:gd name="T5" fmla="*/ 64 h 99"/>
                  <a:gd name="T6" fmla="*/ 78 w 115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99">
                    <a:moveTo>
                      <a:pt x="78" y="0"/>
                    </a:moveTo>
                    <a:lnTo>
                      <a:pt x="115" y="99"/>
                    </a:lnTo>
                    <a:lnTo>
                      <a:pt x="0" y="64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355">
                <a:extLst>
                  <a:ext uri="{FF2B5EF4-FFF2-40B4-BE49-F238E27FC236}">
                    <a16:creationId xmlns:a16="http://schemas.microsoft.com/office/drawing/2014/main" id="{0D995BBF-4E2F-464D-A1A1-503E34599B4C}"/>
                  </a:ext>
                </a:extLst>
              </p:cNvPr>
              <p:cNvSpPr/>
              <p:nvPr/>
            </p:nvSpPr>
            <p:spPr bwMode="auto">
              <a:xfrm>
                <a:off x="11013527" y="2759111"/>
                <a:ext cx="251627" cy="211112"/>
              </a:xfrm>
              <a:custGeom>
                <a:avLst/>
                <a:gdLst>
                  <a:gd name="T0" fmla="*/ 118 w 118"/>
                  <a:gd name="T1" fmla="*/ 0 h 99"/>
                  <a:gd name="T2" fmla="*/ 37 w 118"/>
                  <a:gd name="T3" fmla="*/ 99 h 99"/>
                  <a:gd name="T4" fmla="*/ 0 w 118"/>
                  <a:gd name="T5" fmla="*/ 0 h 99"/>
                  <a:gd name="T6" fmla="*/ 118 w 118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99">
                    <a:moveTo>
                      <a:pt x="118" y="0"/>
                    </a:moveTo>
                    <a:lnTo>
                      <a:pt x="37" y="99"/>
                    </a:lnTo>
                    <a:lnTo>
                      <a:pt x="0" y="0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356">
                <a:extLst>
                  <a:ext uri="{FF2B5EF4-FFF2-40B4-BE49-F238E27FC236}">
                    <a16:creationId xmlns:a16="http://schemas.microsoft.com/office/drawing/2014/main" id="{8F3782B0-F95E-493F-BD8D-173967950678}"/>
                  </a:ext>
                </a:extLst>
              </p:cNvPr>
              <p:cNvSpPr/>
              <p:nvPr/>
            </p:nvSpPr>
            <p:spPr bwMode="auto">
              <a:xfrm>
                <a:off x="11092426" y="2759111"/>
                <a:ext cx="383838" cy="211112"/>
              </a:xfrm>
              <a:custGeom>
                <a:avLst/>
                <a:gdLst>
                  <a:gd name="T0" fmla="*/ 180 w 180"/>
                  <a:gd name="T1" fmla="*/ 52 h 99"/>
                  <a:gd name="T2" fmla="*/ 0 w 180"/>
                  <a:gd name="T3" fmla="*/ 99 h 99"/>
                  <a:gd name="T4" fmla="*/ 81 w 180"/>
                  <a:gd name="T5" fmla="*/ 0 h 99"/>
                  <a:gd name="T6" fmla="*/ 180 w 180"/>
                  <a:gd name="T7" fmla="*/ 5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99">
                    <a:moveTo>
                      <a:pt x="180" y="52"/>
                    </a:moveTo>
                    <a:lnTo>
                      <a:pt x="0" y="99"/>
                    </a:lnTo>
                    <a:lnTo>
                      <a:pt x="81" y="0"/>
                    </a:lnTo>
                    <a:lnTo>
                      <a:pt x="180" y="5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357">
                <a:extLst>
                  <a:ext uri="{FF2B5EF4-FFF2-40B4-BE49-F238E27FC236}">
                    <a16:creationId xmlns:a16="http://schemas.microsoft.com/office/drawing/2014/main" id="{E349DACC-FB9D-4CF9-8D9C-557DCD2D992B}"/>
                  </a:ext>
                </a:extLst>
              </p:cNvPr>
              <p:cNvSpPr/>
              <p:nvPr/>
            </p:nvSpPr>
            <p:spPr bwMode="auto">
              <a:xfrm>
                <a:off x="11092426" y="2869998"/>
                <a:ext cx="383838" cy="176993"/>
              </a:xfrm>
              <a:custGeom>
                <a:avLst/>
                <a:gdLst>
                  <a:gd name="T0" fmla="*/ 69 w 180"/>
                  <a:gd name="T1" fmla="*/ 83 h 83"/>
                  <a:gd name="T2" fmla="*/ 0 w 180"/>
                  <a:gd name="T3" fmla="*/ 47 h 83"/>
                  <a:gd name="T4" fmla="*/ 180 w 180"/>
                  <a:gd name="T5" fmla="*/ 0 h 83"/>
                  <a:gd name="T6" fmla="*/ 69 w 18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3">
                    <a:moveTo>
                      <a:pt x="69" y="83"/>
                    </a:moveTo>
                    <a:lnTo>
                      <a:pt x="0" y="47"/>
                    </a:lnTo>
                    <a:lnTo>
                      <a:pt x="180" y="0"/>
                    </a:lnTo>
                    <a:lnTo>
                      <a:pt x="69" y="8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358">
                <a:extLst>
                  <a:ext uri="{FF2B5EF4-FFF2-40B4-BE49-F238E27FC236}">
                    <a16:creationId xmlns:a16="http://schemas.microsoft.com/office/drawing/2014/main" id="{AEBCCC4C-3A9F-414D-A483-BA3CA6922B63}"/>
                  </a:ext>
                </a:extLst>
              </p:cNvPr>
              <p:cNvSpPr/>
              <p:nvPr/>
            </p:nvSpPr>
            <p:spPr bwMode="auto">
              <a:xfrm>
                <a:off x="10139229" y="3298617"/>
                <a:ext cx="258025" cy="317733"/>
              </a:xfrm>
              <a:custGeom>
                <a:avLst/>
                <a:gdLst>
                  <a:gd name="T0" fmla="*/ 0 w 121"/>
                  <a:gd name="T1" fmla="*/ 0 h 149"/>
                  <a:gd name="T2" fmla="*/ 121 w 121"/>
                  <a:gd name="T3" fmla="*/ 33 h 149"/>
                  <a:gd name="T4" fmla="*/ 45 w 121"/>
                  <a:gd name="T5" fmla="*/ 149 h 149"/>
                  <a:gd name="T6" fmla="*/ 0 w 121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149">
                    <a:moveTo>
                      <a:pt x="0" y="0"/>
                    </a:moveTo>
                    <a:lnTo>
                      <a:pt x="121" y="33"/>
                    </a:lnTo>
                    <a:lnTo>
                      <a:pt x="45" y="1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359">
                <a:extLst>
                  <a:ext uri="{FF2B5EF4-FFF2-40B4-BE49-F238E27FC236}">
                    <a16:creationId xmlns:a16="http://schemas.microsoft.com/office/drawing/2014/main" id="{DA16D2C6-DA47-4A0D-9B30-75670B33DE8A}"/>
                  </a:ext>
                </a:extLst>
              </p:cNvPr>
              <p:cNvSpPr/>
              <p:nvPr/>
            </p:nvSpPr>
            <p:spPr bwMode="auto">
              <a:xfrm>
                <a:off x="9908926" y="3460682"/>
                <a:ext cx="326263" cy="266555"/>
              </a:xfrm>
              <a:custGeom>
                <a:avLst/>
                <a:gdLst>
                  <a:gd name="T0" fmla="*/ 37 w 153"/>
                  <a:gd name="T1" fmla="*/ 125 h 125"/>
                  <a:gd name="T2" fmla="*/ 153 w 153"/>
                  <a:gd name="T3" fmla="*/ 73 h 125"/>
                  <a:gd name="T4" fmla="*/ 0 w 153"/>
                  <a:gd name="T5" fmla="*/ 0 h 125"/>
                  <a:gd name="T6" fmla="*/ 37 w 153"/>
                  <a:gd name="T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25">
                    <a:moveTo>
                      <a:pt x="37" y="125"/>
                    </a:moveTo>
                    <a:lnTo>
                      <a:pt x="153" y="73"/>
                    </a:lnTo>
                    <a:lnTo>
                      <a:pt x="0" y="0"/>
                    </a:lnTo>
                    <a:lnTo>
                      <a:pt x="37" y="12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360">
                <a:extLst>
                  <a:ext uri="{FF2B5EF4-FFF2-40B4-BE49-F238E27FC236}">
                    <a16:creationId xmlns:a16="http://schemas.microsoft.com/office/drawing/2014/main" id="{3B63E63D-F380-4909-A51A-0FBCD406D065}"/>
                  </a:ext>
                </a:extLst>
              </p:cNvPr>
              <p:cNvSpPr/>
              <p:nvPr/>
            </p:nvSpPr>
            <p:spPr bwMode="auto">
              <a:xfrm>
                <a:off x="9908926" y="3298617"/>
                <a:ext cx="326263" cy="317733"/>
              </a:xfrm>
              <a:custGeom>
                <a:avLst/>
                <a:gdLst>
                  <a:gd name="T0" fmla="*/ 108 w 153"/>
                  <a:gd name="T1" fmla="*/ 0 h 149"/>
                  <a:gd name="T2" fmla="*/ 0 w 153"/>
                  <a:gd name="T3" fmla="*/ 76 h 149"/>
                  <a:gd name="T4" fmla="*/ 153 w 153"/>
                  <a:gd name="T5" fmla="*/ 149 h 149"/>
                  <a:gd name="T6" fmla="*/ 108 w 153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49">
                    <a:moveTo>
                      <a:pt x="108" y="0"/>
                    </a:moveTo>
                    <a:lnTo>
                      <a:pt x="0" y="76"/>
                    </a:lnTo>
                    <a:lnTo>
                      <a:pt x="153" y="149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361">
                <a:extLst>
                  <a:ext uri="{FF2B5EF4-FFF2-40B4-BE49-F238E27FC236}">
                    <a16:creationId xmlns:a16="http://schemas.microsoft.com/office/drawing/2014/main" id="{5CB75E33-B738-46B6-B11A-5D49F73A3F36}"/>
                  </a:ext>
                </a:extLst>
              </p:cNvPr>
              <p:cNvSpPr/>
              <p:nvPr/>
            </p:nvSpPr>
            <p:spPr bwMode="auto">
              <a:xfrm>
                <a:off x="9614650" y="3151479"/>
                <a:ext cx="294276" cy="379573"/>
              </a:xfrm>
              <a:custGeom>
                <a:avLst/>
                <a:gdLst>
                  <a:gd name="T0" fmla="*/ 138 w 138"/>
                  <a:gd name="T1" fmla="*/ 0 h 178"/>
                  <a:gd name="T2" fmla="*/ 0 w 138"/>
                  <a:gd name="T3" fmla="*/ 178 h 178"/>
                  <a:gd name="T4" fmla="*/ 138 w 138"/>
                  <a:gd name="T5" fmla="*/ 145 h 178"/>
                  <a:gd name="T6" fmla="*/ 138 w 138"/>
                  <a:gd name="T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78">
                    <a:moveTo>
                      <a:pt x="138" y="0"/>
                    </a:moveTo>
                    <a:lnTo>
                      <a:pt x="0" y="178"/>
                    </a:lnTo>
                    <a:lnTo>
                      <a:pt x="138" y="145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362">
                <a:extLst>
                  <a:ext uri="{FF2B5EF4-FFF2-40B4-BE49-F238E27FC236}">
                    <a16:creationId xmlns:a16="http://schemas.microsoft.com/office/drawing/2014/main" id="{65E697EC-3662-4A81-925D-34CA56EDE79B}"/>
                  </a:ext>
                </a:extLst>
              </p:cNvPr>
              <p:cNvSpPr/>
              <p:nvPr/>
            </p:nvSpPr>
            <p:spPr bwMode="auto">
              <a:xfrm>
                <a:off x="9908926" y="3151479"/>
                <a:ext cx="230303" cy="309204"/>
              </a:xfrm>
              <a:custGeom>
                <a:avLst/>
                <a:gdLst>
                  <a:gd name="T0" fmla="*/ 108 w 108"/>
                  <a:gd name="T1" fmla="*/ 69 h 145"/>
                  <a:gd name="T2" fmla="*/ 0 w 108"/>
                  <a:gd name="T3" fmla="*/ 145 h 145"/>
                  <a:gd name="T4" fmla="*/ 0 w 108"/>
                  <a:gd name="T5" fmla="*/ 0 h 145"/>
                  <a:gd name="T6" fmla="*/ 108 w 108"/>
                  <a:gd name="T7" fmla="*/ 6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45">
                    <a:moveTo>
                      <a:pt x="108" y="69"/>
                    </a:moveTo>
                    <a:lnTo>
                      <a:pt x="0" y="145"/>
                    </a:lnTo>
                    <a:lnTo>
                      <a:pt x="0" y="0"/>
                    </a:lnTo>
                    <a:lnTo>
                      <a:pt x="108" y="6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363">
                <a:extLst>
                  <a:ext uri="{FF2B5EF4-FFF2-40B4-BE49-F238E27FC236}">
                    <a16:creationId xmlns:a16="http://schemas.microsoft.com/office/drawing/2014/main" id="{E14412B7-7AAB-4C60-B5FF-E9BBB19DED07}"/>
                  </a:ext>
                </a:extLst>
              </p:cNvPr>
              <p:cNvSpPr/>
              <p:nvPr/>
            </p:nvSpPr>
            <p:spPr bwMode="auto">
              <a:xfrm>
                <a:off x="9731933" y="3460682"/>
                <a:ext cx="255892" cy="388103"/>
              </a:xfrm>
              <a:custGeom>
                <a:avLst/>
                <a:gdLst>
                  <a:gd name="T0" fmla="*/ 0 w 120"/>
                  <a:gd name="T1" fmla="*/ 182 h 182"/>
                  <a:gd name="T2" fmla="*/ 83 w 120"/>
                  <a:gd name="T3" fmla="*/ 0 h 182"/>
                  <a:gd name="T4" fmla="*/ 120 w 120"/>
                  <a:gd name="T5" fmla="*/ 125 h 182"/>
                  <a:gd name="T6" fmla="*/ 0 w 120"/>
                  <a:gd name="T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82">
                    <a:moveTo>
                      <a:pt x="0" y="182"/>
                    </a:moveTo>
                    <a:lnTo>
                      <a:pt x="83" y="0"/>
                    </a:lnTo>
                    <a:lnTo>
                      <a:pt x="120" y="125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364">
                <a:extLst>
                  <a:ext uri="{FF2B5EF4-FFF2-40B4-BE49-F238E27FC236}">
                    <a16:creationId xmlns:a16="http://schemas.microsoft.com/office/drawing/2014/main" id="{7DE0F241-837E-4A61-98E3-9B5DEE35BF1F}"/>
                  </a:ext>
                </a:extLst>
              </p:cNvPr>
              <p:cNvSpPr/>
              <p:nvPr/>
            </p:nvSpPr>
            <p:spPr bwMode="auto">
              <a:xfrm>
                <a:off x="9614650" y="3460682"/>
                <a:ext cx="294276" cy="388103"/>
              </a:xfrm>
              <a:custGeom>
                <a:avLst/>
                <a:gdLst>
                  <a:gd name="T0" fmla="*/ 0 w 138"/>
                  <a:gd name="T1" fmla="*/ 33 h 182"/>
                  <a:gd name="T2" fmla="*/ 55 w 138"/>
                  <a:gd name="T3" fmla="*/ 182 h 182"/>
                  <a:gd name="T4" fmla="*/ 138 w 138"/>
                  <a:gd name="T5" fmla="*/ 0 h 182"/>
                  <a:gd name="T6" fmla="*/ 0 w 138"/>
                  <a:gd name="T7" fmla="*/ 33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82">
                    <a:moveTo>
                      <a:pt x="0" y="33"/>
                    </a:moveTo>
                    <a:lnTo>
                      <a:pt x="55" y="182"/>
                    </a:lnTo>
                    <a:lnTo>
                      <a:pt x="138" y="0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365">
                <a:extLst>
                  <a:ext uri="{FF2B5EF4-FFF2-40B4-BE49-F238E27FC236}">
                    <a16:creationId xmlns:a16="http://schemas.microsoft.com/office/drawing/2014/main" id="{4BB4B5F4-43AF-46B3-AEFC-A82CCC5D9652}"/>
                  </a:ext>
                </a:extLst>
              </p:cNvPr>
              <p:cNvSpPr/>
              <p:nvPr/>
            </p:nvSpPr>
            <p:spPr bwMode="auto">
              <a:xfrm>
                <a:off x="9661563" y="3848785"/>
                <a:ext cx="247362" cy="383838"/>
              </a:xfrm>
              <a:custGeom>
                <a:avLst/>
                <a:gdLst>
                  <a:gd name="T0" fmla="*/ 116 w 116"/>
                  <a:gd name="T1" fmla="*/ 109 h 180"/>
                  <a:gd name="T2" fmla="*/ 33 w 116"/>
                  <a:gd name="T3" fmla="*/ 0 h 180"/>
                  <a:gd name="T4" fmla="*/ 0 w 116"/>
                  <a:gd name="T5" fmla="*/ 180 h 180"/>
                  <a:gd name="T6" fmla="*/ 116 w 116"/>
                  <a:gd name="T7" fmla="*/ 10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80">
                    <a:moveTo>
                      <a:pt x="116" y="109"/>
                    </a:moveTo>
                    <a:lnTo>
                      <a:pt x="33" y="0"/>
                    </a:lnTo>
                    <a:lnTo>
                      <a:pt x="0" y="180"/>
                    </a:lnTo>
                    <a:lnTo>
                      <a:pt x="116" y="10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366">
                <a:extLst>
                  <a:ext uri="{FF2B5EF4-FFF2-40B4-BE49-F238E27FC236}">
                    <a16:creationId xmlns:a16="http://schemas.microsoft.com/office/drawing/2014/main" id="{DA739D2A-9273-4509-AD06-A5C11F7FE09C}"/>
                  </a:ext>
                </a:extLst>
              </p:cNvPr>
              <p:cNvSpPr/>
              <p:nvPr/>
            </p:nvSpPr>
            <p:spPr bwMode="auto">
              <a:xfrm>
                <a:off x="9207354" y="3531053"/>
                <a:ext cx="407296" cy="409427"/>
              </a:xfrm>
              <a:custGeom>
                <a:avLst/>
                <a:gdLst>
                  <a:gd name="T0" fmla="*/ 97 w 191"/>
                  <a:gd name="T1" fmla="*/ 192 h 192"/>
                  <a:gd name="T2" fmla="*/ 0 w 191"/>
                  <a:gd name="T3" fmla="*/ 40 h 192"/>
                  <a:gd name="T4" fmla="*/ 191 w 191"/>
                  <a:gd name="T5" fmla="*/ 0 h 192"/>
                  <a:gd name="T6" fmla="*/ 97 w 191"/>
                  <a:gd name="T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192">
                    <a:moveTo>
                      <a:pt x="97" y="192"/>
                    </a:moveTo>
                    <a:lnTo>
                      <a:pt x="0" y="40"/>
                    </a:lnTo>
                    <a:lnTo>
                      <a:pt x="191" y="0"/>
                    </a:lnTo>
                    <a:lnTo>
                      <a:pt x="97" y="19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367">
                <a:extLst>
                  <a:ext uri="{FF2B5EF4-FFF2-40B4-BE49-F238E27FC236}">
                    <a16:creationId xmlns:a16="http://schemas.microsoft.com/office/drawing/2014/main" id="{91D33C3B-7630-4D43-8B27-FEB5E9E37305}"/>
                  </a:ext>
                </a:extLst>
              </p:cNvPr>
              <p:cNvSpPr/>
              <p:nvPr/>
            </p:nvSpPr>
            <p:spPr bwMode="auto">
              <a:xfrm>
                <a:off x="9414201" y="3531053"/>
                <a:ext cx="317733" cy="409427"/>
              </a:xfrm>
              <a:custGeom>
                <a:avLst/>
                <a:gdLst>
                  <a:gd name="T0" fmla="*/ 149 w 149"/>
                  <a:gd name="T1" fmla="*/ 149 h 192"/>
                  <a:gd name="T2" fmla="*/ 0 w 149"/>
                  <a:gd name="T3" fmla="*/ 192 h 192"/>
                  <a:gd name="T4" fmla="*/ 94 w 149"/>
                  <a:gd name="T5" fmla="*/ 0 h 192"/>
                  <a:gd name="T6" fmla="*/ 149 w 149"/>
                  <a:gd name="T7" fmla="*/ 14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192">
                    <a:moveTo>
                      <a:pt x="149" y="149"/>
                    </a:moveTo>
                    <a:lnTo>
                      <a:pt x="0" y="192"/>
                    </a:lnTo>
                    <a:lnTo>
                      <a:pt x="94" y="0"/>
                    </a:lnTo>
                    <a:lnTo>
                      <a:pt x="149" y="14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368">
                <a:extLst>
                  <a:ext uri="{FF2B5EF4-FFF2-40B4-BE49-F238E27FC236}">
                    <a16:creationId xmlns:a16="http://schemas.microsoft.com/office/drawing/2014/main" id="{B1878310-DEB5-4ADF-A758-31032F2C852C}"/>
                  </a:ext>
                </a:extLst>
              </p:cNvPr>
              <p:cNvSpPr/>
              <p:nvPr/>
            </p:nvSpPr>
            <p:spPr bwMode="auto">
              <a:xfrm>
                <a:off x="9414201" y="3848785"/>
                <a:ext cx="317733" cy="383838"/>
              </a:xfrm>
              <a:custGeom>
                <a:avLst/>
                <a:gdLst>
                  <a:gd name="T0" fmla="*/ 116 w 149"/>
                  <a:gd name="T1" fmla="*/ 180 h 180"/>
                  <a:gd name="T2" fmla="*/ 0 w 149"/>
                  <a:gd name="T3" fmla="*/ 43 h 180"/>
                  <a:gd name="T4" fmla="*/ 149 w 149"/>
                  <a:gd name="T5" fmla="*/ 0 h 180"/>
                  <a:gd name="T6" fmla="*/ 116 w 149"/>
                  <a:gd name="T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180">
                    <a:moveTo>
                      <a:pt x="116" y="180"/>
                    </a:moveTo>
                    <a:lnTo>
                      <a:pt x="0" y="43"/>
                    </a:lnTo>
                    <a:lnTo>
                      <a:pt x="149" y="0"/>
                    </a:lnTo>
                    <a:lnTo>
                      <a:pt x="116" y="18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369">
                <a:extLst>
                  <a:ext uri="{FF2B5EF4-FFF2-40B4-BE49-F238E27FC236}">
                    <a16:creationId xmlns:a16="http://schemas.microsoft.com/office/drawing/2014/main" id="{57214BD1-6F17-4F61-8F0B-245400E70346}"/>
                  </a:ext>
                </a:extLst>
              </p:cNvPr>
              <p:cNvSpPr/>
              <p:nvPr/>
            </p:nvSpPr>
            <p:spPr bwMode="auto">
              <a:xfrm>
                <a:off x="9414201" y="3940480"/>
                <a:ext cx="247362" cy="403031"/>
              </a:xfrm>
              <a:custGeom>
                <a:avLst/>
                <a:gdLst>
                  <a:gd name="T0" fmla="*/ 19 w 116"/>
                  <a:gd name="T1" fmla="*/ 189 h 189"/>
                  <a:gd name="T2" fmla="*/ 0 w 116"/>
                  <a:gd name="T3" fmla="*/ 0 h 189"/>
                  <a:gd name="T4" fmla="*/ 116 w 116"/>
                  <a:gd name="T5" fmla="*/ 137 h 189"/>
                  <a:gd name="T6" fmla="*/ 19 w 116"/>
                  <a:gd name="T7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89">
                    <a:moveTo>
                      <a:pt x="19" y="189"/>
                    </a:moveTo>
                    <a:lnTo>
                      <a:pt x="0" y="0"/>
                    </a:lnTo>
                    <a:lnTo>
                      <a:pt x="116" y="137"/>
                    </a:lnTo>
                    <a:lnTo>
                      <a:pt x="19" y="18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370">
                <a:extLst>
                  <a:ext uri="{FF2B5EF4-FFF2-40B4-BE49-F238E27FC236}">
                    <a16:creationId xmlns:a16="http://schemas.microsoft.com/office/drawing/2014/main" id="{06CD3118-1BA6-457F-9AA3-C1B64DD47F0F}"/>
                  </a:ext>
                </a:extLst>
              </p:cNvPr>
              <p:cNvSpPr/>
              <p:nvPr/>
            </p:nvSpPr>
            <p:spPr bwMode="auto">
              <a:xfrm>
                <a:off x="9122057" y="4177180"/>
                <a:ext cx="332660" cy="373177"/>
              </a:xfrm>
              <a:custGeom>
                <a:avLst/>
                <a:gdLst>
                  <a:gd name="T0" fmla="*/ 54 w 156"/>
                  <a:gd name="T1" fmla="*/ 175 h 175"/>
                  <a:gd name="T2" fmla="*/ 0 w 156"/>
                  <a:gd name="T3" fmla="*/ 0 h 175"/>
                  <a:gd name="T4" fmla="*/ 156 w 156"/>
                  <a:gd name="T5" fmla="*/ 78 h 175"/>
                  <a:gd name="T6" fmla="*/ 54 w 156"/>
                  <a:gd name="T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75">
                    <a:moveTo>
                      <a:pt x="54" y="175"/>
                    </a:moveTo>
                    <a:lnTo>
                      <a:pt x="0" y="0"/>
                    </a:lnTo>
                    <a:lnTo>
                      <a:pt x="156" y="78"/>
                    </a:lnTo>
                    <a:lnTo>
                      <a:pt x="54" y="17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371">
                <a:extLst>
                  <a:ext uri="{FF2B5EF4-FFF2-40B4-BE49-F238E27FC236}">
                    <a16:creationId xmlns:a16="http://schemas.microsoft.com/office/drawing/2014/main" id="{C114E5E0-90AB-4A6B-840F-FA0DA74896E2}"/>
                  </a:ext>
                </a:extLst>
              </p:cNvPr>
              <p:cNvSpPr/>
              <p:nvPr/>
            </p:nvSpPr>
            <p:spPr bwMode="auto">
              <a:xfrm>
                <a:off x="9237208" y="4343509"/>
                <a:ext cx="217508" cy="405163"/>
              </a:xfrm>
              <a:custGeom>
                <a:avLst/>
                <a:gdLst>
                  <a:gd name="T0" fmla="*/ 102 w 102"/>
                  <a:gd name="T1" fmla="*/ 190 h 190"/>
                  <a:gd name="T2" fmla="*/ 102 w 102"/>
                  <a:gd name="T3" fmla="*/ 0 h 190"/>
                  <a:gd name="T4" fmla="*/ 0 w 102"/>
                  <a:gd name="T5" fmla="*/ 97 h 190"/>
                  <a:gd name="T6" fmla="*/ 102 w 102"/>
                  <a:gd name="T7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190">
                    <a:moveTo>
                      <a:pt x="102" y="190"/>
                    </a:moveTo>
                    <a:lnTo>
                      <a:pt x="102" y="0"/>
                    </a:lnTo>
                    <a:lnTo>
                      <a:pt x="0" y="97"/>
                    </a:lnTo>
                    <a:lnTo>
                      <a:pt x="102" y="19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372">
                <a:extLst>
                  <a:ext uri="{FF2B5EF4-FFF2-40B4-BE49-F238E27FC236}">
                    <a16:creationId xmlns:a16="http://schemas.microsoft.com/office/drawing/2014/main" id="{3CB9A296-B042-419E-B394-7D2D9F15C665}"/>
                  </a:ext>
                </a:extLst>
              </p:cNvPr>
              <p:cNvSpPr/>
              <p:nvPr/>
            </p:nvSpPr>
            <p:spPr bwMode="auto">
              <a:xfrm>
                <a:off x="9122057" y="3940480"/>
                <a:ext cx="332660" cy="403031"/>
              </a:xfrm>
              <a:custGeom>
                <a:avLst/>
                <a:gdLst>
                  <a:gd name="T0" fmla="*/ 137 w 156"/>
                  <a:gd name="T1" fmla="*/ 0 h 189"/>
                  <a:gd name="T2" fmla="*/ 0 w 156"/>
                  <a:gd name="T3" fmla="*/ 111 h 189"/>
                  <a:gd name="T4" fmla="*/ 156 w 156"/>
                  <a:gd name="T5" fmla="*/ 189 h 189"/>
                  <a:gd name="T6" fmla="*/ 137 w 156"/>
                  <a:gd name="T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89">
                    <a:moveTo>
                      <a:pt x="137" y="0"/>
                    </a:moveTo>
                    <a:lnTo>
                      <a:pt x="0" y="111"/>
                    </a:lnTo>
                    <a:lnTo>
                      <a:pt x="156" y="189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373">
                <a:extLst>
                  <a:ext uri="{FF2B5EF4-FFF2-40B4-BE49-F238E27FC236}">
                    <a16:creationId xmlns:a16="http://schemas.microsoft.com/office/drawing/2014/main" id="{53D3EF20-5614-4F44-8687-32BC0C824325}"/>
                  </a:ext>
                </a:extLst>
              </p:cNvPr>
              <p:cNvSpPr/>
              <p:nvPr/>
            </p:nvSpPr>
            <p:spPr bwMode="auto">
              <a:xfrm>
                <a:off x="8985581" y="3616350"/>
                <a:ext cx="428620" cy="324130"/>
              </a:xfrm>
              <a:custGeom>
                <a:avLst/>
                <a:gdLst>
                  <a:gd name="T0" fmla="*/ 0 w 201"/>
                  <a:gd name="T1" fmla="*/ 135 h 152"/>
                  <a:gd name="T2" fmla="*/ 104 w 201"/>
                  <a:gd name="T3" fmla="*/ 0 h 152"/>
                  <a:gd name="T4" fmla="*/ 201 w 201"/>
                  <a:gd name="T5" fmla="*/ 152 h 152"/>
                  <a:gd name="T6" fmla="*/ 0 w 201"/>
                  <a:gd name="T7" fmla="*/ 13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52">
                    <a:moveTo>
                      <a:pt x="0" y="135"/>
                    </a:moveTo>
                    <a:lnTo>
                      <a:pt x="104" y="0"/>
                    </a:lnTo>
                    <a:lnTo>
                      <a:pt x="201" y="152"/>
                    </a:lnTo>
                    <a:lnTo>
                      <a:pt x="0" y="13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374">
                <a:extLst>
                  <a:ext uri="{FF2B5EF4-FFF2-40B4-BE49-F238E27FC236}">
                    <a16:creationId xmlns:a16="http://schemas.microsoft.com/office/drawing/2014/main" id="{2E43D67B-60BF-4436-8A5B-4DA0F1AB7748}"/>
                  </a:ext>
                </a:extLst>
              </p:cNvPr>
              <p:cNvSpPr/>
              <p:nvPr/>
            </p:nvSpPr>
            <p:spPr bwMode="auto">
              <a:xfrm>
                <a:off x="8827781" y="3575833"/>
                <a:ext cx="379573" cy="328395"/>
              </a:xfrm>
              <a:custGeom>
                <a:avLst/>
                <a:gdLst>
                  <a:gd name="T0" fmla="*/ 0 w 178"/>
                  <a:gd name="T1" fmla="*/ 0 h 154"/>
                  <a:gd name="T2" fmla="*/ 178 w 178"/>
                  <a:gd name="T3" fmla="*/ 19 h 154"/>
                  <a:gd name="T4" fmla="*/ 74 w 178"/>
                  <a:gd name="T5" fmla="*/ 154 h 154"/>
                  <a:gd name="T6" fmla="*/ 0 w 178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154">
                    <a:moveTo>
                      <a:pt x="0" y="0"/>
                    </a:moveTo>
                    <a:lnTo>
                      <a:pt x="178" y="19"/>
                    </a:lnTo>
                    <a:lnTo>
                      <a:pt x="74" y="1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375">
                <a:extLst>
                  <a:ext uri="{FF2B5EF4-FFF2-40B4-BE49-F238E27FC236}">
                    <a16:creationId xmlns:a16="http://schemas.microsoft.com/office/drawing/2014/main" id="{D2CDF32D-04EF-468E-981B-A7200C583FEA}"/>
                  </a:ext>
                </a:extLst>
              </p:cNvPr>
              <p:cNvSpPr/>
              <p:nvPr/>
            </p:nvSpPr>
            <p:spPr bwMode="auto">
              <a:xfrm>
                <a:off x="8985581" y="3904228"/>
                <a:ext cx="428620" cy="272952"/>
              </a:xfrm>
              <a:custGeom>
                <a:avLst/>
                <a:gdLst>
                  <a:gd name="T0" fmla="*/ 201 w 201"/>
                  <a:gd name="T1" fmla="*/ 17 h 128"/>
                  <a:gd name="T2" fmla="*/ 64 w 201"/>
                  <a:gd name="T3" fmla="*/ 128 h 128"/>
                  <a:gd name="T4" fmla="*/ 0 w 201"/>
                  <a:gd name="T5" fmla="*/ 0 h 128"/>
                  <a:gd name="T6" fmla="*/ 201 w 201"/>
                  <a:gd name="T7" fmla="*/ 1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28">
                    <a:moveTo>
                      <a:pt x="201" y="17"/>
                    </a:moveTo>
                    <a:lnTo>
                      <a:pt x="64" y="128"/>
                    </a:lnTo>
                    <a:lnTo>
                      <a:pt x="0" y="0"/>
                    </a:lnTo>
                    <a:lnTo>
                      <a:pt x="201" y="1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376">
                <a:extLst>
                  <a:ext uri="{FF2B5EF4-FFF2-40B4-BE49-F238E27FC236}">
                    <a16:creationId xmlns:a16="http://schemas.microsoft.com/office/drawing/2014/main" id="{B92EDD07-FD23-46EA-8EFB-8C0AE573CA57}"/>
                  </a:ext>
                </a:extLst>
              </p:cNvPr>
              <p:cNvSpPr/>
              <p:nvPr/>
            </p:nvSpPr>
            <p:spPr bwMode="auto">
              <a:xfrm>
                <a:off x="8701968" y="4177180"/>
                <a:ext cx="420090" cy="266555"/>
              </a:xfrm>
              <a:custGeom>
                <a:avLst/>
                <a:gdLst>
                  <a:gd name="T0" fmla="*/ 88 w 197"/>
                  <a:gd name="T1" fmla="*/ 125 h 125"/>
                  <a:gd name="T2" fmla="*/ 197 w 197"/>
                  <a:gd name="T3" fmla="*/ 0 h 125"/>
                  <a:gd name="T4" fmla="*/ 0 w 197"/>
                  <a:gd name="T5" fmla="*/ 26 h 125"/>
                  <a:gd name="T6" fmla="*/ 88 w 197"/>
                  <a:gd name="T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25">
                    <a:moveTo>
                      <a:pt x="88" y="125"/>
                    </a:moveTo>
                    <a:lnTo>
                      <a:pt x="197" y="0"/>
                    </a:lnTo>
                    <a:lnTo>
                      <a:pt x="0" y="26"/>
                    </a:lnTo>
                    <a:lnTo>
                      <a:pt x="88" y="12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377">
                <a:extLst>
                  <a:ext uri="{FF2B5EF4-FFF2-40B4-BE49-F238E27FC236}">
                    <a16:creationId xmlns:a16="http://schemas.microsoft.com/office/drawing/2014/main" id="{23BBC3E7-52FE-492A-91F2-C1FE5E69FA43}"/>
                  </a:ext>
                </a:extLst>
              </p:cNvPr>
              <p:cNvSpPr/>
              <p:nvPr/>
            </p:nvSpPr>
            <p:spPr bwMode="auto">
              <a:xfrm>
                <a:off x="8701968" y="4232623"/>
                <a:ext cx="187654" cy="428620"/>
              </a:xfrm>
              <a:custGeom>
                <a:avLst/>
                <a:gdLst>
                  <a:gd name="T0" fmla="*/ 50 w 88"/>
                  <a:gd name="T1" fmla="*/ 201 h 201"/>
                  <a:gd name="T2" fmla="*/ 0 w 88"/>
                  <a:gd name="T3" fmla="*/ 0 h 201"/>
                  <a:gd name="T4" fmla="*/ 88 w 88"/>
                  <a:gd name="T5" fmla="*/ 99 h 201"/>
                  <a:gd name="T6" fmla="*/ 50 w 88"/>
                  <a:gd name="T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201">
                    <a:moveTo>
                      <a:pt x="50" y="201"/>
                    </a:moveTo>
                    <a:lnTo>
                      <a:pt x="0" y="0"/>
                    </a:lnTo>
                    <a:lnTo>
                      <a:pt x="88" y="99"/>
                    </a:lnTo>
                    <a:lnTo>
                      <a:pt x="50" y="20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378">
                <a:extLst>
                  <a:ext uri="{FF2B5EF4-FFF2-40B4-BE49-F238E27FC236}">
                    <a16:creationId xmlns:a16="http://schemas.microsoft.com/office/drawing/2014/main" id="{C1CB5695-DFB3-49D0-B3C5-61C7BF426CE2}"/>
                  </a:ext>
                </a:extLst>
              </p:cNvPr>
              <p:cNvSpPr/>
              <p:nvPr/>
            </p:nvSpPr>
            <p:spPr bwMode="auto">
              <a:xfrm>
                <a:off x="8701968" y="3904228"/>
                <a:ext cx="420090" cy="328395"/>
              </a:xfrm>
              <a:custGeom>
                <a:avLst/>
                <a:gdLst>
                  <a:gd name="T0" fmla="*/ 133 w 197"/>
                  <a:gd name="T1" fmla="*/ 0 h 154"/>
                  <a:gd name="T2" fmla="*/ 0 w 197"/>
                  <a:gd name="T3" fmla="*/ 154 h 154"/>
                  <a:gd name="T4" fmla="*/ 197 w 197"/>
                  <a:gd name="T5" fmla="*/ 128 h 154"/>
                  <a:gd name="T6" fmla="*/ 133 w 197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54">
                    <a:moveTo>
                      <a:pt x="133" y="0"/>
                    </a:moveTo>
                    <a:lnTo>
                      <a:pt x="0" y="154"/>
                    </a:lnTo>
                    <a:lnTo>
                      <a:pt x="197" y="128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379">
                <a:extLst>
                  <a:ext uri="{FF2B5EF4-FFF2-40B4-BE49-F238E27FC236}">
                    <a16:creationId xmlns:a16="http://schemas.microsoft.com/office/drawing/2014/main" id="{7477C9F0-1541-45BB-8834-5A68BCACF0DD}"/>
                  </a:ext>
                </a:extLst>
              </p:cNvPr>
              <p:cNvSpPr/>
              <p:nvPr/>
            </p:nvSpPr>
            <p:spPr bwMode="auto">
              <a:xfrm>
                <a:off x="8582552" y="3575833"/>
                <a:ext cx="403031" cy="328395"/>
              </a:xfrm>
              <a:custGeom>
                <a:avLst/>
                <a:gdLst>
                  <a:gd name="T0" fmla="*/ 0 w 189"/>
                  <a:gd name="T1" fmla="*/ 76 h 154"/>
                  <a:gd name="T2" fmla="*/ 189 w 189"/>
                  <a:gd name="T3" fmla="*/ 154 h 154"/>
                  <a:gd name="T4" fmla="*/ 115 w 189"/>
                  <a:gd name="T5" fmla="*/ 0 h 154"/>
                  <a:gd name="T6" fmla="*/ 0 w 189"/>
                  <a:gd name="T7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154">
                    <a:moveTo>
                      <a:pt x="0" y="76"/>
                    </a:moveTo>
                    <a:lnTo>
                      <a:pt x="189" y="154"/>
                    </a:lnTo>
                    <a:lnTo>
                      <a:pt x="115" y="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380">
                <a:extLst>
                  <a:ext uri="{FF2B5EF4-FFF2-40B4-BE49-F238E27FC236}">
                    <a16:creationId xmlns:a16="http://schemas.microsoft.com/office/drawing/2014/main" id="{2B8BEAD6-CB7D-4A2D-A20B-6A50C1FA5975}"/>
                  </a:ext>
                </a:extLst>
              </p:cNvPr>
              <p:cNvSpPr/>
              <p:nvPr/>
            </p:nvSpPr>
            <p:spPr bwMode="auto">
              <a:xfrm>
                <a:off x="8495121" y="3904228"/>
                <a:ext cx="490460" cy="328395"/>
              </a:xfrm>
              <a:custGeom>
                <a:avLst/>
                <a:gdLst>
                  <a:gd name="T0" fmla="*/ 0 w 230"/>
                  <a:gd name="T1" fmla="*/ 111 h 154"/>
                  <a:gd name="T2" fmla="*/ 97 w 230"/>
                  <a:gd name="T3" fmla="*/ 154 h 154"/>
                  <a:gd name="T4" fmla="*/ 230 w 230"/>
                  <a:gd name="T5" fmla="*/ 0 h 154"/>
                  <a:gd name="T6" fmla="*/ 0 w 230"/>
                  <a:gd name="T7" fmla="*/ 11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0" h="154">
                    <a:moveTo>
                      <a:pt x="0" y="111"/>
                    </a:moveTo>
                    <a:lnTo>
                      <a:pt x="97" y="154"/>
                    </a:lnTo>
                    <a:lnTo>
                      <a:pt x="230" y="0"/>
                    </a:lnTo>
                    <a:lnTo>
                      <a:pt x="0" y="11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381">
                <a:extLst>
                  <a:ext uri="{FF2B5EF4-FFF2-40B4-BE49-F238E27FC236}">
                    <a16:creationId xmlns:a16="http://schemas.microsoft.com/office/drawing/2014/main" id="{F80A4ED7-4571-46F3-BA64-76620307DFD5}"/>
                  </a:ext>
                </a:extLst>
              </p:cNvPr>
              <p:cNvSpPr/>
              <p:nvPr/>
            </p:nvSpPr>
            <p:spPr bwMode="auto">
              <a:xfrm>
                <a:off x="8495121" y="3737898"/>
                <a:ext cx="490460" cy="403031"/>
              </a:xfrm>
              <a:custGeom>
                <a:avLst/>
                <a:gdLst>
                  <a:gd name="T0" fmla="*/ 41 w 230"/>
                  <a:gd name="T1" fmla="*/ 0 h 189"/>
                  <a:gd name="T2" fmla="*/ 0 w 230"/>
                  <a:gd name="T3" fmla="*/ 189 h 189"/>
                  <a:gd name="T4" fmla="*/ 230 w 230"/>
                  <a:gd name="T5" fmla="*/ 78 h 189"/>
                  <a:gd name="T6" fmla="*/ 41 w 230"/>
                  <a:gd name="T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0" h="189">
                    <a:moveTo>
                      <a:pt x="41" y="0"/>
                    </a:moveTo>
                    <a:lnTo>
                      <a:pt x="0" y="189"/>
                    </a:lnTo>
                    <a:lnTo>
                      <a:pt x="230" y="78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382">
                <a:extLst>
                  <a:ext uri="{FF2B5EF4-FFF2-40B4-BE49-F238E27FC236}">
                    <a16:creationId xmlns:a16="http://schemas.microsoft.com/office/drawing/2014/main" id="{0DD5F160-9985-4BD6-8C6E-19715C70C018}"/>
                  </a:ext>
                </a:extLst>
              </p:cNvPr>
              <p:cNvSpPr/>
              <p:nvPr/>
            </p:nvSpPr>
            <p:spPr bwMode="auto">
              <a:xfrm>
                <a:off x="8889622" y="2611973"/>
                <a:ext cx="413692" cy="490460"/>
              </a:xfrm>
              <a:custGeom>
                <a:avLst/>
                <a:gdLst>
                  <a:gd name="T0" fmla="*/ 0 w 194"/>
                  <a:gd name="T1" fmla="*/ 0 h 230"/>
                  <a:gd name="T2" fmla="*/ 45 w 194"/>
                  <a:gd name="T3" fmla="*/ 230 h 230"/>
                  <a:gd name="T4" fmla="*/ 194 w 194"/>
                  <a:gd name="T5" fmla="*/ 50 h 230"/>
                  <a:gd name="T6" fmla="*/ 0 w 194"/>
                  <a:gd name="T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230">
                    <a:moveTo>
                      <a:pt x="0" y="0"/>
                    </a:moveTo>
                    <a:lnTo>
                      <a:pt x="45" y="230"/>
                    </a:lnTo>
                    <a:lnTo>
                      <a:pt x="194" y="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383">
                <a:extLst>
                  <a:ext uri="{FF2B5EF4-FFF2-40B4-BE49-F238E27FC236}">
                    <a16:creationId xmlns:a16="http://schemas.microsoft.com/office/drawing/2014/main" id="{53FC46E3-F5C8-40E3-AE0B-3788E6144860}"/>
                  </a:ext>
                </a:extLst>
              </p:cNvPr>
              <p:cNvSpPr/>
              <p:nvPr/>
            </p:nvSpPr>
            <p:spPr bwMode="auto">
              <a:xfrm>
                <a:off x="8582552" y="2611973"/>
                <a:ext cx="403031" cy="490460"/>
              </a:xfrm>
              <a:custGeom>
                <a:avLst/>
                <a:gdLst>
                  <a:gd name="T0" fmla="*/ 0 w 189"/>
                  <a:gd name="T1" fmla="*/ 133 h 230"/>
                  <a:gd name="T2" fmla="*/ 189 w 189"/>
                  <a:gd name="T3" fmla="*/ 230 h 230"/>
                  <a:gd name="T4" fmla="*/ 144 w 189"/>
                  <a:gd name="T5" fmla="*/ 0 h 230"/>
                  <a:gd name="T6" fmla="*/ 0 w 189"/>
                  <a:gd name="T7" fmla="*/ 13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230">
                    <a:moveTo>
                      <a:pt x="0" y="133"/>
                    </a:moveTo>
                    <a:lnTo>
                      <a:pt x="189" y="230"/>
                    </a:lnTo>
                    <a:lnTo>
                      <a:pt x="144" y="0"/>
                    </a:lnTo>
                    <a:lnTo>
                      <a:pt x="0" y="13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384">
                <a:extLst>
                  <a:ext uri="{FF2B5EF4-FFF2-40B4-BE49-F238E27FC236}">
                    <a16:creationId xmlns:a16="http://schemas.microsoft.com/office/drawing/2014/main" id="{65C5EA1F-9E3F-4DAA-8863-5DF7B09106AF}"/>
                  </a:ext>
                </a:extLst>
              </p:cNvPr>
              <p:cNvSpPr/>
              <p:nvPr/>
            </p:nvSpPr>
            <p:spPr bwMode="auto">
              <a:xfrm>
                <a:off x="8582552" y="2560794"/>
                <a:ext cx="307070" cy="334793"/>
              </a:xfrm>
              <a:custGeom>
                <a:avLst/>
                <a:gdLst>
                  <a:gd name="T0" fmla="*/ 23 w 144"/>
                  <a:gd name="T1" fmla="*/ 0 h 157"/>
                  <a:gd name="T2" fmla="*/ 0 w 144"/>
                  <a:gd name="T3" fmla="*/ 157 h 157"/>
                  <a:gd name="T4" fmla="*/ 144 w 144"/>
                  <a:gd name="T5" fmla="*/ 24 h 157"/>
                  <a:gd name="T6" fmla="*/ 23 w 144"/>
                  <a:gd name="T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157">
                    <a:moveTo>
                      <a:pt x="23" y="0"/>
                    </a:moveTo>
                    <a:lnTo>
                      <a:pt x="0" y="157"/>
                    </a:lnTo>
                    <a:lnTo>
                      <a:pt x="144" y="24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385">
                <a:extLst>
                  <a:ext uri="{FF2B5EF4-FFF2-40B4-BE49-F238E27FC236}">
                    <a16:creationId xmlns:a16="http://schemas.microsoft.com/office/drawing/2014/main" id="{DFACF9B9-436D-4515-B825-E68A799831C6}"/>
                  </a:ext>
                </a:extLst>
              </p:cNvPr>
              <p:cNvSpPr/>
              <p:nvPr/>
            </p:nvSpPr>
            <p:spPr bwMode="auto">
              <a:xfrm>
                <a:off x="8298937" y="2560794"/>
                <a:ext cx="332660" cy="334793"/>
              </a:xfrm>
              <a:custGeom>
                <a:avLst/>
                <a:gdLst>
                  <a:gd name="T0" fmla="*/ 0 w 156"/>
                  <a:gd name="T1" fmla="*/ 93 h 157"/>
                  <a:gd name="T2" fmla="*/ 156 w 156"/>
                  <a:gd name="T3" fmla="*/ 0 h 157"/>
                  <a:gd name="T4" fmla="*/ 133 w 156"/>
                  <a:gd name="T5" fmla="*/ 157 h 157"/>
                  <a:gd name="T6" fmla="*/ 0 w 156"/>
                  <a:gd name="T7" fmla="*/ 9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57">
                    <a:moveTo>
                      <a:pt x="0" y="93"/>
                    </a:moveTo>
                    <a:lnTo>
                      <a:pt x="156" y="0"/>
                    </a:lnTo>
                    <a:lnTo>
                      <a:pt x="133" y="157"/>
                    </a:lnTo>
                    <a:lnTo>
                      <a:pt x="0" y="9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386">
                <a:extLst>
                  <a:ext uri="{FF2B5EF4-FFF2-40B4-BE49-F238E27FC236}">
                    <a16:creationId xmlns:a16="http://schemas.microsoft.com/office/drawing/2014/main" id="{DB58192A-1E7F-4535-BCF3-C72531B3486F}"/>
                  </a:ext>
                </a:extLst>
              </p:cNvPr>
              <p:cNvSpPr/>
              <p:nvPr/>
            </p:nvSpPr>
            <p:spPr bwMode="auto">
              <a:xfrm>
                <a:off x="8495121" y="3102433"/>
                <a:ext cx="490460" cy="473400"/>
              </a:xfrm>
              <a:custGeom>
                <a:avLst/>
                <a:gdLst>
                  <a:gd name="T0" fmla="*/ 156 w 230"/>
                  <a:gd name="T1" fmla="*/ 222 h 222"/>
                  <a:gd name="T2" fmla="*/ 0 w 230"/>
                  <a:gd name="T3" fmla="*/ 125 h 222"/>
                  <a:gd name="T4" fmla="*/ 230 w 230"/>
                  <a:gd name="T5" fmla="*/ 0 h 222"/>
                  <a:gd name="T6" fmla="*/ 156 w 230"/>
                  <a:gd name="T7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0" h="222">
                    <a:moveTo>
                      <a:pt x="156" y="222"/>
                    </a:moveTo>
                    <a:lnTo>
                      <a:pt x="0" y="125"/>
                    </a:lnTo>
                    <a:lnTo>
                      <a:pt x="230" y="0"/>
                    </a:lnTo>
                    <a:lnTo>
                      <a:pt x="156" y="22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387">
                <a:extLst>
                  <a:ext uri="{FF2B5EF4-FFF2-40B4-BE49-F238E27FC236}">
                    <a16:creationId xmlns:a16="http://schemas.microsoft.com/office/drawing/2014/main" id="{6D6D0111-4FFE-4210-994A-711E036E9560}"/>
                  </a:ext>
                </a:extLst>
              </p:cNvPr>
              <p:cNvSpPr/>
              <p:nvPr/>
            </p:nvSpPr>
            <p:spPr bwMode="auto">
              <a:xfrm>
                <a:off x="8343719" y="2895587"/>
                <a:ext cx="641863" cy="226038"/>
              </a:xfrm>
              <a:custGeom>
                <a:avLst/>
                <a:gdLst>
                  <a:gd name="T0" fmla="*/ 112 w 301"/>
                  <a:gd name="T1" fmla="*/ 0 h 106"/>
                  <a:gd name="T2" fmla="*/ 0 w 301"/>
                  <a:gd name="T3" fmla="*/ 106 h 106"/>
                  <a:gd name="T4" fmla="*/ 301 w 301"/>
                  <a:gd name="T5" fmla="*/ 97 h 106"/>
                  <a:gd name="T6" fmla="*/ 112 w 301"/>
                  <a:gd name="T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1" h="106">
                    <a:moveTo>
                      <a:pt x="112" y="0"/>
                    </a:moveTo>
                    <a:lnTo>
                      <a:pt x="0" y="106"/>
                    </a:lnTo>
                    <a:lnTo>
                      <a:pt x="301" y="97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388">
                <a:extLst>
                  <a:ext uri="{FF2B5EF4-FFF2-40B4-BE49-F238E27FC236}">
                    <a16:creationId xmlns:a16="http://schemas.microsoft.com/office/drawing/2014/main" id="{95326913-6CA0-460F-9C22-CCDFE83A52B7}"/>
                  </a:ext>
                </a:extLst>
              </p:cNvPr>
              <p:cNvSpPr/>
              <p:nvPr/>
            </p:nvSpPr>
            <p:spPr bwMode="auto">
              <a:xfrm>
                <a:off x="8495121" y="3368988"/>
                <a:ext cx="332660" cy="368912"/>
              </a:xfrm>
              <a:custGeom>
                <a:avLst/>
                <a:gdLst>
                  <a:gd name="T0" fmla="*/ 0 w 156"/>
                  <a:gd name="T1" fmla="*/ 0 h 173"/>
                  <a:gd name="T2" fmla="*/ 41 w 156"/>
                  <a:gd name="T3" fmla="*/ 173 h 173"/>
                  <a:gd name="T4" fmla="*/ 156 w 156"/>
                  <a:gd name="T5" fmla="*/ 97 h 173"/>
                  <a:gd name="T6" fmla="*/ 0 w 156"/>
                  <a:gd name="T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73">
                    <a:moveTo>
                      <a:pt x="0" y="0"/>
                    </a:moveTo>
                    <a:lnTo>
                      <a:pt x="41" y="173"/>
                    </a:lnTo>
                    <a:lnTo>
                      <a:pt x="156" y="9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389">
                <a:extLst>
                  <a:ext uri="{FF2B5EF4-FFF2-40B4-BE49-F238E27FC236}">
                    <a16:creationId xmlns:a16="http://schemas.microsoft.com/office/drawing/2014/main" id="{7EEECF42-34BC-46E7-9C02-50CD1F09C535}"/>
                  </a:ext>
                </a:extLst>
              </p:cNvPr>
              <p:cNvSpPr/>
              <p:nvPr/>
            </p:nvSpPr>
            <p:spPr bwMode="auto">
              <a:xfrm>
                <a:off x="8343719" y="3102433"/>
                <a:ext cx="641863" cy="266555"/>
              </a:xfrm>
              <a:custGeom>
                <a:avLst/>
                <a:gdLst>
                  <a:gd name="T0" fmla="*/ 0 w 301"/>
                  <a:gd name="T1" fmla="*/ 9 h 125"/>
                  <a:gd name="T2" fmla="*/ 71 w 301"/>
                  <a:gd name="T3" fmla="*/ 125 h 125"/>
                  <a:gd name="T4" fmla="*/ 301 w 301"/>
                  <a:gd name="T5" fmla="*/ 0 h 125"/>
                  <a:gd name="T6" fmla="*/ 0 w 301"/>
                  <a:gd name="T7" fmla="*/ 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1" h="125">
                    <a:moveTo>
                      <a:pt x="0" y="9"/>
                    </a:moveTo>
                    <a:lnTo>
                      <a:pt x="71" y="125"/>
                    </a:lnTo>
                    <a:lnTo>
                      <a:pt x="301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390">
                <a:extLst>
                  <a:ext uri="{FF2B5EF4-FFF2-40B4-BE49-F238E27FC236}">
                    <a16:creationId xmlns:a16="http://schemas.microsoft.com/office/drawing/2014/main" id="{564E5B8C-36A6-4B14-991F-EA0EACDFEE59}"/>
                  </a:ext>
                </a:extLst>
              </p:cNvPr>
              <p:cNvSpPr/>
              <p:nvPr/>
            </p:nvSpPr>
            <p:spPr bwMode="auto">
              <a:xfrm>
                <a:off x="8173125" y="3368988"/>
                <a:ext cx="409427" cy="368912"/>
              </a:xfrm>
              <a:custGeom>
                <a:avLst/>
                <a:gdLst>
                  <a:gd name="T0" fmla="*/ 0 w 192"/>
                  <a:gd name="T1" fmla="*/ 116 h 173"/>
                  <a:gd name="T2" fmla="*/ 151 w 192"/>
                  <a:gd name="T3" fmla="*/ 0 h 173"/>
                  <a:gd name="T4" fmla="*/ 192 w 192"/>
                  <a:gd name="T5" fmla="*/ 173 h 173"/>
                  <a:gd name="T6" fmla="*/ 0 w 192"/>
                  <a:gd name="T7" fmla="*/ 1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73">
                    <a:moveTo>
                      <a:pt x="0" y="116"/>
                    </a:moveTo>
                    <a:lnTo>
                      <a:pt x="151" y="0"/>
                    </a:lnTo>
                    <a:lnTo>
                      <a:pt x="192" y="173"/>
                    </a:lnTo>
                    <a:lnTo>
                      <a:pt x="0" y="11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391">
                <a:extLst>
                  <a:ext uri="{FF2B5EF4-FFF2-40B4-BE49-F238E27FC236}">
                    <a16:creationId xmlns:a16="http://schemas.microsoft.com/office/drawing/2014/main" id="{5384E573-6016-4FE9-B613-739E322C8FAA}"/>
                  </a:ext>
                </a:extLst>
              </p:cNvPr>
              <p:cNvSpPr/>
              <p:nvPr/>
            </p:nvSpPr>
            <p:spPr bwMode="auto">
              <a:xfrm>
                <a:off x="8173125" y="3616350"/>
                <a:ext cx="409427" cy="287879"/>
              </a:xfrm>
              <a:custGeom>
                <a:avLst/>
                <a:gdLst>
                  <a:gd name="T0" fmla="*/ 26 w 192"/>
                  <a:gd name="T1" fmla="*/ 135 h 135"/>
                  <a:gd name="T2" fmla="*/ 192 w 192"/>
                  <a:gd name="T3" fmla="*/ 57 h 135"/>
                  <a:gd name="T4" fmla="*/ 0 w 192"/>
                  <a:gd name="T5" fmla="*/ 0 h 135"/>
                  <a:gd name="T6" fmla="*/ 26 w 192"/>
                  <a:gd name="T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35">
                    <a:moveTo>
                      <a:pt x="26" y="135"/>
                    </a:moveTo>
                    <a:lnTo>
                      <a:pt x="192" y="57"/>
                    </a:lnTo>
                    <a:lnTo>
                      <a:pt x="0" y="0"/>
                    </a:lnTo>
                    <a:lnTo>
                      <a:pt x="26" y="13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392">
                <a:extLst>
                  <a:ext uri="{FF2B5EF4-FFF2-40B4-BE49-F238E27FC236}">
                    <a16:creationId xmlns:a16="http://schemas.microsoft.com/office/drawing/2014/main" id="{CFECCFD8-F27E-4A56-98A0-2935372D4C36}"/>
                  </a:ext>
                </a:extLst>
              </p:cNvPr>
              <p:cNvSpPr/>
              <p:nvPr/>
            </p:nvSpPr>
            <p:spPr bwMode="auto">
              <a:xfrm>
                <a:off x="8228568" y="3737898"/>
                <a:ext cx="353984" cy="403031"/>
              </a:xfrm>
              <a:custGeom>
                <a:avLst/>
                <a:gdLst>
                  <a:gd name="T0" fmla="*/ 125 w 166"/>
                  <a:gd name="T1" fmla="*/ 189 h 189"/>
                  <a:gd name="T2" fmla="*/ 0 w 166"/>
                  <a:gd name="T3" fmla="*/ 78 h 189"/>
                  <a:gd name="T4" fmla="*/ 166 w 166"/>
                  <a:gd name="T5" fmla="*/ 0 h 189"/>
                  <a:gd name="T6" fmla="*/ 125 w 166"/>
                  <a:gd name="T7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6" h="189">
                    <a:moveTo>
                      <a:pt x="125" y="189"/>
                    </a:moveTo>
                    <a:lnTo>
                      <a:pt x="0" y="78"/>
                    </a:lnTo>
                    <a:lnTo>
                      <a:pt x="166" y="0"/>
                    </a:lnTo>
                    <a:lnTo>
                      <a:pt x="125" y="18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393">
                <a:extLst>
                  <a:ext uri="{FF2B5EF4-FFF2-40B4-BE49-F238E27FC236}">
                    <a16:creationId xmlns:a16="http://schemas.microsoft.com/office/drawing/2014/main" id="{EA88ED89-2A4B-4C21-BA79-78D69584801C}"/>
                  </a:ext>
                </a:extLst>
              </p:cNvPr>
              <p:cNvSpPr/>
              <p:nvPr/>
            </p:nvSpPr>
            <p:spPr bwMode="auto">
              <a:xfrm>
                <a:off x="8072899" y="3121625"/>
                <a:ext cx="422222" cy="247362"/>
              </a:xfrm>
              <a:custGeom>
                <a:avLst/>
                <a:gdLst>
                  <a:gd name="T0" fmla="*/ 0 w 198"/>
                  <a:gd name="T1" fmla="*/ 97 h 116"/>
                  <a:gd name="T2" fmla="*/ 198 w 198"/>
                  <a:gd name="T3" fmla="*/ 116 h 116"/>
                  <a:gd name="T4" fmla="*/ 127 w 198"/>
                  <a:gd name="T5" fmla="*/ 0 h 116"/>
                  <a:gd name="T6" fmla="*/ 0 w 198"/>
                  <a:gd name="T7" fmla="*/ 9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16">
                    <a:moveTo>
                      <a:pt x="0" y="97"/>
                    </a:moveTo>
                    <a:lnTo>
                      <a:pt x="198" y="116"/>
                    </a:lnTo>
                    <a:lnTo>
                      <a:pt x="127" y="0"/>
                    </a:lnTo>
                    <a:lnTo>
                      <a:pt x="0" y="9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394">
                <a:extLst>
                  <a:ext uri="{FF2B5EF4-FFF2-40B4-BE49-F238E27FC236}">
                    <a16:creationId xmlns:a16="http://schemas.microsoft.com/office/drawing/2014/main" id="{5103C859-5B01-4447-9B9B-F3E266246D87}"/>
                  </a:ext>
                </a:extLst>
              </p:cNvPr>
              <p:cNvSpPr/>
              <p:nvPr/>
            </p:nvSpPr>
            <p:spPr bwMode="auto">
              <a:xfrm>
                <a:off x="8072899" y="3328471"/>
                <a:ext cx="422222" cy="287879"/>
              </a:xfrm>
              <a:custGeom>
                <a:avLst/>
                <a:gdLst>
                  <a:gd name="T0" fmla="*/ 47 w 198"/>
                  <a:gd name="T1" fmla="*/ 135 h 135"/>
                  <a:gd name="T2" fmla="*/ 0 w 198"/>
                  <a:gd name="T3" fmla="*/ 0 h 135"/>
                  <a:gd name="T4" fmla="*/ 198 w 198"/>
                  <a:gd name="T5" fmla="*/ 19 h 135"/>
                  <a:gd name="T6" fmla="*/ 47 w 198"/>
                  <a:gd name="T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35">
                    <a:moveTo>
                      <a:pt x="47" y="135"/>
                    </a:moveTo>
                    <a:lnTo>
                      <a:pt x="0" y="0"/>
                    </a:lnTo>
                    <a:lnTo>
                      <a:pt x="198" y="19"/>
                    </a:lnTo>
                    <a:lnTo>
                      <a:pt x="47" y="13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395">
                <a:extLst>
                  <a:ext uri="{FF2B5EF4-FFF2-40B4-BE49-F238E27FC236}">
                    <a16:creationId xmlns:a16="http://schemas.microsoft.com/office/drawing/2014/main" id="{0AF01F01-AC81-4D5A-8E4F-05CE646A1261}"/>
                  </a:ext>
                </a:extLst>
              </p:cNvPr>
              <p:cNvSpPr/>
              <p:nvPr/>
            </p:nvSpPr>
            <p:spPr bwMode="auto">
              <a:xfrm>
                <a:off x="8117681" y="3904228"/>
                <a:ext cx="377441" cy="236701"/>
              </a:xfrm>
              <a:custGeom>
                <a:avLst/>
                <a:gdLst>
                  <a:gd name="T0" fmla="*/ 0 w 177"/>
                  <a:gd name="T1" fmla="*/ 97 h 111"/>
                  <a:gd name="T2" fmla="*/ 52 w 177"/>
                  <a:gd name="T3" fmla="*/ 0 h 111"/>
                  <a:gd name="T4" fmla="*/ 177 w 177"/>
                  <a:gd name="T5" fmla="*/ 111 h 111"/>
                  <a:gd name="T6" fmla="*/ 0 w 177"/>
                  <a:gd name="T7" fmla="*/ 9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111">
                    <a:moveTo>
                      <a:pt x="0" y="97"/>
                    </a:moveTo>
                    <a:lnTo>
                      <a:pt x="52" y="0"/>
                    </a:lnTo>
                    <a:lnTo>
                      <a:pt x="177" y="111"/>
                    </a:lnTo>
                    <a:lnTo>
                      <a:pt x="0" y="9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396">
                <a:extLst>
                  <a:ext uri="{FF2B5EF4-FFF2-40B4-BE49-F238E27FC236}">
                    <a16:creationId xmlns:a16="http://schemas.microsoft.com/office/drawing/2014/main" id="{BC0D8DA8-D848-4B33-99FF-158C09F1CB46}"/>
                  </a:ext>
                </a:extLst>
              </p:cNvPr>
              <p:cNvSpPr/>
              <p:nvPr/>
            </p:nvSpPr>
            <p:spPr bwMode="auto">
              <a:xfrm>
                <a:off x="7970543" y="4111075"/>
                <a:ext cx="409427" cy="358249"/>
              </a:xfrm>
              <a:custGeom>
                <a:avLst/>
                <a:gdLst>
                  <a:gd name="T0" fmla="*/ 192 w 192"/>
                  <a:gd name="T1" fmla="*/ 81 h 168"/>
                  <a:gd name="T2" fmla="*/ 0 w 192"/>
                  <a:gd name="T3" fmla="*/ 168 h 168"/>
                  <a:gd name="T4" fmla="*/ 69 w 192"/>
                  <a:gd name="T5" fmla="*/ 0 h 168"/>
                  <a:gd name="T6" fmla="*/ 192 w 192"/>
                  <a:gd name="T7" fmla="*/ 8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68">
                    <a:moveTo>
                      <a:pt x="192" y="81"/>
                    </a:moveTo>
                    <a:lnTo>
                      <a:pt x="0" y="168"/>
                    </a:lnTo>
                    <a:lnTo>
                      <a:pt x="69" y="0"/>
                    </a:lnTo>
                    <a:lnTo>
                      <a:pt x="192" y="8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397">
                <a:extLst>
                  <a:ext uri="{FF2B5EF4-FFF2-40B4-BE49-F238E27FC236}">
                    <a16:creationId xmlns:a16="http://schemas.microsoft.com/office/drawing/2014/main" id="{9C1DC019-5007-4117-851F-0C66612ACCBA}"/>
                  </a:ext>
                </a:extLst>
              </p:cNvPr>
              <p:cNvSpPr/>
              <p:nvPr/>
            </p:nvSpPr>
            <p:spPr bwMode="auto">
              <a:xfrm>
                <a:off x="7778624" y="4066293"/>
                <a:ext cx="339058" cy="403031"/>
              </a:xfrm>
              <a:custGeom>
                <a:avLst/>
                <a:gdLst>
                  <a:gd name="T0" fmla="*/ 0 w 159"/>
                  <a:gd name="T1" fmla="*/ 0 h 189"/>
                  <a:gd name="T2" fmla="*/ 90 w 159"/>
                  <a:gd name="T3" fmla="*/ 189 h 189"/>
                  <a:gd name="T4" fmla="*/ 159 w 159"/>
                  <a:gd name="T5" fmla="*/ 21 h 189"/>
                  <a:gd name="T6" fmla="*/ 0 w 159"/>
                  <a:gd name="T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189">
                    <a:moveTo>
                      <a:pt x="0" y="0"/>
                    </a:moveTo>
                    <a:lnTo>
                      <a:pt x="90" y="189"/>
                    </a:lnTo>
                    <a:lnTo>
                      <a:pt x="159" y="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398">
                <a:extLst>
                  <a:ext uri="{FF2B5EF4-FFF2-40B4-BE49-F238E27FC236}">
                    <a16:creationId xmlns:a16="http://schemas.microsoft.com/office/drawing/2014/main" id="{29D69E8E-98A1-4810-AC28-E83B8D2F972C}"/>
                  </a:ext>
                </a:extLst>
              </p:cNvPr>
              <p:cNvSpPr/>
              <p:nvPr/>
            </p:nvSpPr>
            <p:spPr bwMode="auto">
              <a:xfrm>
                <a:off x="7895908" y="3727237"/>
                <a:ext cx="332660" cy="383838"/>
              </a:xfrm>
              <a:custGeom>
                <a:avLst/>
                <a:gdLst>
                  <a:gd name="T0" fmla="*/ 0 w 156"/>
                  <a:gd name="T1" fmla="*/ 0 h 180"/>
                  <a:gd name="T2" fmla="*/ 104 w 156"/>
                  <a:gd name="T3" fmla="*/ 180 h 180"/>
                  <a:gd name="T4" fmla="*/ 156 w 156"/>
                  <a:gd name="T5" fmla="*/ 83 h 180"/>
                  <a:gd name="T6" fmla="*/ 0 w 156"/>
                  <a:gd name="T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80">
                    <a:moveTo>
                      <a:pt x="0" y="0"/>
                    </a:moveTo>
                    <a:lnTo>
                      <a:pt x="104" y="180"/>
                    </a:lnTo>
                    <a:lnTo>
                      <a:pt x="156" y="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399">
                <a:extLst>
                  <a:ext uri="{FF2B5EF4-FFF2-40B4-BE49-F238E27FC236}">
                    <a16:creationId xmlns:a16="http://schemas.microsoft.com/office/drawing/2014/main" id="{32423239-1896-45BA-86C1-8562993201B7}"/>
                  </a:ext>
                </a:extLst>
              </p:cNvPr>
              <p:cNvSpPr/>
              <p:nvPr/>
            </p:nvSpPr>
            <p:spPr bwMode="auto">
              <a:xfrm>
                <a:off x="7895908" y="3616350"/>
                <a:ext cx="332660" cy="287879"/>
              </a:xfrm>
              <a:custGeom>
                <a:avLst/>
                <a:gdLst>
                  <a:gd name="T0" fmla="*/ 130 w 156"/>
                  <a:gd name="T1" fmla="*/ 0 h 135"/>
                  <a:gd name="T2" fmla="*/ 156 w 156"/>
                  <a:gd name="T3" fmla="*/ 135 h 135"/>
                  <a:gd name="T4" fmla="*/ 0 w 156"/>
                  <a:gd name="T5" fmla="*/ 52 h 135"/>
                  <a:gd name="T6" fmla="*/ 130 w 156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35">
                    <a:moveTo>
                      <a:pt x="130" y="0"/>
                    </a:moveTo>
                    <a:lnTo>
                      <a:pt x="156" y="135"/>
                    </a:lnTo>
                    <a:lnTo>
                      <a:pt x="0" y="52"/>
                    </a:lnTo>
                    <a:lnTo>
                      <a:pt x="13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400">
                <a:extLst>
                  <a:ext uri="{FF2B5EF4-FFF2-40B4-BE49-F238E27FC236}">
                    <a16:creationId xmlns:a16="http://schemas.microsoft.com/office/drawing/2014/main" id="{BF1E14E5-3F67-4F28-B40E-815E26DA63F9}"/>
                  </a:ext>
                </a:extLst>
              </p:cNvPr>
              <p:cNvSpPr/>
              <p:nvPr/>
            </p:nvSpPr>
            <p:spPr bwMode="auto">
              <a:xfrm>
                <a:off x="7778624" y="3727237"/>
                <a:ext cx="339058" cy="383838"/>
              </a:xfrm>
              <a:custGeom>
                <a:avLst/>
                <a:gdLst>
                  <a:gd name="T0" fmla="*/ 159 w 159"/>
                  <a:gd name="T1" fmla="*/ 180 h 180"/>
                  <a:gd name="T2" fmla="*/ 0 w 159"/>
                  <a:gd name="T3" fmla="*/ 159 h 180"/>
                  <a:gd name="T4" fmla="*/ 55 w 159"/>
                  <a:gd name="T5" fmla="*/ 0 h 180"/>
                  <a:gd name="T6" fmla="*/ 159 w 159"/>
                  <a:gd name="T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180">
                    <a:moveTo>
                      <a:pt x="159" y="180"/>
                    </a:moveTo>
                    <a:lnTo>
                      <a:pt x="0" y="159"/>
                    </a:lnTo>
                    <a:lnTo>
                      <a:pt x="55" y="0"/>
                    </a:lnTo>
                    <a:lnTo>
                      <a:pt x="159" y="18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401">
                <a:extLst>
                  <a:ext uri="{FF2B5EF4-FFF2-40B4-BE49-F238E27FC236}">
                    <a16:creationId xmlns:a16="http://schemas.microsoft.com/office/drawing/2014/main" id="{434BEBF9-3EE4-4045-8CF6-EB34139EAB41}"/>
                  </a:ext>
                </a:extLst>
              </p:cNvPr>
              <p:cNvSpPr/>
              <p:nvPr/>
            </p:nvSpPr>
            <p:spPr bwMode="auto">
              <a:xfrm>
                <a:off x="7648546" y="3727237"/>
                <a:ext cx="247362" cy="339058"/>
              </a:xfrm>
              <a:custGeom>
                <a:avLst/>
                <a:gdLst>
                  <a:gd name="T0" fmla="*/ 0 w 116"/>
                  <a:gd name="T1" fmla="*/ 0 h 159"/>
                  <a:gd name="T2" fmla="*/ 61 w 116"/>
                  <a:gd name="T3" fmla="*/ 159 h 159"/>
                  <a:gd name="T4" fmla="*/ 116 w 116"/>
                  <a:gd name="T5" fmla="*/ 0 h 159"/>
                  <a:gd name="T6" fmla="*/ 0 w 116"/>
                  <a:gd name="T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59">
                    <a:moveTo>
                      <a:pt x="0" y="0"/>
                    </a:moveTo>
                    <a:lnTo>
                      <a:pt x="61" y="159"/>
                    </a:lnTo>
                    <a:lnTo>
                      <a:pt x="1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402">
                <a:extLst>
                  <a:ext uri="{FF2B5EF4-FFF2-40B4-BE49-F238E27FC236}">
                    <a16:creationId xmlns:a16="http://schemas.microsoft.com/office/drawing/2014/main" id="{36633ED1-523C-4BDD-AE78-26AD7B621465}"/>
                  </a:ext>
                </a:extLst>
              </p:cNvPr>
              <p:cNvSpPr/>
              <p:nvPr/>
            </p:nvSpPr>
            <p:spPr bwMode="auto">
              <a:xfrm>
                <a:off x="7834067" y="3328471"/>
                <a:ext cx="339058" cy="287879"/>
              </a:xfrm>
              <a:custGeom>
                <a:avLst/>
                <a:gdLst>
                  <a:gd name="T0" fmla="*/ 0 w 159"/>
                  <a:gd name="T1" fmla="*/ 36 h 135"/>
                  <a:gd name="T2" fmla="*/ 159 w 159"/>
                  <a:gd name="T3" fmla="*/ 135 h 135"/>
                  <a:gd name="T4" fmla="*/ 112 w 159"/>
                  <a:gd name="T5" fmla="*/ 0 h 135"/>
                  <a:gd name="T6" fmla="*/ 0 w 159"/>
                  <a:gd name="T7" fmla="*/ 3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135">
                    <a:moveTo>
                      <a:pt x="0" y="36"/>
                    </a:moveTo>
                    <a:lnTo>
                      <a:pt x="159" y="135"/>
                    </a:lnTo>
                    <a:lnTo>
                      <a:pt x="112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403">
                <a:extLst>
                  <a:ext uri="{FF2B5EF4-FFF2-40B4-BE49-F238E27FC236}">
                    <a16:creationId xmlns:a16="http://schemas.microsoft.com/office/drawing/2014/main" id="{308A8F20-45E6-4D3F-8028-4DD715167447}"/>
                  </a:ext>
                </a:extLst>
              </p:cNvPr>
              <p:cNvSpPr/>
              <p:nvPr/>
            </p:nvSpPr>
            <p:spPr bwMode="auto">
              <a:xfrm>
                <a:off x="7834067" y="3405238"/>
                <a:ext cx="339058" cy="321998"/>
              </a:xfrm>
              <a:custGeom>
                <a:avLst/>
                <a:gdLst>
                  <a:gd name="T0" fmla="*/ 29 w 159"/>
                  <a:gd name="T1" fmla="*/ 151 h 151"/>
                  <a:gd name="T2" fmla="*/ 159 w 159"/>
                  <a:gd name="T3" fmla="*/ 99 h 151"/>
                  <a:gd name="T4" fmla="*/ 0 w 159"/>
                  <a:gd name="T5" fmla="*/ 0 h 151"/>
                  <a:gd name="T6" fmla="*/ 29 w 159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151">
                    <a:moveTo>
                      <a:pt x="29" y="151"/>
                    </a:moveTo>
                    <a:lnTo>
                      <a:pt x="159" y="99"/>
                    </a:lnTo>
                    <a:lnTo>
                      <a:pt x="0" y="0"/>
                    </a:lnTo>
                    <a:lnTo>
                      <a:pt x="29" y="15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404">
                <a:extLst>
                  <a:ext uri="{FF2B5EF4-FFF2-40B4-BE49-F238E27FC236}">
                    <a16:creationId xmlns:a16="http://schemas.microsoft.com/office/drawing/2014/main" id="{ABC62EA3-3B21-4B36-9D9B-2AAE8DD5C0F3}"/>
                  </a:ext>
                </a:extLst>
              </p:cNvPr>
              <p:cNvSpPr/>
              <p:nvPr/>
            </p:nvSpPr>
            <p:spPr bwMode="auto">
              <a:xfrm>
                <a:off x="7648546" y="3405238"/>
                <a:ext cx="247362" cy="321998"/>
              </a:xfrm>
              <a:custGeom>
                <a:avLst/>
                <a:gdLst>
                  <a:gd name="T0" fmla="*/ 0 w 116"/>
                  <a:gd name="T1" fmla="*/ 151 h 151"/>
                  <a:gd name="T2" fmla="*/ 87 w 116"/>
                  <a:gd name="T3" fmla="*/ 0 h 151"/>
                  <a:gd name="T4" fmla="*/ 116 w 116"/>
                  <a:gd name="T5" fmla="*/ 151 h 151"/>
                  <a:gd name="T6" fmla="*/ 0 w 116"/>
                  <a:gd name="T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51">
                    <a:moveTo>
                      <a:pt x="0" y="151"/>
                    </a:moveTo>
                    <a:lnTo>
                      <a:pt x="87" y="0"/>
                    </a:lnTo>
                    <a:lnTo>
                      <a:pt x="116" y="151"/>
                    </a:lnTo>
                    <a:lnTo>
                      <a:pt x="0" y="15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405">
                <a:extLst>
                  <a:ext uri="{FF2B5EF4-FFF2-40B4-BE49-F238E27FC236}">
                    <a16:creationId xmlns:a16="http://schemas.microsoft.com/office/drawing/2014/main" id="{E1E98E1C-222C-44A5-986D-7CA6214C21F5}"/>
                  </a:ext>
                </a:extLst>
              </p:cNvPr>
              <p:cNvSpPr/>
              <p:nvPr/>
            </p:nvSpPr>
            <p:spPr bwMode="auto">
              <a:xfrm>
                <a:off x="7286032" y="3556642"/>
                <a:ext cx="362514" cy="292144"/>
              </a:xfrm>
              <a:custGeom>
                <a:avLst/>
                <a:gdLst>
                  <a:gd name="T0" fmla="*/ 52 w 170"/>
                  <a:gd name="T1" fmla="*/ 137 h 137"/>
                  <a:gd name="T2" fmla="*/ 170 w 170"/>
                  <a:gd name="T3" fmla="*/ 80 h 137"/>
                  <a:gd name="T4" fmla="*/ 0 w 170"/>
                  <a:gd name="T5" fmla="*/ 0 h 137"/>
                  <a:gd name="T6" fmla="*/ 52 w 170"/>
                  <a:gd name="T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0" h="137">
                    <a:moveTo>
                      <a:pt x="52" y="137"/>
                    </a:moveTo>
                    <a:lnTo>
                      <a:pt x="170" y="80"/>
                    </a:lnTo>
                    <a:lnTo>
                      <a:pt x="0" y="0"/>
                    </a:lnTo>
                    <a:lnTo>
                      <a:pt x="52" y="13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406">
                <a:extLst>
                  <a:ext uri="{FF2B5EF4-FFF2-40B4-BE49-F238E27FC236}">
                    <a16:creationId xmlns:a16="http://schemas.microsoft.com/office/drawing/2014/main" id="{7C1251FD-2113-458E-9743-84C1D694EA77}"/>
                  </a:ext>
                </a:extLst>
              </p:cNvPr>
              <p:cNvSpPr/>
              <p:nvPr/>
            </p:nvSpPr>
            <p:spPr bwMode="auto">
              <a:xfrm>
                <a:off x="7286032" y="3238908"/>
                <a:ext cx="362514" cy="488328"/>
              </a:xfrm>
              <a:custGeom>
                <a:avLst/>
                <a:gdLst>
                  <a:gd name="T0" fmla="*/ 85 w 170"/>
                  <a:gd name="T1" fmla="*/ 0 h 229"/>
                  <a:gd name="T2" fmla="*/ 170 w 170"/>
                  <a:gd name="T3" fmla="*/ 229 h 229"/>
                  <a:gd name="T4" fmla="*/ 0 w 170"/>
                  <a:gd name="T5" fmla="*/ 149 h 229"/>
                  <a:gd name="T6" fmla="*/ 85 w 170"/>
                  <a:gd name="T7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0" h="229">
                    <a:moveTo>
                      <a:pt x="85" y="0"/>
                    </a:moveTo>
                    <a:lnTo>
                      <a:pt x="170" y="229"/>
                    </a:lnTo>
                    <a:lnTo>
                      <a:pt x="0" y="149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407">
                <a:extLst>
                  <a:ext uri="{FF2B5EF4-FFF2-40B4-BE49-F238E27FC236}">
                    <a16:creationId xmlns:a16="http://schemas.microsoft.com/office/drawing/2014/main" id="{71BEE053-D7B0-4905-A713-6275DF7BCECC}"/>
                  </a:ext>
                </a:extLst>
              </p:cNvPr>
              <p:cNvSpPr/>
              <p:nvPr/>
            </p:nvSpPr>
            <p:spPr bwMode="auto">
              <a:xfrm>
                <a:off x="7467288" y="3238908"/>
                <a:ext cx="366779" cy="488328"/>
              </a:xfrm>
              <a:custGeom>
                <a:avLst/>
                <a:gdLst>
                  <a:gd name="T0" fmla="*/ 172 w 172"/>
                  <a:gd name="T1" fmla="*/ 78 h 229"/>
                  <a:gd name="T2" fmla="*/ 0 w 172"/>
                  <a:gd name="T3" fmla="*/ 0 h 229"/>
                  <a:gd name="T4" fmla="*/ 85 w 172"/>
                  <a:gd name="T5" fmla="*/ 229 h 229"/>
                  <a:gd name="T6" fmla="*/ 172 w 172"/>
                  <a:gd name="T7" fmla="*/ 7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229">
                    <a:moveTo>
                      <a:pt x="172" y="78"/>
                    </a:moveTo>
                    <a:lnTo>
                      <a:pt x="0" y="0"/>
                    </a:lnTo>
                    <a:lnTo>
                      <a:pt x="85" y="229"/>
                    </a:lnTo>
                    <a:lnTo>
                      <a:pt x="172" y="7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408">
                <a:extLst>
                  <a:ext uri="{FF2B5EF4-FFF2-40B4-BE49-F238E27FC236}">
                    <a16:creationId xmlns:a16="http://schemas.microsoft.com/office/drawing/2014/main" id="{1ED97C49-4CA8-41D1-8336-F73C9F328076}"/>
                  </a:ext>
                </a:extLst>
              </p:cNvPr>
              <p:cNvSpPr/>
              <p:nvPr/>
            </p:nvSpPr>
            <p:spPr bwMode="auto">
              <a:xfrm>
                <a:off x="7467288" y="3010739"/>
                <a:ext cx="366779" cy="394501"/>
              </a:xfrm>
              <a:custGeom>
                <a:avLst/>
                <a:gdLst>
                  <a:gd name="T0" fmla="*/ 146 w 172"/>
                  <a:gd name="T1" fmla="*/ 0 h 185"/>
                  <a:gd name="T2" fmla="*/ 0 w 172"/>
                  <a:gd name="T3" fmla="*/ 107 h 185"/>
                  <a:gd name="T4" fmla="*/ 172 w 172"/>
                  <a:gd name="T5" fmla="*/ 185 h 185"/>
                  <a:gd name="T6" fmla="*/ 146 w 172"/>
                  <a:gd name="T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185">
                    <a:moveTo>
                      <a:pt x="146" y="0"/>
                    </a:moveTo>
                    <a:lnTo>
                      <a:pt x="0" y="107"/>
                    </a:lnTo>
                    <a:lnTo>
                      <a:pt x="172" y="185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409">
                <a:extLst>
                  <a:ext uri="{FF2B5EF4-FFF2-40B4-BE49-F238E27FC236}">
                    <a16:creationId xmlns:a16="http://schemas.microsoft.com/office/drawing/2014/main" id="{7940F4F3-0FC3-41E6-AFCE-0D054FB7E354}"/>
                  </a:ext>
                </a:extLst>
              </p:cNvPr>
              <p:cNvSpPr/>
              <p:nvPr/>
            </p:nvSpPr>
            <p:spPr bwMode="auto">
              <a:xfrm>
                <a:off x="8298937" y="2759111"/>
                <a:ext cx="283614" cy="362514"/>
              </a:xfrm>
              <a:custGeom>
                <a:avLst/>
                <a:gdLst>
                  <a:gd name="T0" fmla="*/ 0 w 133"/>
                  <a:gd name="T1" fmla="*/ 0 h 170"/>
                  <a:gd name="T2" fmla="*/ 133 w 133"/>
                  <a:gd name="T3" fmla="*/ 64 h 170"/>
                  <a:gd name="T4" fmla="*/ 21 w 133"/>
                  <a:gd name="T5" fmla="*/ 170 h 170"/>
                  <a:gd name="T6" fmla="*/ 0 w 133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170">
                    <a:moveTo>
                      <a:pt x="0" y="0"/>
                    </a:moveTo>
                    <a:lnTo>
                      <a:pt x="133" y="64"/>
                    </a:lnTo>
                    <a:lnTo>
                      <a:pt x="21" y="17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410">
                <a:extLst>
                  <a:ext uri="{FF2B5EF4-FFF2-40B4-BE49-F238E27FC236}">
                    <a16:creationId xmlns:a16="http://schemas.microsoft.com/office/drawing/2014/main" id="{74F51622-7FD5-4D82-B0FD-698BBDD02132}"/>
                  </a:ext>
                </a:extLst>
              </p:cNvPr>
              <p:cNvSpPr/>
              <p:nvPr/>
            </p:nvSpPr>
            <p:spPr bwMode="auto">
              <a:xfrm>
                <a:off x="7778624" y="3010739"/>
                <a:ext cx="294276" cy="394501"/>
              </a:xfrm>
              <a:custGeom>
                <a:avLst/>
                <a:gdLst>
                  <a:gd name="T0" fmla="*/ 138 w 138"/>
                  <a:gd name="T1" fmla="*/ 149 h 185"/>
                  <a:gd name="T2" fmla="*/ 0 w 138"/>
                  <a:gd name="T3" fmla="*/ 0 h 185"/>
                  <a:gd name="T4" fmla="*/ 26 w 138"/>
                  <a:gd name="T5" fmla="*/ 185 h 185"/>
                  <a:gd name="T6" fmla="*/ 138 w 138"/>
                  <a:gd name="T7" fmla="*/ 149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85">
                    <a:moveTo>
                      <a:pt x="138" y="149"/>
                    </a:moveTo>
                    <a:lnTo>
                      <a:pt x="0" y="0"/>
                    </a:lnTo>
                    <a:lnTo>
                      <a:pt x="26" y="185"/>
                    </a:lnTo>
                    <a:lnTo>
                      <a:pt x="138" y="14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411">
                <a:extLst>
                  <a:ext uri="{FF2B5EF4-FFF2-40B4-BE49-F238E27FC236}">
                    <a16:creationId xmlns:a16="http://schemas.microsoft.com/office/drawing/2014/main" id="{3558E917-8986-44C0-A530-2E7132B249A3}"/>
                  </a:ext>
                </a:extLst>
              </p:cNvPr>
              <p:cNvSpPr/>
              <p:nvPr/>
            </p:nvSpPr>
            <p:spPr bwMode="auto">
              <a:xfrm>
                <a:off x="8040914" y="2844409"/>
                <a:ext cx="302806" cy="484063"/>
              </a:xfrm>
              <a:custGeom>
                <a:avLst/>
                <a:gdLst>
                  <a:gd name="T0" fmla="*/ 0 w 142"/>
                  <a:gd name="T1" fmla="*/ 0 h 227"/>
                  <a:gd name="T2" fmla="*/ 15 w 142"/>
                  <a:gd name="T3" fmla="*/ 227 h 227"/>
                  <a:gd name="T4" fmla="*/ 142 w 142"/>
                  <a:gd name="T5" fmla="*/ 130 h 227"/>
                  <a:gd name="T6" fmla="*/ 0 w 142"/>
                  <a:gd name="T7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227">
                    <a:moveTo>
                      <a:pt x="0" y="0"/>
                    </a:moveTo>
                    <a:lnTo>
                      <a:pt x="15" y="227"/>
                    </a:lnTo>
                    <a:lnTo>
                      <a:pt x="142" y="1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412">
                <a:extLst>
                  <a:ext uri="{FF2B5EF4-FFF2-40B4-BE49-F238E27FC236}">
                    <a16:creationId xmlns:a16="http://schemas.microsoft.com/office/drawing/2014/main" id="{E3CBED16-CC3D-408A-BA6F-5D46D417AB4C}"/>
                  </a:ext>
                </a:extLst>
              </p:cNvPr>
              <p:cNvSpPr/>
              <p:nvPr/>
            </p:nvSpPr>
            <p:spPr bwMode="auto">
              <a:xfrm>
                <a:off x="8040914" y="2759111"/>
                <a:ext cx="302806" cy="362514"/>
              </a:xfrm>
              <a:custGeom>
                <a:avLst/>
                <a:gdLst>
                  <a:gd name="T0" fmla="*/ 121 w 142"/>
                  <a:gd name="T1" fmla="*/ 0 h 170"/>
                  <a:gd name="T2" fmla="*/ 142 w 142"/>
                  <a:gd name="T3" fmla="*/ 170 h 170"/>
                  <a:gd name="T4" fmla="*/ 0 w 142"/>
                  <a:gd name="T5" fmla="*/ 40 h 170"/>
                  <a:gd name="T6" fmla="*/ 121 w 142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70">
                    <a:moveTo>
                      <a:pt x="121" y="0"/>
                    </a:moveTo>
                    <a:lnTo>
                      <a:pt x="142" y="170"/>
                    </a:lnTo>
                    <a:lnTo>
                      <a:pt x="0" y="40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413">
                <a:extLst>
                  <a:ext uri="{FF2B5EF4-FFF2-40B4-BE49-F238E27FC236}">
                    <a16:creationId xmlns:a16="http://schemas.microsoft.com/office/drawing/2014/main" id="{8E749A25-B7D3-4FD8-90E3-F582B8762CA7}"/>
                  </a:ext>
                </a:extLst>
              </p:cNvPr>
              <p:cNvSpPr/>
              <p:nvPr/>
            </p:nvSpPr>
            <p:spPr bwMode="auto">
              <a:xfrm>
                <a:off x="7778624" y="2844409"/>
                <a:ext cx="294276" cy="484063"/>
              </a:xfrm>
              <a:custGeom>
                <a:avLst/>
                <a:gdLst>
                  <a:gd name="T0" fmla="*/ 0 w 138"/>
                  <a:gd name="T1" fmla="*/ 78 h 227"/>
                  <a:gd name="T2" fmla="*/ 123 w 138"/>
                  <a:gd name="T3" fmla="*/ 0 h 227"/>
                  <a:gd name="T4" fmla="*/ 138 w 138"/>
                  <a:gd name="T5" fmla="*/ 227 h 227"/>
                  <a:gd name="T6" fmla="*/ 0 w 138"/>
                  <a:gd name="T7" fmla="*/ 78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27">
                    <a:moveTo>
                      <a:pt x="0" y="78"/>
                    </a:moveTo>
                    <a:lnTo>
                      <a:pt x="123" y="0"/>
                    </a:lnTo>
                    <a:lnTo>
                      <a:pt x="138" y="227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414">
                <a:extLst>
                  <a:ext uri="{FF2B5EF4-FFF2-40B4-BE49-F238E27FC236}">
                    <a16:creationId xmlns:a16="http://schemas.microsoft.com/office/drawing/2014/main" id="{119769B5-51A5-4506-BA24-2AE14F010DF9}"/>
                  </a:ext>
                </a:extLst>
              </p:cNvPr>
              <p:cNvSpPr/>
              <p:nvPr/>
            </p:nvSpPr>
            <p:spPr bwMode="auto">
              <a:xfrm>
                <a:off x="7552586" y="2648225"/>
                <a:ext cx="488328" cy="362514"/>
              </a:xfrm>
              <a:custGeom>
                <a:avLst/>
                <a:gdLst>
                  <a:gd name="T0" fmla="*/ 0 w 229"/>
                  <a:gd name="T1" fmla="*/ 0 h 170"/>
                  <a:gd name="T2" fmla="*/ 106 w 229"/>
                  <a:gd name="T3" fmla="*/ 170 h 170"/>
                  <a:gd name="T4" fmla="*/ 229 w 229"/>
                  <a:gd name="T5" fmla="*/ 92 h 170"/>
                  <a:gd name="T6" fmla="*/ 0 w 229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9" h="170">
                    <a:moveTo>
                      <a:pt x="0" y="0"/>
                    </a:moveTo>
                    <a:lnTo>
                      <a:pt x="106" y="170"/>
                    </a:lnTo>
                    <a:lnTo>
                      <a:pt x="229" y="9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415">
                <a:extLst>
                  <a:ext uri="{FF2B5EF4-FFF2-40B4-BE49-F238E27FC236}">
                    <a16:creationId xmlns:a16="http://schemas.microsoft.com/office/drawing/2014/main" id="{D0A32D93-F739-418F-B3E0-63DCBFD40CF7}"/>
                  </a:ext>
                </a:extLst>
              </p:cNvPr>
              <p:cNvSpPr/>
              <p:nvPr/>
            </p:nvSpPr>
            <p:spPr bwMode="auto">
              <a:xfrm>
                <a:off x="7286032" y="2648225"/>
                <a:ext cx="492593" cy="362514"/>
              </a:xfrm>
              <a:custGeom>
                <a:avLst/>
                <a:gdLst>
                  <a:gd name="T0" fmla="*/ 0 w 231"/>
                  <a:gd name="T1" fmla="*/ 116 h 170"/>
                  <a:gd name="T2" fmla="*/ 231 w 231"/>
                  <a:gd name="T3" fmla="*/ 170 h 170"/>
                  <a:gd name="T4" fmla="*/ 125 w 231"/>
                  <a:gd name="T5" fmla="*/ 0 h 170"/>
                  <a:gd name="T6" fmla="*/ 0 w 231"/>
                  <a:gd name="T7" fmla="*/ 11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1" h="170">
                    <a:moveTo>
                      <a:pt x="0" y="116"/>
                    </a:moveTo>
                    <a:lnTo>
                      <a:pt x="231" y="170"/>
                    </a:lnTo>
                    <a:lnTo>
                      <a:pt x="125" y="0"/>
                    </a:lnTo>
                    <a:lnTo>
                      <a:pt x="0" y="11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416">
                <a:extLst>
                  <a:ext uri="{FF2B5EF4-FFF2-40B4-BE49-F238E27FC236}">
                    <a16:creationId xmlns:a16="http://schemas.microsoft.com/office/drawing/2014/main" id="{02279D39-A661-4DA5-B5DA-E3F2B2D32450}"/>
                  </a:ext>
                </a:extLst>
              </p:cNvPr>
              <p:cNvSpPr/>
              <p:nvPr/>
            </p:nvSpPr>
            <p:spPr bwMode="auto">
              <a:xfrm>
                <a:off x="7286032" y="2895587"/>
                <a:ext cx="492593" cy="343323"/>
              </a:xfrm>
              <a:custGeom>
                <a:avLst/>
                <a:gdLst>
                  <a:gd name="T0" fmla="*/ 85 w 231"/>
                  <a:gd name="T1" fmla="*/ 161 h 161"/>
                  <a:gd name="T2" fmla="*/ 0 w 231"/>
                  <a:gd name="T3" fmla="*/ 0 h 161"/>
                  <a:gd name="T4" fmla="*/ 231 w 231"/>
                  <a:gd name="T5" fmla="*/ 54 h 161"/>
                  <a:gd name="T6" fmla="*/ 85 w 231"/>
                  <a:gd name="T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1" h="161">
                    <a:moveTo>
                      <a:pt x="85" y="161"/>
                    </a:moveTo>
                    <a:lnTo>
                      <a:pt x="0" y="0"/>
                    </a:lnTo>
                    <a:lnTo>
                      <a:pt x="231" y="54"/>
                    </a:lnTo>
                    <a:lnTo>
                      <a:pt x="85" y="16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417">
                <a:extLst>
                  <a:ext uri="{FF2B5EF4-FFF2-40B4-BE49-F238E27FC236}">
                    <a16:creationId xmlns:a16="http://schemas.microsoft.com/office/drawing/2014/main" id="{AE79A90B-188C-40C2-896E-067EB57A7D3C}"/>
                  </a:ext>
                </a:extLst>
              </p:cNvPr>
              <p:cNvSpPr/>
              <p:nvPr/>
            </p:nvSpPr>
            <p:spPr bwMode="auto">
              <a:xfrm>
                <a:off x="7057861" y="2895587"/>
                <a:ext cx="409427" cy="343323"/>
              </a:xfrm>
              <a:custGeom>
                <a:avLst/>
                <a:gdLst>
                  <a:gd name="T0" fmla="*/ 0 w 192"/>
                  <a:gd name="T1" fmla="*/ 120 h 161"/>
                  <a:gd name="T2" fmla="*/ 192 w 192"/>
                  <a:gd name="T3" fmla="*/ 161 h 161"/>
                  <a:gd name="T4" fmla="*/ 107 w 192"/>
                  <a:gd name="T5" fmla="*/ 0 h 161"/>
                  <a:gd name="T6" fmla="*/ 0 w 192"/>
                  <a:gd name="T7" fmla="*/ 12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161">
                    <a:moveTo>
                      <a:pt x="0" y="120"/>
                    </a:moveTo>
                    <a:lnTo>
                      <a:pt x="192" y="161"/>
                    </a:lnTo>
                    <a:lnTo>
                      <a:pt x="107" y="0"/>
                    </a:lnTo>
                    <a:lnTo>
                      <a:pt x="0" y="12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418">
                <a:extLst>
                  <a:ext uri="{FF2B5EF4-FFF2-40B4-BE49-F238E27FC236}">
                    <a16:creationId xmlns:a16="http://schemas.microsoft.com/office/drawing/2014/main" id="{10565DB6-5355-40CA-B8BE-21B190CDDAFA}"/>
                  </a:ext>
                </a:extLst>
              </p:cNvPr>
              <p:cNvSpPr/>
              <p:nvPr/>
            </p:nvSpPr>
            <p:spPr bwMode="auto">
              <a:xfrm>
                <a:off x="7057861" y="3151479"/>
                <a:ext cx="409427" cy="206847"/>
              </a:xfrm>
              <a:custGeom>
                <a:avLst/>
                <a:gdLst>
                  <a:gd name="T0" fmla="*/ 29 w 192"/>
                  <a:gd name="T1" fmla="*/ 97 h 97"/>
                  <a:gd name="T2" fmla="*/ 192 w 192"/>
                  <a:gd name="T3" fmla="*/ 41 h 97"/>
                  <a:gd name="T4" fmla="*/ 0 w 192"/>
                  <a:gd name="T5" fmla="*/ 0 h 97"/>
                  <a:gd name="T6" fmla="*/ 29 w 192"/>
                  <a:gd name="T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97">
                    <a:moveTo>
                      <a:pt x="29" y="97"/>
                    </a:moveTo>
                    <a:lnTo>
                      <a:pt x="192" y="41"/>
                    </a:lnTo>
                    <a:lnTo>
                      <a:pt x="0" y="0"/>
                    </a:lnTo>
                    <a:lnTo>
                      <a:pt x="29" y="9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419">
                <a:extLst>
                  <a:ext uri="{FF2B5EF4-FFF2-40B4-BE49-F238E27FC236}">
                    <a16:creationId xmlns:a16="http://schemas.microsoft.com/office/drawing/2014/main" id="{D9AD0259-359C-4689-8597-86CDD463A629}"/>
                  </a:ext>
                </a:extLst>
              </p:cNvPr>
              <p:cNvSpPr/>
              <p:nvPr/>
            </p:nvSpPr>
            <p:spPr bwMode="auto">
              <a:xfrm>
                <a:off x="7119702" y="3238908"/>
                <a:ext cx="347587" cy="317733"/>
              </a:xfrm>
              <a:custGeom>
                <a:avLst/>
                <a:gdLst>
                  <a:gd name="T0" fmla="*/ 78 w 163"/>
                  <a:gd name="T1" fmla="*/ 149 h 149"/>
                  <a:gd name="T2" fmla="*/ 0 w 163"/>
                  <a:gd name="T3" fmla="*/ 56 h 149"/>
                  <a:gd name="T4" fmla="*/ 163 w 163"/>
                  <a:gd name="T5" fmla="*/ 0 h 149"/>
                  <a:gd name="T6" fmla="*/ 78 w 163"/>
                  <a:gd name="T7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149">
                    <a:moveTo>
                      <a:pt x="78" y="149"/>
                    </a:moveTo>
                    <a:lnTo>
                      <a:pt x="0" y="56"/>
                    </a:lnTo>
                    <a:lnTo>
                      <a:pt x="163" y="0"/>
                    </a:lnTo>
                    <a:lnTo>
                      <a:pt x="78" y="14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420">
                <a:extLst>
                  <a:ext uri="{FF2B5EF4-FFF2-40B4-BE49-F238E27FC236}">
                    <a16:creationId xmlns:a16="http://schemas.microsoft.com/office/drawing/2014/main" id="{B3F46405-3539-4E8C-940E-452FE5A298A6}"/>
                  </a:ext>
                </a:extLst>
              </p:cNvPr>
              <p:cNvSpPr/>
              <p:nvPr/>
            </p:nvSpPr>
            <p:spPr bwMode="auto">
              <a:xfrm>
                <a:off x="7002418" y="3358325"/>
                <a:ext cx="283614" cy="343323"/>
              </a:xfrm>
              <a:custGeom>
                <a:avLst/>
                <a:gdLst>
                  <a:gd name="T0" fmla="*/ 0 w 133"/>
                  <a:gd name="T1" fmla="*/ 161 h 161"/>
                  <a:gd name="T2" fmla="*/ 133 w 133"/>
                  <a:gd name="T3" fmla="*/ 93 h 161"/>
                  <a:gd name="T4" fmla="*/ 55 w 133"/>
                  <a:gd name="T5" fmla="*/ 0 h 161"/>
                  <a:gd name="T6" fmla="*/ 0 w 133"/>
                  <a:gd name="T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161">
                    <a:moveTo>
                      <a:pt x="0" y="161"/>
                    </a:moveTo>
                    <a:lnTo>
                      <a:pt x="133" y="93"/>
                    </a:lnTo>
                    <a:lnTo>
                      <a:pt x="55" y="0"/>
                    </a:lnTo>
                    <a:lnTo>
                      <a:pt x="0" y="16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421">
                <a:extLst>
                  <a:ext uri="{FF2B5EF4-FFF2-40B4-BE49-F238E27FC236}">
                    <a16:creationId xmlns:a16="http://schemas.microsoft.com/office/drawing/2014/main" id="{B8DC5A85-5BE3-4E45-98D2-30F7ACBFE5CA}"/>
                  </a:ext>
                </a:extLst>
              </p:cNvPr>
              <p:cNvSpPr/>
              <p:nvPr/>
            </p:nvSpPr>
            <p:spPr bwMode="auto">
              <a:xfrm>
                <a:off x="6831823" y="3358325"/>
                <a:ext cx="287879" cy="343323"/>
              </a:xfrm>
              <a:custGeom>
                <a:avLst/>
                <a:gdLst>
                  <a:gd name="T0" fmla="*/ 0 w 135"/>
                  <a:gd name="T1" fmla="*/ 81 h 161"/>
                  <a:gd name="T2" fmla="*/ 135 w 135"/>
                  <a:gd name="T3" fmla="*/ 0 h 161"/>
                  <a:gd name="T4" fmla="*/ 80 w 135"/>
                  <a:gd name="T5" fmla="*/ 161 h 161"/>
                  <a:gd name="T6" fmla="*/ 0 w 135"/>
                  <a:gd name="T7" fmla="*/ 8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" h="161">
                    <a:moveTo>
                      <a:pt x="0" y="81"/>
                    </a:moveTo>
                    <a:lnTo>
                      <a:pt x="135" y="0"/>
                    </a:lnTo>
                    <a:lnTo>
                      <a:pt x="80" y="161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422">
                <a:extLst>
                  <a:ext uri="{FF2B5EF4-FFF2-40B4-BE49-F238E27FC236}">
                    <a16:creationId xmlns:a16="http://schemas.microsoft.com/office/drawing/2014/main" id="{FCFA1827-A47B-4EDA-BF6C-5D2B914EA08E}"/>
                  </a:ext>
                </a:extLst>
              </p:cNvPr>
              <p:cNvSpPr/>
              <p:nvPr/>
            </p:nvSpPr>
            <p:spPr bwMode="auto">
              <a:xfrm>
                <a:off x="6706010" y="3531053"/>
                <a:ext cx="296409" cy="317733"/>
              </a:xfrm>
              <a:custGeom>
                <a:avLst/>
                <a:gdLst>
                  <a:gd name="T0" fmla="*/ 0 w 139"/>
                  <a:gd name="T1" fmla="*/ 149 h 149"/>
                  <a:gd name="T2" fmla="*/ 139 w 139"/>
                  <a:gd name="T3" fmla="*/ 80 h 149"/>
                  <a:gd name="T4" fmla="*/ 59 w 139"/>
                  <a:gd name="T5" fmla="*/ 0 h 149"/>
                  <a:gd name="T6" fmla="*/ 0 w 139"/>
                  <a:gd name="T7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" h="149">
                    <a:moveTo>
                      <a:pt x="0" y="149"/>
                    </a:moveTo>
                    <a:lnTo>
                      <a:pt x="139" y="80"/>
                    </a:lnTo>
                    <a:lnTo>
                      <a:pt x="59" y="0"/>
                    </a:lnTo>
                    <a:lnTo>
                      <a:pt x="0" y="14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423">
                <a:extLst>
                  <a:ext uri="{FF2B5EF4-FFF2-40B4-BE49-F238E27FC236}">
                    <a16:creationId xmlns:a16="http://schemas.microsoft.com/office/drawing/2014/main" id="{67A765A2-872E-4148-8B48-F67FBD489E86}"/>
                  </a:ext>
                </a:extLst>
              </p:cNvPr>
              <p:cNvSpPr/>
              <p:nvPr/>
            </p:nvSpPr>
            <p:spPr bwMode="auto">
              <a:xfrm>
                <a:off x="6810499" y="3206923"/>
                <a:ext cx="309204" cy="324130"/>
              </a:xfrm>
              <a:custGeom>
                <a:avLst/>
                <a:gdLst>
                  <a:gd name="T0" fmla="*/ 0 w 145"/>
                  <a:gd name="T1" fmla="*/ 0 h 152"/>
                  <a:gd name="T2" fmla="*/ 145 w 145"/>
                  <a:gd name="T3" fmla="*/ 71 h 152"/>
                  <a:gd name="T4" fmla="*/ 10 w 145"/>
                  <a:gd name="T5" fmla="*/ 152 h 152"/>
                  <a:gd name="T6" fmla="*/ 0 w 145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152">
                    <a:moveTo>
                      <a:pt x="0" y="0"/>
                    </a:moveTo>
                    <a:lnTo>
                      <a:pt x="145" y="71"/>
                    </a:lnTo>
                    <a:lnTo>
                      <a:pt x="10" y="1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424">
                <a:extLst>
                  <a:ext uri="{FF2B5EF4-FFF2-40B4-BE49-F238E27FC236}">
                    <a16:creationId xmlns:a16="http://schemas.microsoft.com/office/drawing/2014/main" id="{51AB7885-8BEB-4DD4-A68D-FB0A88B97008}"/>
                  </a:ext>
                </a:extLst>
              </p:cNvPr>
              <p:cNvSpPr/>
              <p:nvPr/>
            </p:nvSpPr>
            <p:spPr bwMode="auto">
              <a:xfrm>
                <a:off x="7416110" y="3974599"/>
                <a:ext cx="362514" cy="258025"/>
              </a:xfrm>
              <a:custGeom>
                <a:avLst/>
                <a:gdLst>
                  <a:gd name="T0" fmla="*/ 170 w 170"/>
                  <a:gd name="T1" fmla="*/ 43 h 121"/>
                  <a:gd name="T2" fmla="*/ 118 w 170"/>
                  <a:gd name="T3" fmla="*/ 121 h 121"/>
                  <a:gd name="T4" fmla="*/ 0 w 170"/>
                  <a:gd name="T5" fmla="*/ 0 h 121"/>
                  <a:gd name="T6" fmla="*/ 170 w 170"/>
                  <a:gd name="T7" fmla="*/ 4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0" h="121">
                    <a:moveTo>
                      <a:pt x="170" y="43"/>
                    </a:moveTo>
                    <a:lnTo>
                      <a:pt x="118" y="121"/>
                    </a:lnTo>
                    <a:lnTo>
                      <a:pt x="0" y="0"/>
                    </a:lnTo>
                    <a:lnTo>
                      <a:pt x="170" y="4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425">
                <a:extLst>
                  <a:ext uri="{FF2B5EF4-FFF2-40B4-BE49-F238E27FC236}">
                    <a16:creationId xmlns:a16="http://schemas.microsoft.com/office/drawing/2014/main" id="{1168B793-769A-42B9-8D6E-4E3A9B469591}"/>
                  </a:ext>
                </a:extLst>
              </p:cNvPr>
              <p:cNvSpPr/>
              <p:nvPr/>
            </p:nvSpPr>
            <p:spPr bwMode="auto">
              <a:xfrm>
                <a:off x="7667737" y="4066293"/>
                <a:ext cx="258025" cy="479798"/>
              </a:xfrm>
              <a:custGeom>
                <a:avLst/>
                <a:gdLst>
                  <a:gd name="T0" fmla="*/ 121 w 121"/>
                  <a:gd name="T1" fmla="*/ 225 h 225"/>
                  <a:gd name="T2" fmla="*/ 0 w 121"/>
                  <a:gd name="T3" fmla="*/ 78 h 225"/>
                  <a:gd name="T4" fmla="*/ 52 w 121"/>
                  <a:gd name="T5" fmla="*/ 0 h 225"/>
                  <a:gd name="T6" fmla="*/ 121 w 121"/>
                  <a:gd name="T7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25">
                    <a:moveTo>
                      <a:pt x="121" y="225"/>
                    </a:moveTo>
                    <a:lnTo>
                      <a:pt x="0" y="78"/>
                    </a:lnTo>
                    <a:lnTo>
                      <a:pt x="52" y="0"/>
                    </a:lnTo>
                    <a:lnTo>
                      <a:pt x="121" y="22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426">
                <a:extLst>
                  <a:ext uri="{FF2B5EF4-FFF2-40B4-BE49-F238E27FC236}">
                    <a16:creationId xmlns:a16="http://schemas.microsoft.com/office/drawing/2014/main" id="{FB7D5622-3195-4459-85B4-01E01111CAA2}"/>
                  </a:ext>
                </a:extLst>
              </p:cNvPr>
              <p:cNvSpPr/>
              <p:nvPr/>
            </p:nvSpPr>
            <p:spPr bwMode="auto">
              <a:xfrm>
                <a:off x="7667737" y="4232623"/>
                <a:ext cx="258025" cy="550168"/>
              </a:xfrm>
              <a:custGeom>
                <a:avLst/>
                <a:gdLst>
                  <a:gd name="T0" fmla="*/ 71 w 121"/>
                  <a:gd name="T1" fmla="*/ 258 h 258"/>
                  <a:gd name="T2" fmla="*/ 0 w 121"/>
                  <a:gd name="T3" fmla="*/ 0 h 258"/>
                  <a:gd name="T4" fmla="*/ 121 w 121"/>
                  <a:gd name="T5" fmla="*/ 147 h 258"/>
                  <a:gd name="T6" fmla="*/ 71 w 121"/>
                  <a:gd name="T7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258">
                    <a:moveTo>
                      <a:pt x="71" y="258"/>
                    </a:moveTo>
                    <a:lnTo>
                      <a:pt x="0" y="0"/>
                    </a:lnTo>
                    <a:lnTo>
                      <a:pt x="121" y="147"/>
                    </a:lnTo>
                    <a:lnTo>
                      <a:pt x="71" y="258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427">
                <a:extLst>
                  <a:ext uri="{FF2B5EF4-FFF2-40B4-BE49-F238E27FC236}">
                    <a16:creationId xmlns:a16="http://schemas.microsoft.com/office/drawing/2014/main" id="{75B23AF1-DC38-4C7A-9913-B06B6760121B}"/>
                  </a:ext>
                </a:extLst>
              </p:cNvPr>
              <p:cNvSpPr/>
              <p:nvPr/>
            </p:nvSpPr>
            <p:spPr bwMode="auto">
              <a:xfrm>
                <a:off x="7537659" y="4232623"/>
                <a:ext cx="281481" cy="550168"/>
              </a:xfrm>
              <a:custGeom>
                <a:avLst/>
                <a:gdLst>
                  <a:gd name="T0" fmla="*/ 0 w 132"/>
                  <a:gd name="T1" fmla="*/ 242 h 258"/>
                  <a:gd name="T2" fmla="*/ 61 w 132"/>
                  <a:gd name="T3" fmla="*/ 0 h 258"/>
                  <a:gd name="T4" fmla="*/ 132 w 132"/>
                  <a:gd name="T5" fmla="*/ 258 h 258"/>
                  <a:gd name="T6" fmla="*/ 0 w 132"/>
                  <a:gd name="T7" fmla="*/ 242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2" h="258">
                    <a:moveTo>
                      <a:pt x="0" y="242"/>
                    </a:moveTo>
                    <a:lnTo>
                      <a:pt x="61" y="0"/>
                    </a:lnTo>
                    <a:lnTo>
                      <a:pt x="132" y="258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428">
                <a:extLst>
                  <a:ext uri="{FF2B5EF4-FFF2-40B4-BE49-F238E27FC236}">
                    <a16:creationId xmlns:a16="http://schemas.microsoft.com/office/drawing/2014/main" id="{9426B56F-EFD4-43D8-8A39-99B5995CABCA}"/>
                  </a:ext>
                </a:extLst>
              </p:cNvPr>
              <p:cNvSpPr/>
              <p:nvPr/>
            </p:nvSpPr>
            <p:spPr bwMode="auto">
              <a:xfrm>
                <a:off x="7819140" y="4546091"/>
                <a:ext cx="221773" cy="236701"/>
              </a:xfrm>
              <a:custGeom>
                <a:avLst/>
                <a:gdLst>
                  <a:gd name="T0" fmla="*/ 104 w 104"/>
                  <a:gd name="T1" fmla="*/ 111 h 111"/>
                  <a:gd name="T2" fmla="*/ 50 w 104"/>
                  <a:gd name="T3" fmla="*/ 0 h 111"/>
                  <a:gd name="T4" fmla="*/ 0 w 104"/>
                  <a:gd name="T5" fmla="*/ 111 h 111"/>
                  <a:gd name="T6" fmla="*/ 104 w 104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11">
                    <a:moveTo>
                      <a:pt x="104" y="111"/>
                    </a:moveTo>
                    <a:lnTo>
                      <a:pt x="50" y="0"/>
                    </a:lnTo>
                    <a:lnTo>
                      <a:pt x="0" y="111"/>
                    </a:lnTo>
                    <a:lnTo>
                      <a:pt x="104" y="11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429">
                <a:extLst>
                  <a:ext uri="{FF2B5EF4-FFF2-40B4-BE49-F238E27FC236}">
                    <a16:creationId xmlns:a16="http://schemas.microsoft.com/office/drawing/2014/main" id="{120DD06C-DB1B-457A-977A-4C0AE3C78090}"/>
                  </a:ext>
                </a:extLst>
              </p:cNvPr>
              <p:cNvSpPr/>
              <p:nvPr/>
            </p:nvSpPr>
            <p:spPr bwMode="auto">
              <a:xfrm>
                <a:off x="7925762" y="4509839"/>
                <a:ext cx="247362" cy="272952"/>
              </a:xfrm>
              <a:custGeom>
                <a:avLst/>
                <a:gdLst>
                  <a:gd name="T0" fmla="*/ 116 w 116"/>
                  <a:gd name="T1" fmla="*/ 0 h 128"/>
                  <a:gd name="T2" fmla="*/ 0 w 116"/>
                  <a:gd name="T3" fmla="*/ 17 h 128"/>
                  <a:gd name="T4" fmla="*/ 54 w 116"/>
                  <a:gd name="T5" fmla="*/ 128 h 128"/>
                  <a:gd name="T6" fmla="*/ 116 w 116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28">
                    <a:moveTo>
                      <a:pt x="116" y="0"/>
                    </a:moveTo>
                    <a:lnTo>
                      <a:pt x="0" y="17"/>
                    </a:lnTo>
                    <a:lnTo>
                      <a:pt x="54" y="128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430">
                <a:extLst>
                  <a:ext uri="{FF2B5EF4-FFF2-40B4-BE49-F238E27FC236}">
                    <a16:creationId xmlns:a16="http://schemas.microsoft.com/office/drawing/2014/main" id="{92C0B451-B09D-4CCE-8552-10457EE70188}"/>
                  </a:ext>
                </a:extLst>
              </p:cNvPr>
              <p:cNvSpPr/>
              <p:nvPr/>
            </p:nvSpPr>
            <p:spPr bwMode="auto">
              <a:xfrm>
                <a:off x="7819140" y="4782791"/>
                <a:ext cx="221773" cy="236701"/>
              </a:xfrm>
              <a:custGeom>
                <a:avLst/>
                <a:gdLst>
                  <a:gd name="T0" fmla="*/ 22 w 104"/>
                  <a:gd name="T1" fmla="*/ 111 h 111"/>
                  <a:gd name="T2" fmla="*/ 104 w 104"/>
                  <a:gd name="T3" fmla="*/ 0 h 111"/>
                  <a:gd name="T4" fmla="*/ 0 w 104"/>
                  <a:gd name="T5" fmla="*/ 0 h 111"/>
                  <a:gd name="T6" fmla="*/ 22 w 104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11">
                    <a:moveTo>
                      <a:pt x="22" y="111"/>
                    </a:moveTo>
                    <a:lnTo>
                      <a:pt x="104" y="0"/>
                    </a:lnTo>
                    <a:lnTo>
                      <a:pt x="0" y="0"/>
                    </a:lnTo>
                    <a:lnTo>
                      <a:pt x="22" y="11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431">
                <a:extLst>
                  <a:ext uri="{FF2B5EF4-FFF2-40B4-BE49-F238E27FC236}">
                    <a16:creationId xmlns:a16="http://schemas.microsoft.com/office/drawing/2014/main" id="{6ACB5EEC-44C9-4EFC-A74B-E440F94F382B}"/>
                  </a:ext>
                </a:extLst>
              </p:cNvPr>
              <p:cNvSpPr/>
              <p:nvPr/>
            </p:nvSpPr>
            <p:spPr bwMode="auto">
              <a:xfrm>
                <a:off x="7209264" y="3974599"/>
                <a:ext cx="458474" cy="313469"/>
              </a:xfrm>
              <a:custGeom>
                <a:avLst/>
                <a:gdLst>
                  <a:gd name="T0" fmla="*/ 97 w 215"/>
                  <a:gd name="T1" fmla="*/ 0 h 147"/>
                  <a:gd name="T2" fmla="*/ 0 w 215"/>
                  <a:gd name="T3" fmla="*/ 147 h 147"/>
                  <a:gd name="T4" fmla="*/ 215 w 215"/>
                  <a:gd name="T5" fmla="*/ 121 h 147"/>
                  <a:gd name="T6" fmla="*/ 97 w 215"/>
                  <a:gd name="T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" h="147">
                    <a:moveTo>
                      <a:pt x="97" y="0"/>
                    </a:moveTo>
                    <a:lnTo>
                      <a:pt x="0" y="147"/>
                    </a:lnTo>
                    <a:lnTo>
                      <a:pt x="215" y="121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432">
                <a:extLst>
                  <a:ext uri="{FF2B5EF4-FFF2-40B4-BE49-F238E27FC236}">
                    <a16:creationId xmlns:a16="http://schemas.microsoft.com/office/drawing/2014/main" id="{070B51DF-92BE-447D-817A-07CA39C4A5D5}"/>
                  </a:ext>
                </a:extLst>
              </p:cNvPr>
              <p:cNvSpPr/>
              <p:nvPr/>
            </p:nvSpPr>
            <p:spPr bwMode="auto">
              <a:xfrm>
                <a:off x="7143158" y="3874374"/>
                <a:ext cx="272952" cy="413692"/>
              </a:xfrm>
              <a:custGeom>
                <a:avLst/>
                <a:gdLst>
                  <a:gd name="T0" fmla="*/ 0 w 128"/>
                  <a:gd name="T1" fmla="*/ 0 h 194"/>
                  <a:gd name="T2" fmla="*/ 31 w 128"/>
                  <a:gd name="T3" fmla="*/ 194 h 194"/>
                  <a:gd name="T4" fmla="*/ 128 w 128"/>
                  <a:gd name="T5" fmla="*/ 47 h 194"/>
                  <a:gd name="T6" fmla="*/ 0 w 128"/>
                  <a:gd name="T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94">
                    <a:moveTo>
                      <a:pt x="0" y="0"/>
                    </a:moveTo>
                    <a:lnTo>
                      <a:pt x="31" y="194"/>
                    </a:lnTo>
                    <a:lnTo>
                      <a:pt x="128" y="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433">
                <a:extLst>
                  <a:ext uri="{FF2B5EF4-FFF2-40B4-BE49-F238E27FC236}">
                    <a16:creationId xmlns:a16="http://schemas.microsoft.com/office/drawing/2014/main" id="{E2AE44ED-B1C6-4AF1-98A8-B05BA3F6EE32}"/>
                  </a:ext>
                </a:extLst>
              </p:cNvPr>
              <p:cNvSpPr/>
              <p:nvPr/>
            </p:nvSpPr>
            <p:spPr bwMode="auto">
              <a:xfrm>
                <a:off x="6746526" y="3874374"/>
                <a:ext cx="396633" cy="328395"/>
              </a:xfrm>
              <a:custGeom>
                <a:avLst/>
                <a:gdLst>
                  <a:gd name="T0" fmla="*/ 52 w 186"/>
                  <a:gd name="T1" fmla="*/ 154 h 154"/>
                  <a:gd name="T2" fmla="*/ 186 w 186"/>
                  <a:gd name="T3" fmla="*/ 0 h 154"/>
                  <a:gd name="T4" fmla="*/ 0 w 186"/>
                  <a:gd name="T5" fmla="*/ 14 h 154"/>
                  <a:gd name="T6" fmla="*/ 52 w 186"/>
                  <a:gd name="T7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" h="154">
                    <a:moveTo>
                      <a:pt x="52" y="154"/>
                    </a:moveTo>
                    <a:lnTo>
                      <a:pt x="186" y="0"/>
                    </a:lnTo>
                    <a:lnTo>
                      <a:pt x="0" y="14"/>
                    </a:lnTo>
                    <a:lnTo>
                      <a:pt x="52" y="15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434">
                <a:extLst>
                  <a:ext uri="{FF2B5EF4-FFF2-40B4-BE49-F238E27FC236}">
                    <a16:creationId xmlns:a16="http://schemas.microsoft.com/office/drawing/2014/main" id="{72E36A44-339F-4F4B-AD7E-C3FCD1C621D2}"/>
                  </a:ext>
                </a:extLst>
              </p:cNvPr>
              <p:cNvSpPr/>
              <p:nvPr/>
            </p:nvSpPr>
            <p:spPr bwMode="auto">
              <a:xfrm>
                <a:off x="6529017" y="3904228"/>
                <a:ext cx="328395" cy="364647"/>
              </a:xfrm>
              <a:custGeom>
                <a:avLst/>
                <a:gdLst>
                  <a:gd name="T0" fmla="*/ 0 w 154"/>
                  <a:gd name="T1" fmla="*/ 171 h 171"/>
                  <a:gd name="T2" fmla="*/ 154 w 154"/>
                  <a:gd name="T3" fmla="*/ 140 h 171"/>
                  <a:gd name="T4" fmla="*/ 102 w 154"/>
                  <a:gd name="T5" fmla="*/ 0 h 171"/>
                  <a:gd name="T6" fmla="*/ 0 w 154"/>
                  <a:gd name="T7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171">
                    <a:moveTo>
                      <a:pt x="0" y="171"/>
                    </a:moveTo>
                    <a:lnTo>
                      <a:pt x="154" y="140"/>
                    </a:lnTo>
                    <a:lnTo>
                      <a:pt x="102" y="0"/>
                    </a:lnTo>
                    <a:lnTo>
                      <a:pt x="0" y="17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435">
                <a:extLst>
                  <a:ext uri="{FF2B5EF4-FFF2-40B4-BE49-F238E27FC236}">
                    <a16:creationId xmlns:a16="http://schemas.microsoft.com/office/drawing/2014/main" id="{E972606A-C0D5-4814-A1E3-37F621A744D8}"/>
                  </a:ext>
                </a:extLst>
              </p:cNvPr>
              <p:cNvSpPr/>
              <p:nvPr/>
            </p:nvSpPr>
            <p:spPr bwMode="auto">
              <a:xfrm>
                <a:off x="6857412" y="3874374"/>
                <a:ext cx="351852" cy="413692"/>
              </a:xfrm>
              <a:custGeom>
                <a:avLst/>
                <a:gdLst>
                  <a:gd name="T0" fmla="*/ 165 w 165"/>
                  <a:gd name="T1" fmla="*/ 194 h 194"/>
                  <a:gd name="T2" fmla="*/ 134 w 165"/>
                  <a:gd name="T3" fmla="*/ 0 h 194"/>
                  <a:gd name="T4" fmla="*/ 0 w 165"/>
                  <a:gd name="T5" fmla="*/ 154 h 194"/>
                  <a:gd name="T6" fmla="*/ 165 w 165"/>
                  <a:gd name="T7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194">
                    <a:moveTo>
                      <a:pt x="165" y="194"/>
                    </a:moveTo>
                    <a:lnTo>
                      <a:pt x="134" y="0"/>
                    </a:lnTo>
                    <a:lnTo>
                      <a:pt x="0" y="154"/>
                    </a:lnTo>
                    <a:lnTo>
                      <a:pt x="165" y="19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436">
                <a:extLst>
                  <a:ext uri="{FF2B5EF4-FFF2-40B4-BE49-F238E27FC236}">
                    <a16:creationId xmlns:a16="http://schemas.microsoft.com/office/drawing/2014/main" id="{2D2FBFFC-94BC-4707-B35B-F295408EEB98}"/>
                  </a:ext>
                </a:extLst>
              </p:cNvPr>
              <p:cNvSpPr/>
              <p:nvPr/>
            </p:nvSpPr>
            <p:spPr bwMode="auto">
              <a:xfrm>
                <a:off x="6529017" y="4202769"/>
                <a:ext cx="328395" cy="347587"/>
              </a:xfrm>
              <a:custGeom>
                <a:avLst/>
                <a:gdLst>
                  <a:gd name="T0" fmla="*/ 40 w 154"/>
                  <a:gd name="T1" fmla="*/ 163 h 163"/>
                  <a:gd name="T2" fmla="*/ 154 w 154"/>
                  <a:gd name="T3" fmla="*/ 0 h 163"/>
                  <a:gd name="T4" fmla="*/ 0 w 154"/>
                  <a:gd name="T5" fmla="*/ 31 h 163"/>
                  <a:gd name="T6" fmla="*/ 40 w 154"/>
                  <a:gd name="T7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163">
                    <a:moveTo>
                      <a:pt x="40" y="163"/>
                    </a:moveTo>
                    <a:lnTo>
                      <a:pt x="154" y="0"/>
                    </a:lnTo>
                    <a:lnTo>
                      <a:pt x="0" y="31"/>
                    </a:lnTo>
                    <a:lnTo>
                      <a:pt x="40" y="16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437">
                <a:extLst>
                  <a:ext uri="{FF2B5EF4-FFF2-40B4-BE49-F238E27FC236}">
                    <a16:creationId xmlns:a16="http://schemas.microsoft.com/office/drawing/2014/main" id="{F283FF00-5A9B-46D1-88B4-3C2D93BC0D15}"/>
                  </a:ext>
                </a:extLst>
              </p:cNvPr>
              <p:cNvSpPr/>
              <p:nvPr/>
            </p:nvSpPr>
            <p:spPr bwMode="auto">
              <a:xfrm>
                <a:off x="7143158" y="4288066"/>
                <a:ext cx="394501" cy="460606"/>
              </a:xfrm>
              <a:custGeom>
                <a:avLst/>
                <a:gdLst>
                  <a:gd name="T0" fmla="*/ 185 w 185"/>
                  <a:gd name="T1" fmla="*/ 216 h 216"/>
                  <a:gd name="T2" fmla="*/ 0 w 185"/>
                  <a:gd name="T3" fmla="*/ 190 h 216"/>
                  <a:gd name="T4" fmla="*/ 31 w 185"/>
                  <a:gd name="T5" fmla="*/ 0 h 216"/>
                  <a:gd name="T6" fmla="*/ 185 w 185"/>
                  <a:gd name="T7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16">
                    <a:moveTo>
                      <a:pt x="185" y="216"/>
                    </a:moveTo>
                    <a:lnTo>
                      <a:pt x="0" y="190"/>
                    </a:lnTo>
                    <a:lnTo>
                      <a:pt x="31" y="0"/>
                    </a:lnTo>
                    <a:lnTo>
                      <a:pt x="185" y="21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438">
                <a:extLst>
                  <a:ext uri="{FF2B5EF4-FFF2-40B4-BE49-F238E27FC236}">
                    <a16:creationId xmlns:a16="http://schemas.microsoft.com/office/drawing/2014/main" id="{1186B238-DD20-4EC0-A58C-6EF36501BE13}"/>
                  </a:ext>
                </a:extLst>
              </p:cNvPr>
              <p:cNvSpPr/>
              <p:nvPr/>
            </p:nvSpPr>
            <p:spPr bwMode="auto">
              <a:xfrm>
                <a:off x="7143158" y="4693229"/>
                <a:ext cx="394501" cy="326263"/>
              </a:xfrm>
              <a:custGeom>
                <a:avLst/>
                <a:gdLst>
                  <a:gd name="T0" fmla="*/ 64 w 185"/>
                  <a:gd name="T1" fmla="*/ 153 h 153"/>
                  <a:gd name="T2" fmla="*/ 0 w 185"/>
                  <a:gd name="T3" fmla="*/ 0 h 153"/>
                  <a:gd name="T4" fmla="*/ 185 w 185"/>
                  <a:gd name="T5" fmla="*/ 26 h 153"/>
                  <a:gd name="T6" fmla="*/ 64 w 185"/>
                  <a:gd name="T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153">
                    <a:moveTo>
                      <a:pt x="64" y="153"/>
                    </a:moveTo>
                    <a:lnTo>
                      <a:pt x="0" y="0"/>
                    </a:lnTo>
                    <a:lnTo>
                      <a:pt x="185" y="26"/>
                    </a:lnTo>
                    <a:lnTo>
                      <a:pt x="64" y="15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440">
                <a:extLst>
                  <a:ext uri="{FF2B5EF4-FFF2-40B4-BE49-F238E27FC236}">
                    <a16:creationId xmlns:a16="http://schemas.microsoft.com/office/drawing/2014/main" id="{D92D84AA-EA1E-4C5D-BD3D-238E23C8417D}"/>
                  </a:ext>
                </a:extLst>
              </p:cNvPr>
              <p:cNvSpPr/>
              <p:nvPr/>
            </p:nvSpPr>
            <p:spPr bwMode="auto">
              <a:xfrm>
                <a:off x="6614315" y="4202769"/>
                <a:ext cx="262290" cy="443546"/>
              </a:xfrm>
              <a:custGeom>
                <a:avLst/>
                <a:gdLst>
                  <a:gd name="T0" fmla="*/ 114 w 123"/>
                  <a:gd name="T1" fmla="*/ 0 h 208"/>
                  <a:gd name="T2" fmla="*/ 123 w 123"/>
                  <a:gd name="T3" fmla="*/ 208 h 208"/>
                  <a:gd name="T4" fmla="*/ 0 w 123"/>
                  <a:gd name="T5" fmla="*/ 163 h 208"/>
                  <a:gd name="T6" fmla="*/ 114 w 123"/>
                  <a:gd name="T7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208">
                    <a:moveTo>
                      <a:pt x="114" y="0"/>
                    </a:moveTo>
                    <a:lnTo>
                      <a:pt x="123" y="208"/>
                    </a:lnTo>
                    <a:lnTo>
                      <a:pt x="0" y="163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441">
                <a:extLst>
                  <a:ext uri="{FF2B5EF4-FFF2-40B4-BE49-F238E27FC236}">
                    <a16:creationId xmlns:a16="http://schemas.microsoft.com/office/drawing/2014/main" id="{2511D821-8B6B-415D-965A-65992B8744BA}"/>
                  </a:ext>
                </a:extLst>
              </p:cNvPr>
              <p:cNvSpPr/>
              <p:nvPr/>
            </p:nvSpPr>
            <p:spPr bwMode="auto">
              <a:xfrm>
                <a:off x="6857412" y="4202769"/>
                <a:ext cx="351852" cy="443546"/>
              </a:xfrm>
              <a:custGeom>
                <a:avLst/>
                <a:gdLst>
                  <a:gd name="T0" fmla="*/ 165 w 165"/>
                  <a:gd name="T1" fmla="*/ 40 h 208"/>
                  <a:gd name="T2" fmla="*/ 0 w 165"/>
                  <a:gd name="T3" fmla="*/ 0 h 208"/>
                  <a:gd name="T4" fmla="*/ 9 w 165"/>
                  <a:gd name="T5" fmla="*/ 208 h 208"/>
                  <a:gd name="T6" fmla="*/ 165 w 165"/>
                  <a:gd name="T7" fmla="*/ 4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208">
                    <a:moveTo>
                      <a:pt x="165" y="40"/>
                    </a:moveTo>
                    <a:lnTo>
                      <a:pt x="0" y="0"/>
                    </a:lnTo>
                    <a:lnTo>
                      <a:pt x="9" y="208"/>
                    </a:lnTo>
                    <a:lnTo>
                      <a:pt x="165" y="4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442">
                <a:extLst>
                  <a:ext uri="{FF2B5EF4-FFF2-40B4-BE49-F238E27FC236}">
                    <a16:creationId xmlns:a16="http://schemas.microsoft.com/office/drawing/2014/main" id="{B81B0F65-68E9-4671-A18B-D5292CABD5D0}"/>
                  </a:ext>
                </a:extLst>
              </p:cNvPr>
              <p:cNvSpPr/>
              <p:nvPr/>
            </p:nvSpPr>
            <p:spPr bwMode="auto">
              <a:xfrm>
                <a:off x="6876605" y="4288066"/>
                <a:ext cx="332660" cy="405163"/>
              </a:xfrm>
              <a:custGeom>
                <a:avLst/>
                <a:gdLst>
                  <a:gd name="T0" fmla="*/ 125 w 156"/>
                  <a:gd name="T1" fmla="*/ 190 h 190"/>
                  <a:gd name="T2" fmla="*/ 0 w 156"/>
                  <a:gd name="T3" fmla="*/ 168 h 190"/>
                  <a:gd name="T4" fmla="*/ 156 w 156"/>
                  <a:gd name="T5" fmla="*/ 0 h 190"/>
                  <a:gd name="T6" fmla="*/ 125 w 156"/>
                  <a:gd name="T7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190">
                    <a:moveTo>
                      <a:pt x="125" y="190"/>
                    </a:moveTo>
                    <a:lnTo>
                      <a:pt x="0" y="168"/>
                    </a:lnTo>
                    <a:lnTo>
                      <a:pt x="156" y="0"/>
                    </a:lnTo>
                    <a:lnTo>
                      <a:pt x="125" y="19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443">
                <a:extLst>
                  <a:ext uri="{FF2B5EF4-FFF2-40B4-BE49-F238E27FC236}">
                    <a16:creationId xmlns:a16="http://schemas.microsoft.com/office/drawing/2014/main" id="{7D0F1BDE-F6B3-4331-B756-842D4DED9055}"/>
                  </a:ext>
                </a:extLst>
              </p:cNvPr>
              <p:cNvSpPr/>
              <p:nvPr/>
            </p:nvSpPr>
            <p:spPr bwMode="auto">
              <a:xfrm>
                <a:off x="7597367" y="4782791"/>
                <a:ext cx="268687" cy="236701"/>
              </a:xfrm>
              <a:custGeom>
                <a:avLst/>
                <a:gdLst>
                  <a:gd name="T0" fmla="*/ 0 w 126"/>
                  <a:gd name="T1" fmla="*/ 111 h 111"/>
                  <a:gd name="T2" fmla="*/ 126 w 126"/>
                  <a:gd name="T3" fmla="*/ 111 h 111"/>
                  <a:gd name="T4" fmla="*/ 104 w 126"/>
                  <a:gd name="T5" fmla="*/ 0 h 111"/>
                  <a:gd name="T6" fmla="*/ 0 w 126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11">
                    <a:moveTo>
                      <a:pt x="0" y="111"/>
                    </a:moveTo>
                    <a:lnTo>
                      <a:pt x="126" y="111"/>
                    </a:lnTo>
                    <a:lnTo>
                      <a:pt x="104" y="0"/>
                    </a:lnTo>
                    <a:lnTo>
                      <a:pt x="0" y="11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444">
                <a:extLst>
                  <a:ext uri="{FF2B5EF4-FFF2-40B4-BE49-F238E27FC236}">
                    <a16:creationId xmlns:a16="http://schemas.microsoft.com/office/drawing/2014/main" id="{877FE1FD-35D7-4252-8A35-4A190AFCF569}"/>
                  </a:ext>
                </a:extLst>
              </p:cNvPr>
              <p:cNvSpPr/>
              <p:nvPr/>
            </p:nvSpPr>
            <p:spPr bwMode="auto">
              <a:xfrm>
                <a:off x="7537659" y="4748672"/>
                <a:ext cx="281481" cy="270820"/>
              </a:xfrm>
              <a:custGeom>
                <a:avLst/>
                <a:gdLst>
                  <a:gd name="T0" fmla="*/ 0 w 132"/>
                  <a:gd name="T1" fmla="*/ 0 h 127"/>
                  <a:gd name="T2" fmla="*/ 132 w 132"/>
                  <a:gd name="T3" fmla="*/ 16 h 127"/>
                  <a:gd name="T4" fmla="*/ 28 w 132"/>
                  <a:gd name="T5" fmla="*/ 127 h 127"/>
                  <a:gd name="T6" fmla="*/ 0 w 132"/>
                  <a:gd name="T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2" h="127">
                    <a:moveTo>
                      <a:pt x="0" y="0"/>
                    </a:moveTo>
                    <a:lnTo>
                      <a:pt x="132" y="16"/>
                    </a:lnTo>
                    <a:lnTo>
                      <a:pt x="28" y="1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445">
                <a:extLst>
                  <a:ext uri="{FF2B5EF4-FFF2-40B4-BE49-F238E27FC236}">
                    <a16:creationId xmlns:a16="http://schemas.microsoft.com/office/drawing/2014/main" id="{6470D64C-0C39-4996-8164-2E34BAF30D70}"/>
                  </a:ext>
                </a:extLst>
              </p:cNvPr>
              <p:cNvSpPr/>
              <p:nvPr/>
            </p:nvSpPr>
            <p:spPr bwMode="auto">
              <a:xfrm>
                <a:off x="7279634" y="4748672"/>
                <a:ext cx="317733" cy="270820"/>
              </a:xfrm>
              <a:custGeom>
                <a:avLst/>
                <a:gdLst>
                  <a:gd name="T0" fmla="*/ 0 w 149"/>
                  <a:gd name="T1" fmla="*/ 127 h 127"/>
                  <a:gd name="T2" fmla="*/ 149 w 149"/>
                  <a:gd name="T3" fmla="*/ 127 h 127"/>
                  <a:gd name="T4" fmla="*/ 121 w 149"/>
                  <a:gd name="T5" fmla="*/ 0 h 127"/>
                  <a:gd name="T6" fmla="*/ 0 w 149"/>
                  <a:gd name="T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127">
                    <a:moveTo>
                      <a:pt x="0" y="127"/>
                    </a:moveTo>
                    <a:lnTo>
                      <a:pt x="149" y="127"/>
                    </a:lnTo>
                    <a:lnTo>
                      <a:pt x="121" y="0"/>
                    </a:lnTo>
                    <a:lnTo>
                      <a:pt x="0" y="12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446">
                <a:extLst>
                  <a:ext uri="{FF2B5EF4-FFF2-40B4-BE49-F238E27FC236}">
                    <a16:creationId xmlns:a16="http://schemas.microsoft.com/office/drawing/2014/main" id="{AE05D886-6521-4B87-ABF3-3E05B95931C7}"/>
                  </a:ext>
                </a:extLst>
              </p:cNvPr>
              <p:cNvSpPr/>
              <p:nvPr/>
            </p:nvSpPr>
            <p:spPr bwMode="auto">
              <a:xfrm>
                <a:off x="7245515" y="5019492"/>
                <a:ext cx="351852" cy="309204"/>
              </a:xfrm>
              <a:custGeom>
                <a:avLst/>
                <a:gdLst>
                  <a:gd name="T0" fmla="*/ 0 w 165"/>
                  <a:gd name="T1" fmla="*/ 145 h 145"/>
                  <a:gd name="T2" fmla="*/ 165 w 165"/>
                  <a:gd name="T3" fmla="*/ 0 h 145"/>
                  <a:gd name="T4" fmla="*/ 16 w 165"/>
                  <a:gd name="T5" fmla="*/ 0 h 145"/>
                  <a:gd name="T6" fmla="*/ 0 w 165"/>
                  <a:gd name="T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145">
                    <a:moveTo>
                      <a:pt x="0" y="145"/>
                    </a:moveTo>
                    <a:lnTo>
                      <a:pt x="165" y="0"/>
                    </a:lnTo>
                    <a:lnTo>
                      <a:pt x="16" y="0"/>
                    </a:lnTo>
                    <a:lnTo>
                      <a:pt x="0" y="14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447">
                <a:extLst>
                  <a:ext uri="{FF2B5EF4-FFF2-40B4-BE49-F238E27FC236}">
                    <a16:creationId xmlns:a16="http://schemas.microsoft.com/office/drawing/2014/main" id="{FCB3896E-B672-4030-B8B2-A4F6400E183D}"/>
                  </a:ext>
                </a:extLst>
              </p:cNvPr>
              <p:cNvSpPr/>
              <p:nvPr/>
            </p:nvSpPr>
            <p:spPr bwMode="auto">
              <a:xfrm>
                <a:off x="7245515" y="5019492"/>
                <a:ext cx="351852" cy="394501"/>
              </a:xfrm>
              <a:custGeom>
                <a:avLst/>
                <a:gdLst>
                  <a:gd name="T0" fmla="*/ 137 w 165"/>
                  <a:gd name="T1" fmla="*/ 185 h 185"/>
                  <a:gd name="T2" fmla="*/ 165 w 165"/>
                  <a:gd name="T3" fmla="*/ 0 h 185"/>
                  <a:gd name="T4" fmla="*/ 0 w 165"/>
                  <a:gd name="T5" fmla="*/ 145 h 185"/>
                  <a:gd name="T6" fmla="*/ 137 w 165"/>
                  <a:gd name="T7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185">
                    <a:moveTo>
                      <a:pt x="137" y="185"/>
                    </a:moveTo>
                    <a:lnTo>
                      <a:pt x="165" y="0"/>
                    </a:lnTo>
                    <a:lnTo>
                      <a:pt x="0" y="145"/>
                    </a:lnTo>
                    <a:lnTo>
                      <a:pt x="137" y="18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448">
                <a:extLst>
                  <a:ext uri="{FF2B5EF4-FFF2-40B4-BE49-F238E27FC236}">
                    <a16:creationId xmlns:a16="http://schemas.microsoft.com/office/drawing/2014/main" id="{4A76B726-C7E7-4318-999F-0B4664895F0B}"/>
                  </a:ext>
                </a:extLst>
              </p:cNvPr>
              <p:cNvSpPr/>
              <p:nvPr/>
            </p:nvSpPr>
            <p:spPr bwMode="auto">
              <a:xfrm>
                <a:off x="7245515" y="5328694"/>
                <a:ext cx="292144" cy="332660"/>
              </a:xfrm>
              <a:custGeom>
                <a:avLst/>
                <a:gdLst>
                  <a:gd name="T0" fmla="*/ 64 w 137"/>
                  <a:gd name="T1" fmla="*/ 156 h 156"/>
                  <a:gd name="T2" fmla="*/ 0 w 137"/>
                  <a:gd name="T3" fmla="*/ 0 h 156"/>
                  <a:gd name="T4" fmla="*/ 137 w 137"/>
                  <a:gd name="T5" fmla="*/ 40 h 156"/>
                  <a:gd name="T6" fmla="*/ 64 w 137"/>
                  <a:gd name="T7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56">
                    <a:moveTo>
                      <a:pt x="64" y="156"/>
                    </a:moveTo>
                    <a:lnTo>
                      <a:pt x="0" y="0"/>
                    </a:lnTo>
                    <a:lnTo>
                      <a:pt x="137" y="40"/>
                    </a:lnTo>
                    <a:lnTo>
                      <a:pt x="64" y="15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449">
                <a:extLst>
                  <a:ext uri="{FF2B5EF4-FFF2-40B4-BE49-F238E27FC236}">
                    <a16:creationId xmlns:a16="http://schemas.microsoft.com/office/drawing/2014/main" id="{1F030755-1B10-4F3C-AED2-54165654ABFF}"/>
                  </a:ext>
                </a:extLst>
              </p:cNvPr>
              <p:cNvSpPr/>
              <p:nvPr/>
            </p:nvSpPr>
            <p:spPr bwMode="auto">
              <a:xfrm>
                <a:off x="7381991" y="5413991"/>
                <a:ext cx="266555" cy="247362"/>
              </a:xfrm>
              <a:custGeom>
                <a:avLst/>
                <a:gdLst>
                  <a:gd name="T0" fmla="*/ 125 w 125"/>
                  <a:gd name="T1" fmla="*/ 95 h 116"/>
                  <a:gd name="T2" fmla="*/ 73 w 125"/>
                  <a:gd name="T3" fmla="*/ 0 h 116"/>
                  <a:gd name="T4" fmla="*/ 0 w 125"/>
                  <a:gd name="T5" fmla="*/ 116 h 116"/>
                  <a:gd name="T6" fmla="*/ 125 w 125"/>
                  <a:gd name="T7" fmla="*/ 9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16">
                    <a:moveTo>
                      <a:pt x="125" y="95"/>
                    </a:moveTo>
                    <a:lnTo>
                      <a:pt x="73" y="0"/>
                    </a:lnTo>
                    <a:lnTo>
                      <a:pt x="0" y="116"/>
                    </a:lnTo>
                    <a:lnTo>
                      <a:pt x="125" y="9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450">
                <a:extLst>
                  <a:ext uri="{FF2B5EF4-FFF2-40B4-BE49-F238E27FC236}">
                    <a16:creationId xmlns:a16="http://schemas.microsoft.com/office/drawing/2014/main" id="{460B4DEB-DFAB-4843-B27D-51B9D0424F2B}"/>
                  </a:ext>
                </a:extLst>
              </p:cNvPr>
              <p:cNvSpPr/>
              <p:nvPr/>
            </p:nvSpPr>
            <p:spPr bwMode="auto">
              <a:xfrm>
                <a:off x="7537659" y="5413991"/>
                <a:ext cx="236701" cy="202582"/>
              </a:xfrm>
              <a:custGeom>
                <a:avLst/>
                <a:gdLst>
                  <a:gd name="T0" fmla="*/ 111 w 111"/>
                  <a:gd name="T1" fmla="*/ 0 h 95"/>
                  <a:gd name="T2" fmla="*/ 0 w 111"/>
                  <a:gd name="T3" fmla="*/ 0 h 95"/>
                  <a:gd name="T4" fmla="*/ 52 w 111"/>
                  <a:gd name="T5" fmla="*/ 95 h 95"/>
                  <a:gd name="T6" fmla="*/ 111 w 111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95">
                    <a:moveTo>
                      <a:pt x="111" y="0"/>
                    </a:moveTo>
                    <a:lnTo>
                      <a:pt x="0" y="0"/>
                    </a:lnTo>
                    <a:lnTo>
                      <a:pt x="52" y="95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451">
                <a:extLst>
                  <a:ext uri="{FF2B5EF4-FFF2-40B4-BE49-F238E27FC236}">
                    <a16:creationId xmlns:a16="http://schemas.microsoft.com/office/drawing/2014/main" id="{A60ACEF7-B3AC-46FE-B124-130E2A991C62}"/>
                  </a:ext>
                </a:extLst>
              </p:cNvPr>
              <p:cNvSpPr/>
              <p:nvPr/>
            </p:nvSpPr>
            <p:spPr bwMode="auto">
              <a:xfrm>
                <a:off x="7597367" y="5019492"/>
                <a:ext cx="268687" cy="198317"/>
              </a:xfrm>
              <a:custGeom>
                <a:avLst/>
                <a:gdLst>
                  <a:gd name="T0" fmla="*/ 0 w 126"/>
                  <a:gd name="T1" fmla="*/ 0 h 93"/>
                  <a:gd name="T2" fmla="*/ 93 w 126"/>
                  <a:gd name="T3" fmla="*/ 93 h 93"/>
                  <a:gd name="T4" fmla="*/ 126 w 126"/>
                  <a:gd name="T5" fmla="*/ 0 h 93"/>
                  <a:gd name="T6" fmla="*/ 0 w 126"/>
                  <a:gd name="T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93">
                    <a:moveTo>
                      <a:pt x="0" y="0"/>
                    </a:moveTo>
                    <a:lnTo>
                      <a:pt x="93" y="93"/>
                    </a:lnTo>
                    <a:lnTo>
                      <a:pt x="1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452">
                <a:extLst>
                  <a:ext uri="{FF2B5EF4-FFF2-40B4-BE49-F238E27FC236}">
                    <a16:creationId xmlns:a16="http://schemas.microsoft.com/office/drawing/2014/main" id="{57661515-B4E6-4E13-B84C-09CD17E5468E}"/>
                  </a:ext>
                </a:extLst>
              </p:cNvPr>
              <p:cNvSpPr/>
              <p:nvPr/>
            </p:nvSpPr>
            <p:spPr bwMode="auto">
              <a:xfrm>
                <a:off x="7537659" y="5019492"/>
                <a:ext cx="258025" cy="394501"/>
              </a:xfrm>
              <a:custGeom>
                <a:avLst/>
                <a:gdLst>
                  <a:gd name="T0" fmla="*/ 0 w 121"/>
                  <a:gd name="T1" fmla="*/ 185 h 185"/>
                  <a:gd name="T2" fmla="*/ 121 w 121"/>
                  <a:gd name="T3" fmla="*/ 93 h 185"/>
                  <a:gd name="T4" fmla="*/ 28 w 121"/>
                  <a:gd name="T5" fmla="*/ 0 h 185"/>
                  <a:gd name="T6" fmla="*/ 0 w 121"/>
                  <a:gd name="T7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185">
                    <a:moveTo>
                      <a:pt x="0" y="185"/>
                    </a:moveTo>
                    <a:lnTo>
                      <a:pt x="121" y="93"/>
                    </a:lnTo>
                    <a:lnTo>
                      <a:pt x="28" y="0"/>
                    </a:lnTo>
                    <a:lnTo>
                      <a:pt x="0" y="18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453">
                <a:extLst>
                  <a:ext uri="{FF2B5EF4-FFF2-40B4-BE49-F238E27FC236}">
                    <a16:creationId xmlns:a16="http://schemas.microsoft.com/office/drawing/2014/main" id="{5D5B4729-8BA0-4170-8FB9-ED6E6AB75BCB}"/>
                  </a:ext>
                </a:extLst>
              </p:cNvPr>
              <p:cNvSpPr/>
              <p:nvPr/>
            </p:nvSpPr>
            <p:spPr bwMode="auto">
              <a:xfrm>
                <a:off x="7537659" y="5217807"/>
                <a:ext cx="258025" cy="196184"/>
              </a:xfrm>
              <a:custGeom>
                <a:avLst/>
                <a:gdLst>
                  <a:gd name="T0" fmla="*/ 111 w 121"/>
                  <a:gd name="T1" fmla="*/ 92 h 92"/>
                  <a:gd name="T2" fmla="*/ 121 w 121"/>
                  <a:gd name="T3" fmla="*/ 0 h 92"/>
                  <a:gd name="T4" fmla="*/ 0 w 121"/>
                  <a:gd name="T5" fmla="*/ 92 h 92"/>
                  <a:gd name="T6" fmla="*/ 111 w 121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92">
                    <a:moveTo>
                      <a:pt x="111" y="92"/>
                    </a:moveTo>
                    <a:lnTo>
                      <a:pt x="121" y="0"/>
                    </a:lnTo>
                    <a:lnTo>
                      <a:pt x="0" y="92"/>
                    </a:lnTo>
                    <a:lnTo>
                      <a:pt x="111" y="9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454">
                <a:extLst>
                  <a:ext uri="{FF2B5EF4-FFF2-40B4-BE49-F238E27FC236}">
                    <a16:creationId xmlns:a16="http://schemas.microsoft.com/office/drawing/2014/main" id="{A18CCE89-B9DE-41DA-8C3B-847794F0028C}"/>
                  </a:ext>
                </a:extLst>
              </p:cNvPr>
              <p:cNvSpPr/>
              <p:nvPr/>
            </p:nvSpPr>
            <p:spPr bwMode="auto">
              <a:xfrm>
                <a:off x="9535749" y="4616461"/>
                <a:ext cx="292144" cy="191919"/>
              </a:xfrm>
              <a:custGeom>
                <a:avLst/>
                <a:gdLst>
                  <a:gd name="T0" fmla="*/ 0 w 137"/>
                  <a:gd name="T1" fmla="*/ 90 h 90"/>
                  <a:gd name="T2" fmla="*/ 137 w 137"/>
                  <a:gd name="T3" fmla="*/ 62 h 90"/>
                  <a:gd name="T4" fmla="*/ 92 w 137"/>
                  <a:gd name="T5" fmla="*/ 0 h 90"/>
                  <a:gd name="T6" fmla="*/ 0 w 137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90">
                    <a:moveTo>
                      <a:pt x="0" y="90"/>
                    </a:moveTo>
                    <a:lnTo>
                      <a:pt x="137" y="62"/>
                    </a:lnTo>
                    <a:lnTo>
                      <a:pt x="92" y="0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455">
                <a:extLst>
                  <a:ext uri="{FF2B5EF4-FFF2-40B4-BE49-F238E27FC236}">
                    <a16:creationId xmlns:a16="http://schemas.microsoft.com/office/drawing/2014/main" id="{B2109C0A-E2B1-4D85-9847-48E572C101AF}"/>
                  </a:ext>
                </a:extLst>
              </p:cNvPr>
              <p:cNvSpPr/>
              <p:nvPr/>
            </p:nvSpPr>
            <p:spPr bwMode="auto">
              <a:xfrm>
                <a:off x="9535749" y="4748672"/>
                <a:ext cx="292144" cy="155668"/>
              </a:xfrm>
              <a:custGeom>
                <a:avLst/>
                <a:gdLst>
                  <a:gd name="T0" fmla="*/ 92 w 137"/>
                  <a:gd name="T1" fmla="*/ 73 h 73"/>
                  <a:gd name="T2" fmla="*/ 137 w 137"/>
                  <a:gd name="T3" fmla="*/ 0 h 73"/>
                  <a:gd name="T4" fmla="*/ 0 w 137"/>
                  <a:gd name="T5" fmla="*/ 28 h 73"/>
                  <a:gd name="T6" fmla="*/ 92 w 137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73">
                    <a:moveTo>
                      <a:pt x="92" y="73"/>
                    </a:moveTo>
                    <a:lnTo>
                      <a:pt x="137" y="0"/>
                    </a:lnTo>
                    <a:lnTo>
                      <a:pt x="0" y="28"/>
                    </a:lnTo>
                    <a:lnTo>
                      <a:pt x="92" y="7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456">
                <a:extLst>
                  <a:ext uri="{FF2B5EF4-FFF2-40B4-BE49-F238E27FC236}">
                    <a16:creationId xmlns:a16="http://schemas.microsoft.com/office/drawing/2014/main" id="{E6A7E93B-98EA-4950-A373-71A0D38A2373}"/>
                  </a:ext>
                </a:extLst>
              </p:cNvPr>
              <p:cNvSpPr/>
              <p:nvPr/>
            </p:nvSpPr>
            <p:spPr bwMode="auto">
              <a:xfrm>
                <a:off x="10124301" y="4883016"/>
                <a:ext cx="368912" cy="136476"/>
              </a:xfrm>
              <a:custGeom>
                <a:avLst/>
                <a:gdLst>
                  <a:gd name="T0" fmla="*/ 85 w 173"/>
                  <a:gd name="T1" fmla="*/ 64 h 64"/>
                  <a:gd name="T2" fmla="*/ 0 w 173"/>
                  <a:gd name="T3" fmla="*/ 0 h 64"/>
                  <a:gd name="T4" fmla="*/ 173 w 173"/>
                  <a:gd name="T5" fmla="*/ 31 h 64"/>
                  <a:gd name="T6" fmla="*/ 85 w 173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64">
                    <a:moveTo>
                      <a:pt x="85" y="64"/>
                    </a:moveTo>
                    <a:lnTo>
                      <a:pt x="0" y="0"/>
                    </a:lnTo>
                    <a:lnTo>
                      <a:pt x="173" y="31"/>
                    </a:lnTo>
                    <a:lnTo>
                      <a:pt x="85" y="6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457">
                <a:extLst>
                  <a:ext uri="{FF2B5EF4-FFF2-40B4-BE49-F238E27FC236}">
                    <a16:creationId xmlns:a16="http://schemas.microsoft.com/office/drawing/2014/main" id="{2926222F-B8B8-47B7-8285-13F4B76367CB}"/>
                  </a:ext>
                </a:extLst>
              </p:cNvPr>
              <p:cNvSpPr/>
              <p:nvPr/>
            </p:nvSpPr>
            <p:spPr bwMode="auto">
              <a:xfrm>
                <a:off x="10124301" y="4808380"/>
                <a:ext cx="368912" cy="140741"/>
              </a:xfrm>
              <a:custGeom>
                <a:avLst/>
                <a:gdLst>
                  <a:gd name="T0" fmla="*/ 69 w 173"/>
                  <a:gd name="T1" fmla="*/ 0 h 66"/>
                  <a:gd name="T2" fmla="*/ 173 w 173"/>
                  <a:gd name="T3" fmla="*/ 66 h 66"/>
                  <a:gd name="T4" fmla="*/ 0 w 173"/>
                  <a:gd name="T5" fmla="*/ 35 h 66"/>
                  <a:gd name="T6" fmla="*/ 69 w 1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66">
                    <a:moveTo>
                      <a:pt x="69" y="0"/>
                    </a:moveTo>
                    <a:lnTo>
                      <a:pt x="173" y="66"/>
                    </a:lnTo>
                    <a:lnTo>
                      <a:pt x="0" y="35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458">
                <a:extLst>
                  <a:ext uri="{FF2B5EF4-FFF2-40B4-BE49-F238E27FC236}">
                    <a16:creationId xmlns:a16="http://schemas.microsoft.com/office/drawing/2014/main" id="{795477FF-A90C-4201-8B78-D4BAAFACEC51}"/>
                  </a:ext>
                </a:extLst>
              </p:cNvPr>
              <p:cNvSpPr/>
              <p:nvPr/>
            </p:nvSpPr>
            <p:spPr bwMode="auto">
              <a:xfrm>
                <a:off x="9908926" y="5362813"/>
                <a:ext cx="236701" cy="268687"/>
              </a:xfrm>
              <a:custGeom>
                <a:avLst/>
                <a:gdLst>
                  <a:gd name="T0" fmla="*/ 71 w 111"/>
                  <a:gd name="T1" fmla="*/ 0 h 126"/>
                  <a:gd name="T2" fmla="*/ 111 w 111"/>
                  <a:gd name="T3" fmla="*/ 114 h 126"/>
                  <a:gd name="T4" fmla="*/ 0 w 111"/>
                  <a:gd name="T5" fmla="*/ 126 h 126"/>
                  <a:gd name="T6" fmla="*/ 71 w 111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126">
                    <a:moveTo>
                      <a:pt x="71" y="0"/>
                    </a:moveTo>
                    <a:lnTo>
                      <a:pt x="111" y="114"/>
                    </a:lnTo>
                    <a:lnTo>
                      <a:pt x="0" y="126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459">
                <a:extLst>
                  <a:ext uri="{FF2B5EF4-FFF2-40B4-BE49-F238E27FC236}">
                    <a16:creationId xmlns:a16="http://schemas.microsoft.com/office/drawing/2014/main" id="{3067D495-4D40-456E-B5DB-F0D94DB41604}"/>
                  </a:ext>
                </a:extLst>
              </p:cNvPr>
              <p:cNvSpPr/>
              <p:nvPr/>
            </p:nvSpPr>
            <p:spPr bwMode="auto">
              <a:xfrm>
                <a:off x="9661563" y="5362813"/>
                <a:ext cx="398766" cy="268687"/>
              </a:xfrm>
              <a:custGeom>
                <a:avLst/>
                <a:gdLst>
                  <a:gd name="T0" fmla="*/ 0 w 187"/>
                  <a:gd name="T1" fmla="*/ 10 h 126"/>
                  <a:gd name="T2" fmla="*/ 116 w 187"/>
                  <a:gd name="T3" fmla="*/ 126 h 126"/>
                  <a:gd name="T4" fmla="*/ 187 w 187"/>
                  <a:gd name="T5" fmla="*/ 0 h 126"/>
                  <a:gd name="T6" fmla="*/ 0 w 187"/>
                  <a:gd name="T7" fmla="*/ 1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126">
                    <a:moveTo>
                      <a:pt x="0" y="10"/>
                    </a:moveTo>
                    <a:lnTo>
                      <a:pt x="116" y="126"/>
                    </a:lnTo>
                    <a:lnTo>
                      <a:pt x="187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460">
                <a:extLst>
                  <a:ext uri="{FF2B5EF4-FFF2-40B4-BE49-F238E27FC236}">
                    <a16:creationId xmlns:a16="http://schemas.microsoft.com/office/drawing/2014/main" id="{B6C51876-B940-4EAD-8F27-8DAEE0A95AC8}"/>
                  </a:ext>
                </a:extLst>
              </p:cNvPr>
              <p:cNvSpPr/>
              <p:nvPr/>
            </p:nvSpPr>
            <p:spPr bwMode="auto">
              <a:xfrm>
                <a:off x="9661563" y="5384137"/>
                <a:ext cx="247362" cy="313469"/>
              </a:xfrm>
              <a:custGeom>
                <a:avLst/>
                <a:gdLst>
                  <a:gd name="T0" fmla="*/ 9 w 116"/>
                  <a:gd name="T1" fmla="*/ 147 h 147"/>
                  <a:gd name="T2" fmla="*/ 116 w 116"/>
                  <a:gd name="T3" fmla="*/ 116 h 147"/>
                  <a:gd name="T4" fmla="*/ 0 w 116"/>
                  <a:gd name="T5" fmla="*/ 0 h 147"/>
                  <a:gd name="T6" fmla="*/ 9 w 116"/>
                  <a:gd name="T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47">
                    <a:moveTo>
                      <a:pt x="9" y="147"/>
                    </a:moveTo>
                    <a:lnTo>
                      <a:pt x="116" y="116"/>
                    </a:lnTo>
                    <a:lnTo>
                      <a:pt x="0" y="0"/>
                    </a:lnTo>
                    <a:lnTo>
                      <a:pt x="9" y="147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461">
                <a:extLst>
                  <a:ext uri="{FF2B5EF4-FFF2-40B4-BE49-F238E27FC236}">
                    <a16:creationId xmlns:a16="http://schemas.microsoft.com/office/drawing/2014/main" id="{DF189C96-6863-4015-8ACF-A0773DA80FF2}"/>
                  </a:ext>
                </a:extLst>
              </p:cNvPr>
              <p:cNvSpPr/>
              <p:nvPr/>
            </p:nvSpPr>
            <p:spPr bwMode="auto">
              <a:xfrm>
                <a:off x="10060328" y="5362813"/>
                <a:ext cx="296409" cy="243098"/>
              </a:xfrm>
              <a:custGeom>
                <a:avLst/>
                <a:gdLst>
                  <a:gd name="T0" fmla="*/ 40 w 139"/>
                  <a:gd name="T1" fmla="*/ 114 h 114"/>
                  <a:gd name="T2" fmla="*/ 139 w 139"/>
                  <a:gd name="T3" fmla="*/ 31 h 114"/>
                  <a:gd name="T4" fmla="*/ 0 w 139"/>
                  <a:gd name="T5" fmla="*/ 0 h 114"/>
                  <a:gd name="T6" fmla="*/ 40 w 139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" h="114">
                    <a:moveTo>
                      <a:pt x="40" y="114"/>
                    </a:moveTo>
                    <a:lnTo>
                      <a:pt x="139" y="31"/>
                    </a:lnTo>
                    <a:lnTo>
                      <a:pt x="0" y="0"/>
                    </a:lnTo>
                    <a:lnTo>
                      <a:pt x="40" y="11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462">
                <a:extLst>
                  <a:ext uri="{FF2B5EF4-FFF2-40B4-BE49-F238E27FC236}">
                    <a16:creationId xmlns:a16="http://schemas.microsoft.com/office/drawing/2014/main" id="{EDC8B784-5FAE-44E0-A739-3719A2176FB4}"/>
                  </a:ext>
                </a:extLst>
              </p:cNvPr>
              <p:cNvSpPr/>
              <p:nvPr/>
            </p:nvSpPr>
            <p:spPr bwMode="auto">
              <a:xfrm>
                <a:off x="10060328" y="5111186"/>
                <a:ext cx="296409" cy="317733"/>
              </a:xfrm>
              <a:custGeom>
                <a:avLst/>
                <a:gdLst>
                  <a:gd name="T0" fmla="*/ 68 w 139"/>
                  <a:gd name="T1" fmla="*/ 0 h 149"/>
                  <a:gd name="T2" fmla="*/ 0 w 139"/>
                  <a:gd name="T3" fmla="*/ 118 h 149"/>
                  <a:gd name="T4" fmla="*/ 139 w 139"/>
                  <a:gd name="T5" fmla="*/ 149 h 149"/>
                  <a:gd name="T6" fmla="*/ 68 w 139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" h="149">
                    <a:moveTo>
                      <a:pt x="68" y="0"/>
                    </a:moveTo>
                    <a:lnTo>
                      <a:pt x="0" y="118"/>
                    </a:lnTo>
                    <a:lnTo>
                      <a:pt x="139" y="149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463">
                <a:extLst>
                  <a:ext uri="{FF2B5EF4-FFF2-40B4-BE49-F238E27FC236}">
                    <a16:creationId xmlns:a16="http://schemas.microsoft.com/office/drawing/2014/main" id="{C46CBED0-8094-4D9E-AF22-6E40729C28E6}"/>
                  </a:ext>
                </a:extLst>
              </p:cNvPr>
              <p:cNvSpPr/>
              <p:nvPr/>
            </p:nvSpPr>
            <p:spPr bwMode="auto">
              <a:xfrm>
                <a:off x="9908926" y="5111186"/>
                <a:ext cx="296409" cy="251627"/>
              </a:xfrm>
              <a:custGeom>
                <a:avLst/>
                <a:gdLst>
                  <a:gd name="T0" fmla="*/ 0 w 139"/>
                  <a:gd name="T1" fmla="*/ 24 h 118"/>
                  <a:gd name="T2" fmla="*/ 71 w 139"/>
                  <a:gd name="T3" fmla="*/ 118 h 118"/>
                  <a:gd name="T4" fmla="*/ 139 w 139"/>
                  <a:gd name="T5" fmla="*/ 0 h 118"/>
                  <a:gd name="T6" fmla="*/ 0 w 139"/>
                  <a:gd name="T7" fmla="*/ 2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" h="118">
                    <a:moveTo>
                      <a:pt x="0" y="24"/>
                    </a:moveTo>
                    <a:lnTo>
                      <a:pt x="71" y="118"/>
                    </a:lnTo>
                    <a:lnTo>
                      <a:pt x="139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464">
                <a:extLst>
                  <a:ext uri="{FF2B5EF4-FFF2-40B4-BE49-F238E27FC236}">
                    <a16:creationId xmlns:a16="http://schemas.microsoft.com/office/drawing/2014/main" id="{A2404293-5603-42B9-9431-418661509D40}"/>
                  </a:ext>
                </a:extLst>
              </p:cNvPr>
              <p:cNvSpPr/>
              <p:nvPr/>
            </p:nvSpPr>
            <p:spPr bwMode="auto">
              <a:xfrm>
                <a:off x="9661563" y="5162364"/>
                <a:ext cx="398766" cy="221773"/>
              </a:xfrm>
              <a:custGeom>
                <a:avLst/>
                <a:gdLst>
                  <a:gd name="T0" fmla="*/ 0 w 187"/>
                  <a:gd name="T1" fmla="*/ 104 h 104"/>
                  <a:gd name="T2" fmla="*/ 187 w 187"/>
                  <a:gd name="T3" fmla="*/ 94 h 104"/>
                  <a:gd name="T4" fmla="*/ 116 w 187"/>
                  <a:gd name="T5" fmla="*/ 0 h 104"/>
                  <a:gd name="T6" fmla="*/ 0 w 187"/>
                  <a:gd name="T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104">
                    <a:moveTo>
                      <a:pt x="0" y="104"/>
                    </a:moveTo>
                    <a:lnTo>
                      <a:pt x="187" y="94"/>
                    </a:lnTo>
                    <a:lnTo>
                      <a:pt x="116" y="0"/>
                    </a:lnTo>
                    <a:lnTo>
                      <a:pt x="0" y="104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465">
                <a:extLst>
                  <a:ext uri="{FF2B5EF4-FFF2-40B4-BE49-F238E27FC236}">
                    <a16:creationId xmlns:a16="http://schemas.microsoft.com/office/drawing/2014/main" id="{346E70C7-ECD7-4871-B90E-0167BFFE4512}"/>
                  </a:ext>
                </a:extLst>
              </p:cNvPr>
              <p:cNvSpPr/>
              <p:nvPr/>
            </p:nvSpPr>
            <p:spPr bwMode="auto">
              <a:xfrm>
                <a:off x="10145625" y="5428919"/>
                <a:ext cx="211112" cy="343323"/>
              </a:xfrm>
              <a:custGeom>
                <a:avLst/>
                <a:gdLst>
                  <a:gd name="T0" fmla="*/ 99 w 99"/>
                  <a:gd name="T1" fmla="*/ 161 h 161"/>
                  <a:gd name="T2" fmla="*/ 99 w 99"/>
                  <a:gd name="T3" fmla="*/ 0 h 161"/>
                  <a:gd name="T4" fmla="*/ 0 w 99"/>
                  <a:gd name="T5" fmla="*/ 83 h 161"/>
                  <a:gd name="T6" fmla="*/ 99 w 99"/>
                  <a:gd name="T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61">
                    <a:moveTo>
                      <a:pt x="99" y="161"/>
                    </a:moveTo>
                    <a:lnTo>
                      <a:pt x="99" y="0"/>
                    </a:lnTo>
                    <a:lnTo>
                      <a:pt x="0" y="83"/>
                    </a:lnTo>
                    <a:lnTo>
                      <a:pt x="99" y="16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466">
                <a:extLst>
                  <a:ext uri="{FF2B5EF4-FFF2-40B4-BE49-F238E27FC236}">
                    <a16:creationId xmlns:a16="http://schemas.microsoft.com/office/drawing/2014/main" id="{4839A748-63C7-4184-9D57-30901F962439}"/>
                  </a:ext>
                </a:extLst>
              </p:cNvPr>
              <p:cNvSpPr/>
              <p:nvPr/>
            </p:nvSpPr>
            <p:spPr bwMode="auto">
              <a:xfrm>
                <a:off x="10356737" y="5428919"/>
                <a:ext cx="232436" cy="343323"/>
              </a:xfrm>
              <a:custGeom>
                <a:avLst/>
                <a:gdLst>
                  <a:gd name="T0" fmla="*/ 109 w 109"/>
                  <a:gd name="T1" fmla="*/ 126 h 161"/>
                  <a:gd name="T2" fmla="*/ 0 w 109"/>
                  <a:gd name="T3" fmla="*/ 0 h 161"/>
                  <a:gd name="T4" fmla="*/ 0 w 109"/>
                  <a:gd name="T5" fmla="*/ 161 h 161"/>
                  <a:gd name="T6" fmla="*/ 109 w 109"/>
                  <a:gd name="T7" fmla="*/ 12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161">
                    <a:moveTo>
                      <a:pt x="109" y="126"/>
                    </a:moveTo>
                    <a:lnTo>
                      <a:pt x="0" y="0"/>
                    </a:lnTo>
                    <a:lnTo>
                      <a:pt x="0" y="161"/>
                    </a:lnTo>
                    <a:lnTo>
                      <a:pt x="109" y="12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467">
                <a:extLst>
                  <a:ext uri="{FF2B5EF4-FFF2-40B4-BE49-F238E27FC236}">
                    <a16:creationId xmlns:a16="http://schemas.microsoft.com/office/drawing/2014/main" id="{0BA12538-78D9-428F-9E17-591438007F5B}"/>
                  </a:ext>
                </a:extLst>
              </p:cNvPr>
              <p:cNvSpPr/>
              <p:nvPr/>
            </p:nvSpPr>
            <p:spPr bwMode="auto">
              <a:xfrm>
                <a:off x="10356737" y="5409727"/>
                <a:ext cx="268687" cy="287879"/>
              </a:xfrm>
              <a:custGeom>
                <a:avLst/>
                <a:gdLst>
                  <a:gd name="T0" fmla="*/ 126 w 126"/>
                  <a:gd name="T1" fmla="*/ 0 h 135"/>
                  <a:gd name="T2" fmla="*/ 109 w 126"/>
                  <a:gd name="T3" fmla="*/ 135 h 135"/>
                  <a:gd name="T4" fmla="*/ 0 w 126"/>
                  <a:gd name="T5" fmla="*/ 9 h 135"/>
                  <a:gd name="T6" fmla="*/ 126 w 126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35">
                    <a:moveTo>
                      <a:pt x="126" y="0"/>
                    </a:moveTo>
                    <a:lnTo>
                      <a:pt x="109" y="135"/>
                    </a:lnTo>
                    <a:lnTo>
                      <a:pt x="0" y="9"/>
                    </a:lnTo>
                    <a:lnTo>
                      <a:pt x="12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468">
                <a:extLst>
                  <a:ext uri="{FF2B5EF4-FFF2-40B4-BE49-F238E27FC236}">
                    <a16:creationId xmlns:a16="http://schemas.microsoft.com/office/drawing/2014/main" id="{D7E2D8AA-A26D-4BE1-9100-251000AB862A}"/>
                  </a:ext>
                </a:extLst>
              </p:cNvPr>
              <p:cNvSpPr/>
              <p:nvPr/>
            </p:nvSpPr>
            <p:spPr bwMode="auto">
              <a:xfrm>
                <a:off x="10356737" y="5111186"/>
                <a:ext cx="268687" cy="317733"/>
              </a:xfrm>
              <a:custGeom>
                <a:avLst/>
                <a:gdLst>
                  <a:gd name="T0" fmla="*/ 36 w 126"/>
                  <a:gd name="T1" fmla="*/ 0 h 149"/>
                  <a:gd name="T2" fmla="*/ 0 w 126"/>
                  <a:gd name="T3" fmla="*/ 149 h 149"/>
                  <a:gd name="T4" fmla="*/ 126 w 126"/>
                  <a:gd name="T5" fmla="*/ 140 h 149"/>
                  <a:gd name="T6" fmla="*/ 36 w 126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49">
                    <a:moveTo>
                      <a:pt x="36" y="0"/>
                    </a:moveTo>
                    <a:lnTo>
                      <a:pt x="0" y="149"/>
                    </a:lnTo>
                    <a:lnTo>
                      <a:pt x="126" y="14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469">
                <a:extLst>
                  <a:ext uri="{FF2B5EF4-FFF2-40B4-BE49-F238E27FC236}">
                    <a16:creationId xmlns:a16="http://schemas.microsoft.com/office/drawing/2014/main" id="{FA6F0133-5B4E-47FA-9F07-3DB72CAF249C}"/>
                  </a:ext>
                </a:extLst>
              </p:cNvPr>
              <p:cNvSpPr/>
              <p:nvPr/>
            </p:nvSpPr>
            <p:spPr bwMode="auto">
              <a:xfrm>
                <a:off x="10205333" y="5111186"/>
                <a:ext cx="228171" cy="317733"/>
              </a:xfrm>
              <a:custGeom>
                <a:avLst/>
                <a:gdLst>
                  <a:gd name="T0" fmla="*/ 0 w 107"/>
                  <a:gd name="T1" fmla="*/ 0 h 149"/>
                  <a:gd name="T2" fmla="*/ 71 w 107"/>
                  <a:gd name="T3" fmla="*/ 149 h 149"/>
                  <a:gd name="T4" fmla="*/ 107 w 107"/>
                  <a:gd name="T5" fmla="*/ 0 h 149"/>
                  <a:gd name="T6" fmla="*/ 0 w 107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149">
                    <a:moveTo>
                      <a:pt x="0" y="0"/>
                    </a:moveTo>
                    <a:lnTo>
                      <a:pt x="71" y="149"/>
                    </a:lnTo>
                    <a:lnTo>
                      <a:pt x="10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8AB353-0934-4394-8D04-1F8C2EDB4FB8}"/>
                </a:ext>
              </a:extLst>
            </p:cNvPr>
            <p:cNvSpPr/>
            <p:nvPr userDrawn="1"/>
          </p:nvSpPr>
          <p:spPr>
            <a:xfrm>
              <a:off x="1647825" y="828675"/>
              <a:ext cx="8858250" cy="5038725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795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obal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70B34946-8859-4F2C-9D75-C33DF0CE0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0" y="635595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28C45C8-A1F2-493D-9F77-A86B30D9B4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  <a:effectLst/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FE1CD27-783B-400B-ACC9-3FAC529C70BA}"/>
              </a:ext>
            </a:extLst>
          </p:cNvPr>
          <p:cNvSpPr txBox="1"/>
          <p:nvPr userDrawn="1"/>
        </p:nvSpPr>
        <p:spPr>
          <a:xfrm>
            <a:off x="179110" y="6492875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LOG ECD 2025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36A4D101-0891-404F-9695-64AB8D87C595}"/>
              </a:ext>
            </a:extLst>
          </p:cNvPr>
          <p:cNvGrpSpPr/>
          <p:nvPr userDrawn="1"/>
        </p:nvGrpSpPr>
        <p:grpSpPr>
          <a:xfrm>
            <a:off x="984589" y="4837263"/>
            <a:ext cx="10222821" cy="1138238"/>
            <a:chOff x="798882" y="1643213"/>
            <a:chExt cx="10222821" cy="1138238"/>
          </a:xfrm>
        </p:grpSpPr>
        <p:sp>
          <p:nvSpPr>
            <p:cNvPr id="242" name="Freeform 25">
              <a:extLst>
                <a:ext uri="{FF2B5EF4-FFF2-40B4-BE49-F238E27FC236}">
                  <a16:creationId xmlns:a16="http://schemas.microsoft.com/office/drawing/2014/main" id="{4CB06107-9B8B-4EB9-B138-9FD26918141B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798882" y="1984526"/>
              <a:ext cx="627063" cy="455613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solidFill>
              <a:schemeClr val="tx1">
                <a:alpha val="10000"/>
              </a:schemeClr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43" name="群組 242">
              <a:extLst>
                <a:ext uri="{FF2B5EF4-FFF2-40B4-BE49-F238E27FC236}">
                  <a16:creationId xmlns:a16="http://schemas.microsoft.com/office/drawing/2014/main" id="{BE98BC17-53B9-4B1B-BED7-59074ADF5878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2049474" y="1670201"/>
              <a:ext cx="1916113" cy="1084263"/>
              <a:chOff x="1089025" y="3663950"/>
              <a:chExt cx="3832225" cy="2168525"/>
            </a:xfrm>
            <a:solidFill>
              <a:schemeClr val="tx1">
                <a:alpha val="10000"/>
              </a:schemeClr>
            </a:solidFill>
          </p:grpSpPr>
          <p:sp>
            <p:nvSpPr>
              <p:cNvPr id="244" name="Freeform 12">
                <a:extLst>
                  <a:ext uri="{FF2B5EF4-FFF2-40B4-BE49-F238E27FC236}">
                    <a16:creationId xmlns:a16="http://schemas.microsoft.com/office/drawing/2014/main" id="{C22A3603-00D4-4843-9AA6-60712220CE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54400" y="4092575"/>
                <a:ext cx="136525" cy="184150"/>
              </a:xfrm>
              <a:custGeom>
                <a:avLst/>
                <a:gdLst>
                  <a:gd name="T0" fmla="*/ 2 w 86"/>
                  <a:gd name="T1" fmla="*/ 26 h 116"/>
                  <a:gd name="T2" fmla="*/ 8 w 86"/>
                  <a:gd name="T3" fmla="*/ 28 h 116"/>
                  <a:gd name="T4" fmla="*/ 10 w 86"/>
                  <a:gd name="T5" fmla="*/ 32 h 116"/>
                  <a:gd name="T6" fmla="*/ 10 w 86"/>
                  <a:gd name="T7" fmla="*/ 36 h 116"/>
                  <a:gd name="T8" fmla="*/ 22 w 86"/>
                  <a:gd name="T9" fmla="*/ 40 h 116"/>
                  <a:gd name="T10" fmla="*/ 22 w 86"/>
                  <a:gd name="T11" fmla="*/ 48 h 116"/>
                  <a:gd name="T12" fmla="*/ 20 w 86"/>
                  <a:gd name="T13" fmla="*/ 58 h 116"/>
                  <a:gd name="T14" fmla="*/ 18 w 86"/>
                  <a:gd name="T15" fmla="*/ 60 h 116"/>
                  <a:gd name="T16" fmla="*/ 20 w 86"/>
                  <a:gd name="T17" fmla="*/ 62 h 116"/>
                  <a:gd name="T18" fmla="*/ 26 w 86"/>
                  <a:gd name="T19" fmla="*/ 60 h 116"/>
                  <a:gd name="T20" fmla="*/ 32 w 86"/>
                  <a:gd name="T21" fmla="*/ 56 h 116"/>
                  <a:gd name="T22" fmla="*/ 38 w 86"/>
                  <a:gd name="T23" fmla="*/ 56 h 116"/>
                  <a:gd name="T24" fmla="*/ 42 w 86"/>
                  <a:gd name="T25" fmla="*/ 58 h 116"/>
                  <a:gd name="T26" fmla="*/ 50 w 86"/>
                  <a:gd name="T27" fmla="*/ 66 h 116"/>
                  <a:gd name="T28" fmla="*/ 58 w 86"/>
                  <a:gd name="T29" fmla="*/ 78 h 116"/>
                  <a:gd name="T30" fmla="*/ 60 w 86"/>
                  <a:gd name="T31" fmla="*/ 86 h 116"/>
                  <a:gd name="T32" fmla="*/ 62 w 86"/>
                  <a:gd name="T33" fmla="*/ 94 h 116"/>
                  <a:gd name="T34" fmla="*/ 62 w 86"/>
                  <a:gd name="T35" fmla="*/ 104 h 116"/>
                  <a:gd name="T36" fmla="*/ 60 w 86"/>
                  <a:gd name="T37" fmla="*/ 110 h 116"/>
                  <a:gd name="T38" fmla="*/ 70 w 86"/>
                  <a:gd name="T39" fmla="*/ 114 h 116"/>
                  <a:gd name="T40" fmla="*/ 78 w 86"/>
                  <a:gd name="T41" fmla="*/ 114 h 116"/>
                  <a:gd name="T42" fmla="*/ 86 w 86"/>
                  <a:gd name="T43" fmla="*/ 114 h 116"/>
                  <a:gd name="T44" fmla="*/ 86 w 86"/>
                  <a:gd name="T45" fmla="*/ 100 h 116"/>
                  <a:gd name="T46" fmla="*/ 80 w 86"/>
                  <a:gd name="T47" fmla="*/ 78 h 116"/>
                  <a:gd name="T48" fmla="*/ 72 w 86"/>
                  <a:gd name="T49" fmla="*/ 70 h 116"/>
                  <a:gd name="T50" fmla="*/ 64 w 86"/>
                  <a:gd name="T51" fmla="*/ 62 h 116"/>
                  <a:gd name="T52" fmla="*/ 60 w 86"/>
                  <a:gd name="T53" fmla="*/ 58 h 116"/>
                  <a:gd name="T54" fmla="*/ 58 w 86"/>
                  <a:gd name="T55" fmla="*/ 56 h 116"/>
                  <a:gd name="T56" fmla="*/ 52 w 86"/>
                  <a:gd name="T57" fmla="*/ 50 h 116"/>
                  <a:gd name="T58" fmla="*/ 46 w 86"/>
                  <a:gd name="T59" fmla="*/ 44 h 116"/>
                  <a:gd name="T60" fmla="*/ 50 w 86"/>
                  <a:gd name="T61" fmla="*/ 38 h 116"/>
                  <a:gd name="T62" fmla="*/ 52 w 86"/>
                  <a:gd name="T63" fmla="*/ 36 h 116"/>
                  <a:gd name="T64" fmla="*/ 54 w 86"/>
                  <a:gd name="T65" fmla="*/ 30 h 116"/>
                  <a:gd name="T66" fmla="*/ 52 w 86"/>
                  <a:gd name="T67" fmla="*/ 24 h 116"/>
                  <a:gd name="T68" fmla="*/ 40 w 86"/>
                  <a:gd name="T69" fmla="*/ 16 h 116"/>
                  <a:gd name="T70" fmla="*/ 36 w 86"/>
                  <a:gd name="T71" fmla="*/ 4 h 116"/>
                  <a:gd name="T72" fmla="*/ 34 w 86"/>
                  <a:gd name="T73" fmla="*/ 0 h 116"/>
                  <a:gd name="T74" fmla="*/ 28 w 86"/>
                  <a:gd name="T75" fmla="*/ 0 h 116"/>
                  <a:gd name="T76" fmla="*/ 24 w 86"/>
                  <a:gd name="T77" fmla="*/ 4 h 116"/>
                  <a:gd name="T78" fmla="*/ 24 w 86"/>
                  <a:gd name="T79" fmla="*/ 10 h 116"/>
                  <a:gd name="T80" fmla="*/ 24 w 86"/>
                  <a:gd name="T81" fmla="*/ 18 h 116"/>
                  <a:gd name="T82" fmla="*/ 22 w 86"/>
                  <a:gd name="T83" fmla="*/ 20 h 116"/>
                  <a:gd name="T84" fmla="*/ 18 w 86"/>
                  <a:gd name="T85" fmla="*/ 20 h 116"/>
                  <a:gd name="T86" fmla="*/ 12 w 86"/>
                  <a:gd name="T87" fmla="*/ 22 h 116"/>
                  <a:gd name="T88" fmla="*/ 0 w 86"/>
                  <a:gd name="T89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6" h="116">
                    <a:moveTo>
                      <a:pt x="0" y="26"/>
                    </a:moveTo>
                    <a:lnTo>
                      <a:pt x="2" y="26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20" y="36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48"/>
                    </a:lnTo>
                    <a:lnTo>
                      <a:pt x="20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2"/>
                    </a:lnTo>
                    <a:lnTo>
                      <a:pt x="26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4" y="60"/>
                    </a:lnTo>
                    <a:lnTo>
                      <a:pt x="50" y="66"/>
                    </a:lnTo>
                    <a:lnTo>
                      <a:pt x="54" y="72"/>
                    </a:lnTo>
                    <a:lnTo>
                      <a:pt x="58" y="78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2" y="94"/>
                    </a:lnTo>
                    <a:lnTo>
                      <a:pt x="62" y="100"/>
                    </a:lnTo>
                    <a:lnTo>
                      <a:pt x="62" y="104"/>
                    </a:lnTo>
                    <a:lnTo>
                      <a:pt x="62" y="108"/>
                    </a:lnTo>
                    <a:lnTo>
                      <a:pt x="60" y="110"/>
                    </a:lnTo>
                    <a:lnTo>
                      <a:pt x="68" y="116"/>
                    </a:lnTo>
                    <a:lnTo>
                      <a:pt x="70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82" y="114"/>
                    </a:lnTo>
                    <a:lnTo>
                      <a:pt x="86" y="114"/>
                    </a:lnTo>
                    <a:lnTo>
                      <a:pt x="86" y="110"/>
                    </a:lnTo>
                    <a:lnTo>
                      <a:pt x="86" y="100"/>
                    </a:lnTo>
                    <a:lnTo>
                      <a:pt x="84" y="88"/>
                    </a:lnTo>
                    <a:lnTo>
                      <a:pt x="80" y="78"/>
                    </a:lnTo>
                    <a:lnTo>
                      <a:pt x="76" y="74"/>
                    </a:lnTo>
                    <a:lnTo>
                      <a:pt x="72" y="70"/>
                    </a:lnTo>
                    <a:lnTo>
                      <a:pt x="68" y="66"/>
                    </a:lnTo>
                    <a:lnTo>
                      <a:pt x="64" y="62"/>
                    </a:lnTo>
                    <a:lnTo>
                      <a:pt x="62" y="60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8" y="56"/>
                    </a:lnTo>
                    <a:lnTo>
                      <a:pt x="54" y="54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6" y="44"/>
                    </a:lnTo>
                    <a:lnTo>
                      <a:pt x="48" y="40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0" y="16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0" y="2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5" name="Freeform 13">
                <a:extLst>
                  <a:ext uri="{FF2B5EF4-FFF2-40B4-BE49-F238E27FC236}">
                    <a16:creationId xmlns:a16="http://schemas.microsoft.com/office/drawing/2014/main" id="{1F28DE57-4A78-4235-BA8F-2F3AA3721B8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82875" y="3787775"/>
                <a:ext cx="317500" cy="276225"/>
              </a:xfrm>
              <a:custGeom>
                <a:avLst/>
                <a:gdLst>
                  <a:gd name="T0" fmla="*/ 150 w 200"/>
                  <a:gd name="T1" fmla="*/ 2 h 174"/>
                  <a:gd name="T2" fmla="*/ 142 w 200"/>
                  <a:gd name="T3" fmla="*/ 10 h 174"/>
                  <a:gd name="T4" fmla="*/ 122 w 200"/>
                  <a:gd name="T5" fmla="*/ 28 h 174"/>
                  <a:gd name="T6" fmla="*/ 118 w 200"/>
                  <a:gd name="T7" fmla="*/ 30 h 174"/>
                  <a:gd name="T8" fmla="*/ 110 w 200"/>
                  <a:gd name="T9" fmla="*/ 36 h 174"/>
                  <a:gd name="T10" fmla="*/ 92 w 200"/>
                  <a:gd name="T11" fmla="*/ 66 h 174"/>
                  <a:gd name="T12" fmla="*/ 82 w 200"/>
                  <a:gd name="T13" fmla="*/ 66 h 174"/>
                  <a:gd name="T14" fmla="*/ 66 w 200"/>
                  <a:gd name="T15" fmla="*/ 70 h 174"/>
                  <a:gd name="T16" fmla="*/ 56 w 200"/>
                  <a:gd name="T17" fmla="*/ 82 h 174"/>
                  <a:gd name="T18" fmla="*/ 46 w 200"/>
                  <a:gd name="T19" fmla="*/ 90 h 174"/>
                  <a:gd name="T20" fmla="*/ 40 w 200"/>
                  <a:gd name="T21" fmla="*/ 94 h 174"/>
                  <a:gd name="T22" fmla="*/ 8 w 200"/>
                  <a:gd name="T23" fmla="*/ 98 h 174"/>
                  <a:gd name="T24" fmla="*/ 14 w 200"/>
                  <a:gd name="T25" fmla="*/ 120 h 174"/>
                  <a:gd name="T26" fmla="*/ 12 w 200"/>
                  <a:gd name="T27" fmla="*/ 132 h 174"/>
                  <a:gd name="T28" fmla="*/ 4 w 200"/>
                  <a:gd name="T29" fmla="*/ 144 h 174"/>
                  <a:gd name="T30" fmla="*/ 4 w 200"/>
                  <a:gd name="T31" fmla="*/ 154 h 174"/>
                  <a:gd name="T32" fmla="*/ 8 w 200"/>
                  <a:gd name="T33" fmla="*/ 162 h 174"/>
                  <a:gd name="T34" fmla="*/ 18 w 200"/>
                  <a:gd name="T35" fmla="*/ 158 h 174"/>
                  <a:gd name="T36" fmla="*/ 30 w 200"/>
                  <a:gd name="T37" fmla="*/ 156 h 174"/>
                  <a:gd name="T38" fmla="*/ 44 w 200"/>
                  <a:gd name="T39" fmla="*/ 158 h 174"/>
                  <a:gd name="T40" fmla="*/ 48 w 200"/>
                  <a:gd name="T41" fmla="*/ 158 h 174"/>
                  <a:gd name="T42" fmla="*/ 60 w 200"/>
                  <a:gd name="T43" fmla="*/ 160 h 174"/>
                  <a:gd name="T44" fmla="*/ 76 w 200"/>
                  <a:gd name="T45" fmla="*/ 174 h 174"/>
                  <a:gd name="T46" fmla="*/ 94 w 200"/>
                  <a:gd name="T47" fmla="*/ 156 h 174"/>
                  <a:gd name="T48" fmla="*/ 114 w 200"/>
                  <a:gd name="T49" fmla="*/ 154 h 174"/>
                  <a:gd name="T50" fmla="*/ 114 w 200"/>
                  <a:gd name="T51" fmla="*/ 130 h 174"/>
                  <a:gd name="T52" fmla="*/ 116 w 200"/>
                  <a:gd name="T53" fmla="*/ 112 h 174"/>
                  <a:gd name="T54" fmla="*/ 152 w 200"/>
                  <a:gd name="T55" fmla="*/ 82 h 174"/>
                  <a:gd name="T56" fmla="*/ 156 w 200"/>
                  <a:gd name="T57" fmla="*/ 76 h 174"/>
                  <a:gd name="T58" fmla="*/ 164 w 200"/>
                  <a:gd name="T59" fmla="*/ 66 h 174"/>
                  <a:gd name="T60" fmla="*/ 172 w 200"/>
                  <a:gd name="T61" fmla="*/ 60 h 174"/>
                  <a:gd name="T62" fmla="*/ 172 w 200"/>
                  <a:gd name="T63" fmla="*/ 52 h 174"/>
                  <a:gd name="T64" fmla="*/ 178 w 200"/>
                  <a:gd name="T65" fmla="*/ 46 h 174"/>
                  <a:gd name="T66" fmla="*/ 188 w 200"/>
                  <a:gd name="T67" fmla="*/ 44 h 174"/>
                  <a:gd name="T68" fmla="*/ 200 w 200"/>
                  <a:gd name="T69" fmla="*/ 46 h 174"/>
                  <a:gd name="T70" fmla="*/ 198 w 200"/>
                  <a:gd name="T71" fmla="*/ 42 h 174"/>
                  <a:gd name="T72" fmla="*/ 192 w 200"/>
                  <a:gd name="T73" fmla="*/ 38 h 174"/>
                  <a:gd name="T74" fmla="*/ 184 w 200"/>
                  <a:gd name="T75" fmla="*/ 36 h 174"/>
                  <a:gd name="T76" fmla="*/ 180 w 200"/>
                  <a:gd name="T77" fmla="*/ 32 h 174"/>
                  <a:gd name="T78" fmla="*/ 172 w 200"/>
                  <a:gd name="T79" fmla="*/ 26 h 174"/>
                  <a:gd name="T80" fmla="*/ 160 w 200"/>
                  <a:gd name="T81" fmla="*/ 28 h 174"/>
                  <a:gd name="T82" fmla="*/ 156 w 200"/>
                  <a:gd name="T83" fmla="*/ 18 h 174"/>
                  <a:gd name="T84" fmla="*/ 154 w 200"/>
                  <a:gd name="T85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" h="174">
                    <a:moveTo>
                      <a:pt x="154" y="0"/>
                    </a:moveTo>
                    <a:lnTo>
                      <a:pt x="154" y="2"/>
                    </a:lnTo>
                    <a:lnTo>
                      <a:pt x="150" y="2"/>
                    </a:lnTo>
                    <a:lnTo>
                      <a:pt x="148" y="4"/>
                    </a:lnTo>
                    <a:lnTo>
                      <a:pt x="144" y="8"/>
                    </a:lnTo>
                    <a:lnTo>
                      <a:pt x="142" y="10"/>
                    </a:lnTo>
                    <a:lnTo>
                      <a:pt x="142" y="14"/>
                    </a:lnTo>
                    <a:lnTo>
                      <a:pt x="126" y="1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0" y="28"/>
                    </a:lnTo>
                    <a:lnTo>
                      <a:pt x="118" y="30"/>
                    </a:lnTo>
                    <a:lnTo>
                      <a:pt x="116" y="30"/>
                    </a:lnTo>
                    <a:lnTo>
                      <a:pt x="112" y="32"/>
                    </a:lnTo>
                    <a:lnTo>
                      <a:pt x="110" y="36"/>
                    </a:lnTo>
                    <a:lnTo>
                      <a:pt x="110" y="40"/>
                    </a:lnTo>
                    <a:lnTo>
                      <a:pt x="110" y="46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2" y="66"/>
                    </a:lnTo>
                    <a:lnTo>
                      <a:pt x="76" y="66"/>
                    </a:lnTo>
                    <a:lnTo>
                      <a:pt x="72" y="68"/>
                    </a:lnTo>
                    <a:lnTo>
                      <a:pt x="66" y="70"/>
                    </a:lnTo>
                    <a:lnTo>
                      <a:pt x="62" y="74"/>
                    </a:lnTo>
                    <a:lnTo>
                      <a:pt x="60" y="78"/>
                    </a:lnTo>
                    <a:lnTo>
                      <a:pt x="56" y="82"/>
                    </a:lnTo>
                    <a:lnTo>
                      <a:pt x="52" y="86"/>
                    </a:lnTo>
                    <a:lnTo>
                      <a:pt x="48" y="88"/>
                    </a:lnTo>
                    <a:lnTo>
                      <a:pt x="46" y="90"/>
                    </a:lnTo>
                    <a:lnTo>
                      <a:pt x="44" y="92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32" y="96"/>
                    </a:lnTo>
                    <a:lnTo>
                      <a:pt x="20" y="98"/>
                    </a:lnTo>
                    <a:lnTo>
                      <a:pt x="8" y="98"/>
                    </a:lnTo>
                    <a:lnTo>
                      <a:pt x="0" y="96"/>
                    </a:lnTo>
                    <a:lnTo>
                      <a:pt x="12" y="116"/>
                    </a:lnTo>
                    <a:lnTo>
                      <a:pt x="14" y="120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12" y="132"/>
                    </a:lnTo>
                    <a:lnTo>
                      <a:pt x="8" y="134"/>
                    </a:lnTo>
                    <a:lnTo>
                      <a:pt x="6" y="138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50"/>
                    </a:lnTo>
                    <a:lnTo>
                      <a:pt x="4" y="154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8" y="162"/>
                    </a:lnTo>
                    <a:lnTo>
                      <a:pt x="10" y="160"/>
                    </a:lnTo>
                    <a:lnTo>
                      <a:pt x="14" y="160"/>
                    </a:lnTo>
                    <a:lnTo>
                      <a:pt x="18" y="158"/>
                    </a:lnTo>
                    <a:lnTo>
                      <a:pt x="22" y="158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34" y="158"/>
                    </a:lnTo>
                    <a:lnTo>
                      <a:pt x="40" y="158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58"/>
                    </a:lnTo>
                    <a:lnTo>
                      <a:pt x="56" y="160"/>
                    </a:lnTo>
                    <a:lnTo>
                      <a:pt x="60" y="160"/>
                    </a:lnTo>
                    <a:lnTo>
                      <a:pt x="64" y="162"/>
                    </a:lnTo>
                    <a:lnTo>
                      <a:pt x="66" y="166"/>
                    </a:lnTo>
                    <a:lnTo>
                      <a:pt x="76" y="174"/>
                    </a:lnTo>
                    <a:lnTo>
                      <a:pt x="92" y="156"/>
                    </a:lnTo>
                    <a:lnTo>
                      <a:pt x="92" y="156"/>
                    </a:lnTo>
                    <a:lnTo>
                      <a:pt x="94" y="156"/>
                    </a:lnTo>
                    <a:lnTo>
                      <a:pt x="96" y="154"/>
                    </a:lnTo>
                    <a:lnTo>
                      <a:pt x="100" y="154"/>
                    </a:lnTo>
                    <a:lnTo>
                      <a:pt x="114" y="154"/>
                    </a:lnTo>
                    <a:lnTo>
                      <a:pt x="120" y="154"/>
                    </a:lnTo>
                    <a:lnTo>
                      <a:pt x="122" y="134"/>
                    </a:lnTo>
                    <a:lnTo>
                      <a:pt x="114" y="130"/>
                    </a:lnTo>
                    <a:lnTo>
                      <a:pt x="114" y="128"/>
                    </a:lnTo>
                    <a:lnTo>
                      <a:pt x="114" y="122"/>
                    </a:lnTo>
                    <a:lnTo>
                      <a:pt x="116" y="112"/>
                    </a:lnTo>
                    <a:lnTo>
                      <a:pt x="120" y="102"/>
                    </a:lnTo>
                    <a:lnTo>
                      <a:pt x="132" y="92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54" y="80"/>
                    </a:lnTo>
                    <a:lnTo>
                      <a:pt x="156" y="76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4" y="66"/>
                    </a:lnTo>
                    <a:lnTo>
                      <a:pt x="164" y="62"/>
                    </a:lnTo>
                    <a:lnTo>
                      <a:pt x="172" y="62"/>
                    </a:lnTo>
                    <a:lnTo>
                      <a:pt x="172" y="60"/>
                    </a:lnTo>
                    <a:lnTo>
                      <a:pt x="170" y="58"/>
                    </a:lnTo>
                    <a:lnTo>
                      <a:pt x="170" y="56"/>
                    </a:lnTo>
                    <a:lnTo>
                      <a:pt x="172" y="52"/>
                    </a:lnTo>
                    <a:lnTo>
                      <a:pt x="174" y="50"/>
                    </a:lnTo>
                    <a:lnTo>
                      <a:pt x="176" y="46"/>
                    </a:lnTo>
                    <a:lnTo>
                      <a:pt x="178" y="46"/>
                    </a:lnTo>
                    <a:lnTo>
                      <a:pt x="180" y="46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92" y="44"/>
                    </a:lnTo>
                    <a:lnTo>
                      <a:pt x="196" y="46"/>
                    </a:lnTo>
                    <a:lnTo>
                      <a:pt x="200" y="46"/>
                    </a:lnTo>
                    <a:lnTo>
                      <a:pt x="200" y="46"/>
                    </a:lnTo>
                    <a:lnTo>
                      <a:pt x="200" y="44"/>
                    </a:lnTo>
                    <a:lnTo>
                      <a:pt x="198" y="42"/>
                    </a:lnTo>
                    <a:lnTo>
                      <a:pt x="196" y="40"/>
                    </a:lnTo>
                    <a:lnTo>
                      <a:pt x="192" y="38"/>
                    </a:lnTo>
                    <a:lnTo>
                      <a:pt x="192" y="38"/>
                    </a:lnTo>
                    <a:lnTo>
                      <a:pt x="190" y="38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0" y="32"/>
                    </a:lnTo>
                    <a:lnTo>
                      <a:pt x="178" y="30"/>
                    </a:lnTo>
                    <a:lnTo>
                      <a:pt x="176" y="28"/>
                    </a:lnTo>
                    <a:lnTo>
                      <a:pt x="172" y="26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58" y="26"/>
                    </a:lnTo>
                    <a:lnTo>
                      <a:pt x="156" y="22"/>
                    </a:lnTo>
                    <a:lnTo>
                      <a:pt x="156" y="18"/>
                    </a:lnTo>
                    <a:lnTo>
                      <a:pt x="156" y="14"/>
                    </a:lnTo>
                    <a:lnTo>
                      <a:pt x="172" y="0"/>
                    </a:lnTo>
                    <a:lnTo>
                      <a:pt x="154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6" name="Freeform 14">
                <a:extLst>
                  <a:ext uri="{FF2B5EF4-FFF2-40B4-BE49-F238E27FC236}">
                    <a16:creationId xmlns:a16="http://schemas.microsoft.com/office/drawing/2014/main" id="{6EB0B8D1-D48A-42A5-887E-CFC4749601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41700" y="4441825"/>
                <a:ext cx="107950" cy="104775"/>
              </a:xfrm>
              <a:custGeom>
                <a:avLst/>
                <a:gdLst>
                  <a:gd name="T0" fmla="*/ 0 w 68"/>
                  <a:gd name="T1" fmla="*/ 0 h 66"/>
                  <a:gd name="T2" fmla="*/ 16 w 68"/>
                  <a:gd name="T3" fmla="*/ 26 h 66"/>
                  <a:gd name="T4" fmla="*/ 18 w 68"/>
                  <a:gd name="T5" fmla="*/ 28 h 66"/>
                  <a:gd name="T6" fmla="*/ 28 w 68"/>
                  <a:gd name="T7" fmla="*/ 36 h 66"/>
                  <a:gd name="T8" fmla="*/ 38 w 68"/>
                  <a:gd name="T9" fmla="*/ 44 h 66"/>
                  <a:gd name="T10" fmla="*/ 50 w 68"/>
                  <a:gd name="T11" fmla="*/ 54 h 66"/>
                  <a:gd name="T12" fmla="*/ 60 w 68"/>
                  <a:gd name="T13" fmla="*/ 62 h 66"/>
                  <a:gd name="T14" fmla="*/ 66 w 68"/>
                  <a:gd name="T15" fmla="*/ 66 h 66"/>
                  <a:gd name="T16" fmla="*/ 68 w 68"/>
                  <a:gd name="T17" fmla="*/ 66 h 66"/>
                  <a:gd name="T18" fmla="*/ 68 w 68"/>
                  <a:gd name="T19" fmla="*/ 62 h 66"/>
                  <a:gd name="T20" fmla="*/ 68 w 68"/>
                  <a:gd name="T21" fmla="*/ 60 h 66"/>
                  <a:gd name="T22" fmla="*/ 68 w 68"/>
                  <a:gd name="T23" fmla="*/ 58 h 66"/>
                  <a:gd name="T24" fmla="*/ 66 w 68"/>
                  <a:gd name="T25" fmla="*/ 56 h 66"/>
                  <a:gd name="T26" fmla="*/ 66 w 68"/>
                  <a:gd name="T27" fmla="*/ 54 h 66"/>
                  <a:gd name="T28" fmla="*/ 58 w 68"/>
                  <a:gd name="T29" fmla="*/ 42 h 66"/>
                  <a:gd name="T30" fmla="*/ 58 w 68"/>
                  <a:gd name="T31" fmla="*/ 40 h 66"/>
                  <a:gd name="T32" fmla="*/ 58 w 68"/>
                  <a:gd name="T33" fmla="*/ 36 h 66"/>
                  <a:gd name="T34" fmla="*/ 56 w 68"/>
                  <a:gd name="T35" fmla="*/ 32 h 66"/>
                  <a:gd name="T36" fmla="*/ 56 w 68"/>
                  <a:gd name="T37" fmla="*/ 26 h 66"/>
                  <a:gd name="T38" fmla="*/ 54 w 68"/>
                  <a:gd name="T39" fmla="*/ 24 h 66"/>
                  <a:gd name="T40" fmla="*/ 46 w 68"/>
                  <a:gd name="T41" fmla="*/ 12 h 66"/>
                  <a:gd name="T42" fmla="*/ 38 w 68"/>
                  <a:gd name="T43" fmla="*/ 14 h 66"/>
                  <a:gd name="T44" fmla="*/ 30 w 68"/>
                  <a:gd name="T45" fmla="*/ 4 h 66"/>
                  <a:gd name="T46" fmla="*/ 12 w 68"/>
                  <a:gd name="T47" fmla="*/ 6 h 66"/>
                  <a:gd name="T48" fmla="*/ 0 w 68"/>
                  <a:gd name="T4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6">
                    <a:moveTo>
                      <a:pt x="0" y="0"/>
                    </a:moveTo>
                    <a:lnTo>
                      <a:pt x="16" y="26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8" y="44"/>
                    </a:lnTo>
                    <a:lnTo>
                      <a:pt x="50" y="54"/>
                    </a:lnTo>
                    <a:lnTo>
                      <a:pt x="60" y="62"/>
                    </a:lnTo>
                    <a:lnTo>
                      <a:pt x="66" y="66"/>
                    </a:lnTo>
                    <a:lnTo>
                      <a:pt x="68" y="66"/>
                    </a:lnTo>
                    <a:lnTo>
                      <a:pt x="68" y="62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36"/>
                    </a:lnTo>
                    <a:lnTo>
                      <a:pt x="56" y="32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46" y="12"/>
                    </a:lnTo>
                    <a:lnTo>
                      <a:pt x="38" y="14"/>
                    </a:lnTo>
                    <a:lnTo>
                      <a:pt x="30" y="4"/>
                    </a:lnTo>
                    <a:lnTo>
                      <a:pt x="12" y="6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7" name="Freeform 15">
                <a:extLst>
                  <a:ext uri="{FF2B5EF4-FFF2-40B4-BE49-F238E27FC236}">
                    <a16:creationId xmlns:a16="http://schemas.microsoft.com/office/drawing/2014/main" id="{5F7D16FE-815E-472B-B8D2-2FDB80CF616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22625" y="4038600"/>
                <a:ext cx="85725" cy="88900"/>
              </a:xfrm>
              <a:custGeom>
                <a:avLst/>
                <a:gdLst>
                  <a:gd name="T0" fmla="*/ 54 w 54"/>
                  <a:gd name="T1" fmla="*/ 56 h 56"/>
                  <a:gd name="T2" fmla="*/ 48 w 54"/>
                  <a:gd name="T3" fmla="*/ 44 h 56"/>
                  <a:gd name="T4" fmla="*/ 48 w 54"/>
                  <a:gd name="T5" fmla="*/ 44 h 56"/>
                  <a:gd name="T6" fmla="*/ 48 w 54"/>
                  <a:gd name="T7" fmla="*/ 42 h 56"/>
                  <a:gd name="T8" fmla="*/ 44 w 54"/>
                  <a:gd name="T9" fmla="*/ 40 h 56"/>
                  <a:gd name="T10" fmla="*/ 40 w 54"/>
                  <a:gd name="T11" fmla="*/ 38 h 56"/>
                  <a:gd name="T12" fmla="*/ 40 w 54"/>
                  <a:gd name="T13" fmla="*/ 38 h 56"/>
                  <a:gd name="T14" fmla="*/ 38 w 54"/>
                  <a:gd name="T15" fmla="*/ 36 h 56"/>
                  <a:gd name="T16" fmla="*/ 34 w 54"/>
                  <a:gd name="T17" fmla="*/ 36 h 56"/>
                  <a:gd name="T18" fmla="*/ 28 w 54"/>
                  <a:gd name="T19" fmla="*/ 36 h 56"/>
                  <a:gd name="T20" fmla="*/ 24 w 54"/>
                  <a:gd name="T21" fmla="*/ 38 h 56"/>
                  <a:gd name="T22" fmla="*/ 20 w 54"/>
                  <a:gd name="T23" fmla="*/ 40 h 56"/>
                  <a:gd name="T24" fmla="*/ 20 w 54"/>
                  <a:gd name="T25" fmla="*/ 42 h 56"/>
                  <a:gd name="T26" fmla="*/ 18 w 54"/>
                  <a:gd name="T27" fmla="*/ 42 h 56"/>
                  <a:gd name="T28" fmla="*/ 18 w 54"/>
                  <a:gd name="T29" fmla="*/ 44 h 56"/>
                  <a:gd name="T30" fmla="*/ 16 w 54"/>
                  <a:gd name="T31" fmla="*/ 44 h 56"/>
                  <a:gd name="T32" fmla="*/ 12 w 54"/>
                  <a:gd name="T33" fmla="*/ 46 h 56"/>
                  <a:gd name="T34" fmla="*/ 6 w 54"/>
                  <a:gd name="T35" fmla="*/ 46 h 56"/>
                  <a:gd name="T36" fmla="*/ 6 w 54"/>
                  <a:gd name="T37" fmla="*/ 32 h 56"/>
                  <a:gd name="T38" fmla="*/ 6 w 54"/>
                  <a:gd name="T39" fmla="*/ 32 h 56"/>
                  <a:gd name="T40" fmla="*/ 6 w 54"/>
                  <a:gd name="T41" fmla="*/ 30 h 56"/>
                  <a:gd name="T42" fmla="*/ 4 w 54"/>
                  <a:gd name="T43" fmla="*/ 26 h 56"/>
                  <a:gd name="T44" fmla="*/ 2 w 54"/>
                  <a:gd name="T45" fmla="*/ 26 h 56"/>
                  <a:gd name="T46" fmla="*/ 2 w 54"/>
                  <a:gd name="T47" fmla="*/ 24 h 56"/>
                  <a:gd name="T48" fmla="*/ 0 w 54"/>
                  <a:gd name="T49" fmla="*/ 22 h 56"/>
                  <a:gd name="T50" fmla="*/ 0 w 54"/>
                  <a:gd name="T51" fmla="*/ 18 h 56"/>
                  <a:gd name="T52" fmla="*/ 0 w 54"/>
                  <a:gd name="T53" fmla="*/ 14 h 56"/>
                  <a:gd name="T54" fmla="*/ 2 w 54"/>
                  <a:gd name="T55" fmla="*/ 12 h 56"/>
                  <a:gd name="T56" fmla="*/ 2 w 54"/>
                  <a:gd name="T57" fmla="*/ 10 h 56"/>
                  <a:gd name="T58" fmla="*/ 2 w 54"/>
                  <a:gd name="T59" fmla="*/ 8 h 56"/>
                  <a:gd name="T60" fmla="*/ 4 w 54"/>
                  <a:gd name="T61" fmla="*/ 4 h 56"/>
                  <a:gd name="T62" fmla="*/ 4 w 54"/>
                  <a:gd name="T63" fmla="*/ 2 h 56"/>
                  <a:gd name="T64" fmla="*/ 6 w 54"/>
                  <a:gd name="T65" fmla="*/ 0 h 56"/>
                  <a:gd name="T66" fmla="*/ 10 w 54"/>
                  <a:gd name="T67" fmla="*/ 0 h 56"/>
                  <a:gd name="T68" fmla="*/ 18 w 54"/>
                  <a:gd name="T69" fmla="*/ 0 h 56"/>
                  <a:gd name="T70" fmla="*/ 24 w 54"/>
                  <a:gd name="T71" fmla="*/ 0 h 56"/>
                  <a:gd name="T72" fmla="*/ 24 w 54"/>
                  <a:gd name="T73" fmla="*/ 0 h 56"/>
                  <a:gd name="T74" fmla="*/ 26 w 54"/>
                  <a:gd name="T75" fmla="*/ 0 h 56"/>
                  <a:gd name="T76" fmla="*/ 26 w 54"/>
                  <a:gd name="T77" fmla="*/ 0 h 56"/>
                  <a:gd name="T78" fmla="*/ 28 w 54"/>
                  <a:gd name="T79" fmla="*/ 2 h 56"/>
                  <a:gd name="T80" fmla="*/ 30 w 54"/>
                  <a:gd name="T81" fmla="*/ 6 h 56"/>
                  <a:gd name="T82" fmla="*/ 30 w 54"/>
                  <a:gd name="T83" fmla="*/ 14 h 56"/>
                  <a:gd name="T84" fmla="*/ 34 w 54"/>
                  <a:gd name="T85" fmla="*/ 28 h 56"/>
                  <a:gd name="T86" fmla="*/ 36 w 54"/>
                  <a:gd name="T87" fmla="*/ 26 h 56"/>
                  <a:gd name="T88" fmla="*/ 36 w 54"/>
                  <a:gd name="T89" fmla="*/ 26 h 56"/>
                  <a:gd name="T90" fmla="*/ 38 w 54"/>
                  <a:gd name="T91" fmla="*/ 24 h 56"/>
                  <a:gd name="T92" fmla="*/ 40 w 54"/>
                  <a:gd name="T93" fmla="*/ 20 h 56"/>
                  <a:gd name="T94" fmla="*/ 40 w 54"/>
                  <a:gd name="T95" fmla="*/ 18 h 56"/>
                  <a:gd name="T96" fmla="*/ 42 w 54"/>
                  <a:gd name="T97" fmla="*/ 14 h 56"/>
                  <a:gd name="T98" fmla="*/ 44 w 54"/>
                  <a:gd name="T99" fmla="*/ 12 h 56"/>
                  <a:gd name="T100" fmla="*/ 44 w 54"/>
                  <a:gd name="T101" fmla="*/ 12 h 56"/>
                  <a:gd name="T102" fmla="*/ 46 w 54"/>
                  <a:gd name="T103" fmla="*/ 12 h 56"/>
                  <a:gd name="T104" fmla="*/ 48 w 54"/>
                  <a:gd name="T105" fmla="*/ 14 h 56"/>
                  <a:gd name="T106" fmla="*/ 48 w 54"/>
                  <a:gd name="T107" fmla="*/ 18 h 56"/>
                  <a:gd name="T108" fmla="*/ 52 w 54"/>
                  <a:gd name="T109" fmla="*/ 34 h 56"/>
                  <a:gd name="T110" fmla="*/ 54 w 54"/>
                  <a:gd name="T111" fmla="*/ 46 h 56"/>
                  <a:gd name="T112" fmla="*/ 54 w 54"/>
                  <a:gd name="T1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" h="56">
                    <a:moveTo>
                      <a:pt x="54" y="56"/>
                    </a:moveTo>
                    <a:lnTo>
                      <a:pt x="48" y="44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44" y="4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4" y="36"/>
                    </a:lnTo>
                    <a:lnTo>
                      <a:pt x="28" y="36"/>
                    </a:lnTo>
                    <a:lnTo>
                      <a:pt x="24" y="38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6" y="46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8" y="14"/>
                    </a:lnTo>
                    <a:lnTo>
                      <a:pt x="48" y="18"/>
                    </a:lnTo>
                    <a:lnTo>
                      <a:pt x="52" y="34"/>
                    </a:lnTo>
                    <a:lnTo>
                      <a:pt x="54" y="46"/>
                    </a:lnTo>
                    <a:lnTo>
                      <a:pt x="54" y="5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8" name="Freeform 16">
                <a:extLst>
                  <a:ext uri="{FF2B5EF4-FFF2-40B4-BE49-F238E27FC236}">
                    <a16:creationId xmlns:a16="http://schemas.microsoft.com/office/drawing/2014/main" id="{84F6A754-2493-4C37-9F5B-A4995FFC77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02000" y="3978275"/>
                <a:ext cx="158750" cy="431800"/>
              </a:xfrm>
              <a:custGeom>
                <a:avLst/>
                <a:gdLst>
                  <a:gd name="T0" fmla="*/ 40 w 100"/>
                  <a:gd name="T1" fmla="*/ 170 h 272"/>
                  <a:gd name="T2" fmla="*/ 26 w 100"/>
                  <a:gd name="T3" fmla="*/ 166 h 272"/>
                  <a:gd name="T4" fmla="*/ 26 w 100"/>
                  <a:gd name="T5" fmla="*/ 156 h 272"/>
                  <a:gd name="T6" fmla="*/ 26 w 100"/>
                  <a:gd name="T7" fmla="*/ 142 h 272"/>
                  <a:gd name="T8" fmla="*/ 24 w 100"/>
                  <a:gd name="T9" fmla="*/ 136 h 272"/>
                  <a:gd name="T10" fmla="*/ 20 w 100"/>
                  <a:gd name="T11" fmla="*/ 130 h 272"/>
                  <a:gd name="T12" fmla="*/ 16 w 100"/>
                  <a:gd name="T13" fmla="*/ 120 h 272"/>
                  <a:gd name="T14" fmla="*/ 10 w 100"/>
                  <a:gd name="T15" fmla="*/ 112 h 272"/>
                  <a:gd name="T16" fmla="*/ 8 w 100"/>
                  <a:gd name="T17" fmla="*/ 108 h 272"/>
                  <a:gd name="T18" fmla="*/ 4 w 100"/>
                  <a:gd name="T19" fmla="*/ 102 h 272"/>
                  <a:gd name="T20" fmla="*/ 2 w 100"/>
                  <a:gd name="T21" fmla="*/ 94 h 272"/>
                  <a:gd name="T22" fmla="*/ 2 w 100"/>
                  <a:gd name="T23" fmla="*/ 90 h 272"/>
                  <a:gd name="T24" fmla="*/ 4 w 100"/>
                  <a:gd name="T25" fmla="*/ 82 h 272"/>
                  <a:gd name="T26" fmla="*/ 2 w 100"/>
                  <a:gd name="T27" fmla="*/ 78 h 272"/>
                  <a:gd name="T28" fmla="*/ 0 w 100"/>
                  <a:gd name="T29" fmla="*/ 74 h 272"/>
                  <a:gd name="T30" fmla="*/ 2 w 100"/>
                  <a:gd name="T31" fmla="*/ 70 h 272"/>
                  <a:gd name="T32" fmla="*/ 4 w 100"/>
                  <a:gd name="T33" fmla="*/ 72 h 272"/>
                  <a:gd name="T34" fmla="*/ 6 w 100"/>
                  <a:gd name="T35" fmla="*/ 72 h 272"/>
                  <a:gd name="T36" fmla="*/ 8 w 100"/>
                  <a:gd name="T37" fmla="*/ 74 h 272"/>
                  <a:gd name="T38" fmla="*/ 10 w 100"/>
                  <a:gd name="T39" fmla="*/ 70 h 272"/>
                  <a:gd name="T40" fmla="*/ 6 w 100"/>
                  <a:gd name="T41" fmla="*/ 56 h 272"/>
                  <a:gd name="T42" fmla="*/ 8 w 100"/>
                  <a:gd name="T43" fmla="*/ 56 h 272"/>
                  <a:gd name="T44" fmla="*/ 10 w 100"/>
                  <a:gd name="T45" fmla="*/ 58 h 272"/>
                  <a:gd name="T46" fmla="*/ 16 w 100"/>
                  <a:gd name="T47" fmla="*/ 60 h 272"/>
                  <a:gd name="T48" fmla="*/ 22 w 100"/>
                  <a:gd name="T49" fmla="*/ 58 h 272"/>
                  <a:gd name="T50" fmla="*/ 22 w 100"/>
                  <a:gd name="T51" fmla="*/ 56 h 272"/>
                  <a:gd name="T52" fmla="*/ 26 w 100"/>
                  <a:gd name="T53" fmla="*/ 54 h 272"/>
                  <a:gd name="T54" fmla="*/ 28 w 100"/>
                  <a:gd name="T55" fmla="*/ 48 h 272"/>
                  <a:gd name="T56" fmla="*/ 32 w 100"/>
                  <a:gd name="T57" fmla="*/ 40 h 272"/>
                  <a:gd name="T58" fmla="*/ 36 w 100"/>
                  <a:gd name="T59" fmla="*/ 34 h 272"/>
                  <a:gd name="T60" fmla="*/ 36 w 100"/>
                  <a:gd name="T61" fmla="*/ 30 h 272"/>
                  <a:gd name="T62" fmla="*/ 40 w 100"/>
                  <a:gd name="T63" fmla="*/ 26 h 272"/>
                  <a:gd name="T64" fmla="*/ 66 w 100"/>
                  <a:gd name="T65" fmla="*/ 0 h 272"/>
                  <a:gd name="T66" fmla="*/ 74 w 100"/>
                  <a:gd name="T67" fmla="*/ 8 h 272"/>
                  <a:gd name="T68" fmla="*/ 84 w 100"/>
                  <a:gd name="T69" fmla="*/ 34 h 272"/>
                  <a:gd name="T70" fmla="*/ 82 w 100"/>
                  <a:gd name="T71" fmla="*/ 36 h 272"/>
                  <a:gd name="T72" fmla="*/ 76 w 100"/>
                  <a:gd name="T73" fmla="*/ 52 h 272"/>
                  <a:gd name="T74" fmla="*/ 72 w 100"/>
                  <a:gd name="T75" fmla="*/ 72 h 272"/>
                  <a:gd name="T76" fmla="*/ 76 w 100"/>
                  <a:gd name="T77" fmla="*/ 76 h 272"/>
                  <a:gd name="T78" fmla="*/ 80 w 100"/>
                  <a:gd name="T79" fmla="*/ 80 h 272"/>
                  <a:gd name="T80" fmla="*/ 90 w 100"/>
                  <a:gd name="T81" fmla="*/ 78 h 272"/>
                  <a:gd name="T82" fmla="*/ 96 w 100"/>
                  <a:gd name="T83" fmla="*/ 98 h 272"/>
                  <a:gd name="T84" fmla="*/ 90 w 100"/>
                  <a:gd name="T85" fmla="*/ 102 h 272"/>
                  <a:gd name="T86" fmla="*/ 82 w 100"/>
                  <a:gd name="T87" fmla="*/ 112 h 272"/>
                  <a:gd name="T88" fmla="*/ 84 w 100"/>
                  <a:gd name="T89" fmla="*/ 138 h 272"/>
                  <a:gd name="T90" fmla="*/ 82 w 100"/>
                  <a:gd name="T91" fmla="*/ 138 h 272"/>
                  <a:gd name="T92" fmla="*/ 80 w 100"/>
                  <a:gd name="T93" fmla="*/ 142 h 272"/>
                  <a:gd name="T94" fmla="*/ 80 w 100"/>
                  <a:gd name="T95" fmla="*/ 150 h 272"/>
                  <a:gd name="T96" fmla="*/ 80 w 100"/>
                  <a:gd name="T97" fmla="*/ 158 h 272"/>
                  <a:gd name="T98" fmla="*/ 80 w 100"/>
                  <a:gd name="T99" fmla="*/ 168 h 272"/>
                  <a:gd name="T100" fmla="*/ 84 w 100"/>
                  <a:gd name="T101" fmla="*/ 182 h 272"/>
                  <a:gd name="T102" fmla="*/ 84 w 100"/>
                  <a:gd name="T103" fmla="*/ 210 h 272"/>
                  <a:gd name="T104" fmla="*/ 84 w 100"/>
                  <a:gd name="T105" fmla="*/ 224 h 272"/>
                  <a:gd name="T106" fmla="*/ 82 w 100"/>
                  <a:gd name="T107" fmla="*/ 244 h 272"/>
                  <a:gd name="T108" fmla="*/ 76 w 100"/>
                  <a:gd name="T109" fmla="*/ 272 h 272"/>
                  <a:gd name="T110" fmla="*/ 72 w 100"/>
                  <a:gd name="T111" fmla="*/ 262 h 272"/>
                  <a:gd name="T112" fmla="*/ 74 w 100"/>
                  <a:gd name="T113" fmla="*/ 226 h 272"/>
                  <a:gd name="T114" fmla="*/ 74 w 100"/>
                  <a:gd name="T115" fmla="*/ 206 h 272"/>
                  <a:gd name="T116" fmla="*/ 70 w 100"/>
                  <a:gd name="T117" fmla="*/ 168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" h="272">
                    <a:moveTo>
                      <a:pt x="62" y="154"/>
                    </a:moveTo>
                    <a:lnTo>
                      <a:pt x="40" y="170"/>
                    </a:lnTo>
                    <a:lnTo>
                      <a:pt x="26" y="168"/>
                    </a:lnTo>
                    <a:lnTo>
                      <a:pt x="26" y="166"/>
                    </a:lnTo>
                    <a:lnTo>
                      <a:pt x="26" y="162"/>
                    </a:lnTo>
                    <a:lnTo>
                      <a:pt x="26" y="156"/>
                    </a:lnTo>
                    <a:lnTo>
                      <a:pt x="26" y="148"/>
                    </a:lnTo>
                    <a:lnTo>
                      <a:pt x="26" y="142"/>
                    </a:lnTo>
                    <a:lnTo>
                      <a:pt x="24" y="138"/>
                    </a:lnTo>
                    <a:lnTo>
                      <a:pt x="24" y="136"/>
                    </a:lnTo>
                    <a:lnTo>
                      <a:pt x="22" y="134"/>
                    </a:lnTo>
                    <a:lnTo>
                      <a:pt x="20" y="130"/>
                    </a:lnTo>
                    <a:lnTo>
                      <a:pt x="18" y="126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10" y="112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6" y="106"/>
                    </a:lnTo>
                    <a:lnTo>
                      <a:pt x="4" y="102"/>
                    </a:lnTo>
                    <a:lnTo>
                      <a:pt x="4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0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54" y="2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4" y="8"/>
                    </a:lnTo>
                    <a:lnTo>
                      <a:pt x="80" y="20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6" y="52"/>
                    </a:lnTo>
                    <a:lnTo>
                      <a:pt x="72" y="70"/>
                    </a:lnTo>
                    <a:lnTo>
                      <a:pt x="72" y="72"/>
                    </a:lnTo>
                    <a:lnTo>
                      <a:pt x="74" y="74"/>
                    </a:lnTo>
                    <a:lnTo>
                      <a:pt x="76" y="76"/>
                    </a:lnTo>
                    <a:lnTo>
                      <a:pt x="78" y="78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90" y="78"/>
                    </a:lnTo>
                    <a:lnTo>
                      <a:pt x="100" y="84"/>
                    </a:lnTo>
                    <a:lnTo>
                      <a:pt x="96" y="98"/>
                    </a:lnTo>
                    <a:lnTo>
                      <a:pt x="94" y="100"/>
                    </a:lnTo>
                    <a:lnTo>
                      <a:pt x="90" y="102"/>
                    </a:lnTo>
                    <a:lnTo>
                      <a:pt x="86" y="104"/>
                    </a:lnTo>
                    <a:lnTo>
                      <a:pt x="82" y="112"/>
                    </a:lnTo>
                    <a:lnTo>
                      <a:pt x="80" y="122"/>
                    </a:lnTo>
                    <a:lnTo>
                      <a:pt x="84" y="138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0" y="140"/>
                    </a:lnTo>
                    <a:lnTo>
                      <a:pt x="80" y="142"/>
                    </a:lnTo>
                    <a:lnTo>
                      <a:pt x="78" y="146"/>
                    </a:lnTo>
                    <a:lnTo>
                      <a:pt x="80" y="150"/>
                    </a:lnTo>
                    <a:lnTo>
                      <a:pt x="80" y="156"/>
                    </a:lnTo>
                    <a:lnTo>
                      <a:pt x="80" y="158"/>
                    </a:lnTo>
                    <a:lnTo>
                      <a:pt x="80" y="162"/>
                    </a:lnTo>
                    <a:lnTo>
                      <a:pt x="80" y="168"/>
                    </a:lnTo>
                    <a:lnTo>
                      <a:pt x="82" y="174"/>
                    </a:lnTo>
                    <a:lnTo>
                      <a:pt x="84" y="182"/>
                    </a:lnTo>
                    <a:lnTo>
                      <a:pt x="88" y="188"/>
                    </a:lnTo>
                    <a:lnTo>
                      <a:pt x="84" y="210"/>
                    </a:lnTo>
                    <a:lnTo>
                      <a:pt x="84" y="218"/>
                    </a:lnTo>
                    <a:lnTo>
                      <a:pt x="84" y="224"/>
                    </a:lnTo>
                    <a:lnTo>
                      <a:pt x="84" y="230"/>
                    </a:lnTo>
                    <a:lnTo>
                      <a:pt x="82" y="244"/>
                    </a:lnTo>
                    <a:lnTo>
                      <a:pt x="80" y="260"/>
                    </a:lnTo>
                    <a:lnTo>
                      <a:pt x="76" y="272"/>
                    </a:lnTo>
                    <a:lnTo>
                      <a:pt x="74" y="270"/>
                    </a:lnTo>
                    <a:lnTo>
                      <a:pt x="72" y="262"/>
                    </a:lnTo>
                    <a:lnTo>
                      <a:pt x="72" y="248"/>
                    </a:lnTo>
                    <a:lnTo>
                      <a:pt x="74" y="226"/>
                    </a:lnTo>
                    <a:lnTo>
                      <a:pt x="74" y="220"/>
                    </a:lnTo>
                    <a:lnTo>
                      <a:pt x="74" y="206"/>
                    </a:lnTo>
                    <a:lnTo>
                      <a:pt x="74" y="188"/>
                    </a:lnTo>
                    <a:lnTo>
                      <a:pt x="70" y="168"/>
                    </a:lnTo>
                    <a:lnTo>
                      <a:pt x="62" y="15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9" name="Freeform 17">
                <a:extLst>
                  <a:ext uri="{FF2B5EF4-FFF2-40B4-BE49-F238E27FC236}">
                    <a16:creationId xmlns:a16="http://schemas.microsoft.com/office/drawing/2014/main" id="{2D2153E4-9FC2-4108-A1D8-C6DDD6A0589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02025" y="4076700"/>
                <a:ext cx="142875" cy="266700"/>
              </a:xfrm>
              <a:custGeom>
                <a:avLst/>
                <a:gdLst>
                  <a:gd name="T0" fmla="*/ 58 w 90"/>
                  <a:gd name="T1" fmla="*/ 124 h 168"/>
                  <a:gd name="T2" fmla="*/ 62 w 90"/>
                  <a:gd name="T3" fmla="*/ 128 h 168"/>
                  <a:gd name="T4" fmla="*/ 64 w 90"/>
                  <a:gd name="T5" fmla="*/ 132 h 168"/>
                  <a:gd name="T6" fmla="*/ 50 w 90"/>
                  <a:gd name="T7" fmla="*/ 154 h 168"/>
                  <a:gd name="T8" fmla="*/ 42 w 90"/>
                  <a:gd name="T9" fmla="*/ 158 h 168"/>
                  <a:gd name="T10" fmla="*/ 46 w 90"/>
                  <a:gd name="T11" fmla="*/ 166 h 168"/>
                  <a:gd name="T12" fmla="*/ 64 w 90"/>
                  <a:gd name="T13" fmla="*/ 164 h 168"/>
                  <a:gd name="T14" fmla="*/ 78 w 90"/>
                  <a:gd name="T15" fmla="*/ 150 h 168"/>
                  <a:gd name="T16" fmla="*/ 88 w 90"/>
                  <a:gd name="T17" fmla="*/ 134 h 168"/>
                  <a:gd name="T18" fmla="*/ 90 w 90"/>
                  <a:gd name="T19" fmla="*/ 126 h 168"/>
                  <a:gd name="T20" fmla="*/ 84 w 90"/>
                  <a:gd name="T21" fmla="*/ 102 h 168"/>
                  <a:gd name="T22" fmla="*/ 84 w 90"/>
                  <a:gd name="T23" fmla="*/ 98 h 168"/>
                  <a:gd name="T24" fmla="*/ 82 w 90"/>
                  <a:gd name="T25" fmla="*/ 90 h 168"/>
                  <a:gd name="T26" fmla="*/ 76 w 90"/>
                  <a:gd name="T27" fmla="*/ 82 h 168"/>
                  <a:gd name="T28" fmla="*/ 60 w 90"/>
                  <a:gd name="T29" fmla="*/ 74 h 168"/>
                  <a:gd name="T30" fmla="*/ 46 w 90"/>
                  <a:gd name="T31" fmla="*/ 46 h 168"/>
                  <a:gd name="T32" fmla="*/ 48 w 90"/>
                  <a:gd name="T33" fmla="*/ 42 h 168"/>
                  <a:gd name="T34" fmla="*/ 52 w 90"/>
                  <a:gd name="T35" fmla="*/ 36 h 168"/>
                  <a:gd name="T36" fmla="*/ 60 w 90"/>
                  <a:gd name="T37" fmla="*/ 32 h 168"/>
                  <a:gd name="T38" fmla="*/ 64 w 90"/>
                  <a:gd name="T39" fmla="*/ 30 h 168"/>
                  <a:gd name="T40" fmla="*/ 72 w 90"/>
                  <a:gd name="T41" fmla="*/ 26 h 168"/>
                  <a:gd name="T42" fmla="*/ 70 w 90"/>
                  <a:gd name="T43" fmla="*/ 22 h 168"/>
                  <a:gd name="T44" fmla="*/ 68 w 90"/>
                  <a:gd name="T45" fmla="*/ 16 h 168"/>
                  <a:gd name="T46" fmla="*/ 64 w 90"/>
                  <a:gd name="T47" fmla="*/ 12 h 168"/>
                  <a:gd name="T48" fmla="*/ 60 w 90"/>
                  <a:gd name="T49" fmla="*/ 6 h 168"/>
                  <a:gd name="T50" fmla="*/ 50 w 90"/>
                  <a:gd name="T51" fmla="*/ 2 h 168"/>
                  <a:gd name="T52" fmla="*/ 48 w 90"/>
                  <a:gd name="T53" fmla="*/ 4 h 168"/>
                  <a:gd name="T54" fmla="*/ 40 w 90"/>
                  <a:gd name="T55" fmla="*/ 4 h 168"/>
                  <a:gd name="T56" fmla="*/ 28 w 90"/>
                  <a:gd name="T57" fmla="*/ 2 h 168"/>
                  <a:gd name="T58" fmla="*/ 20 w 90"/>
                  <a:gd name="T59" fmla="*/ 0 h 168"/>
                  <a:gd name="T60" fmla="*/ 14 w 90"/>
                  <a:gd name="T61" fmla="*/ 2 h 168"/>
                  <a:gd name="T62" fmla="*/ 8 w 90"/>
                  <a:gd name="T63" fmla="*/ 2 h 168"/>
                  <a:gd name="T64" fmla="*/ 2 w 90"/>
                  <a:gd name="T65" fmla="*/ 4 h 168"/>
                  <a:gd name="T66" fmla="*/ 0 w 90"/>
                  <a:gd name="T67" fmla="*/ 10 h 168"/>
                  <a:gd name="T68" fmla="*/ 4 w 90"/>
                  <a:gd name="T69" fmla="*/ 10 h 168"/>
                  <a:gd name="T70" fmla="*/ 8 w 90"/>
                  <a:gd name="T71" fmla="*/ 14 h 168"/>
                  <a:gd name="T72" fmla="*/ 20 w 90"/>
                  <a:gd name="T73" fmla="*/ 30 h 168"/>
                  <a:gd name="T74" fmla="*/ 24 w 90"/>
                  <a:gd name="T75" fmla="*/ 36 h 168"/>
                  <a:gd name="T76" fmla="*/ 22 w 90"/>
                  <a:gd name="T77" fmla="*/ 44 h 168"/>
                  <a:gd name="T78" fmla="*/ 20 w 90"/>
                  <a:gd name="T79" fmla="*/ 48 h 168"/>
                  <a:gd name="T80" fmla="*/ 18 w 90"/>
                  <a:gd name="T81" fmla="*/ 50 h 168"/>
                  <a:gd name="T82" fmla="*/ 18 w 90"/>
                  <a:gd name="T83" fmla="*/ 58 h 168"/>
                  <a:gd name="T84" fmla="*/ 24 w 90"/>
                  <a:gd name="T85" fmla="*/ 64 h 168"/>
                  <a:gd name="T86" fmla="*/ 30 w 90"/>
                  <a:gd name="T87" fmla="*/ 68 h 168"/>
                  <a:gd name="T88" fmla="*/ 32 w 90"/>
                  <a:gd name="T89" fmla="*/ 70 h 168"/>
                  <a:gd name="T90" fmla="*/ 38 w 90"/>
                  <a:gd name="T91" fmla="*/ 76 h 168"/>
                  <a:gd name="T92" fmla="*/ 46 w 90"/>
                  <a:gd name="T93" fmla="*/ 84 h 168"/>
                  <a:gd name="T94" fmla="*/ 52 w 90"/>
                  <a:gd name="T95" fmla="*/ 94 h 168"/>
                  <a:gd name="T96" fmla="*/ 56 w 90"/>
                  <a:gd name="T97" fmla="*/ 106 h 168"/>
                  <a:gd name="T98" fmla="*/ 56 w 90"/>
                  <a:gd name="T99" fmla="*/ 116 h 168"/>
                  <a:gd name="T100" fmla="*/ 56 w 90"/>
                  <a:gd name="T101" fmla="*/ 1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0" h="168">
                    <a:moveTo>
                      <a:pt x="56" y="124"/>
                    </a:moveTo>
                    <a:lnTo>
                      <a:pt x="58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0" y="150"/>
                    </a:lnTo>
                    <a:lnTo>
                      <a:pt x="50" y="154"/>
                    </a:lnTo>
                    <a:lnTo>
                      <a:pt x="46" y="158"/>
                    </a:lnTo>
                    <a:lnTo>
                      <a:pt x="42" y="158"/>
                    </a:lnTo>
                    <a:lnTo>
                      <a:pt x="38" y="168"/>
                    </a:lnTo>
                    <a:lnTo>
                      <a:pt x="46" y="166"/>
                    </a:lnTo>
                    <a:lnTo>
                      <a:pt x="62" y="168"/>
                    </a:lnTo>
                    <a:lnTo>
                      <a:pt x="64" y="164"/>
                    </a:lnTo>
                    <a:lnTo>
                      <a:pt x="70" y="158"/>
                    </a:lnTo>
                    <a:lnTo>
                      <a:pt x="78" y="150"/>
                    </a:lnTo>
                    <a:lnTo>
                      <a:pt x="86" y="140"/>
                    </a:lnTo>
                    <a:lnTo>
                      <a:pt x="88" y="134"/>
                    </a:lnTo>
                    <a:lnTo>
                      <a:pt x="90" y="130"/>
                    </a:lnTo>
                    <a:lnTo>
                      <a:pt x="90" y="126"/>
                    </a:lnTo>
                    <a:lnTo>
                      <a:pt x="88" y="124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4"/>
                    </a:lnTo>
                    <a:lnTo>
                      <a:pt x="82" y="90"/>
                    </a:lnTo>
                    <a:lnTo>
                      <a:pt x="80" y="86"/>
                    </a:lnTo>
                    <a:lnTo>
                      <a:pt x="76" y="82"/>
                    </a:lnTo>
                    <a:lnTo>
                      <a:pt x="70" y="78"/>
                    </a:lnTo>
                    <a:lnTo>
                      <a:pt x="60" y="74"/>
                    </a:lnTo>
                    <a:lnTo>
                      <a:pt x="46" y="54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6" y="34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4" y="30"/>
                    </a:lnTo>
                    <a:lnTo>
                      <a:pt x="68" y="28"/>
                    </a:lnTo>
                    <a:lnTo>
                      <a:pt x="72" y="26"/>
                    </a:lnTo>
                    <a:lnTo>
                      <a:pt x="70" y="24"/>
                    </a:lnTo>
                    <a:lnTo>
                      <a:pt x="70" y="22"/>
                    </a:lnTo>
                    <a:lnTo>
                      <a:pt x="68" y="18"/>
                    </a:lnTo>
                    <a:lnTo>
                      <a:pt x="68" y="16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2" y="10"/>
                    </a:lnTo>
                    <a:lnTo>
                      <a:pt x="60" y="6"/>
                    </a:lnTo>
                    <a:lnTo>
                      <a:pt x="56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26"/>
                    </a:lnTo>
                    <a:lnTo>
                      <a:pt x="20" y="30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40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8" y="50"/>
                    </a:lnTo>
                    <a:lnTo>
                      <a:pt x="16" y="54"/>
                    </a:lnTo>
                    <a:lnTo>
                      <a:pt x="18" y="58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8" y="66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8" y="76"/>
                    </a:lnTo>
                    <a:lnTo>
                      <a:pt x="42" y="80"/>
                    </a:lnTo>
                    <a:lnTo>
                      <a:pt x="46" y="84"/>
                    </a:lnTo>
                    <a:lnTo>
                      <a:pt x="50" y="88"/>
                    </a:lnTo>
                    <a:lnTo>
                      <a:pt x="52" y="94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56" y="112"/>
                    </a:lnTo>
                    <a:lnTo>
                      <a:pt x="56" y="116"/>
                    </a:lnTo>
                    <a:lnTo>
                      <a:pt x="56" y="118"/>
                    </a:lnTo>
                    <a:lnTo>
                      <a:pt x="56" y="12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0" name="Freeform 18">
                <a:extLst>
                  <a:ext uri="{FF2B5EF4-FFF2-40B4-BE49-F238E27FC236}">
                    <a16:creationId xmlns:a16="http://schemas.microsoft.com/office/drawing/2014/main" id="{347C9587-82F2-41C8-87E5-802FE33751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22650" y="4133850"/>
                <a:ext cx="130175" cy="330200"/>
              </a:xfrm>
              <a:custGeom>
                <a:avLst/>
                <a:gdLst>
                  <a:gd name="T0" fmla="*/ 18 w 82"/>
                  <a:gd name="T1" fmla="*/ 2 h 208"/>
                  <a:gd name="T2" fmla="*/ 10 w 82"/>
                  <a:gd name="T3" fmla="*/ 6 h 208"/>
                  <a:gd name="T4" fmla="*/ 4 w 82"/>
                  <a:gd name="T5" fmla="*/ 24 h 208"/>
                  <a:gd name="T6" fmla="*/ 6 w 82"/>
                  <a:gd name="T7" fmla="*/ 40 h 208"/>
                  <a:gd name="T8" fmla="*/ 4 w 82"/>
                  <a:gd name="T9" fmla="*/ 42 h 208"/>
                  <a:gd name="T10" fmla="*/ 2 w 82"/>
                  <a:gd name="T11" fmla="*/ 48 h 208"/>
                  <a:gd name="T12" fmla="*/ 4 w 82"/>
                  <a:gd name="T13" fmla="*/ 58 h 208"/>
                  <a:gd name="T14" fmla="*/ 4 w 82"/>
                  <a:gd name="T15" fmla="*/ 64 h 208"/>
                  <a:gd name="T16" fmla="*/ 6 w 82"/>
                  <a:gd name="T17" fmla="*/ 76 h 208"/>
                  <a:gd name="T18" fmla="*/ 12 w 82"/>
                  <a:gd name="T19" fmla="*/ 90 h 208"/>
                  <a:gd name="T20" fmla="*/ 8 w 82"/>
                  <a:gd name="T21" fmla="*/ 120 h 208"/>
                  <a:gd name="T22" fmla="*/ 8 w 82"/>
                  <a:gd name="T23" fmla="*/ 132 h 208"/>
                  <a:gd name="T24" fmla="*/ 4 w 82"/>
                  <a:gd name="T25" fmla="*/ 162 h 208"/>
                  <a:gd name="T26" fmla="*/ 0 w 82"/>
                  <a:gd name="T27" fmla="*/ 174 h 208"/>
                  <a:gd name="T28" fmla="*/ 0 w 82"/>
                  <a:gd name="T29" fmla="*/ 176 h 208"/>
                  <a:gd name="T30" fmla="*/ 2 w 82"/>
                  <a:gd name="T31" fmla="*/ 178 h 208"/>
                  <a:gd name="T32" fmla="*/ 8 w 82"/>
                  <a:gd name="T33" fmla="*/ 186 h 208"/>
                  <a:gd name="T34" fmla="*/ 24 w 82"/>
                  <a:gd name="T35" fmla="*/ 200 h 208"/>
                  <a:gd name="T36" fmla="*/ 50 w 82"/>
                  <a:gd name="T37" fmla="*/ 208 h 208"/>
                  <a:gd name="T38" fmla="*/ 46 w 82"/>
                  <a:gd name="T39" fmla="*/ 192 h 208"/>
                  <a:gd name="T40" fmla="*/ 20 w 82"/>
                  <a:gd name="T41" fmla="*/ 166 h 208"/>
                  <a:gd name="T42" fmla="*/ 14 w 82"/>
                  <a:gd name="T43" fmla="*/ 148 h 208"/>
                  <a:gd name="T44" fmla="*/ 18 w 82"/>
                  <a:gd name="T45" fmla="*/ 128 h 208"/>
                  <a:gd name="T46" fmla="*/ 22 w 82"/>
                  <a:gd name="T47" fmla="*/ 108 h 208"/>
                  <a:gd name="T48" fmla="*/ 24 w 82"/>
                  <a:gd name="T49" fmla="*/ 90 h 208"/>
                  <a:gd name="T50" fmla="*/ 26 w 82"/>
                  <a:gd name="T51" fmla="*/ 86 h 208"/>
                  <a:gd name="T52" fmla="*/ 28 w 82"/>
                  <a:gd name="T53" fmla="*/ 82 h 208"/>
                  <a:gd name="T54" fmla="*/ 32 w 82"/>
                  <a:gd name="T55" fmla="*/ 84 h 208"/>
                  <a:gd name="T56" fmla="*/ 34 w 82"/>
                  <a:gd name="T57" fmla="*/ 90 h 208"/>
                  <a:gd name="T58" fmla="*/ 42 w 82"/>
                  <a:gd name="T59" fmla="*/ 110 h 208"/>
                  <a:gd name="T60" fmla="*/ 48 w 82"/>
                  <a:gd name="T61" fmla="*/ 112 h 208"/>
                  <a:gd name="T62" fmla="*/ 48 w 82"/>
                  <a:gd name="T63" fmla="*/ 92 h 208"/>
                  <a:gd name="T64" fmla="*/ 56 w 82"/>
                  <a:gd name="T65" fmla="*/ 82 h 208"/>
                  <a:gd name="T66" fmla="*/ 64 w 82"/>
                  <a:gd name="T67" fmla="*/ 80 h 208"/>
                  <a:gd name="T68" fmla="*/ 74 w 82"/>
                  <a:gd name="T69" fmla="*/ 82 h 208"/>
                  <a:gd name="T70" fmla="*/ 82 w 82"/>
                  <a:gd name="T71" fmla="*/ 82 h 208"/>
                  <a:gd name="T72" fmla="*/ 82 w 82"/>
                  <a:gd name="T73" fmla="*/ 74 h 208"/>
                  <a:gd name="T74" fmla="*/ 80 w 82"/>
                  <a:gd name="T75" fmla="*/ 62 h 208"/>
                  <a:gd name="T76" fmla="*/ 80 w 82"/>
                  <a:gd name="T77" fmla="*/ 58 h 208"/>
                  <a:gd name="T78" fmla="*/ 74 w 82"/>
                  <a:gd name="T79" fmla="*/ 46 h 208"/>
                  <a:gd name="T80" fmla="*/ 64 w 82"/>
                  <a:gd name="T81" fmla="*/ 34 h 208"/>
                  <a:gd name="T82" fmla="*/ 60 w 82"/>
                  <a:gd name="T83" fmla="*/ 32 h 208"/>
                  <a:gd name="T84" fmla="*/ 54 w 82"/>
                  <a:gd name="T85" fmla="*/ 30 h 208"/>
                  <a:gd name="T86" fmla="*/ 50 w 82"/>
                  <a:gd name="T87" fmla="*/ 32 h 208"/>
                  <a:gd name="T88" fmla="*/ 44 w 82"/>
                  <a:gd name="T89" fmla="*/ 36 h 208"/>
                  <a:gd name="T90" fmla="*/ 38 w 82"/>
                  <a:gd name="T91" fmla="*/ 36 h 208"/>
                  <a:gd name="T92" fmla="*/ 38 w 82"/>
                  <a:gd name="T93" fmla="*/ 34 h 208"/>
                  <a:gd name="T94" fmla="*/ 40 w 82"/>
                  <a:gd name="T95" fmla="*/ 28 h 208"/>
                  <a:gd name="T96" fmla="*/ 42 w 82"/>
                  <a:gd name="T97" fmla="*/ 18 h 208"/>
                  <a:gd name="T98" fmla="*/ 40 w 82"/>
                  <a:gd name="T99" fmla="*/ 10 h 208"/>
                  <a:gd name="T100" fmla="*/ 30 w 82"/>
                  <a:gd name="T101" fmla="*/ 10 h 208"/>
                  <a:gd name="T102" fmla="*/ 28 w 82"/>
                  <a:gd name="T103" fmla="*/ 4 h 208"/>
                  <a:gd name="T104" fmla="*/ 24 w 82"/>
                  <a:gd name="T105" fmla="*/ 0 h 208"/>
                  <a:gd name="T106" fmla="*/ 20 w 82"/>
                  <a:gd name="T107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2" h="208">
                    <a:moveTo>
                      <a:pt x="20" y="0"/>
                    </a:move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14"/>
                    </a:lnTo>
                    <a:lnTo>
                      <a:pt x="4" y="24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4" y="52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8" y="84"/>
                    </a:lnTo>
                    <a:lnTo>
                      <a:pt x="12" y="90"/>
                    </a:lnTo>
                    <a:lnTo>
                      <a:pt x="8" y="112"/>
                    </a:lnTo>
                    <a:lnTo>
                      <a:pt x="8" y="120"/>
                    </a:lnTo>
                    <a:lnTo>
                      <a:pt x="8" y="126"/>
                    </a:lnTo>
                    <a:lnTo>
                      <a:pt x="8" y="132"/>
                    </a:lnTo>
                    <a:lnTo>
                      <a:pt x="6" y="146"/>
                    </a:lnTo>
                    <a:lnTo>
                      <a:pt x="4" y="162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8" y="186"/>
                    </a:lnTo>
                    <a:lnTo>
                      <a:pt x="12" y="192"/>
                    </a:lnTo>
                    <a:lnTo>
                      <a:pt x="24" y="200"/>
                    </a:lnTo>
                    <a:lnTo>
                      <a:pt x="42" y="198"/>
                    </a:lnTo>
                    <a:lnTo>
                      <a:pt x="50" y="208"/>
                    </a:lnTo>
                    <a:lnTo>
                      <a:pt x="58" y="206"/>
                    </a:lnTo>
                    <a:lnTo>
                      <a:pt x="46" y="192"/>
                    </a:lnTo>
                    <a:lnTo>
                      <a:pt x="22" y="168"/>
                    </a:lnTo>
                    <a:lnTo>
                      <a:pt x="20" y="166"/>
                    </a:lnTo>
                    <a:lnTo>
                      <a:pt x="16" y="158"/>
                    </a:lnTo>
                    <a:lnTo>
                      <a:pt x="14" y="148"/>
                    </a:lnTo>
                    <a:lnTo>
                      <a:pt x="16" y="132"/>
                    </a:lnTo>
                    <a:lnTo>
                      <a:pt x="18" y="128"/>
                    </a:lnTo>
                    <a:lnTo>
                      <a:pt x="20" y="120"/>
                    </a:lnTo>
                    <a:lnTo>
                      <a:pt x="22" y="108"/>
                    </a:lnTo>
                    <a:lnTo>
                      <a:pt x="24" y="98"/>
                    </a:lnTo>
                    <a:lnTo>
                      <a:pt x="24" y="90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2" y="86"/>
                    </a:lnTo>
                    <a:lnTo>
                      <a:pt x="34" y="90"/>
                    </a:lnTo>
                    <a:lnTo>
                      <a:pt x="34" y="94"/>
                    </a:lnTo>
                    <a:lnTo>
                      <a:pt x="42" y="110"/>
                    </a:lnTo>
                    <a:lnTo>
                      <a:pt x="48" y="116"/>
                    </a:lnTo>
                    <a:lnTo>
                      <a:pt x="48" y="112"/>
                    </a:lnTo>
                    <a:lnTo>
                      <a:pt x="46" y="102"/>
                    </a:lnTo>
                    <a:lnTo>
                      <a:pt x="48" y="92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80"/>
                    </a:lnTo>
                    <a:lnTo>
                      <a:pt x="74" y="82"/>
                    </a:lnTo>
                    <a:lnTo>
                      <a:pt x="80" y="84"/>
                    </a:lnTo>
                    <a:lnTo>
                      <a:pt x="82" y="82"/>
                    </a:lnTo>
                    <a:lnTo>
                      <a:pt x="82" y="78"/>
                    </a:lnTo>
                    <a:lnTo>
                      <a:pt x="82" y="74"/>
                    </a:lnTo>
                    <a:lnTo>
                      <a:pt x="82" y="68"/>
                    </a:lnTo>
                    <a:lnTo>
                      <a:pt x="80" y="62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78" y="52"/>
                    </a:lnTo>
                    <a:lnTo>
                      <a:pt x="74" y="46"/>
                    </a:lnTo>
                    <a:lnTo>
                      <a:pt x="70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0" y="32"/>
                    </a:lnTo>
                    <a:lnTo>
                      <a:pt x="58" y="30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42" y="22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1" name="Freeform 19">
                <a:extLst>
                  <a:ext uri="{FF2B5EF4-FFF2-40B4-BE49-F238E27FC236}">
                    <a16:creationId xmlns:a16="http://schemas.microsoft.com/office/drawing/2014/main" id="{A9DFB2A1-EC1C-4E61-92BD-FCC192212AF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16275" y="3959225"/>
                <a:ext cx="111125" cy="60325"/>
              </a:xfrm>
              <a:custGeom>
                <a:avLst/>
                <a:gdLst>
                  <a:gd name="T0" fmla="*/ 58 w 70"/>
                  <a:gd name="T1" fmla="*/ 38 h 38"/>
                  <a:gd name="T2" fmla="*/ 34 w 70"/>
                  <a:gd name="T3" fmla="*/ 36 h 38"/>
                  <a:gd name="T4" fmla="*/ 34 w 70"/>
                  <a:gd name="T5" fmla="*/ 36 h 38"/>
                  <a:gd name="T6" fmla="*/ 30 w 70"/>
                  <a:gd name="T7" fmla="*/ 36 h 38"/>
                  <a:gd name="T8" fmla="*/ 26 w 70"/>
                  <a:gd name="T9" fmla="*/ 36 h 38"/>
                  <a:gd name="T10" fmla="*/ 18 w 70"/>
                  <a:gd name="T11" fmla="*/ 36 h 38"/>
                  <a:gd name="T12" fmla="*/ 10 w 70"/>
                  <a:gd name="T13" fmla="*/ 38 h 38"/>
                  <a:gd name="T14" fmla="*/ 8 w 70"/>
                  <a:gd name="T15" fmla="*/ 38 h 38"/>
                  <a:gd name="T16" fmla="*/ 8 w 70"/>
                  <a:gd name="T17" fmla="*/ 38 h 38"/>
                  <a:gd name="T18" fmla="*/ 4 w 70"/>
                  <a:gd name="T19" fmla="*/ 38 h 38"/>
                  <a:gd name="T20" fmla="*/ 2 w 70"/>
                  <a:gd name="T21" fmla="*/ 38 h 38"/>
                  <a:gd name="T22" fmla="*/ 0 w 70"/>
                  <a:gd name="T23" fmla="*/ 36 h 38"/>
                  <a:gd name="T24" fmla="*/ 0 w 70"/>
                  <a:gd name="T25" fmla="*/ 34 h 38"/>
                  <a:gd name="T26" fmla="*/ 0 w 70"/>
                  <a:gd name="T27" fmla="*/ 32 h 38"/>
                  <a:gd name="T28" fmla="*/ 4 w 70"/>
                  <a:gd name="T29" fmla="*/ 16 h 38"/>
                  <a:gd name="T30" fmla="*/ 4 w 70"/>
                  <a:gd name="T31" fmla="*/ 16 h 38"/>
                  <a:gd name="T32" fmla="*/ 8 w 70"/>
                  <a:gd name="T33" fmla="*/ 14 h 38"/>
                  <a:gd name="T34" fmla="*/ 10 w 70"/>
                  <a:gd name="T35" fmla="*/ 10 h 38"/>
                  <a:gd name="T36" fmla="*/ 16 w 70"/>
                  <a:gd name="T37" fmla="*/ 6 h 38"/>
                  <a:gd name="T38" fmla="*/ 20 w 70"/>
                  <a:gd name="T39" fmla="*/ 4 h 38"/>
                  <a:gd name="T40" fmla="*/ 26 w 70"/>
                  <a:gd name="T41" fmla="*/ 2 h 38"/>
                  <a:gd name="T42" fmla="*/ 32 w 70"/>
                  <a:gd name="T43" fmla="*/ 0 h 38"/>
                  <a:gd name="T44" fmla="*/ 50 w 70"/>
                  <a:gd name="T45" fmla="*/ 2 h 38"/>
                  <a:gd name="T46" fmla="*/ 64 w 70"/>
                  <a:gd name="T47" fmla="*/ 4 h 38"/>
                  <a:gd name="T48" fmla="*/ 70 w 70"/>
                  <a:gd name="T49" fmla="*/ 12 h 38"/>
                  <a:gd name="T50" fmla="*/ 58 w 70"/>
                  <a:gd name="T5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0" h="38">
                    <a:moveTo>
                      <a:pt x="58" y="38"/>
                    </a:moveTo>
                    <a:lnTo>
                      <a:pt x="34" y="36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0" y="12"/>
                    </a:lnTo>
                    <a:lnTo>
                      <a:pt x="58" y="3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2" name="Freeform 20">
                <a:extLst>
                  <a:ext uri="{FF2B5EF4-FFF2-40B4-BE49-F238E27FC236}">
                    <a16:creationId xmlns:a16="http://schemas.microsoft.com/office/drawing/2014/main" id="{61C54B5C-6CA0-41FC-B892-013EBC6B4F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54350" y="3924300"/>
                <a:ext cx="155575" cy="82550"/>
              </a:xfrm>
              <a:custGeom>
                <a:avLst/>
                <a:gdLst>
                  <a:gd name="T0" fmla="*/ 8 w 98"/>
                  <a:gd name="T1" fmla="*/ 0 h 52"/>
                  <a:gd name="T2" fmla="*/ 8 w 98"/>
                  <a:gd name="T3" fmla="*/ 0 h 52"/>
                  <a:gd name="T4" fmla="*/ 6 w 98"/>
                  <a:gd name="T5" fmla="*/ 2 h 52"/>
                  <a:gd name="T6" fmla="*/ 4 w 98"/>
                  <a:gd name="T7" fmla="*/ 4 h 52"/>
                  <a:gd name="T8" fmla="*/ 2 w 98"/>
                  <a:gd name="T9" fmla="*/ 6 h 52"/>
                  <a:gd name="T10" fmla="*/ 0 w 98"/>
                  <a:gd name="T11" fmla="*/ 10 h 52"/>
                  <a:gd name="T12" fmla="*/ 0 w 98"/>
                  <a:gd name="T13" fmla="*/ 12 h 52"/>
                  <a:gd name="T14" fmla="*/ 2 w 98"/>
                  <a:gd name="T15" fmla="*/ 16 h 52"/>
                  <a:gd name="T16" fmla="*/ 8 w 98"/>
                  <a:gd name="T17" fmla="*/ 20 h 52"/>
                  <a:gd name="T18" fmla="*/ 8 w 98"/>
                  <a:gd name="T19" fmla="*/ 20 h 52"/>
                  <a:gd name="T20" fmla="*/ 8 w 98"/>
                  <a:gd name="T21" fmla="*/ 22 h 52"/>
                  <a:gd name="T22" fmla="*/ 10 w 98"/>
                  <a:gd name="T23" fmla="*/ 22 h 52"/>
                  <a:gd name="T24" fmla="*/ 10 w 98"/>
                  <a:gd name="T25" fmla="*/ 24 h 52"/>
                  <a:gd name="T26" fmla="*/ 14 w 98"/>
                  <a:gd name="T27" fmla="*/ 28 h 52"/>
                  <a:gd name="T28" fmla="*/ 18 w 98"/>
                  <a:gd name="T29" fmla="*/ 32 h 52"/>
                  <a:gd name="T30" fmla="*/ 26 w 98"/>
                  <a:gd name="T31" fmla="*/ 36 h 52"/>
                  <a:gd name="T32" fmla="*/ 42 w 98"/>
                  <a:gd name="T33" fmla="*/ 42 h 52"/>
                  <a:gd name="T34" fmla="*/ 64 w 98"/>
                  <a:gd name="T35" fmla="*/ 48 h 52"/>
                  <a:gd name="T36" fmla="*/ 96 w 98"/>
                  <a:gd name="T37" fmla="*/ 52 h 52"/>
                  <a:gd name="T38" fmla="*/ 98 w 98"/>
                  <a:gd name="T39" fmla="*/ 34 h 52"/>
                  <a:gd name="T40" fmla="*/ 82 w 98"/>
                  <a:gd name="T41" fmla="*/ 32 h 52"/>
                  <a:gd name="T42" fmla="*/ 36 w 98"/>
                  <a:gd name="T43" fmla="*/ 22 h 52"/>
                  <a:gd name="T44" fmla="*/ 24 w 98"/>
                  <a:gd name="T45" fmla="*/ 12 h 52"/>
                  <a:gd name="T46" fmla="*/ 8 w 98"/>
                  <a:gd name="T4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52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2"/>
                    </a:lnTo>
                    <a:lnTo>
                      <a:pt x="26" y="36"/>
                    </a:lnTo>
                    <a:lnTo>
                      <a:pt x="42" y="42"/>
                    </a:lnTo>
                    <a:lnTo>
                      <a:pt x="64" y="48"/>
                    </a:lnTo>
                    <a:lnTo>
                      <a:pt x="96" y="52"/>
                    </a:lnTo>
                    <a:lnTo>
                      <a:pt x="98" y="34"/>
                    </a:lnTo>
                    <a:lnTo>
                      <a:pt x="82" y="32"/>
                    </a:lnTo>
                    <a:lnTo>
                      <a:pt x="36" y="22"/>
                    </a:lnTo>
                    <a:lnTo>
                      <a:pt x="24" y="12"/>
                    </a:lnTo>
                    <a:lnTo>
                      <a:pt x="8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3" name="Freeform 21">
                <a:extLst>
                  <a:ext uri="{FF2B5EF4-FFF2-40B4-BE49-F238E27FC236}">
                    <a16:creationId xmlns:a16="http://schemas.microsoft.com/office/drawing/2014/main" id="{D9D1D3F8-E664-4F2F-88DE-C21ECCED173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03525" y="3800475"/>
                <a:ext cx="600075" cy="590550"/>
              </a:xfrm>
              <a:custGeom>
                <a:avLst/>
                <a:gdLst>
                  <a:gd name="T0" fmla="*/ 262 w 378"/>
                  <a:gd name="T1" fmla="*/ 126 h 372"/>
                  <a:gd name="T2" fmla="*/ 264 w 378"/>
                  <a:gd name="T3" fmla="*/ 110 h 372"/>
                  <a:gd name="T4" fmla="*/ 256 w 378"/>
                  <a:gd name="T5" fmla="*/ 114 h 372"/>
                  <a:gd name="T6" fmla="*/ 254 w 378"/>
                  <a:gd name="T7" fmla="*/ 130 h 372"/>
                  <a:gd name="T8" fmla="*/ 192 w 378"/>
                  <a:gd name="T9" fmla="*/ 116 h 372"/>
                  <a:gd name="T10" fmla="*/ 168 w 378"/>
                  <a:gd name="T11" fmla="*/ 98 h 372"/>
                  <a:gd name="T12" fmla="*/ 162 w 378"/>
                  <a:gd name="T13" fmla="*/ 82 h 372"/>
                  <a:gd name="T14" fmla="*/ 160 w 378"/>
                  <a:gd name="T15" fmla="*/ 58 h 372"/>
                  <a:gd name="T16" fmla="*/ 174 w 378"/>
                  <a:gd name="T17" fmla="*/ 40 h 372"/>
                  <a:gd name="T18" fmla="*/ 170 w 378"/>
                  <a:gd name="T19" fmla="*/ 6 h 372"/>
                  <a:gd name="T20" fmla="*/ 152 w 378"/>
                  <a:gd name="T21" fmla="*/ 0 h 372"/>
                  <a:gd name="T22" fmla="*/ 140 w 378"/>
                  <a:gd name="T23" fmla="*/ 8 h 372"/>
                  <a:gd name="T24" fmla="*/ 110 w 378"/>
                  <a:gd name="T25" fmla="*/ 18 h 372"/>
                  <a:gd name="T26" fmla="*/ 112 w 378"/>
                  <a:gd name="T27" fmla="*/ 28 h 372"/>
                  <a:gd name="T28" fmla="*/ 124 w 378"/>
                  <a:gd name="T29" fmla="*/ 34 h 372"/>
                  <a:gd name="T30" fmla="*/ 108 w 378"/>
                  <a:gd name="T31" fmla="*/ 36 h 372"/>
                  <a:gd name="T32" fmla="*/ 96 w 378"/>
                  <a:gd name="T33" fmla="*/ 48 h 372"/>
                  <a:gd name="T34" fmla="*/ 88 w 378"/>
                  <a:gd name="T35" fmla="*/ 60 h 372"/>
                  <a:gd name="T36" fmla="*/ 58 w 378"/>
                  <a:gd name="T37" fmla="*/ 84 h 372"/>
                  <a:gd name="T38" fmla="*/ 48 w 378"/>
                  <a:gd name="T39" fmla="*/ 126 h 372"/>
                  <a:gd name="T40" fmla="*/ 18 w 378"/>
                  <a:gd name="T41" fmla="*/ 148 h 372"/>
                  <a:gd name="T42" fmla="*/ 12 w 378"/>
                  <a:gd name="T43" fmla="*/ 170 h 372"/>
                  <a:gd name="T44" fmla="*/ 32 w 378"/>
                  <a:gd name="T45" fmla="*/ 166 h 372"/>
                  <a:gd name="T46" fmla="*/ 32 w 378"/>
                  <a:gd name="T47" fmla="*/ 176 h 372"/>
                  <a:gd name="T48" fmla="*/ 16 w 378"/>
                  <a:gd name="T49" fmla="*/ 192 h 372"/>
                  <a:gd name="T50" fmla="*/ 38 w 378"/>
                  <a:gd name="T51" fmla="*/ 214 h 372"/>
                  <a:gd name="T52" fmla="*/ 50 w 378"/>
                  <a:gd name="T53" fmla="*/ 206 h 372"/>
                  <a:gd name="T54" fmla="*/ 58 w 378"/>
                  <a:gd name="T55" fmla="*/ 194 h 372"/>
                  <a:gd name="T56" fmla="*/ 56 w 378"/>
                  <a:gd name="T57" fmla="*/ 210 h 372"/>
                  <a:gd name="T58" fmla="*/ 76 w 378"/>
                  <a:gd name="T59" fmla="*/ 308 h 372"/>
                  <a:gd name="T60" fmla="*/ 102 w 378"/>
                  <a:gd name="T61" fmla="*/ 352 h 372"/>
                  <a:gd name="T62" fmla="*/ 114 w 378"/>
                  <a:gd name="T63" fmla="*/ 370 h 372"/>
                  <a:gd name="T64" fmla="*/ 132 w 378"/>
                  <a:gd name="T65" fmla="*/ 370 h 372"/>
                  <a:gd name="T66" fmla="*/ 134 w 378"/>
                  <a:gd name="T67" fmla="*/ 362 h 372"/>
                  <a:gd name="T68" fmla="*/ 146 w 378"/>
                  <a:gd name="T69" fmla="*/ 348 h 372"/>
                  <a:gd name="T70" fmla="*/ 160 w 378"/>
                  <a:gd name="T71" fmla="*/ 318 h 372"/>
                  <a:gd name="T72" fmla="*/ 162 w 378"/>
                  <a:gd name="T73" fmla="*/ 280 h 372"/>
                  <a:gd name="T74" fmla="*/ 182 w 378"/>
                  <a:gd name="T75" fmla="*/ 268 h 372"/>
                  <a:gd name="T76" fmla="*/ 224 w 378"/>
                  <a:gd name="T77" fmla="*/ 232 h 372"/>
                  <a:gd name="T78" fmla="*/ 248 w 378"/>
                  <a:gd name="T79" fmla="*/ 202 h 372"/>
                  <a:gd name="T80" fmla="*/ 262 w 378"/>
                  <a:gd name="T81" fmla="*/ 194 h 372"/>
                  <a:gd name="T82" fmla="*/ 266 w 378"/>
                  <a:gd name="T83" fmla="*/ 176 h 372"/>
                  <a:gd name="T84" fmla="*/ 266 w 378"/>
                  <a:gd name="T85" fmla="*/ 160 h 372"/>
                  <a:gd name="T86" fmla="*/ 282 w 378"/>
                  <a:gd name="T87" fmla="*/ 150 h 372"/>
                  <a:gd name="T88" fmla="*/ 294 w 378"/>
                  <a:gd name="T89" fmla="*/ 156 h 372"/>
                  <a:gd name="T90" fmla="*/ 304 w 378"/>
                  <a:gd name="T91" fmla="*/ 170 h 372"/>
                  <a:gd name="T92" fmla="*/ 312 w 378"/>
                  <a:gd name="T93" fmla="*/ 164 h 372"/>
                  <a:gd name="T94" fmla="*/ 318 w 378"/>
                  <a:gd name="T95" fmla="*/ 182 h 372"/>
                  <a:gd name="T96" fmla="*/ 324 w 378"/>
                  <a:gd name="T97" fmla="*/ 184 h 372"/>
                  <a:gd name="T98" fmla="*/ 322 w 378"/>
                  <a:gd name="T99" fmla="*/ 168 h 372"/>
                  <a:gd name="T100" fmla="*/ 336 w 378"/>
                  <a:gd name="T101" fmla="*/ 168 h 372"/>
                  <a:gd name="T102" fmla="*/ 346 w 378"/>
                  <a:gd name="T103" fmla="*/ 152 h 372"/>
                  <a:gd name="T104" fmla="*/ 370 w 378"/>
                  <a:gd name="T105" fmla="*/ 130 h 372"/>
                  <a:gd name="T106" fmla="*/ 378 w 378"/>
                  <a:gd name="T107" fmla="*/ 114 h 372"/>
                  <a:gd name="T108" fmla="*/ 344 w 378"/>
                  <a:gd name="T109" fmla="*/ 114 h 372"/>
                  <a:gd name="T110" fmla="*/ 322 w 378"/>
                  <a:gd name="T111" fmla="*/ 130 h 372"/>
                  <a:gd name="T112" fmla="*/ 306 w 378"/>
                  <a:gd name="T113" fmla="*/ 136 h 372"/>
                  <a:gd name="T114" fmla="*/ 282 w 378"/>
                  <a:gd name="T115" fmla="*/ 136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8" h="372">
                    <a:moveTo>
                      <a:pt x="264" y="138"/>
                    </a:moveTo>
                    <a:lnTo>
                      <a:pt x="262" y="136"/>
                    </a:lnTo>
                    <a:lnTo>
                      <a:pt x="260" y="134"/>
                    </a:lnTo>
                    <a:lnTo>
                      <a:pt x="260" y="130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62" y="126"/>
                    </a:lnTo>
                    <a:lnTo>
                      <a:pt x="262" y="122"/>
                    </a:lnTo>
                    <a:lnTo>
                      <a:pt x="264" y="118"/>
                    </a:lnTo>
                    <a:lnTo>
                      <a:pt x="264" y="114"/>
                    </a:lnTo>
                    <a:lnTo>
                      <a:pt x="264" y="114"/>
                    </a:lnTo>
                    <a:lnTo>
                      <a:pt x="264" y="110"/>
                    </a:lnTo>
                    <a:lnTo>
                      <a:pt x="262" y="110"/>
                    </a:lnTo>
                    <a:lnTo>
                      <a:pt x="260" y="110"/>
                    </a:lnTo>
                    <a:lnTo>
                      <a:pt x="258" y="110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6" y="114"/>
                    </a:lnTo>
                    <a:lnTo>
                      <a:pt x="256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4" y="128"/>
                    </a:lnTo>
                    <a:lnTo>
                      <a:pt x="254" y="130"/>
                    </a:lnTo>
                    <a:lnTo>
                      <a:pt x="254" y="130"/>
                    </a:lnTo>
                    <a:lnTo>
                      <a:pt x="226" y="126"/>
                    </a:lnTo>
                    <a:lnTo>
                      <a:pt x="218" y="122"/>
                    </a:lnTo>
                    <a:lnTo>
                      <a:pt x="206" y="120"/>
                    </a:lnTo>
                    <a:lnTo>
                      <a:pt x="196" y="118"/>
                    </a:lnTo>
                    <a:lnTo>
                      <a:pt x="192" y="116"/>
                    </a:lnTo>
                    <a:lnTo>
                      <a:pt x="186" y="114"/>
                    </a:lnTo>
                    <a:lnTo>
                      <a:pt x="180" y="112"/>
                    </a:lnTo>
                    <a:lnTo>
                      <a:pt x="176" y="108"/>
                    </a:lnTo>
                    <a:lnTo>
                      <a:pt x="172" y="104"/>
                    </a:lnTo>
                    <a:lnTo>
                      <a:pt x="168" y="102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2" y="9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4" y="80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2" y="72"/>
                    </a:lnTo>
                    <a:lnTo>
                      <a:pt x="160" y="64"/>
                    </a:lnTo>
                    <a:lnTo>
                      <a:pt x="160" y="58"/>
                    </a:lnTo>
                    <a:lnTo>
                      <a:pt x="162" y="52"/>
                    </a:lnTo>
                    <a:lnTo>
                      <a:pt x="164" y="48"/>
                    </a:lnTo>
                    <a:lnTo>
                      <a:pt x="166" y="44"/>
                    </a:lnTo>
                    <a:lnTo>
                      <a:pt x="170" y="42"/>
                    </a:lnTo>
                    <a:lnTo>
                      <a:pt x="172" y="40"/>
                    </a:lnTo>
                    <a:lnTo>
                      <a:pt x="174" y="40"/>
                    </a:lnTo>
                    <a:lnTo>
                      <a:pt x="168" y="28"/>
                    </a:lnTo>
                    <a:lnTo>
                      <a:pt x="174" y="22"/>
                    </a:lnTo>
                    <a:lnTo>
                      <a:pt x="172" y="20"/>
                    </a:lnTo>
                    <a:lnTo>
                      <a:pt x="170" y="14"/>
                    </a:lnTo>
                    <a:lnTo>
                      <a:pt x="170" y="10"/>
                    </a:lnTo>
                    <a:lnTo>
                      <a:pt x="170" y="6"/>
                    </a:lnTo>
                    <a:lnTo>
                      <a:pt x="168" y="6"/>
                    </a:lnTo>
                    <a:lnTo>
                      <a:pt x="168" y="2"/>
                    </a:lnTo>
                    <a:lnTo>
                      <a:pt x="164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0" y="6"/>
                    </a:lnTo>
                    <a:lnTo>
                      <a:pt x="140" y="8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26" y="14"/>
                    </a:lnTo>
                    <a:lnTo>
                      <a:pt x="120" y="14"/>
                    </a:lnTo>
                    <a:lnTo>
                      <a:pt x="114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8" y="26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8" y="28"/>
                    </a:lnTo>
                    <a:lnTo>
                      <a:pt x="120" y="30"/>
                    </a:lnTo>
                    <a:lnTo>
                      <a:pt x="124" y="32"/>
                    </a:lnTo>
                    <a:lnTo>
                      <a:pt x="124" y="34"/>
                    </a:lnTo>
                    <a:lnTo>
                      <a:pt x="124" y="36"/>
                    </a:lnTo>
                    <a:lnTo>
                      <a:pt x="124" y="38"/>
                    </a:lnTo>
                    <a:lnTo>
                      <a:pt x="122" y="36"/>
                    </a:lnTo>
                    <a:lnTo>
                      <a:pt x="118" y="36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106" y="38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98" y="40"/>
                    </a:lnTo>
                    <a:lnTo>
                      <a:pt x="96" y="44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0" y="54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4" y="64"/>
                    </a:lnTo>
                    <a:lnTo>
                      <a:pt x="82" y="68"/>
                    </a:lnTo>
                    <a:lnTo>
                      <a:pt x="78" y="70"/>
                    </a:lnTo>
                    <a:lnTo>
                      <a:pt x="76" y="72"/>
                    </a:lnTo>
                    <a:lnTo>
                      <a:pt x="76" y="74"/>
                    </a:lnTo>
                    <a:lnTo>
                      <a:pt x="58" y="84"/>
                    </a:lnTo>
                    <a:lnTo>
                      <a:pt x="46" y="94"/>
                    </a:lnTo>
                    <a:lnTo>
                      <a:pt x="40" y="104"/>
                    </a:lnTo>
                    <a:lnTo>
                      <a:pt x="38" y="112"/>
                    </a:lnTo>
                    <a:lnTo>
                      <a:pt x="38" y="118"/>
                    </a:lnTo>
                    <a:lnTo>
                      <a:pt x="40" y="122"/>
                    </a:lnTo>
                    <a:lnTo>
                      <a:pt x="48" y="126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24" y="146"/>
                    </a:lnTo>
                    <a:lnTo>
                      <a:pt x="22" y="146"/>
                    </a:lnTo>
                    <a:lnTo>
                      <a:pt x="20" y="146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6" y="170"/>
                    </a:lnTo>
                    <a:lnTo>
                      <a:pt x="12" y="170"/>
                    </a:lnTo>
                    <a:lnTo>
                      <a:pt x="18" y="170"/>
                    </a:lnTo>
                    <a:lnTo>
                      <a:pt x="24" y="168"/>
                    </a:lnTo>
                    <a:lnTo>
                      <a:pt x="26" y="168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8"/>
                    </a:lnTo>
                    <a:lnTo>
                      <a:pt x="34" y="170"/>
                    </a:lnTo>
                    <a:lnTo>
                      <a:pt x="32" y="176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0" y="188"/>
                    </a:lnTo>
                    <a:lnTo>
                      <a:pt x="16" y="190"/>
                    </a:lnTo>
                    <a:lnTo>
                      <a:pt x="16" y="190"/>
                    </a:lnTo>
                    <a:lnTo>
                      <a:pt x="16" y="192"/>
                    </a:lnTo>
                    <a:lnTo>
                      <a:pt x="16" y="194"/>
                    </a:lnTo>
                    <a:lnTo>
                      <a:pt x="18" y="198"/>
                    </a:lnTo>
                    <a:lnTo>
                      <a:pt x="20" y="202"/>
                    </a:lnTo>
                    <a:lnTo>
                      <a:pt x="24" y="206"/>
                    </a:lnTo>
                    <a:lnTo>
                      <a:pt x="30" y="210"/>
                    </a:lnTo>
                    <a:lnTo>
                      <a:pt x="38" y="214"/>
                    </a:lnTo>
                    <a:lnTo>
                      <a:pt x="40" y="214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46" y="210"/>
                    </a:lnTo>
                    <a:lnTo>
                      <a:pt x="50" y="206"/>
                    </a:lnTo>
                    <a:lnTo>
                      <a:pt x="50" y="206"/>
                    </a:lnTo>
                    <a:lnTo>
                      <a:pt x="50" y="204"/>
                    </a:lnTo>
                    <a:lnTo>
                      <a:pt x="50" y="200"/>
                    </a:lnTo>
                    <a:lnTo>
                      <a:pt x="52" y="196"/>
                    </a:lnTo>
                    <a:lnTo>
                      <a:pt x="54" y="194"/>
                    </a:lnTo>
                    <a:lnTo>
                      <a:pt x="58" y="192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6" y="204"/>
                    </a:lnTo>
                    <a:lnTo>
                      <a:pt x="58" y="206"/>
                    </a:lnTo>
                    <a:lnTo>
                      <a:pt x="58" y="208"/>
                    </a:lnTo>
                    <a:lnTo>
                      <a:pt x="56" y="210"/>
                    </a:lnTo>
                    <a:lnTo>
                      <a:pt x="56" y="212"/>
                    </a:lnTo>
                    <a:lnTo>
                      <a:pt x="56" y="216"/>
                    </a:lnTo>
                    <a:lnTo>
                      <a:pt x="56" y="220"/>
                    </a:lnTo>
                    <a:lnTo>
                      <a:pt x="56" y="228"/>
                    </a:lnTo>
                    <a:lnTo>
                      <a:pt x="60" y="258"/>
                    </a:lnTo>
                    <a:lnTo>
                      <a:pt x="76" y="308"/>
                    </a:lnTo>
                    <a:lnTo>
                      <a:pt x="92" y="336"/>
                    </a:lnTo>
                    <a:lnTo>
                      <a:pt x="94" y="336"/>
                    </a:lnTo>
                    <a:lnTo>
                      <a:pt x="96" y="340"/>
                    </a:lnTo>
                    <a:lnTo>
                      <a:pt x="98" y="344"/>
                    </a:lnTo>
                    <a:lnTo>
                      <a:pt x="102" y="352"/>
                    </a:lnTo>
                    <a:lnTo>
                      <a:pt x="102" y="352"/>
                    </a:lnTo>
                    <a:lnTo>
                      <a:pt x="104" y="354"/>
                    </a:lnTo>
                    <a:lnTo>
                      <a:pt x="108" y="358"/>
                    </a:lnTo>
                    <a:lnTo>
                      <a:pt x="110" y="362"/>
                    </a:lnTo>
                    <a:lnTo>
                      <a:pt x="112" y="366"/>
                    </a:lnTo>
                    <a:lnTo>
                      <a:pt x="114" y="370"/>
                    </a:lnTo>
                    <a:lnTo>
                      <a:pt x="114" y="370"/>
                    </a:lnTo>
                    <a:lnTo>
                      <a:pt x="116" y="372"/>
                    </a:lnTo>
                    <a:lnTo>
                      <a:pt x="120" y="372"/>
                    </a:lnTo>
                    <a:lnTo>
                      <a:pt x="126" y="372"/>
                    </a:lnTo>
                    <a:lnTo>
                      <a:pt x="130" y="372"/>
                    </a:lnTo>
                    <a:lnTo>
                      <a:pt x="132" y="372"/>
                    </a:lnTo>
                    <a:lnTo>
                      <a:pt x="132" y="370"/>
                    </a:lnTo>
                    <a:lnTo>
                      <a:pt x="132" y="370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4" y="364"/>
                    </a:lnTo>
                    <a:lnTo>
                      <a:pt x="134" y="362"/>
                    </a:lnTo>
                    <a:lnTo>
                      <a:pt x="138" y="358"/>
                    </a:lnTo>
                    <a:lnTo>
                      <a:pt x="140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6" y="352"/>
                    </a:lnTo>
                    <a:lnTo>
                      <a:pt x="146" y="348"/>
                    </a:lnTo>
                    <a:lnTo>
                      <a:pt x="150" y="346"/>
                    </a:lnTo>
                    <a:lnTo>
                      <a:pt x="152" y="344"/>
                    </a:lnTo>
                    <a:lnTo>
                      <a:pt x="154" y="342"/>
                    </a:lnTo>
                    <a:lnTo>
                      <a:pt x="156" y="338"/>
                    </a:lnTo>
                    <a:lnTo>
                      <a:pt x="158" y="330"/>
                    </a:lnTo>
                    <a:lnTo>
                      <a:pt x="160" y="318"/>
                    </a:lnTo>
                    <a:lnTo>
                      <a:pt x="158" y="308"/>
                    </a:lnTo>
                    <a:lnTo>
                      <a:pt x="156" y="302"/>
                    </a:lnTo>
                    <a:lnTo>
                      <a:pt x="156" y="296"/>
                    </a:lnTo>
                    <a:lnTo>
                      <a:pt x="156" y="290"/>
                    </a:lnTo>
                    <a:lnTo>
                      <a:pt x="158" y="284"/>
                    </a:lnTo>
                    <a:lnTo>
                      <a:pt x="162" y="280"/>
                    </a:lnTo>
                    <a:lnTo>
                      <a:pt x="166" y="278"/>
                    </a:lnTo>
                    <a:lnTo>
                      <a:pt x="168" y="276"/>
                    </a:lnTo>
                    <a:lnTo>
                      <a:pt x="170" y="276"/>
                    </a:lnTo>
                    <a:lnTo>
                      <a:pt x="174" y="274"/>
                    </a:lnTo>
                    <a:lnTo>
                      <a:pt x="178" y="270"/>
                    </a:lnTo>
                    <a:lnTo>
                      <a:pt x="182" y="268"/>
                    </a:lnTo>
                    <a:lnTo>
                      <a:pt x="184" y="266"/>
                    </a:lnTo>
                    <a:lnTo>
                      <a:pt x="190" y="260"/>
                    </a:lnTo>
                    <a:lnTo>
                      <a:pt x="198" y="252"/>
                    </a:lnTo>
                    <a:lnTo>
                      <a:pt x="208" y="244"/>
                    </a:lnTo>
                    <a:lnTo>
                      <a:pt x="218" y="236"/>
                    </a:lnTo>
                    <a:lnTo>
                      <a:pt x="224" y="232"/>
                    </a:lnTo>
                    <a:lnTo>
                      <a:pt x="226" y="230"/>
                    </a:lnTo>
                    <a:lnTo>
                      <a:pt x="232" y="228"/>
                    </a:lnTo>
                    <a:lnTo>
                      <a:pt x="236" y="222"/>
                    </a:lnTo>
                    <a:lnTo>
                      <a:pt x="242" y="216"/>
                    </a:lnTo>
                    <a:lnTo>
                      <a:pt x="246" y="210"/>
                    </a:lnTo>
                    <a:lnTo>
                      <a:pt x="248" y="202"/>
                    </a:lnTo>
                    <a:lnTo>
                      <a:pt x="248" y="202"/>
                    </a:lnTo>
                    <a:lnTo>
                      <a:pt x="250" y="200"/>
                    </a:lnTo>
                    <a:lnTo>
                      <a:pt x="250" y="198"/>
                    </a:lnTo>
                    <a:lnTo>
                      <a:pt x="254" y="196"/>
                    </a:lnTo>
                    <a:lnTo>
                      <a:pt x="258" y="194"/>
                    </a:lnTo>
                    <a:lnTo>
                      <a:pt x="262" y="194"/>
                    </a:lnTo>
                    <a:lnTo>
                      <a:pt x="270" y="196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70" y="180"/>
                    </a:lnTo>
                    <a:lnTo>
                      <a:pt x="268" y="176"/>
                    </a:lnTo>
                    <a:lnTo>
                      <a:pt x="266" y="176"/>
                    </a:lnTo>
                    <a:lnTo>
                      <a:pt x="266" y="174"/>
                    </a:lnTo>
                    <a:lnTo>
                      <a:pt x="264" y="172"/>
                    </a:lnTo>
                    <a:lnTo>
                      <a:pt x="264" y="168"/>
                    </a:lnTo>
                    <a:lnTo>
                      <a:pt x="264" y="164"/>
                    </a:lnTo>
                    <a:lnTo>
                      <a:pt x="266" y="162"/>
                    </a:lnTo>
                    <a:lnTo>
                      <a:pt x="266" y="160"/>
                    </a:lnTo>
                    <a:lnTo>
                      <a:pt x="266" y="158"/>
                    </a:lnTo>
                    <a:lnTo>
                      <a:pt x="268" y="154"/>
                    </a:lnTo>
                    <a:lnTo>
                      <a:pt x="268" y="152"/>
                    </a:lnTo>
                    <a:lnTo>
                      <a:pt x="270" y="150"/>
                    </a:lnTo>
                    <a:lnTo>
                      <a:pt x="274" y="150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288" y="150"/>
                    </a:lnTo>
                    <a:lnTo>
                      <a:pt x="290" y="150"/>
                    </a:lnTo>
                    <a:lnTo>
                      <a:pt x="290" y="150"/>
                    </a:lnTo>
                    <a:lnTo>
                      <a:pt x="292" y="152"/>
                    </a:lnTo>
                    <a:lnTo>
                      <a:pt x="294" y="156"/>
                    </a:lnTo>
                    <a:lnTo>
                      <a:pt x="294" y="164"/>
                    </a:lnTo>
                    <a:lnTo>
                      <a:pt x="298" y="178"/>
                    </a:lnTo>
                    <a:lnTo>
                      <a:pt x="300" y="176"/>
                    </a:lnTo>
                    <a:lnTo>
                      <a:pt x="300" y="176"/>
                    </a:lnTo>
                    <a:lnTo>
                      <a:pt x="302" y="174"/>
                    </a:lnTo>
                    <a:lnTo>
                      <a:pt x="304" y="170"/>
                    </a:lnTo>
                    <a:lnTo>
                      <a:pt x="304" y="168"/>
                    </a:lnTo>
                    <a:lnTo>
                      <a:pt x="306" y="164"/>
                    </a:lnTo>
                    <a:lnTo>
                      <a:pt x="308" y="162"/>
                    </a:lnTo>
                    <a:lnTo>
                      <a:pt x="308" y="162"/>
                    </a:lnTo>
                    <a:lnTo>
                      <a:pt x="310" y="162"/>
                    </a:lnTo>
                    <a:lnTo>
                      <a:pt x="312" y="164"/>
                    </a:lnTo>
                    <a:lnTo>
                      <a:pt x="312" y="168"/>
                    </a:lnTo>
                    <a:lnTo>
                      <a:pt x="314" y="176"/>
                    </a:lnTo>
                    <a:lnTo>
                      <a:pt x="316" y="184"/>
                    </a:lnTo>
                    <a:lnTo>
                      <a:pt x="316" y="184"/>
                    </a:lnTo>
                    <a:lnTo>
                      <a:pt x="316" y="182"/>
                    </a:lnTo>
                    <a:lnTo>
                      <a:pt x="318" y="182"/>
                    </a:lnTo>
                    <a:lnTo>
                      <a:pt x="320" y="182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4" y="184"/>
                    </a:lnTo>
                    <a:lnTo>
                      <a:pt x="324" y="182"/>
                    </a:lnTo>
                    <a:lnTo>
                      <a:pt x="324" y="178"/>
                    </a:lnTo>
                    <a:lnTo>
                      <a:pt x="322" y="174"/>
                    </a:lnTo>
                    <a:lnTo>
                      <a:pt x="322" y="170"/>
                    </a:lnTo>
                    <a:lnTo>
                      <a:pt x="322" y="168"/>
                    </a:lnTo>
                    <a:lnTo>
                      <a:pt x="322" y="168"/>
                    </a:lnTo>
                    <a:lnTo>
                      <a:pt x="324" y="168"/>
                    </a:lnTo>
                    <a:lnTo>
                      <a:pt x="328" y="170"/>
                    </a:lnTo>
                    <a:lnTo>
                      <a:pt x="330" y="172"/>
                    </a:lnTo>
                    <a:lnTo>
                      <a:pt x="332" y="172"/>
                    </a:lnTo>
                    <a:lnTo>
                      <a:pt x="334" y="170"/>
                    </a:lnTo>
                    <a:lnTo>
                      <a:pt x="336" y="168"/>
                    </a:lnTo>
                    <a:lnTo>
                      <a:pt x="338" y="166"/>
                    </a:lnTo>
                    <a:lnTo>
                      <a:pt x="340" y="164"/>
                    </a:lnTo>
                    <a:lnTo>
                      <a:pt x="342" y="164"/>
                    </a:lnTo>
                    <a:lnTo>
                      <a:pt x="344" y="160"/>
                    </a:lnTo>
                    <a:lnTo>
                      <a:pt x="344" y="156"/>
                    </a:lnTo>
                    <a:lnTo>
                      <a:pt x="346" y="152"/>
                    </a:lnTo>
                    <a:lnTo>
                      <a:pt x="348" y="146"/>
                    </a:lnTo>
                    <a:lnTo>
                      <a:pt x="350" y="142"/>
                    </a:lnTo>
                    <a:lnTo>
                      <a:pt x="354" y="140"/>
                    </a:lnTo>
                    <a:lnTo>
                      <a:pt x="358" y="138"/>
                    </a:lnTo>
                    <a:lnTo>
                      <a:pt x="368" y="134"/>
                    </a:lnTo>
                    <a:lnTo>
                      <a:pt x="370" y="130"/>
                    </a:lnTo>
                    <a:lnTo>
                      <a:pt x="370" y="128"/>
                    </a:lnTo>
                    <a:lnTo>
                      <a:pt x="372" y="126"/>
                    </a:lnTo>
                    <a:lnTo>
                      <a:pt x="374" y="124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8" y="114"/>
                    </a:lnTo>
                    <a:lnTo>
                      <a:pt x="378" y="110"/>
                    </a:lnTo>
                    <a:lnTo>
                      <a:pt x="378" y="108"/>
                    </a:lnTo>
                    <a:lnTo>
                      <a:pt x="376" y="108"/>
                    </a:lnTo>
                    <a:lnTo>
                      <a:pt x="366" y="110"/>
                    </a:lnTo>
                    <a:lnTo>
                      <a:pt x="354" y="112"/>
                    </a:lnTo>
                    <a:lnTo>
                      <a:pt x="344" y="114"/>
                    </a:lnTo>
                    <a:lnTo>
                      <a:pt x="330" y="112"/>
                    </a:lnTo>
                    <a:lnTo>
                      <a:pt x="330" y="112"/>
                    </a:lnTo>
                    <a:lnTo>
                      <a:pt x="328" y="116"/>
                    </a:lnTo>
                    <a:lnTo>
                      <a:pt x="326" y="120"/>
                    </a:lnTo>
                    <a:lnTo>
                      <a:pt x="324" y="124"/>
                    </a:lnTo>
                    <a:lnTo>
                      <a:pt x="322" y="130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6" y="138"/>
                    </a:lnTo>
                    <a:lnTo>
                      <a:pt x="314" y="138"/>
                    </a:lnTo>
                    <a:lnTo>
                      <a:pt x="310" y="138"/>
                    </a:lnTo>
                    <a:lnTo>
                      <a:pt x="306" y="136"/>
                    </a:lnTo>
                    <a:lnTo>
                      <a:pt x="302" y="136"/>
                    </a:lnTo>
                    <a:lnTo>
                      <a:pt x="298" y="136"/>
                    </a:lnTo>
                    <a:lnTo>
                      <a:pt x="294" y="138"/>
                    </a:lnTo>
                    <a:lnTo>
                      <a:pt x="290" y="136"/>
                    </a:lnTo>
                    <a:lnTo>
                      <a:pt x="284" y="136"/>
                    </a:lnTo>
                    <a:lnTo>
                      <a:pt x="282" y="136"/>
                    </a:lnTo>
                    <a:lnTo>
                      <a:pt x="280" y="136"/>
                    </a:lnTo>
                    <a:lnTo>
                      <a:pt x="264" y="13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4" name="Freeform 22">
                <a:extLst>
                  <a:ext uri="{FF2B5EF4-FFF2-40B4-BE49-F238E27FC236}">
                    <a16:creationId xmlns:a16="http://schemas.microsoft.com/office/drawing/2014/main" id="{6156B5A0-6FA2-4A22-8699-453B77238F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63825" y="3730625"/>
                <a:ext cx="311150" cy="215900"/>
              </a:xfrm>
              <a:custGeom>
                <a:avLst/>
                <a:gdLst>
                  <a:gd name="T0" fmla="*/ 194 w 196"/>
                  <a:gd name="T1" fmla="*/ 36 h 136"/>
                  <a:gd name="T2" fmla="*/ 184 w 196"/>
                  <a:gd name="T3" fmla="*/ 36 h 136"/>
                  <a:gd name="T4" fmla="*/ 166 w 196"/>
                  <a:gd name="T5" fmla="*/ 38 h 136"/>
                  <a:gd name="T6" fmla="*/ 162 w 196"/>
                  <a:gd name="T7" fmla="*/ 40 h 136"/>
                  <a:gd name="T8" fmla="*/ 156 w 196"/>
                  <a:gd name="T9" fmla="*/ 44 h 136"/>
                  <a:gd name="T10" fmla="*/ 154 w 196"/>
                  <a:gd name="T11" fmla="*/ 50 h 136"/>
                  <a:gd name="T12" fmla="*/ 134 w 196"/>
                  <a:gd name="T13" fmla="*/ 66 h 136"/>
                  <a:gd name="T14" fmla="*/ 132 w 196"/>
                  <a:gd name="T15" fmla="*/ 66 h 136"/>
                  <a:gd name="T16" fmla="*/ 128 w 196"/>
                  <a:gd name="T17" fmla="*/ 66 h 136"/>
                  <a:gd name="T18" fmla="*/ 122 w 196"/>
                  <a:gd name="T19" fmla="*/ 72 h 136"/>
                  <a:gd name="T20" fmla="*/ 122 w 196"/>
                  <a:gd name="T21" fmla="*/ 84 h 136"/>
                  <a:gd name="T22" fmla="*/ 102 w 196"/>
                  <a:gd name="T23" fmla="*/ 102 h 136"/>
                  <a:gd name="T24" fmla="*/ 94 w 196"/>
                  <a:gd name="T25" fmla="*/ 102 h 136"/>
                  <a:gd name="T26" fmla="*/ 84 w 196"/>
                  <a:gd name="T27" fmla="*/ 104 h 136"/>
                  <a:gd name="T28" fmla="*/ 74 w 196"/>
                  <a:gd name="T29" fmla="*/ 110 h 136"/>
                  <a:gd name="T30" fmla="*/ 68 w 196"/>
                  <a:gd name="T31" fmla="*/ 118 h 136"/>
                  <a:gd name="T32" fmla="*/ 60 w 196"/>
                  <a:gd name="T33" fmla="*/ 124 h 136"/>
                  <a:gd name="T34" fmla="*/ 56 w 196"/>
                  <a:gd name="T35" fmla="*/ 128 h 136"/>
                  <a:gd name="T36" fmla="*/ 52 w 196"/>
                  <a:gd name="T37" fmla="*/ 130 h 136"/>
                  <a:gd name="T38" fmla="*/ 32 w 196"/>
                  <a:gd name="T39" fmla="*/ 136 h 136"/>
                  <a:gd name="T40" fmla="*/ 12 w 196"/>
                  <a:gd name="T41" fmla="*/ 132 h 136"/>
                  <a:gd name="T42" fmla="*/ 0 w 196"/>
                  <a:gd name="T43" fmla="*/ 80 h 136"/>
                  <a:gd name="T44" fmla="*/ 12 w 196"/>
                  <a:gd name="T45" fmla="*/ 42 h 136"/>
                  <a:gd name="T46" fmla="*/ 32 w 196"/>
                  <a:gd name="T47" fmla="*/ 32 h 136"/>
                  <a:gd name="T48" fmla="*/ 38 w 196"/>
                  <a:gd name="T49" fmla="*/ 30 h 136"/>
                  <a:gd name="T50" fmla="*/ 48 w 196"/>
                  <a:gd name="T51" fmla="*/ 24 h 136"/>
                  <a:gd name="T52" fmla="*/ 56 w 196"/>
                  <a:gd name="T53" fmla="*/ 14 h 136"/>
                  <a:gd name="T54" fmla="*/ 60 w 196"/>
                  <a:gd name="T55" fmla="*/ 8 h 136"/>
                  <a:gd name="T56" fmla="*/ 66 w 196"/>
                  <a:gd name="T57" fmla="*/ 10 h 136"/>
                  <a:gd name="T58" fmla="*/ 74 w 196"/>
                  <a:gd name="T59" fmla="*/ 10 h 136"/>
                  <a:gd name="T60" fmla="*/ 92 w 196"/>
                  <a:gd name="T61" fmla="*/ 12 h 136"/>
                  <a:gd name="T62" fmla="*/ 122 w 196"/>
                  <a:gd name="T63" fmla="*/ 2 h 136"/>
                  <a:gd name="T64" fmla="*/ 140 w 196"/>
                  <a:gd name="T65" fmla="*/ 8 h 136"/>
                  <a:gd name="T66" fmla="*/ 142 w 196"/>
                  <a:gd name="T67" fmla="*/ 12 h 136"/>
                  <a:gd name="T68" fmla="*/ 150 w 196"/>
                  <a:gd name="T69" fmla="*/ 16 h 136"/>
                  <a:gd name="T70" fmla="*/ 158 w 196"/>
                  <a:gd name="T71" fmla="*/ 20 h 136"/>
                  <a:gd name="T72" fmla="*/ 194 w 196"/>
                  <a:gd name="T73" fmla="*/ 20 h 136"/>
                  <a:gd name="T74" fmla="*/ 194 w 196"/>
                  <a:gd name="T75" fmla="*/ 24 h 136"/>
                  <a:gd name="T76" fmla="*/ 196 w 196"/>
                  <a:gd name="T77" fmla="*/ 3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6" h="136">
                    <a:moveTo>
                      <a:pt x="196" y="36"/>
                    </a:moveTo>
                    <a:lnTo>
                      <a:pt x="194" y="36"/>
                    </a:lnTo>
                    <a:lnTo>
                      <a:pt x="190" y="36"/>
                    </a:lnTo>
                    <a:lnTo>
                      <a:pt x="184" y="36"/>
                    </a:lnTo>
                    <a:lnTo>
                      <a:pt x="176" y="36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2" y="40"/>
                    </a:lnTo>
                    <a:lnTo>
                      <a:pt x="160" y="42"/>
                    </a:lnTo>
                    <a:lnTo>
                      <a:pt x="156" y="44"/>
                    </a:lnTo>
                    <a:lnTo>
                      <a:pt x="154" y="46"/>
                    </a:lnTo>
                    <a:lnTo>
                      <a:pt x="154" y="50"/>
                    </a:lnTo>
                    <a:lnTo>
                      <a:pt x="138" y="56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2" y="66"/>
                    </a:lnTo>
                    <a:lnTo>
                      <a:pt x="130" y="66"/>
                    </a:lnTo>
                    <a:lnTo>
                      <a:pt x="128" y="66"/>
                    </a:lnTo>
                    <a:lnTo>
                      <a:pt x="124" y="68"/>
                    </a:lnTo>
                    <a:lnTo>
                      <a:pt x="122" y="72"/>
                    </a:lnTo>
                    <a:lnTo>
                      <a:pt x="122" y="76"/>
                    </a:lnTo>
                    <a:lnTo>
                      <a:pt x="122" y="84"/>
                    </a:lnTo>
                    <a:lnTo>
                      <a:pt x="104" y="102"/>
                    </a:lnTo>
                    <a:lnTo>
                      <a:pt x="102" y="102"/>
                    </a:lnTo>
                    <a:lnTo>
                      <a:pt x="98" y="102"/>
                    </a:lnTo>
                    <a:lnTo>
                      <a:pt x="94" y="102"/>
                    </a:lnTo>
                    <a:lnTo>
                      <a:pt x="88" y="104"/>
                    </a:lnTo>
                    <a:lnTo>
                      <a:pt x="84" y="104"/>
                    </a:lnTo>
                    <a:lnTo>
                      <a:pt x="78" y="108"/>
                    </a:lnTo>
                    <a:lnTo>
                      <a:pt x="74" y="110"/>
                    </a:lnTo>
                    <a:lnTo>
                      <a:pt x="72" y="114"/>
                    </a:lnTo>
                    <a:lnTo>
                      <a:pt x="68" y="118"/>
                    </a:lnTo>
                    <a:lnTo>
                      <a:pt x="64" y="122"/>
                    </a:lnTo>
                    <a:lnTo>
                      <a:pt x="60" y="124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30"/>
                    </a:lnTo>
                    <a:lnTo>
                      <a:pt x="52" y="130"/>
                    </a:lnTo>
                    <a:lnTo>
                      <a:pt x="44" y="134"/>
                    </a:lnTo>
                    <a:lnTo>
                      <a:pt x="32" y="136"/>
                    </a:lnTo>
                    <a:lnTo>
                      <a:pt x="20" y="134"/>
                    </a:lnTo>
                    <a:lnTo>
                      <a:pt x="12" y="132"/>
                    </a:lnTo>
                    <a:lnTo>
                      <a:pt x="2" y="110"/>
                    </a:lnTo>
                    <a:lnTo>
                      <a:pt x="0" y="80"/>
                    </a:lnTo>
                    <a:lnTo>
                      <a:pt x="10" y="64"/>
                    </a:lnTo>
                    <a:lnTo>
                      <a:pt x="12" y="42"/>
                    </a:lnTo>
                    <a:lnTo>
                      <a:pt x="28" y="4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8" y="30"/>
                    </a:lnTo>
                    <a:lnTo>
                      <a:pt x="42" y="28"/>
                    </a:lnTo>
                    <a:lnTo>
                      <a:pt x="48" y="24"/>
                    </a:lnTo>
                    <a:lnTo>
                      <a:pt x="52" y="20"/>
                    </a:lnTo>
                    <a:lnTo>
                      <a:pt x="56" y="14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80" y="10"/>
                    </a:lnTo>
                    <a:lnTo>
                      <a:pt x="92" y="12"/>
                    </a:lnTo>
                    <a:lnTo>
                      <a:pt x="108" y="10"/>
                    </a:lnTo>
                    <a:lnTo>
                      <a:pt x="122" y="2"/>
                    </a:lnTo>
                    <a:lnTo>
                      <a:pt x="132" y="0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2" y="12"/>
                    </a:lnTo>
                    <a:lnTo>
                      <a:pt x="146" y="14"/>
                    </a:lnTo>
                    <a:lnTo>
                      <a:pt x="150" y="16"/>
                    </a:lnTo>
                    <a:lnTo>
                      <a:pt x="154" y="18"/>
                    </a:lnTo>
                    <a:lnTo>
                      <a:pt x="158" y="20"/>
                    </a:lnTo>
                    <a:lnTo>
                      <a:pt x="162" y="20"/>
                    </a:lnTo>
                    <a:lnTo>
                      <a:pt x="194" y="20"/>
                    </a:lnTo>
                    <a:lnTo>
                      <a:pt x="194" y="22"/>
                    </a:lnTo>
                    <a:lnTo>
                      <a:pt x="194" y="24"/>
                    </a:lnTo>
                    <a:lnTo>
                      <a:pt x="194" y="30"/>
                    </a:lnTo>
                    <a:lnTo>
                      <a:pt x="196" y="34"/>
                    </a:lnTo>
                    <a:lnTo>
                      <a:pt x="196" y="3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5" name="Freeform 26">
                <a:extLst>
                  <a:ext uri="{FF2B5EF4-FFF2-40B4-BE49-F238E27FC236}">
                    <a16:creationId xmlns:a16="http://schemas.microsoft.com/office/drawing/2014/main" id="{998CB1CD-160C-49B5-B957-BC0AACD444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95675" y="4260850"/>
                <a:ext cx="107950" cy="88900"/>
              </a:xfrm>
              <a:custGeom>
                <a:avLst/>
                <a:gdLst>
                  <a:gd name="T0" fmla="*/ 2 w 68"/>
                  <a:gd name="T1" fmla="*/ 36 h 56"/>
                  <a:gd name="T2" fmla="*/ 2 w 68"/>
                  <a:gd name="T3" fmla="*/ 32 h 56"/>
                  <a:gd name="T4" fmla="*/ 0 w 68"/>
                  <a:gd name="T5" fmla="*/ 22 h 56"/>
                  <a:gd name="T6" fmla="*/ 2 w 68"/>
                  <a:gd name="T7" fmla="*/ 10 h 56"/>
                  <a:gd name="T8" fmla="*/ 10 w 68"/>
                  <a:gd name="T9" fmla="*/ 4 h 56"/>
                  <a:gd name="T10" fmla="*/ 10 w 68"/>
                  <a:gd name="T11" fmla="*/ 2 h 56"/>
                  <a:gd name="T12" fmla="*/ 12 w 68"/>
                  <a:gd name="T13" fmla="*/ 2 h 56"/>
                  <a:gd name="T14" fmla="*/ 14 w 68"/>
                  <a:gd name="T15" fmla="*/ 2 h 56"/>
                  <a:gd name="T16" fmla="*/ 16 w 68"/>
                  <a:gd name="T17" fmla="*/ 0 h 56"/>
                  <a:gd name="T18" fmla="*/ 22 w 68"/>
                  <a:gd name="T19" fmla="*/ 0 h 56"/>
                  <a:gd name="T20" fmla="*/ 28 w 68"/>
                  <a:gd name="T21" fmla="*/ 2 h 56"/>
                  <a:gd name="T22" fmla="*/ 34 w 68"/>
                  <a:gd name="T23" fmla="*/ 4 h 56"/>
                  <a:gd name="T24" fmla="*/ 42 w 68"/>
                  <a:gd name="T25" fmla="*/ 10 h 56"/>
                  <a:gd name="T26" fmla="*/ 44 w 68"/>
                  <a:gd name="T27" fmla="*/ 8 h 56"/>
                  <a:gd name="T28" fmla="*/ 46 w 68"/>
                  <a:gd name="T29" fmla="*/ 8 h 56"/>
                  <a:gd name="T30" fmla="*/ 50 w 68"/>
                  <a:gd name="T31" fmla="*/ 8 h 56"/>
                  <a:gd name="T32" fmla="*/ 54 w 68"/>
                  <a:gd name="T33" fmla="*/ 8 h 56"/>
                  <a:gd name="T34" fmla="*/ 58 w 68"/>
                  <a:gd name="T35" fmla="*/ 8 h 56"/>
                  <a:gd name="T36" fmla="*/ 60 w 68"/>
                  <a:gd name="T37" fmla="*/ 8 h 56"/>
                  <a:gd name="T38" fmla="*/ 64 w 68"/>
                  <a:gd name="T39" fmla="*/ 10 h 56"/>
                  <a:gd name="T40" fmla="*/ 66 w 68"/>
                  <a:gd name="T41" fmla="*/ 12 h 56"/>
                  <a:gd name="T42" fmla="*/ 68 w 68"/>
                  <a:gd name="T43" fmla="*/ 16 h 56"/>
                  <a:gd name="T44" fmla="*/ 68 w 68"/>
                  <a:gd name="T45" fmla="*/ 18 h 56"/>
                  <a:gd name="T46" fmla="*/ 66 w 68"/>
                  <a:gd name="T47" fmla="*/ 22 h 56"/>
                  <a:gd name="T48" fmla="*/ 66 w 68"/>
                  <a:gd name="T49" fmla="*/ 26 h 56"/>
                  <a:gd name="T50" fmla="*/ 64 w 68"/>
                  <a:gd name="T51" fmla="*/ 30 h 56"/>
                  <a:gd name="T52" fmla="*/ 64 w 68"/>
                  <a:gd name="T53" fmla="*/ 32 h 56"/>
                  <a:gd name="T54" fmla="*/ 64 w 68"/>
                  <a:gd name="T55" fmla="*/ 34 h 56"/>
                  <a:gd name="T56" fmla="*/ 54 w 68"/>
                  <a:gd name="T57" fmla="*/ 38 h 56"/>
                  <a:gd name="T58" fmla="*/ 50 w 68"/>
                  <a:gd name="T59" fmla="*/ 42 h 56"/>
                  <a:gd name="T60" fmla="*/ 46 w 68"/>
                  <a:gd name="T61" fmla="*/ 42 h 56"/>
                  <a:gd name="T62" fmla="*/ 42 w 68"/>
                  <a:gd name="T63" fmla="*/ 52 h 56"/>
                  <a:gd name="T64" fmla="*/ 24 w 68"/>
                  <a:gd name="T65" fmla="*/ 56 h 56"/>
                  <a:gd name="T66" fmla="*/ 2 w 68"/>
                  <a:gd name="T67" fmla="*/ 3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" h="56">
                    <a:moveTo>
                      <a:pt x="2" y="36"/>
                    </a:moveTo>
                    <a:lnTo>
                      <a:pt x="2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6" y="22"/>
                    </a:lnTo>
                    <a:lnTo>
                      <a:pt x="66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4"/>
                    </a:lnTo>
                    <a:lnTo>
                      <a:pt x="54" y="38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52"/>
                    </a:lnTo>
                    <a:lnTo>
                      <a:pt x="24" y="56"/>
                    </a:lnTo>
                    <a:lnTo>
                      <a:pt x="2" y="3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6" name="Freeform 31">
                <a:extLst>
                  <a:ext uri="{FF2B5EF4-FFF2-40B4-BE49-F238E27FC236}">
                    <a16:creationId xmlns:a16="http://schemas.microsoft.com/office/drawing/2014/main" id="{85E54F77-5B76-4C65-9722-B81EA006C4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30525" y="3784600"/>
                <a:ext cx="127000" cy="53975"/>
              </a:xfrm>
              <a:custGeom>
                <a:avLst/>
                <a:gdLst>
                  <a:gd name="T0" fmla="*/ 58 w 80"/>
                  <a:gd name="T1" fmla="*/ 0 h 34"/>
                  <a:gd name="T2" fmla="*/ 52 w 80"/>
                  <a:gd name="T3" fmla="*/ 2 h 34"/>
                  <a:gd name="T4" fmla="*/ 38 w 80"/>
                  <a:gd name="T5" fmla="*/ 2 h 34"/>
                  <a:gd name="T6" fmla="*/ 24 w 80"/>
                  <a:gd name="T7" fmla="*/ 2 h 34"/>
                  <a:gd name="T8" fmla="*/ 16 w 80"/>
                  <a:gd name="T9" fmla="*/ 2 h 34"/>
                  <a:gd name="T10" fmla="*/ 0 w 80"/>
                  <a:gd name="T11" fmla="*/ 16 h 34"/>
                  <a:gd name="T12" fmla="*/ 0 w 80"/>
                  <a:gd name="T13" fmla="*/ 22 h 34"/>
                  <a:gd name="T14" fmla="*/ 0 w 80"/>
                  <a:gd name="T15" fmla="*/ 22 h 34"/>
                  <a:gd name="T16" fmla="*/ 2 w 80"/>
                  <a:gd name="T17" fmla="*/ 24 h 34"/>
                  <a:gd name="T18" fmla="*/ 2 w 80"/>
                  <a:gd name="T19" fmla="*/ 28 h 34"/>
                  <a:gd name="T20" fmla="*/ 4 w 80"/>
                  <a:gd name="T21" fmla="*/ 30 h 34"/>
                  <a:gd name="T22" fmla="*/ 6 w 80"/>
                  <a:gd name="T23" fmla="*/ 30 h 34"/>
                  <a:gd name="T24" fmla="*/ 8 w 80"/>
                  <a:gd name="T25" fmla="*/ 30 h 34"/>
                  <a:gd name="T26" fmla="*/ 12 w 80"/>
                  <a:gd name="T27" fmla="*/ 28 h 34"/>
                  <a:gd name="T28" fmla="*/ 16 w 80"/>
                  <a:gd name="T29" fmla="*/ 28 h 34"/>
                  <a:gd name="T30" fmla="*/ 20 w 80"/>
                  <a:gd name="T31" fmla="*/ 30 h 34"/>
                  <a:gd name="T32" fmla="*/ 26 w 80"/>
                  <a:gd name="T33" fmla="*/ 34 h 34"/>
                  <a:gd name="T34" fmla="*/ 26 w 80"/>
                  <a:gd name="T35" fmla="*/ 32 h 34"/>
                  <a:gd name="T36" fmla="*/ 30 w 80"/>
                  <a:gd name="T37" fmla="*/ 28 h 34"/>
                  <a:gd name="T38" fmla="*/ 40 w 80"/>
                  <a:gd name="T39" fmla="*/ 26 h 34"/>
                  <a:gd name="T40" fmla="*/ 58 w 80"/>
                  <a:gd name="T41" fmla="*/ 24 h 34"/>
                  <a:gd name="T42" fmla="*/ 58 w 80"/>
                  <a:gd name="T43" fmla="*/ 24 h 34"/>
                  <a:gd name="T44" fmla="*/ 58 w 80"/>
                  <a:gd name="T45" fmla="*/ 22 h 34"/>
                  <a:gd name="T46" fmla="*/ 58 w 80"/>
                  <a:gd name="T47" fmla="*/ 20 h 34"/>
                  <a:gd name="T48" fmla="*/ 60 w 80"/>
                  <a:gd name="T49" fmla="*/ 16 h 34"/>
                  <a:gd name="T50" fmla="*/ 62 w 80"/>
                  <a:gd name="T51" fmla="*/ 14 h 34"/>
                  <a:gd name="T52" fmla="*/ 66 w 80"/>
                  <a:gd name="T53" fmla="*/ 12 h 34"/>
                  <a:gd name="T54" fmla="*/ 72 w 80"/>
                  <a:gd name="T55" fmla="*/ 10 h 34"/>
                  <a:gd name="T56" fmla="*/ 80 w 80"/>
                  <a:gd name="T57" fmla="*/ 10 h 34"/>
                  <a:gd name="T58" fmla="*/ 78 w 80"/>
                  <a:gd name="T59" fmla="*/ 8 h 34"/>
                  <a:gd name="T60" fmla="*/ 76 w 80"/>
                  <a:gd name="T61" fmla="*/ 8 h 34"/>
                  <a:gd name="T62" fmla="*/ 70 w 80"/>
                  <a:gd name="T63" fmla="*/ 8 h 34"/>
                  <a:gd name="T64" fmla="*/ 64 w 80"/>
                  <a:gd name="T65" fmla="*/ 6 h 34"/>
                  <a:gd name="T66" fmla="*/ 60 w 80"/>
                  <a:gd name="T67" fmla="*/ 4 h 34"/>
                  <a:gd name="T68" fmla="*/ 58 w 80"/>
                  <a:gd name="T6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0" h="34">
                    <a:moveTo>
                      <a:pt x="58" y="0"/>
                    </a:moveTo>
                    <a:lnTo>
                      <a:pt x="52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7" name="Freeform 32">
                <a:extLst>
                  <a:ext uri="{FF2B5EF4-FFF2-40B4-BE49-F238E27FC236}">
                    <a16:creationId xmlns:a16="http://schemas.microsoft.com/office/drawing/2014/main" id="{7D11D1BF-F6BB-4ADA-BC73-C8CD3E2854A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30525" y="3784600"/>
                <a:ext cx="127000" cy="53975"/>
              </a:xfrm>
              <a:custGeom>
                <a:avLst/>
                <a:gdLst>
                  <a:gd name="T0" fmla="*/ 56 w 80"/>
                  <a:gd name="T1" fmla="*/ 0 h 34"/>
                  <a:gd name="T2" fmla="*/ 50 w 80"/>
                  <a:gd name="T3" fmla="*/ 2 h 34"/>
                  <a:gd name="T4" fmla="*/ 38 w 80"/>
                  <a:gd name="T5" fmla="*/ 2 h 34"/>
                  <a:gd name="T6" fmla="*/ 24 w 80"/>
                  <a:gd name="T7" fmla="*/ 2 h 34"/>
                  <a:gd name="T8" fmla="*/ 16 w 80"/>
                  <a:gd name="T9" fmla="*/ 2 h 34"/>
                  <a:gd name="T10" fmla="*/ 0 w 80"/>
                  <a:gd name="T11" fmla="*/ 16 h 34"/>
                  <a:gd name="T12" fmla="*/ 0 w 80"/>
                  <a:gd name="T13" fmla="*/ 22 h 34"/>
                  <a:gd name="T14" fmla="*/ 0 w 80"/>
                  <a:gd name="T15" fmla="*/ 22 h 34"/>
                  <a:gd name="T16" fmla="*/ 2 w 80"/>
                  <a:gd name="T17" fmla="*/ 24 h 34"/>
                  <a:gd name="T18" fmla="*/ 2 w 80"/>
                  <a:gd name="T19" fmla="*/ 28 h 34"/>
                  <a:gd name="T20" fmla="*/ 4 w 80"/>
                  <a:gd name="T21" fmla="*/ 30 h 34"/>
                  <a:gd name="T22" fmla="*/ 6 w 80"/>
                  <a:gd name="T23" fmla="*/ 30 h 34"/>
                  <a:gd name="T24" fmla="*/ 8 w 80"/>
                  <a:gd name="T25" fmla="*/ 30 h 34"/>
                  <a:gd name="T26" fmla="*/ 12 w 80"/>
                  <a:gd name="T27" fmla="*/ 28 h 34"/>
                  <a:gd name="T28" fmla="*/ 16 w 80"/>
                  <a:gd name="T29" fmla="*/ 28 h 34"/>
                  <a:gd name="T30" fmla="*/ 20 w 80"/>
                  <a:gd name="T31" fmla="*/ 30 h 34"/>
                  <a:gd name="T32" fmla="*/ 26 w 80"/>
                  <a:gd name="T33" fmla="*/ 34 h 34"/>
                  <a:gd name="T34" fmla="*/ 26 w 80"/>
                  <a:gd name="T35" fmla="*/ 32 h 34"/>
                  <a:gd name="T36" fmla="*/ 30 w 80"/>
                  <a:gd name="T37" fmla="*/ 28 h 34"/>
                  <a:gd name="T38" fmla="*/ 40 w 80"/>
                  <a:gd name="T39" fmla="*/ 26 h 34"/>
                  <a:gd name="T40" fmla="*/ 58 w 80"/>
                  <a:gd name="T41" fmla="*/ 24 h 34"/>
                  <a:gd name="T42" fmla="*/ 58 w 80"/>
                  <a:gd name="T43" fmla="*/ 24 h 34"/>
                  <a:gd name="T44" fmla="*/ 58 w 80"/>
                  <a:gd name="T45" fmla="*/ 22 h 34"/>
                  <a:gd name="T46" fmla="*/ 58 w 80"/>
                  <a:gd name="T47" fmla="*/ 20 h 34"/>
                  <a:gd name="T48" fmla="*/ 60 w 80"/>
                  <a:gd name="T49" fmla="*/ 16 h 34"/>
                  <a:gd name="T50" fmla="*/ 62 w 80"/>
                  <a:gd name="T51" fmla="*/ 14 h 34"/>
                  <a:gd name="T52" fmla="*/ 66 w 80"/>
                  <a:gd name="T53" fmla="*/ 12 h 34"/>
                  <a:gd name="T54" fmla="*/ 72 w 80"/>
                  <a:gd name="T55" fmla="*/ 10 h 34"/>
                  <a:gd name="T56" fmla="*/ 80 w 80"/>
                  <a:gd name="T57" fmla="*/ 10 h 34"/>
                  <a:gd name="T58" fmla="*/ 78 w 80"/>
                  <a:gd name="T59" fmla="*/ 8 h 34"/>
                  <a:gd name="T60" fmla="*/ 74 w 80"/>
                  <a:gd name="T61" fmla="*/ 8 h 34"/>
                  <a:gd name="T62" fmla="*/ 70 w 80"/>
                  <a:gd name="T63" fmla="*/ 8 h 34"/>
                  <a:gd name="T64" fmla="*/ 64 w 80"/>
                  <a:gd name="T65" fmla="*/ 6 h 34"/>
                  <a:gd name="T66" fmla="*/ 60 w 80"/>
                  <a:gd name="T67" fmla="*/ 4 h 34"/>
                  <a:gd name="T68" fmla="*/ 56 w 80"/>
                  <a:gd name="T6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0" h="34">
                    <a:moveTo>
                      <a:pt x="56" y="0"/>
                    </a:moveTo>
                    <a:lnTo>
                      <a:pt x="50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8" name="Freeform 64">
                <a:extLst>
                  <a:ext uri="{FF2B5EF4-FFF2-40B4-BE49-F238E27FC236}">
                    <a16:creationId xmlns:a16="http://schemas.microsoft.com/office/drawing/2014/main" id="{F20E9F5B-E7DB-40AD-BA05-7261C8CFE20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65350" y="3879850"/>
                <a:ext cx="428625" cy="368300"/>
              </a:xfrm>
              <a:custGeom>
                <a:avLst/>
                <a:gdLst>
                  <a:gd name="T0" fmla="*/ 34 w 270"/>
                  <a:gd name="T1" fmla="*/ 8 h 232"/>
                  <a:gd name="T2" fmla="*/ 42 w 270"/>
                  <a:gd name="T3" fmla="*/ 24 h 232"/>
                  <a:gd name="T4" fmla="*/ 36 w 270"/>
                  <a:gd name="T5" fmla="*/ 30 h 232"/>
                  <a:gd name="T6" fmla="*/ 30 w 270"/>
                  <a:gd name="T7" fmla="*/ 36 h 232"/>
                  <a:gd name="T8" fmla="*/ 26 w 270"/>
                  <a:gd name="T9" fmla="*/ 40 h 232"/>
                  <a:gd name="T10" fmla="*/ 0 w 270"/>
                  <a:gd name="T11" fmla="*/ 40 h 232"/>
                  <a:gd name="T12" fmla="*/ 6 w 270"/>
                  <a:gd name="T13" fmla="*/ 56 h 232"/>
                  <a:gd name="T14" fmla="*/ 8 w 270"/>
                  <a:gd name="T15" fmla="*/ 60 h 232"/>
                  <a:gd name="T16" fmla="*/ 12 w 270"/>
                  <a:gd name="T17" fmla="*/ 68 h 232"/>
                  <a:gd name="T18" fmla="*/ 18 w 270"/>
                  <a:gd name="T19" fmla="*/ 78 h 232"/>
                  <a:gd name="T20" fmla="*/ 26 w 270"/>
                  <a:gd name="T21" fmla="*/ 90 h 232"/>
                  <a:gd name="T22" fmla="*/ 38 w 270"/>
                  <a:gd name="T23" fmla="*/ 110 h 232"/>
                  <a:gd name="T24" fmla="*/ 42 w 270"/>
                  <a:gd name="T25" fmla="*/ 118 h 232"/>
                  <a:gd name="T26" fmla="*/ 52 w 270"/>
                  <a:gd name="T27" fmla="*/ 140 h 232"/>
                  <a:gd name="T28" fmla="*/ 68 w 270"/>
                  <a:gd name="T29" fmla="*/ 170 h 232"/>
                  <a:gd name="T30" fmla="*/ 80 w 270"/>
                  <a:gd name="T31" fmla="*/ 188 h 232"/>
                  <a:gd name="T32" fmla="*/ 92 w 270"/>
                  <a:gd name="T33" fmla="*/ 212 h 232"/>
                  <a:gd name="T34" fmla="*/ 96 w 270"/>
                  <a:gd name="T35" fmla="*/ 212 h 232"/>
                  <a:gd name="T36" fmla="*/ 100 w 270"/>
                  <a:gd name="T37" fmla="*/ 210 h 232"/>
                  <a:gd name="T38" fmla="*/ 104 w 270"/>
                  <a:gd name="T39" fmla="*/ 206 h 232"/>
                  <a:gd name="T40" fmla="*/ 104 w 270"/>
                  <a:gd name="T41" fmla="*/ 202 h 232"/>
                  <a:gd name="T42" fmla="*/ 106 w 270"/>
                  <a:gd name="T43" fmla="*/ 204 h 232"/>
                  <a:gd name="T44" fmla="*/ 110 w 270"/>
                  <a:gd name="T45" fmla="*/ 204 h 232"/>
                  <a:gd name="T46" fmla="*/ 136 w 270"/>
                  <a:gd name="T47" fmla="*/ 232 h 232"/>
                  <a:gd name="T48" fmla="*/ 140 w 270"/>
                  <a:gd name="T49" fmla="*/ 228 h 232"/>
                  <a:gd name="T50" fmla="*/ 146 w 270"/>
                  <a:gd name="T51" fmla="*/ 220 h 232"/>
                  <a:gd name="T52" fmla="*/ 152 w 270"/>
                  <a:gd name="T53" fmla="*/ 212 h 232"/>
                  <a:gd name="T54" fmla="*/ 158 w 270"/>
                  <a:gd name="T55" fmla="*/ 204 h 232"/>
                  <a:gd name="T56" fmla="*/ 166 w 270"/>
                  <a:gd name="T57" fmla="*/ 200 h 232"/>
                  <a:gd name="T58" fmla="*/ 194 w 270"/>
                  <a:gd name="T59" fmla="*/ 188 h 232"/>
                  <a:gd name="T60" fmla="*/ 220 w 270"/>
                  <a:gd name="T61" fmla="*/ 184 h 232"/>
                  <a:gd name="T62" fmla="*/ 224 w 270"/>
                  <a:gd name="T63" fmla="*/ 182 h 232"/>
                  <a:gd name="T64" fmla="*/ 248 w 270"/>
                  <a:gd name="T65" fmla="*/ 170 h 232"/>
                  <a:gd name="T66" fmla="*/ 268 w 270"/>
                  <a:gd name="T67" fmla="*/ 148 h 232"/>
                  <a:gd name="T68" fmla="*/ 268 w 270"/>
                  <a:gd name="T69" fmla="*/ 132 h 232"/>
                  <a:gd name="T70" fmla="*/ 268 w 270"/>
                  <a:gd name="T71" fmla="*/ 126 h 232"/>
                  <a:gd name="T72" fmla="*/ 270 w 270"/>
                  <a:gd name="T73" fmla="*/ 122 h 232"/>
                  <a:gd name="T74" fmla="*/ 234 w 270"/>
                  <a:gd name="T75" fmla="*/ 124 h 232"/>
                  <a:gd name="T76" fmla="*/ 232 w 270"/>
                  <a:gd name="T77" fmla="*/ 122 h 232"/>
                  <a:gd name="T78" fmla="*/ 228 w 270"/>
                  <a:gd name="T79" fmla="*/ 120 h 232"/>
                  <a:gd name="T80" fmla="*/ 228 w 270"/>
                  <a:gd name="T81" fmla="*/ 116 h 232"/>
                  <a:gd name="T82" fmla="*/ 220 w 270"/>
                  <a:gd name="T83" fmla="*/ 108 h 232"/>
                  <a:gd name="T84" fmla="*/ 216 w 270"/>
                  <a:gd name="T85" fmla="*/ 110 h 232"/>
                  <a:gd name="T86" fmla="*/ 210 w 270"/>
                  <a:gd name="T87" fmla="*/ 110 h 232"/>
                  <a:gd name="T88" fmla="*/ 206 w 270"/>
                  <a:gd name="T89" fmla="*/ 106 h 232"/>
                  <a:gd name="T90" fmla="*/ 202 w 270"/>
                  <a:gd name="T91" fmla="*/ 98 h 232"/>
                  <a:gd name="T92" fmla="*/ 196 w 270"/>
                  <a:gd name="T93" fmla="*/ 88 h 232"/>
                  <a:gd name="T94" fmla="*/ 192 w 270"/>
                  <a:gd name="T95" fmla="*/ 80 h 232"/>
                  <a:gd name="T96" fmla="*/ 172 w 270"/>
                  <a:gd name="T97" fmla="*/ 54 h 232"/>
                  <a:gd name="T98" fmla="*/ 154 w 270"/>
                  <a:gd name="T99" fmla="*/ 52 h 232"/>
                  <a:gd name="T100" fmla="*/ 150 w 270"/>
                  <a:gd name="T101" fmla="*/ 48 h 232"/>
                  <a:gd name="T102" fmla="*/ 144 w 270"/>
                  <a:gd name="T103" fmla="*/ 46 h 232"/>
                  <a:gd name="T104" fmla="*/ 138 w 270"/>
                  <a:gd name="T105" fmla="*/ 40 h 232"/>
                  <a:gd name="T106" fmla="*/ 130 w 270"/>
                  <a:gd name="T107" fmla="*/ 34 h 232"/>
                  <a:gd name="T108" fmla="*/ 120 w 270"/>
                  <a:gd name="T109" fmla="*/ 28 h 232"/>
                  <a:gd name="T110" fmla="*/ 102 w 270"/>
                  <a:gd name="T111" fmla="*/ 16 h 232"/>
                  <a:gd name="T112" fmla="*/ 68 w 270"/>
                  <a:gd name="T113" fmla="*/ 4 h 232"/>
                  <a:gd name="T114" fmla="*/ 62 w 270"/>
                  <a:gd name="T115" fmla="*/ 0 h 232"/>
                  <a:gd name="T116" fmla="*/ 58 w 270"/>
                  <a:gd name="T117" fmla="*/ 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0" h="232">
                    <a:moveTo>
                      <a:pt x="54" y="4"/>
                    </a:moveTo>
                    <a:lnTo>
                      <a:pt x="34" y="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2" y="68"/>
                    </a:lnTo>
                    <a:lnTo>
                      <a:pt x="16" y="74"/>
                    </a:lnTo>
                    <a:lnTo>
                      <a:pt x="18" y="78"/>
                    </a:lnTo>
                    <a:lnTo>
                      <a:pt x="22" y="82"/>
                    </a:lnTo>
                    <a:lnTo>
                      <a:pt x="26" y="90"/>
                    </a:lnTo>
                    <a:lnTo>
                      <a:pt x="34" y="100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18"/>
                    </a:lnTo>
                    <a:lnTo>
                      <a:pt x="46" y="128"/>
                    </a:lnTo>
                    <a:lnTo>
                      <a:pt x="52" y="140"/>
                    </a:lnTo>
                    <a:lnTo>
                      <a:pt x="58" y="152"/>
                    </a:lnTo>
                    <a:lnTo>
                      <a:pt x="68" y="170"/>
                    </a:lnTo>
                    <a:lnTo>
                      <a:pt x="72" y="176"/>
                    </a:lnTo>
                    <a:lnTo>
                      <a:pt x="80" y="188"/>
                    </a:lnTo>
                    <a:lnTo>
                      <a:pt x="86" y="202"/>
                    </a:lnTo>
                    <a:lnTo>
                      <a:pt x="92" y="212"/>
                    </a:lnTo>
                    <a:lnTo>
                      <a:pt x="94" y="216"/>
                    </a:lnTo>
                    <a:lnTo>
                      <a:pt x="96" y="212"/>
                    </a:lnTo>
                    <a:lnTo>
                      <a:pt x="98" y="212"/>
                    </a:lnTo>
                    <a:lnTo>
                      <a:pt x="100" y="210"/>
                    </a:lnTo>
                    <a:lnTo>
                      <a:pt x="102" y="210"/>
                    </a:lnTo>
                    <a:lnTo>
                      <a:pt x="104" y="206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6" y="204"/>
                    </a:lnTo>
                    <a:lnTo>
                      <a:pt x="108" y="204"/>
                    </a:lnTo>
                    <a:lnTo>
                      <a:pt x="110" y="204"/>
                    </a:lnTo>
                    <a:lnTo>
                      <a:pt x="114" y="204"/>
                    </a:lnTo>
                    <a:lnTo>
                      <a:pt x="136" y="232"/>
                    </a:lnTo>
                    <a:lnTo>
                      <a:pt x="140" y="228"/>
                    </a:lnTo>
                    <a:lnTo>
                      <a:pt x="140" y="228"/>
                    </a:lnTo>
                    <a:lnTo>
                      <a:pt x="142" y="224"/>
                    </a:lnTo>
                    <a:lnTo>
                      <a:pt x="146" y="220"/>
                    </a:lnTo>
                    <a:lnTo>
                      <a:pt x="148" y="216"/>
                    </a:lnTo>
                    <a:lnTo>
                      <a:pt x="152" y="212"/>
                    </a:lnTo>
                    <a:lnTo>
                      <a:pt x="156" y="206"/>
                    </a:lnTo>
                    <a:lnTo>
                      <a:pt x="158" y="204"/>
                    </a:lnTo>
                    <a:lnTo>
                      <a:pt x="160" y="202"/>
                    </a:lnTo>
                    <a:lnTo>
                      <a:pt x="166" y="200"/>
                    </a:lnTo>
                    <a:lnTo>
                      <a:pt x="178" y="194"/>
                    </a:lnTo>
                    <a:lnTo>
                      <a:pt x="194" y="188"/>
                    </a:lnTo>
                    <a:lnTo>
                      <a:pt x="208" y="184"/>
                    </a:lnTo>
                    <a:lnTo>
                      <a:pt x="220" y="184"/>
                    </a:lnTo>
                    <a:lnTo>
                      <a:pt x="220" y="182"/>
                    </a:lnTo>
                    <a:lnTo>
                      <a:pt x="224" y="182"/>
                    </a:lnTo>
                    <a:lnTo>
                      <a:pt x="236" y="178"/>
                    </a:lnTo>
                    <a:lnTo>
                      <a:pt x="248" y="170"/>
                    </a:lnTo>
                    <a:lnTo>
                      <a:pt x="260" y="160"/>
                    </a:lnTo>
                    <a:lnTo>
                      <a:pt x="268" y="148"/>
                    </a:lnTo>
                    <a:lnTo>
                      <a:pt x="270" y="132"/>
                    </a:lnTo>
                    <a:lnTo>
                      <a:pt x="268" y="132"/>
                    </a:lnTo>
                    <a:lnTo>
                      <a:pt x="268" y="130"/>
                    </a:lnTo>
                    <a:lnTo>
                      <a:pt x="268" y="126"/>
                    </a:lnTo>
                    <a:lnTo>
                      <a:pt x="268" y="124"/>
                    </a:lnTo>
                    <a:lnTo>
                      <a:pt x="270" y="122"/>
                    </a:lnTo>
                    <a:lnTo>
                      <a:pt x="254" y="124"/>
                    </a:lnTo>
                    <a:lnTo>
                      <a:pt x="234" y="124"/>
                    </a:lnTo>
                    <a:lnTo>
                      <a:pt x="234" y="124"/>
                    </a:lnTo>
                    <a:lnTo>
                      <a:pt x="232" y="122"/>
                    </a:lnTo>
                    <a:lnTo>
                      <a:pt x="230" y="122"/>
                    </a:lnTo>
                    <a:lnTo>
                      <a:pt x="228" y="120"/>
                    </a:lnTo>
                    <a:lnTo>
                      <a:pt x="228" y="118"/>
                    </a:lnTo>
                    <a:lnTo>
                      <a:pt x="228" y="116"/>
                    </a:lnTo>
                    <a:lnTo>
                      <a:pt x="230" y="110"/>
                    </a:lnTo>
                    <a:lnTo>
                      <a:pt x="220" y="108"/>
                    </a:lnTo>
                    <a:lnTo>
                      <a:pt x="218" y="108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210" y="110"/>
                    </a:lnTo>
                    <a:lnTo>
                      <a:pt x="206" y="108"/>
                    </a:lnTo>
                    <a:lnTo>
                      <a:pt x="206" y="106"/>
                    </a:lnTo>
                    <a:lnTo>
                      <a:pt x="204" y="102"/>
                    </a:lnTo>
                    <a:lnTo>
                      <a:pt x="202" y="98"/>
                    </a:lnTo>
                    <a:lnTo>
                      <a:pt x="200" y="92"/>
                    </a:lnTo>
                    <a:lnTo>
                      <a:pt x="196" y="88"/>
                    </a:lnTo>
                    <a:lnTo>
                      <a:pt x="194" y="84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72" y="54"/>
                    </a:lnTo>
                    <a:lnTo>
                      <a:pt x="154" y="54"/>
                    </a:lnTo>
                    <a:lnTo>
                      <a:pt x="154" y="52"/>
                    </a:lnTo>
                    <a:lnTo>
                      <a:pt x="152" y="50"/>
                    </a:lnTo>
                    <a:lnTo>
                      <a:pt x="150" y="48"/>
                    </a:lnTo>
                    <a:lnTo>
                      <a:pt x="144" y="46"/>
                    </a:lnTo>
                    <a:lnTo>
                      <a:pt x="144" y="46"/>
                    </a:lnTo>
                    <a:lnTo>
                      <a:pt x="142" y="44"/>
                    </a:lnTo>
                    <a:lnTo>
                      <a:pt x="138" y="40"/>
                    </a:lnTo>
                    <a:lnTo>
                      <a:pt x="134" y="38"/>
                    </a:lnTo>
                    <a:lnTo>
                      <a:pt x="130" y="34"/>
                    </a:lnTo>
                    <a:lnTo>
                      <a:pt x="124" y="30"/>
                    </a:lnTo>
                    <a:lnTo>
                      <a:pt x="120" y="28"/>
                    </a:lnTo>
                    <a:lnTo>
                      <a:pt x="114" y="26"/>
                    </a:lnTo>
                    <a:lnTo>
                      <a:pt x="102" y="16"/>
                    </a:lnTo>
                    <a:lnTo>
                      <a:pt x="94" y="16"/>
                    </a:lnTo>
                    <a:lnTo>
                      <a:pt x="68" y="4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4" y="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9" name="Freeform 65">
                <a:extLst>
                  <a:ext uri="{FF2B5EF4-FFF2-40B4-BE49-F238E27FC236}">
                    <a16:creationId xmlns:a16="http://schemas.microsoft.com/office/drawing/2014/main" id="{B80CE934-EFBA-416D-91FF-E5411198D58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14575" y="4200525"/>
                <a:ext cx="66675" cy="104775"/>
              </a:xfrm>
              <a:custGeom>
                <a:avLst/>
                <a:gdLst>
                  <a:gd name="T0" fmla="*/ 20 w 42"/>
                  <a:gd name="T1" fmla="*/ 66 h 66"/>
                  <a:gd name="T2" fmla="*/ 16 w 42"/>
                  <a:gd name="T3" fmla="*/ 64 h 66"/>
                  <a:gd name="T4" fmla="*/ 12 w 42"/>
                  <a:gd name="T5" fmla="*/ 62 h 66"/>
                  <a:gd name="T6" fmla="*/ 10 w 42"/>
                  <a:gd name="T7" fmla="*/ 62 h 66"/>
                  <a:gd name="T8" fmla="*/ 10 w 42"/>
                  <a:gd name="T9" fmla="*/ 60 h 66"/>
                  <a:gd name="T10" fmla="*/ 8 w 42"/>
                  <a:gd name="T11" fmla="*/ 46 h 66"/>
                  <a:gd name="T12" fmla="*/ 2 w 42"/>
                  <a:gd name="T13" fmla="*/ 38 h 66"/>
                  <a:gd name="T14" fmla="*/ 2 w 42"/>
                  <a:gd name="T15" fmla="*/ 36 h 66"/>
                  <a:gd name="T16" fmla="*/ 2 w 42"/>
                  <a:gd name="T17" fmla="*/ 32 h 66"/>
                  <a:gd name="T18" fmla="*/ 2 w 42"/>
                  <a:gd name="T19" fmla="*/ 26 h 66"/>
                  <a:gd name="T20" fmla="*/ 2 w 42"/>
                  <a:gd name="T21" fmla="*/ 20 h 66"/>
                  <a:gd name="T22" fmla="*/ 0 w 42"/>
                  <a:gd name="T23" fmla="*/ 14 h 66"/>
                  <a:gd name="T24" fmla="*/ 0 w 42"/>
                  <a:gd name="T25" fmla="*/ 14 h 66"/>
                  <a:gd name="T26" fmla="*/ 2 w 42"/>
                  <a:gd name="T27" fmla="*/ 12 h 66"/>
                  <a:gd name="T28" fmla="*/ 4 w 42"/>
                  <a:gd name="T29" fmla="*/ 10 h 66"/>
                  <a:gd name="T30" fmla="*/ 6 w 42"/>
                  <a:gd name="T31" fmla="*/ 8 h 66"/>
                  <a:gd name="T32" fmla="*/ 8 w 42"/>
                  <a:gd name="T33" fmla="*/ 8 h 66"/>
                  <a:gd name="T34" fmla="*/ 8 w 42"/>
                  <a:gd name="T35" fmla="*/ 8 h 66"/>
                  <a:gd name="T36" fmla="*/ 8 w 42"/>
                  <a:gd name="T37" fmla="*/ 6 h 66"/>
                  <a:gd name="T38" fmla="*/ 10 w 42"/>
                  <a:gd name="T39" fmla="*/ 4 h 66"/>
                  <a:gd name="T40" fmla="*/ 10 w 42"/>
                  <a:gd name="T41" fmla="*/ 2 h 66"/>
                  <a:gd name="T42" fmla="*/ 10 w 42"/>
                  <a:gd name="T43" fmla="*/ 2 h 66"/>
                  <a:gd name="T44" fmla="*/ 10 w 42"/>
                  <a:gd name="T45" fmla="*/ 0 h 66"/>
                  <a:gd name="T46" fmla="*/ 10 w 42"/>
                  <a:gd name="T47" fmla="*/ 0 h 66"/>
                  <a:gd name="T48" fmla="*/ 14 w 42"/>
                  <a:gd name="T49" fmla="*/ 2 h 66"/>
                  <a:gd name="T50" fmla="*/ 14 w 42"/>
                  <a:gd name="T51" fmla="*/ 2 h 66"/>
                  <a:gd name="T52" fmla="*/ 18 w 42"/>
                  <a:gd name="T53" fmla="*/ 2 h 66"/>
                  <a:gd name="T54" fmla="*/ 20 w 42"/>
                  <a:gd name="T55" fmla="*/ 2 h 66"/>
                  <a:gd name="T56" fmla="*/ 42 w 42"/>
                  <a:gd name="T57" fmla="*/ 30 h 66"/>
                  <a:gd name="T58" fmla="*/ 42 w 42"/>
                  <a:gd name="T59" fmla="*/ 30 h 66"/>
                  <a:gd name="T60" fmla="*/ 40 w 42"/>
                  <a:gd name="T61" fmla="*/ 32 h 66"/>
                  <a:gd name="T62" fmla="*/ 38 w 42"/>
                  <a:gd name="T63" fmla="*/ 34 h 66"/>
                  <a:gd name="T64" fmla="*/ 38 w 42"/>
                  <a:gd name="T65" fmla="*/ 36 h 66"/>
                  <a:gd name="T66" fmla="*/ 38 w 42"/>
                  <a:gd name="T67" fmla="*/ 40 h 66"/>
                  <a:gd name="T68" fmla="*/ 40 w 42"/>
                  <a:gd name="T69" fmla="*/ 40 h 66"/>
                  <a:gd name="T70" fmla="*/ 40 w 42"/>
                  <a:gd name="T71" fmla="*/ 42 h 66"/>
                  <a:gd name="T72" fmla="*/ 40 w 42"/>
                  <a:gd name="T73" fmla="*/ 44 h 66"/>
                  <a:gd name="T74" fmla="*/ 40 w 42"/>
                  <a:gd name="T75" fmla="*/ 46 h 66"/>
                  <a:gd name="T76" fmla="*/ 40 w 42"/>
                  <a:gd name="T77" fmla="*/ 48 h 66"/>
                  <a:gd name="T78" fmla="*/ 38 w 42"/>
                  <a:gd name="T79" fmla="*/ 48 h 66"/>
                  <a:gd name="T80" fmla="*/ 36 w 42"/>
                  <a:gd name="T81" fmla="*/ 48 h 66"/>
                  <a:gd name="T82" fmla="*/ 36 w 42"/>
                  <a:gd name="T83" fmla="*/ 48 h 66"/>
                  <a:gd name="T84" fmla="*/ 34 w 42"/>
                  <a:gd name="T85" fmla="*/ 48 h 66"/>
                  <a:gd name="T86" fmla="*/ 34 w 42"/>
                  <a:gd name="T87" fmla="*/ 50 h 66"/>
                  <a:gd name="T88" fmla="*/ 32 w 42"/>
                  <a:gd name="T89" fmla="*/ 52 h 66"/>
                  <a:gd name="T90" fmla="*/ 30 w 42"/>
                  <a:gd name="T91" fmla="*/ 54 h 66"/>
                  <a:gd name="T92" fmla="*/ 28 w 42"/>
                  <a:gd name="T93" fmla="*/ 56 h 66"/>
                  <a:gd name="T94" fmla="*/ 28 w 42"/>
                  <a:gd name="T95" fmla="*/ 56 h 66"/>
                  <a:gd name="T96" fmla="*/ 30 w 42"/>
                  <a:gd name="T97" fmla="*/ 60 h 66"/>
                  <a:gd name="T98" fmla="*/ 28 w 42"/>
                  <a:gd name="T99" fmla="*/ 62 h 66"/>
                  <a:gd name="T100" fmla="*/ 28 w 42"/>
                  <a:gd name="T101" fmla="*/ 62 h 66"/>
                  <a:gd name="T102" fmla="*/ 26 w 42"/>
                  <a:gd name="T103" fmla="*/ 60 h 66"/>
                  <a:gd name="T104" fmla="*/ 24 w 42"/>
                  <a:gd name="T105" fmla="*/ 60 h 66"/>
                  <a:gd name="T106" fmla="*/ 24 w 42"/>
                  <a:gd name="T107" fmla="*/ 62 h 66"/>
                  <a:gd name="T108" fmla="*/ 22 w 42"/>
                  <a:gd name="T109" fmla="*/ 64 h 66"/>
                  <a:gd name="T110" fmla="*/ 20 w 42"/>
                  <a:gd name="T111" fmla="*/ 66 h 66"/>
                  <a:gd name="T112" fmla="*/ 20 w 42"/>
                  <a:gd name="T11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" h="66">
                    <a:moveTo>
                      <a:pt x="20" y="66"/>
                    </a:moveTo>
                    <a:lnTo>
                      <a:pt x="16" y="64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2" y="5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6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2" y="64"/>
                    </a:lnTo>
                    <a:lnTo>
                      <a:pt x="20" y="66"/>
                    </a:lnTo>
                    <a:lnTo>
                      <a:pt x="20" y="6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0" name="Freeform 66">
                <a:extLst>
                  <a:ext uri="{FF2B5EF4-FFF2-40B4-BE49-F238E27FC236}">
                    <a16:creationId xmlns:a16="http://schemas.microsoft.com/office/drawing/2014/main" id="{10FBE1A6-6BE1-4853-B938-D39F2F05F96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46325" y="4171950"/>
                <a:ext cx="187325" cy="136525"/>
              </a:xfrm>
              <a:custGeom>
                <a:avLst/>
                <a:gdLst>
                  <a:gd name="T0" fmla="*/ 118 w 118"/>
                  <a:gd name="T1" fmla="*/ 28 h 86"/>
                  <a:gd name="T2" fmla="*/ 102 w 118"/>
                  <a:gd name="T3" fmla="*/ 32 h 86"/>
                  <a:gd name="T4" fmla="*/ 94 w 118"/>
                  <a:gd name="T5" fmla="*/ 38 h 86"/>
                  <a:gd name="T6" fmla="*/ 86 w 118"/>
                  <a:gd name="T7" fmla="*/ 46 h 86"/>
                  <a:gd name="T8" fmla="*/ 80 w 118"/>
                  <a:gd name="T9" fmla="*/ 54 h 86"/>
                  <a:gd name="T10" fmla="*/ 74 w 118"/>
                  <a:gd name="T11" fmla="*/ 58 h 86"/>
                  <a:gd name="T12" fmla="*/ 68 w 118"/>
                  <a:gd name="T13" fmla="*/ 60 h 86"/>
                  <a:gd name="T14" fmla="*/ 62 w 118"/>
                  <a:gd name="T15" fmla="*/ 62 h 86"/>
                  <a:gd name="T16" fmla="*/ 58 w 118"/>
                  <a:gd name="T17" fmla="*/ 64 h 86"/>
                  <a:gd name="T18" fmla="*/ 54 w 118"/>
                  <a:gd name="T19" fmla="*/ 64 h 86"/>
                  <a:gd name="T20" fmla="*/ 52 w 118"/>
                  <a:gd name="T21" fmla="*/ 64 h 86"/>
                  <a:gd name="T22" fmla="*/ 36 w 118"/>
                  <a:gd name="T23" fmla="*/ 78 h 86"/>
                  <a:gd name="T24" fmla="*/ 6 w 118"/>
                  <a:gd name="T25" fmla="*/ 86 h 86"/>
                  <a:gd name="T26" fmla="*/ 2 w 118"/>
                  <a:gd name="T27" fmla="*/ 84 h 86"/>
                  <a:gd name="T28" fmla="*/ 0 w 118"/>
                  <a:gd name="T29" fmla="*/ 84 h 86"/>
                  <a:gd name="T30" fmla="*/ 0 w 118"/>
                  <a:gd name="T31" fmla="*/ 84 h 86"/>
                  <a:gd name="T32" fmla="*/ 2 w 118"/>
                  <a:gd name="T33" fmla="*/ 84 h 86"/>
                  <a:gd name="T34" fmla="*/ 4 w 118"/>
                  <a:gd name="T35" fmla="*/ 80 h 86"/>
                  <a:gd name="T36" fmla="*/ 4 w 118"/>
                  <a:gd name="T37" fmla="*/ 80 h 86"/>
                  <a:gd name="T38" fmla="*/ 6 w 118"/>
                  <a:gd name="T39" fmla="*/ 80 h 86"/>
                  <a:gd name="T40" fmla="*/ 8 w 118"/>
                  <a:gd name="T41" fmla="*/ 80 h 86"/>
                  <a:gd name="T42" fmla="*/ 10 w 118"/>
                  <a:gd name="T43" fmla="*/ 78 h 86"/>
                  <a:gd name="T44" fmla="*/ 8 w 118"/>
                  <a:gd name="T45" fmla="*/ 74 h 86"/>
                  <a:gd name="T46" fmla="*/ 12 w 118"/>
                  <a:gd name="T47" fmla="*/ 68 h 86"/>
                  <a:gd name="T48" fmla="*/ 14 w 118"/>
                  <a:gd name="T49" fmla="*/ 68 h 86"/>
                  <a:gd name="T50" fmla="*/ 14 w 118"/>
                  <a:gd name="T51" fmla="*/ 66 h 86"/>
                  <a:gd name="T52" fmla="*/ 16 w 118"/>
                  <a:gd name="T53" fmla="*/ 66 h 86"/>
                  <a:gd name="T54" fmla="*/ 18 w 118"/>
                  <a:gd name="T55" fmla="*/ 66 h 86"/>
                  <a:gd name="T56" fmla="*/ 20 w 118"/>
                  <a:gd name="T57" fmla="*/ 66 h 86"/>
                  <a:gd name="T58" fmla="*/ 20 w 118"/>
                  <a:gd name="T59" fmla="*/ 66 h 86"/>
                  <a:gd name="T60" fmla="*/ 22 w 118"/>
                  <a:gd name="T61" fmla="*/ 64 h 86"/>
                  <a:gd name="T62" fmla="*/ 20 w 118"/>
                  <a:gd name="T63" fmla="*/ 62 h 86"/>
                  <a:gd name="T64" fmla="*/ 20 w 118"/>
                  <a:gd name="T65" fmla="*/ 60 h 86"/>
                  <a:gd name="T66" fmla="*/ 20 w 118"/>
                  <a:gd name="T67" fmla="*/ 58 h 86"/>
                  <a:gd name="T68" fmla="*/ 18 w 118"/>
                  <a:gd name="T69" fmla="*/ 56 h 86"/>
                  <a:gd name="T70" fmla="*/ 18 w 118"/>
                  <a:gd name="T71" fmla="*/ 54 h 86"/>
                  <a:gd name="T72" fmla="*/ 18 w 118"/>
                  <a:gd name="T73" fmla="*/ 50 h 86"/>
                  <a:gd name="T74" fmla="*/ 22 w 118"/>
                  <a:gd name="T75" fmla="*/ 48 h 86"/>
                  <a:gd name="T76" fmla="*/ 22 w 118"/>
                  <a:gd name="T77" fmla="*/ 48 h 86"/>
                  <a:gd name="T78" fmla="*/ 24 w 118"/>
                  <a:gd name="T79" fmla="*/ 46 h 86"/>
                  <a:gd name="T80" fmla="*/ 26 w 118"/>
                  <a:gd name="T81" fmla="*/ 44 h 86"/>
                  <a:gd name="T82" fmla="*/ 26 w 118"/>
                  <a:gd name="T83" fmla="*/ 44 h 86"/>
                  <a:gd name="T84" fmla="*/ 28 w 118"/>
                  <a:gd name="T85" fmla="*/ 42 h 86"/>
                  <a:gd name="T86" fmla="*/ 30 w 118"/>
                  <a:gd name="T87" fmla="*/ 38 h 86"/>
                  <a:gd name="T88" fmla="*/ 34 w 118"/>
                  <a:gd name="T89" fmla="*/ 34 h 86"/>
                  <a:gd name="T90" fmla="*/ 38 w 118"/>
                  <a:gd name="T91" fmla="*/ 30 h 86"/>
                  <a:gd name="T92" fmla="*/ 40 w 118"/>
                  <a:gd name="T93" fmla="*/ 24 h 86"/>
                  <a:gd name="T94" fmla="*/ 44 w 118"/>
                  <a:gd name="T95" fmla="*/ 20 h 86"/>
                  <a:gd name="T96" fmla="*/ 48 w 118"/>
                  <a:gd name="T97" fmla="*/ 18 h 86"/>
                  <a:gd name="T98" fmla="*/ 50 w 118"/>
                  <a:gd name="T99" fmla="*/ 16 h 86"/>
                  <a:gd name="T100" fmla="*/ 54 w 118"/>
                  <a:gd name="T101" fmla="*/ 14 h 86"/>
                  <a:gd name="T102" fmla="*/ 66 w 118"/>
                  <a:gd name="T103" fmla="*/ 10 h 86"/>
                  <a:gd name="T104" fmla="*/ 80 w 118"/>
                  <a:gd name="T105" fmla="*/ 6 h 86"/>
                  <a:gd name="T106" fmla="*/ 94 w 118"/>
                  <a:gd name="T107" fmla="*/ 0 h 86"/>
                  <a:gd name="T108" fmla="*/ 104 w 118"/>
                  <a:gd name="T109" fmla="*/ 0 h 86"/>
                  <a:gd name="T110" fmla="*/ 104 w 118"/>
                  <a:gd name="T111" fmla="*/ 0 h 86"/>
                  <a:gd name="T112" fmla="*/ 106 w 118"/>
                  <a:gd name="T113" fmla="*/ 0 h 86"/>
                  <a:gd name="T114" fmla="*/ 108 w 118"/>
                  <a:gd name="T115" fmla="*/ 2 h 86"/>
                  <a:gd name="T116" fmla="*/ 118 w 118"/>
                  <a:gd name="T11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8" h="86">
                    <a:moveTo>
                      <a:pt x="118" y="28"/>
                    </a:moveTo>
                    <a:lnTo>
                      <a:pt x="102" y="32"/>
                    </a:lnTo>
                    <a:lnTo>
                      <a:pt x="94" y="38"/>
                    </a:lnTo>
                    <a:lnTo>
                      <a:pt x="86" y="46"/>
                    </a:lnTo>
                    <a:lnTo>
                      <a:pt x="80" y="54"/>
                    </a:lnTo>
                    <a:lnTo>
                      <a:pt x="74" y="58"/>
                    </a:lnTo>
                    <a:lnTo>
                      <a:pt x="68" y="60"/>
                    </a:lnTo>
                    <a:lnTo>
                      <a:pt x="62" y="62"/>
                    </a:lnTo>
                    <a:lnTo>
                      <a:pt x="58" y="64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36" y="78"/>
                    </a:lnTo>
                    <a:lnTo>
                      <a:pt x="6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10" y="78"/>
                    </a:lnTo>
                    <a:lnTo>
                      <a:pt x="8" y="74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4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18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4" y="46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4" y="34"/>
                    </a:lnTo>
                    <a:lnTo>
                      <a:pt x="38" y="30"/>
                    </a:lnTo>
                    <a:lnTo>
                      <a:pt x="40" y="24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0" y="16"/>
                    </a:lnTo>
                    <a:lnTo>
                      <a:pt x="54" y="14"/>
                    </a:lnTo>
                    <a:lnTo>
                      <a:pt x="66" y="10"/>
                    </a:lnTo>
                    <a:lnTo>
                      <a:pt x="80" y="6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18" y="2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1" name="Freeform 67">
                <a:extLst>
                  <a:ext uri="{FF2B5EF4-FFF2-40B4-BE49-F238E27FC236}">
                    <a16:creationId xmlns:a16="http://schemas.microsoft.com/office/drawing/2014/main" id="{987318AD-E240-4DE0-893B-DD7AD03EA4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4600" y="4054475"/>
                <a:ext cx="146050" cy="161925"/>
              </a:xfrm>
              <a:custGeom>
                <a:avLst/>
                <a:gdLst>
                  <a:gd name="T0" fmla="*/ 72 w 92"/>
                  <a:gd name="T1" fmla="*/ 0 h 102"/>
                  <a:gd name="T2" fmla="*/ 72 w 92"/>
                  <a:gd name="T3" fmla="*/ 4 h 102"/>
                  <a:gd name="T4" fmla="*/ 72 w 92"/>
                  <a:gd name="T5" fmla="*/ 8 h 102"/>
                  <a:gd name="T6" fmla="*/ 72 w 92"/>
                  <a:gd name="T7" fmla="*/ 8 h 102"/>
                  <a:gd name="T8" fmla="*/ 76 w 92"/>
                  <a:gd name="T9" fmla="*/ 14 h 102"/>
                  <a:gd name="T10" fmla="*/ 80 w 92"/>
                  <a:gd name="T11" fmla="*/ 18 h 102"/>
                  <a:gd name="T12" fmla="*/ 84 w 92"/>
                  <a:gd name="T13" fmla="*/ 22 h 102"/>
                  <a:gd name="T14" fmla="*/ 88 w 92"/>
                  <a:gd name="T15" fmla="*/ 22 h 102"/>
                  <a:gd name="T16" fmla="*/ 90 w 92"/>
                  <a:gd name="T17" fmla="*/ 24 h 102"/>
                  <a:gd name="T18" fmla="*/ 90 w 92"/>
                  <a:gd name="T19" fmla="*/ 24 h 102"/>
                  <a:gd name="T20" fmla="*/ 92 w 92"/>
                  <a:gd name="T21" fmla="*/ 30 h 102"/>
                  <a:gd name="T22" fmla="*/ 92 w 92"/>
                  <a:gd name="T23" fmla="*/ 34 h 102"/>
                  <a:gd name="T24" fmla="*/ 90 w 92"/>
                  <a:gd name="T25" fmla="*/ 40 h 102"/>
                  <a:gd name="T26" fmla="*/ 86 w 92"/>
                  <a:gd name="T27" fmla="*/ 44 h 102"/>
                  <a:gd name="T28" fmla="*/ 82 w 92"/>
                  <a:gd name="T29" fmla="*/ 46 h 102"/>
                  <a:gd name="T30" fmla="*/ 78 w 92"/>
                  <a:gd name="T31" fmla="*/ 50 h 102"/>
                  <a:gd name="T32" fmla="*/ 76 w 92"/>
                  <a:gd name="T33" fmla="*/ 50 h 102"/>
                  <a:gd name="T34" fmla="*/ 74 w 92"/>
                  <a:gd name="T35" fmla="*/ 50 h 102"/>
                  <a:gd name="T36" fmla="*/ 74 w 92"/>
                  <a:gd name="T37" fmla="*/ 56 h 102"/>
                  <a:gd name="T38" fmla="*/ 72 w 92"/>
                  <a:gd name="T39" fmla="*/ 58 h 102"/>
                  <a:gd name="T40" fmla="*/ 70 w 92"/>
                  <a:gd name="T41" fmla="*/ 62 h 102"/>
                  <a:gd name="T42" fmla="*/ 66 w 92"/>
                  <a:gd name="T43" fmla="*/ 64 h 102"/>
                  <a:gd name="T44" fmla="*/ 64 w 92"/>
                  <a:gd name="T45" fmla="*/ 64 h 102"/>
                  <a:gd name="T46" fmla="*/ 64 w 92"/>
                  <a:gd name="T47" fmla="*/ 66 h 102"/>
                  <a:gd name="T48" fmla="*/ 58 w 92"/>
                  <a:gd name="T49" fmla="*/ 66 h 102"/>
                  <a:gd name="T50" fmla="*/ 54 w 92"/>
                  <a:gd name="T51" fmla="*/ 68 h 102"/>
                  <a:gd name="T52" fmla="*/ 52 w 92"/>
                  <a:gd name="T53" fmla="*/ 72 h 102"/>
                  <a:gd name="T54" fmla="*/ 50 w 92"/>
                  <a:gd name="T55" fmla="*/ 74 h 102"/>
                  <a:gd name="T56" fmla="*/ 50 w 92"/>
                  <a:gd name="T57" fmla="*/ 76 h 102"/>
                  <a:gd name="T58" fmla="*/ 50 w 92"/>
                  <a:gd name="T59" fmla="*/ 78 h 102"/>
                  <a:gd name="T60" fmla="*/ 50 w 92"/>
                  <a:gd name="T61" fmla="*/ 80 h 102"/>
                  <a:gd name="T62" fmla="*/ 48 w 92"/>
                  <a:gd name="T63" fmla="*/ 82 h 102"/>
                  <a:gd name="T64" fmla="*/ 42 w 92"/>
                  <a:gd name="T65" fmla="*/ 90 h 102"/>
                  <a:gd name="T66" fmla="*/ 30 w 92"/>
                  <a:gd name="T67" fmla="*/ 98 h 102"/>
                  <a:gd name="T68" fmla="*/ 12 w 92"/>
                  <a:gd name="T69" fmla="*/ 102 h 102"/>
                  <a:gd name="T70" fmla="*/ 2 w 92"/>
                  <a:gd name="T71" fmla="*/ 76 h 102"/>
                  <a:gd name="T72" fmla="*/ 0 w 92"/>
                  <a:gd name="T73" fmla="*/ 74 h 102"/>
                  <a:gd name="T74" fmla="*/ 0 w 92"/>
                  <a:gd name="T75" fmla="*/ 74 h 102"/>
                  <a:gd name="T76" fmla="*/ 0 w 92"/>
                  <a:gd name="T77" fmla="*/ 74 h 102"/>
                  <a:gd name="T78" fmla="*/ 2 w 92"/>
                  <a:gd name="T79" fmla="*/ 72 h 102"/>
                  <a:gd name="T80" fmla="*/ 12 w 92"/>
                  <a:gd name="T81" fmla="*/ 68 h 102"/>
                  <a:gd name="T82" fmla="*/ 26 w 92"/>
                  <a:gd name="T83" fmla="*/ 62 h 102"/>
                  <a:gd name="T84" fmla="*/ 38 w 92"/>
                  <a:gd name="T85" fmla="*/ 54 h 102"/>
                  <a:gd name="T86" fmla="*/ 46 w 92"/>
                  <a:gd name="T87" fmla="*/ 42 h 102"/>
                  <a:gd name="T88" fmla="*/ 50 w 92"/>
                  <a:gd name="T89" fmla="*/ 28 h 102"/>
                  <a:gd name="T90" fmla="*/ 50 w 92"/>
                  <a:gd name="T91" fmla="*/ 26 h 102"/>
                  <a:gd name="T92" fmla="*/ 50 w 92"/>
                  <a:gd name="T93" fmla="*/ 24 h 102"/>
                  <a:gd name="T94" fmla="*/ 48 w 92"/>
                  <a:gd name="T95" fmla="*/ 20 h 102"/>
                  <a:gd name="T96" fmla="*/ 48 w 92"/>
                  <a:gd name="T97" fmla="*/ 18 h 102"/>
                  <a:gd name="T98" fmla="*/ 48 w 92"/>
                  <a:gd name="T99" fmla="*/ 16 h 102"/>
                  <a:gd name="T100" fmla="*/ 48 w 92"/>
                  <a:gd name="T101" fmla="*/ 14 h 102"/>
                  <a:gd name="T102" fmla="*/ 48 w 92"/>
                  <a:gd name="T103" fmla="*/ 12 h 102"/>
                  <a:gd name="T104" fmla="*/ 50 w 92"/>
                  <a:gd name="T105" fmla="*/ 12 h 102"/>
                  <a:gd name="T106" fmla="*/ 52 w 92"/>
                  <a:gd name="T107" fmla="*/ 12 h 102"/>
                  <a:gd name="T108" fmla="*/ 54 w 92"/>
                  <a:gd name="T109" fmla="*/ 12 h 102"/>
                  <a:gd name="T110" fmla="*/ 58 w 92"/>
                  <a:gd name="T111" fmla="*/ 10 h 102"/>
                  <a:gd name="T112" fmla="*/ 60 w 92"/>
                  <a:gd name="T113" fmla="*/ 8 h 102"/>
                  <a:gd name="T114" fmla="*/ 60 w 92"/>
                  <a:gd name="T115" fmla="*/ 8 h 102"/>
                  <a:gd name="T116" fmla="*/ 60 w 92"/>
                  <a:gd name="T117" fmla="*/ 6 h 102"/>
                  <a:gd name="T118" fmla="*/ 62 w 92"/>
                  <a:gd name="T119" fmla="*/ 4 h 102"/>
                  <a:gd name="T120" fmla="*/ 64 w 92"/>
                  <a:gd name="T121" fmla="*/ 4 h 102"/>
                  <a:gd name="T122" fmla="*/ 64 w 92"/>
                  <a:gd name="T123" fmla="*/ 4 h 102"/>
                  <a:gd name="T124" fmla="*/ 72 w 92"/>
                  <a:gd name="T12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2" h="102">
                    <a:moveTo>
                      <a:pt x="72" y="0"/>
                    </a:moveTo>
                    <a:lnTo>
                      <a:pt x="72" y="4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6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88" y="2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2" y="30"/>
                    </a:lnTo>
                    <a:lnTo>
                      <a:pt x="92" y="34"/>
                    </a:lnTo>
                    <a:lnTo>
                      <a:pt x="90" y="40"/>
                    </a:lnTo>
                    <a:lnTo>
                      <a:pt x="86" y="44"/>
                    </a:lnTo>
                    <a:lnTo>
                      <a:pt x="82" y="46"/>
                    </a:lnTo>
                    <a:lnTo>
                      <a:pt x="78" y="50"/>
                    </a:lnTo>
                    <a:lnTo>
                      <a:pt x="76" y="50"/>
                    </a:lnTo>
                    <a:lnTo>
                      <a:pt x="74" y="50"/>
                    </a:lnTo>
                    <a:lnTo>
                      <a:pt x="74" y="56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6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58" y="66"/>
                    </a:lnTo>
                    <a:lnTo>
                      <a:pt x="54" y="68"/>
                    </a:lnTo>
                    <a:lnTo>
                      <a:pt x="52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48" y="82"/>
                    </a:lnTo>
                    <a:lnTo>
                      <a:pt x="42" y="90"/>
                    </a:lnTo>
                    <a:lnTo>
                      <a:pt x="30" y="98"/>
                    </a:lnTo>
                    <a:lnTo>
                      <a:pt x="12" y="10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12" y="68"/>
                    </a:lnTo>
                    <a:lnTo>
                      <a:pt x="26" y="62"/>
                    </a:lnTo>
                    <a:lnTo>
                      <a:pt x="38" y="54"/>
                    </a:lnTo>
                    <a:lnTo>
                      <a:pt x="46" y="42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0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72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2" name="Freeform 68">
                <a:extLst>
                  <a:ext uri="{FF2B5EF4-FFF2-40B4-BE49-F238E27FC236}">
                    <a16:creationId xmlns:a16="http://schemas.microsoft.com/office/drawing/2014/main" id="{0DFD0598-1FFB-4187-9754-F8019591F53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35200" y="3724275"/>
                <a:ext cx="184150" cy="212725"/>
              </a:xfrm>
              <a:custGeom>
                <a:avLst/>
                <a:gdLst>
                  <a:gd name="T0" fmla="*/ 86 w 116"/>
                  <a:gd name="T1" fmla="*/ 132 h 134"/>
                  <a:gd name="T2" fmla="*/ 80 w 116"/>
                  <a:gd name="T3" fmla="*/ 130 h 134"/>
                  <a:gd name="T4" fmla="*/ 70 w 116"/>
                  <a:gd name="T5" fmla="*/ 124 h 134"/>
                  <a:gd name="T6" fmla="*/ 50 w 116"/>
                  <a:gd name="T7" fmla="*/ 114 h 134"/>
                  <a:gd name="T8" fmla="*/ 18 w 116"/>
                  <a:gd name="T9" fmla="*/ 98 h 134"/>
                  <a:gd name="T10" fmla="*/ 16 w 116"/>
                  <a:gd name="T11" fmla="*/ 92 h 134"/>
                  <a:gd name="T12" fmla="*/ 0 w 116"/>
                  <a:gd name="T13" fmla="*/ 68 h 134"/>
                  <a:gd name="T14" fmla="*/ 26 w 116"/>
                  <a:gd name="T15" fmla="*/ 44 h 134"/>
                  <a:gd name="T16" fmla="*/ 26 w 116"/>
                  <a:gd name="T17" fmla="*/ 40 h 134"/>
                  <a:gd name="T18" fmla="*/ 26 w 116"/>
                  <a:gd name="T19" fmla="*/ 36 h 134"/>
                  <a:gd name="T20" fmla="*/ 26 w 116"/>
                  <a:gd name="T21" fmla="*/ 32 h 134"/>
                  <a:gd name="T22" fmla="*/ 28 w 116"/>
                  <a:gd name="T23" fmla="*/ 30 h 134"/>
                  <a:gd name="T24" fmla="*/ 30 w 116"/>
                  <a:gd name="T25" fmla="*/ 26 h 134"/>
                  <a:gd name="T26" fmla="*/ 34 w 116"/>
                  <a:gd name="T27" fmla="*/ 22 h 134"/>
                  <a:gd name="T28" fmla="*/ 36 w 116"/>
                  <a:gd name="T29" fmla="*/ 16 h 134"/>
                  <a:gd name="T30" fmla="*/ 38 w 116"/>
                  <a:gd name="T31" fmla="*/ 10 h 134"/>
                  <a:gd name="T32" fmla="*/ 40 w 116"/>
                  <a:gd name="T33" fmla="*/ 6 h 134"/>
                  <a:gd name="T34" fmla="*/ 46 w 116"/>
                  <a:gd name="T35" fmla="*/ 4 h 134"/>
                  <a:gd name="T36" fmla="*/ 54 w 116"/>
                  <a:gd name="T37" fmla="*/ 2 h 134"/>
                  <a:gd name="T38" fmla="*/ 70 w 116"/>
                  <a:gd name="T39" fmla="*/ 0 h 134"/>
                  <a:gd name="T40" fmla="*/ 70 w 116"/>
                  <a:gd name="T41" fmla="*/ 2 h 134"/>
                  <a:gd name="T42" fmla="*/ 74 w 116"/>
                  <a:gd name="T43" fmla="*/ 4 h 134"/>
                  <a:gd name="T44" fmla="*/ 78 w 116"/>
                  <a:gd name="T45" fmla="*/ 2 h 134"/>
                  <a:gd name="T46" fmla="*/ 82 w 116"/>
                  <a:gd name="T47" fmla="*/ 4 h 134"/>
                  <a:gd name="T48" fmla="*/ 84 w 116"/>
                  <a:gd name="T49" fmla="*/ 10 h 134"/>
                  <a:gd name="T50" fmla="*/ 82 w 116"/>
                  <a:gd name="T51" fmla="*/ 12 h 134"/>
                  <a:gd name="T52" fmla="*/ 80 w 116"/>
                  <a:gd name="T53" fmla="*/ 16 h 134"/>
                  <a:gd name="T54" fmla="*/ 84 w 116"/>
                  <a:gd name="T55" fmla="*/ 18 h 134"/>
                  <a:gd name="T56" fmla="*/ 88 w 116"/>
                  <a:gd name="T57" fmla="*/ 22 h 134"/>
                  <a:gd name="T58" fmla="*/ 90 w 116"/>
                  <a:gd name="T59" fmla="*/ 26 h 134"/>
                  <a:gd name="T60" fmla="*/ 96 w 116"/>
                  <a:gd name="T61" fmla="*/ 32 h 134"/>
                  <a:gd name="T62" fmla="*/ 98 w 116"/>
                  <a:gd name="T63" fmla="*/ 38 h 134"/>
                  <a:gd name="T64" fmla="*/ 96 w 116"/>
                  <a:gd name="T65" fmla="*/ 42 h 134"/>
                  <a:gd name="T66" fmla="*/ 92 w 116"/>
                  <a:gd name="T67" fmla="*/ 52 h 134"/>
                  <a:gd name="T68" fmla="*/ 90 w 116"/>
                  <a:gd name="T69" fmla="*/ 60 h 134"/>
                  <a:gd name="T70" fmla="*/ 92 w 116"/>
                  <a:gd name="T71" fmla="*/ 64 h 134"/>
                  <a:gd name="T72" fmla="*/ 96 w 116"/>
                  <a:gd name="T73" fmla="*/ 72 h 134"/>
                  <a:gd name="T74" fmla="*/ 100 w 116"/>
                  <a:gd name="T75" fmla="*/ 82 h 134"/>
                  <a:gd name="T76" fmla="*/ 106 w 116"/>
                  <a:gd name="T77" fmla="*/ 86 h 134"/>
                  <a:gd name="T78" fmla="*/ 106 w 116"/>
                  <a:gd name="T79" fmla="*/ 90 h 134"/>
                  <a:gd name="T80" fmla="*/ 108 w 116"/>
                  <a:gd name="T81" fmla="*/ 96 h 134"/>
                  <a:gd name="T82" fmla="*/ 108 w 116"/>
                  <a:gd name="T83" fmla="*/ 98 h 134"/>
                  <a:gd name="T84" fmla="*/ 112 w 116"/>
                  <a:gd name="T85" fmla="*/ 102 h 134"/>
                  <a:gd name="T86" fmla="*/ 114 w 116"/>
                  <a:gd name="T87" fmla="*/ 106 h 134"/>
                  <a:gd name="T88" fmla="*/ 116 w 116"/>
                  <a:gd name="T89" fmla="*/ 112 h 134"/>
                  <a:gd name="T90" fmla="*/ 114 w 116"/>
                  <a:gd name="T91" fmla="*/ 124 h 134"/>
                  <a:gd name="T92" fmla="*/ 112 w 116"/>
                  <a:gd name="T93" fmla="*/ 124 h 134"/>
                  <a:gd name="T94" fmla="*/ 108 w 116"/>
                  <a:gd name="T95" fmla="*/ 12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6" h="134">
                    <a:moveTo>
                      <a:pt x="88" y="134"/>
                    </a:moveTo>
                    <a:lnTo>
                      <a:pt x="86" y="132"/>
                    </a:lnTo>
                    <a:lnTo>
                      <a:pt x="84" y="132"/>
                    </a:lnTo>
                    <a:lnTo>
                      <a:pt x="80" y="130"/>
                    </a:lnTo>
                    <a:lnTo>
                      <a:pt x="76" y="126"/>
                    </a:lnTo>
                    <a:lnTo>
                      <a:pt x="70" y="124"/>
                    </a:lnTo>
                    <a:lnTo>
                      <a:pt x="58" y="114"/>
                    </a:lnTo>
                    <a:lnTo>
                      <a:pt x="50" y="114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2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26" y="46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30" y="26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6" y="4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2" y="12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96" y="32"/>
                    </a:lnTo>
                    <a:lnTo>
                      <a:pt x="98" y="34"/>
                    </a:lnTo>
                    <a:lnTo>
                      <a:pt x="98" y="38"/>
                    </a:lnTo>
                    <a:lnTo>
                      <a:pt x="98" y="38"/>
                    </a:lnTo>
                    <a:lnTo>
                      <a:pt x="96" y="42"/>
                    </a:lnTo>
                    <a:lnTo>
                      <a:pt x="94" y="46"/>
                    </a:lnTo>
                    <a:lnTo>
                      <a:pt x="92" y="52"/>
                    </a:lnTo>
                    <a:lnTo>
                      <a:pt x="92" y="56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4" y="68"/>
                    </a:lnTo>
                    <a:lnTo>
                      <a:pt x="96" y="72"/>
                    </a:lnTo>
                    <a:lnTo>
                      <a:pt x="98" y="76"/>
                    </a:lnTo>
                    <a:lnTo>
                      <a:pt x="100" y="82"/>
                    </a:lnTo>
                    <a:lnTo>
                      <a:pt x="104" y="84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6" y="90"/>
                    </a:lnTo>
                    <a:lnTo>
                      <a:pt x="106" y="92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10" y="100"/>
                    </a:lnTo>
                    <a:lnTo>
                      <a:pt x="112" y="102"/>
                    </a:lnTo>
                    <a:lnTo>
                      <a:pt x="114" y="104"/>
                    </a:lnTo>
                    <a:lnTo>
                      <a:pt x="114" y="106"/>
                    </a:lnTo>
                    <a:lnTo>
                      <a:pt x="114" y="108"/>
                    </a:lnTo>
                    <a:lnTo>
                      <a:pt x="116" y="112"/>
                    </a:lnTo>
                    <a:lnTo>
                      <a:pt x="116" y="11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0" y="126"/>
                    </a:lnTo>
                    <a:lnTo>
                      <a:pt x="108" y="128"/>
                    </a:lnTo>
                    <a:lnTo>
                      <a:pt x="88" y="13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3" name="Freeform 69">
                <a:extLst>
                  <a:ext uri="{FF2B5EF4-FFF2-40B4-BE49-F238E27FC236}">
                    <a16:creationId xmlns:a16="http://schemas.microsoft.com/office/drawing/2014/main" id="{96BE596A-5323-43A9-A997-69587E4EAB6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65350" y="3832225"/>
                <a:ext cx="98425" cy="114300"/>
              </a:xfrm>
              <a:custGeom>
                <a:avLst/>
                <a:gdLst>
                  <a:gd name="T0" fmla="*/ 4 w 62"/>
                  <a:gd name="T1" fmla="*/ 40 h 72"/>
                  <a:gd name="T2" fmla="*/ 4 w 62"/>
                  <a:gd name="T3" fmla="*/ 8 h 72"/>
                  <a:gd name="T4" fmla="*/ 4 w 62"/>
                  <a:gd name="T5" fmla="*/ 8 h 72"/>
                  <a:gd name="T6" fmla="*/ 6 w 62"/>
                  <a:gd name="T7" fmla="*/ 10 h 72"/>
                  <a:gd name="T8" fmla="*/ 8 w 62"/>
                  <a:gd name="T9" fmla="*/ 10 h 72"/>
                  <a:gd name="T10" fmla="*/ 8 w 62"/>
                  <a:gd name="T11" fmla="*/ 10 h 72"/>
                  <a:gd name="T12" fmla="*/ 8 w 62"/>
                  <a:gd name="T13" fmla="*/ 12 h 72"/>
                  <a:gd name="T14" fmla="*/ 10 w 62"/>
                  <a:gd name="T15" fmla="*/ 14 h 72"/>
                  <a:gd name="T16" fmla="*/ 12 w 62"/>
                  <a:gd name="T17" fmla="*/ 16 h 72"/>
                  <a:gd name="T18" fmla="*/ 16 w 62"/>
                  <a:gd name="T19" fmla="*/ 16 h 72"/>
                  <a:gd name="T20" fmla="*/ 20 w 62"/>
                  <a:gd name="T21" fmla="*/ 16 h 72"/>
                  <a:gd name="T22" fmla="*/ 26 w 62"/>
                  <a:gd name="T23" fmla="*/ 14 h 72"/>
                  <a:gd name="T24" fmla="*/ 44 w 62"/>
                  <a:gd name="T25" fmla="*/ 0 h 72"/>
                  <a:gd name="T26" fmla="*/ 44 w 62"/>
                  <a:gd name="T27" fmla="*/ 0 h 72"/>
                  <a:gd name="T28" fmla="*/ 44 w 62"/>
                  <a:gd name="T29" fmla="*/ 0 h 72"/>
                  <a:gd name="T30" fmla="*/ 46 w 62"/>
                  <a:gd name="T31" fmla="*/ 4 h 72"/>
                  <a:gd name="T32" fmla="*/ 48 w 62"/>
                  <a:gd name="T33" fmla="*/ 8 h 72"/>
                  <a:gd name="T34" fmla="*/ 48 w 62"/>
                  <a:gd name="T35" fmla="*/ 8 h 72"/>
                  <a:gd name="T36" fmla="*/ 50 w 62"/>
                  <a:gd name="T37" fmla="*/ 10 h 72"/>
                  <a:gd name="T38" fmla="*/ 54 w 62"/>
                  <a:gd name="T39" fmla="*/ 14 h 72"/>
                  <a:gd name="T40" fmla="*/ 56 w 62"/>
                  <a:gd name="T41" fmla="*/ 18 h 72"/>
                  <a:gd name="T42" fmla="*/ 58 w 62"/>
                  <a:gd name="T43" fmla="*/ 22 h 72"/>
                  <a:gd name="T44" fmla="*/ 60 w 62"/>
                  <a:gd name="T45" fmla="*/ 26 h 72"/>
                  <a:gd name="T46" fmla="*/ 62 w 62"/>
                  <a:gd name="T47" fmla="*/ 28 h 72"/>
                  <a:gd name="T48" fmla="*/ 62 w 62"/>
                  <a:gd name="T49" fmla="*/ 28 h 72"/>
                  <a:gd name="T50" fmla="*/ 62 w 62"/>
                  <a:gd name="T51" fmla="*/ 30 h 72"/>
                  <a:gd name="T52" fmla="*/ 62 w 62"/>
                  <a:gd name="T53" fmla="*/ 30 h 72"/>
                  <a:gd name="T54" fmla="*/ 60 w 62"/>
                  <a:gd name="T55" fmla="*/ 32 h 72"/>
                  <a:gd name="T56" fmla="*/ 56 w 62"/>
                  <a:gd name="T57" fmla="*/ 34 h 72"/>
                  <a:gd name="T58" fmla="*/ 48 w 62"/>
                  <a:gd name="T59" fmla="*/ 34 h 72"/>
                  <a:gd name="T60" fmla="*/ 40 w 62"/>
                  <a:gd name="T61" fmla="*/ 36 h 72"/>
                  <a:gd name="T62" fmla="*/ 34 w 62"/>
                  <a:gd name="T63" fmla="*/ 38 h 72"/>
                  <a:gd name="T64" fmla="*/ 34 w 62"/>
                  <a:gd name="T65" fmla="*/ 38 h 72"/>
                  <a:gd name="T66" fmla="*/ 36 w 62"/>
                  <a:gd name="T67" fmla="*/ 42 h 72"/>
                  <a:gd name="T68" fmla="*/ 38 w 62"/>
                  <a:gd name="T69" fmla="*/ 46 h 72"/>
                  <a:gd name="T70" fmla="*/ 40 w 62"/>
                  <a:gd name="T71" fmla="*/ 50 h 72"/>
                  <a:gd name="T72" fmla="*/ 42 w 62"/>
                  <a:gd name="T73" fmla="*/ 52 h 72"/>
                  <a:gd name="T74" fmla="*/ 42 w 62"/>
                  <a:gd name="T75" fmla="*/ 56 h 72"/>
                  <a:gd name="T76" fmla="*/ 40 w 62"/>
                  <a:gd name="T77" fmla="*/ 56 h 72"/>
                  <a:gd name="T78" fmla="*/ 38 w 62"/>
                  <a:gd name="T79" fmla="*/ 58 h 72"/>
                  <a:gd name="T80" fmla="*/ 36 w 62"/>
                  <a:gd name="T81" fmla="*/ 62 h 72"/>
                  <a:gd name="T82" fmla="*/ 32 w 62"/>
                  <a:gd name="T83" fmla="*/ 66 h 72"/>
                  <a:gd name="T84" fmla="*/ 30 w 62"/>
                  <a:gd name="T85" fmla="*/ 68 h 72"/>
                  <a:gd name="T86" fmla="*/ 28 w 62"/>
                  <a:gd name="T87" fmla="*/ 68 h 72"/>
                  <a:gd name="T88" fmla="*/ 26 w 62"/>
                  <a:gd name="T89" fmla="*/ 68 h 72"/>
                  <a:gd name="T90" fmla="*/ 26 w 62"/>
                  <a:gd name="T91" fmla="*/ 70 h 72"/>
                  <a:gd name="T92" fmla="*/ 26 w 62"/>
                  <a:gd name="T93" fmla="*/ 72 h 72"/>
                  <a:gd name="T94" fmla="*/ 24 w 62"/>
                  <a:gd name="T95" fmla="*/ 72 h 72"/>
                  <a:gd name="T96" fmla="*/ 20 w 62"/>
                  <a:gd name="T97" fmla="*/ 70 h 72"/>
                  <a:gd name="T98" fmla="*/ 14 w 62"/>
                  <a:gd name="T99" fmla="*/ 70 h 72"/>
                  <a:gd name="T100" fmla="*/ 8 w 62"/>
                  <a:gd name="T101" fmla="*/ 70 h 72"/>
                  <a:gd name="T102" fmla="*/ 2 w 62"/>
                  <a:gd name="T103" fmla="*/ 70 h 72"/>
                  <a:gd name="T104" fmla="*/ 0 w 62"/>
                  <a:gd name="T105" fmla="*/ 7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72">
                    <a:moveTo>
                      <a:pt x="4" y="40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6" y="18"/>
                    </a:lnTo>
                    <a:lnTo>
                      <a:pt x="58" y="22"/>
                    </a:lnTo>
                    <a:lnTo>
                      <a:pt x="60" y="26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6" y="42"/>
                    </a:lnTo>
                    <a:lnTo>
                      <a:pt x="38" y="46"/>
                    </a:lnTo>
                    <a:lnTo>
                      <a:pt x="40" y="50"/>
                    </a:lnTo>
                    <a:lnTo>
                      <a:pt x="42" y="52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8" y="58"/>
                    </a:lnTo>
                    <a:lnTo>
                      <a:pt x="36" y="62"/>
                    </a:lnTo>
                    <a:lnTo>
                      <a:pt x="32" y="66"/>
                    </a:lnTo>
                    <a:lnTo>
                      <a:pt x="30" y="68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6" y="72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8" y="70"/>
                    </a:lnTo>
                    <a:lnTo>
                      <a:pt x="2" y="70"/>
                    </a:lnTo>
                    <a:lnTo>
                      <a:pt x="0" y="7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4" name="Freeform 70">
                <a:extLst>
                  <a:ext uri="{FF2B5EF4-FFF2-40B4-BE49-F238E27FC236}">
                    <a16:creationId xmlns:a16="http://schemas.microsoft.com/office/drawing/2014/main" id="{4B7C59D1-D62C-46E8-9922-7376B99E0C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36775" y="3844925"/>
                <a:ext cx="34925" cy="98425"/>
              </a:xfrm>
              <a:custGeom>
                <a:avLst/>
                <a:gdLst>
                  <a:gd name="T0" fmla="*/ 22 w 22"/>
                  <a:gd name="T1" fmla="*/ 0 h 62"/>
                  <a:gd name="T2" fmla="*/ 16 w 22"/>
                  <a:gd name="T3" fmla="*/ 2 h 62"/>
                  <a:gd name="T4" fmla="*/ 16 w 22"/>
                  <a:gd name="T5" fmla="*/ 2 h 62"/>
                  <a:gd name="T6" fmla="*/ 16 w 22"/>
                  <a:gd name="T7" fmla="*/ 6 h 62"/>
                  <a:gd name="T8" fmla="*/ 16 w 22"/>
                  <a:gd name="T9" fmla="*/ 8 h 62"/>
                  <a:gd name="T10" fmla="*/ 14 w 22"/>
                  <a:gd name="T11" fmla="*/ 12 h 62"/>
                  <a:gd name="T12" fmla="*/ 14 w 22"/>
                  <a:gd name="T13" fmla="*/ 14 h 62"/>
                  <a:gd name="T14" fmla="*/ 14 w 22"/>
                  <a:gd name="T15" fmla="*/ 14 h 62"/>
                  <a:gd name="T16" fmla="*/ 14 w 22"/>
                  <a:gd name="T17" fmla="*/ 16 h 62"/>
                  <a:gd name="T18" fmla="*/ 12 w 22"/>
                  <a:gd name="T19" fmla="*/ 20 h 62"/>
                  <a:gd name="T20" fmla="*/ 8 w 22"/>
                  <a:gd name="T21" fmla="*/ 24 h 62"/>
                  <a:gd name="T22" fmla="*/ 0 w 22"/>
                  <a:gd name="T23" fmla="*/ 30 h 62"/>
                  <a:gd name="T24" fmla="*/ 0 w 22"/>
                  <a:gd name="T25" fmla="*/ 30 h 62"/>
                  <a:gd name="T26" fmla="*/ 2 w 22"/>
                  <a:gd name="T27" fmla="*/ 32 h 62"/>
                  <a:gd name="T28" fmla="*/ 4 w 22"/>
                  <a:gd name="T29" fmla="*/ 38 h 62"/>
                  <a:gd name="T30" fmla="*/ 8 w 22"/>
                  <a:gd name="T31" fmla="*/ 48 h 62"/>
                  <a:gd name="T32" fmla="*/ 18 w 22"/>
                  <a:gd name="T33" fmla="*/ 62 h 62"/>
                  <a:gd name="T34" fmla="*/ 18 w 22"/>
                  <a:gd name="T35" fmla="*/ 60 h 62"/>
                  <a:gd name="T36" fmla="*/ 18 w 22"/>
                  <a:gd name="T37" fmla="*/ 56 h 62"/>
                  <a:gd name="T38" fmla="*/ 18 w 22"/>
                  <a:gd name="T39" fmla="*/ 52 h 62"/>
                  <a:gd name="T40" fmla="*/ 18 w 22"/>
                  <a:gd name="T41" fmla="*/ 44 h 62"/>
                  <a:gd name="T42" fmla="*/ 20 w 22"/>
                  <a:gd name="T43" fmla="*/ 40 h 62"/>
                  <a:gd name="T44" fmla="*/ 20 w 22"/>
                  <a:gd name="T45" fmla="*/ 34 h 62"/>
                  <a:gd name="T46" fmla="*/ 22 w 22"/>
                  <a:gd name="T47" fmla="*/ 32 h 62"/>
                  <a:gd name="T48" fmla="*/ 22 w 22"/>
                  <a:gd name="T49" fmla="*/ 26 h 62"/>
                  <a:gd name="T50" fmla="*/ 22 w 22"/>
                  <a:gd name="T51" fmla="*/ 14 h 62"/>
                  <a:gd name="T52" fmla="*/ 22 w 22"/>
                  <a:gd name="T5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62">
                    <a:moveTo>
                      <a:pt x="22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8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8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8" y="56"/>
                    </a:lnTo>
                    <a:lnTo>
                      <a:pt x="18" y="52"/>
                    </a:lnTo>
                    <a:lnTo>
                      <a:pt x="18" y="44"/>
                    </a:lnTo>
                    <a:lnTo>
                      <a:pt x="20" y="40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2" y="26"/>
                    </a:lnTo>
                    <a:lnTo>
                      <a:pt x="22" y="14"/>
                    </a:lnTo>
                    <a:lnTo>
                      <a:pt x="22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5" name="Freeform 71">
                <a:extLst>
                  <a:ext uri="{FF2B5EF4-FFF2-40B4-BE49-F238E27FC236}">
                    <a16:creationId xmlns:a16="http://schemas.microsoft.com/office/drawing/2014/main" id="{DBEBD608-6A4C-41C4-ADF9-FB5983AC252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71700" y="3736975"/>
                <a:ext cx="127000" cy="120650"/>
              </a:xfrm>
              <a:custGeom>
                <a:avLst/>
                <a:gdLst>
                  <a:gd name="T0" fmla="*/ 70 w 80"/>
                  <a:gd name="T1" fmla="*/ 4 h 76"/>
                  <a:gd name="T2" fmla="*/ 64 w 80"/>
                  <a:gd name="T3" fmla="*/ 6 h 76"/>
                  <a:gd name="T4" fmla="*/ 60 w 80"/>
                  <a:gd name="T5" fmla="*/ 6 h 76"/>
                  <a:gd name="T6" fmla="*/ 56 w 80"/>
                  <a:gd name="T7" fmla="*/ 10 h 76"/>
                  <a:gd name="T8" fmla="*/ 54 w 80"/>
                  <a:gd name="T9" fmla="*/ 12 h 76"/>
                  <a:gd name="T10" fmla="*/ 44 w 80"/>
                  <a:gd name="T11" fmla="*/ 16 h 76"/>
                  <a:gd name="T12" fmla="*/ 32 w 80"/>
                  <a:gd name="T13" fmla="*/ 16 h 76"/>
                  <a:gd name="T14" fmla="*/ 24 w 80"/>
                  <a:gd name="T15" fmla="*/ 14 h 76"/>
                  <a:gd name="T16" fmla="*/ 20 w 80"/>
                  <a:gd name="T17" fmla="*/ 12 h 76"/>
                  <a:gd name="T18" fmla="*/ 16 w 80"/>
                  <a:gd name="T19" fmla="*/ 14 h 76"/>
                  <a:gd name="T20" fmla="*/ 16 w 80"/>
                  <a:gd name="T21" fmla="*/ 16 h 76"/>
                  <a:gd name="T22" fmla="*/ 10 w 80"/>
                  <a:gd name="T23" fmla="*/ 24 h 76"/>
                  <a:gd name="T24" fmla="*/ 8 w 80"/>
                  <a:gd name="T25" fmla="*/ 24 h 76"/>
                  <a:gd name="T26" fmla="*/ 6 w 80"/>
                  <a:gd name="T27" fmla="*/ 24 h 76"/>
                  <a:gd name="T28" fmla="*/ 4 w 80"/>
                  <a:gd name="T29" fmla="*/ 24 h 76"/>
                  <a:gd name="T30" fmla="*/ 6 w 80"/>
                  <a:gd name="T31" fmla="*/ 26 h 76"/>
                  <a:gd name="T32" fmla="*/ 6 w 80"/>
                  <a:gd name="T33" fmla="*/ 30 h 76"/>
                  <a:gd name="T34" fmla="*/ 4 w 80"/>
                  <a:gd name="T35" fmla="*/ 34 h 76"/>
                  <a:gd name="T36" fmla="*/ 4 w 80"/>
                  <a:gd name="T37" fmla="*/ 36 h 76"/>
                  <a:gd name="T38" fmla="*/ 2 w 80"/>
                  <a:gd name="T39" fmla="*/ 42 h 76"/>
                  <a:gd name="T40" fmla="*/ 4 w 80"/>
                  <a:gd name="T41" fmla="*/ 42 h 76"/>
                  <a:gd name="T42" fmla="*/ 8 w 80"/>
                  <a:gd name="T43" fmla="*/ 42 h 76"/>
                  <a:gd name="T44" fmla="*/ 12 w 80"/>
                  <a:gd name="T45" fmla="*/ 44 h 76"/>
                  <a:gd name="T46" fmla="*/ 8 w 80"/>
                  <a:gd name="T47" fmla="*/ 50 h 76"/>
                  <a:gd name="T48" fmla="*/ 8 w 80"/>
                  <a:gd name="T49" fmla="*/ 54 h 76"/>
                  <a:gd name="T50" fmla="*/ 6 w 80"/>
                  <a:gd name="T51" fmla="*/ 58 h 76"/>
                  <a:gd name="T52" fmla="*/ 4 w 80"/>
                  <a:gd name="T53" fmla="*/ 62 h 76"/>
                  <a:gd name="T54" fmla="*/ 4 w 80"/>
                  <a:gd name="T55" fmla="*/ 62 h 76"/>
                  <a:gd name="T56" fmla="*/ 2 w 80"/>
                  <a:gd name="T57" fmla="*/ 66 h 76"/>
                  <a:gd name="T58" fmla="*/ 0 w 80"/>
                  <a:gd name="T59" fmla="*/ 68 h 76"/>
                  <a:gd name="T60" fmla="*/ 4 w 80"/>
                  <a:gd name="T61" fmla="*/ 70 h 76"/>
                  <a:gd name="T62" fmla="*/ 4 w 80"/>
                  <a:gd name="T63" fmla="*/ 72 h 76"/>
                  <a:gd name="T64" fmla="*/ 8 w 80"/>
                  <a:gd name="T65" fmla="*/ 76 h 76"/>
                  <a:gd name="T66" fmla="*/ 16 w 80"/>
                  <a:gd name="T67" fmla="*/ 76 h 76"/>
                  <a:gd name="T68" fmla="*/ 66 w 80"/>
                  <a:gd name="T69" fmla="*/ 38 h 76"/>
                  <a:gd name="T70" fmla="*/ 66 w 80"/>
                  <a:gd name="T71" fmla="*/ 34 h 76"/>
                  <a:gd name="T72" fmla="*/ 66 w 80"/>
                  <a:gd name="T73" fmla="*/ 30 h 76"/>
                  <a:gd name="T74" fmla="*/ 66 w 80"/>
                  <a:gd name="T75" fmla="*/ 26 h 76"/>
                  <a:gd name="T76" fmla="*/ 66 w 80"/>
                  <a:gd name="T77" fmla="*/ 22 h 76"/>
                  <a:gd name="T78" fmla="*/ 70 w 80"/>
                  <a:gd name="T79" fmla="*/ 20 h 76"/>
                  <a:gd name="T80" fmla="*/ 72 w 80"/>
                  <a:gd name="T81" fmla="*/ 14 h 76"/>
                  <a:gd name="T82" fmla="*/ 74 w 80"/>
                  <a:gd name="T83" fmla="*/ 12 h 76"/>
                  <a:gd name="T84" fmla="*/ 78 w 80"/>
                  <a:gd name="T85" fmla="*/ 4 h 76"/>
                  <a:gd name="T86" fmla="*/ 80 w 80"/>
                  <a:gd name="T8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0" h="76">
                    <a:moveTo>
                      <a:pt x="72" y="2"/>
                    </a:moveTo>
                    <a:lnTo>
                      <a:pt x="70" y="4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6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22" y="74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70" y="20"/>
                    </a:lnTo>
                    <a:lnTo>
                      <a:pt x="72" y="18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2"/>
                    </a:lnTo>
                    <a:lnTo>
                      <a:pt x="76" y="8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72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" name="Freeform 72">
                <a:extLst>
                  <a:ext uri="{FF2B5EF4-FFF2-40B4-BE49-F238E27FC236}">
                    <a16:creationId xmlns:a16="http://schemas.microsoft.com/office/drawing/2014/main" id="{160CE1FD-9ACC-40EF-867B-1ACD41C61D2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6800" y="3663950"/>
                <a:ext cx="371475" cy="393700"/>
              </a:xfrm>
              <a:custGeom>
                <a:avLst/>
                <a:gdLst>
                  <a:gd name="T0" fmla="*/ 18 w 234"/>
                  <a:gd name="T1" fmla="*/ 42 h 248"/>
                  <a:gd name="T2" fmla="*/ 20 w 234"/>
                  <a:gd name="T3" fmla="*/ 48 h 248"/>
                  <a:gd name="T4" fmla="*/ 16 w 234"/>
                  <a:gd name="T5" fmla="*/ 52 h 248"/>
                  <a:gd name="T6" fmla="*/ 20 w 234"/>
                  <a:gd name="T7" fmla="*/ 56 h 248"/>
                  <a:gd name="T8" fmla="*/ 24 w 234"/>
                  <a:gd name="T9" fmla="*/ 62 h 248"/>
                  <a:gd name="T10" fmla="*/ 32 w 234"/>
                  <a:gd name="T11" fmla="*/ 70 h 248"/>
                  <a:gd name="T12" fmla="*/ 34 w 234"/>
                  <a:gd name="T13" fmla="*/ 76 h 248"/>
                  <a:gd name="T14" fmla="*/ 28 w 234"/>
                  <a:gd name="T15" fmla="*/ 90 h 248"/>
                  <a:gd name="T16" fmla="*/ 28 w 234"/>
                  <a:gd name="T17" fmla="*/ 102 h 248"/>
                  <a:gd name="T18" fmla="*/ 32 w 234"/>
                  <a:gd name="T19" fmla="*/ 110 h 248"/>
                  <a:gd name="T20" fmla="*/ 40 w 234"/>
                  <a:gd name="T21" fmla="*/ 122 h 248"/>
                  <a:gd name="T22" fmla="*/ 42 w 234"/>
                  <a:gd name="T23" fmla="*/ 128 h 248"/>
                  <a:gd name="T24" fmla="*/ 44 w 234"/>
                  <a:gd name="T25" fmla="*/ 134 h 248"/>
                  <a:gd name="T26" fmla="*/ 48 w 234"/>
                  <a:gd name="T27" fmla="*/ 140 h 248"/>
                  <a:gd name="T28" fmla="*/ 50 w 234"/>
                  <a:gd name="T29" fmla="*/ 146 h 248"/>
                  <a:gd name="T30" fmla="*/ 50 w 234"/>
                  <a:gd name="T31" fmla="*/ 162 h 248"/>
                  <a:gd name="T32" fmla="*/ 78 w 234"/>
                  <a:gd name="T33" fmla="*/ 162 h 248"/>
                  <a:gd name="T34" fmla="*/ 88 w 234"/>
                  <a:gd name="T35" fmla="*/ 174 h 248"/>
                  <a:gd name="T36" fmla="*/ 114 w 234"/>
                  <a:gd name="T37" fmla="*/ 204 h 248"/>
                  <a:gd name="T38" fmla="*/ 128 w 234"/>
                  <a:gd name="T39" fmla="*/ 208 h 248"/>
                  <a:gd name="T40" fmla="*/ 142 w 234"/>
                  <a:gd name="T41" fmla="*/ 210 h 248"/>
                  <a:gd name="T42" fmla="*/ 152 w 234"/>
                  <a:gd name="T43" fmla="*/ 210 h 248"/>
                  <a:gd name="T44" fmla="*/ 168 w 234"/>
                  <a:gd name="T45" fmla="*/ 226 h 248"/>
                  <a:gd name="T46" fmla="*/ 178 w 234"/>
                  <a:gd name="T47" fmla="*/ 232 h 248"/>
                  <a:gd name="T48" fmla="*/ 188 w 234"/>
                  <a:gd name="T49" fmla="*/ 228 h 248"/>
                  <a:gd name="T50" fmla="*/ 198 w 234"/>
                  <a:gd name="T51" fmla="*/ 232 h 248"/>
                  <a:gd name="T52" fmla="*/ 208 w 234"/>
                  <a:gd name="T53" fmla="*/ 248 h 248"/>
                  <a:gd name="T54" fmla="*/ 222 w 234"/>
                  <a:gd name="T55" fmla="*/ 236 h 248"/>
                  <a:gd name="T56" fmla="*/ 222 w 234"/>
                  <a:gd name="T57" fmla="*/ 224 h 248"/>
                  <a:gd name="T58" fmla="*/ 224 w 234"/>
                  <a:gd name="T59" fmla="*/ 214 h 248"/>
                  <a:gd name="T60" fmla="*/ 232 w 234"/>
                  <a:gd name="T61" fmla="*/ 206 h 248"/>
                  <a:gd name="T62" fmla="*/ 232 w 234"/>
                  <a:gd name="T63" fmla="*/ 198 h 248"/>
                  <a:gd name="T64" fmla="*/ 218 w 234"/>
                  <a:gd name="T65" fmla="*/ 172 h 248"/>
                  <a:gd name="T66" fmla="*/ 216 w 234"/>
                  <a:gd name="T67" fmla="*/ 104 h 248"/>
                  <a:gd name="T68" fmla="*/ 212 w 234"/>
                  <a:gd name="T69" fmla="*/ 70 h 248"/>
                  <a:gd name="T70" fmla="*/ 184 w 234"/>
                  <a:gd name="T71" fmla="*/ 52 h 248"/>
                  <a:gd name="T72" fmla="*/ 176 w 234"/>
                  <a:gd name="T73" fmla="*/ 48 h 248"/>
                  <a:gd name="T74" fmla="*/ 160 w 234"/>
                  <a:gd name="T75" fmla="*/ 44 h 248"/>
                  <a:gd name="T76" fmla="*/ 126 w 234"/>
                  <a:gd name="T77" fmla="*/ 54 h 248"/>
                  <a:gd name="T78" fmla="*/ 122 w 234"/>
                  <a:gd name="T79" fmla="*/ 56 h 248"/>
                  <a:gd name="T80" fmla="*/ 102 w 234"/>
                  <a:gd name="T81" fmla="*/ 58 h 248"/>
                  <a:gd name="T82" fmla="*/ 98 w 234"/>
                  <a:gd name="T83" fmla="*/ 60 h 248"/>
                  <a:gd name="T84" fmla="*/ 82 w 234"/>
                  <a:gd name="T85" fmla="*/ 50 h 248"/>
                  <a:gd name="T86" fmla="*/ 62 w 234"/>
                  <a:gd name="T87" fmla="*/ 12 h 248"/>
                  <a:gd name="T88" fmla="*/ 56 w 234"/>
                  <a:gd name="T89" fmla="*/ 6 h 248"/>
                  <a:gd name="T90" fmla="*/ 38 w 234"/>
                  <a:gd name="T91" fmla="*/ 16 h 248"/>
                  <a:gd name="T92" fmla="*/ 30 w 234"/>
                  <a:gd name="T93" fmla="*/ 18 h 248"/>
                  <a:gd name="T94" fmla="*/ 0 w 234"/>
                  <a:gd name="T95" fmla="*/ 10 h 248"/>
                  <a:gd name="T96" fmla="*/ 4 w 234"/>
                  <a:gd name="T97" fmla="*/ 16 h 248"/>
                  <a:gd name="T98" fmla="*/ 8 w 234"/>
                  <a:gd name="T99" fmla="*/ 26 h 248"/>
                  <a:gd name="T100" fmla="*/ 12 w 234"/>
                  <a:gd name="T101" fmla="*/ 4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4" h="248">
                    <a:moveTo>
                      <a:pt x="14" y="42"/>
                    </a:moveTo>
                    <a:lnTo>
                      <a:pt x="16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6" y="64"/>
                    </a:lnTo>
                    <a:lnTo>
                      <a:pt x="30" y="66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2" y="80"/>
                    </a:lnTo>
                    <a:lnTo>
                      <a:pt x="30" y="84"/>
                    </a:lnTo>
                    <a:lnTo>
                      <a:pt x="28" y="90"/>
                    </a:lnTo>
                    <a:lnTo>
                      <a:pt x="28" y="94"/>
                    </a:lnTo>
                    <a:lnTo>
                      <a:pt x="26" y="98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30" y="106"/>
                    </a:lnTo>
                    <a:lnTo>
                      <a:pt x="32" y="110"/>
                    </a:lnTo>
                    <a:lnTo>
                      <a:pt x="34" y="114"/>
                    </a:lnTo>
                    <a:lnTo>
                      <a:pt x="36" y="120"/>
                    </a:lnTo>
                    <a:lnTo>
                      <a:pt x="40" y="122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44" y="134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6" y="138"/>
                    </a:lnTo>
                    <a:lnTo>
                      <a:pt x="48" y="140"/>
                    </a:lnTo>
                    <a:lnTo>
                      <a:pt x="50" y="142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2" y="150"/>
                    </a:lnTo>
                    <a:lnTo>
                      <a:pt x="52" y="152"/>
                    </a:lnTo>
                    <a:lnTo>
                      <a:pt x="50" y="162"/>
                    </a:lnTo>
                    <a:lnTo>
                      <a:pt x="64" y="164"/>
                    </a:lnTo>
                    <a:lnTo>
                      <a:pt x="78" y="162"/>
                    </a:lnTo>
                    <a:lnTo>
                      <a:pt x="78" y="162"/>
                    </a:lnTo>
                    <a:lnTo>
                      <a:pt x="80" y="164"/>
                    </a:lnTo>
                    <a:lnTo>
                      <a:pt x="84" y="168"/>
                    </a:lnTo>
                    <a:lnTo>
                      <a:pt x="88" y="174"/>
                    </a:lnTo>
                    <a:lnTo>
                      <a:pt x="94" y="182"/>
                    </a:lnTo>
                    <a:lnTo>
                      <a:pt x="114" y="202"/>
                    </a:lnTo>
                    <a:lnTo>
                      <a:pt x="114" y="204"/>
                    </a:lnTo>
                    <a:lnTo>
                      <a:pt x="118" y="204"/>
                    </a:lnTo>
                    <a:lnTo>
                      <a:pt x="122" y="206"/>
                    </a:lnTo>
                    <a:lnTo>
                      <a:pt x="128" y="208"/>
                    </a:lnTo>
                    <a:lnTo>
                      <a:pt x="132" y="208"/>
                    </a:lnTo>
                    <a:lnTo>
                      <a:pt x="136" y="210"/>
                    </a:lnTo>
                    <a:lnTo>
                      <a:pt x="142" y="210"/>
                    </a:lnTo>
                    <a:lnTo>
                      <a:pt x="148" y="210"/>
                    </a:lnTo>
                    <a:lnTo>
                      <a:pt x="150" y="210"/>
                    </a:lnTo>
                    <a:lnTo>
                      <a:pt x="152" y="210"/>
                    </a:lnTo>
                    <a:lnTo>
                      <a:pt x="160" y="206"/>
                    </a:lnTo>
                    <a:lnTo>
                      <a:pt x="166" y="214"/>
                    </a:lnTo>
                    <a:lnTo>
                      <a:pt x="168" y="226"/>
                    </a:lnTo>
                    <a:lnTo>
                      <a:pt x="176" y="234"/>
                    </a:lnTo>
                    <a:lnTo>
                      <a:pt x="176" y="232"/>
                    </a:lnTo>
                    <a:lnTo>
                      <a:pt x="178" y="232"/>
                    </a:lnTo>
                    <a:lnTo>
                      <a:pt x="180" y="230"/>
                    </a:lnTo>
                    <a:lnTo>
                      <a:pt x="184" y="230"/>
                    </a:lnTo>
                    <a:lnTo>
                      <a:pt x="188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198" y="232"/>
                    </a:lnTo>
                    <a:lnTo>
                      <a:pt x="200" y="234"/>
                    </a:lnTo>
                    <a:lnTo>
                      <a:pt x="200" y="240"/>
                    </a:lnTo>
                    <a:lnTo>
                      <a:pt x="208" y="248"/>
                    </a:lnTo>
                    <a:lnTo>
                      <a:pt x="224" y="240"/>
                    </a:lnTo>
                    <a:lnTo>
                      <a:pt x="224" y="238"/>
                    </a:lnTo>
                    <a:lnTo>
                      <a:pt x="222" y="236"/>
                    </a:lnTo>
                    <a:lnTo>
                      <a:pt x="222" y="230"/>
                    </a:lnTo>
                    <a:lnTo>
                      <a:pt x="222" y="226"/>
                    </a:lnTo>
                    <a:lnTo>
                      <a:pt x="222" y="224"/>
                    </a:lnTo>
                    <a:lnTo>
                      <a:pt x="222" y="222"/>
                    </a:lnTo>
                    <a:lnTo>
                      <a:pt x="222" y="218"/>
                    </a:lnTo>
                    <a:lnTo>
                      <a:pt x="224" y="214"/>
                    </a:lnTo>
                    <a:lnTo>
                      <a:pt x="228" y="210"/>
                    </a:lnTo>
                    <a:lnTo>
                      <a:pt x="232" y="208"/>
                    </a:lnTo>
                    <a:lnTo>
                      <a:pt x="232" y="206"/>
                    </a:lnTo>
                    <a:lnTo>
                      <a:pt x="232" y="204"/>
                    </a:lnTo>
                    <a:lnTo>
                      <a:pt x="234" y="202"/>
                    </a:lnTo>
                    <a:lnTo>
                      <a:pt x="232" y="198"/>
                    </a:lnTo>
                    <a:lnTo>
                      <a:pt x="232" y="196"/>
                    </a:lnTo>
                    <a:lnTo>
                      <a:pt x="230" y="194"/>
                    </a:lnTo>
                    <a:lnTo>
                      <a:pt x="218" y="172"/>
                    </a:lnTo>
                    <a:lnTo>
                      <a:pt x="206" y="152"/>
                    </a:lnTo>
                    <a:lnTo>
                      <a:pt x="206" y="120"/>
                    </a:lnTo>
                    <a:lnTo>
                      <a:pt x="216" y="104"/>
                    </a:lnTo>
                    <a:lnTo>
                      <a:pt x="218" y="80"/>
                    </a:lnTo>
                    <a:lnTo>
                      <a:pt x="216" y="76"/>
                    </a:lnTo>
                    <a:lnTo>
                      <a:pt x="212" y="70"/>
                    </a:lnTo>
                    <a:lnTo>
                      <a:pt x="206" y="62"/>
                    </a:lnTo>
                    <a:lnTo>
                      <a:pt x="196" y="54"/>
                    </a:lnTo>
                    <a:lnTo>
                      <a:pt x="184" y="52"/>
                    </a:lnTo>
                    <a:lnTo>
                      <a:pt x="182" y="50"/>
                    </a:lnTo>
                    <a:lnTo>
                      <a:pt x="180" y="50"/>
                    </a:lnTo>
                    <a:lnTo>
                      <a:pt x="176" y="48"/>
                    </a:lnTo>
                    <a:lnTo>
                      <a:pt x="172" y="48"/>
                    </a:lnTo>
                    <a:lnTo>
                      <a:pt x="170" y="46"/>
                    </a:lnTo>
                    <a:lnTo>
                      <a:pt x="160" y="44"/>
                    </a:lnTo>
                    <a:lnTo>
                      <a:pt x="144" y="4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4" y="56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12" y="58"/>
                    </a:lnTo>
                    <a:lnTo>
                      <a:pt x="102" y="58"/>
                    </a:lnTo>
                    <a:lnTo>
                      <a:pt x="102" y="58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0" y="56"/>
                    </a:lnTo>
                    <a:lnTo>
                      <a:pt x="82" y="50"/>
                    </a:lnTo>
                    <a:lnTo>
                      <a:pt x="76" y="40"/>
                    </a:lnTo>
                    <a:lnTo>
                      <a:pt x="72" y="26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0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4" y="18"/>
                    </a:lnTo>
                    <a:lnTo>
                      <a:pt x="30" y="18"/>
                    </a:lnTo>
                    <a:lnTo>
                      <a:pt x="26" y="18"/>
                    </a:lnTo>
                    <a:lnTo>
                      <a:pt x="22" y="14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14" y="4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7" name="Freeform 73">
                <a:extLst>
                  <a:ext uri="{FF2B5EF4-FFF2-40B4-BE49-F238E27FC236}">
                    <a16:creationId xmlns:a16="http://schemas.microsoft.com/office/drawing/2014/main" id="{C44902ED-FABA-47E1-AD26-5E0D1EA42B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76400" y="4654550"/>
                <a:ext cx="44450" cy="34925"/>
              </a:xfrm>
              <a:custGeom>
                <a:avLst/>
                <a:gdLst>
                  <a:gd name="T0" fmla="*/ 2 w 28"/>
                  <a:gd name="T1" fmla="*/ 10 h 22"/>
                  <a:gd name="T2" fmla="*/ 4 w 28"/>
                  <a:gd name="T3" fmla="*/ 22 h 22"/>
                  <a:gd name="T4" fmla="*/ 28 w 28"/>
                  <a:gd name="T5" fmla="*/ 4 h 22"/>
                  <a:gd name="T6" fmla="*/ 26 w 28"/>
                  <a:gd name="T7" fmla="*/ 2 h 22"/>
                  <a:gd name="T8" fmla="*/ 26 w 28"/>
                  <a:gd name="T9" fmla="*/ 2 h 22"/>
                  <a:gd name="T10" fmla="*/ 24 w 28"/>
                  <a:gd name="T11" fmla="*/ 0 h 22"/>
                  <a:gd name="T12" fmla="*/ 22 w 28"/>
                  <a:gd name="T13" fmla="*/ 0 h 22"/>
                  <a:gd name="T14" fmla="*/ 20 w 28"/>
                  <a:gd name="T15" fmla="*/ 0 h 22"/>
                  <a:gd name="T16" fmla="*/ 14 w 28"/>
                  <a:gd name="T17" fmla="*/ 2 h 22"/>
                  <a:gd name="T18" fmla="*/ 0 w 28"/>
                  <a:gd name="T19" fmla="*/ 8 h 22"/>
                  <a:gd name="T20" fmla="*/ 2 w 28"/>
                  <a:gd name="T21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2">
                    <a:moveTo>
                      <a:pt x="2" y="10"/>
                    </a:moveTo>
                    <a:lnTo>
                      <a:pt x="4" y="22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0" y="8"/>
                    </a:lnTo>
                    <a:lnTo>
                      <a:pt x="2" y="1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8" name="Freeform 74">
                <a:extLst>
                  <a:ext uri="{FF2B5EF4-FFF2-40B4-BE49-F238E27FC236}">
                    <a16:creationId xmlns:a16="http://schemas.microsoft.com/office/drawing/2014/main" id="{EA9818D1-14B2-4DF5-8091-1A1201315B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70000" y="3740150"/>
                <a:ext cx="412750" cy="390525"/>
              </a:xfrm>
              <a:custGeom>
                <a:avLst/>
                <a:gdLst>
                  <a:gd name="T0" fmla="*/ 0 w 260"/>
                  <a:gd name="T1" fmla="*/ 128 h 246"/>
                  <a:gd name="T2" fmla="*/ 20 w 260"/>
                  <a:gd name="T3" fmla="*/ 114 h 246"/>
                  <a:gd name="T4" fmla="*/ 86 w 260"/>
                  <a:gd name="T5" fmla="*/ 92 h 246"/>
                  <a:gd name="T6" fmla="*/ 88 w 260"/>
                  <a:gd name="T7" fmla="*/ 76 h 246"/>
                  <a:gd name="T8" fmla="*/ 94 w 260"/>
                  <a:gd name="T9" fmla="*/ 72 h 246"/>
                  <a:gd name="T10" fmla="*/ 102 w 260"/>
                  <a:gd name="T11" fmla="*/ 72 h 246"/>
                  <a:gd name="T12" fmla="*/ 108 w 260"/>
                  <a:gd name="T13" fmla="*/ 72 h 246"/>
                  <a:gd name="T14" fmla="*/ 102 w 260"/>
                  <a:gd name="T15" fmla="*/ 64 h 246"/>
                  <a:gd name="T16" fmla="*/ 98 w 260"/>
                  <a:gd name="T17" fmla="*/ 56 h 246"/>
                  <a:gd name="T18" fmla="*/ 98 w 260"/>
                  <a:gd name="T19" fmla="*/ 46 h 246"/>
                  <a:gd name="T20" fmla="*/ 96 w 260"/>
                  <a:gd name="T21" fmla="*/ 36 h 246"/>
                  <a:gd name="T22" fmla="*/ 90 w 260"/>
                  <a:gd name="T23" fmla="*/ 30 h 246"/>
                  <a:gd name="T24" fmla="*/ 86 w 260"/>
                  <a:gd name="T25" fmla="*/ 30 h 246"/>
                  <a:gd name="T26" fmla="*/ 92 w 260"/>
                  <a:gd name="T27" fmla="*/ 26 h 246"/>
                  <a:gd name="T28" fmla="*/ 116 w 260"/>
                  <a:gd name="T29" fmla="*/ 16 h 246"/>
                  <a:gd name="T30" fmla="*/ 126 w 260"/>
                  <a:gd name="T31" fmla="*/ 14 h 246"/>
                  <a:gd name="T32" fmla="*/ 136 w 260"/>
                  <a:gd name="T33" fmla="*/ 10 h 246"/>
                  <a:gd name="T34" fmla="*/ 142 w 260"/>
                  <a:gd name="T35" fmla="*/ 8 h 246"/>
                  <a:gd name="T36" fmla="*/ 148 w 260"/>
                  <a:gd name="T37" fmla="*/ 8 h 246"/>
                  <a:gd name="T38" fmla="*/ 170 w 260"/>
                  <a:gd name="T39" fmla="*/ 4 h 246"/>
                  <a:gd name="T40" fmla="*/ 198 w 260"/>
                  <a:gd name="T41" fmla="*/ 2 h 246"/>
                  <a:gd name="T42" fmla="*/ 202 w 260"/>
                  <a:gd name="T43" fmla="*/ 0 h 246"/>
                  <a:gd name="T44" fmla="*/ 210 w 260"/>
                  <a:gd name="T45" fmla="*/ 2 h 246"/>
                  <a:gd name="T46" fmla="*/ 216 w 260"/>
                  <a:gd name="T47" fmla="*/ 4 h 246"/>
                  <a:gd name="T48" fmla="*/ 218 w 260"/>
                  <a:gd name="T49" fmla="*/ 8 h 246"/>
                  <a:gd name="T50" fmla="*/ 216 w 260"/>
                  <a:gd name="T51" fmla="*/ 14 h 246"/>
                  <a:gd name="T52" fmla="*/ 216 w 260"/>
                  <a:gd name="T53" fmla="*/ 24 h 246"/>
                  <a:gd name="T54" fmla="*/ 214 w 260"/>
                  <a:gd name="T55" fmla="*/ 28 h 246"/>
                  <a:gd name="T56" fmla="*/ 212 w 260"/>
                  <a:gd name="T57" fmla="*/ 34 h 246"/>
                  <a:gd name="T58" fmla="*/ 210 w 260"/>
                  <a:gd name="T59" fmla="*/ 36 h 246"/>
                  <a:gd name="T60" fmla="*/ 210 w 260"/>
                  <a:gd name="T61" fmla="*/ 40 h 246"/>
                  <a:gd name="T62" fmla="*/ 212 w 260"/>
                  <a:gd name="T63" fmla="*/ 46 h 246"/>
                  <a:gd name="T64" fmla="*/ 214 w 260"/>
                  <a:gd name="T65" fmla="*/ 50 h 246"/>
                  <a:gd name="T66" fmla="*/ 214 w 260"/>
                  <a:gd name="T67" fmla="*/ 54 h 246"/>
                  <a:gd name="T68" fmla="*/ 216 w 260"/>
                  <a:gd name="T69" fmla="*/ 60 h 246"/>
                  <a:gd name="T70" fmla="*/ 218 w 260"/>
                  <a:gd name="T71" fmla="*/ 60 h 246"/>
                  <a:gd name="T72" fmla="*/ 220 w 260"/>
                  <a:gd name="T73" fmla="*/ 64 h 246"/>
                  <a:gd name="T74" fmla="*/ 224 w 260"/>
                  <a:gd name="T75" fmla="*/ 88 h 246"/>
                  <a:gd name="T76" fmla="*/ 234 w 260"/>
                  <a:gd name="T77" fmla="*/ 110 h 246"/>
                  <a:gd name="T78" fmla="*/ 234 w 260"/>
                  <a:gd name="T79" fmla="*/ 110 h 246"/>
                  <a:gd name="T80" fmla="*/ 234 w 260"/>
                  <a:gd name="T81" fmla="*/ 116 h 246"/>
                  <a:gd name="T82" fmla="*/ 236 w 260"/>
                  <a:gd name="T83" fmla="*/ 126 h 246"/>
                  <a:gd name="T84" fmla="*/ 238 w 260"/>
                  <a:gd name="T85" fmla="*/ 134 h 246"/>
                  <a:gd name="T86" fmla="*/ 238 w 260"/>
                  <a:gd name="T87" fmla="*/ 138 h 246"/>
                  <a:gd name="T88" fmla="*/ 240 w 260"/>
                  <a:gd name="T89" fmla="*/ 142 h 246"/>
                  <a:gd name="T90" fmla="*/ 244 w 260"/>
                  <a:gd name="T91" fmla="*/ 146 h 246"/>
                  <a:gd name="T92" fmla="*/ 244 w 260"/>
                  <a:gd name="T93" fmla="*/ 154 h 246"/>
                  <a:gd name="T94" fmla="*/ 242 w 260"/>
                  <a:gd name="T95" fmla="*/ 166 h 246"/>
                  <a:gd name="T96" fmla="*/ 244 w 260"/>
                  <a:gd name="T97" fmla="*/ 168 h 246"/>
                  <a:gd name="T98" fmla="*/ 246 w 260"/>
                  <a:gd name="T99" fmla="*/ 174 h 246"/>
                  <a:gd name="T100" fmla="*/ 246 w 260"/>
                  <a:gd name="T101" fmla="*/ 180 h 246"/>
                  <a:gd name="T102" fmla="*/ 250 w 260"/>
                  <a:gd name="T103" fmla="*/ 186 h 246"/>
                  <a:gd name="T104" fmla="*/ 192 w 260"/>
                  <a:gd name="T105" fmla="*/ 236 h 246"/>
                  <a:gd name="T106" fmla="*/ 148 w 260"/>
                  <a:gd name="T107" fmla="*/ 230 h 246"/>
                  <a:gd name="T108" fmla="*/ 4 w 260"/>
                  <a:gd name="T109" fmla="*/ 14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0" h="246">
                    <a:moveTo>
                      <a:pt x="4" y="144"/>
                    </a:moveTo>
                    <a:lnTo>
                      <a:pt x="0" y="128"/>
                    </a:lnTo>
                    <a:lnTo>
                      <a:pt x="12" y="122"/>
                    </a:lnTo>
                    <a:lnTo>
                      <a:pt x="20" y="114"/>
                    </a:lnTo>
                    <a:lnTo>
                      <a:pt x="34" y="110"/>
                    </a:lnTo>
                    <a:lnTo>
                      <a:pt x="86" y="92"/>
                    </a:lnTo>
                    <a:lnTo>
                      <a:pt x="88" y="80"/>
                    </a:lnTo>
                    <a:lnTo>
                      <a:pt x="88" y="76"/>
                    </a:lnTo>
                    <a:lnTo>
                      <a:pt x="92" y="74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2" y="72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0" y="72"/>
                    </a:lnTo>
                    <a:lnTo>
                      <a:pt x="102" y="64"/>
                    </a:lnTo>
                    <a:lnTo>
                      <a:pt x="100" y="60"/>
                    </a:lnTo>
                    <a:lnTo>
                      <a:pt x="98" y="56"/>
                    </a:lnTo>
                    <a:lnTo>
                      <a:pt x="98" y="52"/>
                    </a:lnTo>
                    <a:lnTo>
                      <a:pt x="98" y="46"/>
                    </a:lnTo>
                    <a:lnTo>
                      <a:pt x="98" y="40"/>
                    </a:lnTo>
                    <a:lnTo>
                      <a:pt x="96" y="36"/>
                    </a:lnTo>
                    <a:lnTo>
                      <a:pt x="94" y="32"/>
                    </a:lnTo>
                    <a:lnTo>
                      <a:pt x="90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8" y="28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116" y="16"/>
                    </a:lnTo>
                    <a:lnTo>
                      <a:pt x="120" y="14"/>
                    </a:lnTo>
                    <a:lnTo>
                      <a:pt x="126" y="14"/>
                    </a:lnTo>
                    <a:lnTo>
                      <a:pt x="130" y="12"/>
                    </a:lnTo>
                    <a:lnTo>
                      <a:pt x="136" y="10"/>
                    </a:lnTo>
                    <a:lnTo>
                      <a:pt x="140" y="10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8" y="8"/>
                    </a:lnTo>
                    <a:lnTo>
                      <a:pt x="158" y="4"/>
                    </a:lnTo>
                    <a:lnTo>
                      <a:pt x="170" y="4"/>
                    </a:lnTo>
                    <a:lnTo>
                      <a:pt x="176" y="4"/>
                    </a:lnTo>
                    <a:lnTo>
                      <a:pt x="198" y="2"/>
                    </a:lnTo>
                    <a:lnTo>
                      <a:pt x="198" y="2"/>
                    </a:lnTo>
                    <a:lnTo>
                      <a:pt x="202" y="0"/>
                    </a:lnTo>
                    <a:lnTo>
                      <a:pt x="206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20" y="8"/>
                    </a:lnTo>
                    <a:lnTo>
                      <a:pt x="218" y="8"/>
                    </a:lnTo>
                    <a:lnTo>
                      <a:pt x="218" y="10"/>
                    </a:lnTo>
                    <a:lnTo>
                      <a:pt x="216" y="14"/>
                    </a:lnTo>
                    <a:lnTo>
                      <a:pt x="216" y="18"/>
                    </a:lnTo>
                    <a:lnTo>
                      <a:pt x="216" y="24"/>
                    </a:lnTo>
                    <a:lnTo>
                      <a:pt x="214" y="24"/>
                    </a:lnTo>
                    <a:lnTo>
                      <a:pt x="214" y="28"/>
                    </a:lnTo>
                    <a:lnTo>
                      <a:pt x="214" y="30"/>
                    </a:lnTo>
                    <a:lnTo>
                      <a:pt x="212" y="34"/>
                    </a:lnTo>
                    <a:lnTo>
                      <a:pt x="210" y="34"/>
                    </a:lnTo>
                    <a:lnTo>
                      <a:pt x="210" y="36"/>
                    </a:lnTo>
                    <a:lnTo>
                      <a:pt x="210" y="38"/>
                    </a:lnTo>
                    <a:lnTo>
                      <a:pt x="210" y="40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2" y="48"/>
                    </a:lnTo>
                    <a:lnTo>
                      <a:pt x="214" y="50"/>
                    </a:lnTo>
                    <a:lnTo>
                      <a:pt x="214" y="52"/>
                    </a:lnTo>
                    <a:lnTo>
                      <a:pt x="214" y="54"/>
                    </a:lnTo>
                    <a:lnTo>
                      <a:pt x="214" y="56"/>
                    </a:lnTo>
                    <a:lnTo>
                      <a:pt x="216" y="60"/>
                    </a:lnTo>
                    <a:lnTo>
                      <a:pt x="218" y="60"/>
                    </a:lnTo>
                    <a:lnTo>
                      <a:pt x="218" y="60"/>
                    </a:lnTo>
                    <a:lnTo>
                      <a:pt x="220" y="62"/>
                    </a:lnTo>
                    <a:lnTo>
                      <a:pt x="220" y="64"/>
                    </a:lnTo>
                    <a:lnTo>
                      <a:pt x="222" y="74"/>
                    </a:lnTo>
                    <a:lnTo>
                      <a:pt x="224" y="88"/>
                    </a:lnTo>
                    <a:lnTo>
                      <a:pt x="228" y="102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4" y="116"/>
                    </a:lnTo>
                    <a:lnTo>
                      <a:pt x="234" y="120"/>
                    </a:lnTo>
                    <a:lnTo>
                      <a:pt x="236" y="126"/>
                    </a:lnTo>
                    <a:lnTo>
                      <a:pt x="236" y="130"/>
                    </a:lnTo>
                    <a:lnTo>
                      <a:pt x="238" y="134"/>
                    </a:lnTo>
                    <a:lnTo>
                      <a:pt x="238" y="138"/>
                    </a:lnTo>
                    <a:lnTo>
                      <a:pt x="238" y="138"/>
                    </a:lnTo>
                    <a:lnTo>
                      <a:pt x="238" y="140"/>
                    </a:lnTo>
                    <a:lnTo>
                      <a:pt x="240" y="142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50"/>
                    </a:lnTo>
                    <a:lnTo>
                      <a:pt x="244" y="154"/>
                    </a:lnTo>
                    <a:lnTo>
                      <a:pt x="246" y="158"/>
                    </a:lnTo>
                    <a:lnTo>
                      <a:pt x="242" y="166"/>
                    </a:lnTo>
                    <a:lnTo>
                      <a:pt x="242" y="166"/>
                    </a:lnTo>
                    <a:lnTo>
                      <a:pt x="244" y="168"/>
                    </a:lnTo>
                    <a:lnTo>
                      <a:pt x="246" y="170"/>
                    </a:lnTo>
                    <a:lnTo>
                      <a:pt x="246" y="174"/>
                    </a:lnTo>
                    <a:lnTo>
                      <a:pt x="246" y="176"/>
                    </a:lnTo>
                    <a:lnTo>
                      <a:pt x="246" y="180"/>
                    </a:lnTo>
                    <a:lnTo>
                      <a:pt x="248" y="184"/>
                    </a:lnTo>
                    <a:lnTo>
                      <a:pt x="250" y="186"/>
                    </a:lnTo>
                    <a:lnTo>
                      <a:pt x="260" y="200"/>
                    </a:lnTo>
                    <a:lnTo>
                      <a:pt x="192" y="236"/>
                    </a:lnTo>
                    <a:lnTo>
                      <a:pt x="152" y="246"/>
                    </a:lnTo>
                    <a:lnTo>
                      <a:pt x="148" y="230"/>
                    </a:lnTo>
                    <a:lnTo>
                      <a:pt x="120" y="230"/>
                    </a:lnTo>
                    <a:lnTo>
                      <a:pt x="4" y="14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9" name="Freeform 75">
                <a:extLst>
                  <a:ext uri="{FF2B5EF4-FFF2-40B4-BE49-F238E27FC236}">
                    <a16:creationId xmlns:a16="http://schemas.microsoft.com/office/drawing/2014/main" id="{9620D8F1-1BDF-4E7A-B917-1D9343337E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98550" y="3959225"/>
                <a:ext cx="177800" cy="155575"/>
              </a:xfrm>
              <a:custGeom>
                <a:avLst/>
                <a:gdLst>
                  <a:gd name="T0" fmla="*/ 0 w 112"/>
                  <a:gd name="T1" fmla="*/ 90 h 98"/>
                  <a:gd name="T2" fmla="*/ 2 w 112"/>
                  <a:gd name="T3" fmla="*/ 82 h 98"/>
                  <a:gd name="T4" fmla="*/ 6 w 112"/>
                  <a:gd name="T5" fmla="*/ 74 h 98"/>
                  <a:gd name="T6" fmla="*/ 16 w 112"/>
                  <a:gd name="T7" fmla="*/ 68 h 98"/>
                  <a:gd name="T8" fmla="*/ 28 w 112"/>
                  <a:gd name="T9" fmla="*/ 64 h 98"/>
                  <a:gd name="T10" fmla="*/ 32 w 112"/>
                  <a:gd name="T11" fmla="*/ 60 h 98"/>
                  <a:gd name="T12" fmla="*/ 32 w 112"/>
                  <a:gd name="T13" fmla="*/ 56 h 98"/>
                  <a:gd name="T14" fmla="*/ 28 w 112"/>
                  <a:gd name="T15" fmla="*/ 54 h 98"/>
                  <a:gd name="T16" fmla="*/ 24 w 112"/>
                  <a:gd name="T17" fmla="*/ 42 h 98"/>
                  <a:gd name="T18" fmla="*/ 30 w 112"/>
                  <a:gd name="T19" fmla="*/ 32 h 98"/>
                  <a:gd name="T20" fmla="*/ 40 w 112"/>
                  <a:gd name="T21" fmla="*/ 26 h 98"/>
                  <a:gd name="T22" fmla="*/ 46 w 112"/>
                  <a:gd name="T23" fmla="*/ 24 h 98"/>
                  <a:gd name="T24" fmla="*/ 50 w 112"/>
                  <a:gd name="T25" fmla="*/ 16 h 98"/>
                  <a:gd name="T26" fmla="*/ 52 w 112"/>
                  <a:gd name="T27" fmla="*/ 10 h 98"/>
                  <a:gd name="T28" fmla="*/ 56 w 112"/>
                  <a:gd name="T29" fmla="*/ 4 h 98"/>
                  <a:gd name="T30" fmla="*/ 66 w 112"/>
                  <a:gd name="T31" fmla="*/ 0 h 98"/>
                  <a:gd name="T32" fmla="*/ 112 w 112"/>
                  <a:gd name="T33" fmla="*/ 20 h 98"/>
                  <a:gd name="T34" fmla="*/ 88 w 112"/>
                  <a:gd name="T35" fmla="*/ 20 h 98"/>
                  <a:gd name="T36" fmla="*/ 86 w 112"/>
                  <a:gd name="T37" fmla="*/ 18 h 98"/>
                  <a:gd name="T38" fmla="*/ 82 w 112"/>
                  <a:gd name="T39" fmla="*/ 20 h 98"/>
                  <a:gd name="T40" fmla="*/ 82 w 112"/>
                  <a:gd name="T41" fmla="*/ 26 h 98"/>
                  <a:gd name="T42" fmla="*/ 80 w 112"/>
                  <a:gd name="T43" fmla="*/ 38 h 98"/>
                  <a:gd name="T44" fmla="*/ 80 w 112"/>
                  <a:gd name="T45" fmla="*/ 50 h 98"/>
                  <a:gd name="T46" fmla="*/ 80 w 112"/>
                  <a:gd name="T47" fmla="*/ 54 h 98"/>
                  <a:gd name="T48" fmla="*/ 80 w 112"/>
                  <a:gd name="T49" fmla="*/ 56 h 98"/>
                  <a:gd name="T50" fmla="*/ 78 w 112"/>
                  <a:gd name="T51" fmla="*/ 60 h 98"/>
                  <a:gd name="T52" fmla="*/ 76 w 112"/>
                  <a:gd name="T53" fmla="*/ 60 h 98"/>
                  <a:gd name="T54" fmla="*/ 72 w 112"/>
                  <a:gd name="T55" fmla="*/ 60 h 98"/>
                  <a:gd name="T56" fmla="*/ 66 w 112"/>
                  <a:gd name="T57" fmla="*/ 60 h 98"/>
                  <a:gd name="T58" fmla="*/ 62 w 112"/>
                  <a:gd name="T59" fmla="*/ 64 h 98"/>
                  <a:gd name="T60" fmla="*/ 60 w 112"/>
                  <a:gd name="T61" fmla="*/ 74 h 98"/>
                  <a:gd name="T62" fmla="*/ 0 w 112"/>
                  <a:gd name="T63" fmla="*/ 9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2" h="98">
                    <a:moveTo>
                      <a:pt x="0" y="94"/>
                    </a:moveTo>
                    <a:lnTo>
                      <a:pt x="0" y="90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0" y="70"/>
                    </a:lnTo>
                    <a:lnTo>
                      <a:pt x="16" y="68"/>
                    </a:lnTo>
                    <a:lnTo>
                      <a:pt x="22" y="66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4" y="42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26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4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112" y="6"/>
                    </a:lnTo>
                    <a:lnTo>
                      <a:pt x="112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20"/>
                    </a:lnTo>
                    <a:lnTo>
                      <a:pt x="82" y="22"/>
                    </a:lnTo>
                    <a:lnTo>
                      <a:pt x="82" y="26"/>
                    </a:lnTo>
                    <a:lnTo>
                      <a:pt x="82" y="30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50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4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4" y="62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60" y="74"/>
                    </a:lnTo>
                    <a:lnTo>
                      <a:pt x="58" y="98"/>
                    </a:lnTo>
                    <a:lnTo>
                      <a:pt x="0" y="9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0" name="Freeform 76">
                <a:extLst>
                  <a:ext uri="{FF2B5EF4-FFF2-40B4-BE49-F238E27FC236}">
                    <a16:creationId xmlns:a16="http://schemas.microsoft.com/office/drawing/2014/main" id="{7F7BDE0E-70AD-46B6-831D-778F053566B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89025" y="3968750"/>
                <a:ext cx="250825" cy="288925"/>
              </a:xfrm>
              <a:custGeom>
                <a:avLst/>
                <a:gdLst>
                  <a:gd name="T0" fmla="*/ 4 w 158"/>
                  <a:gd name="T1" fmla="*/ 158 h 182"/>
                  <a:gd name="T2" fmla="*/ 10 w 158"/>
                  <a:gd name="T3" fmla="*/ 150 h 182"/>
                  <a:gd name="T4" fmla="*/ 14 w 158"/>
                  <a:gd name="T5" fmla="*/ 146 h 182"/>
                  <a:gd name="T6" fmla="*/ 18 w 158"/>
                  <a:gd name="T7" fmla="*/ 142 h 182"/>
                  <a:gd name="T8" fmla="*/ 18 w 158"/>
                  <a:gd name="T9" fmla="*/ 132 h 182"/>
                  <a:gd name="T10" fmla="*/ 14 w 158"/>
                  <a:gd name="T11" fmla="*/ 124 h 182"/>
                  <a:gd name="T12" fmla="*/ 12 w 158"/>
                  <a:gd name="T13" fmla="*/ 120 h 182"/>
                  <a:gd name="T14" fmla="*/ 16 w 158"/>
                  <a:gd name="T15" fmla="*/ 96 h 182"/>
                  <a:gd name="T16" fmla="*/ 14 w 158"/>
                  <a:gd name="T17" fmla="*/ 88 h 182"/>
                  <a:gd name="T18" fmla="*/ 66 w 158"/>
                  <a:gd name="T19" fmla="*/ 68 h 182"/>
                  <a:gd name="T20" fmla="*/ 68 w 158"/>
                  <a:gd name="T21" fmla="*/ 58 h 182"/>
                  <a:gd name="T22" fmla="*/ 72 w 158"/>
                  <a:gd name="T23" fmla="*/ 54 h 182"/>
                  <a:gd name="T24" fmla="*/ 78 w 158"/>
                  <a:gd name="T25" fmla="*/ 54 h 182"/>
                  <a:gd name="T26" fmla="*/ 82 w 158"/>
                  <a:gd name="T27" fmla="*/ 54 h 182"/>
                  <a:gd name="T28" fmla="*/ 84 w 158"/>
                  <a:gd name="T29" fmla="*/ 54 h 182"/>
                  <a:gd name="T30" fmla="*/ 86 w 158"/>
                  <a:gd name="T31" fmla="*/ 50 h 182"/>
                  <a:gd name="T32" fmla="*/ 86 w 158"/>
                  <a:gd name="T33" fmla="*/ 48 h 182"/>
                  <a:gd name="T34" fmla="*/ 86 w 158"/>
                  <a:gd name="T35" fmla="*/ 44 h 182"/>
                  <a:gd name="T36" fmla="*/ 86 w 158"/>
                  <a:gd name="T37" fmla="*/ 32 h 182"/>
                  <a:gd name="T38" fmla="*/ 88 w 158"/>
                  <a:gd name="T39" fmla="*/ 20 h 182"/>
                  <a:gd name="T40" fmla="*/ 88 w 158"/>
                  <a:gd name="T41" fmla="*/ 14 h 182"/>
                  <a:gd name="T42" fmla="*/ 92 w 158"/>
                  <a:gd name="T43" fmla="*/ 12 h 182"/>
                  <a:gd name="T44" fmla="*/ 94 w 158"/>
                  <a:gd name="T45" fmla="*/ 14 h 182"/>
                  <a:gd name="T46" fmla="*/ 118 w 158"/>
                  <a:gd name="T47" fmla="*/ 14 h 182"/>
                  <a:gd name="T48" fmla="*/ 118 w 158"/>
                  <a:gd name="T49" fmla="*/ 0 h 182"/>
                  <a:gd name="T50" fmla="*/ 138 w 158"/>
                  <a:gd name="T51" fmla="*/ 28 h 182"/>
                  <a:gd name="T52" fmla="*/ 138 w 158"/>
                  <a:gd name="T53" fmla="*/ 28 h 182"/>
                  <a:gd name="T54" fmla="*/ 136 w 158"/>
                  <a:gd name="T55" fmla="*/ 30 h 182"/>
                  <a:gd name="T56" fmla="*/ 142 w 158"/>
                  <a:gd name="T57" fmla="*/ 142 h 182"/>
                  <a:gd name="T58" fmla="*/ 144 w 158"/>
                  <a:gd name="T59" fmla="*/ 146 h 182"/>
                  <a:gd name="T60" fmla="*/ 146 w 158"/>
                  <a:gd name="T61" fmla="*/ 152 h 182"/>
                  <a:gd name="T62" fmla="*/ 140 w 158"/>
                  <a:gd name="T63" fmla="*/ 164 h 182"/>
                  <a:gd name="T64" fmla="*/ 88 w 158"/>
                  <a:gd name="T65" fmla="*/ 158 h 182"/>
                  <a:gd name="T66" fmla="*/ 84 w 158"/>
                  <a:gd name="T67" fmla="*/ 162 h 182"/>
                  <a:gd name="T68" fmla="*/ 82 w 158"/>
                  <a:gd name="T69" fmla="*/ 162 h 182"/>
                  <a:gd name="T70" fmla="*/ 80 w 158"/>
                  <a:gd name="T71" fmla="*/ 160 h 182"/>
                  <a:gd name="T72" fmla="*/ 76 w 158"/>
                  <a:gd name="T73" fmla="*/ 162 h 182"/>
                  <a:gd name="T74" fmla="*/ 76 w 158"/>
                  <a:gd name="T75" fmla="*/ 166 h 182"/>
                  <a:gd name="T76" fmla="*/ 76 w 158"/>
                  <a:gd name="T77" fmla="*/ 170 h 182"/>
                  <a:gd name="T78" fmla="*/ 72 w 158"/>
                  <a:gd name="T79" fmla="*/ 172 h 182"/>
                  <a:gd name="T80" fmla="*/ 70 w 158"/>
                  <a:gd name="T81" fmla="*/ 176 h 182"/>
                  <a:gd name="T82" fmla="*/ 66 w 158"/>
                  <a:gd name="T83" fmla="*/ 182 h 182"/>
                  <a:gd name="T84" fmla="*/ 62 w 158"/>
                  <a:gd name="T85" fmla="*/ 182 h 182"/>
                  <a:gd name="T86" fmla="*/ 60 w 158"/>
                  <a:gd name="T87" fmla="*/ 178 h 182"/>
                  <a:gd name="T88" fmla="*/ 54 w 158"/>
                  <a:gd name="T89" fmla="*/ 178 h 182"/>
                  <a:gd name="T90" fmla="*/ 46 w 158"/>
                  <a:gd name="T91" fmla="*/ 172 h 182"/>
                  <a:gd name="T92" fmla="*/ 42 w 158"/>
                  <a:gd name="T93" fmla="*/ 166 h 182"/>
                  <a:gd name="T94" fmla="*/ 36 w 158"/>
                  <a:gd name="T95" fmla="*/ 160 h 182"/>
                  <a:gd name="T96" fmla="*/ 26 w 158"/>
                  <a:gd name="T97" fmla="*/ 156 h 182"/>
                  <a:gd name="T98" fmla="*/ 0 w 158"/>
                  <a:gd name="T99" fmla="*/ 16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8" h="182">
                    <a:moveTo>
                      <a:pt x="0" y="164"/>
                    </a:moveTo>
                    <a:lnTo>
                      <a:pt x="4" y="158"/>
                    </a:lnTo>
                    <a:lnTo>
                      <a:pt x="6" y="154"/>
                    </a:lnTo>
                    <a:lnTo>
                      <a:pt x="10" y="150"/>
                    </a:lnTo>
                    <a:lnTo>
                      <a:pt x="12" y="148"/>
                    </a:lnTo>
                    <a:lnTo>
                      <a:pt x="14" y="146"/>
                    </a:lnTo>
                    <a:lnTo>
                      <a:pt x="16" y="146"/>
                    </a:lnTo>
                    <a:lnTo>
                      <a:pt x="18" y="142"/>
                    </a:lnTo>
                    <a:lnTo>
                      <a:pt x="18" y="138"/>
                    </a:lnTo>
                    <a:lnTo>
                      <a:pt x="18" y="132"/>
                    </a:lnTo>
                    <a:lnTo>
                      <a:pt x="16" y="128"/>
                    </a:lnTo>
                    <a:lnTo>
                      <a:pt x="14" y="124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6" y="110"/>
                    </a:lnTo>
                    <a:lnTo>
                      <a:pt x="16" y="96"/>
                    </a:lnTo>
                    <a:lnTo>
                      <a:pt x="6" y="88"/>
                    </a:lnTo>
                    <a:lnTo>
                      <a:pt x="14" y="88"/>
                    </a:lnTo>
                    <a:lnTo>
                      <a:pt x="64" y="92"/>
                    </a:lnTo>
                    <a:lnTo>
                      <a:pt x="66" y="68"/>
                    </a:lnTo>
                    <a:lnTo>
                      <a:pt x="66" y="62"/>
                    </a:lnTo>
                    <a:lnTo>
                      <a:pt x="68" y="58"/>
                    </a:lnTo>
                    <a:lnTo>
                      <a:pt x="70" y="56"/>
                    </a:lnTo>
                    <a:lnTo>
                      <a:pt x="72" y="54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80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6" y="38"/>
                    </a:lnTo>
                    <a:lnTo>
                      <a:pt x="86" y="32"/>
                    </a:lnTo>
                    <a:lnTo>
                      <a:pt x="88" y="24"/>
                    </a:lnTo>
                    <a:lnTo>
                      <a:pt x="88" y="20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118" y="14"/>
                    </a:lnTo>
                    <a:lnTo>
                      <a:pt x="118" y="4"/>
                    </a:lnTo>
                    <a:lnTo>
                      <a:pt x="118" y="0"/>
                    </a:lnTo>
                    <a:lnTo>
                      <a:pt x="15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30"/>
                    </a:lnTo>
                    <a:lnTo>
                      <a:pt x="136" y="3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4" y="146"/>
                    </a:lnTo>
                    <a:lnTo>
                      <a:pt x="144" y="148"/>
                    </a:lnTo>
                    <a:lnTo>
                      <a:pt x="146" y="152"/>
                    </a:lnTo>
                    <a:lnTo>
                      <a:pt x="146" y="156"/>
                    </a:lnTo>
                    <a:lnTo>
                      <a:pt x="140" y="164"/>
                    </a:lnTo>
                    <a:lnTo>
                      <a:pt x="88" y="158"/>
                    </a:lnTo>
                    <a:lnTo>
                      <a:pt x="88" y="158"/>
                    </a:lnTo>
                    <a:lnTo>
                      <a:pt x="86" y="160"/>
                    </a:lnTo>
                    <a:lnTo>
                      <a:pt x="84" y="162"/>
                    </a:lnTo>
                    <a:lnTo>
                      <a:pt x="82" y="162"/>
                    </a:lnTo>
                    <a:lnTo>
                      <a:pt x="82" y="162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78" y="160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76" y="166"/>
                    </a:lnTo>
                    <a:lnTo>
                      <a:pt x="76" y="168"/>
                    </a:lnTo>
                    <a:lnTo>
                      <a:pt x="76" y="170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4"/>
                    </a:lnTo>
                    <a:lnTo>
                      <a:pt x="70" y="176"/>
                    </a:lnTo>
                    <a:lnTo>
                      <a:pt x="68" y="178"/>
                    </a:lnTo>
                    <a:lnTo>
                      <a:pt x="66" y="182"/>
                    </a:lnTo>
                    <a:lnTo>
                      <a:pt x="64" y="182"/>
                    </a:lnTo>
                    <a:lnTo>
                      <a:pt x="62" y="182"/>
                    </a:lnTo>
                    <a:lnTo>
                      <a:pt x="62" y="180"/>
                    </a:lnTo>
                    <a:lnTo>
                      <a:pt x="60" y="178"/>
                    </a:lnTo>
                    <a:lnTo>
                      <a:pt x="56" y="178"/>
                    </a:lnTo>
                    <a:lnTo>
                      <a:pt x="54" y="178"/>
                    </a:lnTo>
                    <a:lnTo>
                      <a:pt x="50" y="176"/>
                    </a:lnTo>
                    <a:lnTo>
                      <a:pt x="46" y="172"/>
                    </a:lnTo>
                    <a:lnTo>
                      <a:pt x="44" y="166"/>
                    </a:lnTo>
                    <a:lnTo>
                      <a:pt x="42" y="166"/>
                    </a:lnTo>
                    <a:lnTo>
                      <a:pt x="40" y="162"/>
                    </a:lnTo>
                    <a:lnTo>
                      <a:pt x="36" y="160"/>
                    </a:lnTo>
                    <a:lnTo>
                      <a:pt x="32" y="158"/>
                    </a:lnTo>
                    <a:lnTo>
                      <a:pt x="26" y="156"/>
                    </a:lnTo>
                    <a:lnTo>
                      <a:pt x="20" y="156"/>
                    </a:lnTo>
                    <a:lnTo>
                      <a:pt x="0" y="16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1" name="Freeform 77">
                <a:extLst>
                  <a:ext uri="{FF2B5EF4-FFF2-40B4-BE49-F238E27FC236}">
                    <a16:creationId xmlns:a16="http://schemas.microsoft.com/office/drawing/2014/main" id="{D8366DB1-EDA4-4BFF-B847-6B28124252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11250" y="4283075"/>
                <a:ext cx="63500" cy="44450"/>
              </a:xfrm>
              <a:custGeom>
                <a:avLst/>
                <a:gdLst>
                  <a:gd name="T0" fmla="*/ 24 w 40"/>
                  <a:gd name="T1" fmla="*/ 0 h 28"/>
                  <a:gd name="T2" fmla="*/ 24 w 40"/>
                  <a:gd name="T3" fmla="*/ 0 h 28"/>
                  <a:gd name="T4" fmla="*/ 22 w 40"/>
                  <a:gd name="T5" fmla="*/ 0 h 28"/>
                  <a:gd name="T6" fmla="*/ 20 w 40"/>
                  <a:gd name="T7" fmla="*/ 0 h 28"/>
                  <a:gd name="T8" fmla="*/ 18 w 40"/>
                  <a:gd name="T9" fmla="*/ 2 h 28"/>
                  <a:gd name="T10" fmla="*/ 14 w 40"/>
                  <a:gd name="T11" fmla="*/ 2 h 28"/>
                  <a:gd name="T12" fmla="*/ 8 w 40"/>
                  <a:gd name="T13" fmla="*/ 4 h 28"/>
                  <a:gd name="T14" fmla="*/ 0 w 40"/>
                  <a:gd name="T15" fmla="*/ 8 h 28"/>
                  <a:gd name="T16" fmla="*/ 0 w 40"/>
                  <a:gd name="T17" fmla="*/ 8 h 28"/>
                  <a:gd name="T18" fmla="*/ 2 w 40"/>
                  <a:gd name="T19" fmla="*/ 12 h 28"/>
                  <a:gd name="T20" fmla="*/ 6 w 40"/>
                  <a:gd name="T21" fmla="*/ 16 h 28"/>
                  <a:gd name="T22" fmla="*/ 10 w 40"/>
                  <a:gd name="T23" fmla="*/ 22 h 28"/>
                  <a:gd name="T24" fmla="*/ 16 w 40"/>
                  <a:gd name="T25" fmla="*/ 28 h 28"/>
                  <a:gd name="T26" fmla="*/ 18 w 40"/>
                  <a:gd name="T27" fmla="*/ 28 h 28"/>
                  <a:gd name="T28" fmla="*/ 20 w 40"/>
                  <a:gd name="T29" fmla="*/ 26 h 28"/>
                  <a:gd name="T30" fmla="*/ 24 w 40"/>
                  <a:gd name="T31" fmla="*/ 26 h 28"/>
                  <a:gd name="T32" fmla="*/ 28 w 40"/>
                  <a:gd name="T33" fmla="*/ 24 h 28"/>
                  <a:gd name="T34" fmla="*/ 32 w 40"/>
                  <a:gd name="T35" fmla="*/ 22 h 28"/>
                  <a:gd name="T36" fmla="*/ 36 w 40"/>
                  <a:gd name="T37" fmla="*/ 22 h 28"/>
                  <a:gd name="T38" fmla="*/ 38 w 40"/>
                  <a:gd name="T39" fmla="*/ 20 h 28"/>
                  <a:gd name="T40" fmla="*/ 38 w 40"/>
                  <a:gd name="T41" fmla="*/ 16 h 28"/>
                  <a:gd name="T42" fmla="*/ 40 w 40"/>
                  <a:gd name="T43" fmla="*/ 16 h 28"/>
                  <a:gd name="T44" fmla="*/ 38 w 40"/>
                  <a:gd name="T45" fmla="*/ 8 h 28"/>
                  <a:gd name="T46" fmla="*/ 38 w 40"/>
                  <a:gd name="T47" fmla="*/ 2 h 28"/>
                  <a:gd name="T48" fmla="*/ 24 w 40"/>
                  <a:gd name="T4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28">
                    <a:moveTo>
                      <a:pt x="24" y="0"/>
                    </a:move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2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4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4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2" name="Freeform 78">
                <a:extLst>
                  <a:ext uri="{FF2B5EF4-FFF2-40B4-BE49-F238E27FC236}">
                    <a16:creationId xmlns:a16="http://schemas.microsoft.com/office/drawing/2014/main" id="{04E1B6A7-776C-4D77-8A15-882C707FB8F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89025" y="4216400"/>
                <a:ext cx="104775" cy="79375"/>
              </a:xfrm>
              <a:custGeom>
                <a:avLst/>
                <a:gdLst>
                  <a:gd name="T0" fmla="*/ 2 w 66"/>
                  <a:gd name="T1" fmla="*/ 30 h 50"/>
                  <a:gd name="T2" fmla="*/ 2 w 66"/>
                  <a:gd name="T3" fmla="*/ 22 h 50"/>
                  <a:gd name="T4" fmla="*/ 0 w 66"/>
                  <a:gd name="T5" fmla="*/ 16 h 50"/>
                  <a:gd name="T6" fmla="*/ 0 w 66"/>
                  <a:gd name="T7" fmla="*/ 10 h 50"/>
                  <a:gd name="T8" fmla="*/ 0 w 66"/>
                  <a:gd name="T9" fmla="*/ 6 h 50"/>
                  <a:gd name="T10" fmla="*/ 2 w 66"/>
                  <a:gd name="T11" fmla="*/ 6 h 50"/>
                  <a:gd name="T12" fmla="*/ 2 w 66"/>
                  <a:gd name="T13" fmla="*/ 6 h 50"/>
                  <a:gd name="T14" fmla="*/ 2 w 66"/>
                  <a:gd name="T15" fmla="*/ 6 h 50"/>
                  <a:gd name="T16" fmla="*/ 20 w 66"/>
                  <a:gd name="T17" fmla="*/ 0 h 50"/>
                  <a:gd name="T18" fmla="*/ 26 w 66"/>
                  <a:gd name="T19" fmla="*/ 0 h 50"/>
                  <a:gd name="T20" fmla="*/ 32 w 66"/>
                  <a:gd name="T21" fmla="*/ 2 h 50"/>
                  <a:gd name="T22" fmla="*/ 38 w 66"/>
                  <a:gd name="T23" fmla="*/ 4 h 50"/>
                  <a:gd name="T24" fmla="*/ 40 w 66"/>
                  <a:gd name="T25" fmla="*/ 8 h 50"/>
                  <a:gd name="T26" fmla="*/ 42 w 66"/>
                  <a:gd name="T27" fmla="*/ 10 h 50"/>
                  <a:gd name="T28" fmla="*/ 44 w 66"/>
                  <a:gd name="T29" fmla="*/ 10 h 50"/>
                  <a:gd name="T30" fmla="*/ 46 w 66"/>
                  <a:gd name="T31" fmla="*/ 14 h 50"/>
                  <a:gd name="T32" fmla="*/ 48 w 66"/>
                  <a:gd name="T33" fmla="*/ 18 h 50"/>
                  <a:gd name="T34" fmla="*/ 50 w 66"/>
                  <a:gd name="T35" fmla="*/ 20 h 50"/>
                  <a:gd name="T36" fmla="*/ 50 w 66"/>
                  <a:gd name="T37" fmla="*/ 20 h 50"/>
                  <a:gd name="T38" fmla="*/ 50 w 66"/>
                  <a:gd name="T39" fmla="*/ 20 h 50"/>
                  <a:gd name="T40" fmla="*/ 56 w 66"/>
                  <a:gd name="T41" fmla="*/ 22 h 50"/>
                  <a:gd name="T42" fmla="*/ 60 w 66"/>
                  <a:gd name="T43" fmla="*/ 24 h 50"/>
                  <a:gd name="T44" fmla="*/ 62 w 66"/>
                  <a:gd name="T45" fmla="*/ 26 h 50"/>
                  <a:gd name="T46" fmla="*/ 64 w 66"/>
                  <a:gd name="T47" fmla="*/ 26 h 50"/>
                  <a:gd name="T48" fmla="*/ 64 w 66"/>
                  <a:gd name="T49" fmla="*/ 26 h 50"/>
                  <a:gd name="T50" fmla="*/ 64 w 66"/>
                  <a:gd name="T51" fmla="*/ 30 h 50"/>
                  <a:gd name="T52" fmla="*/ 64 w 66"/>
                  <a:gd name="T53" fmla="*/ 32 h 50"/>
                  <a:gd name="T54" fmla="*/ 64 w 66"/>
                  <a:gd name="T55" fmla="*/ 36 h 50"/>
                  <a:gd name="T56" fmla="*/ 66 w 66"/>
                  <a:gd name="T57" fmla="*/ 42 h 50"/>
                  <a:gd name="T58" fmla="*/ 66 w 66"/>
                  <a:gd name="T59" fmla="*/ 44 h 50"/>
                  <a:gd name="T60" fmla="*/ 66 w 66"/>
                  <a:gd name="T61" fmla="*/ 44 h 50"/>
                  <a:gd name="T62" fmla="*/ 58 w 66"/>
                  <a:gd name="T63" fmla="*/ 44 h 50"/>
                  <a:gd name="T64" fmla="*/ 50 w 66"/>
                  <a:gd name="T65" fmla="*/ 44 h 50"/>
                  <a:gd name="T66" fmla="*/ 44 w 66"/>
                  <a:gd name="T67" fmla="*/ 44 h 50"/>
                  <a:gd name="T68" fmla="*/ 40 w 66"/>
                  <a:gd name="T69" fmla="*/ 44 h 50"/>
                  <a:gd name="T70" fmla="*/ 38 w 66"/>
                  <a:gd name="T71" fmla="*/ 42 h 50"/>
                  <a:gd name="T72" fmla="*/ 34 w 66"/>
                  <a:gd name="T73" fmla="*/ 42 h 50"/>
                  <a:gd name="T74" fmla="*/ 30 w 66"/>
                  <a:gd name="T75" fmla="*/ 44 h 50"/>
                  <a:gd name="T76" fmla="*/ 26 w 66"/>
                  <a:gd name="T77" fmla="*/ 44 h 50"/>
                  <a:gd name="T78" fmla="*/ 22 w 66"/>
                  <a:gd name="T79" fmla="*/ 46 h 50"/>
                  <a:gd name="T80" fmla="*/ 18 w 66"/>
                  <a:gd name="T81" fmla="*/ 48 h 50"/>
                  <a:gd name="T82" fmla="*/ 16 w 66"/>
                  <a:gd name="T83" fmla="*/ 48 h 50"/>
                  <a:gd name="T84" fmla="*/ 14 w 66"/>
                  <a:gd name="T85" fmla="*/ 50 h 50"/>
                  <a:gd name="T86" fmla="*/ 12 w 66"/>
                  <a:gd name="T87" fmla="*/ 46 h 50"/>
                  <a:gd name="T88" fmla="*/ 10 w 66"/>
                  <a:gd name="T89" fmla="*/ 44 h 50"/>
                  <a:gd name="T90" fmla="*/ 8 w 66"/>
                  <a:gd name="T91" fmla="*/ 42 h 50"/>
                  <a:gd name="T92" fmla="*/ 6 w 66"/>
                  <a:gd name="T93" fmla="*/ 40 h 50"/>
                  <a:gd name="T94" fmla="*/ 4 w 66"/>
                  <a:gd name="T95" fmla="*/ 36 h 50"/>
                  <a:gd name="T96" fmla="*/ 2 w 66"/>
                  <a:gd name="T97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6" h="50">
                    <a:moveTo>
                      <a:pt x="2" y="30"/>
                    </a:moveTo>
                    <a:lnTo>
                      <a:pt x="2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8" y="4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6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58" y="44"/>
                    </a:lnTo>
                    <a:lnTo>
                      <a:pt x="50" y="44"/>
                    </a:lnTo>
                    <a:lnTo>
                      <a:pt x="44" y="44"/>
                    </a:lnTo>
                    <a:lnTo>
                      <a:pt x="40" y="44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2" y="46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2" y="3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3" name="Freeform 79">
                <a:extLst>
                  <a:ext uri="{FF2B5EF4-FFF2-40B4-BE49-F238E27FC236}">
                    <a16:creationId xmlns:a16="http://schemas.microsoft.com/office/drawing/2014/main" id="{1D1F7B41-9F62-4704-B0B1-03506201F64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95375" y="4248150"/>
                <a:ext cx="66675" cy="15875"/>
              </a:xfrm>
              <a:custGeom>
                <a:avLst/>
                <a:gdLst>
                  <a:gd name="T0" fmla="*/ 0 w 42"/>
                  <a:gd name="T1" fmla="*/ 0 h 10"/>
                  <a:gd name="T2" fmla="*/ 0 w 42"/>
                  <a:gd name="T3" fmla="*/ 8 h 10"/>
                  <a:gd name="T4" fmla="*/ 2 w 42"/>
                  <a:gd name="T5" fmla="*/ 8 h 10"/>
                  <a:gd name="T6" fmla="*/ 6 w 42"/>
                  <a:gd name="T7" fmla="*/ 6 h 10"/>
                  <a:gd name="T8" fmla="*/ 10 w 42"/>
                  <a:gd name="T9" fmla="*/ 6 h 10"/>
                  <a:gd name="T10" fmla="*/ 16 w 42"/>
                  <a:gd name="T11" fmla="*/ 8 h 10"/>
                  <a:gd name="T12" fmla="*/ 22 w 42"/>
                  <a:gd name="T13" fmla="*/ 10 h 10"/>
                  <a:gd name="T14" fmla="*/ 28 w 42"/>
                  <a:gd name="T15" fmla="*/ 10 h 10"/>
                  <a:gd name="T16" fmla="*/ 30 w 42"/>
                  <a:gd name="T17" fmla="*/ 8 h 10"/>
                  <a:gd name="T18" fmla="*/ 32 w 42"/>
                  <a:gd name="T19" fmla="*/ 8 h 10"/>
                  <a:gd name="T20" fmla="*/ 34 w 42"/>
                  <a:gd name="T21" fmla="*/ 6 h 10"/>
                  <a:gd name="T22" fmla="*/ 36 w 42"/>
                  <a:gd name="T23" fmla="*/ 6 h 10"/>
                  <a:gd name="T24" fmla="*/ 38 w 42"/>
                  <a:gd name="T25" fmla="*/ 6 h 10"/>
                  <a:gd name="T26" fmla="*/ 38 w 42"/>
                  <a:gd name="T27" fmla="*/ 6 h 10"/>
                  <a:gd name="T28" fmla="*/ 40 w 42"/>
                  <a:gd name="T29" fmla="*/ 6 h 10"/>
                  <a:gd name="T30" fmla="*/ 42 w 42"/>
                  <a:gd name="T31" fmla="*/ 6 h 10"/>
                  <a:gd name="T32" fmla="*/ 42 w 42"/>
                  <a:gd name="T33" fmla="*/ 4 h 10"/>
                  <a:gd name="T34" fmla="*/ 40 w 42"/>
                  <a:gd name="T35" fmla="*/ 4 h 10"/>
                  <a:gd name="T36" fmla="*/ 36 w 42"/>
                  <a:gd name="T37" fmla="*/ 2 h 10"/>
                  <a:gd name="T38" fmla="*/ 32 w 42"/>
                  <a:gd name="T39" fmla="*/ 0 h 10"/>
                  <a:gd name="T40" fmla="*/ 28 w 42"/>
                  <a:gd name="T41" fmla="*/ 0 h 10"/>
                  <a:gd name="T42" fmla="*/ 24 w 42"/>
                  <a:gd name="T43" fmla="*/ 2 h 10"/>
                  <a:gd name="T44" fmla="*/ 22 w 42"/>
                  <a:gd name="T45" fmla="*/ 2 h 10"/>
                  <a:gd name="T46" fmla="*/ 18 w 42"/>
                  <a:gd name="T47" fmla="*/ 2 h 10"/>
                  <a:gd name="T48" fmla="*/ 16 w 42"/>
                  <a:gd name="T49" fmla="*/ 2 h 10"/>
                  <a:gd name="T50" fmla="*/ 12 w 42"/>
                  <a:gd name="T51" fmla="*/ 2 h 10"/>
                  <a:gd name="T52" fmla="*/ 10 w 42"/>
                  <a:gd name="T53" fmla="*/ 0 h 10"/>
                  <a:gd name="T54" fmla="*/ 8 w 42"/>
                  <a:gd name="T55" fmla="*/ 0 h 10"/>
                  <a:gd name="T56" fmla="*/ 6 w 42"/>
                  <a:gd name="T57" fmla="*/ 0 h 10"/>
                  <a:gd name="T58" fmla="*/ 2 w 42"/>
                  <a:gd name="T59" fmla="*/ 0 h 10"/>
                  <a:gd name="T60" fmla="*/ 0 w 42"/>
                  <a:gd name="T61" fmla="*/ 0 h 10"/>
                  <a:gd name="T62" fmla="*/ 0 w 42"/>
                  <a:gd name="T6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" h="10">
                    <a:moveTo>
                      <a:pt x="0" y="0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6" y="8"/>
                    </a:lnTo>
                    <a:lnTo>
                      <a:pt x="22" y="10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4" name="Freeform 80">
                <a:extLst>
                  <a:ext uri="{FF2B5EF4-FFF2-40B4-BE49-F238E27FC236}">
                    <a16:creationId xmlns:a16="http://schemas.microsoft.com/office/drawing/2014/main" id="{F9B6399E-32B8-4AC3-9CAF-AC1C5019946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16025" y="4381500"/>
                <a:ext cx="133350" cy="88900"/>
              </a:xfrm>
              <a:custGeom>
                <a:avLst/>
                <a:gdLst>
                  <a:gd name="T0" fmla="*/ 24 w 84"/>
                  <a:gd name="T1" fmla="*/ 44 h 56"/>
                  <a:gd name="T2" fmla="*/ 22 w 84"/>
                  <a:gd name="T3" fmla="*/ 38 h 56"/>
                  <a:gd name="T4" fmla="*/ 0 w 84"/>
                  <a:gd name="T5" fmla="*/ 20 h 56"/>
                  <a:gd name="T6" fmla="*/ 0 w 84"/>
                  <a:gd name="T7" fmla="*/ 20 h 56"/>
                  <a:gd name="T8" fmla="*/ 4 w 84"/>
                  <a:gd name="T9" fmla="*/ 18 h 56"/>
                  <a:gd name="T10" fmla="*/ 6 w 84"/>
                  <a:gd name="T11" fmla="*/ 16 h 56"/>
                  <a:gd name="T12" fmla="*/ 12 w 84"/>
                  <a:gd name="T13" fmla="*/ 12 h 56"/>
                  <a:gd name="T14" fmla="*/ 14 w 84"/>
                  <a:gd name="T15" fmla="*/ 8 h 56"/>
                  <a:gd name="T16" fmla="*/ 16 w 84"/>
                  <a:gd name="T17" fmla="*/ 0 h 56"/>
                  <a:gd name="T18" fmla="*/ 28 w 84"/>
                  <a:gd name="T19" fmla="*/ 0 h 56"/>
                  <a:gd name="T20" fmla="*/ 28 w 84"/>
                  <a:gd name="T21" fmla="*/ 0 h 56"/>
                  <a:gd name="T22" fmla="*/ 30 w 84"/>
                  <a:gd name="T23" fmla="*/ 2 h 56"/>
                  <a:gd name="T24" fmla="*/ 34 w 84"/>
                  <a:gd name="T25" fmla="*/ 4 h 56"/>
                  <a:gd name="T26" fmla="*/ 38 w 84"/>
                  <a:gd name="T27" fmla="*/ 6 h 56"/>
                  <a:gd name="T28" fmla="*/ 40 w 84"/>
                  <a:gd name="T29" fmla="*/ 8 h 56"/>
                  <a:gd name="T30" fmla="*/ 44 w 84"/>
                  <a:gd name="T31" fmla="*/ 10 h 56"/>
                  <a:gd name="T32" fmla="*/ 46 w 84"/>
                  <a:gd name="T33" fmla="*/ 10 h 56"/>
                  <a:gd name="T34" fmla="*/ 46 w 84"/>
                  <a:gd name="T35" fmla="*/ 8 h 56"/>
                  <a:gd name="T36" fmla="*/ 48 w 84"/>
                  <a:gd name="T37" fmla="*/ 8 h 56"/>
                  <a:gd name="T38" fmla="*/ 50 w 84"/>
                  <a:gd name="T39" fmla="*/ 6 h 56"/>
                  <a:gd name="T40" fmla="*/ 52 w 84"/>
                  <a:gd name="T41" fmla="*/ 4 h 56"/>
                  <a:gd name="T42" fmla="*/ 56 w 84"/>
                  <a:gd name="T43" fmla="*/ 4 h 56"/>
                  <a:gd name="T44" fmla="*/ 58 w 84"/>
                  <a:gd name="T45" fmla="*/ 4 h 56"/>
                  <a:gd name="T46" fmla="*/ 62 w 84"/>
                  <a:gd name="T47" fmla="*/ 6 h 56"/>
                  <a:gd name="T48" fmla="*/ 64 w 84"/>
                  <a:gd name="T49" fmla="*/ 10 h 56"/>
                  <a:gd name="T50" fmla="*/ 64 w 84"/>
                  <a:gd name="T51" fmla="*/ 10 h 56"/>
                  <a:gd name="T52" fmla="*/ 64 w 84"/>
                  <a:gd name="T53" fmla="*/ 12 h 56"/>
                  <a:gd name="T54" fmla="*/ 64 w 84"/>
                  <a:gd name="T55" fmla="*/ 16 h 56"/>
                  <a:gd name="T56" fmla="*/ 64 w 84"/>
                  <a:gd name="T57" fmla="*/ 18 h 56"/>
                  <a:gd name="T58" fmla="*/ 66 w 84"/>
                  <a:gd name="T59" fmla="*/ 22 h 56"/>
                  <a:gd name="T60" fmla="*/ 70 w 84"/>
                  <a:gd name="T61" fmla="*/ 24 h 56"/>
                  <a:gd name="T62" fmla="*/ 72 w 84"/>
                  <a:gd name="T63" fmla="*/ 24 h 56"/>
                  <a:gd name="T64" fmla="*/ 74 w 84"/>
                  <a:gd name="T65" fmla="*/ 24 h 56"/>
                  <a:gd name="T66" fmla="*/ 76 w 84"/>
                  <a:gd name="T67" fmla="*/ 24 h 56"/>
                  <a:gd name="T68" fmla="*/ 78 w 84"/>
                  <a:gd name="T69" fmla="*/ 24 h 56"/>
                  <a:gd name="T70" fmla="*/ 80 w 84"/>
                  <a:gd name="T71" fmla="*/ 26 h 56"/>
                  <a:gd name="T72" fmla="*/ 82 w 84"/>
                  <a:gd name="T73" fmla="*/ 30 h 56"/>
                  <a:gd name="T74" fmla="*/ 84 w 84"/>
                  <a:gd name="T75" fmla="*/ 36 h 56"/>
                  <a:gd name="T76" fmla="*/ 82 w 84"/>
                  <a:gd name="T77" fmla="*/ 40 h 56"/>
                  <a:gd name="T78" fmla="*/ 82 w 84"/>
                  <a:gd name="T79" fmla="*/ 42 h 56"/>
                  <a:gd name="T80" fmla="*/ 80 w 84"/>
                  <a:gd name="T81" fmla="*/ 44 h 56"/>
                  <a:gd name="T82" fmla="*/ 80 w 84"/>
                  <a:gd name="T83" fmla="*/ 46 h 56"/>
                  <a:gd name="T84" fmla="*/ 48 w 84"/>
                  <a:gd name="T85" fmla="*/ 56 h 56"/>
                  <a:gd name="T86" fmla="*/ 48 w 84"/>
                  <a:gd name="T87" fmla="*/ 56 h 56"/>
                  <a:gd name="T88" fmla="*/ 46 w 84"/>
                  <a:gd name="T89" fmla="*/ 56 h 56"/>
                  <a:gd name="T90" fmla="*/ 44 w 84"/>
                  <a:gd name="T91" fmla="*/ 56 h 56"/>
                  <a:gd name="T92" fmla="*/ 38 w 84"/>
                  <a:gd name="T93" fmla="*/ 54 h 56"/>
                  <a:gd name="T94" fmla="*/ 32 w 84"/>
                  <a:gd name="T95" fmla="*/ 52 h 56"/>
                  <a:gd name="T96" fmla="*/ 32 w 84"/>
                  <a:gd name="T97" fmla="*/ 52 h 56"/>
                  <a:gd name="T98" fmla="*/ 28 w 84"/>
                  <a:gd name="T99" fmla="*/ 50 h 56"/>
                  <a:gd name="T100" fmla="*/ 26 w 84"/>
                  <a:gd name="T101" fmla="*/ 48 h 56"/>
                  <a:gd name="T102" fmla="*/ 24 w 84"/>
                  <a:gd name="T103" fmla="*/ 4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4" h="56">
                    <a:moveTo>
                      <a:pt x="24" y="44"/>
                    </a:moveTo>
                    <a:lnTo>
                      <a:pt x="22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6" y="22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2" y="30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38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5" name="Freeform 81">
                <a:extLst>
                  <a:ext uri="{FF2B5EF4-FFF2-40B4-BE49-F238E27FC236}">
                    <a16:creationId xmlns:a16="http://schemas.microsoft.com/office/drawing/2014/main" id="{AB1435A4-BFB3-49AF-B406-36FDCD72E2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87450" y="4343400"/>
                <a:ext cx="57150" cy="69850"/>
              </a:xfrm>
              <a:custGeom>
                <a:avLst/>
                <a:gdLst>
                  <a:gd name="T0" fmla="*/ 0 w 36"/>
                  <a:gd name="T1" fmla="*/ 18 h 44"/>
                  <a:gd name="T2" fmla="*/ 0 w 36"/>
                  <a:gd name="T3" fmla="*/ 16 h 44"/>
                  <a:gd name="T4" fmla="*/ 0 w 36"/>
                  <a:gd name="T5" fmla="*/ 14 h 44"/>
                  <a:gd name="T6" fmla="*/ 0 w 36"/>
                  <a:gd name="T7" fmla="*/ 12 h 44"/>
                  <a:gd name="T8" fmla="*/ 2 w 36"/>
                  <a:gd name="T9" fmla="*/ 8 h 44"/>
                  <a:gd name="T10" fmla="*/ 4 w 36"/>
                  <a:gd name="T11" fmla="*/ 6 h 44"/>
                  <a:gd name="T12" fmla="*/ 8 w 36"/>
                  <a:gd name="T13" fmla="*/ 2 h 44"/>
                  <a:gd name="T14" fmla="*/ 14 w 36"/>
                  <a:gd name="T15" fmla="*/ 0 h 44"/>
                  <a:gd name="T16" fmla="*/ 18 w 36"/>
                  <a:gd name="T17" fmla="*/ 0 h 44"/>
                  <a:gd name="T18" fmla="*/ 20 w 36"/>
                  <a:gd name="T19" fmla="*/ 0 h 44"/>
                  <a:gd name="T20" fmla="*/ 24 w 36"/>
                  <a:gd name="T21" fmla="*/ 0 h 44"/>
                  <a:gd name="T22" fmla="*/ 26 w 36"/>
                  <a:gd name="T23" fmla="*/ 2 h 44"/>
                  <a:gd name="T24" fmla="*/ 28 w 36"/>
                  <a:gd name="T25" fmla="*/ 2 h 44"/>
                  <a:gd name="T26" fmla="*/ 30 w 36"/>
                  <a:gd name="T27" fmla="*/ 4 h 44"/>
                  <a:gd name="T28" fmla="*/ 32 w 36"/>
                  <a:gd name="T29" fmla="*/ 4 h 44"/>
                  <a:gd name="T30" fmla="*/ 34 w 36"/>
                  <a:gd name="T31" fmla="*/ 8 h 44"/>
                  <a:gd name="T32" fmla="*/ 36 w 36"/>
                  <a:gd name="T33" fmla="*/ 12 h 44"/>
                  <a:gd name="T34" fmla="*/ 36 w 36"/>
                  <a:gd name="T35" fmla="*/ 20 h 44"/>
                  <a:gd name="T36" fmla="*/ 34 w 36"/>
                  <a:gd name="T37" fmla="*/ 28 h 44"/>
                  <a:gd name="T38" fmla="*/ 30 w 36"/>
                  <a:gd name="T39" fmla="*/ 34 h 44"/>
                  <a:gd name="T40" fmla="*/ 30 w 36"/>
                  <a:gd name="T41" fmla="*/ 34 h 44"/>
                  <a:gd name="T42" fmla="*/ 28 w 36"/>
                  <a:gd name="T43" fmla="*/ 38 h 44"/>
                  <a:gd name="T44" fmla="*/ 24 w 36"/>
                  <a:gd name="T45" fmla="*/ 40 h 44"/>
                  <a:gd name="T46" fmla="*/ 20 w 36"/>
                  <a:gd name="T47" fmla="*/ 44 h 44"/>
                  <a:gd name="T48" fmla="*/ 18 w 36"/>
                  <a:gd name="T49" fmla="*/ 44 h 44"/>
                  <a:gd name="T50" fmla="*/ 16 w 36"/>
                  <a:gd name="T51" fmla="*/ 44 h 44"/>
                  <a:gd name="T52" fmla="*/ 14 w 36"/>
                  <a:gd name="T53" fmla="*/ 42 h 44"/>
                  <a:gd name="T54" fmla="*/ 10 w 36"/>
                  <a:gd name="T55" fmla="*/ 40 h 44"/>
                  <a:gd name="T56" fmla="*/ 8 w 36"/>
                  <a:gd name="T57" fmla="*/ 38 h 44"/>
                  <a:gd name="T58" fmla="*/ 0 w 36"/>
                  <a:gd name="T59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44">
                    <a:moveTo>
                      <a:pt x="0" y="18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0" y="1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6" name="Freeform 82">
                <a:extLst>
                  <a:ext uri="{FF2B5EF4-FFF2-40B4-BE49-F238E27FC236}">
                    <a16:creationId xmlns:a16="http://schemas.microsoft.com/office/drawing/2014/main" id="{CB40C908-37A8-4387-91E4-D0C28DAC6FC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36650" y="4286250"/>
                <a:ext cx="158750" cy="111125"/>
              </a:xfrm>
              <a:custGeom>
                <a:avLst/>
                <a:gdLst>
                  <a:gd name="T0" fmla="*/ 0 w 100"/>
                  <a:gd name="T1" fmla="*/ 26 h 70"/>
                  <a:gd name="T2" fmla="*/ 18 w 100"/>
                  <a:gd name="T3" fmla="*/ 20 h 70"/>
                  <a:gd name="T4" fmla="*/ 22 w 100"/>
                  <a:gd name="T5" fmla="*/ 16 h 70"/>
                  <a:gd name="T6" fmla="*/ 24 w 100"/>
                  <a:gd name="T7" fmla="*/ 8 h 70"/>
                  <a:gd name="T8" fmla="*/ 22 w 100"/>
                  <a:gd name="T9" fmla="*/ 0 h 70"/>
                  <a:gd name="T10" fmla="*/ 24 w 100"/>
                  <a:gd name="T11" fmla="*/ 0 h 70"/>
                  <a:gd name="T12" fmla="*/ 30 w 100"/>
                  <a:gd name="T13" fmla="*/ 0 h 70"/>
                  <a:gd name="T14" fmla="*/ 36 w 100"/>
                  <a:gd name="T15" fmla="*/ 2 h 70"/>
                  <a:gd name="T16" fmla="*/ 38 w 100"/>
                  <a:gd name="T17" fmla="*/ 4 h 70"/>
                  <a:gd name="T18" fmla="*/ 40 w 100"/>
                  <a:gd name="T19" fmla="*/ 6 h 70"/>
                  <a:gd name="T20" fmla="*/ 44 w 100"/>
                  <a:gd name="T21" fmla="*/ 6 h 70"/>
                  <a:gd name="T22" fmla="*/ 52 w 100"/>
                  <a:gd name="T23" fmla="*/ 10 h 70"/>
                  <a:gd name="T24" fmla="*/ 62 w 100"/>
                  <a:gd name="T25" fmla="*/ 10 h 70"/>
                  <a:gd name="T26" fmla="*/ 64 w 100"/>
                  <a:gd name="T27" fmla="*/ 8 h 70"/>
                  <a:gd name="T28" fmla="*/ 64 w 100"/>
                  <a:gd name="T29" fmla="*/ 6 h 70"/>
                  <a:gd name="T30" fmla="*/ 66 w 100"/>
                  <a:gd name="T31" fmla="*/ 4 h 70"/>
                  <a:gd name="T32" fmla="*/ 70 w 100"/>
                  <a:gd name="T33" fmla="*/ 2 h 70"/>
                  <a:gd name="T34" fmla="*/ 76 w 100"/>
                  <a:gd name="T35" fmla="*/ 4 h 70"/>
                  <a:gd name="T36" fmla="*/ 78 w 100"/>
                  <a:gd name="T37" fmla="*/ 8 h 70"/>
                  <a:gd name="T38" fmla="*/ 80 w 100"/>
                  <a:gd name="T39" fmla="*/ 14 h 70"/>
                  <a:gd name="T40" fmla="*/ 84 w 100"/>
                  <a:gd name="T41" fmla="*/ 22 h 70"/>
                  <a:gd name="T42" fmla="*/ 88 w 100"/>
                  <a:gd name="T43" fmla="*/ 28 h 70"/>
                  <a:gd name="T44" fmla="*/ 90 w 100"/>
                  <a:gd name="T45" fmla="*/ 36 h 70"/>
                  <a:gd name="T46" fmla="*/ 96 w 100"/>
                  <a:gd name="T47" fmla="*/ 50 h 70"/>
                  <a:gd name="T48" fmla="*/ 100 w 100"/>
                  <a:gd name="T49" fmla="*/ 64 h 70"/>
                  <a:gd name="T50" fmla="*/ 96 w 100"/>
                  <a:gd name="T51" fmla="*/ 70 h 70"/>
                  <a:gd name="T52" fmla="*/ 88 w 100"/>
                  <a:gd name="T53" fmla="*/ 66 h 70"/>
                  <a:gd name="T54" fmla="*/ 78 w 100"/>
                  <a:gd name="T55" fmla="*/ 60 h 70"/>
                  <a:gd name="T56" fmla="*/ 78 w 100"/>
                  <a:gd name="T57" fmla="*/ 60 h 70"/>
                  <a:gd name="T58" fmla="*/ 72 w 100"/>
                  <a:gd name="T59" fmla="*/ 60 h 70"/>
                  <a:gd name="T60" fmla="*/ 68 w 100"/>
                  <a:gd name="T61" fmla="*/ 60 h 70"/>
                  <a:gd name="T62" fmla="*/ 68 w 100"/>
                  <a:gd name="T63" fmla="*/ 54 h 70"/>
                  <a:gd name="T64" fmla="*/ 68 w 100"/>
                  <a:gd name="T65" fmla="*/ 46 h 70"/>
                  <a:gd name="T66" fmla="*/ 62 w 100"/>
                  <a:gd name="T67" fmla="*/ 40 h 70"/>
                  <a:gd name="T68" fmla="*/ 50 w 100"/>
                  <a:gd name="T69" fmla="*/ 36 h 70"/>
                  <a:gd name="T70" fmla="*/ 48 w 100"/>
                  <a:gd name="T71" fmla="*/ 36 h 70"/>
                  <a:gd name="T72" fmla="*/ 40 w 100"/>
                  <a:gd name="T73" fmla="*/ 40 h 70"/>
                  <a:gd name="T74" fmla="*/ 32 w 100"/>
                  <a:gd name="T75" fmla="*/ 46 h 70"/>
                  <a:gd name="T76" fmla="*/ 18 w 100"/>
                  <a:gd name="T77" fmla="*/ 4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0" h="70">
                    <a:moveTo>
                      <a:pt x="18" y="40"/>
                    </a:moveTo>
                    <a:lnTo>
                      <a:pt x="0" y="26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52" y="10"/>
                    </a:lnTo>
                    <a:lnTo>
                      <a:pt x="58" y="10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10"/>
                    </a:lnTo>
                    <a:lnTo>
                      <a:pt x="80" y="14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8" y="26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90" y="36"/>
                    </a:lnTo>
                    <a:lnTo>
                      <a:pt x="92" y="40"/>
                    </a:lnTo>
                    <a:lnTo>
                      <a:pt x="96" y="50"/>
                    </a:lnTo>
                    <a:lnTo>
                      <a:pt x="98" y="58"/>
                    </a:lnTo>
                    <a:lnTo>
                      <a:pt x="100" y="64"/>
                    </a:lnTo>
                    <a:lnTo>
                      <a:pt x="98" y="68"/>
                    </a:lnTo>
                    <a:lnTo>
                      <a:pt x="96" y="70"/>
                    </a:lnTo>
                    <a:lnTo>
                      <a:pt x="92" y="70"/>
                    </a:lnTo>
                    <a:lnTo>
                      <a:pt x="88" y="66"/>
                    </a:lnTo>
                    <a:lnTo>
                      <a:pt x="82" y="64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8" y="56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2" y="40"/>
                    </a:lnTo>
                    <a:lnTo>
                      <a:pt x="58" y="38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4" y="38"/>
                    </a:lnTo>
                    <a:lnTo>
                      <a:pt x="40" y="40"/>
                    </a:lnTo>
                    <a:lnTo>
                      <a:pt x="36" y="42"/>
                    </a:lnTo>
                    <a:lnTo>
                      <a:pt x="32" y="46"/>
                    </a:lnTo>
                    <a:lnTo>
                      <a:pt x="32" y="52"/>
                    </a:lnTo>
                    <a:lnTo>
                      <a:pt x="18" y="4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7" name="Freeform 83">
                <a:extLst>
                  <a:ext uri="{FF2B5EF4-FFF2-40B4-BE49-F238E27FC236}">
                    <a16:creationId xmlns:a16="http://schemas.microsoft.com/office/drawing/2014/main" id="{BC242681-95C7-4FCF-9CE0-D4FFCB7161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76350" y="4318000"/>
                <a:ext cx="133350" cy="139700"/>
              </a:xfrm>
              <a:custGeom>
                <a:avLst/>
                <a:gdLst>
                  <a:gd name="T0" fmla="*/ 42 w 84"/>
                  <a:gd name="T1" fmla="*/ 84 h 88"/>
                  <a:gd name="T2" fmla="*/ 44 w 84"/>
                  <a:gd name="T3" fmla="*/ 78 h 88"/>
                  <a:gd name="T4" fmla="*/ 44 w 84"/>
                  <a:gd name="T5" fmla="*/ 68 h 88"/>
                  <a:gd name="T6" fmla="*/ 42 w 84"/>
                  <a:gd name="T7" fmla="*/ 66 h 88"/>
                  <a:gd name="T8" fmla="*/ 36 w 84"/>
                  <a:gd name="T9" fmla="*/ 64 h 88"/>
                  <a:gd name="T10" fmla="*/ 32 w 84"/>
                  <a:gd name="T11" fmla="*/ 64 h 88"/>
                  <a:gd name="T12" fmla="*/ 28 w 84"/>
                  <a:gd name="T13" fmla="*/ 62 h 88"/>
                  <a:gd name="T14" fmla="*/ 26 w 84"/>
                  <a:gd name="T15" fmla="*/ 54 h 88"/>
                  <a:gd name="T16" fmla="*/ 26 w 84"/>
                  <a:gd name="T17" fmla="*/ 48 h 88"/>
                  <a:gd name="T18" fmla="*/ 24 w 84"/>
                  <a:gd name="T19" fmla="*/ 46 h 88"/>
                  <a:gd name="T20" fmla="*/ 18 w 84"/>
                  <a:gd name="T21" fmla="*/ 42 h 88"/>
                  <a:gd name="T22" fmla="*/ 10 w 84"/>
                  <a:gd name="T23" fmla="*/ 48 h 88"/>
                  <a:gd name="T24" fmla="*/ 10 w 84"/>
                  <a:gd name="T25" fmla="*/ 44 h 88"/>
                  <a:gd name="T26" fmla="*/ 10 w 84"/>
                  <a:gd name="T27" fmla="*/ 36 h 88"/>
                  <a:gd name="T28" fmla="*/ 8 w 84"/>
                  <a:gd name="T29" fmla="*/ 32 h 88"/>
                  <a:gd name="T30" fmla="*/ 4 w 84"/>
                  <a:gd name="T31" fmla="*/ 24 h 88"/>
                  <a:gd name="T32" fmla="*/ 2 w 84"/>
                  <a:gd name="T33" fmla="*/ 14 h 88"/>
                  <a:gd name="T34" fmla="*/ 0 w 84"/>
                  <a:gd name="T35" fmla="*/ 6 h 88"/>
                  <a:gd name="T36" fmla="*/ 6 w 84"/>
                  <a:gd name="T37" fmla="*/ 8 h 88"/>
                  <a:gd name="T38" fmla="*/ 16 w 84"/>
                  <a:gd name="T39" fmla="*/ 6 h 88"/>
                  <a:gd name="T40" fmla="*/ 22 w 84"/>
                  <a:gd name="T41" fmla="*/ 4 h 88"/>
                  <a:gd name="T42" fmla="*/ 24 w 84"/>
                  <a:gd name="T43" fmla="*/ 0 h 88"/>
                  <a:gd name="T44" fmla="*/ 30 w 84"/>
                  <a:gd name="T45" fmla="*/ 2 h 88"/>
                  <a:gd name="T46" fmla="*/ 32 w 84"/>
                  <a:gd name="T47" fmla="*/ 4 h 88"/>
                  <a:gd name="T48" fmla="*/ 36 w 84"/>
                  <a:gd name="T49" fmla="*/ 4 h 88"/>
                  <a:gd name="T50" fmla="*/ 38 w 84"/>
                  <a:gd name="T51" fmla="*/ 2 h 88"/>
                  <a:gd name="T52" fmla="*/ 42 w 84"/>
                  <a:gd name="T53" fmla="*/ 0 h 88"/>
                  <a:gd name="T54" fmla="*/ 50 w 84"/>
                  <a:gd name="T55" fmla="*/ 0 h 88"/>
                  <a:gd name="T56" fmla="*/ 58 w 84"/>
                  <a:gd name="T57" fmla="*/ 2 h 88"/>
                  <a:gd name="T58" fmla="*/ 64 w 84"/>
                  <a:gd name="T59" fmla="*/ 0 h 88"/>
                  <a:gd name="T60" fmla="*/ 72 w 84"/>
                  <a:gd name="T61" fmla="*/ 0 h 88"/>
                  <a:gd name="T62" fmla="*/ 76 w 84"/>
                  <a:gd name="T63" fmla="*/ 4 h 88"/>
                  <a:gd name="T64" fmla="*/ 78 w 84"/>
                  <a:gd name="T65" fmla="*/ 12 h 88"/>
                  <a:gd name="T66" fmla="*/ 82 w 84"/>
                  <a:gd name="T67" fmla="*/ 32 h 88"/>
                  <a:gd name="T68" fmla="*/ 80 w 84"/>
                  <a:gd name="T69" fmla="*/ 46 h 88"/>
                  <a:gd name="T70" fmla="*/ 76 w 84"/>
                  <a:gd name="T71" fmla="*/ 68 h 88"/>
                  <a:gd name="T72" fmla="*/ 84 w 84"/>
                  <a:gd name="T73" fmla="*/ 88 h 88"/>
                  <a:gd name="T74" fmla="*/ 42 w 84"/>
                  <a:gd name="T75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4" h="88">
                    <a:moveTo>
                      <a:pt x="42" y="86"/>
                    </a:moveTo>
                    <a:lnTo>
                      <a:pt x="42" y="84"/>
                    </a:lnTo>
                    <a:lnTo>
                      <a:pt x="44" y="82"/>
                    </a:lnTo>
                    <a:lnTo>
                      <a:pt x="44" y="78"/>
                    </a:lnTo>
                    <a:lnTo>
                      <a:pt x="46" y="74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3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58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2" y="44"/>
                    </a:lnTo>
                    <a:lnTo>
                      <a:pt x="18" y="42"/>
                    </a:lnTo>
                    <a:lnTo>
                      <a:pt x="14" y="44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0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8" y="32"/>
                    </a:lnTo>
                    <a:lnTo>
                      <a:pt x="6" y="28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6" y="4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80" y="20"/>
                    </a:lnTo>
                    <a:lnTo>
                      <a:pt x="82" y="32"/>
                    </a:lnTo>
                    <a:lnTo>
                      <a:pt x="80" y="42"/>
                    </a:lnTo>
                    <a:lnTo>
                      <a:pt x="80" y="46"/>
                    </a:lnTo>
                    <a:lnTo>
                      <a:pt x="78" y="56"/>
                    </a:lnTo>
                    <a:lnTo>
                      <a:pt x="76" y="68"/>
                    </a:lnTo>
                    <a:lnTo>
                      <a:pt x="78" y="76"/>
                    </a:lnTo>
                    <a:lnTo>
                      <a:pt x="84" y="88"/>
                    </a:lnTo>
                    <a:lnTo>
                      <a:pt x="66" y="82"/>
                    </a:lnTo>
                    <a:lnTo>
                      <a:pt x="42" y="8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8" name="Freeform 84">
                <a:extLst>
                  <a:ext uri="{FF2B5EF4-FFF2-40B4-BE49-F238E27FC236}">
                    <a16:creationId xmlns:a16="http://schemas.microsoft.com/office/drawing/2014/main" id="{1E64069E-9BA9-48DE-8F38-42210174FE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36675" y="4260850"/>
                <a:ext cx="117475" cy="60325"/>
              </a:xfrm>
              <a:custGeom>
                <a:avLst/>
                <a:gdLst>
                  <a:gd name="T0" fmla="*/ 28 w 74"/>
                  <a:gd name="T1" fmla="*/ 8 h 38"/>
                  <a:gd name="T2" fmla="*/ 28 w 74"/>
                  <a:gd name="T3" fmla="*/ 8 h 38"/>
                  <a:gd name="T4" fmla="*/ 24 w 74"/>
                  <a:gd name="T5" fmla="*/ 8 h 38"/>
                  <a:gd name="T6" fmla="*/ 20 w 74"/>
                  <a:gd name="T7" fmla="*/ 8 h 38"/>
                  <a:gd name="T8" fmla="*/ 16 w 74"/>
                  <a:gd name="T9" fmla="*/ 10 h 38"/>
                  <a:gd name="T10" fmla="*/ 12 w 74"/>
                  <a:gd name="T11" fmla="*/ 12 h 38"/>
                  <a:gd name="T12" fmla="*/ 8 w 74"/>
                  <a:gd name="T13" fmla="*/ 16 h 38"/>
                  <a:gd name="T14" fmla="*/ 4 w 74"/>
                  <a:gd name="T15" fmla="*/ 22 h 38"/>
                  <a:gd name="T16" fmla="*/ 0 w 74"/>
                  <a:gd name="T17" fmla="*/ 38 h 38"/>
                  <a:gd name="T18" fmla="*/ 0 w 74"/>
                  <a:gd name="T19" fmla="*/ 38 h 38"/>
                  <a:gd name="T20" fmla="*/ 2 w 74"/>
                  <a:gd name="T21" fmla="*/ 38 h 38"/>
                  <a:gd name="T22" fmla="*/ 6 w 74"/>
                  <a:gd name="T23" fmla="*/ 36 h 38"/>
                  <a:gd name="T24" fmla="*/ 10 w 74"/>
                  <a:gd name="T25" fmla="*/ 36 h 38"/>
                  <a:gd name="T26" fmla="*/ 16 w 74"/>
                  <a:gd name="T27" fmla="*/ 38 h 38"/>
                  <a:gd name="T28" fmla="*/ 16 w 74"/>
                  <a:gd name="T29" fmla="*/ 38 h 38"/>
                  <a:gd name="T30" fmla="*/ 18 w 74"/>
                  <a:gd name="T31" fmla="*/ 38 h 38"/>
                  <a:gd name="T32" fmla="*/ 22 w 74"/>
                  <a:gd name="T33" fmla="*/ 38 h 38"/>
                  <a:gd name="T34" fmla="*/ 28 w 74"/>
                  <a:gd name="T35" fmla="*/ 36 h 38"/>
                  <a:gd name="T36" fmla="*/ 28 w 74"/>
                  <a:gd name="T37" fmla="*/ 36 h 38"/>
                  <a:gd name="T38" fmla="*/ 30 w 74"/>
                  <a:gd name="T39" fmla="*/ 36 h 38"/>
                  <a:gd name="T40" fmla="*/ 32 w 74"/>
                  <a:gd name="T41" fmla="*/ 36 h 38"/>
                  <a:gd name="T42" fmla="*/ 36 w 74"/>
                  <a:gd name="T43" fmla="*/ 36 h 38"/>
                  <a:gd name="T44" fmla="*/ 36 w 74"/>
                  <a:gd name="T45" fmla="*/ 36 h 38"/>
                  <a:gd name="T46" fmla="*/ 36 w 74"/>
                  <a:gd name="T47" fmla="*/ 34 h 38"/>
                  <a:gd name="T48" fmla="*/ 36 w 74"/>
                  <a:gd name="T49" fmla="*/ 32 h 38"/>
                  <a:gd name="T50" fmla="*/ 38 w 74"/>
                  <a:gd name="T51" fmla="*/ 30 h 38"/>
                  <a:gd name="T52" fmla="*/ 40 w 74"/>
                  <a:gd name="T53" fmla="*/ 28 h 38"/>
                  <a:gd name="T54" fmla="*/ 40 w 74"/>
                  <a:gd name="T55" fmla="*/ 26 h 38"/>
                  <a:gd name="T56" fmla="*/ 42 w 74"/>
                  <a:gd name="T57" fmla="*/ 24 h 38"/>
                  <a:gd name="T58" fmla="*/ 44 w 74"/>
                  <a:gd name="T59" fmla="*/ 22 h 38"/>
                  <a:gd name="T60" fmla="*/ 46 w 74"/>
                  <a:gd name="T61" fmla="*/ 22 h 38"/>
                  <a:gd name="T62" fmla="*/ 50 w 74"/>
                  <a:gd name="T63" fmla="*/ 20 h 38"/>
                  <a:gd name="T64" fmla="*/ 60 w 74"/>
                  <a:gd name="T65" fmla="*/ 20 h 38"/>
                  <a:gd name="T66" fmla="*/ 62 w 74"/>
                  <a:gd name="T67" fmla="*/ 20 h 38"/>
                  <a:gd name="T68" fmla="*/ 64 w 74"/>
                  <a:gd name="T69" fmla="*/ 22 h 38"/>
                  <a:gd name="T70" fmla="*/ 68 w 74"/>
                  <a:gd name="T71" fmla="*/ 22 h 38"/>
                  <a:gd name="T72" fmla="*/ 70 w 74"/>
                  <a:gd name="T73" fmla="*/ 22 h 38"/>
                  <a:gd name="T74" fmla="*/ 72 w 74"/>
                  <a:gd name="T75" fmla="*/ 22 h 38"/>
                  <a:gd name="T76" fmla="*/ 74 w 74"/>
                  <a:gd name="T77" fmla="*/ 20 h 38"/>
                  <a:gd name="T78" fmla="*/ 74 w 74"/>
                  <a:gd name="T79" fmla="*/ 20 h 38"/>
                  <a:gd name="T80" fmla="*/ 74 w 74"/>
                  <a:gd name="T81" fmla="*/ 18 h 38"/>
                  <a:gd name="T82" fmla="*/ 72 w 74"/>
                  <a:gd name="T83" fmla="*/ 16 h 38"/>
                  <a:gd name="T84" fmla="*/ 70 w 74"/>
                  <a:gd name="T85" fmla="*/ 16 h 38"/>
                  <a:gd name="T86" fmla="*/ 66 w 74"/>
                  <a:gd name="T87" fmla="*/ 14 h 38"/>
                  <a:gd name="T88" fmla="*/ 64 w 74"/>
                  <a:gd name="T89" fmla="*/ 12 h 38"/>
                  <a:gd name="T90" fmla="*/ 62 w 74"/>
                  <a:gd name="T91" fmla="*/ 8 h 38"/>
                  <a:gd name="T92" fmla="*/ 60 w 74"/>
                  <a:gd name="T93" fmla="*/ 4 h 38"/>
                  <a:gd name="T94" fmla="*/ 60 w 74"/>
                  <a:gd name="T95" fmla="*/ 2 h 38"/>
                  <a:gd name="T96" fmla="*/ 58 w 74"/>
                  <a:gd name="T97" fmla="*/ 0 h 38"/>
                  <a:gd name="T98" fmla="*/ 58 w 74"/>
                  <a:gd name="T99" fmla="*/ 0 h 38"/>
                  <a:gd name="T100" fmla="*/ 56 w 74"/>
                  <a:gd name="T101" fmla="*/ 0 h 38"/>
                  <a:gd name="T102" fmla="*/ 54 w 74"/>
                  <a:gd name="T103" fmla="*/ 2 h 38"/>
                  <a:gd name="T104" fmla="*/ 50 w 74"/>
                  <a:gd name="T105" fmla="*/ 2 h 38"/>
                  <a:gd name="T106" fmla="*/ 46 w 74"/>
                  <a:gd name="T107" fmla="*/ 4 h 38"/>
                  <a:gd name="T108" fmla="*/ 40 w 74"/>
                  <a:gd name="T109" fmla="*/ 6 h 38"/>
                  <a:gd name="T110" fmla="*/ 36 w 74"/>
                  <a:gd name="T111" fmla="*/ 8 h 38"/>
                  <a:gd name="T112" fmla="*/ 28 w 74"/>
                  <a:gd name="T113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4" h="38">
                    <a:moveTo>
                      <a:pt x="28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4" y="22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64" y="12"/>
                    </a:lnTo>
                    <a:lnTo>
                      <a:pt x="62" y="8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28" y="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9" name="Freeform 85">
                <a:extLst>
                  <a:ext uri="{FF2B5EF4-FFF2-40B4-BE49-F238E27FC236}">
                    <a16:creationId xmlns:a16="http://schemas.microsoft.com/office/drawing/2014/main" id="{8A040D6E-9338-41EC-979C-C039DF77BEB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93825" y="4292600"/>
                <a:ext cx="50800" cy="168275"/>
              </a:xfrm>
              <a:custGeom>
                <a:avLst/>
                <a:gdLst>
                  <a:gd name="T0" fmla="*/ 14 w 32"/>
                  <a:gd name="T1" fmla="*/ 0 h 106"/>
                  <a:gd name="T2" fmla="*/ 14 w 32"/>
                  <a:gd name="T3" fmla="*/ 0 h 106"/>
                  <a:gd name="T4" fmla="*/ 12 w 32"/>
                  <a:gd name="T5" fmla="*/ 0 h 106"/>
                  <a:gd name="T6" fmla="*/ 8 w 32"/>
                  <a:gd name="T7" fmla="*/ 2 h 106"/>
                  <a:gd name="T8" fmla="*/ 6 w 32"/>
                  <a:gd name="T9" fmla="*/ 4 h 106"/>
                  <a:gd name="T10" fmla="*/ 4 w 32"/>
                  <a:gd name="T11" fmla="*/ 6 h 106"/>
                  <a:gd name="T12" fmla="*/ 4 w 32"/>
                  <a:gd name="T13" fmla="*/ 8 h 106"/>
                  <a:gd name="T14" fmla="*/ 4 w 32"/>
                  <a:gd name="T15" fmla="*/ 10 h 106"/>
                  <a:gd name="T16" fmla="*/ 2 w 32"/>
                  <a:gd name="T17" fmla="*/ 12 h 106"/>
                  <a:gd name="T18" fmla="*/ 0 w 32"/>
                  <a:gd name="T19" fmla="*/ 12 h 106"/>
                  <a:gd name="T20" fmla="*/ 0 w 32"/>
                  <a:gd name="T21" fmla="*/ 14 h 106"/>
                  <a:gd name="T22" fmla="*/ 2 w 32"/>
                  <a:gd name="T23" fmla="*/ 18 h 106"/>
                  <a:gd name="T24" fmla="*/ 2 w 32"/>
                  <a:gd name="T25" fmla="*/ 24 h 106"/>
                  <a:gd name="T26" fmla="*/ 4 w 32"/>
                  <a:gd name="T27" fmla="*/ 28 h 106"/>
                  <a:gd name="T28" fmla="*/ 6 w 32"/>
                  <a:gd name="T29" fmla="*/ 32 h 106"/>
                  <a:gd name="T30" fmla="*/ 6 w 32"/>
                  <a:gd name="T31" fmla="*/ 36 h 106"/>
                  <a:gd name="T32" fmla="*/ 6 w 32"/>
                  <a:gd name="T33" fmla="*/ 40 h 106"/>
                  <a:gd name="T34" fmla="*/ 6 w 32"/>
                  <a:gd name="T35" fmla="*/ 44 h 106"/>
                  <a:gd name="T36" fmla="*/ 8 w 32"/>
                  <a:gd name="T37" fmla="*/ 50 h 106"/>
                  <a:gd name="T38" fmla="*/ 6 w 32"/>
                  <a:gd name="T39" fmla="*/ 58 h 106"/>
                  <a:gd name="T40" fmla="*/ 6 w 32"/>
                  <a:gd name="T41" fmla="*/ 58 h 106"/>
                  <a:gd name="T42" fmla="*/ 6 w 32"/>
                  <a:gd name="T43" fmla="*/ 62 h 106"/>
                  <a:gd name="T44" fmla="*/ 4 w 32"/>
                  <a:gd name="T45" fmla="*/ 68 h 106"/>
                  <a:gd name="T46" fmla="*/ 4 w 32"/>
                  <a:gd name="T47" fmla="*/ 74 h 106"/>
                  <a:gd name="T48" fmla="*/ 2 w 32"/>
                  <a:gd name="T49" fmla="*/ 80 h 106"/>
                  <a:gd name="T50" fmla="*/ 2 w 32"/>
                  <a:gd name="T51" fmla="*/ 88 h 106"/>
                  <a:gd name="T52" fmla="*/ 10 w 32"/>
                  <a:gd name="T53" fmla="*/ 104 h 106"/>
                  <a:gd name="T54" fmla="*/ 28 w 32"/>
                  <a:gd name="T55" fmla="*/ 106 h 106"/>
                  <a:gd name="T56" fmla="*/ 28 w 32"/>
                  <a:gd name="T57" fmla="*/ 102 h 106"/>
                  <a:gd name="T58" fmla="*/ 30 w 32"/>
                  <a:gd name="T59" fmla="*/ 88 h 106"/>
                  <a:gd name="T60" fmla="*/ 32 w 32"/>
                  <a:gd name="T61" fmla="*/ 74 h 106"/>
                  <a:gd name="T62" fmla="*/ 32 w 32"/>
                  <a:gd name="T63" fmla="*/ 62 h 106"/>
                  <a:gd name="T64" fmla="*/ 32 w 32"/>
                  <a:gd name="T65" fmla="*/ 50 h 106"/>
                  <a:gd name="T66" fmla="*/ 30 w 32"/>
                  <a:gd name="T67" fmla="*/ 40 h 106"/>
                  <a:gd name="T68" fmla="*/ 30 w 32"/>
                  <a:gd name="T69" fmla="*/ 36 h 106"/>
                  <a:gd name="T70" fmla="*/ 24 w 32"/>
                  <a:gd name="T71" fmla="*/ 8 h 106"/>
                  <a:gd name="T72" fmla="*/ 20 w 32"/>
                  <a:gd name="T73" fmla="*/ 2 h 106"/>
                  <a:gd name="T74" fmla="*/ 14 w 32"/>
                  <a:gd name="T7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" h="106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4" y="68"/>
                    </a:lnTo>
                    <a:lnTo>
                      <a:pt x="4" y="74"/>
                    </a:lnTo>
                    <a:lnTo>
                      <a:pt x="2" y="80"/>
                    </a:lnTo>
                    <a:lnTo>
                      <a:pt x="2" y="88"/>
                    </a:lnTo>
                    <a:lnTo>
                      <a:pt x="10" y="104"/>
                    </a:lnTo>
                    <a:lnTo>
                      <a:pt x="28" y="106"/>
                    </a:lnTo>
                    <a:lnTo>
                      <a:pt x="28" y="102"/>
                    </a:lnTo>
                    <a:lnTo>
                      <a:pt x="30" y="88"/>
                    </a:lnTo>
                    <a:lnTo>
                      <a:pt x="32" y="74"/>
                    </a:lnTo>
                    <a:lnTo>
                      <a:pt x="32" y="62"/>
                    </a:lnTo>
                    <a:lnTo>
                      <a:pt x="32" y="50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24" y="8"/>
                    </a:lnTo>
                    <a:lnTo>
                      <a:pt x="20" y="2"/>
                    </a:lnTo>
                    <a:lnTo>
                      <a:pt x="14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0" name="Freeform 86">
                <a:extLst>
                  <a:ext uri="{FF2B5EF4-FFF2-40B4-BE49-F238E27FC236}">
                    <a16:creationId xmlns:a16="http://schemas.microsoft.com/office/drawing/2014/main" id="{96173446-F0AE-4C75-B120-DAA3F64560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25575" y="4292600"/>
                <a:ext cx="41275" cy="168275"/>
              </a:xfrm>
              <a:custGeom>
                <a:avLst/>
                <a:gdLst>
                  <a:gd name="T0" fmla="*/ 0 w 26"/>
                  <a:gd name="T1" fmla="*/ 2 h 106"/>
                  <a:gd name="T2" fmla="*/ 0 w 26"/>
                  <a:gd name="T3" fmla="*/ 2 h 106"/>
                  <a:gd name="T4" fmla="*/ 4 w 26"/>
                  <a:gd name="T5" fmla="*/ 0 h 106"/>
                  <a:gd name="T6" fmla="*/ 8 w 26"/>
                  <a:gd name="T7" fmla="*/ 2 h 106"/>
                  <a:gd name="T8" fmla="*/ 14 w 26"/>
                  <a:gd name="T9" fmla="*/ 2 h 106"/>
                  <a:gd name="T10" fmla="*/ 14 w 26"/>
                  <a:gd name="T11" fmla="*/ 4 h 106"/>
                  <a:gd name="T12" fmla="*/ 14 w 26"/>
                  <a:gd name="T13" fmla="*/ 6 h 106"/>
                  <a:gd name="T14" fmla="*/ 14 w 26"/>
                  <a:gd name="T15" fmla="*/ 8 h 106"/>
                  <a:gd name="T16" fmla="*/ 14 w 26"/>
                  <a:gd name="T17" fmla="*/ 10 h 106"/>
                  <a:gd name="T18" fmla="*/ 16 w 26"/>
                  <a:gd name="T19" fmla="*/ 12 h 106"/>
                  <a:gd name="T20" fmla="*/ 18 w 26"/>
                  <a:gd name="T21" fmla="*/ 14 h 106"/>
                  <a:gd name="T22" fmla="*/ 18 w 26"/>
                  <a:gd name="T23" fmla="*/ 14 h 106"/>
                  <a:gd name="T24" fmla="*/ 20 w 26"/>
                  <a:gd name="T25" fmla="*/ 18 h 106"/>
                  <a:gd name="T26" fmla="*/ 24 w 26"/>
                  <a:gd name="T27" fmla="*/ 22 h 106"/>
                  <a:gd name="T28" fmla="*/ 24 w 26"/>
                  <a:gd name="T29" fmla="*/ 28 h 106"/>
                  <a:gd name="T30" fmla="*/ 26 w 26"/>
                  <a:gd name="T31" fmla="*/ 36 h 106"/>
                  <a:gd name="T32" fmla="*/ 26 w 26"/>
                  <a:gd name="T33" fmla="*/ 42 h 106"/>
                  <a:gd name="T34" fmla="*/ 26 w 26"/>
                  <a:gd name="T35" fmla="*/ 56 h 106"/>
                  <a:gd name="T36" fmla="*/ 26 w 26"/>
                  <a:gd name="T37" fmla="*/ 74 h 106"/>
                  <a:gd name="T38" fmla="*/ 26 w 26"/>
                  <a:gd name="T39" fmla="*/ 90 h 106"/>
                  <a:gd name="T40" fmla="*/ 26 w 26"/>
                  <a:gd name="T41" fmla="*/ 96 h 106"/>
                  <a:gd name="T42" fmla="*/ 24 w 26"/>
                  <a:gd name="T43" fmla="*/ 96 h 106"/>
                  <a:gd name="T44" fmla="*/ 20 w 26"/>
                  <a:gd name="T45" fmla="*/ 98 h 106"/>
                  <a:gd name="T46" fmla="*/ 18 w 26"/>
                  <a:gd name="T47" fmla="*/ 100 h 106"/>
                  <a:gd name="T48" fmla="*/ 14 w 26"/>
                  <a:gd name="T49" fmla="*/ 102 h 106"/>
                  <a:gd name="T50" fmla="*/ 8 w 26"/>
                  <a:gd name="T51" fmla="*/ 106 h 106"/>
                  <a:gd name="T52" fmla="*/ 8 w 26"/>
                  <a:gd name="T53" fmla="*/ 102 h 106"/>
                  <a:gd name="T54" fmla="*/ 10 w 26"/>
                  <a:gd name="T55" fmla="*/ 88 h 106"/>
                  <a:gd name="T56" fmla="*/ 12 w 26"/>
                  <a:gd name="T57" fmla="*/ 74 h 106"/>
                  <a:gd name="T58" fmla="*/ 12 w 26"/>
                  <a:gd name="T59" fmla="*/ 60 h 106"/>
                  <a:gd name="T60" fmla="*/ 10 w 26"/>
                  <a:gd name="T61" fmla="*/ 48 h 106"/>
                  <a:gd name="T62" fmla="*/ 10 w 26"/>
                  <a:gd name="T63" fmla="*/ 40 h 106"/>
                  <a:gd name="T64" fmla="*/ 10 w 26"/>
                  <a:gd name="T65" fmla="*/ 34 h 106"/>
                  <a:gd name="T66" fmla="*/ 8 w 26"/>
                  <a:gd name="T67" fmla="*/ 28 h 106"/>
                  <a:gd name="T68" fmla="*/ 6 w 26"/>
                  <a:gd name="T69" fmla="*/ 10 h 106"/>
                  <a:gd name="T70" fmla="*/ 4 w 26"/>
                  <a:gd name="T71" fmla="*/ 10 h 106"/>
                  <a:gd name="T72" fmla="*/ 4 w 26"/>
                  <a:gd name="T73" fmla="*/ 8 h 106"/>
                  <a:gd name="T74" fmla="*/ 2 w 26"/>
                  <a:gd name="T75" fmla="*/ 4 h 106"/>
                  <a:gd name="T76" fmla="*/ 2 w 26"/>
                  <a:gd name="T77" fmla="*/ 2 h 106"/>
                  <a:gd name="T78" fmla="*/ 0 w 26"/>
                  <a:gd name="T79" fmla="*/ 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" h="106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4" y="28"/>
                    </a:lnTo>
                    <a:lnTo>
                      <a:pt x="26" y="36"/>
                    </a:lnTo>
                    <a:lnTo>
                      <a:pt x="26" y="42"/>
                    </a:lnTo>
                    <a:lnTo>
                      <a:pt x="26" y="56"/>
                    </a:lnTo>
                    <a:lnTo>
                      <a:pt x="26" y="74"/>
                    </a:lnTo>
                    <a:lnTo>
                      <a:pt x="26" y="90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0" y="98"/>
                    </a:lnTo>
                    <a:lnTo>
                      <a:pt x="18" y="100"/>
                    </a:lnTo>
                    <a:lnTo>
                      <a:pt x="14" y="102"/>
                    </a:lnTo>
                    <a:lnTo>
                      <a:pt x="8" y="106"/>
                    </a:lnTo>
                    <a:lnTo>
                      <a:pt x="8" y="102"/>
                    </a:lnTo>
                    <a:lnTo>
                      <a:pt x="10" y="88"/>
                    </a:lnTo>
                    <a:lnTo>
                      <a:pt x="12" y="74"/>
                    </a:lnTo>
                    <a:lnTo>
                      <a:pt x="12" y="60"/>
                    </a:lnTo>
                    <a:lnTo>
                      <a:pt x="10" y="48"/>
                    </a:lnTo>
                    <a:lnTo>
                      <a:pt x="10" y="40"/>
                    </a:lnTo>
                    <a:lnTo>
                      <a:pt x="10" y="34"/>
                    </a:lnTo>
                    <a:lnTo>
                      <a:pt x="8" y="2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1" name="Freeform 87">
                <a:extLst>
                  <a:ext uri="{FF2B5EF4-FFF2-40B4-BE49-F238E27FC236}">
                    <a16:creationId xmlns:a16="http://schemas.microsoft.com/office/drawing/2014/main" id="{C9EA6FF3-A6B8-4FFA-9975-8EF17BB5DF9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44625" y="4283075"/>
                <a:ext cx="66675" cy="161925"/>
              </a:xfrm>
              <a:custGeom>
                <a:avLst/>
                <a:gdLst>
                  <a:gd name="T0" fmla="*/ 14 w 42"/>
                  <a:gd name="T1" fmla="*/ 102 h 102"/>
                  <a:gd name="T2" fmla="*/ 14 w 42"/>
                  <a:gd name="T3" fmla="*/ 96 h 102"/>
                  <a:gd name="T4" fmla="*/ 14 w 42"/>
                  <a:gd name="T5" fmla="*/ 82 h 102"/>
                  <a:gd name="T6" fmla="*/ 14 w 42"/>
                  <a:gd name="T7" fmla="*/ 64 h 102"/>
                  <a:gd name="T8" fmla="*/ 14 w 42"/>
                  <a:gd name="T9" fmla="*/ 46 h 102"/>
                  <a:gd name="T10" fmla="*/ 14 w 42"/>
                  <a:gd name="T11" fmla="*/ 36 h 102"/>
                  <a:gd name="T12" fmla="*/ 12 w 42"/>
                  <a:gd name="T13" fmla="*/ 30 h 102"/>
                  <a:gd name="T14" fmla="*/ 8 w 42"/>
                  <a:gd name="T15" fmla="*/ 24 h 102"/>
                  <a:gd name="T16" fmla="*/ 6 w 42"/>
                  <a:gd name="T17" fmla="*/ 20 h 102"/>
                  <a:gd name="T18" fmla="*/ 2 w 42"/>
                  <a:gd name="T19" fmla="*/ 18 h 102"/>
                  <a:gd name="T20" fmla="*/ 0 w 42"/>
                  <a:gd name="T21" fmla="*/ 12 h 102"/>
                  <a:gd name="T22" fmla="*/ 2 w 42"/>
                  <a:gd name="T23" fmla="*/ 8 h 102"/>
                  <a:gd name="T24" fmla="*/ 14 w 42"/>
                  <a:gd name="T25" fmla="*/ 8 h 102"/>
                  <a:gd name="T26" fmla="*/ 16 w 42"/>
                  <a:gd name="T27" fmla="*/ 0 h 102"/>
                  <a:gd name="T28" fmla="*/ 28 w 42"/>
                  <a:gd name="T29" fmla="*/ 10 h 102"/>
                  <a:gd name="T30" fmla="*/ 30 w 42"/>
                  <a:gd name="T31" fmla="*/ 12 h 102"/>
                  <a:gd name="T32" fmla="*/ 34 w 42"/>
                  <a:gd name="T33" fmla="*/ 16 h 102"/>
                  <a:gd name="T34" fmla="*/ 40 w 42"/>
                  <a:gd name="T35" fmla="*/ 22 h 102"/>
                  <a:gd name="T36" fmla="*/ 42 w 42"/>
                  <a:gd name="T37" fmla="*/ 34 h 102"/>
                  <a:gd name="T38" fmla="*/ 38 w 42"/>
                  <a:gd name="T39" fmla="*/ 48 h 102"/>
                  <a:gd name="T40" fmla="*/ 38 w 42"/>
                  <a:gd name="T41" fmla="*/ 52 h 102"/>
                  <a:gd name="T42" fmla="*/ 36 w 42"/>
                  <a:gd name="T43" fmla="*/ 64 h 102"/>
                  <a:gd name="T44" fmla="*/ 36 w 42"/>
                  <a:gd name="T45" fmla="*/ 82 h 102"/>
                  <a:gd name="T46" fmla="*/ 34 w 42"/>
                  <a:gd name="T47" fmla="*/ 98 h 102"/>
                  <a:gd name="T48" fmla="*/ 14 w 42"/>
                  <a:gd name="T4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102">
                    <a:moveTo>
                      <a:pt x="14" y="102"/>
                    </a:moveTo>
                    <a:lnTo>
                      <a:pt x="14" y="96"/>
                    </a:lnTo>
                    <a:lnTo>
                      <a:pt x="14" y="82"/>
                    </a:lnTo>
                    <a:lnTo>
                      <a:pt x="14" y="64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2" y="30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4" y="16"/>
                    </a:lnTo>
                    <a:lnTo>
                      <a:pt x="40" y="22"/>
                    </a:lnTo>
                    <a:lnTo>
                      <a:pt x="42" y="34"/>
                    </a:lnTo>
                    <a:lnTo>
                      <a:pt x="38" y="48"/>
                    </a:lnTo>
                    <a:lnTo>
                      <a:pt x="38" y="52"/>
                    </a:lnTo>
                    <a:lnTo>
                      <a:pt x="36" y="64"/>
                    </a:lnTo>
                    <a:lnTo>
                      <a:pt x="36" y="82"/>
                    </a:lnTo>
                    <a:lnTo>
                      <a:pt x="34" y="98"/>
                    </a:lnTo>
                    <a:lnTo>
                      <a:pt x="14" y="10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2" name="Freeform 88">
                <a:extLst>
                  <a:ext uri="{FF2B5EF4-FFF2-40B4-BE49-F238E27FC236}">
                    <a16:creationId xmlns:a16="http://schemas.microsoft.com/office/drawing/2014/main" id="{D03F981D-1250-47FD-A856-E0DED935222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93800" y="3768725"/>
                <a:ext cx="250825" cy="200025"/>
              </a:xfrm>
              <a:custGeom>
                <a:avLst/>
                <a:gdLst>
                  <a:gd name="T0" fmla="*/ 0 w 158"/>
                  <a:gd name="T1" fmla="*/ 120 h 126"/>
                  <a:gd name="T2" fmla="*/ 2 w 158"/>
                  <a:gd name="T3" fmla="*/ 118 h 126"/>
                  <a:gd name="T4" fmla="*/ 2 w 158"/>
                  <a:gd name="T5" fmla="*/ 116 h 126"/>
                  <a:gd name="T6" fmla="*/ 14 w 158"/>
                  <a:gd name="T7" fmla="*/ 112 h 126"/>
                  <a:gd name="T8" fmla="*/ 22 w 158"/>
                  <a:gd name="T9" fmla="*/ 106 h 126"/>
                  <a:gd name="T10" fmla="*/ 30 w 158"/>
                  <a:gd name="T11" fmla="*/ 98 h 126"/>
                  <a:gd name="T12" fmla="*/ 38 w 158"/>
                  <a:gd name="T13" fmla="*/ 90 h 126"/>
                  <a:gd name="T14" fmla="*/ 44 w 158"/>
                  <a:gd name="T15" fmla="*/ 82 h 126"/>
                  <a:gd name="T16" fmla="*/ 46 w 158"/>
                  <a:gd name="T17" fmla="*/ 80 h 126"/>
                  <a:gd name="T18" fmla="*/ 46 w 158"/>
                  <a:gd name="T19" fmla="*/ 68 h 126"/>
                  <a:gd name="T20" fmla="*/ 50 w 158"/>
                  <a:gd name="T21" fmla="*/ 60 h 126"/>
                  <a:gd name="T22" fmla="*/ 56 w 158"/>
                  <a:gd name="T23" fmla="*/ 54 h 126"/>
                  <a:gd name="T24" fmla="*/ 60 w 158"/>
                  <a:gd name="T25" fmla="*/ 48 h 126"/>
                  <a:gd name="T26" fmla="*/ 60 w 158"/>
                  <a:gd name="T27" fmla="*/ 44 h 126"/>
                  <a:gd name="T28" fmla="*/ 64 w 158"/>
                  <a:gd name="T29" fmla="*/ 40 h 126"/>
                  <a:gd name="T30" fmla="*/ 66 w 158"/>
                  <a:gd name="T31" fmla="*/ 36 h 126"/>
                  <a:gd name="T32" fmla="*/ 70 w 158"/>
                  <a:gd name="T33" fmla="*/ 34 h 126"/>
                  <a:gd name="T34" fmla="*/ 74 w 158"/>
                  <a:gd name="T35" fmla="*/ 32 h 126"/>
                  <a:gd name="T36" fmla="*/ 76 w 158"/>
                  <a:gd name="T37" fmla="*/ 30 h 126"/>
                  <a:gd name="T38" fmla="*/ 78 w 158"/>
                  <a:gd name="T39" fmla="*/ 30 h 126"/>
                  <a:gd name="T40" fmla="*/ 76 w 158"/>
                  <a:gd name="T41" fmla="*/ 20 h 126"/>
                  <a:gd name="T42" fmla="*/ 76 w 158"/>
                  <a:gd name="T43" fmla="*/ 14 h 126"/>
                  <a:gd name="T44" fmla="*/ 78 w 158"/>
                  <a:gd name="T45" fmla="*/ 8 h 126"/>
                  <a:gd name="T46" fmla="*/ 78 w 158"/>
                  <a:gd name="T47" fmla="*/ 4 h 126"/>
                  <a:gd name="T48" fmla="*/ 80 w 158"/>
                  <a:gd name="T49" fmla="*/ 0 h 126"/>
                  <a:gd name="T50" fmla="*/ 80 w 158"/>
                  <a:gd name="T51" fmla="*/ 0 h 126"/>
                  <a:gd name="T52" fmla="*/ 82 w 158"/>
                  <a:gd name="T53" fmla="*/ 0 h 126"/>
                  <a:gd name="T54" fmla="*/ 84 w 158"/>
                  <a:gd name="T55" fmla="*/ 2 h 126"/>
                  <a:gd name="T56" fmla="*/ 88 w 158"/>
                  <a:gd name="T57" fmla="*/ 4 h 126"/>
                  <a:gd name="T58" fmla="*/ 92 w 158"/>
                  <a:gd name="T59" fmla="*/ 6 h 126"/>
                  <a:gd name="T60" fmla="*/ 98 w 158"/>
                  <a:gd name="T61" fmla="*/ 8 h 126"/>
                  <a:gd name="T62" fmla="*/ 104 w 158"/>
                  <a:gd name="T63" fmla="*/ 10 h 126"/>
                  <a:gd name="T64" fmla="*/ 114 w 158"/>
                  <a:gd name="T65" fmla="*/ 12 h 126"/>
                  <a:gd name="T66" fmla="*/ 126 w 158"/>
                  <a:gd name="T67" fmla="*/ 12 h 126"/>
                  <a:gd name="T68" fmla="*/ 134 w 158"/>
                  <a:gd name="T69" fmla="*/ 12 h 126"/>
                  <a:gd name="T70" fmla="*/ 136 w 158"/>
                  <a:gd name="T71" fmla="*/ 12 h 126"/>
                  <a:gd name="T72" fmla="*/ 138 w 158"/>
                  <a:gd name="T73" fmla="*/ 12 h 126"/>
                  <a:gd name="T74" fmla="*/ 142 w 158"/>
                  <a:gd name="T75" fmla="*/ 14 h 126"/>
                  <a:gd name="T76" fmla="*/ 144 w 158"/>
                  <a:gd name="T77" fmla="*/ 18 h 126"/>
                  <a:gd name="T78" fmla="*/ 146 w 158"/>
                  <a:gd name="T79" fmla="*/ 22 h 126"/>
                  <a:gd name="T80" fmla="*/ 146 w 158"/>
                  <a:gd name="T81" fmla="*/ 28 h 126"/>
                  <a:gd name="T82" fmla="*/ 146 w 158"/>
                  <a:gd name="T83" fmla="*/ 34 h 126"/>
                  <a:gd name="T84" fmla="*/ 146 w 158"/>
                  <a:gd name="T85" fmla="*/ 38 h 126"/>
                  <a:gd name="T86" fmla="*/ 148 w 158"/>
                  <a:gd name="T87" fmla="*/ 42 h 126"/>
                  <a:gd name="T88" fmla="*/ 150 w 158"/>
                  <a:gd name="T89" fmla="*/ 46 h 126"/>
                  <a:gd name="T90" fmla="*/ 158 w 158"/>
                  <a:gd name="T91" fmla="*/ 54 h 126"/>
                  <a:gd name="T92" fmla="*/ 156 w 158"/>
                  <a:gd name="T93" fmla="*/ 54 h 126"/>
                  <a:gd name="T94" fmla="*/ 154 w 158"/>
                  <a:gd name="T95" fmla="*/ 54 h 126"/>
                  <a:gd name="T96" fmla="*/ 150 w 158"/>
                  <a:gd name="T97" fmla="*/ 54 h 126"/>
                  <a:gd name="T98" fmla="*/ 146 w 158"/>
                  <a:gd name="T99" fmla="*/ 54 h 126"/>
                  <a:gd name="T100" fmla="*/ 142 w 158"/>
                  <a:gd name="T101" fmla="*/ 54 h 126"/>
                  <a:gd name="T102" fmla="*/ 140 w 158"/>
                  <a:gd name="T103" fmla="*/ 56 h 126"/>
                  <a:gd name="T104" fmla="*/ 136 w 158"/>
                  <a:gd name="T105" fmla="*/ 58 h 126"/>
                  <a:gd name="T106" fmla="*/ 136 w 158"/>
                  <a:gd name="T107" fmla="*/ 62 h 126"/>
                  <a:gd name="T108" fmla="*/ 134 w 158"/>
                  <a:gd name="T109" fmla="*/ 74 h 126"/>
                  <a:gd name="T110" fmla="*/ 82 w 158"/>
                  <a:gd name="T111" fmla="*/ 92 h 126"/>
                  <a:gd name="T112" fmla="*/ 68 w 158"/>
                  <a:gd name="T113" fmla="*/ 96 h 126"/>
                  <a:gd name="T114" fmla="*/ 60 w 158"/>
                  <a:gd name="T115" fmla="*/ 104 h 126"/>
                  <a:gd name="T116" fmla="*/ 48 w 158"/>
                  <a:gd name="T117" fmla="*/ 110 h 126"/>
                  <a:gd name="T118" fmla="*/ 52 w 158"/>
                  <a:gd name="T119" fmla="*/ 126 h 126"/>
                  <a:gd name="T120" fmla="*/ 0 w 158"/>
                  <a:gd name="T121" fmla="*/ 12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8" h="126">
                    <a:moveTo>
                      <a:pt x="0" y="120"/>
                    </a:moveTo>
                    <a:lnTo>
                      <a:pt x="2" y="118"/>
                    </a:lnTo>
                    <a:lnTo>
                      <a:pt x="2" y="116"/>
                    </a:lnTo>
                    <a:lnTo>
                      <a:pt x="14" y="112"/>
                    </a:lnTo>
                    <a:lnTo>
                      <a:pt x="22" y="106"/>
                    </a:lnTo>
                    <a:lnTo>
                      <a:pt x="30" y="98"/>
                    </a:lnTo>
                    <a:lnTo>
                      <a:pt x="38" y="90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6" y="68"/>
                    </a:lnTo>
                    <a:lnTo>
                      <a:pt x="50" y="60"/>
                    </a:lnTo>
                    <a:lnTo>
                      <a:pt x="56" y="54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4" y="40"/>
                    </a:lnTo>
                    <a:lnTo>
                      <a:pt x="66" y="36"/>
                    </a:lnTo>
                    <a:lnTo>
                      <a:pt x="70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76" y="20"/>
                    </a:lnTo>
                    <a:lnTo>
                      <a:pt x="76" y="14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2"/>
                    </a:lnTo>
                    <a:lnTo>
                      <a:pt x="88" y="4"/>
                    </a:lnTo>
                    <a:lnTo>
                      <a:pt x="92" y="6"/>
                    </a:lnTo>
                    <a:lnTo>
                      <a:pt x="98" y="8"/>
                    </a:lnTo>
                    <a:lnTo>
                      <a:pt x="104" y="10"/>
                    </a:lnTo>
                    <a:lnTo>
                      <a:pt x="114" y="12"/>
                    </a:lnTo>
                    <a:lnTo>
                      <a:pt x="126" y="12"/>
                    </a:lnTo>
                    <a:lnTo>
                      <a:pt x="134" y="12"/>
                    </a:lnTo>
                    <a:lnTo>
                      <a:pt x="136" y="12"/>
                    </a:lnTo>
                    <a:lnTo>
                      <a:pt x="138" y="12"/>
                    </a:lnTo>
                    <a:lnTo>
                      <a:pt x="142" y="14"/>
                    </a:lnTo>
                    <a:lnTo>
                      <a:pt x="144" y="18"/>
                    </a:lnTo>
                    <a:lnTo>
                      <a:pt x="146" y="22"/>
                    </a:lnTo>
                    <a:lnTo>
                      <a:pt x="146" y="28"/>
                    </a:lnTo>
                    <a:lnTo>
                      <a:pt x="146" y="34"/>
                    </a:lnTo>
                    <a:lnTo>
                      <a:pt x="146" y="38"/>
                    </a:lnTo>
                    <a:lnTo>
                      <a:pt x="148" y="42"/>
                    </a:lnTo>
                    <a:lnTo>
                      <a:pt x="150" y="46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4" y="54"/>
                    </a:lnTo>
                    <a:lnTo>
                      <a:pt x="150" y="54"/>
                    </a:lnTo>
                    <a:lnTo>
                      <a:pt x="146" y="54"/>
                    </a:lnTo>
                    <a:lnTo>
                      <a:pt x="142" y="54"/>
                    </a:lnTo>
                    <a:lnTo>
                      <a:pt x="140" y="56"/>
                    </a:lnTo>
                    <a:lnTo>
                      <a:pt x="136" y="58"/>
                    </a:lnTo>
                    <a:lnTo>
                      <a:pt x="136" y="62"/>
                    </a:lnTo>
                    <a:lnTo>
                      <a:pt x="134" y="74"/>
                    </a:lnTo>
                    <a:lnTo>
                      <a:pt x="82" y="92"/>
                    </a:lnTo>
                    <a:lnTo>
                      <a:pt x="68" y="96"/>
                    </a:lnTo>
                    <a:lnTo>
                      <a:pt x="60" y="104"/>
                    </a:lnTo>
                    <a:lnTo>
                      <a:pt x="48" y="110"/>
                    </a:lnTo>
                    <a:lnTo>
                      <a:pt x="52" y="126"/>
                    </a:lnTo>
                    <a:lnTo>
                      <a:pt x="0" y="12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3" name="Freeform 89">
                <a:extLst>
                  <a:ext uri="{FF2B5EF4-FFF2-40B4-BE49-F238E27FC236}">
                    <a16:creationId xmlns:a16="http://schemas.microsoft.com/office/drawing/2014/main" id="{1E0CC8BD-73CE-4BE2-9C9A-E1B194A64B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03375" y="3733800"/>
                <a:ext cx="82550" cy="177800"/>
              </a:xfrm>
              <a:custGeom>
                <a:avLst/>
                <a:gdLst>
                  <a:gd name="T0" fmla="*/ 8 w 52"/>
                  <a:gd name="T1" fmla="*/ 12 h 112"/>
                  <a:gd name="T2" fmla="*/ 6 w 52"/>
                  <a:gd name="T3" fmla="*/ 18 h 112"/>
                  <a:gd name="T4" fmla="*/ 4 w 52"/>
                  <a:gd name="T5" fmla="*/ 28 h 112"/>
                  <a:gd name="T6" fmla="*/ 4 w 52"/>
                  <a:gd name="T7" fmla="*/ 32 h 112"/>
                  <a:gd name="T8" fmla="*/ 2 w 52"/>
                  <a:gd name="T9" fmla="*/ 38 h 112"/>
                  <a:gd name="T10" fmla="*/ 0 w 52"/>
                  <a:gd name="T11" fmla="*/ 40 h 112"/>
                  <a:gd name="T12" fmla="*/ 0 w 52"/>
                  <a:gd name="T13" fmla="*/ 46 h 112"/>
                  <a:gd name="T14" fmla="*/ 2 w 52"/>
                  <a:gd name="T15" fmla="*/ 50 h 112"/>
                  <a:gd name="T16" fmla="*/ 2 w 52"/>
                  <a:gd name="T17" fmla="*/ 54 h 112"/>
                  <a:gd name="T18" fmla="*/ 2 w 52"/>
                  <a:gd name="T19" fmla="*/ 58 h 112"/>
                  <a:gd name="T20" fmla="*/ 6 w 52"/>
                  <a:gd name="T21" fmla="*/ 64 h 112"/>
                  <a:gd name="T22" fmla="*/ 8 w 52"/>
                  <a:gd name="T23" fmla="*/ 64 h 112"/>
                  <a:gd name="T24" fmla="*/ 10 w 52"/>
                  <a:gd name="T25" fmla="*/ 68 h 112"/>
                  <a:gd name="T26" fmla="*/ 14 w 52"/>
                  <a:gd name="T27" fmla="*/ 88 h 112"/>
                  <a:gd name="T28" fmla="*/ 22 w 52"/>
                  <a:gd name="T29" fmla="*/ 112 h 112"/>
                  <a:gd name="T30" fmla="*/ 26 w 52"/>
                  <a:gd name="T31" fmla="*/ 108 h 112"/>
                  <a:gd name="T32" fmla="*/ 34 w 52"/>
                  <a:gd name="T33" fmla="*/ 102 h 112"/>
                  <a:gd name="T34" fmla="*/ 40 w 52"/>
                  <a:gd name="T35" fmla="*/ 96 h 112"/>
                  <a:gd name="T36" fmla="*/ 40 w 52"/>
                  <a:gd name="T37" fmla="*/ 92 h 112"/>
                  <a:gd name="T38" fmla="*/ 38 w 52"/>
                  <a:gd name="T39" fmla="*/ 88 h 112"/>
                  <a:gd name="T40" fmla="*/ 38 w 52"/>
                  <a:gd name="T41" fmla="*/ 84 h 112"/>
                  <a:gd name="T42" fmla="*/ 44 w 52"/>
                  <a:gd name="T43" fmla="*/ 82 h 112"/>
                  <a:gd name="T44" fmla="*/ 48 w 52"/>
                  <a:gd name="T45" fmla="*/ 76 h 112"/>
                  <a:gd name="T46" fmla="*/ 46 w 52"/>
                  <a:gd name="T47" fmla="*/ 68 h 112"/>
                  <a:gd name="T48" fmla="*/ 44 w 52"/>
                  <a:gd name="T49" fmla="*/ 62 h 112"/>
                  <a:gd name="T50" fmla="*/ 42 w 52"/>
                  <a:gd name="T51" fmla="*/ 60 h 112"/>
                  <a:gd name="T52" fmla="*/ 42 w 52"/>
                  <a:gd name="T53" fmla="*/ 54 h 112"/>
                  <a:gd name="T54" fmla="*/ 44 w 52"/>
                  <a:gd name="T55" fmla="*/ 50 h 112"/>
                  <a:gd name="T56" fmla="*/ 48 w 52"/>
                  <a:gd name="T57" fmla="*/ 46 h 112"/>
                  <a:gd name="T58" fmla="*/ 50 w 52"/>
                  <a:gd name="T59" fmla="*/ 44 h 112"/>
                  <a:gd name="T60" fmla="*/ 50 w 52"/>
                  <a:gd name="T61" fmla="*/ 42 h 112"/>
                  <a:gd name="T62" fmla="*/ 48 w 52"/>
                  <a:gd name="T63" fmla="*/ 40 h 112"/>
                  <a:gd name="T64" fmla="*/ 46 w 52"/>
                  <a:gd name="T65" fmla="*/ 36 h 112"/>
                  <a:gd name="T66" fmla="*/ 44 w 52"/>
                  <a:gd name="T67" fmla="*/ 28 h 112"/>
                  <a:gd name="T68" fmla="*/ 46 w 52"/>
                  <a:gd name="T69" fmla="*/ 24 h 112"/>
                  <a:gd name="T70" fmla="*/ 52 w 52"/>
                  <a:gd name="T71" fmla="*/ 20 h 112"/>
                  <a:gd name="T72" fmla="*/ 32 w 52"/>
                  <a:gd name="T73" fmla="*/ 2 h 112"/>
                  <a:gd name="T74" fmla="*/ 30 w 52"/>
                  <a:gd name="T75" fmla="*/ 0 h 112"/>
                  <a:gd name="T76" fmla="*/ 22 w 52"/>
                  <a:gd name="T77" fmla="*/ 2 h 112"/>
                  <a:gd name="T78" fmla="*/ 16 w 52"/>
                  <a:gd name="T79" fmla="*/ 4 h 112"/>
                  <a:gd name="T80" fmla="*/ 12 w 52"/>
                  <a:gd name="T81" fmla="*/ 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112">
                    <a:moveTo>
                      <a:pt x="10" y="12"/>
                    </a:moveTo>
                    <a:lnTo>
                      <a:pt x="8" y="12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8" y="102"/>
                    </a:lnTo>
                    <a:lnTo>
                      <a:pt x="22" y="112"/>
                    </a:lnTo>
                    <a:lnTo>
                      <a:pt x="24" y="112"/>
                    </a:lnTo>
                    <a:lnTo>
                      <a:pt x="26" y="108"/>
                    </a:lnTo>
                    <a:lnTo>
                      <a:pt x="30" y="106"/>
                    </a:lnTo>
                    <a:lnTo>
                      <a:pt x="34" y="102"/>
                    </a:lnTo>
                    <a:lnTo>
                      <a:pt x="36" y="98"/>
                    </a:lnTo>
                    <a:lnTo>
                      <a:pt x="40" y="96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42" y="82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48" y="1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0" y="1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4" name="Freeform 90">
                <a:extLst>
                  <a:ext uri="{FF2B5EF4-FFF2-40B4-BE49-F238E27FC236}">
                    <a16:creationId xmlns:a16="http://schemas.microsoft.com/office/drawing/2014/main" id="{E15A0AB2-53A4-4663-A0F4-6EF3005CC49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38300" y="3832225"/>
                <a:ext cx="327025" cy="320675"/>
              </a:xfrm>
              <a:custGeom>
                <a:avLst/>
                <a:gdLst>
                  <a:gd name="T0" fmla="*/ 200 w 206"/>
                  <a:gd name="T1" fmla="*/ 34 h 202"/>
                  <a:gd name="T2" fmla="*/ 192 w 206"/>
                  <a:gd name="T3" fmla="*/ 30 h 202"/>
                  <a:gd name="T4" fmla="*/ 182 w 206"/>
                  <a:gd name="T5" fmla="*/ 24 h 202"/>
                  <a:gd name="T6" fmla="*/ 174 w 206"/>
                  <a:gd name="T7" fmla="*/ 22 h 202"/>
                  <a:gd name="T8" fmla="*/ 170 w 206"/>
                  <a:gd name="T9" fmla="*/ 22 h 202"/>
                  <a:gd name="T10" fmla="*/ 162 w 206"/>
                  <a:gd name="T11" fmla="*/ 22 h 202"/>
                  <a:gd name="T12" fmla="*/ 148 w 206"/>
                  <a:gd name="T13" fmla="*/ 26 h 202"/>
                  <a:gd name="T14" fmla="*/ 138 w 206"/>
                  <a:gd name="T15" fmla="*/ 28 h 202"/>
                  <a:gd name="T16" fmla="*/ 136 w 206"/>
                  <a:gd name="T17" fmla="*/ 34 h 202"/>
                  <a:gd name="T18" fmla="*/ 138 w 206"/>
                  <a:gd name="T19" fmla="*/ 42 h 202"/>
                  <a:gd name="T20" fmla="*/ 140 w 206"/>
                  <a:gd name="T21" fmla="*/ 46 h 202"/>
                  <a:gd name="T22" fmla="*/ 138 w 206"/>
                  <a:gd name="T23" fmla="*/ 54 h 202"/>
                  <a:gd name="T24" fmla="*/ 122 w 206"/>
                  <a:gd name="T25" fmla="*/ 56 h 202"/>
                  <a:gd name="T26" fmla="*/ 106 w 206"/>
                  <a:gd name="T27" fmla="*/ 52 h 202"/>
                  <a:gd name="T28" fmla="*/ 96 w 206"/>
                  <a:gd name="T29" fmla="*/ 44 h 202"/>
                  <a:gd name="T30" fmla="*/ 88 w 206"/>
                  <a:gd name="T31" fmla="*/ 36 h 202"/>
                  <a:gd name="T32" fmla="*/ 84 w 206"/>
                  <a:gd name="T33" fmla="*/ 26 h 202"/>
                  <a:gd name="T34" fmla="*/ 80 w 206"/>
                  <a:gd name="T35" fmla="*/ 18 h 202"/>
                  <a:gd name="T36" fmla="*/ 78 w 206"/>
                  <a:gd name="T37" fmla="*/ 16 h 202"/>
                  <a:gd name="T38" fmla="*/ 56 w 206"/>
                  <a:gd name="T39" fmla="*/ 10 h 202"/>
                  <a:gd name="T40" fmla="*/ 46 w 206"/>
                  <a:gd name="T41" fmla="*/ 6 h 202"/>
                  <a:gd name="T42" fmla="*/ 38 w 206"/>
                  <a:gd name="T43" fmla="*/ 4 h 202"/>
                  <a:gd name="T44" fmla="*/ 24 w 206"/>
                  <a:gd name="T45" fmla="*/ 0 h 202"/>
                  <a:gd name="T46" fmla="*/ 24 w 206"/>
                  <a:gd name="T47" fmla="*/ 4 h 202"/>
                  <a:gd name="T48" fmla="*/ 26 w 206"/>
                  <a:gd name="T49" fmla="*/ 12 h 202"/>
                  <a:gd name="T50" fmla="*/ 24 w 206"/>
                  <a:gd name="T51" fmla="*/ 18 h 202"/>
                  <a:gd name="T52" fmla="*/ 22 w 206"/>
                  <a:gd name="T53" fmla="*/ 20 h 202"/>
                  <a:gd name="T54" fmla="*/ 18 w 206"/>
                  <a:gd name="T55" fmla="*/ 20 h 202"/>
                  <a:gd name="T56" fmla="*/ 16 w 206"/>
                  <a:gd name="T57" fmla="*/ 22 h 202"/>
                  <a:gd name="T58" fmla="*/ 18 w 206"/>
                  <a:gd name="T59" fmla="*/ 30 h 202"/>
                  <a:gd name="T60" fmla="*/ 18 w 206"/>
                  <a:gd name="T61" fmla="*/ 30 h 202"/>
                  <a:gd name="T62" fmla="*/ 16 w 206"/>
                  <a:gd name="T63" fmla="*/ 34 h 202"/>
                  <a:gd name="T64" fmla="*/ 12 w 206"/>
                  <a:gd name="T65" fmla="*/ 40 h 202"/>
                  <a:gd name="T66" fmla="*/ 6 w 206"/>
                  <a:gd name="T67" fmla="*/ 46 h 202"/>
                  <a:gd name="T68" fmla="*/ 2 w 206"/>
                  <a:gd name="T69" fmla="*/ 50 h 202"/>
                  <a:gd name="T70" fmla="*/ 0 w 206"/>
                  <a:gd name="T71" fmla="*/ 50 h 202"/>
                  <a:gd name="T72" fmla="*/ 2 w 206"/>
                  <a:gd name="T73" fmla="*/ 54 h 202"/>
                  <a:gd name="T74" fmla="*/ 4 w 206"/>
                  <a:gd name="T75" fmla="*/ 60 h 202"/>
                  <a:gd name="T76" fmla="*/ 4 w 206"/>
                  <a:gd name="T77" fmla="*/ 72 h 202"/>
                  <a:gd name="T78" fmla="*/ 6 w 206"/>
                  <a:gd name="T79" fmla="*/ 80 h 202"/>
                  <a:gd name="T80" fmla="*/ 8 w 206"/>
                  <a:gd name="T81" fmla="*/ 82 h 202"/>
                  <a:gd name="T82" fmla="*/ 12 w 206"/>
                  <a:gd name="T83" fmla="*/ 88 h 202"/>
                  <a:gd name="T84" fmla="*/ 12 w 206"/>
                  <a:gd name="T85" fmla="*/ 96 h 202"/>
                  <a:gd name="T86" fmla="*/ 12 w 206"/>
                  <a:gd name="T87" fmla="*/ 106 h 202"/>
                  <a:gd name="T88" fmla="*/ 10 w 206"/>
                  <a:gd name="T89" fmla="*/ 108 h 202"/>
                  <a:gd name="T90" fmla="*/ 14 w 206"/>
                  <a:gd name="T91" fmla="*/ 112 h 202"/>
                  <a:gd name="T92" fmla="*/ 14 w 206"/>
                  <a:gd name="T93" fmla="*/ 122 h 202"/>
                  <a:gd name="T94" fmla="*/ 30 w 206"/>
                  <a:gd name="T95" fmla="*/ 142 h 202"/>
                  <a:gd name="T96" fmla="*/ 36 w 206"/>
                  <a:gd name="T97" fmla="*/ 142 h 202"/>
                  <a:gd name="T98" fmla="*/ 40 w 206"/>
                  <a:gd name="T99" fmla="*/ 146 h 202"/>
                  <a:gd name="T100" fmla="*/ 44 w 206"/>
                  <a:gd name="T101" fmla="*/ 152 h 202"/>
                  <a:gd name="T102" fmla="*/ 48 w 206"/>
                  <a:gd name="T103" fmla="*/ 158 h 202"/>
                  <a:gd name="T104" fmla="*/ 184 w 206"/>
                  <a:gd name="T105" fmla="*/ 202 h 202"/>
                  <a:gd name="T106" fmla="*/ 206 w 206"/>
                  <a:gd name="T107" fmla="*/ 18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6" h="202">
                    <a:moveTo>
                      <a:pt x="206" y="34"/>
                    </a:moveTo>
                    <a:lnTo>
                      <a:pt x="200" y="34"/>
                    </a:lnTo>
                    <a:lnTo>
                      <a:pt x="196" y="32"/>
                    </a:lnTo>
                    <a:lnTo>
                      <a:pt x="192" y="30"/>
                    </a:lnTo>
                    <a:lnTo>
                      <a:pt x="186" y="26"/>
                    </a:lnTo>
                    <a:lnTo>
                      <a:pt x="182" y="24"/>
                    </a:lnTo>
                    <a:lnTo>
                      <a:pt x="176" y="24"/>
                    </a:lnTo>
                    <a:lnTo>
                      <a:pt x="174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6" y="22"/>
                    </a:lnTo>
                    <a:lnTo>
                      <a:pt x="162" y="22"/>
                    </a:lnTo>
                    <a:lnTo>
                      <a:pt x="154" y="24"/>
                    </a:lnTo>
                    <a:lnTo>
                      <a:pt x="148" y="26"/>
                    </a:lnTo>
                    <a:lnTo>
                      <a:pt x="142" y="26"/>
                    </a:lnTo>
                    <a:lnTo>
                      <a:pt x="138" y="28"/>
                    </a:lnTo>
                    <a:lnTo>
                      <a:pt x="138" y="32"/>
                    </a:lnTo>
                    <a:lnTo>
                      <a:pt x="136" y="34"/>
                    </a:lnTo>
                    <a:lnTo>
                      <a:pt x="138" y="38"/>
                    </a:lnTo>
                    <a:lnTo>
                      <a:pt x="138" y="42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40" y="46"/>
                    </a:lnTo>
                    <a:lnTo>
                      <a:pt x="138" y="54"/>
                    </a:lnTo>
                    <a:lnTo>
                      <a:pt x="132" y="56"/>
                    </a:lnTo>
                    <a:lnTo>
                      <a:pt x="122" y="56"/>
                    </a:lnTo>
                    <a:lnTo>
                      <a:pt x="114" y="54"/>
                    </a:lnTo>
                    <a:lnTo>
                      <a:pt x="106" y="52"/>
                    </a:lnTo>
                    <a:lnTo>
                      <a:pt x="100" y="48"/>
                    </a:lnTo>
                    <a:lnTo>
                      <a:pt x="96" y="44"/>
                    </a:lnTo>
                    <a:lnTo>
                      <a:pt x="90" y="40"/>
                    </a:lnTo>
                    <a:lnTo>
                      <a:pt x="88" y="36"/>
                    </a:lnTo>
                    <a:lnTo>
                      <a:pt x="86" y="30"/>
                    </a:lnTo>
                    <a:lnTo>
                      <a:pt x="84" y="26"/>
                    </a:lnTo>
                    <a:lnTo>
                      <a:pt x="82" y="22"/>
                    </a:lnTo>
                    <a:lnTo>
                      <a:pt x="80" y="18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52" y="8"/>
                    </a:lnTo>
                    <a:lnTo>
                      <a:pt x="46" y="6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2" y="40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6" y="76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8" y="82"/>
                    </a:lnTo>
                    <a:lnTo>
                      <a:pt x="10" y="84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102"/>
                    </a:lnTo>
                    <a:lnTo>
                      <a:pt x="12" y="106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2" y="110"/>
                    </a:lnTo>
                    <a:lnTo>
                      <a:pt x="14" y="112"/>
                    </a:lnTo>
                    <a:lnTo>
                      <a:pt x="14" y="116"/>
                    </a:lnTo>
                    <a:lnTo>
                      <a:pt x="14" y="122"/>
                    </a:lnTo>
                    <a:lnTo>
                      <a:pt x="28" y="142"/>
                    </a:lnTo>
                    <a:lnTo>
                      <a:pt x="30" y="142"/>
                    </a:lnTo>
                    <a:lnTo>
                      <a:pt x="32" y="142"/>
                    </a:lnTo>
                    <a:lnTo>
                      <a:pt x="36" y="142"/>
                    </a:lnTo>
                    <a:lnTo>
                      <a:pt x="40" y="146"/>
                    </a:lnTo>
                    <a:lnTo>
                      <a:pt x="40" y="146"/>
                    </a:lnTo>
                    <a:lnTo>
                      <a:pt x="42" y="148"/>
                    </a:lnTo>
                    <a:lnTo>
                      <a:pt x="44" y="152"/>
                    </a:lnTo>
                    <a:lnTo>
                      <a:pt x="46" y="154"/>
                    </a:lnTo>
                    <a:lnTo>
                      <a:pt x="48" y="158"/>
                    </a:lnTo>
                    <a:lnTo>
                      <a:pt x="76" y="156"/>
                    </a:lnTo>
                    <a:lnTo>
                      <a:pt x="184" y="202"/>
                    </a:lnTo>
                    <a:lnTo>
                      <a:pt x="184" y="184"/>
                    </a:lnTo>
                    <a:lnTo>
                      <a:pt x="206" y="184"/>
                    </a:lnTo>
                    <a:lnTo>
                      <a:pt x="206" y="3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5" name="Freeform 91">
                <a:extLst>
                  <a:ext uri="{FF2B5EF4-FFF2-40B4-BE49-F238E27FC236}">
                    <a16:creationId xmlns:a16="http://schemas.microsoft.com/office/drawing/2014/main" id="{5C6B3288-9292-4EA8-9FB9-BD3CB660F3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98600" y="4279900"/>
                <a:ext cx="231775" cy="190500"/>
              </a:xfrm>
              <a:custGeom>
                <a:avLst/>
                <a:gdLst>
                  <a:gd name="T0" fmla="*/ 142 w 146"/>
                  <a:gd name="T1" fmla="*/ 0 h 120"/>
                  <a:gd name="T2" fmla="*/ 132 w 146"/>
                  <a:gd name="T3" fmla="*/ 2 h 120"/>
                  <a:gd name="T4" fmla="*/ 124 w 146"/>
                  <a:gd name="T5" fmla="*/ 6 h 120"/>
                  <a:gd name="T6" fmla="*/ 120 w 146"/>
                  <a:gd name="T7" fmla="*/ 8 h 120"/>
                  <a:gd name="T8" fmla="*/ 96 w 146"/>
                  <a:gd name="T9" fmla="*/ 4 h 120"/>
                  <a:gd name="T10" fmla="*/ 84 w 146"/>
                  <a:gd name="T11" fmla="*/ 8 h 120"/>
                  <a:gd name="T12" fmla="*/ 76 w 146"/>
                  <a:gd name="T13" fmla="*/ 6 h 120"/>
                  <a:gd name="T14" fmla="*/ 68 w 146"/>
                  <a:gd name="T15" fmla="*/ 12 h 120"/>
                  <a:gd name="T16" fmla="*/ 62 w 146"/>
                  <a:gd name="T17" fmla="*/ 16 h 120"/>
                  <a:gd name="T18" fmla="*/ 58 w 146"/>
                  <a:gd name="T19" fmla="*/ 14 h 120"/>
                  <a:gd name="T20" fmla="*/ 50 w 146"/>
                  <a:gd name="T21" fmla="*/ 10 h 120"/>
                  <a:gd name="T22" fmla="*/ 42 w 146"/>
                  <a:gd name="T23" fmla="*/ 8 h 120"/>
                  <a:gd name="T24" fmla="*/ 40 w 146"/>
                  <a:gd name="T25" fmla="*/ 6 h 120"/>
                  <a:gd name="T26" fmla="*/ 38 w 146"/>
                  <a:gd name="T27" fmla="*/ 6 h 120"/>
                  <a:gd name="T28" fmla="*/ 30 w 146"/>
                  <a:gd name="T29" fmla="*/ 6 h 120"/>
                  <a:gd name="T30" fmla="*/ 16 w 146"/>
                  <a:gd name="T31" fmla="*/ 8 h 120"/>
                  <a:gd name="T32" fmla="*/ 6 w 146"/>
                  <a:gd name="T33" fmla="*/ 14 h 120"/>
                  <a:gd name="T34" fmla="*/ 2 w 146"/>
                  <a:gd name="T35" fmla="*/ 20 h 120"/>
                  <a:gd name="T36" fmla="*/ 4 w 146"/>
                  <a:gd name="T37" fmla="*/ 22 h 120"/>
                  <a:gd name="T38" fmla="*/ 6 w 146"/>
                  <a:gd name="T39" fmla="*/ 28 h 120"/>
                  <a:gd name="T40" fmla="*/ 6 w 146"/>
                  <a:gd name="T41" fmla="*/ 40 h 120"/>
                  <a:gd name="T42" fmla="*/ 6 w 146"/>
                  <a:gd name="T43" fmla="*/ 48 h 120"/>
                  <a:gd name="T44" fmla="*/ 2 w 146"/>
                  <a:gd name="T45" fmla="*/ 54 h 120"/>
                  <a:gd name="T46" fmla="*/ 0 w 146"/>
                  <a:gd name="T47" fmla="*/ 64 h 120"/>
                  <a:gd name="T48" fmla="*/ 0 w 146"/>
                  <a:gd name="T49" fmla="*/ 100 h 120"/>
                  <a:gd name="T50" fmla="*/ 16 w 146"/>
                  <a:gd name="T51" fmla="*/ 100 h 120"/>
                  <a:gd name="T52" fmla="*/ 34 w 146"/>
                  <a:gd name="T53" fmla="*/ 112 h 120"/>
                  <a:gd name="T54" fmla="*/ 52 w 146"/>
                  <a:gd name="T55" fmla="*/ 118 h 120"/>
                  <a:gd name="T56" fmla="*/ 76 w 146"/>
                  <a:gd name="T57" fmla="*/ 120 h 120"/>
                  <a:gd name="T58" fmla="*/ 94 w 146"/>
                  <a:gd name="T59" fmla="*/ 102 h 120"/>
                  <a:gd name="T60" fmla="*/ 96 w 146"/>
                  <a:gd name="T61" fmla="*/ 86 h 120"/>
                  <a:gd name="T62" fmla="*/ 100 w 146"/>
                  <a:gd name="T63" fmla="*/ 80 h 120"/>
                  <a:gd name="T64" fmla="*/ 108 w 146"/>
                  <a:gd name="T65" fmla="*/ 72 h 120"/>
                  <a:gd name="T66" fmla="*/ 118 w 146"/>
                  <a:gd name="T67" fmla="*/ 68 h 120"/>
                  <a:gd name="T68" fmla="*/ 122 w 146"/>
                  <a:gd name="T69" fmla="*/ 72 h 120"/>
                  <a:gd name="T70" fmla="*/ 126 w 146"/>
                  <a:gd name="T71" fmla="*/ 72 h 120"/>
                  <a:gd name="T72" fmla="*/ 132 w 146"/>
                  <a:gd name="T73" fmla="*/ 68 h 120"/>
                  <a:gd name="T74" fmla="*/ 138 w 146"/>
                  <a:gd name="T75" fmla="*/ 56 h 120"/>
                  <a:gd name="T76" fmla="*/ 142 w 146"/>
                  <a:gd name="T77" fmla="*/ 46 h 120"/>
                  <a:gd name="T78" fmla="*/ 144 w 146"/>
                  <a:gd name="T79" fmla="*/ 36 h 120"/>
                  <a:gd name="T80" fmla="*/ 146 w 146"/>
                  <a:gd name="T81" fmla="*/ 24 h 120"/>
                  <a:gd name="T82" fmla="*/ 144 w 146"/>
                  <a:gd name="T83" fmla="*/ 14 h 120"/>
                  <a:gd name="T84" fmla="*/ 146 w 146"/>
                  <a:gd name="T85" fmla="*/ 4 h 120"/>
                  <a:gd name="T86" fmla="*/ 146 w 146"/>
                  <a:gd name="T8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6" h="120">
                    <a:moveTo>
                      <a:pt x="146" y="0"/>
                    </a:moveTo>
                    <a:lnTo>
                      <a:pt x="142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4" y="6"/>
                    </a:lnTo>
                    <a:lnTo>
                      <a:pt x="120" y="6"/>
                    </a:lnTo>
                    <a:lnTo>
                      <a:pt x="120" y="8"/>
                    </a:lnTo>
                    <a:lnTo>
                      <a:pt x="108" y="2"/>
                    </a:lnTo>
                    <a:lnTo>
                      <a:pt x="96" y="4"/>
                    </a:lnTo>
                    <a:lnTo>
                      <a:pt x="88" y="6"/>
                    </a:lnTo>
                    <a:lnTo>
                      <a:pt x="84" y="8"/>
                    </a:lnTo>
                    <a:lnTo>
                      <a:pt x="80" y="6"/>
                    </a:lnTo>
                    <a:lnTo>
                      <a:pt x="76" y="6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14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100"/>
                    </a:lnTo>
                    <a:lnTo>
                      <a:pt x="14" y="98"/>
                    </a:lnTo>
                    <a:lnTo>
                      <a:pt x="16" y="100"/>
                    </a:lnTo>
                    <a:lnTo>
                      <a:pt x="24" y="106"/>
                    </a:lnTo>
                    <a:lnTo>
                      <a:pt x="34" y="112"/>
                    </a:lnTo>
                    <a:lnTo>
                      <a:pt x="48" y="118"/>
                    </a:lnTo>
                    <a:lnTo>
                      <a:pt x="52" y="118"/>
                    </a:lnTo>
                    <a:lnTo>
                      <a:pt x="62" y="120"/>
                    </a:lnTo>
                    <a:lnTo>
                      <a:pt x="76" y="120"/>
                    </a:lnTo>
                    <a:lnTo>
                      <a:pt x="86" y="120"/>
                    </a:lnTo>
                    <a:lnTo>
                      <a:pt x="94" y="102"/>
                    </a:lnTo>
                    <a:lnTo>
                      <a:pt x="94" y="88"/>
                    </a:lnTo>
                    <a:lnTo>
                      <a:pt x="96" y="86"/>
                    </a:lnTo>
                    <a:lnTo>
                      <a:pt x="98" y="84"/>
                    </a:lnTo>
                    <a:lnTo>
                      <a:pt x="100" y="80"/>
                    </a:lnTo>
                    <a:lnTo>
                      <a:pt x="104" y="76"/>
                    </a:lnTo>
                    <a:lnTo>
                      <a:pt x="108" y="72"/>
                    </a:lnTo>
                    <a:lnTo>
                      <a:pt x="112" y="70"/>
                    </a:lnTo>
                    <a:lnTo>
                      <a:pt x="118" y="68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4" y="72"/>
                    </a:lnTo>
                    <a:lnTo>
                      <a:pt x="126" y="72"/>
                    </a:lnTo>
                    <a:lnTo>
                      <a:pt x="128" y="70"/>
                    </a:lnTo>
                    <a:lnTo>
                      <a:pt x="132" y="68"/>
                    </a:lnTo>
                    <a:lnTo>
                      <a:pt x="136" y="64"/>
                    </a:lnTo>
                    <a:lnTo>
                      <a:pt x="138" y="56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44" y="42"/>
                    </a:lnTo>
                    <a:lnTo>
                      <a:pt x="144" y="36"/>
                    </a:lnTo>
                    <a:lnTo>
                      <a:pt x="146" y="30"/>
                    </a:lnTo>
                    <a:lnTo>
                      <a:pt x="146" y="24"/>
                    </a:lnTo>
                    <a:lnTo>
                      <a:pt x="144" y="18"/>
                    </a:lnTo>
                    <a:lnTo>
                      <a:pt x="144" y="14"/>
                    </a:lnTo>
                    <a:lnTo>
                      <a:pt x="144" y="8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4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6" name="Freeform 92">
                <a:extLst>
                  <a:ext uri="{FF2B5EF4-FFF2-40B4-BE49-F238E27FC236}">
                    <a16:creationId xmlns:a16="http://schemas.microsoft.com/office/drawing/2014/main" id="{B23029ED-D523-4179-ADA2-A7348BC9FA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89100" y="4057650"/>
                <a:ext cx="82550" cy="209550"/>
              </a:xfrm>
              <a:custGeom>
                <a:avLst/>
                <a:gdLst>
                  <a:gd name="T0" fmla="*/ 28 w 52"/>
                  <a:gd name="T1" fmla="*/ 132 h 132"/>
                  <a:gd name="T2" fmla="*/ 30 w 52"/>
                  <a:gd name="T3" fmla="*/ 118 h 132"/>
                  <a:gd name="T4" fmla="*/ 30 w 52"/>
                  <a:gd name="T5" fmla="*/ 118 h 132"/>
                  <a:gd name="T6" fmla="*/ 30 w 52"/>
                  <a:gd name="T7" fmla="*/ 116 h 132"/>
                  <a:gd name="T8" fmla="*/ 32 w 52"/>
                  <a:gd name="T9" fmla="*/ 112 h 132"/>
                  <a:gd name="T10" fmla="*/ 32 w 52"/>
                  <a:gd name="T11" fmla="*/ 108 h 132"/>
                  <a:gd name="T12" fmla="*/ 36 w 52"/>
                  <a:gd name="T13" fmla="*/ 104 h 132"/>
                  <a:gd name="T14" fmla="*/ 40 w 52"/>
                  <a:gd name="T15" fmla="*/ 100 h 132"/>
                  <a:gd name="T16" fmla="*/ 44 w 52"/>
                  <a:gd name="T17" fmla="*/ 96 h 132"/>
                  <a:gd name="T18" fmla="*/ 44 w 52"/>
                  <a:gd name="T19" fmla="*/ 92 h 132"/>
                  <a:gd name="T20" fmla="*/ 44 w 52"/>
                  <a:gd name="T21" fmla="*/ 80 h 132"/>
                  <a:gd name="T22" fmla="*/ 44 w 52"/>
                  <a:gd name="T23" fmla="*/ 66 h 132"/>
                  <a:gd name="T24" fmla="*/ 46 w 52"/>
                  <a:gd name="T25" fmla="*/ 52 h 132"/>
                  <a:gd name="T26" fmla="*/ 52 w 52"/>
                  <a:gd name="T27" fmla="*/ 44 h 132"/>
                  <a:gd name="T28" fmla="*/ 50 w 52"/>
                  <a:gd name="T29" fmla="*/ 44 h 132"/>
                  <a:gd name="T30" fmla="*/ 50 w 52"/>
                  <a:gd name="T31" fmla="*/ 40 h 132"/>
                  <a:gd name="T32" fmla="*/ 48 w 52"/>
                  <a:gd name="T33" fmla="*/ 36 h 132"/>
                  <a:gd name="T34" fmla="*/ 46 w 52"/>
                  <a:gd name="T35" fmla="*/ 30 h 132"/>
                  <a:gd name="T36" fmla="*/ 44 w 52"/>
                  <a:gd name="T37" fmla="*/ 24 h 132"/>
                  <a:gd name="T38" fmla="*/ 44 w 52"/>
                  <a:gd name="T39" fmla="*/ 20 h 132"/>
                  <a:gd name="T40" fmla="*/ 44 w 52"/>
                  <a:gd name="T41" fmla="*/ 14 h 132"/>
                  <a:gd name="T42" fmla="*/ 16 w 52"/>
                  <a:gd name="T43" fmla="*/ 16 h 132"/>
                  <a:gd name="T44" fmla="*/ 16 w 52"/>
                  <a:gd name="T45" fmla="*/ 14 h 132"/>
                  <a:gd name="T46" fmla="*/ 14 w 52"/>
                  <a:gd name="T47" fmla="*/ 12 h 132"/>
                  <a:gd name="T48" fmla="*/ 12 w 52"/>
                  <a:gd name="T49" fmla="*/ 8 h 132"/>
                  <a:gd name="T50" fmla="*/ 8 w 52"/>
                  <a:gd name="T51" fmla="*/ 4 h 132"/>
                  <a:gd name="T52" fmla="*/ 4 w 52"/>
                  <a:gd name="T53" fmla="*/ 2 h 132"/>
                  <a:gd name="T54" fmla="*/ 0 w 52"/>
                  <a:gd name="T5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2" h="132">
                    <a:moveTo>
                      <a:pt x="28" y="132"/>
                    </a:moveTo>
                    <a:lnTo>
                      <a:pt x="30" y="118"/>
                    </a:lnTo>
                    <a:lnTo>
                      <a:pt x="30" y="118"/>
                    </a:lnTo>
                    <a:lnTo>
                      <a:pt x="30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6" y="104"/>
                    </a:lnTo>
                    <a:lnTo>
                      <a:pt x="40" y="100"/>
                    </a:lnTo>
                    <a:lnTo>
                      <a:pt x="44" y="96"/>
                    </a:lnTo>
                    <a:lnTo>
                      <a:pt x="44" y="92"/>
                    </a:lnTo>
                    <a:lnTo>
                      <a:pt x="44" y="80"/>
                    </a:lnTo>
                    <a:lnTo>
                      <a:pt x="44" y="66"/>
                    </a:lnTo>
                    <a:lnTo>
                      <a:pt x="46" y="52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0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7" name="Freeform 93">
                <a:extLst>
                  <a:ext uri="{FF2B5EF4-FFF2-40B4-BE49-F238E27FC236}">
                    <a16:creationId xmlns:a16="http://schemas.microsoft.com/office/drawing/2014/main" id="{AE09D951-1AE2-4FAD-9063-E7D27E8B8A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25575" y="4057650"/>
                <a:ext cx="346075" cy="257175"/>
              </a:xfrm>
              <a:custGeom>
                <a:avLst/>
                <a:gdLst>
                  <a:gd name="T0" fmla="*/ 94 w 218"/>
                  <a:gd name="T1" fmla="*/ 36 h 162"/>
                  <a:gd name="T2" fmla="*/ 78 w 218"/>
                  <a:gd name="T3" fmla="*/ 40 h 162"/>
                  <a:gd name="T4" fmla="*/ 62 w 218"/>
                  <a:gd name="T5" fmla="*/ 42 h 162"/>
                  <a:gd name="T6" fmla="*/ 60 w 218"/>
                  <a:gd name="T7" fmla="*/ 62 h 162"/>
                  <a:gd name="T8" fmla="*/ 50 w 218"/>
                  <a:gd name="T9" fmla="*/ 100 h 162"/>
                  <a:gd name="T10" fmla="*/ 38 w 218"/>
                  <a:gd name="T11" fmla="*/ 116 h 162"/>
                  <a:gd name="T12" fmla="*/ 32 w 218"/>
                  <a:gd name="T13" fmla="*/ 120 h 162"/>
                  <a:gd name="T14" fmla="*/ 24 w 218"/>
                  <a:gd name="T15" fmla="*/ 122 h 162"/>
                  <a:gd name="T16" fmla="*/ 18 w 218"/>
                  <a:gd name="T17" fmla="*/ 122 h 162"/>
                  <a:gd name="T18" fmla="*/ 10 w 218"/>
                  <a:gd name="T19" fmla="*/ 122 h 162"/>
                  <a:gd name="T20" fmla="*/ 4 w 218"/>
                  <a:gd name="T21" fmla="*/ 122 h 162"/>
                  <a:gd name="T22" fmla="*/ 2 w 218"/>
                  <a:gd name="T23" fmla="*/ 128 h 162"/>
                  <a:gd name="T24" fmla="*/ 4 w 218"/>
                  <a:gd name="T25" fmla="*/ 132 h 162"/>
                  <a:gd name="T26" fmla="*/ 8 w 218"/>
                  <a:gd name="T27" fmla="*/ 138 h 162"/>
                  <a:gd name="T28" fmla="*/ 8 w 218"/>
                  <a:gd name="T29" fmla="*/ 140 h 162"/>
                  <a:gd name="T30" fmla="*/ 14 w 218"/>
                  <a:gd name="T31" fmla="*/ 144 h 162"/>
                  <a:gd name="T32" fmla="*/ 16 w 218"/>
                  <a:gd name="T33" fmla="*/ 144 h 162"/>
                  <a:gd name="T34" fmla="*/ 16 w 218"/>
                  <a:gd name="T35" fmla="*/ 150 h 162"/>
                  <a:gd name="T36" fmla="*/ 28 w 218"/>
                  <a:gd name="T37" fmla="*/ 142 h 162"/>
                  <a:gd name="T38" fmla="*/ 30 w 218"/>
                  <a:gd name="T39" fmla="*/ 146 h 162"/>
                  <a:gd name="T40" fmla="*/ 36 w 218"/>
                  <a:gd name="T41" fmla="*/ 150 h 162"/>
                  <a:gd name="T42" fmla="*/ 42 w 218"/>
                  <a:gd name="T43" fmla="*/ 154 h 162"/>
                  <a:gd name="T44" fmla="*/ 44 w 218"/>
                  <a:gd name="T45" fmla="*/ 156 h 162"/>
                  <a:gd name="T46" fmla="*/ 50 w 218"/>
                  <a:gd name="T47" fmla="*/ 162 h 162"/>
                  <a:gd name="T48" fmla="*/ 50 w 218"/>
                  <a:gd name="T49" fmla="*/ 158 h 162"/>
                  <a:gd name="T50" fmla="*/ 56 w 218"/>
                  <a:gd name="T51" fmla="*/ 152 h 162"/>
                  <a:gd name="T52" fmla="*/ 68 w 218"/>
                  <a:gd name="T53" fmla="*/ 146 h 162"/>
                  <a:gd name="T54" fmla="*/ 82 w 218"/>
                  <a:gd name="T55" fmla="*/ 146 h 162"/>
                  <a:gd name="T56" fmla="*/ 88 w 218"/>
                  <a:gd name="T57" fmla="*/ 146 h 162"/>
                  <a:gd name="T58" fmla="*/ 88 w 218"/>
                  <a:gd name="T59" fmla="*/ 148 h 162"/>
                  <a:gd name="T60" fmla="*/ 96 w 218"/>
                  <a:gd name="T61" fmla="*/ 150 h 162"/>
                  <a:gd name="T62" fmla="*/ 106 w 218"/>
                  <a:gd name="T63" fmla="*/ 154 h 162"/>
                  <a:gd name="T64" fmla="*/ 110 w 218"/>
                  <a:gd name="T65" fmla="*/ 156 h 162"/>
                  <a:gd name="T66" fmla="*/ 114 w 218"/>
                  <a:gd name="T67" fmla="*/ 152 h 162"/>
                  <a:gd name="T68" fmla="*/ 122 w 218"/>
                  <a:gd name="T69" fmla="*/ 148 h 162"/>
                  <a:gd name="T70" fmla="*/ 130 w 218"/>
                  <a:gd name="T71" fmla="*/ 148 h 162"/>
                  <a:gd name="T72" fmla="*/ 144 w 218"/>
                  <a:gd name="T73" fmla="*/ 144 h 162"/>
                  <a:gd name="T74" fmla="*/ 166 w 218"/>
                  <a:gd name="T75" fmla="*/ 148 h 162"/>
                  <a:gd name="T76" fmla="*/ 170 w 218"/>
                  <a:gd name="T77" fmla="*/ 146 h 162"/>
                  <a:gd name="T78" fmla="*/ 178 w 218"/>
                  <a:gd name="T79" fmla="*/ 142 h 162"/>
                  <a:gd name="T80" fmla="*/ 188 w 218"/>
                  <a:gd name="T81" fmla="*/ 140 h 162"/>
                  <a:gd name="T82" fmla="*/ 196 w 218"/>
                  <a:gd name="T83" fmla="*/ 118 h 162"/>
                  <a:gd name="T84" fmla="*/ 196 w 218"/>
                  <a:gd name="T85" fmla="*/ 116 h 162"/>
                  <a:gd name="T86" fmla="*/ 198 w 218"/>
                  <a:gd name="T87" fmla="*/ 108 h 162"/>
                  <a:gd name="T88" fmla="*/ 206 w 218"/>
                  <a:gd name="T89" fmla="*/ 100 h 162"/>
                  <a:gd name="T90" fmla="*/ 210 w 218"/>
                  <a:gd name="T91" fmla="*/ 92 h 162"/>
                  <a:gd name="T92" fmla="*/ 210 w 218"/>
                  <a:gd name="T93" fmla="*/ 66 h 162"/>
                  <a:gd name="T94" fmla="*/ 218 w 218"/>
                  <a:gd name="T95" fmla="*/ 44 h 162"/>
                  <a:gd name="T96" fmla="*/ 216 w 218"/>
                  <a:gd name="T97" fmla="*/ 40 h 162"/>
                  <a:gd name="T98" fmla="*/ 212 w 218"/>
                  <a:gd name="T99" fmla="*/ 30 h 162"/>
                  <a:gd name="T100" fmla="*/ 210 w 218"/>
                  <a:gd name="T101" fmla="*/ 20 h 162"/>
                  <a:gd name="T102" fmla="*/ 182 w 218"/>
                  <a:gd name="T103" fmla="*/ 16 h 162"/>
                  <a:gd name="T104" fmla="*/ 180 w 218"/>
                  <a:gd name="T105" fmla="*/ 12 h 162"/>
                  <a:gd name="T106" fmla="*/ 174 w 218"/>
                  <a:gd name="T107" fmla="*/ 4 h 162"/>
                  <a:gd name="T108" fmla="*/ 166 w 218"/>
                  <a:gd name="T10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8" h="162">
                    <a:moveTo>
                      <a:pt x="162" y="0"/>
                    </a:moveTo>
                    <a:lnTo>
                      <a:pt x="94" y="36"/>
                    </a:lnTo>
                    <a:lnTo>
                      <a:pt x="90" y="38"/>
                    </a:lnTo>
                    <a:lnTo>
                      <a:pt x="78" y="40"/>
                    </a:lnTo>
                    <a:lnTo>
                      <a:pt x="68" y="42"/>
                    </a:lnTo>
                    <a:lnTo>
                      <a:pt x="62" y="42"/>
                    </a:lnTo>
                    <a:lnTo>
                      <a:pt x="62" y="48"/>
                    </a:lnTo>
                    <a:lnTo>
                      <a:pt x="60" y="62"/>
                    </a:lnTo>
                    <a:lnTo>
                      <a:pt x="56" y="80"/>
                    </a:lnTo>
                    <a:lnTo>
                      <a:pt x="50" y="100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36" y="118"/>
                    </a:lnTo>
                    <a:lnTo>
                      <a:pt x="32" y="120"/>
                    </a:lnTo>
                    <a:lnTo>
                      <a:pt x="28" y="120"/>
                    </a:lnTo>
                    <a:lnTo>
                      <a:pt x="24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4" y="122"/>
                    </a:lnTo>
                    <a:lnTo>
                      <a:pt x="10" y="122"/>
                    </a:lnTo>
                    <a:lnTo>
                      <a:pt x="6" y="122"/>
                    </a:lnTo>
                    <a:lnTo>
                      <a:pt x="4" y="122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2" y="130"/>
                    </a:lnTo>
                    <a:lnTo>
                      <a:pt x="4" y="132"/>
                    </a:lnTo>
                    <a:lnTo>
                      <a:pt x="6" y="136"/>
                    </a:lnTo>
                    <a:lnTo>
                      <a:pt x="8" y="138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2"/>
                    </a:lnTo>
                    <a:lnTo>
                      <a:pt x="14" y="144"/>
                    </a:lnTo>
                    <a:lnTo>
                      <a:pt x="14" y="144"/>
                    </a:lnTo>
                    <a:lnTo>
                      <a:pt x="16" y="144"/>
                    </a:lnTo>
                    <a:lnTo>
                      <a:pt x="16" y="146"/>
                    </a:lnTo>
                    <a:lnTo>
                      <a:pt x="16" y="150"/>
                    </a:lnTo>
                    <a:lnTo>
                      <a:pt x="26" y="150"/>
                    </a:lnTo>
                    <a:lnTo>
                      <a:pt x="28" y="142"/>
                    </a:lnTo>
                    <a:lnTo>
                      <a:pt x="28" y="144"/>
                    </a:lnTo>
                    <a:lnTo>
                      <a:pt x="30" y="146"/>
                    </a:lnTo>
                    <a:lnTo>
                      <a:pt x="34" y="148"/>
                    </a:lnTo>
                    <a:lnTo>
                      <a:pt x="36" y="150"/>
                    </a:lnTo>
                    <a:lnTo>
                      <a:pt x="38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6"/>
                    </a:lnTo>
                    <a:lnTo>
                      <a:pt x="46" y="158"/>
                    </a:lnTo>
                    <a:lnTo>
                      <a:pt x="50" y="162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54" y="156"/>
                    </a:lnTo>
                    <a:lnTo>
                      <a:pt x="56" y="152"/>
                    </a:lnTo>
                    <a:lnTo>
                      <a:pt x="62" y="148"/>
                    </a:lnTo>
                    <a:lnTo>
                      <a:pt x="68" y="146"/>
                    </a:lnTo>
                    <a:lnTo>
                      <a:pt x="76" y="146"/>
                    </a:lnTo>
                    <a:lnTo>
                      <a:pt x="82" y="146"/>
                    </a:lnTo>
                    <a:lnTo>
                      <a:pt x="86" y="146"/>
                    </a:lnTo>
                    <a:lnTo>
                      <a:pt x="88" y="146"/>
                    </a:lnTo>
                    <a:lnTo>
                      <a:pt x="88" y="146"/>
                    </a:lnTo>
                    <a:lnTo>
                      <a:pt x="88" y="148"/>
                    </a:lnTo>
                    <a:lnTo>
                      <a:pt x="92" y="148"/>
                    </a:lnTo>
                    <a:lnTo>
                      <a:pt x="96" y="150"/>
                    </a:lnTo>
                    <a:lnTo>
                      <a:pt x="102" y="152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6"/>
                    </a:lnTo>
                    <a:lnTo>
                      <a:pt x="110" y="154"/>
                    </a:lnTo>
                    <a:lnTo>
                      <a:pt x="114" y="152"/>
                    </a:lnTo>
                    <a:lnTo>
                      <a:pt x="118" y="148"/>
                    </a:lnTo>
                    <a:lnTo>
                      <a:pt x="122" y="148"/>
                    </a:lnTo>
                    <a:lnTo>
                      <a:pt x="126" y="146"/>
                    </a:lnTo>
                    <a:lnTo>
                      <a:pt x="130" y="148"/>
                    </a:lnTo>
                    <a:lnTo>
                      <a:pt x="134" y="146"/>
                    </a:lnTo>
                    <a:lnTo>
                      <a:pt x="144" y="144"/>
                    </a:lnTo>
                    <a:lnTo>
                      <a:pt x="154" y="144"/>
                    </a:lnTo>
                    <a:lnTo>
                      <a:pt x="166" y="148"/>
                    </a:lnTo>
                    <a:lnTo>
                      <a:pt x="168" y="148"/>
                    </a:lnTo>
                    <a:lnTo>
                      <a:pt x="170" y="146"/>
                    </a:lnTo>
                    <a:lnTo>
                      <a:pt x="174" y="144"/>
                    </a:lnTo>
                    <a:lnTo>
                      <a:pt x="178" y="142"/>
                    </a:lnTo>
                    <a:lnTo>
                      <a:pt x="182" y="140"/>
                    </a:lnTo>
                    <a:lnTo>
                      <a:pt x="188" y="140"/>
                    </a:lnTo>
                    <a:lnTo>
                      <a:pt x="192" y="140"/>
                    </a:lnTo>
                    <a:lnTo>
                      <a:pt x="196" y="118"/>
                    </a:lnTo>
                    <a:lnTo>
                      <a:pt x="196" y="118"/>
                    </a:lnTo>
                    <a:lnTo>
                      <a:pt x="196" y="116"/>
                    </a:lnTo>
                    <a:lnTo>
                      <a:pt x="198" y="112"/>
                    </a:lnTo>
                    <a:lnTo>
                      <a:pt x="198" y="108"/>
                    </a:lnTo>
                    <a:lnTo>
                      <a:pt x="202" y="104"/>
                    </a:lnTo>
                    <a:lnTo>
                      <a:pt x="206" y="100"/>
                    </a:lnTo>
                    <a:lnTo>
                      <a:pt x="210" y="96"/>
                    </a:lnTo>
                    <a:lnTo>
                      <a:pt x="210" y="92"/>
                    </a:lnTo>
                    <a:lnTo>
                      <a:pt x="210" y="80"/>
                    </a:lnTo>
                    <a:lnTo>
                      <a:pt x="210" y="66"/>
                    </a:lnTo>
                    <a:lnTo>
                      <a:pt x="212" y="52"/>
                    </a:lnTo>
                    <a:lnTo>
                      <a:pt x="218" y="44"/>
                    </a:lnTo>
                    <a:lnTo>
                      <a:pt x="216" y="44"/>
                    </a:lnTo>
                    <a:lnTo>
                      <a:pt x="216" y="40"/>
                    </a:lnTo>
                    <a:lnTo>
                      <a:pt x="214" y="36"/>
                    </a:lnTo>
                    <a:lnTo>
                      <a:pt x="212" y="30"/>
                    </a:lnTo>
                    <a:lnTo>
                      <a:pt x="210" y="24"/>
                    </a:lnTo>
                    <a:lnTo>
                      <a:pt x="210" y="20"/>
                    </a:lnTo>
                    <a:lnTo>
                      <a:pt x="210" y="14"/>
                    </a:lnTo>
                    <a:lnTo>
                      <a:pt x="182" y="16"/>
                    </a:lnTo>
                    <a:lnTo>
                      <a:pt x="182" y="14"/>
                    </a:lnTo>
                    <a:lnTo>
                      <a:pt x="180" y="12"/>
                    </a:lnTo>
                    <a:lnTo>
                      <a:pt x="178" y="8"/>
                    </a:lnTo>
                    <a:lnTo>
                      <a:pt x="174" y="4"/>
                    </a:lnTo>
                    <a:lnTo>
                      <a:pt x="170" y="2"/>
                    </a:lnTo>
                    <a:lnTo>
                      <a:pt x="166" y="0"/>
                    </a:lnTo>
                    <a:lnTo>
                      <a:pt x="162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8" name="Freeform 94">
                <a:extLst>
                  <a:ext uri="{FF2B5EF4-FFF2-40B4-BE49-F238E27FC236}">
                    <a16:creationId xmlns:a16="http://schemas.microsoft.com/office/drawing/2014/main" id="{B54C2BC4-9EFB-48B1-9618-82DDD54BD3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35125" y="4279900"/>
                <a:ext cx="139700" cy="234950"/>
              </a:xfrm>
              <a:custGeom>
                <a:avLst/>
                <a:gdLst>
                  <a:gd name="T0" fmla="*/ 60 w 88"/>
                  <a:gd name="T1" fmla="*/ 2 h 148"/>
                  <a:gd name="T2" fmla="*/ 58 w 88"/>
                  <a:gd name="T3" fmla="*/ 8 h 148"/>
                  <a:gd name="T4" fmla="*/ 58 w 88"/>
                  <a:gd name="T5" fmla="*/ 20 h 148"/>
                  <a:gd name="T6" fmla="*/ 60 w 88"/>
                  <a:gd name="T7" fmla="*/ 30 h 148"/>
                  <a:gd name="T8" fmla="*/ 58 w 88"/>
                  <a:gd name="T9" fmla="*/ 42 h 148"/>
                  <a:gd name="T10" fmla="*/ 56 w 88"/>
                  <a:gd name="T11" fmla="*/ 48 h 148"/>
                  <a:gd name="T12" fmla="*/ 50 w 88"/>
                  <a:gd name="T13" fmla="*/ 64 h 148"/>
                  <a:gd name="T14" fmla="*/ 42 w 88"/>
                  <a:gd name="T15" fmla="*/ 70 h 148"/>
                  <a:gd name="T16" fmla="*/ 38 w 88"/>
                  <a:gd name="T17" fmla="*/ 72 h 148"/>
                  <a:gd name="T18" fmla="*/ 36 w 88"/>
                  <a:gd name="T19" fmla="*/ 72 h 148"/>
                  <a:gd name="T20" fmla="*/ 26 w 88"/>
                  <a:gd name="T21" fmla="*/ 70 h 148"/>
                  <a:gd name="T22" fmla="*/ 18 w 88"/>
                  <a:gd name="T23" fmla="*/ 76 h 148"/>
                  <a:gd name="T24" fmla="*/ 12 w 88"/>
                  <a:gd name="T25" fmla="*/ 84 h 148"/>
                  <a:gd name="T26" fmla="*/ 8 w 88"/>
                  <a:gd name="T27" fmla="*/ 88 h 148"/>
                  <a:gd name="T28" fmla="*/ 0 w 88"/>
                  <a:gd name="T29" fmla="*/ 120 h 148"/>
                  <a:gd name="T30" fmla="*/ 0 w 88"/>
                  <a:gd name="T31" fmla="*/ 124 h 148"/>
                  <a:gd name="T32" fmla="*/ 2 w 88"/>
                  <a:gd name="T33" fmla="*/ 130 h 148"/>
                  <a:gd name="T34" fmla="*/ 10 w 88"/>
                  <a:gd name="T35" fmla="*/ 134 h 148"/>
                  <a:gd name="T36" fmla="*/ 14 w 88"/>
                  <a:gd name="T37" fmla="*/ 136 h 148"/>
                  <a:gd name="T38" fmla="*/ 18 w 88"/>
                  <a:gd name="T39" fmla="*/ 140 h 148"/>
                  <a:gd name="T40" fmla="*/ 18 w 88"/>
                  <a:gd name="T41" fmla="*/ 148 h 148"/>
                  <a:gd name="T42" fmla="*/ 36 w 88"/>
                  <a:gd name="T43" fmla="*/ 148 h 148"/>
                  <a:gd name="T44" fmla="*/ 70 w 88"/>
                  <a:gd name="T45" fmla="*/ 146 h 148"/>
                  <a:gd name="T46" fmla="*/ 86 w 88"/>
                  <a:gd name="T47" fmla="*/ 144 h 148"/>
                  <a:gd name="T48" fmla="*/ 88 w 88"/>
                  <a:gd name="T49" fmla="*/ 138 h 148"/>
                  <a:gd name="T50" fmla="*/ 88 w 88"/>
                  <a:gd name="T51" fmla="*/ 134 h 148"/>
                  <a:gd name="T52" fmla="*/ 82 w 88"/>
                  <a:gd name="T53" fmla="*/ 130 h 148"/>
                  <a:gd name="T54" fmla="*/ 74 w 88"/>
                  <a:gd name="T55" fmla="*/ 122 h 148"/>
                  <a:gd name="T56" fmla="*/ 68 w 88"/>
                  <a:gd name="T57" fmla="*/ 110 h 148"/>
                  <a:gd name="T58" fmla="*/ 62 w 88"/>
                  <a:gd name="T59" fmla="*/ 100 h 148"/>
                  <a:gd name="T60" fmla="*/ 66 w 88"/>
                  <a:gd name="T61" fmla="*/ 98 h 148"/>
                  <a:gd name="T62" fmla="*/ 70 w 88"/>
                  <a:gd name="T63" fmla="*/ 94 h 148"/>
                  <a:gd name="T64" fmla="*/ 72 w 88"/>
                  <a:gd name="T65" fmla="*/ 86 h 148"/>
                  <a:gd name="T66" fmla="*/ 70 w 88"/>
                  <a:gd name="T67" fmla="*/ 78 h 148"/>
                  <a:gd name="T68" fmla="*/ 68 w 88"/>
                  <a:gd name="T69" fmla="*/ 76 h 148"/>
                  <a:gd name="T70" fmla="*/ 64 w 88"/>
                  <a:gd name="T71" fmla="*/ 72 h 148"/>
                  <a:gd name="T72" fmla="*/ 62 w 88"/>
                  <a:gd name="T73" fmla="*/ 64 h 148"/>
                  <a:gd name="T74" fmla="*/ 64 w 88"/>
                  <a:gd name="T75" fmla="*/ 58 h 148"/>
                  <a:gd name="T76" fmla="*/ 68 w 88"/>
                  <a:gd name="T77" fmla="*/ 58 h 148"/>
                  <a:gd name="T78" fmla="*/ 74 w 88"/>
                  <a:gd name="T79" fmla="*/ 56 h 148"/>
                  <a:gd name="T80" fmla="*/ 78 w 88"/>
                  <a:gd name="T81" fmla="*/ 50 h 148"/>
                  <a:gd name="T82" fmla="*/ 78 w 88"/>
                  <a:gd name="T83" fmla="*/ 46 h 148"/>
                  <a:gd name="T84" fmla="*/ 74 w 88"/>
                  <a:gd name="T85" fmla="*/ 40 h 148"/>
                  <a:gd name="T86" fmla="*/ 72 w 88"/>
                  <a:gd name="T87" fmla="*/ 30 h 148"/>
                  <a:gd name="T88" fmla="*/ 72 w 88"/>
                  <a:gd name="T89" fmla="*/ 20 h 148"/>
                  <a:gd name="T90" fmla="*/ 72 w 88"/>
                  <a:gd name="T91" fmla="*/ 16 h 148"/>
                  <a:gd name="T92" fmla="*/ 72 w 88"/>
                  <a:gd name="T93" fmla="*/ 8 h 148"/>
                  <a:gd name="T94" fmla="*/ 66 w 88"/>
                  <a:gd name="T95" fmla="*/ 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8" h="148">
                    <a:moveTo>
                      <a:pt x="60" y="0"/>
                    </a:moveTo>
                    <a:lnTo>
                      <a:pt x="60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8" y="14"/>
                    </a:lnTo>
                    <a:lnTo>
                      <a:pt x="58" y="20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8" y="36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2" y="56"/>
                    </a:lnTo>
                    <a:lnTo>
                      <a:pt x="50" y="64"/>
                    </a:lnTo>
                    <a:lnTo>
                      <a:pt x="46" y="68"/>
                    </a:lnTo>
                    <a:lnTo>
                      <a:pt x="42" y="70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2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8" y="76"/>
                    </a:lnTo>
                    <a:lnTo>
                      <a:pt x="14" y="80"/>
                    </a:lnTo>
                    <a:lnTo>
                      <a:pt x="12" y="84"/>
                    </a:lnTo>
                    <a:lnTo>
                      <a:pt x="10" y="86"/>
                    </a:lnTo>
                    <a:lnTo>
                      <a:pt x="8" y="88"/>
                    </a:lnTo>
                    <a:lnTo>
                      <a:pt x="8" y="102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2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4" y="136"/>
                    </a:lnTo>
                    <a:lnTo>
                      <a:pt x="16" y="138"/>
                    </a:lnTo>
                    <a:lnTo>
                      <a:pt x="18" y="140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22" y="148"/>
                    </a:lnTo>
                    <a:lnTo>
                      <a:pt x="36" y="148"/>
                    </a:lnTo>
                    <a:lnTo>
                      <a:pt x="52" y="146"/>
                    </a:lnTo>
                    <a:lnTo>
                      <a:pt x="70" y="146"/>
                    </a:lnTo>
                    <a:lnTo>
                      <a:pt x="88" y="146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8" y="138"/>
                    </a:lnTo>
                    <a:lnTo>
                      <a:pt x="88" y="134"/>
                    </a:lnTo>
                    <a:lnTo>
                      <a:pt x="88" y="134"/>
                    </a:lnTo>
                    <a:lnTo>
                      <a:pt x="84" y="132"/>
                    </a:lnTo>
                    <a:lnTo>
                      <a:pt x="82" y="130"/>
                    </a:lnTo>
                    <a:lnTo>
                      <a:pt x="78" y="126"/>
                    </a:lnTo>
                    <a:lnTo>
                      <a:pt x="74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66" y="100"/>
                    </a:lnTo>
                    <a:lnTo>
                      <a:pt x="66" y="98"/>
                    </a:lnTo>
                    <a:lnTo>
                      <a:pt x="68" y="96"/>
                    </a:lnTo>
                    <a:lnTo>
                      <a:pt x="70" y="94"/>
                    </a:lnTo>
                    <a:lnTo>
                      <a:pt x="70" y="90"/>
                    </a:lnTo>
                    <a:lnTo>
                      <a:pt x="72" y="86"/>
                    </a:lnTo>
                    <a:lnTo>
                      <a:pt x="72" y="82"/>
                    </a:lnTo>
                    <a:lnTo>
                      <a:pt x="70" y="78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66" y="74"/>
                    </a:lnTo>
                    <a:lnTo>
                      <a:pt x="64" y="72"/>
                    </a:lnTo>
                    <a:lnTo>
                      <a:pt x="62" y="68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2" y="58"/>
                    </a:lnTo>
                    <a:lnTo>
                      <a:pt x="74" y="56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72" y="34"/>
                    </a:lnTo>
                    <a:lnTo>
                      <a:pt x="72" y="30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16"/>
                    </a:lnTo>
                    <a:lnTo>
                      <a:pt x="72" y="12"/>
                    </a:lnTo>
                    <a:lnTo>
                      <a:pt x="72" y="8"/>
                    </a:lnTo>
                    <a:lnTo>
                      <a:pt x="70" y="4"/>
                    </a:lnTo>
                    <a:lnTo>
                      <a:pt x="66" y="2"/>
                    </a:lnTo>
                    <a:lnTo>
                      <a:pt x="6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9" name="Freeform 95">
                <a:extLst>
                  <a:ext uri="{FF2B5EF4-FFF2-40B4-BE49-F238E27FC236}">
                    <a16:creationId xmlns:a16="http://schemas.microsoft.com/office/drawing/2014/main" id="{60248A27-A184-4F08-8F9F-DE765D2F78A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30375" y="4079875"/>
                <a:ext cx="200025" cy="336550"/>
              </a:xfrm>
              <a:custGeom>
                <a:avLst/>
                <a:gdLst>
                  <a:gd name="T0" fmla="*/ 126 w 126"/>
                  <a:gd name="T1" fmla="*/ 46 h 212"/>
                  <a:gd name="T2" fmla="*/ 124 w 126"/>
                  <a:gd name="T3" fmla="*/ 90 h 212"/>
                  <a:gd name="T4" fmla="*/ 120 w 126"/>
                  <a:gd name="T5" fmla="*/ 88 h 212"/>
                  <a:gd name="T6" fmla="*/ 112 w 126"/>
                  <a:gd name="T7" fmla="*/ 90 h 212"/>
                  <a:gd name="T8" fmla="*/ 108 w 126"/>
                  <a:gd name="T9" fmla="*/ 92 h 212"/>
                  <a:gd name="T10" fmla="*/ 106 w 126"/>
                  <a:gd name="T11" fmla="*/ 98 h 212"/>
                  <a:gd name="T12" fmla="*/ 106 w 126"/>
                  <a:gd name="T13" fmla="*/ 104 h 212"/>
                  <a:gd name="T14" fmla="*/ 102 w 126"/>
                  <a:gd name="T15" fmla="*/ 110 h 212"/>
                  <a:gd name="T16" fmla="*/ 98 w 126"/>
                  <a:gd name="T17" fmla="*/ 114 h 212"/>
                  <a:gd name="T18" fmla="*/ 98 w 126"/>
                  <a:gd name="T19" fmla="*/ 120 h 212"/>
                  <a:gd name="T20" fmla="*/ 98 w 126"/>
                  <a:gd name="T21" fmla="*/ 124 h 212"/>
                  <a:gd name="T22" fmla="*/ 98 w 126"/>
                  <a:gd name="T23" fmla="*/ 124 h 212"/>
                  <a:gd name="T24" fmla="*/ 98 w 126"/>
                  <a:gd name="T25" fmla="*/ 122 h 212"/>
                  <a:gd name="T26" fmla="*/ 100 w 126"/>
                  <a:gd name="T27" fmla="*/ 126 h 212"/>
                  <a:gd name="T28" fmla="*/ 104 w 126"/>
                  <a:gd name="T29" fmla="*/ 132 h 212"/>
                  <a:gd name="T30" fmla="*/ 102 w 126"/>
                  <a:gd name="T31" fmla="*/ 138 h 212"/>
                  <a:gd name="T32" fmla="*/ 102 w 126"/>
                  <a:gd name="T33" fmla="*/ 150 h 212"/>
                  <a:gd name="T34" fmla="*/ 104 w 126"/>
                  <a:gd name="T35" fmla="*/ 158 h 212"/>
                  <a:gd name="T36" fmla="*/ 106 w 126"/>
                  <a:gd name="T37" fmla="*/ 168 h 212"/>
                  <a:gd name="T38" fmla="*/ 108 w 126"/>
                  <a:gd name="T39" fmla="*/ 174 h 212"/>
                  <a:gd name="T40" fmla="*/ 108 w 126"/>
                  <a:gd name="T41" fmla="*/ 176 h 212"/>
                  <a:gd name="T42" fmla="*/ 100 w 126"/>
                  <a:gd name="T43" fmla="*/ 178 h 212"/>
                  <a:gd name="T44" fmla="*/ 92 w 126"/>
                  <a:gd name="T45" fmla="*/ 182 h 212"/>
                  <a:gd name="T46" fmla="*/ 86 w 126"/>
                  <a:gd name="T47" fmla="*/ 190 h 212"/>
                  <a:gd name="T48" fmla="*/ 86 w 126"/>
                  <a:gd name="T49" fmla="*/ 192 h 212"/>
                  <a:gd name="T50" fmla="*/ 84 w 126"/>
                  <a:gd name="T51" fmla="*/ 198 h 212"/>
                  <a:gd name="T52" fmla="*/ 78 w 126"/>
                  <a:gd name="T53" fmla="*/ 202 h 212"/>
                  <a:gd name="T54" fmla="*/ 68 w 126"/>
                  <a:gd name="T55" fmla="*/ 204 h 212"/>
                  <a:gd name="T56" fmla="*/ 66 w 126"/>
                  <a:gd name="T57" fmla="*/ 202 h 212"/>
                  <a:gd name="T58" fmla="*/ 60 w 126"/>
                  <a:gd name="T59" fmla="*/ 200 h 212"/>
                  <a:gd name="T60" fmla="*/ 58 w 126"/>
                  <a:gd name="T61" fmla="*/ 204 h 212"/>
                  <a:gd name="T62" fmla="*/ 46 w 126"/>
                  <a:gd name="T63" fmla="*/ 208 h 212"/>
                  <a:gd name="T64" fmla="*/ 12 w 126"/>
                  <a:gd name="T65" fmla="*/ 212 h 212"/>
                  <a:gd name="T66" fmla="*/ 12 w 126"/>
                  <a:gd name="T67" fmla="*/ 210 h 212"/>
                  <a:gd name="T68" fmla="*/ 10 w 126"/>
                  <a:gd name="T69" fmla="*/ 204 h 212"/>
                  <a:gd name="T70" fmla="*/ 6 w 126"/>
                  <a:gd name="T71" fmla="*/ 200 h 212"/>
                  <a:gd name="T72" fmla="*/ 2 w 126"/>
                  <a:gd name="T73" fmla="*/ 194 h 212"/>
                  <a:gd name="T74" fmla="*/ 2 w 126"/>
                  <a:gd name="T75" fmla="*/ 184 h 212"/>
                  <a:gd name="T76" fmla="*/ 6 w 126"/>
                  <a:gd name="T77" fmla="*/ 186 h 212"/>
                  <a:gd name="T78" fmla="*/ 12 w 126"/>
                  <a:gd name="T79" fmla="*/ 184 h 212"/>
                  <a:gd name="T80" fmla="*/ 18 w 126"/>
                  <a:gd name="T81" fmla="*/ 180 h 212"/>
                  <a:gd name="T82" fmla="*/ 18 w 126"/>
                  <a:gd name="T83" fmla="*/ 174 h 212"/>
                  <a:gd name="T84" fmla="*/ 16 w 126"/>
                  <a:gd name="T85" fmla="*/ 168 h 212"/>
                  <a:gd name="T86" fmla="*/ 12 w 126"/>
                  <a:gd name="T87" fmla="*/ 156 h 212"/>
                  <a:gd name="T88" fmla="*/ 12 w 126"/>
                  <a:gd name="T89" fmla="*/ 150 h 212"/>
                  <a:gd name="T90" fmla="*/ 14 w 126"/>
                  <a:gd name="T91" fmla="*/ 144 h 212"/>
                  <a:gd name="T92" fmla="*/ 12 w 126"/>
                  <a:gd name="T93" fmla="*/ 136 h 212"/>
                  <a:gd name="T94" fmla="*/ 10 w 126"/>
                  <a:gd name="T95" fmla="*/ 132 h 212"/>
                  <a:gd name="T96" fmla="*/ 8 w 126"/>
                  <a:gd name="T97" fmla="*/ 130 h 212"/>
                  <a:gd name="T98" fmla="*/ 4 w 126"/>
                  <a:gd name="T99" fmla="*/ 126 h 212"/>
                  <a:gd name="T100" fmla="*/ 0 w 126"/>
                  <a:gd name="T101" fmla="*/ 126 h 212"/>
                  <a:gd name="T102" fmla="*/ 2 w 126"/>
                  <a:gd name="T103" fmla="*/ 120 h 212"/>
                  <a:gd name="T104" fmla="*/ 6 w 126"/>
                  <a:gd name="T105" fmla="*/ 104 h 212"/>
                  <a:gd name="T106" fmla="*/ 4 w 126"/>
                  <a:gd name="T107" fmla="*/ 102 h 212"/>
                  <a:gd name="T108" fmla="*/ 6 w 126"/>
                  <a:gd name="T109" fmla="*/ 96 h 212"/>
                  <a:gd name="T110" fmla="*/ 12 w 126"/>
                  <a:gd name="T111" fmla="*/ 88 h 212"/>
                  <a:gd name="T112" fmla="*/ 18 w 126"/>
                  <a:gd name="T113" fmla="*/ 78 h 212"/>
                  <a:gd name="T114" fmla="*/ 18 w 126"/>
                  <a:gd name="T115" fmla="*/ 50 h 212"/>
                  <a:gd name="T116" fmla="*/ 26 w 126"/>
                  <a:gd name="T117" fmla="*/ 30 h 212"/>
                  <a:gd name="T118" fmla="*/ 24 w 126"/>
                  <a:gd name="T119" fmla="*/ 26 h 212"/>
                  <a:gd name="T120" fmla="*/ 20 w 126"/>
                  <a:gd name="T121" fmla="*/ 16 h 212"/>
                  <a:gd name="T122" fmla="*/ 18 w 126"/>
                  <a:gd name="T123" fmla="*/ 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6" h="212">
                    <a:moveTo>
                      <a:pt x="18" y="0"/>
                    </a:moveTo>
                    <a:lnTo>
                      <a:pt x="126" y="46"/>
                    </a:lnTo>
                    <a:lnTo>
                      <a:pt x="124" y="90"/>
                    </a:lnTo>
                    <a:lnTo>
                      <a:pt x="124" y="90"/>
                    </a:lnTo>
                    <a:lnTo>
                      <a:pt x="122" y="90"/>
                    </a:lnTo>
                    <a:lnTo>
                      <a:pt x="120" y="88"/>
                    </a:lnTo>
                    <a:lnTo>
                      <a:pt x="116" y="88"/>
                    </a:lnTo>
                    <a:lnTo>
                      <a:pt x="112" y="90"/>
                    </a:lnTo>
                    <a:lnTo>
                      <a:pt x="110" y="90"/>
                    </a:lnTo>
                    <a:lnTo>
                      <a:pt x="108" y="92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6" y="100"/>
                    </a:lnTo>
                    <a:lnTo>
                      <a:pt x="106" y="104"/>
                    </a:lnTo>
                    <a:lnTo>
                      <a:pt x="104" y="108"/>
                    </a:lnTo>
                    <a:lnTo>
                      <a:pt x="102" y="110"/>
                    </a:lnTo>
                    <a:lnTo>
                      <a:pt x="100" y="110"/>
                    </a:lnTo>
                    <a:lnTo>
                      <a:pt x="98" y="114"/>
                    </a:lnTo>
                    <a:lnTo>
                      <a:pt x="96" y="116"/>
                    </a:lnTo>
                    <a:lnTo>
                      <a:pt x="98" y="120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2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100" y="126"/>
                    </a:lnTo>
                    <a:lnTo>
                      <a:pt x="102" y="128"/>
                    </a:lnTo>
                    <a:lnTo>
                      <a:pt x="104" y="132"/>
                    </a:lnTo>
                    <a:lnTo>
                      <a:pt x="104" y="134"/>
                    </a:lnTo>
                    <a:lnTo>
                      <a:pt x="102" y="138"/>
                    </a:lnTo>
                    <a:lnTo>
                      <a:pt x="102" y="144"/>
                    </a:lnTo>
                    <a:lnTo>
                      <a:pt x="102" y="150"/>
                    </a:lnTo>
                    <a:lnTo>
                      <a:pt x="102" y="154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6" y="168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8" y="176"/>
                    </a:lnTo>
                    <a:lnTo>
                      <a:pt x="108" y="176"/>
                    </a:lnTo>
                    <a:lnTo>
                      <a:pt x="104" y="178"/>
                    </a:lnTo>
                    <a:lnTo>
                      <a:pt x="100" y="178"/>
                    </a:lnTo>
                    <a:lnTo>
                      <a:pt x="96" y="180"/>
                    </a:lnTo>
                    <a:lnTo>
                      <a:pt x="92" y="182"/>
                    </a:lnTo>
                    <a:lnTo>
                      <a:pt x="88" y="186"/>
                    </a:lnTo>
                    <a:lnTo>
                      <a:pt x="86" y="190"/>
                    </a:lnTo>
                    <a:lnTo>
                      <a:pt x="86" y="190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84" y="198"/>
                    </a:lnTo>
                    <a:lnTo>
                      <a:pt x="82" y="200"/>
                    </a:lnTo>
                    <a:lnTo>
                      <a:pt x="78" y="202"/>
                    </a:lnTo>
                    <a:lnTo>
                      <a:pt x="74" y="204"/>
                    </a:lnTo>
                    <a:lnTo>
                      <a:pt x="68" y="204"/>
                    </a:lnTo>
                    <a:lnTo>
                      <a:pt x="68" y="202"/>
                    </a:lnTo>
                    <a:lnTo>
                      <a:pt x="66" y="202"/>
                    </a:lnTo>
                    <a:lnTo>
                      <a:pt x="64" y="202"/>
                    </a:lnTo>
                    <a:lnTo>
                      <a:pt x="60" y="200"/>
                    </a:lnTo>
                    <a:lnTo>
                      <a:pt x="58" y="202"/>
                    </a:lnTo>
                    <a:lnTo>
                      <a:pt x="58" y="204"/>
                    </a:lnTo>
                    <a:lnTo>
                      <a:pt x="56" y="204"/>
                    </a:lnTo>
                    <a:lnTo>
                      <a:pt x="46" y="208"/>
                    </a:lnTo>
                    <a:lnTo>
                      <a:pt x="32" y="210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10"/>
                    </a:lnTo>
                    <a:lnTo>
                      <a:pt x="10" y="206"/>
                    </a:lnTo>
                    <a:lnTo>
                      <a:pt x="10" y="204"/>
                    </a:lnTo>
                    <a:lnTo>
                      <a:pt x="6" y="202"/>
                    </a:lnTo>
                    <a:lnTo>
                      <a:pt x="6" y="200"/>
                    </a:lnTo>
                    <a:lnTo>
                      <a:pt x="4" y="198"/>
                    </a:lnTo>
                    <a:lnTo>
                      <a:pt x="2" y="194"/>
                    </a:lnTo>
                    <a:lnTo>
                      <a:pt x="2" y="190"/>
                    </a:lnTo>
                    <a:lnTo>
                      <a:pt x="2" y="184"/>
                    </a:lnTo>
                    <a:lnTo>
                      <a:pt x="4" y="184"/>
                    </a:lnTo>
                    <a:lnTo>
                      <a:pt x="6" y="186"/>
                    </a:lnTo>
                    <a:lnTo>
                      <a:pt x="8" y="184"/>
                    </a:lnTo>
                    <a:lnTo>
                      <a:pt x="12" y="184"/>
                    </a:lnTo>
                    <a:lnTo>
                      <a:pt x="14" y="182"/>
                    </a:lnTo>
                    <a:lnTo>
                      <a:pt x="18" y="180"/>
                    </a:lnTo>
                    <a:lnTo>
                      <a:pt x="18" y="176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6" y="168"/>
                    </a:lnTo>
                    <a:lnTo>
                      <a:pt x="14" y="162"/>
                    </a:lnTo>
                    <a:lnTo>
                      <a:pt x="12" y="156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2" y="146"/>
                    </a:lnTo>
                    <a:lnTo>
                      <a:pt x="14" y="144"/>
                    </a:lnTo>
                    <a:lnTo>
                      <a:pt x="12" y="140"/>
                    </a:lnTo>
                    <a:lnTo>
                      <a:pt x="12" y="136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8" y="130"/>
                    </a:lnTo>
                    <a:lnTo>
                      <a:pt x="6" y="128"/>
                    </a:lnTo>
                    <a:lnTo>
                      <a:pt x="4" y="126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2" y="120"/>
                    </a:lnTo>
                    <a:lnTo>
                      <a:pt x="4" y="11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96"/>
                    </a:lnTo>
                    <a:lnTo>
                      <a:pt x="8" y="92"/>
                    </a:lnTo>
                    <a:lnTo>
                      <a:pt x="12" y="88"/>
                    </a:lnTo>
                    <a:lnTo>
                      <a:pt x="18" y="82"/>
                    </a:lnTo>
                    <a:lnTo>
                      <a:pt x="18" y="78"/>
                    </a:lnTo>
                    <a:lnTo>
                      <a:pt x="18" y="66"/>
                    </a:lnTo>
                    <a:lnTo>
                      <a:pt x="18" y="50"/>
                    </a:lnTo>
                    <a:lnTo>
                      <a:pt x="20" y="38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26"/>
                    </a:lnTo>
                    <a:lnTo>
                      <a:pt x="22" y="22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0" name="Freeform 96">
                <a:extLst>
                  <a:ext uri="{FF2B5EF4-FFF2-40B4-BE49-F238E27FC236}">
                    <a16:creationId xmlns:a16="http://schemas.microsoft.com/office/drawing/2014/main" id="{A2AB6899-0FD1-4098-9D9F-450201BB6AC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5950" y="4089400"/>
                <a:ext cx="346075" cy="396875"/>
              </a:xfrm>
              <a:custGeom>
                <a:avLst/>
                <a:gdLst>
                  <a:gd name="T0" fmla="*/ 186 w 218"/>
                  <a:gd name="T1" fmla="*/ 4 h 250"/>
                  <a:gd name="T2" fmla="*/ 174 w 218"/>
                  <a:gd name="T3" fmla="*/ 16 h 250"/>
                  <a:gd name="T4" fmla="*/ 28 w 218"/>
                  <a:gd name="T5" fmla="*/ 22 h 250"/>
                  <a:gd name="T6" fmla="*/ 24 w 218"/>
                  <a:gd name="T7" fmla="*/ 82 h 250"/>
                  <a:gd name="T8" fmla="*/ 14 w 218"/>
                  <a:gd name="T9" fmla="*/ 84 h 250"/>
                  <a:gd name="T10" fmla="*/ 10 w 218"/>
                  <a:gd name="T11" fmla="*/ 90 h 250"/>
                  <a:gd name="T12" fmla="*/ 6 w 218"/>
                  <a:gd name="T13" fmla="*/ 100 h 250"/>
                  <a:gd name="T14" fmla="*/ 2 w 218"/>
                  <a:gd name="T15" fmla="*/ 106 h 250"/>
                  <a:gd name="T16" fmla="*/ 0 w 218"/>
                  <a:gd name="T17" fmla="*/ 110 h 250"/>
                  <a:gd name="T18" fmla="*/ 4 w 218"/>
                  <a:gd name="T19" fmla="*/ 122 h 250"/>
                  <a:gd name="T20" fmla="*/ 6 w 218"/>
                  <a:gd name="T21" fmla="*/ 128 h 250"/>
                  <a:gd name="T22" fmla="*/ 6 w 218"/>
                  <a:gd name="T23" fmla="*/ 136 h 250"/>
                  <a:gd name="T24" fmla="*/ 6 w 218"/>
                  <a:gd name="T25" fmla="*/ 152 h 250"/>
                  <a:gd name="T26" fmla="*/ 14 w 218"/>
                  <a:gd name="T27" fmla="*/ 174 h 250"/>
                  <a:gd name="T28" fmla="*/ 24 w 218"/>
                  <a:gd name="T29" fmla="*/ 186 h 250"/>
                  <a:gd name="T30" fmla="*/ 32 w 218"/>
                  <a:gd name="T31" fmla="*/ 196 h 250"/>
                  <a:gd name="T32" fmla="*/ 50 w 218"/>
                  <a:gd name="T33" fmla="*/ 222 h 250"/>
                  <a:gd name="T34" fmla="*/ 56 w 218"/>
                  <a:gd name="T35" fmla="*/ 230 h 250"/>
                  <a:gd name="T36" fmla="*/ 66 w 218"/>
                  <a:gd name="T37" fmla="*/ 238 h 250"/>
                  <a:gd name="T38" fmla="*/ 78 w 218"/>
                  <a:gd name="T39" fmla="*/ 240 h 250"/>
                  <a:gd name="T40" fmla="*/ 88 w 218"/>
                  <a:gd name="T41" fmla="*/ 250 h 250"/>
                  <a:gd name="T42" fmla="*/ 114 w 218"/>
                  <a:gd name="T43" fmla="*/ 250 h 250"/>
                  <a:gd name="T44" fmla="*/ 138 w 218"/>
                  <a:gd name="T45" fmla="*/ 250 h 250"/>
                  <a:gd name="T46" fmla="*/ 180 w 218"/>
                  <a:gd name="T47" fmla="*/ 244 h 250"/>
                  <a:gd name="T48" fmla="*/ 180 w 218"/>
                  <a:gd name="T49" fmla="*/ 222 h 250"/>
                  <a:gd name="T50" fmla="*/ 172 w 218"/>
                  <a:gd name="T51" fmla="*/ 210 h 250"/>
                  <a:gd name="T52" fmla="*/ 160 w 218"/>
                  <a:gd name="T53" fmla="*/ 196 h 250"/>
                  <a:gd name="T54" fmla="*/ 154 w 218"/>
                  <a:gd name="T55" fmla="*/ 192 h 250"/>
                  <a:gd name="T56" fmla="*/ 152 w 218"/>
                  <a:gd name="T57" fmla="*/ 184 h 250"/>
                  <a:gd name="T58" fmla="*/ 156 w 218"/>
                  <a:gd name="T59" fmla="*/ 176 h 250"/>
                  <a:gd name="T60" fmla="*/ 156 w 218"/>
                  <a:gd name="T61" fmla="*/ 158 h 250"/>
                  <a:gd name="T62" fmla="*/ 160 w 218"/>
                  <a:gd name="T63" fmla="*/ 150 h 250"/>
                  <a:gd name="T64" fmla="*/ 176 w 218"/>
                  <a:gd name="T65" fmla="*/ 130 h 250"/>
                  <a:gd name="T66" fmla="*/ 188 w 218"/>
                  <a:gd name="T67" fmla="*/ 108 h 250"/>
                  <a:gd name="T68" fmla="*/ 192 w 218"/>
                  <a:gd name="T69" fmla="*/ 94 h 250"/>
                  <a:gd name="T70" fmla="*/ 200 w 218"/>
                  <a:gd name="T71" fmla="*/ 82 h 250"/>
                  <a:gd name="T72" fmla="*/ 208 w 218"/>
                  <a:gd name="T73" fmla="*/ 78 h 250"/>
                  <a:gd name="T74" fmla="*/ 216 w 218"/>
                  <a:gd name="T75" fmla="*/ 70 h 250"/>
                  <a:gd name="T76" fmla="*/ 218 w 218"/>
                  <a:gd name="T77" fmla="*/ 66 h 250"/>
                  <a:gd name="T78" fmla="*/ 212 w 218"/>
                  <a:gd name="T79" fmla="*/ 54 h 250"/>
                  <a:gd name="T80" fmla="*/ 204 w 218"/>
                  <a:gd name="T81" fmla="*/ 40 h 250"/>
                  <a:gd name="T82" fmla="*/ 200 w 218"/>
                  <a:gd name="T83" fmla="*/ 32 h 250"/>
                  <a:gd name="T84" fmla="*/ 200 w 218"/>
                  <a:gd name="T85" fmla="*/ 22 h 250"/>
                  <a:gd name="T86" fmla="*/ 192 w 218"/>
                  <a:gd name="T87" fmla="*/ 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8" h="250">
                    <a:moveTo>
                      <a:pt x="188" y="0"/>
                    </a:moveTo>
                    <a:lnTo>
                      <a:pt x="188" y="2"/>
                    </a:lnTo>
                    <a:lnTo>
                      <a:pt x="186" y="4"/>
                    </a:lnTo>
                    <a:lnTo>
                      <a:pt x="184" y="8"/>
                    </a:lnTo>
                    <a:lnTo>
                      <a:pt x="180" y="12"/>
                    </a:lnTo>
                    <a:lnTo>
                      <a:pt x="174" y="16"/>
                    </a:lnTo>
                    <a:lnTo>
                      <a:pt x="168" y="20"/>
                    </a:lnTo>
                    <a:lnTo>
                      <a:pt x="160" y="22"/>
                    </a:lnTo>
                    <a:lnTo>
                      <a:pt x="28" y="22"/>
                    </a:lnTo>
                    <a:lnTo>
                      <a:pt x="28" y="84"/>
                    </a:lnTo>
                    <a:lnTo>
                      <a:pt x="28" y="82"/>
                    </a:lnTo>
                    <a:lnTo>
                      <a:pt x="24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4" y="84"/>
                    </a:lnTo>
                    <a:lnTo>
                      <a:pt x="10" y="86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8" y="94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2" y="118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6" y="124"/>
                    </a:lnTo>
                    <a:lnTo>
                      <a:pt x="6" y="128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6" y="136"/>
                    </a:lnTo>
                    <a:lnTo>
                      <a:pt x="4" y="140"/>
                    </a:lnTo>
                    <a:lnTo>
                      <a:pt x="4" y="146"/>
                    </a:lnTo>
                    <a:lnTo>
                      <a:pt x="6" y="152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4" y="174"/>
                    </a:lnTo>
                    <a:lnTo>
                      <a:pt x="16" y="178"/>
                    </a:lnTo>
                    <a:lnTo>
                      <a:pt x="20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30" y="194"/>
                    </a:lnTo>
                    <a:lnTo>
                      <a:pt x="32" y="196"/>
                    </a:lnTo>
                    <a:lnTo>
                      <a:pt x="38" y="204"/>
                    </a:lnTo>
                    <a:lnTo>
                      <a:pt x="44" y="214"/>
                    </a:lnTo>
                    <a:lnTo>
                      <a:pt x="50" y="222"/>
                    </a:lnTo>
                    <a:lnTo>
                      <a:pt x="54" y="228"/>
                    </a:lnTo>
                    <a:lnTo>
                      <a:pt x="54" y="230"/>
                    </a:lnTo>
                    <a:lnTo>
                      <a:pt x="56" y="230"/>
                    </a:lnTo>
                    <a:lnTo>
                      <a:pt x="60" y="234"/>
                    </a:lnTo>
                    <a:lnTo>
                      <a:pt x="62" y="236"/>
                    </a:lnTo>
                    <a:lnTo>
                      <a:pt x="66" y="238"/>
                    </a:lnTo>
                    <a:lnTo>
                      <a:pt x="72" y="240"/>
                    </a:lnTo>
                    <a:lnTo>
                      <a:pt x="76" y="240"/>
                    </a:lnTo>
                    <a:lnTo>
                      <a:pt x="78" y="240"/>
                    </a:lnTo>
                    <a:lnTo>
                      <a:pt x="80" y="242"/>
                    </a:lnTo>
                    <a:lnTo>
                      <a:pt x="84" y="244"/>
                    </a:lnTo>
                    <a:lnTo>
                      <a:pt x="88" y="250"/>
                    </a:lnTo>
                    <a:lnTo>
                      <a:pt x="92" y="250"/>
                    </a:lnTo>
                    <a:lnTo>
                      <a:pt x="102" y="250"/>
                    </a:lnTo>
                    <a:lnTo>
                      <a:pt x="114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38" y="250"/>
                    </a:lnTo>
                    <a:lnTo>
                      <a:pt x="152" y="248"/>
                    </a:lnTo>
                    <a:lnTo>
                      <a:pt x="168" y="246"/>
                    </a:lnTo>
                    <a:lnTo>
                      <a:pt x="180" y="244"/>
                    </a:lnTo>
                    <a:lnTo>
                      <a:pt x="184" y="240"/>
                    </a:lnTo>
                    <a:lnTo>
                      <a:pt x="182" y="222"/>
                    </a:lnTo>
                    <a:lnTo>
                      <a:pt x="180" y="222"/>
                    </a:lnTo>
                    <a:lnTo>
                      <a:pt x="178" y="218"/>
                    </a:lnTo>
                    <a:lnTo>
                      <a:pt x="176" y="214"/>
                    </a:lnTo>
                    <a:lnTo>
                      <a:pt x="172" y="210"/>
                    </a:lnTo>
                    <a:lnTo>
                      <a:pt x="168" y="204"/>
                    </a:lnTo>
                    <a:lnTo>
                      <a:pt x="164" y="200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6" y="194"/>
                    </a:lnTo>
                    <a:lnTo>
                      <a:pt x="154" y="192"/>
                    </a:lnTo>
                    <a:lnTo>
                      <a:pt x="152" y="190"/>
                    </a:lnTo>
                    <a:lnTo>
                      <a:pt x="152" y="188"/>
                    </a:lnTo>
                    <a:lnTo>
                      <a:pt x="152" y="184"/>
                    </a:lnTo>
                    <a:lnTo>
                      <a:pt x="156" y="182"/>
                    </a:lnTo>
                    <a:lnTo>
                      <a:pt x="156" y="180"/>
                    </a:lnTo>
                    <a:lnTo>
                      <a:pt x="156" y="176"/>
                    </a:lnTo>
                    <a:lnTo>
                      <a:pt x="156" y="172"/>
                    </a:lnTo>
                    <a:lnTo>
                      <a:pt x="156" y="166"/>
                    </a:lnTo>
                    <a:lnTo>
                      <a:pt x="156" y="158"/>
                    </a:lnTo>
                    <a:lnTo>
                      <a:pt x="156" y="158"/>
                    </a:lnTo>
                    <a:lnTo>
                      <a:pt x="158" y="154"/>
                    </a:lnTo>
                    <a:lnTo>
                      <a:pt x="160" y="150"/>
                    </a:lnTo>
                    <a:lnTo>
                      <a:pt x="164" y="144"/>
                    </a:lnTo>
                    <a:lnTo>
                      <a:pt x="168" y="136"/>
                    </a:lnTo>
                    <a:lnTo>
                      <a:pt x="176" y="130"/>
                    </a:lnTo>
                    <a:lnTo>
                      <a:pt x="178" y="128"/>
                    </a:lnTo>
                    <a:lnTo>
                      <a:pt x="182" y="118"/>
                    </a:lnTo>
                    <a:lnTo>
                      <a:pt x="188" y="108"/>
                    </a:lnTo>
                    <a:lnTo>
                      <a:pt x="188" y="98"/>
                    </a:lnTo>
                    <a:lnTo>
                      <a:pt x="190" y="96"/>
                    </a:lnTo>
                    <a:lnTo>
                      <a:pt x="192" y="94"/>
                    </a:lnTo>
                    <a:lnTo>
                      <a:pt x="194" y="90"/>
                    </a:lnTo>
                    <a:lnTo>
                      <a:pt x="198" y="86"/>
                    </a:lnTo>
                    <a:lnTo>
                      <a:pt x="200" y="82"/>
                    </a:lnTo>
                    <a:lnTo>
                      <a:pt x="204" y="80"/>
                    </a:lnTo>
                    <a:lnTo>
                      <a:pt x="206" y="78"/>
                    </a:lnTo>
                    <a:lnTo>
                      <a:pt x="208" y="78"/>
                    </a:lnTo>
                    <a:lnTo>
                      <a:pt x="212" y="76"/>
                    </a:lnTo>
                    <a:lnTo>
                      <a:pt x="214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18" y="68"/>
                    </a:lnTo>
                    <a:lnTo>
                      <a:pt x="218" y="66"/>
                    </a:lnTo>
                    <a:lnTo>
                      <a:pt x="216" y="64"/>
                    </a:lnTo>
                    <a:lnTo>
                      <a:pt x="214" y="60"/>
                    </a:lnTo>
                    <a:lnTo>
                      <a:pt x="212" y="54"/>
                    </a:lnTo>
                    <a:lnTo>
                      <a:pt x="210" y="50"/>
                    </a:lnTo>
                    <a:lnTo>
                      <a:pt x="206" y="44"/>
                    </a:lnTo>
                    <a:lnTo>
                      <a:pt x="204" y="40"/>
                    </a:lnTo>
                    <a:lnTo>
                      <a:pt x="204" y="38"/>
                    </a:lnTo>
                    <a:lnTo>
                      <a:pt x="202" y="34"/>
                    </a:lnTo>
                    <a:lnTo>
                      <a:pt x="200" y="32"/>
                    </a:lnTo>
                    <a:lnTo>
                      <a:pt x="200" y="28"/>
                    </a:lnTo>
                    <a:lnTo>
                      <a:pt x="200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196" y="12"/>
                    </a:lnTo>
                    <a:lnTo>
                      <a:pt x="192" y="8"/>
                    </a:lnTo>
                    <a:lnTo>
                      <a:pt x="188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1" name="Freeform 97">
                <a:extLst>
                  <a:ext uri="{FF2B5EF4-FFF2-40B4-BE49-F238E27FC236}">
                    <a16:creationId xmlns:a16="http://schemas.microsoft.com/office/drawing/2014/main" id="{533773BA-6EA6-4E9D-8547-1C9148E619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33550" y="4359275"/>
                <a:ext cx="234950" cy="133350"/>
              </a:xfrm>
              <a:custGeom>
                <a:avLst/>
                <a:gdLst>
                  <a:gd name="T0" fmla="*/ 106 w 148"/>
                  <a:gd name="T1" fmla="*/ 0 h 84"/>
                  <a:gd name="T2" fmla="*/ 98 w 148"/>
                  <a:gd name="T3" fmla="*/ 2 h 84"/>
                  <a:gd name="T4" fmla="*/ 90 w 148"/>
                  <a:gd name="T5" fmla="*/ 6 h 84"/>
                  <a:gd name="T6" fmla="*/ 84 w 148"/>
                  <a:gd name="T7" fmla="*/ 12 h 84"/>
                  <a:gd name="T8" fmla="*/ 82 w 148"/>
                  <a:gd name="T9" fmla="*/ 22 h 84"/>
                  <a:gd name="T10" fmla="*/ 76 w 148"/>
                  <a:gd name="T11" fmla="*/ 28 h 84"/>
                  <a:gd name="T12" fmla="*/ 70 w 148"/>
                  <a:gd name="T13" fmla="*/ 28 h 84"/>
                  <a:gd name="T14" fmla="*/ 64 w 148"/>
                  <a:gd name="T15" fmla="*/ 26 h 84"/>
                  <a:gd name="T16" fmla="*/ 60 w 148"/>
                  <a:gd name="T17" fmla="*/ 26 h 84"/>
                  <a:gd name="T18" fmla="*/ 58 w 148"/>
                  <a:gd name="T19" fmla="*/ 26 h 84"/>
                  <a:gd name="T20" fmla="*/ 54 w 148"/>
                  <a:gd name="T21" fmla="*/ 28 h 84"/>
                  <a:gd name="T22" fmla="*/ 48 w 148"/>
                  <a:gd name="T23" fmla="*/ 30 h 84"/>
                  <a:gd name="T24" fmla="*/ 36 w 148"/>
                  <a:gd name="T25" fmla="*/ 34 h 84"/>
                  <a:gd name="T26" fmla="*/ 26 w 148"/>
                  <a:gd name="T27" fmla="*/ 36 h 84"/>
                  <a:gd name="T28" fmla="*/ 10 w 148"/>
                  <a:gd name="T29" fmla="*/ 38 h 84"/>
                  <a:gd name="T30" fmla="*/ 6 w 148"/>
                  <a:gd name="T31" fmla="*/ 46 h 84"/>
                  <a:gd name="T32" fmla="*/ 4 w 148"/>
                  <a:gd name="T33" fmla="*/ 50 h 84"/>
                  <a:gd name="T34" fmla="*/ 0 w 148"/>
                  <a:gd name="T35" fmla="*/ 50 h 84"/>
                  <a:gd name="T36" fmla="*/ 2 w 148"/>
                  <a:gd name="T37" fmla="*/ 52 h 84"/>
                  <a:gd name="T38" fmla="*/ 4 w 148"/>
                  <a:gd name="T39" fmla="*/ 54 h 84"/>
                  <a:gd name="T40" fmla="*/ 6 w 148"/>
                  <a:gd name="T41" fmla="*/ 60 h 84"/>
                  <a:gd name="T42" fmla="*/ 10 w 148"/>
                  <a:gd name="T43" fmla="*/ 70 h 84"/>
                  <a:gd name="T44" fmla="*/ 26 w 148"/>
                  <a:gd name="T45" fmla="*/ 84 h 84"/>
                  <a:gd name="T46" fmla="*/ 38 w 148"/>
                  <a:gd name="T47" fmla="*/ 74 h 84"/>
                  <a:gd name="T48" fmla="*/ 42 w 148"/>
                  <a:gd name="T49" fmla="*/ 68 h 84"/>
                  <a:gd name="T50" fmla="*/ 48 w 148"/>
                  <a:gd name="T51" fmla="*/ 62 h 84"/>
                  <a:gd name="T52" fmla="*/ 58 w 148"/>
                  <a:gd name="T53" fmla="*/ 60 h 84"/>
                  <a:gd name="T54" fmla="*/ 60 w 148"/>
                  <a:gd name="T55" fmla="*/ 62 h 84"/>
                  <a:gd name="T56" fmla="*/ 62 w 148"/>
                  <a:gd name="T57" fmla="*/ 68 h 84"/>
                  <a:gd name="T58" fmla="*/ 64 w 148"/>
                  <a:gd name="T59" fmla="*/ 70 h 84"/>
                  <a:gd name="T60" fmla="*/ 74 w 148"/>
                  <a:gd name="T61" fmla="*/ 68 h 84"/>
                  <a:gd name="T62" fmla="*/ 86 w 148"/>
                  <a:gd name="T63" fmla="*/ 68 h 84"/>
                  <a:gd name="T64" fmla="*/ 118 w 148"/>
                  <a:gd name="T65" fmla="*/ 62 h 84"/>
                  <a:gd name="T66" fmla="*/ 146 w 148"/>
                  <a:gd name="T67" fmla="*/ 52 h 84"/>
                  <a:gd name="T68" fmla="*/ 132 w 148"/>
                  <a:gd name="T69" fmla="*/ 34 h 84"/>
                  <a:gd name="T70" fmla="*/ 122 w 148"/>
                  <a:gd name="T71" fmla="*/ 22 h 84"/>
                  <a:gd name="T72" fmla="*/ 118 w 148"/>
                  <a:gd name="T73" fmla="*/ 16 h 84"/>
                  <a:gd name="T74" fmla="*/ 112 w 148"/>
                  <a:gd name="T75" fmla="*/ 8 h 84"/>
                  <a:gd name="T76" fmla="*/ 106 w 148"/>
                  <a:gd name="T7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84">
                    <a:moveTo>
                      <a:pt x="106" y="0"/>
                    </a:moveTo>
                    <a:lnTo>
                      <a:pt x="106" y="0"/>
                    </a:lnTo>
                    <a:lnTo>
                      <a:pt x="102" y="0"/>
                    </a:lnTo>
                    <a:lnTo>
                      <a:pt x="98" y="2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86" y="10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82" y="22"/>
                    </a:lnTo>
                    <a:lnTo>
                      <a:pt x="78" y="26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60" y="24"/>
                    </a:lnTo>
                    <a:lnTo>
                      <a:pt x="58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8" y="30"/>
                    </a:lnTo>
                    <a:lnTo>
                      <a:pt x="42" y="32"/>
                    </a:lnTo>
                    <a:lnTo>
                      <a:pt x="36" y="34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0" y="70"/>
                    </a:lnTo>
                    <a:lnTo>
                      <a:pt x="14" y="74"/>
                    </a:lnTo>
                    <a:lnTo>
                      <a:pt x="26" y="8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40" y="72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60" y="62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80" y="68"/>
                    </a:lnTo>
                    <a:lnTo>
                      <a:pt x="86" y="68"/>
                    </a:lnTo>
                    <a:lnTo>
                      <a:pt x="90" y="68"/>
                    </a:lnTo>
                    <a:lnTo>
                      <a:pt x="118" y="62"/>
                    </a:lnTo>
                    <a:lnTo>
                      <a:pt x="148" y="56"/>
                    </a:lnTo>
                    <a:lnTo>
                      <a:pt x="146" y="52"/>
                    </a:lnTo>
                    <a:lnTo>
                      <a:pt x="140" y="44"/>
                    </a:lnTo>
                    <a:lnTo>
                      <a:pt x="132" y="34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0" y="20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12" y="8"/>
                    </a:lnTo>
                    <a:lnTo>
                      <a:pt x="108" y="2"/>
                    </a:lnTo>
                    <a:lnTo>
                      <a:pt x="10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2" name="Freeform 98">
                <a:extLst>
                  <a:ext uri="{FF2B5EF4-FFF2-40B4-BE49-F238E27FC236}">
                    <a16:creationId xmlns:a16="http://schemas.microsoft.com/office/drawing/2014/main" id="{1526AEC5-E1D3-46C4-970A-EF35903817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22425" y="4511675"/>
                <a:ext cx="117475" cy="130175"/>
              </a:xfrm>
              <a:custGeom>
                <a:avLst/>
                <a:gdLst>
                  <a:gd name="T0" fmla="*/ 52 w 74"/>
                  <a:gd name="T1" fmla="*/ 0 h 82"/>
                  <a:gd name="T2" fmla="*/ 52 w 74"/>
                  <a:gd name="T3" fmla="*/ 6 h 82"/>
                  <a:gd name="T4" fmla="*/ 54 w 74"/>
                  <a:gd name="T5" fmla="*/ 12 h 82"/>
                  <a:gd name="T6" fmla="*/ 60 w 74"/>
                  <a:gd name="T7" fmla="*/ 12 h 82"/>
                  <a:gd name="T8" fmla="*/ 68 w 74"/>
                  <a:gd name="T9" fmla="*/ 12 h 82"/>
                  <a:gd name="T10" fmla="*/ 72 w 74"/>
                  <a:gd name="T11" fmla="*/ 12 h 82"/>
                  <a:gd name="T12" fmla="*/ 72 w 74"/>
                  <a:gd name="T13" fmla="*/ 14 h 82"/>
                  <a:gd name="T14" fmla="*/ 74 w 74"/>
                  <a:gd name="T15" fmla="*/ 22 h 82"/>
                  <a:gd name="T16" fmla="*/ 72 w 74"/>
                  <a:gd name="T17" fmla="*/ 26 h 82"/>
                  <a:gd name="T18" fmla="*/ 68 w 74"/>
                  <a:gd name="T19" fmla="*/ 26 h 82"/>
                  <a:gd name="T20" fmla="*/ 68 w 74"/>
                  <a:gd name="T21" fmla="*/ 30 h 82"/>
                  <a:gd name="T22" fmla="*/ 68 w 74"/>
                  <a:gd name="T23" fmla="*/ 36 h 82"/>
                  <a:gd name="T24" fmla="*/ 74 w 74"/>
                  <a:gd name="T25" fmla="*/ 38 h 82"/>
                  <a:gd name="T26" fmla="*/ 74 w 74"/>
                  <a:gd name="T27" fmla="*/ 42 h 82"/>
                  <a:gd name="T28" fmla="*/ 74 w 74"/>
                  <a:gd name="T29" fmla="*/ 52 h 82"/>
                  <a:gd name="T30" fmla="*/ 70 w 74"/>
                  <a:gd name="T31" fmla="*/ 60 h 82"/>
                  <a:gd name="T32" fmla="*/ 62 w 74"/>
                  <a:gd name="T33" fmla="*/ 64 h 82"/>
                  <a:gd name="T34" fmla="*/ 52 w 74"/>
                  <a:gd name="T35" fmla="*/ 66 h 82"/>
                  <a:gd name="T36" fmla="*/ 46 w 74"/>
                  <a:gd name="T37" fmla="*/ 68 h 82"/>
                  <a:gd name="T38" fmla="*/ 42 w 74"/>
                  <a:gd name="T39" fmla="*/ 68 h 82"/>
                  <a:gd name="T40" fmla="*/ 32 w 74"/>
                  <a:gd name="T41" fmla="*/ 72 h 82"/>
                  <a:gd name="T42" fmla="*/ 28 w 74"/>
                  <a:gd name="T43" fmla="*/ 78 h 82"/>
                  <a:gd name="T44" fmla="*/ 24 w 74"/>
                  <a:gd name="T45" fmla="*/ 82 h 82"/>
                  <a:gd name="T46" fmla="*/ 22 w 74"/>
                  <a:gd name="T47" fmla="*/ 74 h 82"/>
                  <a:gd name="T48" fmla="*/ 20 w 74"/>
                  <a:gd name="T49" fmla="*/ 72 h 82"/>
                  <a:gd name="T50" fmla="*/ 16 w 74"/>
                  <a:gd name="T51" fmla="*/ 68 h 82"/>
                  <a:gd name="T52" fmla="*/ 14 w 74"/>
                  <a:gd name="T53" fmla="*/ 66 h 82"/>
                  <a:gd name="T54" fmla="*/ 6 w 74"/>
                  <a:gd name="T55" fmla="*/ 58 h 82"/>
                  <a:gd name="T56" fmla="*/ 0 w 74"/>
                  <a:gd name="T57" fmla="*/ 46 h 82"/>
                  <a:gd name="T58" fmla="*/ 0 w 74"/>
                  <a:gd name="T59" fmla="*/ 46 h 82"/>
                  <a:gd name="T60" fmla="*/ 6 w 74"/>
                  <a:gd name="T61" fmla="*/ 18 h 82"/>
                  <a:gd name="T62" fmla="*/ 26 w 74"/>
                  <a:gd name="T63" fmla="*/ 18 h 82"/>
                  <a:gd name="T64" fmla="*/ 30 w 74"/>
                  <a:gd name="T65" fmla="*/ 18 h 82"/>
                  <a:gd name="T66" fmla="*/ 32 w 74"/>
                  <a:gd name="T67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82">
                    <a:moveTo>
                      <a:pt x="32" y="2"/>
                    </a:moveTo>
                    <a:lnTo>
                      <a:pt x="52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52" y="10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60" y="12"/>
                    </a:lnTo>
                    <a:lnTo>
                      <a:pt x="64" y="12"/>
                    </a:lnTo>
                    <a:lnTo>
                      <a:pt x="68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4" y="18"/>
                    </a:lnTo>
                    <a:lnTo>
                      <a:pt x="74" y="22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42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8" y="62"/>
                    </a:lnTo>
                    <a:lnTo>
                      <a:pt x="62" y="64"/>
                    </a:lnTo>
                    <a:lnTo>
                      <a:pt x="56" y="66"/>
                    </a:lnTo>
                    <a:lnTo>
                      <a:pt x="52" y="66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4" y="62"/>
                    </a:lnTo>
                    <a:lnTo>
                      <a:pt x="42" y="68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6" y="80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0" y="72"/>
                    </a:lnTo>
                    <a:lnTo>
                      <a:pt x="20" y="68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6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4"/>
                    </a:lnTo>
                    <a:lnTo>
                      <a:pt x="32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3" name="Freeform 99">
                <a:extLst>
                  <a:ext uri="{FF2B5EF4-FFF2-40B4-BE49-F238E27FC236}">
                    <a16:creationId xmlns:a16="http://schemas.microsoft.com/office/drawing/2014/main" id="{4576B57E-1699-47C8-9659-50654BD06A2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31950" y="4514850"/>
                <a:ext cx="41275" cy="25400"/>
              </a:xfrm>
              <a:custGeom>
                <a:avLst/>
                <a:gdLst>
                  <a:gd name="T0" fmla="*/ 20 w 26"/>
                  <a:gd name="T1" fmla="*/ 0 h 16"/>
                  <a:gd name="T2" fmla="*/ 20 w 26"/>
                  <a:gd name="T3" fmla="*/ 0 h 16"/>
                  <a:gd name="T4" fmla="*/ 18 w 26"/>
                  <a:gd name="T5" fmla="*/ 0 h 16"/>
                  <a:gd name="T6" fmla="*/ 14 w 26"/>
                  <a:gd name="T7" fmla="*/ 0 h 16"/>
                  <a:gd name="T8" fmla="*/ 10 w 26"/>
                  <a:gd name="T9" fmla="*/ 2 h 16"/>
                  <a:gd name="T10" fmla="*/ 6 w 26"/>
                  <a:gd name="T11" fmla="*/ 4 h 16"/>
                  <a:gd name="T12" fmla="*/ 4 w 26"/>
                  <a:gd name="T13" fmla="*/ 8 h 16"/>
                  <a:gd name="T14" fmla="*/ 0 w 26"/>
                  <a:gd name="T15" fmla="*/ 16 h 16"/>
                  <a:gd name="T16" fmla="*/ 22 w 26"/>
                  <a:gd name="T17" fmla="*/ 16 h 16"/>
                  <a:gd name="T18" fmla="*/ 22 w 26"/>
                  <a:gd name="T19" fmla="*/ 16 h 16"/>
                  <a:gd name="T20" fmla="*/ 24 w 26"/>
                  <a:gd name="T21" fmla="*/ 14 h 16"/>
                  <a:gd name="T22" fmla="*/ 24 w 26"/>
                  <a:gd name="T23" fmla="*/ 12 h 16"/>
                  <a:gd name="T24" fmla="*/ 24 w 26"/>
                  <a:gd name="T25" fmla="*/ 10 h 16"/>
                  <a:gd name="T26" fmla="*/ 26 w 26"/>
                  <a:gd name="T27" fmla="*/ 6 h 16"/>
                  <a:gd name="T28" fmla="*/ 26 w 26"/>
                  <a:gd name="T29" fmla="*/ 2 h 16"/>
                  <a:gd name="T30" fmla="*/ 26 w 26"/>
                  <a:gd name="T31" fmla="*/ 0 h 16"/>
                  <a:gd name="T32" fmla="*/ 20 w 2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6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4" name="Freeform 100">
                <a:extLst>
                  <a:ext uri="{FF2B5EF4-FFF2-40B4-BE49-F238E27FC236}">
                    <a16:creationId xmlns:a16="http://schemas.microsoft.com/office/drawing/2014/main" id="{AFE0905E-26B7-4B70-82CC-137B59893E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60525" y="4476750"/>
                <a:ext cx="139700" cy="193675"/>
              </a:xfrm>
              <a:custGeom>
                <a:avLst/>
                <a:gdLst>
                  <a:gd name="T0" fmla="*/ 10 w 88"/>
                  <a:gd name="T1" fmla="*/ 120 h 122"/>
                  <a:gd name="T2" fmla="*/ 12 w 88"/>
                  <a:gd name="T3" fmla="*/ 122 h 122"/>
                  <a:gd name="T4" fmla="*/ 10 w 88"/>
                  <a:gd name="T5" fmla="*/ 120 h 122"/>
                  <a:gd name="T6" fmla="*/ 0 w 88"/>
                  <a:gd name="T7" fmla="*/ 104 h 122"/>
                  <a:gd name="T8" fmla="*/ 2 w 88"/>
                  <a:gd name="T9" fmla="*/ 102 h 122"/>
                  <a:gd name="T10" fmla="*/ 6 w 88"/>
                  <a:gd name="T11" fmla="*/ 98 h 122"/>
                  <a:gd name="T12" fmla="*/ 8 w 88"/>
                  <a:gd name="T13" fmla="*/ 96 h 122"/>
                  <a:gd name="T14" fmla="*/ 14 w 88"/>
                  <a:gd name="T15" fmla="*/ 92 h 122"/>
                  <a:gd name="T16" fmla="*/ 20 w 88"/>
                  <a:gd name="T17" fmla="*/ 84 h 122"/>
                  <a:gd name="T18" fmla="*/ 24 w 88"/>
                  <a:gd name="T19" fmla="*/ 90 h 122"/>
                  <a:gd name="T20" fmla="*/ 32 w 88"/>
                  <a:gd name="T21" fmla="*/ 88 h 122"/>
                  <a:gd name="T22" fmla="*/ 44 w 88"/>
                  <a:gd name="T23" fmla="*/ 84 h 122"/>
                  <a:gd name="T24" fmla="*/ 48 w 88"/>
                  <a:gd name="T25" fmla="*/ 82 h 122"/>
                  <a:gd name="T26" fmla="*/ 48 w 88"/>
                  <a:gd name="T27" fmla="*/ 78 h 122"/>
                  <a:gd name="T28" fmla="*/ 50 w 88"/>
                  <a:gd name="T29" fmla="*/ 66 h 122"/>
                  <a:gd name="T30" fmla="*/ 44 w 88"/>
                  <a:gd name="T31" fmla="*/ 58 h 122"/>
                  <a:gd name="T32" fmla="*/ 44 w 88"/>
                  <a:gd name="T33" fmla="*/ 56 h 122"/>
                  <a:gd name="T34" fmla="*/ 44 w 88"/>
                  <a:gd name="T35" fmla="*/ 50 h 122"/>
                  <a:gd name="T36" fmla="*/ 46 w 88"/>
                  <a:gd name="T37" fmla="*/ 48 h 122"/>
                  <a:gd name="T38" fmla="*/ 48 w 88"/>
                  <a:gd name="T39" fmla="*/ 46 h 122"/>
                  <a:gd name="T40" fmla="*/ 50 w 88"/>
                  <a:gd name="T41" fmla="*/ 40 h 122"/>
                  <a:gd name="T42" fmla="*/ 48 w 88"/>
                  <a:gd name="T43" fmla="*/ 34 h 122"/>
                  <a:gd name="T44" fmla="*/ 30 w 88"/>
                  <a:gd name="T45" fmla="*/ 32 h 122"/>
                  <a:gd name="T46" fmla="*/ 28 w 88"/>
                  <a:gd name="T47" fmla="*/ 24 h 122"/>
                  <a:gd name="T48" fmla="*/ 32 w 88"/>
                  <a:gd name="T49" fmla="*/ 22 h 122"/>
                  <a:gd name="T50" fmla="*/ 56 w 88"/>
                  <a:gd name="T51" fmla="*/ 20 h 122"/>
                  <a:gd name="T52" fmla="*/ 72 w 88"/>
                  <a:gd name="T53" fmla="*/ 22 h 122"/>
                  <a:gd name="T54" fmla="*/ 72 w 88"/>
                  <a:gd name="T55" fmla="*/ 18 h 122"/>
                  <a:gd name="T56" fmla="*/ 72 w 88"/>
                  <a:gd name="T57" fmla="*/ 12 h 122"/>
                  <a:gd name="T58" fmla="*/ 78 w 88"/>
                  <a:gd name="T59" fmla="*/ 6 h 122"/>
                  <a:gd name="T60" fmla="*/ 82 w 88"/>
                  <a:gd name="T61" fmla="*/ 4 h 122"/>
                  <a:gd name="T62" fmla="*/ 86 w 88"/>
                  <a:gd name="T63" fmla="*/ 0 h 122"/>
                  <a:gd name="T64" fmla="*/ 88 w 88"/>
                  <a:gd name="T65" fmla="*/ 0 h 122"/>
                  <a:gd name="T66" fmla="*/ 88 w 88"/>
                  <a:gd name="T67" fmla="*/ 10 h 122"/>
                  <a:gd name="T68" fmla="*/ 88 w 88"/>
                  <a:gd name="T69" fmla="*/ 14 h 122"/>
                  <a:gd name="T70" fmla="*/ 86 w 88"/>
                  <a:gd name="T71" fmla="*/ 24 h 122"/>
                  <a:gd name="T72" fmla="*/ 86 w 88"/>
                  <a:gd name="T73" fmla="*/ 34 h 122"/>
                  <a:gd name="T74" fmla="*/ 86 w 88"/>
                  <a:gd name="T75" fmla="*/ 40 h 122"/>
                  <a:gd name="T76" fmla="*/ 86 w 88"/>
                  <a:gd name="T77" fmla="*/ 48 h 122"/>
                  <a:gd name="T78" fmla="*/ 84 w 88"/>
                  <a:gd name="T79" fmla="*/ 60 h 122"/>
                  <a:gd name="T80" fmla="*/ 80 w 88"/>
                  <a:gd name="T81" fmla="*/ 68 h 122"/>
                  <a:gd name="T82" fmla="*/ 78 w 88"/>
                  <a:gd name="T83" fmla="*/ 72 h 122"/>
                  <a:gd name="T84" fmla="*/ 74 w 88"/>
                  <a:gd name="T85" fmla="*/ 82 h 122"/>
                  <a:gd name="T86" fmla="*/ 70 w 88"/>
                  <a:gd name="T87" fmla="*/ 92 h 122"/>
                  <a:gd name="T88" fmla="*/ 66 w 88"/>
                  <a:gd name="T89" fmla="*/ 98 h 122"/>
                  <a:gd name="T90" fmla="*/ 64 w 88"/>
                  <a:gd name="T91" fmla="*/ 102 h 122"/>
                  <a:gd name="T92" fmla="*/ 60 w 88"/>
                  <a:gd name="T93" fmla="*/ 110 h 122"/>
                  <a:gd name="T94" fmla="*/ 56 w 88"/>
                  <a:gd name="T95" fmla="*/ 112 h 122"/>
                  <a:gd name="T96" fmla="*/ 50 w 88"/>
                  <a:gd name="T97" fmla="*/ 112 h 122"/>
                  <a:gd name="T98" fmla="*/ 44 w 88"/>
                  <a:gd name="T99" fmla="*/ 112 h 122"/>
                  <a:gd name="T100" fmla="*/ 38 w 88"/>
                  <a:gd name="T101" fmla="*/ 116 h 122"/>
                  <a:gd name="T102" fmla="*/ 34 w 88"/>
                  <a:gd name="T103" fmla="*/ 114 h 122"/>
                  <a:gd name="T104" fmla="*/ 32 w 88"/>
                  <a:gd name="T105" fmla="*/ 112 h 122"/>
                  <a:gd name="T106" fmla="*/ 28 w 88"/>
                  <a:gd name="T107" fmla="*/ 112 h 122"/>
                  <a:gd name="T108" fmla="*/ 18 w 88"/>
                  <a:gd name="T109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8" h="122">
                    <a:moveTo>
                      <a:pt x="10" y="120"/>
                    </a:moveTo>
                    <a:lnTo>
                      <a:pt x="10" y="120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0" y="12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8" y="96"/>
                    </a:lnTo>
                    <a:lnTo>
                      <a:pt x="10" y="92"/>
                    </a:lnTo>
                    <a:lnTo>
                      <a:pt x="14" y="92"/>
                    </a:lnTo>
                    <a:lnTo>
                      <a:pt x="18" y="90"/>
                    </a:lnTo>
                    <a:lnTo>
                      <a:pt x="20" y="84"/>
                    </a:lnTo>
                    <a:lnTo>
                      <a:pt x="22" y="90"/>
                    </a:lnTo>
                    <a:lnTo>
                      <a:pt x="24" y="90"/>
                    </a:lnTo>
                    <a:lnTo>
                      <a:pt x="28" y="90"/>
                    </a:lnTo>
                    <a:lnTo>
                      <a:pt x="32" y="88"/>
                    </a:lnTo>
                    <a:lnTo>
                      <a:pt x="38" y="86"/>
                    </a:lnTo>
                    <a:lnTo>
                      <a:pt x="44" y="84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78"/>
                    </a:lnTo>
                    <a:lnTo>
                      <a:pt x="50" y="74"/>
                    </a:lnTo>
                    <a:lnTo>
                      <a:pt x="50" y="66"/>
                    </a:lnTo>
                    <a:lnTo>
                      <a:pt x="50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48" y="3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28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32" y="22"/>
                    </a:lnTo>
                    <a:lnTo>
                      <a:pt x="42" y="22"/>
                    </a:lnTo>
                    <a:lnTo>
                      <a:pt x="56" y="20"/>
                    </a:lnTo>
                    <a:lnTo>
                      <a:pt x="66" y="20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4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4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4"/>
                    </a:lnTo>
                    <a:lnTo>
                      <a:pt x="88" y="18"/>
                    </a:lnTo>
                    <a:lnTo>
                      <a:pt x="86" y="24"/>
                    </a:lnTo>
                    <a:lnTo>
                      <a:pt x="86" y="28"/>
                    </a:lnTo>
                    <a:lnTo>
                      <a:pt x="86" y="34"/>
                    </a:lnTo>
                    <a:lnTo>
                      <a:pt x="86" y="38"/>
                    </a:lnTo>
                    <a:lnTo>
                      <a:pt x="86" y="40"/>
                    </a:lnTo>
                    <a:lnTo>
                      <a:pt x="86" y="44"/>
                    </a:lnTo>
                    <a:lnTo>
                      <a:pt x="86" y="48"/>
                    </a:lnTo>
                    <a:lnTo>
                      <a:pt x="84" y="54"/>
                    </a:lnTo>
                    <a:lnTo>
                      <a:pt x="84" y="60"/>
                    </a:lnTo>
                    <a:lnTo>
                      <a:pt x="82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78" y="72"/>
                    </a:lnTo>
                    <a:lnTo>
                      <a:pt x="76" y="78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92"/>
                    </a:lnTo>
                    <a:lnTo>
                      <a:pt x="68" y="96"/>
                    </a:lnTo>
                    <a:lnTo>
                      <a:pt x="66" y="98"/>
                    </a:lnTo>
                    <a:lnTo>
                      <a:pt x="66" y="100"/>
                    </a:lnTo>
                    <a:lnTo>
                      <a:pt x="64" y="102"/>
                    </a:lnTo>
                    <a:lnTo>
                      <a:pt x="62" y="106"/>
                    </a:lnTo>
                    <a:lnTo>
                      <a:pt x="60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4" y="112"/>
                    </a:lnTo>
                    <a:lnTo>
                      <a:pt x="50" y="112"/>
                    </a:lnTo>
                    <a:lnTo>
                      <a:pt x="46" y="110"/>
                    </a:lnTo>
                    <a:lnTo>
                      <a:pt x="44" y="112"/>
                    </a:lnTo>
                    <a:lnTo>
                      <a:pt x="42" y="112"/>
                    </a:lnTo>
                    <a:lnTo>
                      <a:pt x="38" y="116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4" y="112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4" y="114"/>
                    </a:lnTo>
                    <a:lnTo>
                      <a:pt x="18" y="116"/>
                    </a:lnTo>
                    <a:lnTo>
                      <a:pt x="10" y="12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5" name="Freeform 101">
                <a:extLst>
                  <a:ext uri="{FF2B5EF4-FFF2-40B4-BE49-F238E27FC236}">
                    <a16:creationId xmlns:a16="http://schemas.microsoft.com/office/drawing/2014/main" id="{F5DBC97E-1488-4B4F-B117-5165D244877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76400" y="4699000"/>
                <a:ext cx="206375" cy="247650"/>
              </a:xfrm>
              <a:custGeom>
                <a:avLst/>
                <a:gdLst>
                  <a:gd name="T0" fmla="*/ 24 w 130"/>
                  <a:gd name="T1" fmla="*/ 2 h 156"/>
                  <a:gd name="T2" fmla="*/ 42 w 130"/>
                  <a:gd name="T3" fmla="*/ 0 h 156"/>
                  <a:gd name="T4" fmla="*/ 56 w 130"/>
                  <a:gd name="T5" fmla="*/ 0 h 156"/>
                  <a:gd name="T6" fmla="*/ 86 w 130"/>
                  <a:gd name="T7" fmla="*/ 26 h 156"/>
                  <a:gd name="T8" fmla="*/ 86 w 130"/>
                  <a:gd name="T9" fmla="*/ 18 h 156"/>
                  <a:gd name="T10" fmla="*/ 88 w 130"/>
                  <a:gd name="T11" fmla="*/ 14 h 156"/>
                  <a:gd name="T12" fmla="*/ 102 w 130"/>
                  <a:gd name="T13" fmla="*/ 18 h 156"/>
                  <a:gd name="T14" fmla="*/ 112 w 130"/>
                  <a:gd name="T15" fmla="*/ 24 h 156"/>
                  <a:gd name="T16" fmla="*/ 112 w 130"/>
                  <a:gd name="T17" fmla="*/ 34 h 156"/>
                  <a:gd name="T18" fmla="*/ 114 w 130"/>
                  <a:gd name="T19" fmla="*/ 38 h 156"/>
                  <a:gd name="T20" fmla="*/ 116 w 130"/>
                  <a:gd name="T21" fmla="*/ 48 h 156"/>
                  <a:gd name="T22" fmla="*/ 114 w 130"/>
                  <a:gd name="T23" fmla="*/ 56 h 156"/>
                  <a:gd name="T24" fmla="*/ 114 w 130"/>
                  <a:gd name="T25" fmla="*/ 60 h 156"/>
                  <a:gd name="T26" fmla="*/ 128 w 130"/>
                  <a:gd name="T27" fmla="*/ 62 h 156"/>
                  <a:gd name="T28" fmla="*/ 128 w 130"/>
                  <a:gd name="T29" fmla="*/ 70 h 156"/>
                  <a:gd name="T30" fmla="*/ 128 w 130"/>
                  <a:gd name="T31" fmla="*/ 82 h 156"/>
                  <a:gd name="T32" fmla="*/ 128 w 130"/>
                  <a:gd name="T33" fmla="*/ 88 h 156"/>
                  <a:gd name="T34" fmla="*/ 112 w 130"/>
                  <a:gd name="T35" fmla="*/ 136 h 156"/>
                  <a:gd name="T36" fmla="*/ 114 w 130"/>
                  <a:gd name="T37" fmla="*/ 138 h 156"/>
                  <a:gd name="T38" fmla="*/ 118 w 130"/>
                  <a:gd name="T39" fmla="*/ 144 h 156"/>
                  <a:gd name="T40" fmla="*/ 130 w 130"/>
                  <a:gd name="T41" fmla="*/ 152 h 156"/>
                  <a:gd name="T42" fmla="*/ 126 w 130"/>
                  <a:gd name="T43" fmla="*/ 152 h 156"/>
                  <a:gd name="T44" fmla="*/ 116 w 130"/>
                  <a:gd name="T45" fmla="*/ 154 h 156"/>
                  <a:gd name="T46" fmla="*/ 106 w 130"/>
                  <a:gd name="T47" fmla="*/ 156 h 156"/>
                  <a:gd name="T48" fmla="*/ 100 w 130"/>
                  <a:gd name="T49" fmla="*/ 156 h 156"/>
                  <a:gd name="T50" fmla="*/ 92 w 130"/>
                  <a:gd name="T51" fmla="*/ 156 h 156"/>
                  <a:gd name="T52" fmla="*/ 82 w 130"/>
                  <a:gd name="T53" fmla="*/ 154 h 156"/>
                  <a:gd name="T54" fmla="*/ 76 w 130"/>
                  <a:gd name="T55" fmla="*/ 150 h 156"/>
                  <a:gd name="T56" fmla="*/ 30 w 130"/>
                  <a:gd name="T57" fmla="*/ 150 h 156"/>
                  <a:gd name="T58" fmla="*/ 24 w 130"/>
                  <a:gd name="T59" fmla="*/ 150 h 156"/>
                  <a:gd name="T60" fmla="*/ 20 w 130"/>
                  <a:gd name="T61" fmla="*/ 144 h 156"/>
                  <a:gd name="T62" fmla="*/ 16 w 130"/>
                  <a:gd name="T63" fmla="*/ 142 h 156"/>
                  <a:gd name="T64" fmla="*/ 6 w 130"/>
                  <a:gd name="T65" fmla="*/ 142 h 156"/>
                  <a:gd name="T66" fmla="*/ 2 w 130"/>
                  <a:gd name="T67" fmla="*/ 140 h 156"/>
                  <a:gd name="T68" fmla="*/ 6 w 130"/>
                  <a:gd name="T69" fmla="*/ 118 h 156"/>
                  <a:gd name="T70" fmla="*/ 10 w 130"/>
                  <a:gd name="T71" fmla="*/ 100 h 156"/>
                  <a:gd name="T72" fmla="*/ 12 w 130"/>
                  <a:gd name="T73" fmla="*/ 94 h 156"/>
                  <a:gd name="T74" fmla="*/ 16 w 130"/>
                  <a:gd name="T75" fmla="*/ 82 h 156"/>
                  <a:gd name="T76" fmla="*/ 24 w 130"/>
                  <a:gd name="T77" fmla="*/ 68 h 156"/>
                  <a:gd name="T78" fmla="*/ 26 w 130"/>
                  <a:gd name="T79" fmla="*/ 68 h 156"/>
                  <a:gd name="T80" fmla="*/ 28 w 130"/>
                  <a:gd name="T81" fmla="*/ 66 h 156"/>
                  <a:gd name="T82" fmla="*/ 28 w 130"/>
                  <a:gd name="T83" fmla="*/ 58 h 156"/>
                  <a:gd name="T84" fmla="*/ 26 w 130"/>
                  <a:gd name="T85" fmla="*/ 46 h 156"/>
                  <a:gd name="T86" fmla="*/ 14 w 130"/>
                  <a:gd name="T87" fmla="*/ 16 h 156"/>
                  <a:gd name="T88" fmla="*/ 6 w 130"/>
                  <a:gd name="T89" fmla="*/ 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0" h="156">
                    <a:moveTo>
                      <a:pt x="6" y="4"/>
                    </a:moveTo>
                    <a:lnTo>
                      <a:pt x="24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24"/>
                    </a:lnTo>
                    <a:lnTo>
                      <a:pt x="86" y="26"/>
                    </a:lnTo>
                    <a:lnTo>
                      <a:pt x="86" y="22"/>
                    </a:lnTo>
                    <a:lnTo>
                      <a:pt x="86" y="18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112" y="18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14" y="38"/>
                    </a:lnTo>
                    <a:lnTo>
                      <a:pt x="114" y="38"/>
                    </a:lnTo>
                    <a:lnTo>
                      <a:pt x="116" y="42"/>
                    </a:lnTo>
                    <a:lnTo>
                      <a:pt x="116" y="48"/>
                    </a:lnTo>
                    <a:lnTo>
                      <a:pt x="116" y="52"/>
                    </a:lnTo>
                    <a:lnTo>
                      <a:pt x="114" y="56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28" y="62"/>
                    </a:lnTo>
                    <a:lnTo>
                      <a:pt x="128" y="62"/>
                    </a:lnTo>
                    <a:lnTo>
                      <a:pt x="128" y="66"/>
                    </a:lnTo>
                    <a:lnTo>
                      <a:pt x="128" y="70"/>
                    </a:lnTo>
                    <a:lnTo>
                      <a:pt x="128" y="76"/>
                    </a:lnTo>
                    <a:lnTo>
                      <a:pt x="128" y="82"/>
                    </a:lnTo>
                    <a:lnTo>
                      <a:pt x="128" y="86"/>
                    </a:lnTo>
                    <a:lnTo>
                      <a:pt x="128" y="88"/>
                    </a:lnTo>
                    <a:lnTo>
                      <a:pt x="112" y="90"/>
                    </a:lnTo>
                    <a:lnTo>
                      <a:pt x="112" y="136"/>
                    </a:lnTo>
                    <a:lnTo>
                      <a:pt x="112" y="136"/>
                    </a:lnTo>
                    <a:lnTo>
                      <a:pt x="114" y="138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24" y="148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26" y="152"/>
                    </a:lnTo>
                    <a:lnTo>
                      <a:pt x="122" y="152"/>
                    </a:lnTo>
                    <a:lnTo>
                      <a:pt x="116" y="154"/>
                    </a:lnTo>
                    <a:lnTo>
                      <a:pt x="110" y="154"/>
                    </a:lnTo>
                    <a:lnTo>
                      <a:pt x="106" y="156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98" y="156"/>
                    </a:lnTo>
                    <a:lnTo>
                      <a:pt x="92" y="156"/>
                    </a:lnTo>
                    <a:lnTo>
                      <a:pt x="88" y="154"/>
                    </a:lnTo>
                    <a:lnTo>
                      <a:pt x="82" y="154"/>
                    </a:lnTo>
                    <a:lnTo>
                      <a:pt x="78" y="152"/>
                    </a:lnTo>
                    <a:lnTo>
                      <a:pt x="76" y="150"/>
                    </a:lnTo>
                    <a:lnTo>
                      <a:pt x="32" y="150"/>
                    </a:lnTo>
                    <a:lnTo>
                      <a:pt x="30" y="150"/>
                    </a:lnTo>
                    <a:lnTo>
                      <a:pt x="28" y="150"/>
                    </a:lnTo>
                    <a:lnTo>
                      <a:pt x="24" y="150"/>
                    </a:lnTo>
                    <a:lnTo>
                      <a:pt x="22" y="148"/>
                    </a:lnTo>
                    <a:lnTo>
                      <a:pt x="20" y="144"/>
                    </a:lnTo>
                    <a:lnTo>
                      <a:pt x="18" y="144"/>
                    </a:lnTo>
                    <a:lnTo>
                      <a:pt x="16" y="142"/>
                    </a:lnTo>
                    <a:lnTo>
                      <a:pt x="12" y="142"/>
                    </a:lnTo>
                    <a:lnTo>
                      <a:pt x="6" y="142"/>
                    </a:lnTo>
                    <a:lnTo>
                      <a:pt x="0" y="144"/>
                    </a:lnTo>
                    <a:lnTo>
                      <a:pt x="2" y="140"/>
                    </a:lnTo>
                    <a:lnTo>
                      <a:pt x="4" y="130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4"/>
                    </a:lnTo>
                    <a:lnTo>
                      <a:pt x="14" y="90"/>
                    </a:lnTo>
                    <a:lnTo>
                      <a:pt x="16" y="82"/>
                    </a:lnTo>
                    <a:lnTo>
                      <a:pt x="20" y="76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8" y="66"/>
                    </a:lnTo>
                    <a:lnTo>
                      <a:pt x="28" y="62"/>
                    </a:lnTo>
                    <a:lnTo>
                      <a:pt x="28" y="58"/>
                    </a:lnTo>
                    <a:lnTo>
                      <a:pt x="28" y="54"/>
                    </a:lnTo>
                    <a:lnTo>
                      <a:pt x="26" y="46"/>
                    </a:lnTo>
                    <a:lnTo>
                      <a:pt x="24" y="38"/>
                    </a:lnTo>
                    <a:lnTo>
                      <a:pt x="14" y="16"/>
                    </a:lnTo>
                    <a:lnTo>
                      <a:pt x="6" y="10"/>
                    </a:lnTo>
                    <a:lnTo>
                      <a:pt x="6" y="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6" name="Freeform 102">
                <a:extLst>
                  <a:ext uri="{FF2B5EF4-FFF2-40B4-BE49-F238E27FC236}">
                    <a16:creationId xmlns:a16="http://schemas.microsoft.com/office/drawing/2014/main" id="{9B30DAF4-5445-4CB4-8999-76854548183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82750" y="4448175"/>
                <a:ext cx="403225" cy="409575"/>
              </a:xfrm>
              <a:custGeom>
                <a:avLst/>
                <a:gdLst>
                  <a:gd name="T0" fmla="*/ 24 w 254"/>
                  <a:gd name="T1" fmla="*/ 132 h 258"/>
                  <a:gd name="T2" fmla="*/ 32 w 254"/>
                  <a:gd name="T3" fmla="*/ 128 h 258"/>
                  <a:gd name="T4" fmla="*/ 40 w 254"/>
                  <a:gd name="T5" fmla="*/ 130 h 258"/>
                  <a:gd name="T6" fmla="*/ 46 w 254"/>
                  <a:gd name="T7" fmla="*/ 128 h 258"/>
                  <a:gd name="T8" fmla="*/ 50 w 254"/>
                  <a:gd name="T9" fmla="*/ 120 h 258"/>
                  <a:gd name="T10" fmla="*/ 66 w 254"/>
                  <a:gd name="T11" fmla="*/ 86 h 258"/>
                  <a:gd name="T12" fmla="*/ 68 w 254"/>
                  <a:gd name="T13" fmla="*/ 80 h 258"/>
                  <a:gd name="T14" fmla="*/ 72 w 254"/>
                  <a:gd name="T15" fmla="*/ 70 h 258"/>
                  <a:gd name="T16" fmla="*/ 72 w 254"/>
                  <a:gd name="T17" fmla="*/ 52 h 258"/>
                  <a:gd name="T18" fmla="*/ 72 w 254"/>
                  <a:gd name="T19" fmla="*/ 40 h 258"/>
                  <a:gd name="T20" fmla="*/ 76 w 254"/>
                  <a:gd name="T21" fmla="*/ 30 h 258"/>
                  <a:gd name="T22" fmla="*/ 72 w 254"/>
                  <a:gd name="T23" fmla="*/ 18 h 258"/>
                  <a:gd name="T24" fmla="*/ 74 w 254"/>
                  <a:gd name="T25" fmla="*/ 12 h 258"/>
                  <a:gd name="T26" fmla="*/ 84 w 254"/>
                  <a:gd name="T27" fmla="*/ 6 h 258"/>
                  <a:gd name="T28" fmla="*/ 92 w 254"/>
                  <a:gd name="T29" fmla="*/ 8 h 258"/>
                  <a:gd name="T30" fmla="*/ 96 w 254"/>
                  <a:gd name="T31" fmla="*/ 16 h 258"/>
                  <a:gd name="T32" fmla="*/ 104 w 254"/>
                  <a:gd name="T33" fmla="*/ 14 h 258"/>
                  <a:gd name="T34" fmla="*/ 122 w 254"/>
                  <a:gd name="T35" fmla="*/ 12 h 258"/>
                  <a:gd name="T36" fmla="*/ 130 w 254"/>
                  <a:gd name="T37" fmla="*/ 12 h 258"/>
                  <a:gd name="T38" fmla="*/ 180 w 254"/>
                  <a:gd name="T39" fmla="*/ 2 h 258"/>
                  <a:gd name="T40" fmla="*/ 188 w 254"/>
                  <a:gd name="T41" fmla="*/ 10 h 258"/>
                  <a:gd name="T42" fmla="*/ 202 w 254"/>
                  <a:gd name="T43" fmla="*/ 14 h 258"/>
                  <a:gd name="T44" fmla="*/ 212 w 254"/>
                  <a:gd name="T45" fmla="*/ 18 h 258"/>
                  <a:gd name="T46" fmla="*/ 222 w 254"/>
                  <a:gd name="T47" fmla="*/ 24 h 258"/>
                  <a:gd name="T48" fmla="*/ 244 w 254"/>
                  <a:gd name="T49" fmla="*/ 26 h 258"/>
                  <a:gd name="T50" fmla="*/ 242 w 254"/>
                  <a:gd name="T51" fmla="*/ 32 h 258"/>
                  <a:gd name="T52" fmla="*/ 240 w 254"/>
                  <a:gd name="T53" fmla="*/ 40 h 258"/>
                  <a:gd name="T54" fmla="*/ 238 w 254"/>
                  <a:gd name="T55" fmla="*/ 50 h 258"/>
                  <a:gd name="T56" fmla="*/ 236 w 254"/>
                  <a:gd name="T57" fmla="*/ 60 h 258"/>
                  <a:gd name="T58" fmla="*/ 230 w 254"/>
                  <a:gd name="T59" fmla="*/ 74 h 258"/>
                  <a:gd name="T60" fmla="*/ 234 w 254"/>
                  <a:gd name="T61" fmla="*/ 118 h 258"/>
                  <a:gd name="T62" fmla="*/ 244 w 254"/>
                  <a:gd name="T63" fmla="*/ 170 h 258"/>
                  <a:gd name="T64" fmla="*/ 250 w 254"/>
                  <a:gd name="T65" fmla="*/ 194 h 258"/>
                  <a:gd name="T66" fmla="*/ 242 w 254"/>
                  <a:gd name="T67" fmla="*/ 194 h 258"/>
                  <a:gd name="T68" fmla="*/ 232 w 254"/>
                  <a:gd name="T69" fmla="*/ 196 h 258"/>
                  <a:gd name="T70" fmla="*/ 226 w 254"/>
                  <a:gd name="T71" fmla="*/ 204 h 258"/>
                  <a:gd name="T72" fmla="*/ 228 w 254"/>
                  <a:gd name="T73" fmla="*/ 214 h 258"/>
                  <a:gd name="T74" fmla="*/ 234 w 254"/>
                  <a:gd name="T75" fmla="*/ 228 h 258"/>
                  <a:gd name="T76" fmla="*/ 240 w 254"/>
                  <a:gd name="T77" fmla="*/ 240 h 258"/>
                  <a:gd name="T78" fmla="*/ 250 w 254"/>
                  <a:gd name="T79" fmla="*/ 258 h 258"/>
                  <a:gd name="T80" fmla="*/ 214 w 254"/>
                  <a:gd name="T81" fmla="*/ 230 h 258"/>
                  <a:gd name="T82" fmla="*/ 210 w 254"/>
                  <a:gd name="T83" fmla="*/ 230 h 258"/>
                  <a:gd name="T84" fmla="*/ 206 w 254"/>
                  <a:gd name="T85" fmla="*/ 224 h 258"/>
                  <a:gd name="T86" fmla="*/ 204 w 254"/>
                  <a:gd name="T87" fmla="*/ 230 h 258"/>
                  <a:gd name="T88" fmla="*/ 192 w 254"/>
                  <a:gd name="T89" fmla="*/ 230 h 258"/>
                  <a:gd name="T90" fmla="*/ 164 w 254"/>
                  <a:gd name="T91" fmla="*/ 224 h 258"/>
                  <a:gd name="T92" fmla="*/ 158 w 254"/>
                  <a:gd name="T93" fmla="*/ 222 h 258"/>
                  <a:gd name="T94" fmla="*/ 156 w 254"/>
                  <a:gd name="T95" fmla="*/ 220 h 258"/>
                  <a:gd name="T96" fmla="*/ 146 w 254"/>
                  <a:gd name="T97" fmla="*/ 218 h 258"/>
                  <a:gd name="T98" fmla="*/ 136 w 254"/>
                  <a:gd name="T99" fmla="*/ 218 h 258"/>
                  <a:gd name="T100" fmla="*/ 110 w 254"/>
                  <a:gd name="T101" fmla="*/ 218 h 258"/>
                  <a:gd name="T102" fmla="*/ 112 w 254"/>
                  <a:gd name="T103" fmla="*/ 210 h 258"/>
                  <a:gd name="T104" fmla="*/ 110 w 254"/>
                  <a:gd name="T105" fmla="*/ 196 h 258"/>
                  <a:gd name="T106" fmla="*/ 108 w 254"/>
                  <a:gd name="T107" fmla="*/ 186 h 258"/>
                  <a:gd name="T108" fmla="*/ 98 w 254"/>
                  <a:gd name="T109" fmla="*/ 176 h 258"/>
                  <a:gd name="T110" fmla="*/ 84 w 254"/>
                  <a:gd name="T111" fmla="*/ 172 h 258"/>
                  <a:gd name="T112" fmla="*/ 82 w 254"/>
                  <a:gd name="T113" fmla="*/ 184 h 258"/>
                  <a:gd name="T114" fmla="*/ 48 w 254"/>
                  <a:gd name="T115" fmla="*/ 158 h 258"/>
                  <a:gd name="T116" fmla="*/ 20 w 254"/>
                  <a:gd name="T117" fmla="*/ 16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4" h="258">
                    <a:moveTo>
                      <a:pt x="0" y="152"/>
                    </a:moveTo>
                    <a:lnTo>
                      <a:pt x="24" y="134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8" y="130"/>
                    </a:lnTo>
                    <a:lnTo>
                      <a:pt x="32" y="128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30"/>
                    </a:lnTo>
                    <a:lnTo>
                      <a:pt x="42" y="130"/>
                    </a:lnTo>
                    <a:lnTo>
                      <a:pt x="44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4"/>
                    </a:lnTo>
                    <a:lnTo>
                      <a:pt x="50" y="120"/>
                    </a:lnTo>
                    <a:lnTo>
                      <a:pt x="54" y="114"/>
                    </a:lnTo>
                    <a:lnTo>
                      <a:pt x="58" y="106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4"/>
                    </a:lnTo>
                    <a:lnTo>
                      <a:pt x="68" y="80"/>
                    </a:lnTo>
                    <a:lnTo>
                      <a:pt x="70" y="74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72" y="64"/>
                    </a:lnTo>
                    <a:lnTo>
                      <a:pt x="72" y="58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72" y="40"/>
                    </a:lnTo>
                    <a:lnTo>
                      <a:pt x="74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6" y="24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2" y="14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80" y="6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90" y="6"/>
                    </a:lnTo>
                    <a:lnTo>
                      <a:pt x="92" y="8"/>
                    </a:lnTo>
                    <a:lnTo>
                      <a:pt x="94" y="10"/>
                    </a:lnTo>
                    <a:lnTo>
                      <a:pt x="96" y="14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100" y="14"/>
                    </a:lnTo>
                    <a:lnTo>
                      <a:pt x="104" y="14"/>
                    </a:lnTo>
                    <a:lnTo>
                      <a:pt x="110" y="12"/>
                    </a:lnTo>
                    <a:lnTo>
                      <a:pt x="116" y="12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6" y="12"/>
                    </a:lnTo>
                    <a:lnTo>
                      <a:pt x="130" y="12"/>
                    </a:lnTo>
                    <a:lnTo>
                      <a:pt x="134" y="10"/>
                    </a:lnTo>
                    <a:lnTo>
                      <a:pt x="180" y="0"/>
                    </a:lnTo>
                    <a:lnTo>
                      <a:pt x="180" y="2"/>
                    </a:lnTo>
                    <a:lnTo>
                      <a:pt x="182" y="4"/>
                    </a:lnTo>
                    <a:lnTo>
                      <a:pt x="184" y="6"/>
                    </a:lnTo>
                    <a:lnTo>
                      <a:pt x="188" y="10"/>
                    </a:lnTo>
                    <a:lnTo>
                      <a:pt x="194" y="12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204" y="16"/>
                    </a:lnTo>
                    <a:lnTo>
                      <a:pt x="208" y="16"/>
                    </a:lnTo>
                    <a:lnTo>
                      <a:pt x="212" y="18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36" y="26"/>
                    </a:lnTo>
                    <a:lnTo>
                      <a:pt x="244" y="26"/>
                    </a:lnTo>
                    <a:lnTo>
                      <a:pt x="244" y="26"/>
                    </a:lnTo>
                    <a:lnTo>
                      <a:pt x="244" y="28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2" y="38"/>
                    </a:lnTo>
                    <a:lnTo>
                      <a:pt x="240" y="40"/>
                    </a:lnTo>
                    <a:lnTo>
                      <a:pt x="238" y="42"/>
                    </a:lnTo>
                    <a:lnTo>
                      <a:pt x="238" y="46"/>
                    </a:lnTo>
                    <a:lnTo>
                      <a:pt x="238" y="50"/>
                    </a:lnTo>
                    <a:lnTo>
                      <a:pt x="238" y="52"/>
                    </a:lnTo>
                    <a:lnTo>
                      <a:pt x="238" y="56"/>
                    </a:lnTo>
                    <a:lnTo>
                      <a:pt x="236" y="60"/>
                    </a:lnTo>
                    <a:lnTo>
                      <a:pt x="234" y="64"/>
                    </a:lnTo>
                    <a:lnTo>
                      <a:pt x="232" y="70"/>
                    </a:lnTo>
                    <a:lnTo>
                      <a:pt x="230" y="74"/>
                    </a:lnTo>
                    <a:lnTo>
                      <a:pt x="230" y="102"/>
                    </a:lnTo>
                    <a:lnTo>
                      <a:pt x="230" y="106"/>
                    </a:lnTo>
                    <a:lnTo>
                      <a:pt x="234" y="118"/>
                    </a:lnTo>
                    <a:lnTo>
                      <a:pt x="238" y="134"/>
                    </a:lnTo>
                    <a:lnTo>
                      <a:pt x="240" y="152"/>
                    </a:lnTo>
                    <a:lnTo>
                      <a:pt x="244" y="170"/>
                    </a:lnTo>
                    <a:lnTo>
                      <a:pt x="248" y="184"/>
                    </a:lnTo>
                    <a:lnTo>
                      <a:pt x="250" y="192"/>
                    </a:lnTo>
                    <a:lnTo>
                      <a:pt x="250" y="194"/>
                    </a:lnTo>
                    <a:lnTo>
                      <a:pt x="248" y="194"/>
                    </a:lnTo>
                    <a:lnTo>
                      <a:pt x="246" y="194"/>
                    </a:lnTo>
                    <a:lnTo>
                      <a:pt x="242" y="194"/>
                    </a:lnTo>
                    <a:lnTo>
                      <a:pt x="240" y="194"/>
                    </a:lnTo>
                    <a:lnTo>
                      <a:pt x="236" y="194"/>
                    </a:lnTo>
                    <a:lnTo>
                      <a:pt x="232" y="196"/>
                    </a:lnTo>
                    <a:lnTo>
                      <a:pt x="230" y="198"/>
                    </a:lnTo>
                    <a:lnTo>
                      <a:pt x="228" y="200"/>
                    </a:lnTo>
                    <a:lnTo>
                      <a:pt x="226" y="204"/>
                    </a:lnTo>
                    <a:lnTo>
                      <a:pt x="226" y="210"/>
                    </a:lnTo>
                    <a:lnTo>
                      <a:pt x="226" y="210"/>
                    </a:lnTo>
                    <a:lnTo>
                      <a:pt x="228" y="214"/>
                    </a:lnTo>
                    <a:lnTo>
                      <a:pt x="230" y="218"/>
                    </a:lnTo>
                    <a:lnTo>
                      <a:pt x="232" y="224"/>
                    </a:lnTo>
                    <a:lnTo>
                      <a:pt x="234" y="228"/>
                    </a:lnTo>
                    <a:lnTo>
                      <a:pt x="236" y="234"/>
                    </a:lnTo>
                    <a:lnTo>
                      <a:pt x="238" y="238"/>
                    </a:lnTo>
                    <a:lnTo>
                      <a:pt x="240" y="240"/>
                    </a:lnTo>
                    <a:lnTo>
                      <a:pt x="254" y="242"/>
                    </a:lnTo>
                    <a:lnTo>
                      <a:pt x="254" y="256"/>
                    </a:lnTo>
                    <a:lnTo>
                      <a:pt x="250" y="258"/>
                    </a:lnTo>
                    <a:lnTo>
                      <a:pt x="238" y="254"/>
                    </a:lnTo>
                    <a:lnTo>
                      <a:pt x="222" y="244"/>
                    </a:lnTo>
                    <a:lnTo>
                      <a:pt x="214" y="230"/>
                    </a:lnTo>
                    <a:lnTo>
                      <a:pt x="214" y="232"/>
                    </a:lnTo>
                    <a:lnTo>
                      <a:pt x="212" y="232"/>
                    </a:lnTo>
                    <a:lnTo>
                      <a:pt x="210" y="230"/>
                    </a:lnTo>
                    <a:lnTo>
                      <a:pt x="208" y="230"/>
                    </a:lnTo>
                    <a:lnTo>
                      <a:pt x="206" y="228"/>
                    </a:lnTo>
                    <a:lnTo>
                      <a:pt x="206" y="224"/>
                    </a:lnTo>
                    <a:lnTo>
                      <a:pt x="206" y="226"/>
                    </a:lnTo>
                    <a:lnTo>
                      <a:pt x="204" y="228"/>
                    </a:lnTo>
                    <a:lnTo>
                      <a:pt x="204" y="230"/>
                    </a:lnTo>
                    <a:lnTo>
                      <a:pt x="200" y="230"/>
                    </a:lnTo>
                    <a:lnTo>
                      <a:pt x="198" y="230"/>
                    </a:lnTo>
                    <a:lnTo>
                      <a:pt x="192" y="230"/>
                    </a:lnTo>
                    <a:lnTo>
                      <a:pt x="182" y="228"/>
                    </a:lnTo>
                    <a:lnTo>
                      <a:pt x="170" y="226"/>
                    </a:lnTo>
                    <a:lnTo>
                      <a:pt x="164" y="224"/>
                    </a:lnTo>
                    <a:lnTo>
                      <a:pt x="162" y="224"/>
                    </a:lnTo>
                    <a:lnTo>
                      <a:pt x="160" y="222"/>
                    </a:lnTo>
                    <a:lnTo>
                      <a:pt x="158" y="222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6" y="220"/>
                    </a:lnTo>
                    <a:lnTo>
                      <a:pt x="154" y="218"/>
                    </a:lnTo>
                    <a:lnTo>
                      <a:pt x="150" y="218"/>
                    </a:lnTo>
                    <a:lnTo>
                      <a:pt x="146" y="218"/>
                    </a:lnTo>
                    <a:lnTo>
                      <a:pt x="144" y="218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0" y="218"/>
                    </a:lnTo>
                    <a:lnTo>
                      <a:pt x="124" y="220"/>
                    </a:lnTo>
                    <a:lnTo>
                      <a:pt x="110" y="218"/>
                    </a:lnTo>
                    <a:lnTo>
                      <a:pt x="110" y="218"/>
                    </a:lnTo>
                    <a:lnTo>
                      <a:pt x="110" y="214"/>
                    </a:lnTo>
                    <a:lnTo>
                      <a:pt x="112" y="210"/>
                    </a:lnTo>
                    <a:lnTo>
                      <a:pt x="112" y="206"/>
                    </a:lnTo>
                    <a:lnTo>
                      <a:pt x="112" y="200"/>
                    </a:lnTo>
                    <a:lnTo>
                      <a:pt x="110" y="196"/>
                    </a:lnTo>
                    <a:lnTo>
                      <a:pt x="110" y="196"/>
                    </a:lnTo>
                    <a:lnTo>
                      <a:pt x="108" y="192"/>
                    </a:lnTo>
                    <a:lnTo>
                      <a:pt x="108" y="186"/>
                    </a:lnTo>
                    <a:lnTo>
                      <a:pt x="108" y="182"/>
                    </a:lnTo>
                    <a:lnTo>
                      <a:pt x="108" y="176"/>
                    </a:lnTo>
                    <a:lnTo>
                      <a:pt x="98" y="176"/>
                    </a:lnTo>
                    <a:lnTo>
                      <a:pt x="98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2" y="176"/>
                    </a:lnTo>
                    <a:lnTo>
                      <a:pt x="82" y="180"/>
                    </a:lnTo>
                    <a:lnTo>
                      <a:pt x="82" y="184"/>
                    </a:lnTo>
                    <a:lnTo>
                      <a:pt x="60" y="182"/>
                    </a:lnTo>
                    <a:lnTo>
                      <a:pt x="52" y="158"/>
                    </a:lnTo>
                    <a:lnTo>
                      <a:pt x="48" y="158"/>
                    </a:lnTo>
                    <a:lnTo>
                      <a:pt x="38" y="158"/>
                    </a:lnTo>
                    <a:lnTo>
                      <a:pt x="28" y="158"/>
                    </a:lnTo>
                    <a:lnTo>
                      <a:pt x="20" y="160"/>
                    </a:lnTo>
                    <a:lnTo>
                      <a:pt x="2" y="162"/>
                    </a:lnTo>
                    <a:lnTo>
                      <a:pt x="0" y="15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7" name="Freeform 103">
                <a:extLst>
                  <a:ext uri="{FF2B5EF4-FFF2-40B4-BE49-F238E27FC236}">
                    <a16:creationId xmlns:a16="http://schemas.microsoft.com/office/drawing/2014/main" id="{504F85A6-931B-41F3-84B0-1FC2255319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54200" y="4752975"/>
                <a:ext cx="307975" cy="190500"/>
              </a:xfrm>
              <a:custGeom>
                <a:avLst/>
                <a:gdLst>
                  <a:gd name="T0" fmla="*/ 142 w 194"/>
                  <a:gd name="T1" fmla="*/ 2 h 120"/>
                  <a:gd name="T2" fmla="*/ 138 w 194"/>
                  <a:gd name="T3" fmla="*/ 2 h 120"/>
                  <a:gd name="T4" fmla="*/ 132 w 194"/>
                  <a:gd name="T5" fmla="*/ 2 h 120"/>
                  <a:gd name="T6" fmla="*/ 124 w 194"/>
                  <a:gd name="T7" fmla="*/ 4 h 120"/>
                  <a:gd name="T8" fmla="*/ 120 w 194"/>
                  <a:gd name="T9" fmla="*/ 8 h 120"/>
                  <a:gd name="T10" fmla="*/ 118 w 194"/>
                  <a:gd name="T11" fmla="*/ 18 h 120"/>
                  <a:gd name="T12" fmla="*/ 120 w 194"/>
                  <a:gd name="T13" fmla="*/ 22 h 120"/>
                  <a:gd name="T14" fmla="*/ 124 w 194"/>
                  <a:gd name="T15" fmla="*/ 32 h 120"/>
                  <a:gd name="T16" fmla="*/ 128 w 194"/>
                  <a:gd name="T17" fmla="*/ 42 h 120"/>
                  <a:gd name="T18" fmla="*/ 132 w 194"/>
                  <a:gd name="T19" fmla="*/ 48 h 120"/>
                  <a:gd name="T20" fmla="*/ 146 w 194"/>
                  <a:gd name="T21" fmla="*/ 64 h 120"/>
                  <a:gd name="T22" fmla="*/ 130 w 194"/>
                  <a:gd name="T23" fmla="*/ 62 h 120"/>
                  <a:gd name="T24" fmla="*/ 106 w 194"/>
                  <a:gd name="T25" fmla="*/ 38 h 120"/>
                  <a:gd name="T26" fmla="*/ 104 w 194"/>
                  <a:gd name="T27" fmla="*/ 40 h 120"/>
                  <a:gd name="T28" fmla="*/ 100 w 194"/>
                  <a:gd name="T29" fmla="*/ 38 h 120"/>
                  <a:gd name="T30" fmla="*/ 98 w 194"/>
                  <a:gd name="T31" fmla="*/ 32 h 120"/>
                  <a:gd name="T32" fmla="*/ 96 w 194"/>
                  <a:gd name="T33" fmla="*/ 36 h 120"/>
                  <a:gd name="T34" fmla="*/ 92 w 194"/>
                  <a:gd name="T35" fmla="*/ 38 h 120"/>
                  <a:gd name="T36" fmla="*/ 84 w 194"/>
                  <a:gd name="T37" fmla="*/ 38 h 120"/>
                  <a:gd name="T38" fmla="*/ 62 w 194"/>
                  <a:gd name="T39" fmla="*/ 34 h 120"/>
                  <a:gd name="T40" fmla="*/ 54 w 194"/>
                  <a:gd name="T41" fmla="*/ 32 h 120"/>
                  <a:gd name="T42" fmla="*/ 50 w 194"/>
                  <a:gd name="T43" fmla="*/ 30 h 120"/>
                  <a:gd name="T44" fmla="*/ 48 w 194"/>
                  <a:gd name="T45" fmla="*/ 28 h 120"/>
                  <a:gd name="T46" fmla="*/ 46 w 194"/>
                  <a:gd name="T47" fmla="*/ 26 h 120"/>
                  <a:gd name="T48" fmla="*/ 38 w 194"/>
                  <a:gd name="T49" fmla="*/ 26 h 120"/>
                  <a:gd name="T50" fmla="*/ 32 w 194"/>
                  <a:gd name="T51" fmla="*/ 26 h 120"/>
                  <a:gd name="T52" fmla="*/ 22 w 194"/>
                  <a:gd name="T53" fmla="*/ 26 h 120"/>
                  <a:gd name="T54" fmla="*/ 16 w 194"/>
                  <a:gd name="T55" fmla="*/ 28 h 120"/>
                  <a:gd name="T56" fmla="*/ 16 w 194"/>
                  <a:gd name="T57" fmla="*/ 38 h 120"/>
                  <a:gd name="T58" fmla="*/ 14 w 194"/>
                  <a:gd name="T59" fmla="*/ 48 h 120"/>
                  <a:gd name="T60" fmla="*/ 16 w 194"/>
                  <a:gd name="T61" fmla="*/ 54 h 120"/>
                  <a:gd name="T62" fmla="*/ 0 w 194"/>
                  <a:gd name="T63" fmla="*/ 102 h 120"/>
                  <a:gd name="T64" fmla="*/ 2 w 194"/>
                  <a:gd name="T65" fmla="*/ 104 h 120"/>
                  <a:gd name="T66" fmla="*/ 8 w 194"/>
                  <a:gd name="T67" fmla="*/ 112 h 120"/>
                  <a:gd name="T68" fmla="*/ 18 w 194"/>
                  <a:gd name="T69" fmla="*/ 118 h 120"/>
                  <a:gd name="T70" fmla="*/ 24 w 194"/>
                  <a:gd name="T71" fmla="*/ 116 h 120"/>
                  <a:gd name="T72" fmla="*/ 36 w 194"/>
                  <a:gd name="T73" fmla="*/ 116 h 120"/>
                  <a:gd name="T74" fmla="*/ 48 w 194"/>
                  <a:gd name="T75" fmla="*/ 116 h 120"/>
                  <a:gd name="T76" fmla="*/ 60 w 194"/>
                  <a:gd name="T77" fmla="*/ 118 h 120"/>
                  <a:gd name="T78" fmla="*/ 72 w 194"/>
                  <a:gd name="T79" fmla="*/ 120 h 120"/>
                  <a:gd name="T80" fmla="*/ 82 w 194"/>
                  <a:gd name="T81" fmla="*/ 120 h 120"/>
                  <a:gd name="T82" fmla="*/ 102 w 194"/>
                  <a:gd name="T83" fmla="*/ 118 h 120"/>
                  <a:gd name="T84" fmla="*/ 114 w 194"/>
                  <a:gd name="T85" fmla="*/ 104 h 120"/>
                  <a:gd name="T86" fmla="*/ 192 w 194"/>
                  <a:gd name="T87" fmla="*/ 64 h 120"/>
                  <a:gd name="T88" fmla="*/ 194 w 194"/>
                  <a:gd name="T89" fmla="*/ 50 h 120"/>
                  <a:gd name="T90" fmla="*/ 190 w 194"/>
                  <a:gd name="T91" fmla="*/ 34 h 120"/>
                  <a:gd name="T92" fmla="*/ 174 w 194"/>
                  <a:gd name="T93" fmla="*/ 10 h 120"/>
                  <a:gd name="T94" fmla="*/ 142 w 194"/>
                  <a:gd name="T9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4" h="120">
                    <a:moveTo>
                      <a:pt x="142" y="0"/>
                    </a:moveTo>
                    <a:lnTo>
                      <a:pt x="142" y="2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2"/>
                    </a:lnTo>
                    <a:lnTo>
                      <a:pt x="132" y="2"/>
                    </a:lnTo>
                    <a:lnTo>
                      <a:pt x="128" y="2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0" y="8"/>
                    </a:lnTo>
                    <a:lnTo>
                      <a:pt x="118" y="12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20" y="22"/>
                    </a:lnTo>
                    <a:lnTo>
                      <a:pt x="122" y="26"/>
                    </a:lnTo>
                    <a:lnTo>
                      <a:pt x="124" y="32"/>
                    </a:lnTo>
                    <a:lnTo>
                      <a:pt x="126" y="36"/>
                    </a:lnTo>
                    <a:lnTo>
                      <a:pt x="128" y="42"/>
                    </a:lnTo>
                    <a:lnTo>
                      <a:pt x="130" y="46"/>
                    </a:lnTo>
                    <a:lnTo>
                      <a:pt x="132" y="48"/>
                    </a:lnTo>
                    <a:lnTo>
                      <a:pt x="146" y="50"/>
                    </a:lnTo>
                    <a:lnTo>
                      <a:pt x="146" y="64"/>
                    </a:lnTo>
                    <a:lnTo>
                      <a:pt x="142" y="66"/>
                    </a:lnTo>
                    <a:lnTo>
                      <a:pt x="130" y="62"/>
                    </a:lnTo>
                    <a:lnTo>
                      <a:pt x="114" y="52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40"/>
                    </a:lnTo>
                    <a:lnTo>
                      <a:pt x="102" y="38"/>
                    </a:lnTo>
                    <a:lnTo>
                      <a:pt x="100" y="38"/>
                    </a:lnTo>
                    <a:lnTo>
                      <a:pt x="98" y="36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2" y="38"/>
                    </a:lnTo>
                    <a:lnTo>
                      <a:pt x="90" y="38"/>
                    </a:lnTo>
                    <a:lnTo>
                      <a:pt x="84" y="38"/>
                    </a:lnTo>
                    <a:lnTo>
                      <a:pt x="74" y="36"/>
                    </a:lnTo>
                    <a:lnTo>
                      <a:pt x="62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2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2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8"/>
                    </a:lnTo>
                    <a:lnTo>
                      <a:pt x="14" y="42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0" y="56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2"/>
                    </a:lnTo>
                    <a:lnTo>
                      <a:pt x="12" y="114"/>
                    </a:lnTo>
                    <a:lnTo>
                      <a:pt x="18" y="118"/>
                    </a:lnTo>
                    <a:lnTo>
                      <a:pt x="20" y="118"/>
                    </a:lnTo>
                    <a:lnTo>
                      <a:pt x="24" y="116"/>
                    </a:lnTo>
                    <a:lnTo>
                      <a:pt x="30" y="116"/>
                    </a:lnTo>
                    <a:lnTo>
                      <a:pt x="36" y="116"/>
                    </a:lnTo>
                    <a:lnTo>
                      <a:pt x="46" y="116"/>
                    </a:lnTo>
                    <a:lnTo>
                      <a:pt x="48" y="116"/>
                    </a:lnTo>
                    <a:lnTo>
                      <a:pt x="54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72" y="120"/>
                    </a:lnTo>
                    <a:lnTo>
                      <a:pt x="78" y="120"/>
                    </a:lnTo>
                    <a:lnTo>
                      <a:pt x="82" y="120"/>
                    </a:lnTo>
                    <a:lnTo>
                      <a:pt x="90" y="120"/>
                    </a:lnTo>
                    <a:lnTo>
                      <a:pt x="102" y="118"/>
                    </a:lnTo>
                    <a:lnTo>
                      <a:pt x="110" y="114"/>
                    </a:lnTo>
                    <a:lnTo>
                      <a:pt x="114" y="104"/>
                    </a:lnTo>
                    <a:lnTo>
                      <a:pt x="192" y="88"/>
                    </a:lnTo>
                    <a:lnTo>
                      <a:pt x="192" y="64"/>
                    </a:lnTo>
                    <a:lnTo>
                      <a:pt x="190" y="56"/>
                    </a:lnTo>
                    <a:lnTo>
                      <a:pt x="194" y="50"/>
                    </a:lnTo>
                    <a:lnTo>
                      <a:pt x="194" y="46"/>
                    </a:lnTo>
                    <a:lnTo>
                      <a:pt x="190" y="34"/>
                    </a:lnTo>
                    <a:lnTo>
                      <a:pt x="184" y="20"/>
                    </a:lnTo>
                    <a:lnTo>
                      <a:pt x="174" y="10"/>
                    </a:lnTo>
                    <a:lnTo>
                      <a:pt x="160" y="4"/>
                    </a:lnTo>
                    <a:lnTo>
                      <a:pt x="142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8" name="Freeform 104">
                <a:extLst>
                  <a:ext uri="{FF2B5EF4-FFF2-40B4-BE49-F238E27FC236}">
                    <a16:creationId xmlns:a16="http://schemas.microsoft.com/office/drawing/2014/main" id="{9B2E7ED4-12DC-42A3-BA42-4FB1D7560DE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73225" y="4924425"/>
                <a:ext cx="304800" cy="263525"/>
              </a:xfrm>
              <a:custGeom>
                <a:avLst/>
                <a:gdLst>
                  <a:gd name="T0" fmla="*/ 130 w 192"/>
                  <a:gd name="T1" fmla="*/ 10 h 166"/>
                  <a:gd name="T2" fmla="*/ 122 w 192"/>
                  <a:gd name="T3" fmla="*/ 10 h 166"/>
                  <a:gd name="T4" fmla="*/ 112 w 192"/>
                  <a:gd name="T5" fmla="*/ 12 h 166"/>
                  <a:gd name="T6" fmla="*/ 104 w 192"/>
                  <a:gd name="T7" fmla="*/ 14 h 166"/>
                  <a:gd name="T8" fmla="*/ 98 w 192"/>
                  <a:gd name="T9" fmla="*/ 14 h 166"/>
                  <a:gd name="T10" fmla="*/ 88 w 192"/>
                  <a:gd name="T11" fmla="*/ 12 h 166"/>
                  <a:gd name="T12" fmla="*/ 80 w 192"/>
                  <a:gd name="T13" fmla="*/ 10 h 166"/>
                  <a:gd name="T14" fmla="*/ 34 w 192"/>
                  <a:gd name="T15" fmla="*/ 8 h 166"/>
                  <a:gd name="T16" fmla="*/ 30 w 192"/>
                  <a:gd name="T17" fmla="*/ 8 h 166"/>
                  <a:gd name="T18" fmla="*/ 24 w 192"/>
                  <a:gd name="T19" fmla="*/ 6 h 166"/>
                  <a:gd name="T20" fmla="*/ 20 w 192"/>
                  <a:gd name="T21" fmla="*/ 2 h 166"/>
                  <a:gd name="T22" fmla="*/ 14 w 192"/>
                  <a:gd name="T23" fmla="*/ 0 h 166"/>
                  <a:gd name="T24" fmla="*/ 2 w 192"/>
                  <a:gd name="T25" fmla="*/ 2 h 166"/>
                  <a:gd name="T26" fmla="*/ 2 w 192"/>
                  <a:gd name="T27" fmla="*/ 12 h 166"/>
                  <a:gd name="T28" fmla="*/ 12 w 192"/>
                  <a:gd name="T29" fmla="*/ 32 h 166"/>
                  <a:gd name="T30" fmla="*/ 18 w 192"/>
                  <a:gd name="T31" fmla="*/ 54 h 166"/>
                  <a:gd name="T32" fmla="*/ 24 w 192"/>
                  <a:gd name="T33" fmla="*/ 72 h 166"/>
                  <a:gd name="T34" fmla="*/ 34 w 192"/>
                  <a:gd name="T35" fmla="*/ 110 h 166"/>
                  <a:gd name="T36" fmla="*/ 46 w 192"/>
                  <a:gd name="T37" fmla="*/ 136 h 166"/>
                  <a:gd name="T38" fmla="*/ 48 w 192"/>
                  <a:gd name="T39" fmla="*/ 140 h 166"/>
                  <a:gd name="T40" fmla="*/ 52 w 192"/>
                  <a:gd name="T41" fmla="*/ 148 h 166"/>
                  <a:gd name="T42" fmla="*/ 58 w 192"/>
                  <a:gd name="T43" fmla="*/ 158 h 166"/>
                  <a:gd name="T44" fmla="*/ 60 w 192"/>
                  <a:gd name="T45" fmla="*/ 164 h 166"/>
                  <a:gd name="T46" fmla="*/ 72 w 192"/>
                  <a:gd name="T47" fmla="*/ 160 h 166"/>
                  <a:gd name="T48" fmla="*/ 74 w 192"/>
                  <a:gd name="T49" fmla="*/ 156 h 166"/>
                  <a:gd name="T50" fmla="*/ 76 w 192"/>
                  <a:gd name="T51" fmla="*/ 152 h 166"/>
                  <a:gd name="T52" fmla="*/ 78 w 192"/>
                  <a:gd name="T53" fmla="*/ 150 h 166"/>
                  <a:gd name="T54" fmla="*/ 82 w 192"/>
                  <a:gd name="T55" fmla="*/ 152 h 166"/>
                  <a:gd name="T56" fmla="*/ 82 w 192"/>
                  <a:gd name="T57" fmla="*/ 156 h 166"/>
                  <a:gd name="T58" fmla="*/ 82 w 192"/>
                  <a:gd name="T59" fmla="*/ 162 h 166"/>
                  <a:gd name="T60" fmla="*/ 86 w 192"/>
                  <a:gd name="T61" fmla="*/ 164 h 166"/>
                  <a:gd name="T62" fmla="*/ 94 w 192"/>
                  <a:gd name="T63" fmla="*/ 164 h 166"/>
                  <a:gd name="T64" fmla="*/ 104 w 192"/>
                  <a:gd name="T65" fmla="*/ 166 h 166"/>
                  <a:gd name="T66" fmla="*/ 112 w 192"/>
                  <a:gd name="T67" fmla="*/ 162 h 166"/>
                  <a:gd name="T68" fmla="*/ 114 w 192"/>
                  <a:gd name="T69" fmla="*/ 60 h 166"/>
                  <a:gd name="T70" fmla="*/ 128 w 192"/>
                  <a:gd name="T71" fmla="*/ 16 h 166"/>
                  <a:gd name="T72" fmla="*/ 144 w 192"/>
                  <a:gd name="T73" fmla="*/ 16 h 166"/>
                  <a:gd name="T74" fmla="*/ 164 w 192"/>
                  <a:gd name="T75" fmla="*/ 16 h 166"/>
                  <a:gd name="T76" fmla="*/ 168 w 192"/>
                  <a:gd name="T77" fmla="*/ 18 h 166"/>
                  <a:gd name="T78" fmla="*/ 170 w 192"/>
                  <a:gd name="T79" fmla="*/ 22 h 166"/>
                  <a:gd name="T80" fmla="*/ 172 w 192"/>
                  <a:gd name="T81" fmla="*/ 20 h 166"/>
                  <a:gd name="T82" fmla="*/ 182 w 192"/>
                  <a:gd name="T83" fmla="*/ 16 h 166"/>
                  <a:gd name="T84" fmla="*/ 190 w 192"/>
                  <a:gd name="T85" fmla="*/ 12 h 166"/>
                  <a:gd name="T86" fmla="*/ 188 w 192"/>
                  <a:gd name="T87" fmla="*/ 12 h 166"/>
                  <a:gd name="T88" fmla="*/ 166 w 192"/>
                  <a:gd name="T89" fmla="*/ 8 h 166"/>
                  <a:gd name="T90" fmla="*/ 132 w 192"/>
                  <a:gd name="T91" fmla="*/ 1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2" h="166">
                    <a:moveTo>
                      <a:pt x="132" y="10"/>
                    </a:moveTo>
                    <a:lnTo>
                      <a:pt x="130" y="10"/>
                    </a:lnTo>
                    <a:lnTo>
                      <a:pt x="128" y="10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2" y="12"/>
                    </a:lnTo>
                    <a:lnTo>
                      <a:pt x="106" y="14"/>
                    </a:lnTo>
                    <a:lnTo>
                      <a:pt x="104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0"/>
                    </a:lnTo>
                    <a:lnTo>
                      <a:pt x="7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20"/>
                    </a:lnTo>
                    <a:lnTo>
                      <a:pt x="12" y="32"/>
                    </a:lnTo>
                    <a:lnTo>
                      <a:pt x="16" y="42"/>
                    </a:lnTo>
                    <a:lnTo>
                      <a:pt x="18" y="54"/>
                    </a:lnTo>
                    <a:lnTo>
                      <a:pt x="20" y="58"/>
                    </a:lnTo>
                    <a:lnTo>
                      <a:pt x="24" y="72"/>
                    </a:lnTo>
                    <a:lnTo>
                      <a:pt x="28" y="90"/>
                    </a:lnTo>
                    <a:lnTo>
                      <a:pt x="34" y="110"/>
                    </a:lnTo>
                    <a:lnTo>
                      <a:pt x="42" y="126"/>
                    </a:lnTo>
                    <a:lnTo>
                      <a:pt x="46" y="136"/>
                    </a:lnTo>
                    <a:lnTo>
                      <a:pt x="48" y="136"/>
                    </a:lnTo>
                    <a:lnTo>
                      <a:pt x="48" y="140"/>
                    </a:lnTo>
                    <a:lnTo>
                      <a:pt x="50" y="144"/>
                    </a:lnTo>
                    <a:lnTo>
                      <a:pt x="52" y="148"/>
                    </a:lnTo>
                    <a:lnTo>
                      <a:pt x="56" y="152"/>
                    </a:lnTo>
                    <a:lnTo>
                      <a:pt x="58" y="158"/>
                    </a:lnTo>
                    <a:lnTo>
                      <a:pt x="60" y="162"/>
                    </a:lnTo>
                    <a:lnTo>
                      <a:pt x="60" y="164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74" y="158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78" y="150"/>
                    </a:lnTo>
                    <a:lnTo>
                      <a:pt x="80" y="152"/>
                    </a:lnTo>
                    <a:lnTo>
                      <a:pt x="82" y="152"/>
                    </a:lnTo>
                    <a:lnTo>
                      <a:pt x="82" y="154"/>
                    </a:lnTo>
                    <a:lnTo>
                      <a:pt x="82" y="156"/>
                    </a:lnTo>
                    <a:lnTo>
                      <a:pt x="82" y="160"/>
                    </a:lnTo>
                    <a:lnTo>
                      <a:pt x="82" y="162"/>
                    </a:lnTo>
                    <a:lnTo>
                      <a:pt x="84" y="164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94" y="164"/>
                    </a:lnTo>
                    <a:lnTo>
                      <a:pt x="98" y="166"/>
                    </a:lnTo>
                    <a:lnTo>
                      <a:pt x="104" y="166"/>
                    </a:lnTo>
                    <a:lnTo>
                      <a:pt x="108" y="164"/>
                    </a:lnTo>
                    <a:lnTo>
                      <a:pt x="112" y="162"/>
                    </a:lnTo>
                    <a:lnTo>
                      <a:pt x="114" y="160"/>
                    </a:lnTo>
                    <a:lnTo>
                      <a:pt x="114" y="60"/>
                    </a:lnTo>
                    <a:lnTo>
                      <a:pt x="128" y="60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44" y="16"/>
                    </a:lnTo>
                    <a:lnTo>
                      <a:pt x="156" y="14"/>
                    </a:lnTo>
                    <a:lnTo>
                      <a:pt x="164" y="16"/>
                    </a:lnTo>
                    <a:lnTo>
                      <a:pt x="164" y="16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2" y="20"/>
                    </a:lnTo>
                    <a:lnTo>
                      <a:pt x="176" y="18"/>
                    </a:lnTo>
                    <a:lnTo>
                      <a:pt x="182" y="16"/>
                    </a:lnTo>
                    <a:lnTo>
                      <a:pt x="186" y="14"/>
                    </a:lnTo>
                    <a:lnTo>
                      <a:pt x="190" y="12"/>
                    </a:lnTo>
                    <a:lnTo>
                      <a:pt x="192" y="12"/>
                    </a:lnTo>
                    <a:lnTo>
                      <a:pt x="188" y="12"/>
                    </a:lnTo>
                    <a:lnTo>
                      <a:pt x="178" y="10"/>
                    </a:lnTo>
                    <a:lnTo>
                      <a:pt x="166" y="8"/>
                    </a:lnTo>
                    <a:lnTo>
                      <a:pt x="156" y="8"/>
                    </a:lnTo>
                    <a:lnTo>
                      <a:pt x="132" y="1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9" name="Freeform 105">
                <a:extLst>
                  <a:ext uri="{FF2B5EF4-FFF2-40B4-BE49-F238E27FC236}">
                    <a16:creationId xmlns:a16="http://schemas.microsoft.com/office/drawing/2014/main" id="{28F0294E-4848-42B7-A681-A0C24C6EC5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54200" y="4946650"/>
                <a:ext cx="190500" cy="219075"/>
              </a:xfrm>
              <a:custGeom>
                <a:avLst/>
                <a:gdLst>
                  <a:gd name="T0" fmla="*/ 98 w 120"/>
                  <a:gd name="T1" fmla="*/ 48 h 138"/>
                  <a:gd name="T2" fmla="*/ 98 w 120"/>
                  <a:gd name="T3" fmla="*/ 44 h 138"/>
                  <a:gd name="T4" fmla="*/ 96 w 120"/>
                  <a:gd name="T5" fmla="*/ 38 h 138"/>
                  <a:gd name="T6" fmla="*/ 90 w 120"/>
                  <a:gd name="T7" fmla="*/ 32 h 138"/>
                  <a:gd name="T8" fmla="*/ 88 w 120"/>
                  <a:gd name="T9" fmla="*/ 28 h 138"/>
                  <a:gd name="T10" fmla="*/ 84 w 120"/>
                  <a:gd name="T11" fmla="*/ 22 h 138"/>
                  <a:gd name="T12" fmla="*/ 80 w 120"/>
                  <a:gd name="T13" fmla="*/ 10 h 138"/>
                  <a:gd name="T14" fmla="*/ 78 w 120"/>
                  <a:gd name="T15" fmla="*/ 0 h 138"/>
                  <a:gd name="T16" fmla="*/ 76 w 120"/>
                  <a:gd name="T17" fmla="*/ 0 h 138"/>
                  <a:gd name="T18" fmla="*/ 68 w 120"/>
                  <a:gd name="T19" fmla="*/ 2 h 138"/>
                  <a:gd name="T20" fmla="*/ 60 w 120"/>
                  <a:gd name="T21" fmla="*/ 6 h 138"/>
                  <a:gd name="T22" fmla="*/ 56 w 120"/>
                  <a:gd name="T23" fmla="*/ 10 h 138"/>
                  <a:gd name="T24" fmla="*/ 46 w 120"/>
                  <a:gd name="T25" fmla="*/ 2 h 138"/>
                  <a:gd name="T26" fmla="*/ 26 w 120"/>
                  <a:gd name="T27" fmla="*/ 2 h 138"/>
                  <a:gd name="T28" fmla="*/ 14 w 120"/>
                  <a:gd name="T29" fmla="*/ 4 h 138"/>
                  <a:gd name="T30" fmla="*/ 0 w 120"/>
                  <a:gd name="T31" fmla="*/ 48 h 138"/>
                  <a:gd name="T32" fmla="*/ 2 w 120"/>
                  <a:gd name="T33" fmla="*/ 102 h 138"/>
                  <a:gd name="T34" fmla="*/ 6 w 120"/>
                  <a:gd name="T35" fmla="*/ 104 h 138"/>
                  <a:gd name="T36" fmla="*/ 12 w 120"/>
                  <a:gd name="T37" fmla="*/ 112 h 138"/>
                  <a:gd name="T38" fmla="*/ 12 w 120"/>
                  <a:gd name="T39" fmla="*/ 126 h 138"/>
                  <a:gd name="T40" fmla="*/ 10 w 120"/>
                  <a:gd name="T41" fmla="*/ 128 h 138"/>
                  <a:gd name="T42" fmla="*/ 8 w 120"/>
                  <a:gd name="T43" fmla="*/ 134 h 138"/>
                  <a:gd name="T44" fmla="*/ 12 w 120"/>
                  <a:gd name="T45" fmla="*/ 138 h 138"/>
                  <a:gd name="T46" fmla="*/ 20 w 120"/>
                  <a:gd name="T47" fmla="*/ 136 h 138"/>
                  <a:gd name="T48" fmla="*/ 32 w 120"/>
                  <a:gd name="T49" fmla="*/ 130 h 138"/>
                  <a:gd name="T50" fmla="*/ 40 w 120"/>
                  <a:gd name="T51" fmla="*/ 124 h 138"/>
                  <a:gd name="T52" fmla="*/ 42 w 120"/>
                  <a:gd name="T53" fmla="*/ 118 h 138"/>
                  <a:gd name="T54" fmla="*/ 44 w 120"/>
                  <a:gd name="T55" fmla="*/ 112 h 138"/>
                  <a:gd name="T56" fmla="*/ 46 w 120"/>
                  <a:gd name="T57" fmla="*/ 110 h 138"/>
                  <a:gd name="T58" fmla="*/ 52 w 120"/>
                  <a:gd name="T59" fmla="*/ 108 h 138"/>
                  <a:gd name="T60" fmla="*/ 60 w 120"/>
                  <a:gd name="T61" fmla="*/ 110 h 138"/>
                  <a:gd name="T62" fmla="*/ 64 w 120"/>
                  <a:gd name="T63" fmla="*/ 114 h 138"/>
                  <a:gd name="T64" fmla="*/ 70 w 120"/>
                  <a:gd name="T65" fmla="*/ 116 h 138"/>
                  <a:gd name="T66" fmla="*/ 74 w 120"/>
                  <a:gd name="T67" fmla="*/ 114 h 138"/>
                  <a:gd name="T68" fmla="*/ 76 w 120"/>
                  <a:gd name="T69" fmla="*/ 106 h 138"/>
                  <a:gd name="T70" fmla="*/ 82 w 120"/>
                  <a:gd name="T71" fmla="*/ 98 h 138"/>
                  <a:gd name="T72" fmla="*/ 90 w 120"/>
                  <a:gd name="T73" fmla="*/ 90 h 138"/>
                  <a:gd name="T74" fmla="*/ 94 w 120"/>
                  <a:gd name="T75" fmla="*/ 88 h 138"/>
                  <a:gd name="T76" fmla="*/ 104 w 120"/>
                  <a:gd name="T77" fmla="*/ 84 h 138"/>
                  <a:gd name="T78" fmla="*/ 108 w 120"/>
                  <a:gd name="T79" fmla="*/ 80 h 138"/>
                  <a:gd name="T80" fmla="*/ 112 w 120"/>
                  <a:gd name="T81" fmla="*/ 78 h 138"/>
                  <a:gd name="T82" fmla="*/ 118 w 120"/>
                  <a:gd name="T83" fmla="*/ 72 h 138"/>
                  <a:gd name="T84" fmla="*/ 120 w 120"/>
                  <a:gd name="T85" fmla="*/ 68 h 138"/>
                  <a:gd name="T86" fmla="*/ 116 w 120"/>
                  <a:gd name="T87" fmla="*/ 62 h 138"/>
                  <a:gd name="T88" fmla="*/ 112 w 120"/>
                  <a:gd name="T89" fmla="*/ 60 h 138"/>
                  <a:gd name="T90" fmla="*/ 110 w 120"/>
                  <a:gd name="T91" fmla="*/ 60 h 138"/>
                  <a:gd name="T92" fmla="*/ 106 w 120"/>
                  <a:gd name="T93" fmla="*/ 56 h 138"/>
                  <a:gd name="T94" fmla="*/ 102 w 120"/>
                  <a:gd name="T95" fmla="*/ 4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0" h="138">
                    <a:moveTo>
                      <a:pt x="102" y="48"/>
                    </a:moveTo>
                    <a:lnTo>
                      <a:pt x="98" y="48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2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6"/>
                    </a:lnTo>
                    <a:lnTo>
                      <a:pt x="84" y="22"/>
                    </a:lnTo>
                    <a:lnTo>
                      <a:pt x="82" y="16"/>
                    </a:lnTo>
                    <a:lnTo>
                      <a:pt x="80" y="10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4" y="46"/>
                    </a:lnTo>
                    <a:lnTo>
                      <a:pt x="0" y="4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6" y="104"/>
                    </a:lnTo>
                    <a:lnTo>
                      <a:pt x="10" y="108"/>
                    </a:lnTo>
                    <a:lnTo>
                      <a:pt x="12" y="112"/>
                    </a:lnTo>
                    <a:lnTo>
                      <a:pt x="14" y="118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8" y="134"/>
                    </a:lnTo>
                    <a:lnTo>
                      <a:pt x="10" y="136"/>
                    </a:lnTo>
                    <a:lnTo>
                      <a:pt x="12" y="138"/>
                    </a:lnTo>
                    <a:lnTo>
                      <a:pt x="16" y="138"/>
                    </a:lnTo>
                    <a:lnTo>
                      <a:pt x="20" y="136"/>
                    </a:lnTo>
                    <a:lnTo>
                      <a:pt x="26" y="134"/>
                    </a:lnTo>
                    <a:lnTo>
                      <a:pt x="32" y="130"/>
                    </a:lnTo>
                    <a:lnTo>
                      <a:pt x="38" y="124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42" y="118"/>
                    </a:lnTo>
                    <a:lnTo>
                      <a:pt x="44" y="116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6" y="110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6" y="108"/>
                    </a:lnTo>
                    <a:lnTo>
                      <a:pt x="60" y="110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68" y="116"/>
                    </a:lnTo>
                    <a:lnTo>
                      <a:pt x="70" y="116"/>
                    </a:lnTo>
                    <a:lnTo>
                      <a:pt x="74" y="116"/>
                    </a:lnTo>
                    <a:lnTo>
                      <a:pt x="74" y="114"/>
                    </a:lnTo>
                    <a:lnTo>
                      <a:pt x="74" y="112"/>
                    </a:lnTo>
                    <a:lnTo>
                      <a:pt x="76" y="106"/>
                    </a:lnTo>
                    <a:lnTo>
                      <a:pt x="80" y="102"/>
                    </a:lnTo>
                    <a:lnTo>
                      <a:pt x="82" y="98"/>
                    </a:lnTo>
                    <a:lnTo>
                      <a:pt x="86" y="94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4" y="88"/>
                    </a:lnTo>
                    <a:lnTo>
                      <a:pt x="98" y="86"/>
                    </a:lnTo>
                    <a:lnTo>
                      <a:pt x="104" y="84"/>
                    </a:lnTo>
                    <a:lnTo>
                      <a:pt x="106" y="82"/>
                    </a:lnTo>
                    <a:lnTo>
                      <a:pt x="108" y="80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6" y="76"/>
                    </a:lnTo>
                    <a:lnTo>
                      <a:pt x="118" y="72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20" y="66"/>
                    </a:lnTo>
                    <a:lnTo>
                      <a:pt x="116" y="62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08" y="58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4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0" name="Freeform 106">
                <a:extLst>
                  <a:ext uri="{FF2B5EF4-FFF2-40B4-BE49-F238E27FC236}">
                    <a16:creationId xmlns:a16="http://schemas.microsoft.com/office/drawing/2014/main" id="{B78168A6-15A6-40DA-8813-E5B31357D3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5525" y="4318000"/>
                <a:ext cx="184150" cy="260350"/>
              </a:xfrm>
              <a:custGeom>
                <a:avLst/>
                <a:gdLst>
                  <a:gd name="T0" fmla="*/ 4 w 116"/>
                  <a:gd name="T1" fmla="*/ 164 h 164"/>
                  <a:gd name="T2" fmla="*/ 28 w 116"/>
                  <a:gd name="T3" fmla="*/ 148 h 164"/>
                  <a:gd name="T4" fmla="*/ 32 w 116"/>
                  <a:gd name="T5" fmla="*/ 144 h 164"/>
                  <a:gd name="T6" fmla="*/ 38 w 116"/>
                  <a:gd name="T7" fmla="*/ 136 h 164"/>
                  <a:gd name="T8" fmla="*/ 50 w 116"/>
                  <a:gd name="T9" fmla="*/ 126 h 164"/>
                  <a:gd name="T10" fmla="*/ 62 w 116"/>
                  <a:gd name="T11" fmla="*/ 112 h 164"/>
                  <a:gd name="T12" fmla="*/ 72 w 116"/>
                  <a:gd name="T13" fmla="*/ 98 h 164"/>
                  <a:gd name="T14" fmla="*/ 82 w 116"/>
                  <a:gd name="T15" fmla="*/ 84 h 164"/>
                  <a:gd name="T16" fmla="*/ 92 w 116"/>
                  <a:gd name="T17" fmla="*/ 66 h 164"/>
                  <a:gd name="T18" fmla="*/ 100 w 116"/>
                  <a:gd name="T19" fmla="*/ 50 h 164"/>
                  <a:gd name="T20" fmla="*/ 106 w 116"/>
                  <a:gd name="T21" fmla="*/ 36 h 164"/>
                  <a:gd name="T22" fmla="*/ 108 w 116"/>
                  <a:gd name="T23" fmla="*/ 32 h 164"/>
                  <a:gd name="T24" fmla="*/ 116 w 116"/>
                  <a:gd name="T25" fmla="*/ 18 h 164"/>
                  <a:gd name="T26" fmla="*/ 116 w 116"/>
                  <a:gd name="T27" fmla="*/ 0 h 164"/>
                  <a:gd name="T28" fmla="*/ 108 w 116"/>
                  <a:gd name="T29" fmla="*/ 0 h 164"/>
                  <a:gd name="T30" fmla="*/ 108 w 116"/>
                  <a:gd name="T31" fmla="*/ 0 h 164"/>
                  <a:gd name="T32" fmla="*/ 106 w 116"/>
                  <a:gd name="T33" fmla="*/ 2 h 164"/>
                  <a:gd name="T34" fmla="*/ 102 w 116"/>
                  <a:gd name="T35" fmla="*/ 2 h 164"/>
                  <a:gd name="T36" fmla="*/ 98 w 116"/>
                  <a:gd name="T37" fmla="*/ 4 h 164"/>
                  <a:gd name="T38" fmla="*/ 92 w 116"/>
                  <a:gd name="T39" fmla="*/ 4 h 164"/>
                  <a:gd name="T40" fmla="*/ 80 w 116"/>
                  <a:gd name="T41" fmla="*/ 6 h 164"/>
                  <a:gd name="T42" fmla="*/ 66 w 116"/>
                  <a:gd name="T43" fmla="*/ 8 h 164"/>
                  <a:gd name="T44" fmla="*/ 54 w 116"/>
                  <a:gd name="T45" fmla="*/ 10 h 164"/>
                  <a:gd name="T46" fmla="*/ 50 w 116"/>
                  <a:gd name="T47" fmla="*/ 10 h 164"/>
                  <a:gd name="T48" fmla="*/ 28 w 116"/>
                  <a:gd name="T49" fmla="*/ 14 h 164"/>
                  <a:gd name="T50" fmla="*/ 28 w 116"/>
                  <a:gd name="T51" fmla="*/ 14 h 164"/>
                  <a:gd name="T52" fmla="*/ 26 w 116"/>
                  <a:gd name="T53" fmla="*/ 12 h 164"/>
                  <a:gd name="T54" fmla="*/ 24 w 116"/>
                  <a:gd name="T55" fmla="*/ 12 h 164"/>
                  <a:gd name="T56" fmla="*/ 20 w 116"/>
                  <a:gd name="T57" fmla="*/ 10 h 164"/>
                  <a:gd name="T58" fmla="*/ 14 w 116"/>
                  <a:gd name="T59" fmla="*/ 20 h 164"/>
                  <a:gd name="T60" fmla="*/ 16 w 116"/>
                  <a:gd name="T61" fmla="*/ 22 h 164"/>
                  <a:gd name="T62" fmla="*/ 14 w 116"/>
                  <a:gd name="T63" fmla="*/ 28 h 164"/>
                  <a:gd name="T64" fmla="*/ 24 w 116"/>
                  <a:gd name="T65" fmla="*/ 34 h 164"/>
                  <a:gd name="T66" fmla="*/ 56 w 116"/>
                  <a:gd name="T67" fmla="*/ 52 h 164"/>
                  <a:gd name="T68" fmla="*/ 70 w 116"/>
                  <a:gd name="T69" fmla="*/ 54 h 164"/>
                  <a:gd name="T70" fmla="*/ 40 w 116"/>
                  <a:gd name="T71" fmla="*/ 96 h 164"/>
                  <a:gd name="T72" fmla="*/ 24 w 116"/>
                  <a:gd name="T73" fmla="*/ 102 h 164"/>
                  <a:gd name="T74" fmla="*/ 22 w 116"/>
                  <a:gd name="T75" fmla="*/ 108 h 164"/>
                  <a:gd name="T76" fmla="*/ 6 w 116"/>
                  <a:gd name="T77" fmla="*/ 108 h 164"/>
                  <a:gd name="T78" fmla="*/ 0 w 116"/>
                  <a:gd name="T79" fmla="*/ 122 h 164"/>
                  <a:gd name="T80" fmla="*/ 0 w 116"/>
                  <a:gd name="T81" fmla="*/ 156 h 164"/>
                  <a:gd name="T82" fmla="*/ 4 w 116"/>
                  <a:gd name="T8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6" h="164">
                    <a:moveTo>
                      <a:pt x="4" y="164"/>
                    </a:moveTo>
                    <a:lnTo>
                      <a:pt x="28" y="148"/>
                    </a:lnTo>
                    <a:lnTo>
                      <a:pt x="32" y="144"/>
                    </a:lnTo>
                    <a:lnTo>
                      <a:pt x="38" y="136"/>
                    </a:lnTo>
                    <a:lnTo>
                      <a:pt x="50" y="126"/>
                    </a:lnTo>
                    <a:lnTo>
                      <a:pt x="62" y="112"/>
                    </a:lnTo>
                    <a:lnTo>
                      <a:pt x="72" y="98"/>
                    </a:lnTo>
                    <a:lnTo>
                      <a:pt x="82" y="84"/>
                    </a:lnTo>
                    <a:lnTo>
                      <a:pt x="92" y="66"/>
                    </a:lnTo>
                    <a:lnTo>
                      <a:pt x="100" y="50"/>
                    </a:lnTo>
                    <a:lnTo>
                      <a:pt x="106" y="36"/>
                    </a:lnTo>
                    <a:lnTo>
                      <a:pt x="108" y="32"/>
                    </a:lnTo>
                    <a:lnTo>
                      <a:pt x="116" y="18"/>
                    </a:lnTo>
                    <a:lnTo>
                      <a:pt x="116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2" y="2"/>
                    </a:lnTo>
                    <a:lnTo>
                      <a:pt x="98" y="4"/>
                    </a:lnTo>
                    <a:lnTo>
                      <a:pt x="92" y="4"/>
                    </a:lnTo>
                    <a:lnTo>
                      <a:pt x="80" y="6"/>
                    </a:lnTo>
                    <a:lnTo>
                      <a:pt x="66" y="8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24" y="34"/>
                    </a:lnTo>
                    <a:lnTo>
                      <a:pt x="56" y="52"/>
                    </a:lnTo>
                    <a:lnTo>
                      <a:pt x="70" y="54"/>
                    </a:lnTo>
                    <a:lnTo>
                      <a:pt x="40" y="96"/>
                    </a:lnTo>
                    <a:lnTo>
                      <a:pt x="24" y="102"/>
                    </a:lnTo>
                    <a:lnTo>
                      <a:pt x="22" y="108"/>
                    </a:lnTo>
                    <a:lnTo>
                      <a:pt x="6" y="108"/>
                    </a:lnTo>
                    <a:lnTo>
                      <a:pt x="0" y="122"/>
                    </a:lnTo>
                    <a:lnTo>
                      <a:pt x="0" y="156"/>
                    </a:lnTo>
                    <a:lnTo>
                      <a:pt x="4" y="16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1" name="Freeform 107">
                <a:extLst>
                  <a:ext uri="{FF2B5EF4-FFF2-40B4-BE49-F238E27FC236}">
                    <a16:creationId xmlns:a16="http://schemas.microsoft.com/office/drawing/2014/main" id="{4CD446C3-E450-40A6-BF8E-39AA5EB227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36775" y="4470400"/>
                <a:ext cx="168275" cy="196850"/>
              </a:xfrm>
              <a:custGeom>
                <a:avLst/>
                <a:gdLst>
                  <a:gd name="T0" fmla="*/ 66 w 106"/>
                  <a:gd name="T1" fmla="*/ 116 h 124"/>
                  <a:gd name="T2" fmla="*/ 82 w 106"/>
                  <a:gd name="T3" fmla="*/ 100 h 124"/>
                  <a:gd name="T4" fmla="*/ 102 w 106"/>
                  <a:gd name="T5" fmla="*/ 68 h 124"/>
                  <a:gd name="T6" fmla="*/ 104 w 106"/>
                  <a:gd name="T7" fmla="*/ 68 h 124"/>
                  <a:gd name="T8" fmla="*/ 100 w 106"/>
                  <a:gd name="T9" fmla="*/ 60 h 124"/>
                  <a:gd name="T10" fmla="*/ 100 w 106"/>
                  <a:gd name="T11" fmla="*/ 26 h 124"/>
                  <a:gd name="T12" fmla="*/ 106 w 106"/>
                  <a:gd name="T13" fmla="*/ 12 h 124"/>
                  <a:gd name="T14" fmla="*/ 104 w 106"/>
                  <a:gd name="T15" fmla="*/ 6 h 124"/>
                  <a:gd name="T16" fmla="*/ 84 w 106"/>
                  <a:gd name="T17" fmla="*/ 10 h 124"/>
                  <a:gd name="T18" fmla="*/ 76 w 106"/>
                  <a:gd name="T19" fmla="*/ 18 h 124"/>
                  <a:gd name="T20" fmla="*/ 58 w 106"/>
                  <a:gd name="T21" fmla="*/ 16 h 124"/>
                  <a:gd name="T22" fmla="*/ 40 w 106"/>
                  <a:gd name="T23" fmla="*/ 0 h 124"/>
                  <a:gd name="T24" fmla="*/ 26 w 106"/>
                  <a:gd name="T25" fmla="*/ 0 h 124"/>
                  <a:gd name="T26" fmla="*/ 26 w 106"/>
                  <a:gd name="T27" fmla="*/ 0 h 124"/>
                  <a:gd name="T28" fmla="*/ 26 w 106"/>
                  <a:gd name="T29" fmla="*/ 0 h 124"/>
                  <a:gd name="T30" fmla="*/ 24 w 106"/>
                  <a:gd name="T31" fmla="*/ 2 h 124"/>
                  <a:gd name="T32" fmla="*/ 22 w 106"/>
                  <a:gd name="T33" fmla="*/ 4 h 124"/>
                  <a:gd name="T34" fmla="*/ 16 w 106"/>
                  <a:gd name="T35" fmla="*/ 4 h 124"/>
                  <a:gd name="T36" fmla="*/ 8 w 106"/>
                  <a:gd name="T37" fmla="*/ 6 h 124"/>
                  <a:gd name="T38" fmla="*/ 10 w 106"/>
                  <a:gd name="T39" fmla="*/ 12 h 124"/>
                  <a:gd name="T40" fmla="*/ 14 w 106"/>
                  <a:gd name="T41" fmla="*/ 40 h 124"/>
                  <a:gd name="T42" fmla="*/ 0 w 106"/>
                  <a:gd name="T43" fmla="*/ 56 h 124"/>
                  <a:gd name="T44" fmla="*/ 0 w 106"/>
                  <a:gd name="T45" fmla="*/ 56 h 124"/>
                  <a:gd name="T46" fmla="*/ 2 w 106"/>
                  <a:gd name="T47" fmla="*/ 58 h 124"/>
                  <a:gd name="T48" fmla="*/ 4 w 106"/>
                  <a:gd name="T49" fmla="*/ 62 h 124"/>
                  <a:gd name="T50" fmla="*/ 4 w 106"/>
                  <a:gd name="T51" fmla="*/ 66 h 124"/>
                  <a:gd name="T52" fmla="*/ 6 w 106"/>
                  <a:gd name="T53" fmla="*/ 70 h 124"/>
                  <a:gd name="T54" fmla="*/ 4 w 106"/>
                  <a:gd name="T55" fmla="*/ 74 h 124"/>
                  <a:gd name="T56" fmla="*/ 2 w 106"/>
                  <a:gd name="T57" fmla="*/ 78 h 124"/>
                  <a:gd name="T58" fmla="*/ 46 w 106"/>
                  <a:gd name="T59" fmla="*/ 110 h 124"/>
                  <a:gd name="T60" fmla="*/ 46 w 106"/>
                  <a:gd name="T61" fmla="*/ 110 h 124"/>
                  <a:gd name="T62" fmla="*/ 48 w 106"/>
                  <a:gd name="T63" fmla="*/ 112 h 124"/>
                  <a:gd name="T64" fmla="*/ 48 w 106"/>
                  <a:gd name="T65" fmla="*/ 114 h 124"/>
                  <a:gd name="T66" fmla="*/ 50 w 106"/>
                  <a:gd name="T67" fmla="*/ 116 h 124"/>
                  <a:gd name="T68" fmla="*/ 62 w 106"/>
                  <a:gd name="T6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" h="124">
                    <a:moveTo>
                      <a:pt x="66" y="116"/>
                    </a:moveTo>
                    <a:lnTo>
                      <a:pt x="82" y="100"/>
                    </a:lnTo>
                    <a:lnTo>
                      <a:pt x="102" y="68"/>
                    </a:lnTo>
                    <a:lnTo>
                      <a:pt x="104" y="68"/>
                    </a:lnTo>
                    <a:lnTo>
                      <a:pt x="100" y="60"/>
                    </a:lnTo>
                    <a:lnTo>
                      <a:pt x="100" y="26"/>
                    </a:lnTo>
                    <a:lnTo>
                      <a:pt x="106" y="12"/>
                    </a:lnTo>
                    <a:lnTo>
                      <a:pt x="104" y="6"/>
                    </a:lnTo>
                    <a:lnTo>
                      <a:pt x="84" y="10"/>
                    </a:lnTo>
                    <a:lnTo>
                      <a:pt x="76" y="18"/>
                    </a:lnTo>
                    <a:lnTo>
                      <a:pt x="58" y="16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8" y="6"/>
                    </a:lnTo>
                    <a:lnTo>
                      <a:pt x="10" y="12"/>
                    </a:lnTo>
                    <a:lnTo>
                      <a:pt x="14" y="4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4" y="66"/>
                    </a:lnTo>
                    <a:lnTo>
                      <a:pt x="6" y="70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8" y="112"/>
                    </a:lnTo>
                    <a:lnTo>
                      <a:pt x="48" y="114"/>
                    </a:lnTo>
                    <a:lnTo>
                      <a:pt x="50" y="116"/>
                    </a:lnTo>
                    <a:lnTo>
                      <a:pt x="62" y="12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2" name="Freeform 108">
                <a:extLst>
                  <a:ext uri="{FF2B5EF4-FFF2-40B4-BE49-F238E27FC236}">
                    <a16:creationId xmlns:a16="http://schemas.microsoft.com/office/drawing/2014/main" id="{8BA17ED7-2FB1-4248-B40B-5C8BDE2873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44700" y="4479925"/>
                <a:ext cx="114300" cy="120650"/>
              </a:xfrm>
              <a:custGeom>
                <a:avLst/>
                <a:gdLst>
                  <a:gd name="T0" fmla="*/ 16 w 72"/>
                  <a:gd name="T1" fmla="*/ 6 h 76"/>
                  <a:gd name="T2" fmla="*/ 16 w 72"/>
                  <a:gd name="T3" fmla="*/ 6 h 76"/>
                  <a:gd name="T4" fmla="*/ 14 w 72"/>
                  <a:gd name="T5" fmla="*/ 8 h 76"/>
                  <a:gd name="T6" fmla="*/ 14 w 72"/>
                  <a:gd name="T7" fmla="*/ 12 h 76"/>
                  <a:gd name="T8" fmla="*/ 14 w 72"/>
                  <a:gd name="T9" fmla="*/ 16 h 76"/>
                  <a:gd name="T10" fmla="*/ 14 w 72"/>
                  <a:gd name="T11" fmla="*/ 18 h 76"/>
                  <a:gd name="T12" fmla="*/ 12 w 72"/>
                  <a:gd name="T13" fmla="*/ 20 h 76"/>
                  <a:gd name="T14" fmla="*/ 10 w 72"/>
                  <a:gd name="T15" fmla="*/ 22 h 76"/>
                  <a:gd name="T16" fmla="*/ 10 w 72"/>
                  <a:gd name="T17" fmla="*/ 26 h 76"/>
                  <a:gd name="T18" fmla="*/ 10 w 72"/>
                  <a:gd name="T19" fmla="*/ 30 h 76"/>
                  <a:gd name="T20" fmla="*/ 10 w 72"/>
                  <a:gd name="T21" fmla="*/ 32 h 76"/>
                  <a:gd name="T22" fmla="*/ 8 w 72"/>
                  <a:gd name="T23" fmla="*/ 34 h 76"/>
                  <a:gd name="T24" fmla="*/ 8 w 72"/>
                  <a:gd name="T25" fmla="*/ 38 h 76"/>
                  <a:gd name="T26" fmla="*/ 6 w 72"/>
                  <a:gd name="T27" fmla="*/ 44 h 76"/>
                  <a:gd name="T28" fmla="*/ 4 w 72"/>
                  <a:gd name="T29" fmla="*/ 48 h 76"/>
                  <a:gd name="T30" fmla="*/ 2 w 72"/>
                  <a:gd name="T31" fmla="*/ 52 h 76"/>
                  <a:gd name="T32" fmla="*/ 2 w 72"/>
                  <a:gd name="T33" fmla="*/ 54 h 76"/>
                  <a:gd name="T34" fmla="*/ 0 w 72"/>
                  <a:gd name="T35" fmla="*/ 58 h 76"/>
                  <a:gd name="T36" fmla="*/ 0 w 72"/>
                  <a:gd name="T37" fmla="*/ 62 h 76"/>
                  <a:gd name="T38" fmla="*/ 0 w 72"/>
                  <a:gd name="T39" fmla="*/ 68 h 76"/>
                  <a:gd name="T40" fmla="*/ 2 w 72"/>
                  <a:gd name="T41" fmla="*/ 72 h 76"/>
                  <a:gd name="T42" fmla="*/ 2 w 72"/>
                  <a:gd name="T43" fmla="*/ 76 h 76"/>
                  <a:gd name="T44" fmla="*/ 4 w 72"/>
                  <a:gd name="T45" fmla="*/ 76 h 76"/>
                  <a:gd name="T46" fmla="*/ 8 w 72"/>
                  <a:gd name="T47" fmla="*/ 74 h 76"/>
                  <a:gd name="T48" fmla="*/ 12 w 72"/>
                  <a:gd name="T49" fmla="*/ 74 h 76"/>
                  <a:gd name="T50" fmla="*/ 18 w 72"/>
                  <a:gd name="T51" fmla="*/ 72 h 76"/>
                  <a:gd name="T52" fmla="*/ 24 w 72"/>
                  <a:gd name="T53" fmla="*/ 70 h 76"/>
                  <a:gd name="T54" fmla="*/ 28 w 72"/>
                  <a:gd name="T55" fmla="*/ 68 h 76"/>
                  <a:gd name="T56" fmla="*/ 44 w 72"/>
                  <a:gd name="T57" fmla="*/ 56 h 76"/>
                  <a:gd name="T58" fmla="*/ 44 w 72"/>
                  <a:gd name="T59" fmla="*/ 54 h 76"/>
                  <a:gd name="T60" fmla="*/ 44 w 72"/>
                  <a:gd name="T61" fmla="*/ 54 h 76"/>
                  <a:gd name="T62" fmla="*/ 44 w 72"/>
                  <a:gd name="T63" fmla="*/ 52 h 76"/>
                  <a:gd name="T64" fmla="*/ 46 w 72"/>
                  <a:gd name="T65" fmla="*/ 50 h 76"/>
                  <a:gd name="T66" fmla="*/ 50 w 72"/>
                  <a:gd name="T67" fmla="*/ 50 h 76"/>
                  <a:gd name="T68" fmla="*/ 56 w 72"/>
                  <a:gd name="T69" fmla="*/ 50 h 76"/>
                  <a:gd name="T70" fmla="*/ 72 w 72"/>
                  <a:gd name="T71" fmla="*/ 34 h 76"/>
                  <a:gd name="T72" fmla="*/ 68 w 72"/>
                  <a:gd name="T73" fmla="*/ 10 h 76"/>
                  <a:gd name="T74" fmla="*/ 68 w 72"/>
                  <a:gd name="T75" fmla="*/ 8 h 76"/>
                  <a:gd name="T76" fmla="*/ 68 w 72"/>
                  <a:gd name="T77" fmla="*/ 6 h 76"/>
                  <a:gd name="T78" fmla="*/ 68 w 72"/>
                  <a:gd name="T79" fmla="*/ 4 h 76"/>
                  <a:gd name="T80" fmla="*/ 66 w 72"/>
                  <a:gd name="T81" fmla="*/ 2 h 76"/>
                  <a:gd name="T82" fmla="*/ 64 w 72"/>
                  <a:gd name="T83" fmla="*/ 0 h 76"/>
                  <a:gd name="T84" fmla="*/ 64 w 72"/>
                  <a:gd name="T85" fmla="*/ 0 h 76"/>
                  <a:gd name="T86" fmla="*/ 60 w 72"/>
                  <a:gd name="T87" fmla="*/ 2 h 76"/>
                  <a:gd name="T88" fmla="*/ 54 w 72"/>
                  <a:gd name="T89" fmla="*/ 2 h 76"/>
                  <a:gd name="T90" fmla="*/ 48 w 72"/>
                  <a:gd name="T91" fmla="*/ 2 h 76"/>
                  <a:gd name="T92" fmla="*/ 44 w 72"/>
                  <a:gd name="T93" fmla="*/ 4 h 76"/>
                  <a:gd name="T94" fmla="*/ 42 w 72"/>
                  <a:gd name="T95" fmla="*/ 4 h 76"/>
                  <a:gd name="T96" fmla="*/ 22 w 72"/>
                  <a:gd name="T97" fmla="*/ 4 h 76"/>
                  <a:gd name="T98" fmla="*/ 16 w 72"/>
                  <a:gd name="T99" fmla="*/ 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" h="76">
                    <a:moveTo>
                      <a:pt x="16" y="6"/>
                    </a:moveTo>
                    <a:lnTo>
                      <a:pt x="16" y="6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8" y="74"/>
                    </a:lnTo>
                    <a:lnTo>
                      <a:pt x="12" y="74"/>
                    </a:lnTo>
                    <a:lnTo>
                      <a:pt x="18" y="72"/>
                    </a:lnTo>
                    <a:lnTo>
                      <a:pt x="24" y="70"/>
                    </a:lnTo>
                    <a:lnTo>
                      <a:pt x="28" y="68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6" y="50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72" y="34"/>
                    </a:lnTo>
                    <a:lnTo>
                      <a:pt x="68" y="10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22" y="4"/>
                    </a:lnTo>
                    <a:lnTo>
                      <a:pt x="16" y="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3" name="Freeform 109">
                <a:extLst>
                  <a:ext uri="{FF2B5EF4-FFF2-40B4-BE49-F238E27FC236}">
                    <a16:creationId xmlns:a16="http://schemas.microsoft.com/office/drawing/2014/main" id="{2006212A-8130-4EE4-AA87-D5A0A97B93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27250" y="4197350"/>
                <a:ext cx="282575" cy="301625"/>
              </a:xfrm>
              <a:custGeom>
                <a:avLst/>
                <a:gdLst>
                  <a:gd name="T0" fmla="*/ 66 w 178"/>
                  <a:gd name="T1" fmla="*/ 0 h 190"/>
                  <a:gd name="T2" fmla="*/ 62 w 178"/>
                  <a:gd name="T3" fmla="*/ 4 h 190"/>
                  <a:gd name="T4" fmla="*/ 56 w 178"/>
                  <a:gd name="T5" fmla="*/ 10 h 190"/>
                  <a:gd name="T6" fmla="*/ 52 w 178"/>
                  <a:gd name="T7" fmla="*/ 12 h 190"/>
                  <a:gd name="T8" fmla="*/ 46 w 178"/>
                  <a:gd name="T9" fmla="*/ 18 h 190"/>
                  <a:gd name="T10" fmla="*/ 40 w 178"/>
                  <a:gd name="T11" fmla="*/ 26 h 190"/>
                  <a:gd name="T12" fmla="*/ 36 w 178"/>
                  <a:gd name="T13" fmla="*/ 30 h 190"/>
                  <a:gd name="T14" fmla="*/ 30 w 178"/>
                  <a:gd name="T15" fmla="*/ 50 h 190"/>
                  <a:gd name="T16" fmla="*/ 24 w 178"/>
                  <a:gd name="T17" fmla="*/ 62 h 190"/>
                  <a:gd name="T18" fmla="*/ 12 w 178"/>
                  <a:gd name="T19" fmla="*/ 76 h 190"/>
                  <a:gd name="T20" fmla="*/ 6 w 178"/>
                  <a:gd name="T21" fmla="*/ 86 h 190"/>
                  <a:gd name="T22" fmla="*/ 4 w 178"/>
                  <a:gd name="T23" fmla="*/ 90 h 190"/>
                  <a:gd name="T24" fmla="*/ 4 w 178"/>
                  <a:gd name="T25" fmla="*/ 104 h 190"/>
                  <a:gd name="T26" fmla="*/ 4 w 178"/>
                  <a:gd name="T27" fmla="*/ 112 h 190"/>
                  <a:gd name="T28" fmla="*/ 0 w 178"/>
                  <a:gd name="T29" fmla="*/ 116 h 190"/>
                  <a:gd name="T30" fmla="*/ 0 w 178"/>
                  <a:gd name="T31" fmla="*/ 122 h 190"/>
                  <a:gd name="T32" fmla="*/ 4 w 178"/>
                  <a:gd name="T33" fmla="*/ 126 h 190"/>
                  <a:gd name="T34" fmla="*/ 8 w 178"/>
                  <a:gd name="T35" fmla="*/ 128 h 190"/>
                  <a:gd name="T36" fmla="*/ 14 w 178"/>
                  <a:gd name="T37" fmla="*/ 134 h 190"/>
                  <a:gd name="T38" fmla="*/ 22 w 178"/>
                  <a:gd name="T39" fmla="*/ 144 h 190"/>
                  <a:gd name="T40" fmla="*/ 28 w 178"/>
                  <a:gd name="T41" fmla="*/ 152 h 190"/>
                  <a:gd name="T42" fmla="*/ 30 w 178"/>
                  <a:gd name="T43" fmla="*/ 154 h 190"/>
                  <a:gd name="T44" fmla="*/ 46 w 178"/>
                  <a:gd name="T45" fmla="*/ 172 h 190"/>
                  <a:gd name="T46" fmla="*/ 82 w 178"/>
                  <a:gd name="T47" fmla="*/ 190 h 190"/>
                  <a:gd name="T48" fmla="*/ 110 w 178"/>
                  <a:gd name="T49" fmla="*/ 178 h 190"/>
                  <a:gd name="T50" fmla="*/ 128 w 178"/>
                  <a:gd name="T51" fmla="*/ 184 h 190"/>
                  <a:gd name="T52" fmla="*/ 146 w 178"/>
                  <a:gd name="T53" fmla="*/ 172 h 190"/>
                  <a:gd name="T54" fmla="*/ 162 w 178"/>
                  <a:gd name="T55" fmla="*/ 128 h 190"/>
                  <a:gd name="T56" fmla="*/ 120 w 178"/>
                  <a:gd name="T57" fmla="*/ 104 h 190"/>
                  <a:gd name="T58" fmla="*/ 120 w 178"/>
                  <a:gd name="T59" fmla="*/ 96 h 190"/>
                  <a:gd name="T60" fmla="*/ 104 w 178"/>
                  <a:gd name="T61" fmla="*/ 80 h 190"/>
                  <a:gd name="T62" fmla="*/ 114 w 178"/>
                  <a:gd name="T63" fmla="*/ 74 h 190"/>
                  <a:gd name="T64" fmla="*/ 118 w 178"/>
                  <a:gd name="T65" fmla="*/ 68 h 190"/>
                  <a:gd name="T66" fmla="*/ 118 w 178"/>
                  <a:gd name="T67" fmla="*/ 66 h 190"/>
                  <a:gd name="T68" fmla="*/ 114 w 178"/>
                  <a:gd name="T69" fmla="*/ 60 h 190"/>
                  <a:gd name="T70" fmla="*/ 104 w 178"/>
                  <a:gd name="T71" fmla="*/ 50 h 190"/>
                  <a:gd name="T72" fmla="*/ 96 w 178"/>
                  <a:gd name="T73" fmla="*/ 42 h 190"/>
                  <a:gd name="T74" fmla="*/ 90 w 178"/>
                  <a:gd name="T75" fmla="*/ 38 h 190"/>
                  <a:gd name="T76" fmla="*/ 82 w 178"/>
                  <a:gd name="T77" fmla="*/ 30 h 190"/>
                  <a:gd name="T78" fmla="*/ 76 w 178"/>
                  <a:gd name="T79" fmla="*/ 20 h 190"/>
                  <a:gd name="T80" fmla="*/ 72 w 178"/>
                  <a:gd name="T81" fmla="*/ 14 h 190"/>
                  <a:gd name="T82" fmla="*/ 70 w 178"/>
                  <a:gd name="T83" fmla="*/ 10 h 190"/>
                  <a:gd name="T84" fmla="*/ 66 w 178"/>
                  <a:gd name="T85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190">
                    <a:moveTo>
                      <a:pt x="66" y="0"/>
                    </a:moveTo>
                    <a:lnTo>
                      <a:pt x="66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48" y="14"/>
                    </a:lnTo>
                    <a:lnTo>
                      <a:pt x="46" y="18"/>
                    </a:lnTo>
                    <a:lnTo>
                      <a:pt x="42" y="22"/>
                    </a:lnTo>
                    <a:lnTo>
                      <a:pt x="40" y="26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0" y="50"/>
                    </a:lnTo>
                    <a:lnTo>
                      <a:pt x="26" y="60"/>
                    </a:lnTo>
                    <a:lnTo>
                      <a:pt x="24" y="62"/>
                    </a:lnTo>
                    <a:lnTo>
                      <a:pt x="16" y="68"/>
                    </a:lnTo>
                    <a:lnTo>
                      <a:pt x="12" y="76"/>
                    </a:lnTo>
                    <a:lnTo>
                      <a:pt x="8" y="82"/>
                    </a:lnTo>
                    <a:lnTo>
                      <a:pt x="6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8"/>
                    </a:lnTo>
                    <a:lnTo>
                      <a:pt x="4" y="104"/>
                    </a:lnTo>
                    <a:lnTo>
                      <a:pt x="4" y="108"/>
                    </a:lnTo>
                    <a:lnTo>
                      <a:pt x="4" y="112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4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4" y="134"/>
                    </a:lnTo>
                    <a:lnTo>
                      <a:pt x="18" y="140"/>
                    </a:lnTo>
                    <a:lnTo>
                      <a:pt x="22" y="144"/>
                    </a:lnTo>
                    <a:lnTo>
                      <a:pt x="24" y="148"/>
                    </a:lnTo>
                    <a:lnTo>
                      <a:pt x="28" y="152"/>
                    </a:lnTo>
                    <a:lnTo>
                      <a:pt x="28" y="154"/>
                    </a:lnTo>
                    <a:lnTo>
                      <a:pt x="30" y="154"/>
                    </a:lnTo>
                    <a:lnTo>
                      <a:pt x="32" y="172"/>
                    </a:lnTo>
                    <a:lnTo>
                      <a:pt x="46" y="172"/>
                    </a:lnTo>
                    <a:lnTo>
                      <a:pt x="64" y="188"/>
                    </a:lnTo>
                    <a:lnTo>
                      <a:pt x="82" y="190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12" y="184"/>
                    </a:lnTo>
                    <a:lnTo>
                      <a:pt x="128" y="184"/>
                    </a:lnTo>
                    <a:lnTo>
                      <a:pt x="130" y="178"/>
                    </a:lnTo>
                    <a:lnTo>
                      <a:pt x="146" y="172"/>
                    </a:lnTo>
                    <a:lnTo>
                      <a:pt x="178" y="130"/>
                    </a:lnTo>
                    <a:lnTo>
                      <a:pt x="162" y="128"/>
                    </a:lnTo>
                    <a:lnTo>
                      <a:pt x="130" y="110"/>
                    </a:lnTo>
                    <a:lnTo>
                      <a:pt x="120" y="104"/>
                    </a:lnTo>
                    <a:lnTo>
                      <a:pt x="122" y="98"/>
                    </a:lnTo>
                    <a:lnTo>
                      <a:pt x="120" y="96"/>
                    </a:lnTo>
                    <a:lnTo>
                      <a:pt x="106" y="92"/>
                    </a:lnTo>
                    <a:lnTo>
                      <a:pt x="104" y="80"/>
                    </a:lnTo>
                    <a:lnTo>
                      <a:pt x="112" y="72"/>
                    </a:lnTo>
                    <a:lnTo>
                      <a:pt x="114" y="74"/>
                    </a:lnTo>
                    <a:lnTo>
                      <a:pt x="118" y="70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8" y="66"/>
                    </a:lnTo>
                    <a:lnTo>
                      <a:pt x="116" y="64"/>
                    </a:lnTo>
                    <a:lnTo>
                      <a:pt x="114" y="60"/>
                    </a:lnTo>
                    <a:lnTo>
                      <a:pt x="110" y="56"/>
                    </a:lnTo>
                    <a:lnTo>
                      <a:pt x="104" y="50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2" y="30"/>
                    </a:lnTo>
                    <a:lnTo>
                      <a:pt x="78" y="26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0" y="10"/>
                    </a:lnTo>
                    <a:lnTo>
                      <a:pt x="70" y="6"/>
                    </a:lnTo>
                    <a:lnTo>
                      <a:pt x="6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4" name="Freeform 110">
                <a:extLst>
                  <a:ext uri="{FF2B5EF4-FFF2-40B4-BE49-F238E27FC236}">
                    <a16:creationId xmlns:a16="http://schemas.microsoft.com/office/drawing/2014/main" id="{799790E3-5640-4049-8FA9-1F12B7A830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47875" y="4591050"/>
                <a:ext cx="34925" cy="41275"/>
              </a:xfrm>
              <a:custGeom>
                <a:avLst/>
                <a:gdLst>
                  <a:gd name="T0" fmla="*/ 0 w 22"/>
                  <a:gd name="T1" fmla="*/ 6 h 26"/>
                  <a:gd name="T2" fmla="*/ 18 w 22"/>
                  <a:gd name="T3" fmla="*/ 0 h 26"/>
                  <a:gd name="T4" fmla="*/ 20 w 22"/>
                  <a:gd name="T5" fmla="*/ 0 h 26"/>
                  <a:gd name="T6" fmla="*/ 20 w 22"/>
                  <a:gd name="T7" fmla="*/ 2 h 26"/>
                  <a:gd name="T8" fmla="*/ 22 w 22"/>
                  <a:gd name="T9" fmla="*/ 4 h 26"/>
                  <a:gd name="T10" fmla="*/ 22 w 22"/>
                  <a:gd name="T11" fmla="*/ 6 h 26"/>
                  <a:gd name="T12" fmla="*/ 22 w 22"/>
                  <a:gd name="T13" fmla="*/ 6 h 26"/>
                  <a:gd name="T14" fmla="*/ 22 w 22"/>
                  <a:gd name="T15" fmla="*/ 8 h 26"/>
                  <a:gd name="T16" fmla="*/ 22 w 22"/>
                  <a:gd name="T17" fmla="*/ 12 h 26"/>
                  <a:gd name="T18" fmla="*/ 22 w 22"/>
                  <a:gd name="T19" fmla="*/ 16 h 26"/>
                  <a:gd name="T20" fmla="*/ 22 w 22"/>
                  <a:gd name="T21" fmla="*/ 20 h 26"/>
                  <a:gd name="T22" fmla="*/ 18 w 22"/>
                  <a:gd name="T23" fmla="*/ 22 h 26"/>
                  <a:gd name="T24" fmla="*/ 18 w 22"/>
                  <a:gd name="T25" fmla="*/ 22 h 26"/>
                  <a:gd name="T26" fmla="*/ 16 w 22"/>
                  <a:gd name="T27" fmla="*/ 22 h 26"/>
                  <a:gd name="T28" fmla="*/ 12 w 22"/>
                  <a:gd name="T29" fmla="*/ 24 h 26"/>
                  <a:gd name="T30" fmla="*/ 12 w 22"/>
                  <a:gd name="T31" fmla="*/ 26 h 26"/>
                  <a:gd name="T32" fmla="*/ 12 w 22"/>
                  <a:gd name="T33" fmla="*/ 26 h 26"/>
                  <a:gd name="T34" fmla="*/ 10 w 22"/>
                  <a:gd name="T35" fmla="*/ 26 h 26"/>
                  <a:gd name="T36" fmla="*/ 8 w 22"/>
                  <a:gd name="T37" fmla="*/ 26 h 26"/>
                  <a:gd name="T38" fmla="*/ 2 w 22"/>
                  <a:gd name="T39" fmla="*/ 24 h 26"/>
                  <a:gd name="T40" fmla="*/ 2 w 22"/>
                  <a:gd name="T41" fmla="*/ 24 h 26"/>
                  <a:gd name="T42" fmla="*/ 2 w 22"/>
                  <a:gd name="T43" fmla="*/ 22 h 26"/>
                  <a:gd name="T44" fmla="*/ 0 w 22"/>
                  <a:gd name="T45" fmla="*/ 18 h 26"/>
                  <a:gd name="T46" fmla="*/ 0 w 22"/>
                  <a:gd name="T47" fmla="*/ 14 h 26"/>
                  <a:gd name="T48" fmla="*/ 0 w 22"/>
                  <a:gd name="T49" fmla="*/ 10 h 26"/>
                  <a:gd name="T50" fmla="*/ 0 w 22"/>
                  <a:gd name="T51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26">
                    <a:moveTo>
                      <a:pt x="0" y="6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5" name="Freeform 111">
                <a:extLst>
                  <a:ext uri="{FF2B5EF4-FFF2-40B4-BE49-F238E27FC236}">
                    <a16:creationId xmlns:a16="http://schemas.microsoft.com/office/drawing/2014/main" id="{BFFEDE0E-7113-4BD0-8483-92EA4296199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51050" y="4619625"/>
                <a:ext cx="38100" cy="50800"/>
              </a:xfrm>
              <a:custGeom>
                <a:avLst/>
                <a:gdLst>
                  <a:gd name="T0" fmla="*/ 18 w 24"/>
                  <a:gd name="T1" fmla="*/ 0 h 32"/>
                  <a:gd name="T2" fmla="*/ 18 w 24"/>
                  <a:gd name="T3" fmla="*/ 2 h 32"/>
                  <a:gd name="T4" fmla="*/ 16 w 24"/>
                  <a:gd name="T5" fmla="*/ 2 h 32"/>
                  <a:gd name="T6" fmla="*/ 12 w 24"/>
                  <a:gd name="T7" fmla="*/ 6 h 32"/>
                  <a:gd name="T8" fmla="*/ 12 w 24"/>
                  <a:gd name="T9" fmla="*/ 6 h 32"/>
                  <a:gd name="T10" fmla="*/ 12 w 24"/>
                  <a:gd name="T11" fmla="*/ 6 h 32"/>
                  <a:gd name="T12" fmla="*/ 10 w 24"/>
                  <a:gd name="T13" fmla="*/ 6 h 32"/>
                  <a:gd name="T14" fmla="*/ 10 w 24"/>
                  <a:gd name="T15" fmla="*/ 8 h 32"/>
                  <a:gd name="T16" fmla="*/ 8 w 24"/>
                  <a:gd name="T17" fmla="*/ 8 h 32"/>
                  <a:gd name="T18" fmla="*/ 6 w 24"/>
                  <a:gd name="T19" fmla="*/ 8 h 32"/>
                  <a:gd name="T20" fmla="*/ 2 w 24"/>
                  <a:gd name="T21" fmla="*/ 6 h 32"/>
                  <a:gd name="T22" fmla="*/ 0 w 24"/>
                  <a:gd name="T23" fmla="*/ 6 h 32"/>
                  <a:gd name="T24" fmla="*/ 8 w 24"/>
                  <a:gd name="T25" fmla="*/ 32 h 32"/>
                  <a:gd name="T26" fmla="*/ 8 w 24"/>
                  <a:gd name="T27" fmla="*/ 32 h 32"/>
                  <a:gd name="T28" fmla="*/ 10 w 24"/>
                  <a:gd name="T29" fmla="*/ 30 h 32"/>
                  <a:gd name="T30" fmla="*/ 14 w 24"/>
                  <a:gd name="T31" fmla="*/ 28 h 32"/>
                  <a:gd name="T32" fmla="*/ 16 w 24"/>
                  <a:gd name="T33" fmla="*/ 24 h 32"/>
                  <a:gd name="T34" fmla="*/ 20 w 24"/>
                  <a:gd name="T35" fmla="*/ 20 h 32"/>
                  <a:gd name="T36" fmla="*/ 22 w 24"/>
                  <a:gd name="T37" fmla="*/ 16 h 32"/>
                  <a:gd name="T38" fmla="*/ 24 w 24"/>
                  <a:gd name="T39" fmla="*/ 12 h 32"/>
                  <a:gd name="T40" fmla="*/ 24 w 24"/>
                  <a:gd name="T41" fmla="*/ 10 h 32"/>
                  <a:gd name="T42" fmla="*/ 22 w 24"/>
                  <a:gd name="T43" fmla="*/ 8 h 32"/>
                  <a:gd name="T44" fmla="*/ 20 w 24"/>
                  <a:gd name="T45" fmla="*/ 6 h 32"/>
                  <a:gd name="T46" fmla="*/ 20 w 24"/>
                  <a:gd name="T47" fmla="*/ 4 h 32"/>
                  <a:gd name="T48" fmla="*/ 18 w 24"/>
                  <a:gd name="T4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2">
                    <a:moveTo>
                      <a:pt x="18" y="0"/>
                    </a:moveTo>
                    <a:lnTo>
                      <a:pt x="18" y="2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6" name="Freeform 112">
                <a:extLst>
                  <a:ext uri="{FF2B5EF4-FFF2-40B4-BE49-F238E27FC236}">
                    <a16:creationId xmlns:a16="http://schemas.microsoft.com/office/drawing/2014/main" id="{F897BE75-BD3A-4CA4-A666-DB352CF14C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63750" y="4587875"/>
                <a:ext cx="200025" cy="225425"/>
              </a:xfrm>
              <a:custGeom>
                <a:avLst/>
                <a:gdLst>
                  <a:gd name="T0" fmla="*/ 40 w 126"/>
                  <a:gd name="T1" fmla="*/ 4 h 142"/>
                  <a:gd name="T2" fmla="*/ 40 w 126"/>
                  <a:gd name="T3" fmla="*/ 6 h 142"/>
                  <a:gd name="T4" fmla="*/ 38 w 126"/>
                  <a:gd name="T5" fmla="*/ 12 h 142"/>
                  <a:gd name="T6" fmla="*/ 32 w 126"/>
                  <a:gd name="T7" fmla="*/ 18 h 142"/>
                  <a:gd name="T8" fmla="*/ 28 w 126"/>
                  <a:gd name="T9" fmla="*/ 18 h 142"/>
                  <a:gd name="T10" fmla="*/ 22 w 126"/>
                  <a:gd name="T11" fmla="*/ 12 h 142"/>
                  <a:gd name="T12" fmla="*/ 18 w 126"/>
                  <a:gd name="T13" fmla="*/ 6 h 142"/>
                  <a:gd name="T14" fmla="*/ 10 w 126"/>
                  <a:gd name="T15" fmla="*/ 2 h 142"/>
                  <a:gd name="T16" fmla="*/ 10 w 126"/>
                  <a:gd name="T17" fmla="*/ 6 h 142"/>
                  <a:gd name="T18" fmla="*/ 12 w 126"/>
                  <a:gd name="T19" fmla="*/ 14 h 142"/>
                  <a:gd name="T20" fmla="*/ 14 w 126"/>
                  <a:gd name="T21" fmla="*/ 16 h 142"/>
                  <a:gd name="T22" fmla="*/ 12 w 126"/>
                  <a:gd name="T23" fmla="*/ 22 h 142"/>
                  <a:gd name="T24" fmla="*/ 12 w 126"/>
                  <a:gd name="T25" fmla="*/ 26 h 142"/>
                  <a:gd name="T26" fmla="*/ 16 w 126"/>
                  <a:gd name="T27" fmla="*/ 32 h 142"/>
                  <a:gd name="T28" fmla="*/ 16 w 126"/>
                  <a:gd name="T29" fmla="*/ 34 h 142"/>
                  <a:gd name="T30" fmla="*/ 14 w 126"/>
                  <a:gd name="T31" fmla="*/ 38 h 142"/>
                  <a:gd name="T32" fmla="*/ 6 w 126"/>
                  <a:gd name="T33" fmla="*/ 48 h 142"/>
                  <a:gd name="T34" fmla="*/ 10 w 126"/>
                  <a:gd name="T35" fmla="*/ 104 h 142"/>
                  <a:gd name="T36" fmla="*/ 14 w 126"/>
                  <a:gd name="T37" fmla="*/ 104 h 142"/>
                  <a:gd name="T38" fmla="*/ 22 w 126"/>
                  <a:gd name="T39" fmla="*/ 106 h 142"/>
                  <a:gd name="T40" fmla="*/ 30 w 126"/>
                  <a:gd name="T41" fmla="*/ 108 h 142"/>
                  <a:gd name="T42" fmla="*/ 34 w 126"/>
                  <a:gd name="T43" fmla="*/ 108 h 142"/>
                  <a:gd name="T44" fmla="*/ 40 w 126"/>
                  <a:gd name="T45" fmla="*/ 108 h 142"/>
                  <a:gd name="T46" fmla="*/ 48 w 126"/>
                  <a:gd name="T47" fmla="*/ 108 h 142"/>
                  <a:gd name="T48" fmla="*/ 56 w 126"/>
                  <a:gd name="T49" fmla="*/ 116 h 142"/>
                  <a:gd name="T50" fmla="*/ 60 w 126"/>
                  <a:gd name="T51" fmla="*/ 126 h 142"/>
                  <a:gd name="T52" fmla="*/ 62 w 126"/>
                  <a:gd name="T53" fmla="*/ 132 h 142"/>
                  <a:gd name="T54" fmla="*/ 68 w 126"/>
                  <a:gd name="T55" fmla="*/ 142 h 142"/>
                  <a:gd name="T56" fmla="*/ 84 w 126"/>
                  <a:gd name="T57" fmla="*/ 140 h 142"/>
                  <a:gd name="T58" fmla="*/ 106 w 126"/>
                  <a:gd name="T59" fmla="*/ 142 h 142"/>
                  <a:gd name="T60" fmla="*/ 110 w 126"/>
                  <a:gd name="T61" fmla="*/ 108 h 142"/>
                  <a:gd name="T62" fmla="*/ 106 w 126"/>
                  <a:gd name="T63" fmla="*/ 90 h 142"/>
                  <a:gd name="T64" fmla="*/ 102 w 126"/>
                  <a:gd name="T65" fmla="*/ 84 h 142"/>
                  <a:gd name="T66" fmla="*/ 100 w 126"/>
                  <a:gd name="T67" fmla="*/ 76 h 142"/>
                  <a:gd name="T68" fmla="*/ 110 w 126"/>
                  <a:gd name="T69" fmla="*/ 50 h 142"/>
                  <a:gd name="T70" fmla="*/ 96 w 126"/>
                  <a:gd name="T71" fmla="*/ 42 h 142"/>
                  <a:gd name="T72" fmla="*/ 94 w 126"/>
                  <a:gd name="T73" fmla="*/ 38 h 142"/>
                  <a:gd name="T74" fmla="*/ 48 w 126"/>
                  <a:gd name="T75" fmla="*/ 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142">
                    <a:moveTo>
                      <a:pt x="48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6" y="16"/>
                    </a:lnTo>
                    <a:lnTo>
                      <a:pt x="32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22" y="106"/>
                    </a:lnTo>
                    <a:lnTo>
                      <a:pt x="26" y="108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52" y="112"/>
                    </a:lnTo>
                    <a:lnTo>
                      <a:pt x="56" y="116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2" y="132"/>
                    </a:lnTo>
                    <a:lnTo>
                      <a:pt x="64" y="138"/>
                    </a:lnTo>
                    <a:lnTo>
                      <a:pt x="68" y="142"/>
                    </a:lnTo>
                    <a:lnTo>
                      <a:pt x="80" y="142"/>
                    </a:lnTo>
                    <a:lnTo>
                      <a:pt x="84" y="140"/>
                    </a:lnTo>
                    <a:lnTo>
                      <a:pt x="86" y="142"/>
                    </a:lnTo>
                    <a:lnTo>
                      <a:pt x="106" y="142"/>
                    </a:lnTo>
                    <a:lnTo>
                      <a:pt x="126" y="134"/>
                    </a:lnTo>
                    <a:lnTo>
                      <a:pt x="110" y="10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4" y="88"/>
                    </a:lnTo>
                    <a:lnTo>
                      <a:pt x="102" y="84"/>
                    </a:lnTo>
                    <a:lnTo>
                      <a:pt x="102" y="80"/>
                    </a:lnTo>
                    <a:lnTo>
                      <a:pt x="100" y="76"/>
                    </a:lnTo>
                    <a:lnTo>
                      <a:pt x="102" y="70"/>
                    </a:lnTo>
                    <a:lnTo>
                      <a:pt x="110" y="50"/>
                    </a:lnTo>
                    <a:lnTo>
                      <a:pt x="98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4" y="36"/>
                    </a:lnTo>
                    <a:lnTo>
                      <a:pt x="48" y="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7" name="Freeform 113">
                <a:extLst>
                  <a:ext uri="{FF2B5EF4-FFF2-40B4-BE49-F238E27FC236}">
                    <a16:creationId xmlns:a16="http://schemas.microsoft.com/office/drawing/2014/main" id="{ED83D56A-5F01-4C9C-812A-9D74FF01154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89150" y="4800600"/>
                <a:ext cx="177800" cy="336550"/>
              </a:xfrm>
              <a:custGeom>
                <a:avLst/>
                <a:gdLst>
                  <a:gd name="T0" fmla="*/ 8 w 112"/>
                  <a:gd name="T1" fmla="*/ 148 h 212"/>
                  <a:gd name="T2" fmla="*/ 28 w 112"/>
                  <a:gd name="T3" fmla="*/ 128 h 212"/>
                  <a:gd name="T4" fmla="*/ 28 w 112"/>
                  <a:gd name="T5" fmla="*/ 96 h 212"/>
                  <a:gd name="T6" fmla="*/ 18 w 112"/>
                  <a:gd name="T7" fmla="*/ 76 h 212"/>
                  <a:gd name="T8" fmla="*/ 8 w 112"/>
                  <a:gd name="T9" fmla="*/ 66 h 212"/>
                  <a:gd name="T10" fmla="*/ 44 w 112"/>
                  <a:gd name="T11" fmla="*/ 34 h 212"/>
                  <a:gd name="T12" fmla="*/ 46 w 112"/>
                  <a:gd name="T13" fmla="*/ 20 h 212"/>
                  <a:gd name="T14" fmla="*/ 54 w 112"/>
                  <a:gd name="T15" fmla="*/ 28 h 212"/>
                  <a:gd name="T16" fmla="*/ 58 w 112"/>
                  <a:gd name="T17" fmla="*/ 36 h 212"/>
                  <a:gd name="T18" fmla="*/ 62 w 112"/>
                  <a:gd name="T19" fmla="*/ 40 h 212"/>
                  <a:gd name="T20" fmla="*/ 64 w 112"/>
                  <a:gd name="T21" fmla="*/ 40 h 212"/>
                  <a:gd name="T22" fmla="*/ 62 w 112"/>
                  <a:gd name="T23" fmla="*/ 26 h 212"/>
                  <a:gd name="T24" fmla="*/ 58 w 112"/>
                  <a:gd name="T25" fmla="*/ 24 h 212"/>
                  <a:gd name="T26" fmla="*/ 56 w 112"/>
                  <a:gd name="T27" fmla="*/ 20 h 212"/>
                  <a:gd name="T28" fmla="*/ 64 w 112"/>
                  <a:gd name="T29" fmla="*/ 8 h 212"/>
                  <a:gd name="T30" fmla="*/ 70 w 112"/>
                  <a:gd name="T31" fmla="*/ 8 h 212"/>
                  <a:gd name="T32" fmla="*/ 110 w 112"/>
                  <a:gd name="T33" fmla="*/ 0 h 212"/>
                  <a:gd name="T34" fmla="*/ 110 w 112"/>
                  <a:gd name="T35" fmla="*/ 10 h 212"/>
                  <a:gd name="T36" fmla="*/ 110 w 112"/>
                  <a:gd name="T37" fmla="*/ 24 h 212"/>
                  <a:gd name="T38" fmla="*/ 110 w 112"/>
                  <a:gd name="T39" fmla="*/ 36 h 212"/>
                  <a:gd name="T40" fmla="*/ 112 w 112"/>
                  <a:gd name="T41" fmla="*/ 42 h 212"/>
                  <a:gd name="T42" fmla="*/ 108 w 112"/>
                  <a:gd name="T43" fmla="*/ 70 h 212"/>
                  <a:gd name="T44" fmla="*/ 96 w 112"/>
                  <a:gd name="T45" fmla="*/ 80 h 212"/>
                  <a:gd name="T46" fmla="*/ 88 w 112"/>
                  <a:gd name="T47" fmla="*/ 82 h 212"/>
                  <a:gd name="T48" fmla="*/ 78 w 112"/>
                  <a:gd name="T49" fmla="*/ 88 h 212"/>
                  <a:gd name="T50" fmla="*/ 72 w 112"/>
                  <a:gd name="T51" fmla="*/ 94 h 212"/>
                  <a:gd name="T52" fmla="*/ 68 w 112"/>
                  <a:gd name="T53" fmla="*/ 100 h 212"/>
                  <a:gd name="T54" fmla="*/ 60 w 112"/>
                  <a:gd name="T55" fmla="*/ 108 h 212"/>
                  <a:gd name="T56" fmla="*/ 56 w 112"/>
                  <a:gd name="T57" fmla="*/ 110 h 212"/>
                  <a:gd name="T58" fmla="*/ 48 w 112"/>
                  <a:gd name="T59" fmla="*/ 118 h 212"/>
                  <a:gd name="T60" fmla="*/ 44 w 112"/>
                  <a:gd name="T61" fmla="*/ 126 h 212"/>
                  <a:gd name="T62" fmla="*/ 44 w 112"/>
                  <a:gd name="T63" fmla="*/ 142 h 212"/>
                  <a:gd name="T64" fmla="*/ 46 w 112"/>
                  <a:gd name="T65" fmla="*/ 168 h 212"/>
                  <a:gd name="T66" fmla="*/ 46 w 112"/>
                  <a:gd name="T67" fmla="*/ 176 h 212"/>
                  <a:gd name="T68" fmla="*/ 46 w 112"/>
                  <a:gd name="T69" fmla="*/ 184 h 212"/>
                  <a:gd name="T70" fmla="*/ 42 w 112"/>
                  <a:gd name="T71" fmla="*/ 188 h 212"/>
                  <a:gd name="T72" fmla="*/ 34 w 112"/>
                  <a:gd name="T73" fmla="*/ 192 h 212"/>
                  <a:gd name="T74" fmla="*/ 30 w 112"/>
                  <a:gd name="T75" fmla="*/ 194 h 212"/>
                  <a:gd name="T76" fmla="*/ 22 w 112"/>
                  <a:gd name="T77" fmla="*/ 198 h 212"/>
                  <a:gd name="T78" fmla="*/ 20 w 112"/>
                  <a:gd name="T79" fmla="*/ 202 h 212"/>
                  <a:gd name="T80" fmla="*/ 20 w 112"/>
                  <a:gd name="T81" fmla="*/ 206 h 212"/>
                  <a:gd name="T82" fmla="*/ 22 w 112"/>
                  <a:gd name="T83" fmla="*/ 208 h 212"/>
                  <a:gd name="T84" fmla="*/ 20 w 112"/>
                  <a:gd name="T85" fmla="*/ 212 h 212"/>
                  <a:gd name="T86" fmla="*/ 18 w 112"/>
                  <a:gd name="T87" fmla="*/ 212 h 212"/>
                  <a:gd name="T88" fmla="*/ 12 w 112"/>
                  <a:gd name="T89" fmla="*/ 204 h 212"/>
                  <a:gd name="T90" fmla="*/ 10 w 112"/>
                  <a:gd name="T91" fmla="*/ 194 h 212"/>
                  <a:gd name="T92" fmla="*/ 8 w 112"/>
                  <a:gd name="T93" fmla="*/ 192 h 212"/>
                  <a:gd name="T94" fmla="*/ 6 w 112"/>
                  <a:gd name="T95" fmla="*/ 192 h 212"/>
                  <a:gd name="T96" fmla="*/ 6 w 112"/>
                  <a:gd name="T97" fmla="*/ 174 h 212"/>
                  <a:gd name="T98" fmla="*/ 2 w 112"/>
                  <a:gd name="T99" fmla="*/ 164 h 212"/>
                  <a:gd name="T100" fmla="*/ 0 w 112"/>
                  <a:gd name="T101" fmla="*/ 16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2" h="212">
                    <a:moveTo>
                      <a:pt x="2" y="156"/>
                    </a:moveTo>
                    <a:lnTo>
                      <a:pt x="8" y="148"/>
                    </a:lnTo>
                    <a:lnTo>
                      <a:pt x="20" y="140"/>
                    </a:lnTo>
                    <a:lnTo>
                      <a:pt x="28" y="128"/>
                    </a:lnTo>
                    <a:lnTo>
                      <a:pt x="30" y="112"/>
                    </a:lnTo>
                    <a:lnTo>
                      <a:pt x="28" y="96"/>
                    </a:lnTo>
                    <a:lnTo>
                      <a:pt x="30" y="82"/>
                    </a:lnTo>
                    <a:lnTo>
                      <a:pt x="18" y="76"/>
                    </a:lnTo>
                    <a:lnTo>
                      <a:pt x="8" y="72"/>
                    </a:lnTo>
                    <a:lnTo>
                      <a:pt x="8" y="66"/>
                    </a:lnTo>
                    <a:lnTo>
                      <a:pt x="44" y="58"/>
                    </a:lnTo>
                    <a:lnTo>
                      <a:pt x="44" y="34"/>
                    </a:lnTo>
                    <a:lnTo>
                      <a:pt x="42" y="26"/>
                    </a:lnTo>
                    <a:lnTo>
                      <a:pt x="46" y="2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34"/>
                    </a:lnTo>
                    <a:lnTo>
                      <a:pt x="58" y="36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2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8"/>
                    </a:lnTo>
                    <a:lnTo>
                      <a:pt x="64" y="8"/>
                    </a:lnTo>
                    <a:lnTo>
                      <a:pt x="68" y="6"/>
                    </a:lnTo>
                    <a:lnTo>
                      <a:pt x="70" y="8"/>
                    </a:lnTo>
                    <a:lnTo>
                      <a:pt x="92" y="8"/>
                    </a:lnTo>
                    <a:lnTo>
                      <a:pt x="110" y="0"/>
                    </a:lnTo>
                    <a:lnTo>
                      <a:pt x="110" y="4"/>
                    </a:lnTo>
                    <a:lnTo>
                      <a:pt x="110" y="10"/>
                    </a:lnTo>
                    <a:lnTo>
                      <a:pt x="110" y="18"/>
                    </a:lnTo>
                    <a:lnTo>
                      <a:pt x="110" y="24"/>
                    </a:lnTo>
                    <a:lnTo>
                      <a:pt x="110" y="32"/>
                    </a:lnTo>
                    <a:lnTo>
                      <a:pt x="110" y="36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2" y="58"/>
                    </a:lnTo>
                    <a:lnTo>
                      <a:pt x="108" y="70"/>
                    </a:lnTo>
                    <a:lnTo>
                      <a:pt x="102" y="76"/>
                    </a:lnTo>
                    <a:lnTo>
                      <a:pt x="96" y="80"/>
                    </a:lnTo>
                    <a:lnTo>
                      <a:pt x="90" y="82"/>
                    </a:lnTo>
                    <a:lnTo>
                      <a:pt x="88" y="82"/>
                    </a:lnTo>
                    <a:lnTo>
                      <a:pt x="82" y="86"/>
                    </a:lnTo>
                    <a:lnTo>
                      <a:pt x="78" y="88"/>
                    </a:lnTo>
                    <a:lnTo>
                      <a:pt x="74" y="92"/>
                    </a:lnTo>
                    <a:lnTo>
                      <a:pt x="72" y="94"/>
                    </a:lnTo>
                    <a:lnTo>
                      <a:pt x="72" y="94"/>
                    </a:lnTo>
                    <a:lnTo>
                      <a:pt x="68" y="100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56" y="110"/>
                    </a:lnTo>
                    <a:lnTo>
                      <a:pt x="56" y="110"/>
                    </a:lnTo>
                    <a:lnTo>
                      <a:pt x="50" y="114"/>
                    </a:lnTo>
                    <a:lnTo>
                      <a:pt x="48" y="118"/>
                    </a:lnTo>
                    <a:lnTo>
                      <a:pt x="46" y="122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44" y="142"/>
                    </a:lnTo>
                    <a:lnTo>
                      <a:pt x="44" y="158"/>
                    </a:lnTo>
                    <a:lnTo>
                      <a:pt x="46" y="168"/>
                    </a:lnTo>
                    <a:lnTo>
                      <a:pt x="46" y="172"/>
                    </a:lnTo>
                    <a:lnTo>
                      <a:pt x="46" y="176"/>
                    </a:lnTo>
                    <a:lnTo>
                      <a:pt x="46" y="180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2" y="188"/>
                    </a:lnTo>
                    <a:lnTo>
                      <a:pt x="38" y="190"/>
                    </a:lnTo>
                    <a:lnTo>
                      <a:pt x="34" y="192"/>
                    </a:lnTo>
                    <a:lnTo>
                      <a:pt x="30" y="194"/>
                    </a:lnTo>
                    <a:lnTo>
                      <a:pt x="30" y="194"/>
                    </a:lnTo>
                    <a:lnTo>
                      <a:pt x="24" y="196"/>
                    </a:lnTo>
                    <a:lnTo>
                      <a:pt x="22" y="198"/>
                    </a:lnTo>
                    <a:lnTo>
                      <a:pt x="20" y="200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20" y="206"/>
                    </a:lnTo>
                    <a:lnTo>
                      <a:pt x="22" y="208"/>
                    </a:lnTo>
                    <a:lnTo>
                      <a:pt x="22" y="208"/>
                    </a:lnTo>
                    <a:lnTo>
                      <a:pt x="22" y="210"/>
                    </a:lnTo>
                    <a:lnTo>
                      <a:pt x="20" y="212"/>
                    </a:lnTo>
                    <a:lnTo>
                      <a:pt x="20" y="212"/>
                    </a:lnTo>
                    <a:lnTo>
                      <a:pt x="18" y="212"/>
                    </a:lnTo>
                    <a:lnTo>
                      <a:pt x="14" y="212"/>
                    </a:lnTo>
                    <a:lnTo>
                      <a:pt x="12" y="204"/>
                    </a:lnTo>
                    <a:lnTo>
                      <a:pt x="10" y="198"/>
                    </a:lnTo>
                    <a:lnTo>
                      <a:pt x="10" y="194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6" y="192"/>
                    </a:lnTo>
                    <a:lnTo>
                      <a:pt x="6" y="192"/>
                    </a:lnTo>
                    <a:lnTo>
                      <a:pt x="8" y="182"/>
                    </a:lnTo>
                    <a:lnTo>
                      <a:pt x="6" y="174"/>
                    </a:lnTo>
                    <a:lnTo>
                      <a:pt x="4" y="168"/>
                    </a:lnTo>
                    <a:lnTo>
                      <a:pt x="2" y="164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2" y="15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8" name="Freeform 114">
                <a:extLst>
                  <a:ext uri="{FF2B5EF4-FFF2-40B4-BE49-F238E27FC236}">
                    <a16:creationId xmlns:a16="http://schemas.microsoft.com/office/drawing/2014/main" id="{0BC6EE70-1CA2-4E95-BE21-D30DF147D4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68475" y="5054600"/>
                <a:ext cx="355600" cy="279400"/>
              </a:xfrm>
              <a:custGeom>
                <a:avLst/>
                <a:gdLst>
                  <a:gd name="T0" fmla="*/ 170 w 224"/>
                  <a:gd name="T1" fmla="*/ 6 h 176"/>
                  <a:gd name="T2" fmla="*/ 162 w 224"/>
                  <a:gd name="T3" fmla="*/ 10 h 176"/>
                  <a:gd name="T4" fmla="*/ 152 w 224"/>
                  <a:gd name="T5" fmla="*/ 18 h 176"/>
                  <a:gd name="T6" fmla="*/ 144 w 224"/>
                  <a:gd name="T7" fmla="*/ 22 h 176"/>
                  <a:gd name="T8" fmla="*/ 134 w 224"/>
                  <a:gd name="T9" fmla="*/ 34 h 176"/>
                  <a:gd name="T10" fmla="*/ 128 w 224"/>
                  <a:gd name="T11" fmla="*/ 46 h 176"/>
                  <a:gd name="T12" fmla="*/ 122 w 224"/>
                  <a:gd name="T13" fmla="*/ 46 h 176"/>
                  <a:gd name="T14" fmla="*/ 114 w 224"/>
                  <a:gd name="T15" fmla="*/ 40 h 176"/>
                  <a:gd name="T16" fmla="*/ 102 w 224"/>
                  <a:gd name="T17" fmla="*/ 42 h 176"/>
                  <a:gd name="T18" fmla="*/ 98 w 224"/>
                  <a:gd name="T19" fmla="*/ 46 h 176"/>
                  <a:gd name="T20" fmla="*/ 94 w 224"/>
                  <a:gd name="T21" fmla="*/ 54 h 176"/>
                  <a:gd name="T22" fmla="*/ 80 w 224"/>
                  <a:gd name="T23" fmla="*/ 66 h 176"/>
                  <a:gd name="T24" fmla="*/ 66 w 224"/>
                  <a:gd name="T25" fmla="*/ 68 h 176"/>
                  <a:gd name="T26" fmla="*/ 64 w 224"/>
                  <a:gd name="T27" fmla="*/ 62 h 176"/>
                  <a:gd name="T28" fmla="*/ 68 w 224"/>
                  <a:gd name="T29" fmla="*/ 56 h 176"/>
                  <a:gd name="T30" fmla="*/ 64 w 224"/>
                  <a:gd name="T31" fmla="*/ 38 h 176"/>
                  <a:gd name="T32" fmla="*/ 56 w 224"/>
                  <a:gd name="T33" fmla="*/ 32 h 176"/>
                  <a:gd name="T34" fmla="*/ 54 w 224"/>
                  <a:gd name="T35" fmla="*/ 78 h 176"/>
                  <a:gd name="T36" fmla="*/ 50 w 224"/>
                  <a:gd name="T37" fmla="*/ 82 h 176"/>
                  <a:gd name="T38" fmla="*/ 28 w 224"/>
                  <a:gd name="T39" fmla="*/ 82 h 176"/>
                  <a:gd name="T40" fmla="*/ 24 w 224"/>
                  <a:gd name="T41" fmla="*/ 80 h 176"/>
                  <a:gd name="T42" fmla="*/ 22 w 224"/>
                  <a:gd name="T43" fmla="*/ 70 h 176"/>
                  <a:gd name="T44" fmla="*/ 18 w 224"/>
                  <a:gd name="T45" fmla="*/ 68 h 176"/>
                  <a:gd name="T46" fmla="*/ 0 w 224"/>
                  <a:gd name="T47" fmla="*/ 82 h 176"/>
                  <a:gd name="T48" fmla="*/ 20 w 224"/>
                  <a:gd name="T49" fmla="*/ 160 h 176"/>
                  <a:gd name="T50" fmla="*/ 38 w 224"/>
                  <a:gd name="T51" fmla="*/ 172 h 176"/>
                  <a:gd name="T52" fmla="*/ 70 w 224"/>
                  <a:gd name="T53" fmla="*/ 172 h 176"/>
                  <a:gd name="T54" fmla="*/ 100 w 224"/>
                  <a:gd name="T55" fmla="*/ 164 h 176"/>
                  <a:gd name="T56" fmla="*/ 128 w 224"/>
                  <a:gd name="T57" fmla="*/ 160 h 176"/>
                  <a:gd name="T58" fmla="*/ 146 w 224"/>
                  <a:gd name="T59" fmla="*/ 150 h 176"/>
                  <a:gd name="T60" fmla="*/ 154 w 224"/>
                  <a:gd name="T61" fmla="*/ 142 h 176"/>
                  <a:gd name="T62" fmla="*/ 166 w 224"/>
                  <a:gd name="T63" fmla="*/ 126 h 176"/>
                  <a:gd name="T64" fmla="*/ 186 w 224"/>
                  <a:gd name="T65" fmla="*/ 104 h 176"/>
                  <a:gd name="T66" fmla="*/ 190 w 224"/>
                  <a:gd name="T67" fmla="*/ 96 h 176"/>
                  <a:gd name="T68" fmla="*/ 198 w 224"/>
                  <a:gd name="T69" fmla="*/ 88 h 176"/>
                  <a:gd name="T70" fmla="*/ 202 w 224"/>
                  <a:gd name="T71" fmla="*/ 84 h 176"/>
                  <a:gd name="T72" fmla="*/ 212 w 224"/>
                  <a:gd name="T73" fmla="*/ 76 h 176"/>
                  <a:gd name="T74" fmla="*/ 216 w 224"/>
                  <a:gd name="T75" fmla="*/ 70 h 176"/>
                  <a:gd name="T76" fmla="*/ 222 w 224"/>
                  <a:gd name="T77" fmla="*/ 58 h 176"/>
                  <a:gd name="T78" fmla="*/ 216 w 224"/>
                  <a:gd name="T79" fmla="*/ 52 h 176"/>
                  <a:gd name="T80" fmla="*/ 214 w 224"/>
                  <a:gd name="T81" fmla="*/ 44 h 176"/>
                  <a:gd name="T82" fmla="*/ 210 w 224"/>
                  <a:gd name="T83" fmla="*/ 32 h 176"/>
                  <a:gd name="T84" fmla="*/ 210 w 224"/>
                  <a:gd name="T85" fmla="*/ 26 h 176"/>
                  <a:gd name="T86" fmla="*/ 208 w 224"/>
                  <a:gd name="T87" fmla="*/ 8 h 176"/>
                  <a:gd name="T88" fmla="*/ 176 w 224"/>
                  <a:gd name="T8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4" h="176">
                    <a:moveTo>
                      <a:pt x="176" y="0"/>
                    </a:moveTo>
                    <a:lnTo>
                      <a:pt x="174" y="4"/>
                    </a:lnTo>
                    <a:lnTo>
                      <a:pt x="170" y="6"/>
                    </a:lnTo>
                    <a:lnTo>
                      <a:pt x="166" y="8"/>
                    </a:lnTo>
                    <a:lnTo>
                      <a:pt x="164" y="10"/>
                    </a:lnTo>
                    <a:lnTo>
                      <a:pt x="162" y="10"/>
                    </a:lnTo>
                    <a:lnTo>
                      <a:pt x="160" y="14"/>
                    </a:lnTo>
                    <a:lnTo>
                      <a:pt x="158" y="16"/>
                    </a:lnTo>
                    <a:lnTo>
                      <a:pt x="152" y="18"/>
                    </a:lnTo>
                    <a:lnTo>
                      <a:pt x="148" y="20"/>
                    </a:lnTo>
                    <a:lnTo>
                      <a:pt x="146" y="20"/>
                    </a:lnTo>
                    <a:lnTo>
                      <a:pt x="144" y="22"/>
                    </a:lnTo>
                    <a:lnTo>
                      <a:pt x="140" y="24"/>
                    </a:lnTo>
                    <a:lnTo>
                      <a:pt x="136" y="28"/>
                    </a:lnTo>
                    <a:lnTo>
                      <a:pt x="134" y="34"/>
                    </a:lnTo>
                    <a:lnTo>
                      <a:pt x="132" y="38"/>
                    </a:lnTo>
                    <a:lnTo>
                      <a:pt x="130" y="42"/>
                    </a:lnTo>
                    <a:lnTo>
                      <a:pt x="128" y="46"/>
                    </a:lnTo>
                    <a:lnTo>
                      <a:pt x="128" y="48"/>
                    </a:lnTo>
                    <a:lnTo>
                      <a:pt x="124" y="48"/>
                    </a:lnTo>
                    <a:lnTo>
                      <a:pt x="122" y="46"/>
                    </a:lnTo>
                    <a:lnTo>
                      <a:pt x="120" y="44"/>
                    </a:lnTo>
                    <a:lnTo>
                      <a:pt x="118" y="44"/>
                    </a:lnTo>
                    <a:lnTo>
                      <a:pt x="114" y="40"/>
                    </a:lnTo>
                    <a:lnTo>
                      <a:pt x="110" y="40"/>
                    </a:lnTo>
                    <a:lnTo>
                      <a:pt x="106" y="40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4"/>
                    </a:lnTo>
                    <a:lnTo>
                      <a:pt x="98" y="46"/>
                    </a:lnTo>
                    <a:lnTo>
                      <a:pt x="96" y="50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88" y="62"/>
                    </a:lnTo>
                    <a:lnTo>
                      <a:pt x="80" y="66"/>
                    </a:lnTo>
                    <a:lnTo>
                      <a:pt x="74" y="68"/>
                    </a:lnTo>
                    <a:lnTo>
                      <a:pt x="70" y="68"/>
                    </a:lnTo>
                    <a:lnTo>
                      <a:pt x="66" y="68"/>
                    </a:lnTo>
                    <a:lnTo>
                      <a:pt x="64" y="68"/>
                    </a:lnTo>
                    <a:lnTo>
                      <a:pt x="62" y="64"/>
                    </a:lnTo>
                    <a:lnTo>
                      <a:pt x="64" y="62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68" y="50"/>
                    </a:lnTo>
                    <a:lnTo>
                      <a:pt x="66" y="44"/>
                    </a:lnTo>
                    <a:lnTo>
                      <a:pt x="64" y="38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2"/>
                    </a:lnTo>
                    <a:lnTo>
                      <a:pt x="46" y="82"/>
                    </a:lnTo>
                    <a:lnTo>
                      <a:pt x="38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2" y="76"/>
                    </a:lnTo>
                    <a:lnTo>
                      <a:pt x="22" y="70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6" y="68"/>
                    </a:lnTo>
                    <a:lnTo>
                      <a:pt x="12" y="78"/>
                    </a:lnTo>
                    <a:lnTo>
                      <a:pt x="0" y="82"/>
                    </a:lnTo>
                    <a:lnTo>
                      <a:pt x="8" y="110"/>
                    </a:lnTo>
                    <a:lnTo>
                      <a:pt x="20" y="126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28" y="168"/>
                    </a:lnTo>
                    <a:lnTo>
                      <a:pt x="38" y="172"/>
                    </a:lnTo>
                    <a:lnTo>
                      <a:pt x="56" y="176"/>
                    </a:lnTo>
                    <a:lnTo>
                      <a:pt x="60" y="176"/>
                    </a:lnTo>
                    <a:lnTo>
                      <a:pt x="70" y="172"/>
                    </a:lnTo>
                    <a:lnTo>
                      <a:pt x="82" y="166"/>
                    </a:lnTo>
                    <a:lnTo>
                      <a:pt x="92" y="164"/>
                    </a:lnTo>
                    <a:lnTo>
                      <a:pt x="100" y="164"/>
                    </a:lnTo>
                    <a:lnTo>
                      <a:pt x="104" y="164"/>
                    </a:lnTo>
                    <a:lnTo>
                      <a:pt x="116" y="164"/>
                    </a:lnTo>
                    <a:lnTo>
                      <a:pt x="128" y="160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0"/>
                    </a:lnTo>
                    <a:lnTo>
                      <a:pt x="148" y="148"/>
                    </a:lnTo>
                    <a:lnTo>
                      <a:pt x="152" y="144"/>
                    </a:lnTo>
                    <a:lnTo>
                      <a:pt x="154" y="142"/>
                    </a:lnTo>
                    <a:lnTo>
                      <a:pt x="156" y="138"/>
                    </a:lnTo>
                    <a:lnTo>
                      <a:pt x="158" y="136"/>
                    </a:lnTo>
                    <a:lnTo>
                      <a:pt x="166" y="126"/>
                    </a:lnTo>
                    <a:lnTo>
                      <a:pt x="174" y="116"/>
                    </a:lnTo>
                    <a:lnTo>
                      <a:pt x="182" y="108"/>
                    </a:lnTo>
                    <a:lnTo>
                      <a:pt x="186" y="104"/>
                    </a:lnTo>
                    <a:lnTo>
                      <a:pt x="186" y="102"/>
                    </a:lnTo>
                    <a:lnTo>
                      <a:pt x="188" y="100"/>
                    </a:lnTo>
                    <a:lnTo>
                      <a:pt x="190" y="96"/>
                    </a:lnTo>
                    <a:lnTo>
                      <a:pt x="194" y="94"/>
                    </a:lnTo>
                    <a:lnTo>
                      <a:pt x="196" y="90"/>
                    </a:lnTo>
                    <a:lnTo>
                      <a:pt x="198" y="88"/>
                    </a:lnTo>
                    <a:lnTo>
                      <a:pt x="198" y="86"/>
                    </a:lnTo>
                    <a:lnTo>
                      <a:pt x="200" y="86"/>
                    </a:lnTo>
                    <a:lnTo>
                      <a:pt x="202" y="84"/>
                    </a:lnTo>
                    <a:lnTo>
                      <a:pt x="206" y="82"/>
                    </a:lnTo>
                    <a:lnTo>
                      <a:pt x="208" y="80"/>
                    </a:lnTo>
                    <a:lnTo>
                      <a:pt x="212" y="76"/>
                    </a:lnTo>
                    <a:lnTo>
                      <a:pt x="214" y="74"/>
                    </a:lnTo>
                    <a:lnTo>
                      <a:pt x="216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20" y="62"/>
                    </a:lnTo>
                    <a:lnTo>
                      <a:pt x="222" y="58"/>
                    </a:lnTo>
                    <a:lnTo>
                      <a:pt x="224" y="54"/>
                    </a:lnTo>
                    <a:lnTo>
                      <a:pt x="224" y="52"/>
                    </a:lnTo>
                    <a:lnTo>
                      <a:pt x="216" y="52"/>
                    </a:lnTo>
                    <a:lnTo>
                      <a:pt x="214" y="52"/>
                    </a:lnTo>
                    <a:lnTo>
                      <a:pt x="214" y="48"/>
                    </a:lnTo>
                    <a:lnTo>
                      <a:pt x="214" y="44"/>
                    </a:lnTo>
                    <a:lnTo>
                      <a:pt x="214" y="40"/>
                    </a:lnTo>
                    <a:lnTo>
                      <a:pt x="212" y="36"/>
                    </a:lnTo>
                    <a:lnTo>
                      <a:pt x="210" y="32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26"/>
                    </a:lnTo>
                    <a:lnTo>
                      <a:pt x="210" y="20"/>
                    </a:lnTo>
                    <a:lnTo>
                      <a:pt x="208" y="14"/>
                    </a:lnTo>
                    <a:lnTo>
                      <a:pt x="208" y="8"/>
                    </a:lnTo>
                    <a:lnTo>
                      <a:pt x="204" y="4"/>
                    </a:lnTo>
                    <a:lnTo>
                      <a:pt x="202" y="0"/>
                    </a:lnTo>
                    <a:lnTo>
                      <a:pt x="17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9" name="Freeform 115">
                <a:extLst>
                  <a:ext uri="{FF2B5EF4-FFF2-40B4-BE49-F238E27FC236}">
                    <a16:creationId xmlns:a16="http://schemas.microsoft.com/office/drawing/2014/main" id="{F9E5C4E0-B209-410A-9477-94DDEBF125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89150" y="5102225"/>
                <a:ext cx="22225" cy="44450"/>
              </a:xfrm>
              <a:custGeom>
                <a:avLst/>
                <a:gdLst>
                  <a:gd name="T0" fmla="*/ 4 w 14"/>
                  <a:gd name="T1" fmla="*/ 2 h 28"/>
                  <a:gd name="T2" fmla="*/ 4 w 14"/>
                  <a:gd name="T3" fmla="*/ 2 h 28"/>
                  <a:gd name="T4" fmla="*/ 6 w 14"/>
                  <a:gd name="T5" fmla="*/ 2 h 28"/>
                  <a:gd name="T6" fmla="*/ 6 w 14"/>
                  <a:gd name="T7" fmla="*/ 0 h 28"/>
                  <a:gd name="T8" fmla="*/ 6 w 14"/>
                  <a:gd name="T9" fmla="*/ 2 h 28"/>
                  <a:gd name="T10" fmla="*/ 8 w 14"/>
                  <a:gd name="T11" fmla="*/ 2 h 28"/>
                  <a:gd name="T12" fmla="*/ 8 w 14"/>
                  <a:gd name="T13" fmla="*/ 4 h 28"/>
                  <a:gd name="T14" fmla="*/ 10 w 14"/>
                  <a:gd name="T15" fmla="*/ 6 h 28"/>
                  <a:gd name="T16" fmla="*/ 12 w 14"/>
                  <a:gd name="T17" fmla="*/ 10 h 28"/>
                  <a:gd name="T18" fmla="*/ 12 w 14"/>
                  <a:gd name="T19" fmla="*/ 14 h 28"/>
                  <a:gd name="T20" fmla="*/ 14 w 14"/>
                  <a:gd name="T21" fmla="*/ 22 h 28"/>
                  <a:gd name="T22" fmla="*/ 12 w 14"/>
                  <a:gd name="T23" fmla="*/ 24 h 28"/>
                  <a:gd name="T24" fmla="*/ 12 w 14"/>
                  <a:gd name="T25" fmla="*/ 24 h 28"/>
                  <a:gd name="T26" fmla="*/ 10 w 14"/>
                  <a:gd name="T27" fmla="*/ 26 h 28"/>
                  <a:gd name="T28" fmla="*/ 6 w 14"/>
                  <a:gd name="T29" fmla="*/ 28 h 28"/>
                  <a:gd name="T30" fmla="*/ 4 w 14"/>
                  <a:gd name="T31" fmla="*/ 26 h 28"/>
                  <a:gd name="T32" fmla="*/ 2 w 14"/>
                  <a:gd name="T33" fmla="*/ 24 h 28"/>
                  <a:gd name="T34" fmla="*/ 2 w 14"/>
                  <a:gd name="T35" fmla="*/ 22 h 28"/>
                  <a:gd name="T36" fmla="*/ 0 w 14"/>
                  <a:gd name="T37" fmla="*/ 18 h 28"/>
                  <a:gd name="T38" fmla="*/ 0 w 14"/>
                  <a:gd name="T39" fmla="*/ 14 h 28"/>
                  <a:gd name="T40" fmla="*/ 0 w 14"/>
                  <a:gd name="T41" fmla="*/ 8 h 28"/>
                  <a:gd name="T42" fmla="*/ 4 w 14"/>
                  <a:gd name="T43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8">
                    <a:moveTo>
                      <a:pt x="4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0" name="Freeform 116">
                <a:extLst>
                  <a:ext uri="{FF2B5EF4-FFF2-40B4-BE49-F238E27FC236}">
                    <a16:creationId xmlns:a16="http://schemas.microsoft.com/office/drawing/2014/main" id="{7570C16D-8955-4428-A93E-E5CCCE21136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97075" y="5175250"/>
                <a:ext cx="34925" cy="41275"/>
              </a:xfrm>
              <a:custGeom>
                <a:avLst/>
                <a:gdLst>
                  <a:gd name="T0" fmla="*/ 0 w 22"/>
                  <a:gd name="T1" fmla="*/ 12 h 26"/>
                  <a:gd name="T2" fmla="*/ 4 w 22"/>
                  <a:gd name="T3" fmla="*/ 6 h 26"/>
                  <a:gd name="T4" fmla="*/ 4 w 22"/>
                  <a:gd name="T5" fmla="*/ 6 h 26"/>
                  <a:gd name="T6" fmla="*/ 4 w 22"/>
                  <a:gd name="T7" fmla="*/ 6 h 26"/>
                  <a:gd name="T8" fmla="*/ 4 w 22"/>
                  <a:gd name="T9" fmla="*/ 4 h 26"/>
                  <a:gd name="T10" fmla="*/ 6 w 22"/>
                  <a:gd name="T11" fmla="*/ 2 h 26"/>
                  <a:gd name="T12" fmla="*/ 8 w 22"/>
                  <a:gd name="T13" fmla="*/ 2 h 26"/>
                  <a:gd name="T14" fmla="*/ 12 w 22"/>
                  <a:gd name="T15" fmla="*/ 0 h 26"/>
                  <a:gd name="T16" fmla="*/ 22 w 22"/>
                  <a:gd name="T17" fmla="*/ 8 h 26"/>
                  <a:gd name="T18" fmla="*/ 16 w 22"/>
                  <a:gd name="T19" fmla="*/ 18 h 26"/>
                  <a:gd name="T20" fmla="*/ 14 w 22"/>
                  <a:gd name="T21" fmla="*/ 20 h 26"/>
                  <a:gd name="T22" fmla="*/ 14 w 22"/>
                  <a:gd name="T23" fmla="*/ 22 h 26"/>
                  <a:gd name="T24" fmla="*/ 12 w 22"/>
                  <a:gd name="T25" fmla="*/ 24 h 26"/>
                  <a:gd name="T26" fmla="*/ 12 w 22"/>
                  <a:gd name="T27" fmla="*/ 26 h 26"/>
                  <a:gd name="T28" fmla="*/ 8 w 22"/>
                  <a:gd name="T29" fmla="*/ 26 h 26"/>
                  <a:gd name="T30" fmla="*/ 0 w 22"/>
                  <a:gd name="T31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6">
                    <a:moveTo>
                      <a:pt x="0" y="12"/>
                    </a:move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22" y="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1" name="Freeform 117">
                <a:extLst>
                  <a:ext uri="{FF2B5EF4-FFF2-40B4-BE49-F238E27FC236}">
                    <a16:creationId xmlns:a16="http://schemas.microsoft.com/office/drawing/2014/main" id="{30500DCF-73FC-494E-8C3C-A6E5D807CC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78025" y="4902200"/>
                <a:ext cx="158750" cy="152400"/>
              </a:xfrm>
              <a:custGeom>
                <a:avLst/>
                <a:gdLst>
                  <a:gd name="T0" fmla="*/ 18 w 100"/>
                  <a:gd name="T1" fmla="*/ 26 h 96"/>
                  <a:gd name="T2" fmla="*/ 34 w 100"/>
                  <a:gd name="T3" fmla="*/ 16 h 96"/>
                  <a:gd name="T4" fmla="*/ 36 w 100"/>
                  <a:gd name="T5" fmla="*/ 10 h 96"/>
                  <a:gd name="T6" fmla="*/ 78 w 100"/>
                  <a:gd name="T7" fmla="*/ 8 h 96"/>
                  <a:gd name="T8" fmla="*/ 100 w 100"/>
                  <a:gd name="T9" fmla="*/ 18 h 96"/>
                  <a:gd name="T10" fmla="*/ 100 w 100"/>
                  <a:gd name="T11" fmla="*/ 48 h 96"/>
                  <a:gd name="T12" fmla="*/ 90 w 100"/>
                  <a:gd name="T13" fmla="*/ 76 h 96"/>
                  <a:gd name="T14" fmla="*/ 72 w 100"/>
                  <a:gd name="T15" fmla="*/ 92 h 96"/>
                  <a:gd name="T16" fmla="*/ 42 w 100"/>
                  <a:gd name="T17" fmla="*/ 96 h 96"/>
                  <a:gd name="T18" fmla="*/ 40 w 100"/>
                  <a:gd name="T19" fmla="*/ 94 h 96"/>
                  <a:gd name="T20" fmla="*/ 34 w 100"/>
                  <a:gd name="T21" fmla="*/ 88 h 96"/>
                  <a:gd name="T22" fmla="*/ 32 w 100"/>
                  <a:gd name="T23" fmla="*/ 88 h 96"/>
                  <a:gd name="T24" fmla="*/ 28 w 100"/>
                  <a:gd name="T25" fmla="*/ 86 h 96"/>
                  <a:gd name="T26" fmla="*/ 26 w 100"/>
                  <a:gd name="T27" fmla="*/ 80 h 96"/>
                  <a:gd name="T28" fmla="*/ 20 w 100"/>
                  <a:gd name="T29" fmla="*/ 74 h 96"/>
                  <a:gd name="T30" fmla="*/ 20 w 100"/>
                  <a:gd name="T31" fmla="*/ 74 h 96"/>
                  <a:gd name="T32" fmla="*/ 18 w 100"/>
                  <a:gd name="T33" fmla="*/ 68 h 96"/>
                  <a:gd name="T34" fmla="*/ 12 w 100"/>
                  <a:gd name="T35" fmla="*/ 58 h 96"/>
                  <a:gd name="T36" fmla="*/ 4 w 100"/>
                  <a:gd name="T37" fmla="*/ 46 h 96"/>
                  <a:gd name="T38" fmla="*/ 0 w 100"/>
                  <a:gd name="T39" fmla="*/ 28 h 96"/>
                  <a:gd name="T40" fmla="*/ 2 w 100"/>
                  <a:gd name="T41" fmla="*/ 38 h 96"/>
                  <a:gd name="T42" fmla="*/ 6 w 100"/>
                  <a:gd name="T43" fmla="*/ 50 h 96"/>
                  <a:gd name="T44" fmla="*/ 10 w 100"/>
                  <a:gd name="T45" fmla="*/ 56 h 96"/>
                  <a:gd name="T46" fmla="*/ 12 w 100"/>
                  <a:gd name="T47" fmla="*/ 58 h 96"/>
                  <a:gd name="T48" fmla="*/ 16 w 100"/>
                  <a:gd name="T49" fmla="*/ 64 h 96"/>
                  <a:gd name="T50" fmla="*/ 20 w 100"/>
                  <a:gd name="T51" fmla="*/ 72 h 96"/>
                  <a:gd name="T52" fmla="*/ 20 w 100"/>
                  <a:gd name="T53" fmla="*/ 74 h 96"/>
                  <a:gd name="T54" fmla="*/ 26 w 100"/>
                  <a:gd name="T55" fmla="*/ 80 h 96"/>
                  <a:gd name="T56" fmla="*/ 28 w 100"/>
                  <a:gd name="T57" fmla="*/ 86 h 96"/>
                  <a:gd name="T58" fmla="*/ 32 w 100"/>
                  <a:gd name="T59" fmla="*/ 88 h 96"/>
                  <a:gd name="T60" fmla="*/ 34 w 100"/>
                  <a:gd name="T61" fmla="*/ 88 h 96"/>
                  <a:gd name="T62" fmla="*/ 40 w 100"/>
                  <a:gd name="T63" fmla="*/ 94 h 96"/>
                  <a:gd name="T64" fmla="*/ 42 w 100"/>
                  <a:gd name="T6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96">
                    <a:moveTo>
                      <a:pt x="0" y="26"/>
                    </a:moveTo>
                    <a:lnTo>
                      <a:pt x="18" y="26"/>
                    </a:lnTo>
                    <a:lnTo>
                      <a:pt x="30" y="22"/>
                    </a:lnTo>
                    <a:lnTo>
                      <a:pt x="34" y="16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78" y="0"/>
                    </a:lnTo>
                    <a:lnTo>
                      <a:pt x="78" y="8"/>
                    </a:lnTo>
                    <a:lnTo>
                      <a:pt x="88" y="12"/>
                    </a:lnTo>
                    <a:lnTo>
                      <a:pt x="100" y="18"/>
                    </a:lnTo>
                    <a:lnTo>
                      <a:pt x="98" y="32"/>
                    </a:lnTo>
                    <a:lnTo>
                      <a:pt x="100" y="48"/>
                    </a:lnTo>
                    <a:lnTo>
                      <a:pt x="98" y="64"/>
                    </a:lnTo>
                    <a:lnTo>
                      <a:pt x="90" y="76"/>
                    </a:lnTo>
                    <a:lnTo>
                      <a:pt x="78" y="86"/>
                    </a:lnTo>
                    <a:lnTo>
                      <a:pt x="72" y="92"/>
                    </a:lnTo>
                    <a:lnTo>
                      <a:pt x="70" y="96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0" y="94"/>
                    </a:lnTo>
                    <a:lnTo>
                      <a:pt x="38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30" y="88"/>
                    </a:lnTo>
                    <a:lnTo>
                      <a:pt x="28" y="86"/>
                    </a:lnTo>
                    <a:lnTo>
                      <a:pt x="26" y="84"/>
                    </a:lnTo>
                    <a:lnTo>
                      <a:pt x="26" y="80"/>
                    </a:lnTo>
                    <a:lnTo>
                      <a:pt x="24" y="76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52"/>
                    </a:lnTo>
                    <a:lnTo>
                      <a:pt x="4" y="4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6" y="50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2" y="58"/>
                    </a:lnTo>
                    <a:lnTo>
                      <a:pt x="14" y="62"/>
                    </a:lnTo>
                    <a:lnTo>
                      <a:pt x="16" y="64"/>
                    </a:lnTo>
                    <a:lnTo>
                      <a:pt x="18" y="68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6" y="80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8" y="90"/>
                    </a:lnTo>
                    <a:lnTo>
                      <a:pt x="40" y="94"/>
                    </a:lnTo>
                    <a:lnTo>
                      <a:pt x="42" y="96"/>
                    </a:lnTo>
                    <a:lnTo>
                      <a:pt x="42" y="9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2" name="Freeform 118">
                <a:extLst>
                  <a:ext uri="{FF2B5EF4-FFF2-40B4-BE49-F238E27FC236}">
                    <a16:creationId xmlns:a16="http://schemas.microsoft.com/office/drawing/2014/main" id="{AE81BFC2-1911-4DB1-BED8-E8BC47D1967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90625" y="4013200"/>
                <a:ext cx="333375" cy="317500"/>
              </a:xfrm>
              <a:custGeom>
                <a:avLst/>
                <a:gdLst>
                  <a:gd name="T0" fmla="*/ 74 w 210"/>
                  <a:gd name="T1" fmla="*/ 0 h 200"/>
                  <a:gd name="T2" fmla="*/ 74 w 210"/>
                  <a:gd name="T3" fmla="*/ 0 h 200"/>
                  <a:gd name="T4" fmla="*/ 72 w 210"/>
                  <a:gd name="T5" fmla="*/ 2 h 200"/>
                  <a:gd name="T6" fmla="*/ 78 w 210"/>
                  <a:gd name="T7" fmla="*/ 114 h 200"/>
                  <a:gd name="T8" fmla="*/ 80 w 210"/>
                  <a:gd name="T9" fmla="*/ 120 h 200"/>
                  <a:gd name="T10" fmla="*/ 82 w 210"/>
                  <a:gd name="T11" fmla="*/ 128 h 200"/>
                  <a:gd name="T12" fmla="*/ 24 w 210"/>
                  <a:gd name="T13" fmla="*/ 130 h 200"/>
                  <a:gd name="T14" fmla="*/ 22 w 210"/>
                  <a:gd name="T15" fmla="*/ 132 h 200"/>
                  <a:gd name="T16" fmla="*/ 18 w 210"/>
                  <a:gd name="T17" fmla="*/ 134 h 200"/>
                  <a:gd name="T18" fmla="*/ 16 w 210"/>
                  <a:gd name="T19" fmla="*/ 132 h 200"/>
                  <a:gd name="T20" fmla="*/ 14 w 210"/>
                  <a:gd name="T21" fmla="*/ 132 h 200"/>
                  <a:gd name="T22" fmla="*/ 12 w 210"/>
                  <a:gd name="T23" fmla="*/ 136 h 200"/>
                  <a:gd name="T24" fmla="*/ 12 w 210"/>
                  <a:gd name="T25" fmla="*/ 140 h 200"/>
                  <a:gd name="T26" fmla="*/ 10 w 210"/>
                  <a:gd name="T27" fmla="*/ 144 h 200"/>
                  <a:gd name="T28" fmla="*/ 8 w 210"/>
                  <a:gd name="T29" fmla="*/ 146 h 200"/>
                  <a:gd name="T30" fmla="*/ 6 w 210"/>
                  <a:gd name="T31" fmla="*/ 150 h 200"/>
                  <a:gd name="T32" fmla="*/ 2 w 210"/>
                  <a:gd name="T33" fmla="*/ 154 h 200"/>
                  <a:gd name="T34" fmla="*/ 0 w 210"/>
                  <a:gd name="T35" fmla="*/ 156 h 200"/>
                  <a:gd name="T36" fmla="*/ 0 w 210"/>
                  <a:gd name="T37" fmla="*/ 164 h 200"/>
                  <a:gd name="T38" fmla="*/ 2 w 210"/>
                  <a:gd name="T39" fmla="*/ 172 h 200"/>
                  <a:gd name="T40" fmla="*/ 2 w 210"/>
                  <a:gd name="T41" fmla="*/ 174 h 200"/>
                  <a:gd name="T42" fmla="*/ 4 w 210"/>
                  <a:gd name="T43" fmla="*/ 176 h 200"/>
                  <a:gd name="T44" fmla="*/ 10 w 210"/>
                  <a:gd name="T45" fmla="*/ 178 h 200"/>
                  <a:gd name="T46" fmla="*/ 14 w 210"/>
                  <a:gd name="T47" fmla="*/ 180 h 200"/>
                  <a:gd name="T48" fmla="*/ 22 w 210"/>
                  <a:gd name="T49" fmla="*/ 182 h 200"/>
                  <a:gd name="T50" fmla="*/ 24 w 210"/>
                  <a:gd name="T51" fmla="*/ 182 h 200"/>
                  <a:gd name="T52" fmla="*/ 30 w 210"/>
                  <a:gd name="T53" fmla="*/ 182 h 200"/>
                  <a:gd name="T54" fmla="*/ 30 w 210"/>
                  <a:gd name="T55" fmla="*/ 176 h 200"/>
                  <a:gd name="T56" fmla="*/ 32 w 210"/>
                  <a:gd name="T57" fmla="*/ 176 h 200"/>
                  <a:gd name="T58" fmla="*/ 38 w 210"/>
                  <a:gd name="T59" fmla="*/ 174 h 200"/>
                  <a:gd name="T60" fmla="*/ 44 w 210"/>
                  <a:gd name="T61" fmla="*/ 178 h 200"/>
                  <a:gd name="T62" fmla="*/ 44 w 210"/>
                  <a:gd name="T63" fmla="*/ 182 h 200"/>
                  <a:gd name="T64" fmla="*/ 48 w 210"/>
                  <a:gd name="T65" fmla="*/ 190 h 200"/>
                  <a:gd name="T66" fmla="*/ 56 w 210"/>
                  <a:gd name="T67" fmla="*/ 198 h 200"/>
                  <a:gd name="T68" fmla="*/ 60 w 210"/>
                  <a:gd name="T69" fmla="*/ 200 h 200"/>
                  <a:gd name="T70" fmla="*/ 70 w 210"/>
                  <a:gd name="T71" fmla="*/ 198 h 200"/>
                  <a:gd name="T72" fmla="*/ 74 w 210"/>
                  <a:gd name="T73" fmla="*/ 196 h 200"/>
                  <a:gd name="T74" fmla="*/ 78 w 210"/>
                  <a:gd name="T75" fmla="*/ 192 h 200"/>
                  <a:gd name="T76" fmla="*/ 84 w 210"/>
                  <a:gd name="T77" fmla="*/ 196 h 200"/>
                  <a:gd name="T78" fmla="*/ 86 w 210"/>
                  <a:gd name="T79" fmla="*/ 196 h 200"/>
                  <a:gd name="T80" fmla="*/ 90 w 210"/>
                  <a:gd name="T81" fmla="*/ 196 h 200"/>
                  <a:gd name="T82" fmla="*/ 92 w 210"/>
                  <a:gd name="T83" fmla="*/ 194 h 200"/>
                  <a:gd name="T84" fmla="*/ 94 w 210"/>
                  <a:gd name="T85" fmla="*/ 186 h 200"/>
                  <a:gd name="T86" fmla="*/ 98 w 210"/>
                  <a:gd name="T87" fmla="*/ 176 h 200"/>
                  <a:gd name="T88" fmla="*/ 102 w 210"/>
                  <a:gd name="T89" fmla="*/ 170 h 200"/>
                  <a:gd name="T90" fmla="*/ 106 w 210"/>
                  <a:gd name="T91" fmla="*/ 166 h 200"/>
                  <a:gd name="T92" fmla="*/ 114 w 210"/>
                  <a:gd name="T93" fmla="*/ 164 h 200"/>
                  <a:gd name="T94" fmla="*/ 130 w 210"/>
                  <a:gd name="T95" fmla="*/ 162 h 200"/>
                  <a:gd name="T96" fmla="*/ 148 w 210"/>
                  <a:gd name="T97" fmla="*/ 156 h 200"/>
                  <a:gd name="T98" fmla="*/ 154 w 210"/>
                  <a:gd name="T99" fmla="*/ 150 h 200"/>
                  <a:gd name="T100" fmla="*/ 162 w 210"/>
                  <a:gd name="T101" fmla="*/ 150 h 200"/>
                  <a:gd name="T102" fmla="*/ 176 w 210"/>
                  <a:gd name="T103" fmla="*/ 148 h 200"/>
                  <a:gd name="T104" fmla="*/ 180 w 210"/>
                  <a:gd name="T105" fmla="*/ 148 h 200"/>
                  <a:gd name="T106" fmla="*/ 186 w 210"/>
                  <a:gd name="T107" fmla="*/ 142 h 200"/>
                  <a:gd name="T108" fmla="*/ 196 w 210"/>
                  <a:gd name="T109" fmla="*/ 132 h 200"/>
                  <a:gd name="T110" fmla="*/ 202 w 210"/>
                  <a:gd name="T111" fmla="*/ 120 h 200"/>
                  <a:gd name="T112" fmla="*/ 208 w 210"/>
                  <a:gd name="T113" fmla="*/ 92 h 200"/>
                  <a:gd name="T114" fmla="*/ 202 w 210"/>
                  <a:gd name="T115" fmla="*/ 74 h 200"/>
                  <a:gd name="T116" fmla="*/ 170 w 210"/>
                  <a:gd name="T117" fmla="*/ 5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0" h="200">
                    <a:moveTo>
                      <a:pt x="9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80" y="118"/>
                    </a:lnTo>
                    <a:lnTo>
                      <a:pt x="80" y="120"/>
                    </a:lnTo>
                    <a:lnTo>
                      <a:pt x="82" y="124"/>
                    </a:lnTo>
                    <a:lnTo>
                      <a:pt x="82" y="128"/>
                    </a:lnTo>
                    <a:lnTo>
                      <a:pt x="76" y="136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2" y="132"/>
                    </a:lnTo>
                    <a:lnTo>
                      <a:pt x="20" y="134"/>
                    </a:lnTo>
                    <a:lnTo>
                      <a:pt x="18" y="134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4" y="132"/>
                    </a:lnTo>
                    <a:lnTo>
                      <a:pt x="12" y="134"/>
                    </a:lnTo>
                    <a:lnTo>
                      <a:pt x="12" y="136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2" y="144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2" y="154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4" y="176"/>
                    </a:lnTo>
                    <a:lnTo>
                      <a:pt x="6" y="178"/>
                    </a:lnTo>
                    <a:lnTo>
                      <a:pt x="10" y="178"/>
                    </a:lnTo>
                    <a:lnTo>
                      <a:pt x="10" y="178"/>
                    </a:lnTo>
                    <a:lnTo>
                      <a:pt x="14" y="180"/>
                    </a:lnTo>
                    <a:lnTo>
                      <a:pt x="18" y="182"/>
                    </a:lnTo>
                    <a:lnTo>
                      <a:pt x="22" y="182"/>
                    </a:lnTo>
                    <a:lnTo>
                      <a:pt x="22" y="182"/>
                    </a:lnTo>
                    <a:lnTo>
                      <a:pt x="24" y="182"/>
                    </a:lnTo>
                    <a:lnTo>
                      <a:pt x="28" y="182"/>
                    </a:lnTo>
                    <a:lnTo>
                      <a:pt x="30" y="182"/>
                    </a:lnTo>
                    <a:lnTo>
                      <a:pt x="30" y="180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2" y="176"/>
                    </a:lnTo>
                    <a:lnTo>
                      <a:pt x="36" y="174"/>
                    </a:lnTo>
                    <a:lnTo>
                      <a:pt x="38" y="174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2"/>
                    </a:lnTo>
                    <a:lnTo>
                      <a:pt x="46" y="186"/>
                    </a:lnTo>
                    <a:lnTo>
                      <a:pt x="48" y="190"/>
                    </a:lnTo>
                    <a:lnTo>
                      <a:pt x="50" y="194"/>
                    </a:lnTo>
                    <a:lnTo>
                      <a:pt x="56" y="198"/>
                    </a:lnTo>
                    <a:lnTo>
                      <a:pt x="56" y="198"/>
                    </a:lnTo>
                    <a:lnTo>
                      <a:pt x="60" y="200"/>
                    </a:lnTo>
                    <a:lnTo>
                      <a:pt x="64" y="200"/>
                    </a:lnTo>
                    <a:lnTo>
                      <a:pt x="70" y="198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76" y="194"/>
                    </a:lnTo>
                    <a:lnTo>
                      <a:pt x="78" y="192"/>
                    </a:lnTo>
                    <a:lnTo>
                      <a:pt x="82" y="192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6" y="196"/>
                    </a:lnTo>
                    <a:lnTo>
                      <a:pt x="88" y="198"/>
                    </a:lnTo>
                    <a:lnTo>
                      <a:pt x="90" y="196"/>
                    </a:lnTo>
                    <a:lnTo>
                      <a:pt x="92" y="194"/>
                    </a:lnTo>
                    <a:lnTo>
                      <a:pt x="92" y="194"/>
                    </a:lnTo>
                    <a:lnTo>
                      <a:pt x="92" y="190"/>
                    </a:lnTo>
                    <a:lnTo>
                      <a:pt x="94" y="186"/>
                    </a:lnTo>
                    <a:lnTo>
                      <a:pt x="96" y="180"/>
                    </a:lnTo>
                    <a:lnTo>
                      <a:pt x="98" y="176"/>
                    </a:lnTo>
                    <a:lnTo>
                      <a:pt x="100" y="172"/>
                    </a:lnTo>
                    <a:lnTo>
                      <a:pt x="102" y="170"/>
                    </a:lnTo>
                    <a:lnTo>
                      <a:pt x="102" y="168"/>
                    </a:lnTo>
                    <a:lnTo>
                      <a:pt x="106" y="166"/>
                    </a:lnTo>
                    <a:lnTo>
                      <a:pt x="108" y="164"/>
                    </a:lnTo>
                    <a:lnTo>
                      <a:pt x="114" y="164"/>
                    </a:lnTo>
                    <a:lnTo>
                      <a:pt x="120" y="164"/>
                    </a:lnTo>
                    <a:lnTo>
                      <a:pt x="130" y="162"/>
                    </a:lnTo>
                    <a:lnTo>
                      <a:pt x="140" y="160"/>
                    </a:lnTo>
                    <a:lnTo>
                      <a:pt x="148" y="156"/>
                    </a:lnTo>
                    <a:lnTo>
                      <a:pt x="152" y="150"/>
                    </a:lnTo>
                    <a:lnTo>
                      <a:pt x="154" y="150"/>
                    </a:lnTo>
                    <a:lnTo>
                      <a:pt x="158" y="150"/>
                    </a:lnTo>
                    <a:lnTo>
                      <a:pt x="162" y="150"/>
                    </a:lnTo>
                    <a:lnTo>
                      <a:pt x="168" y="150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80" y="148"/>
                    </a:lnTo>
                    <a:lnTo>
                      <a:pt x="182" y="146"/>
                    </a:lnTo>
                    <a:lnTo>
                      <a:pt x="186" y="142"/>
                    </a:lnTo>
                    <a:lnTo>
                      <a:pt x="192" y="138"/>
                    </a:lnTo>
                    <a:lnTo>
                      <a:pt x="196" y="132"/>
                    </a:lnTo>
                    <a:lnTo>
                      <a:pt x="200" y="124"/>
                    </a:lnTo>
                    <a:lnTo>
                      <a:pt x="202" y="120"/>
                    </a:lnTo>
                    <a:lnTo>
                      <a:pt x="204" y="108"/>
                    </a:lnTo>
                    <a:lnTo>
                      <a:pt x="208" y="92"/>
                    </a:lnTo>
                    <a:lnTo>
                      <a:pt x="210" y="72"/>
                    </a:lnTo>
                    <a:lnTo>
                      <a:pt x="202" y="74"/>
                    </a:lnTo>
                    <a:lnTo>
                      <a:pt x="198" y="58"/>
                    </a:lnTo>
                    <a:lnTo>
                      <a:pt x="170" y="58"/>
                    </a:lnTo>
                    <a:lnTo>
                      <a:pt x="94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3" name="Freeform 119">
                <a:extLst>
                  <a:ext uri="{FF2B5EF4-FFF2-40B4-BE49-F238E27FC236}">
                    <a16:creationId xmlns:a16="http://schemas.microsoft.com/office/drawing/2014/main" id="{55AD486F-9DC9-493D-BD8B-22F65592DAD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65325" y="3886200"/>
                <a:ext cx="219075" cy="238125"/>
              </a:xfrm>
              <a:custGeom>
                <a:avLst/>
                <a:gdLst>
                  <a:gd name="T0" fmla="*/ 0 w 138"/>
                  <a:gd name="T1" fmla="*/ 150 h 150"/>
                  <a:gd name="T2" fmla="*/ 0 w 138"/>
                  <a:gd name="T3" fmla="*/ 0 h 150"/>
                  <a:gd name="T4" fmla="*/ 2 w 138"/>
                  <a:gd name="T5" fmla="*/ 0 h 150"/>
                  <a:gd name="T6" fmla="*/ 6 w 138"/>
                  <a:gd name="T7" fmla="*/ 2 h 150"/>
                  <a:gd name="T8" fmla="*/ 12 w 138"/>
                  <a:gd name="T9" fmla="*/ 2 h 150"/>
                  <a:gd name="T10" fmla="*/ 18 w 138"/>
                  <a:gd name="T11" fmla="*/ 2 h 150"/>
                  <a:gd name="T12" fmla="*/ 22 w 138"/>
                  <a:gd name="T13" fmla="*/ 2 h 150"/>
                  <a:gd name="T14" fmla="*/ 26 w 138"/>
                  <a:gd name="T15" fmla="*/ 4 h 150"/>
                  <a:gd name="T16" fmla="*/ 28 w 138"/>
                  <a:gd name="T17" fmla="*/ 4 h 150"/>
                  <a:gd name="T18" fmla="*/ 30 w 138"/>
                  <a:gd name="T19" fmla="*/ 6 h 150"/>
                  <a:gd name="T20" fmla="*/ 34 w 138"/>
                  <a:gd name="T21" fmla="*/ 8 h 150"/>
                  <a:gd name="T22" fmla="*/ 38 w 138"/>
                  <a:gd name="T23" fmla="*/ 10 h 150"/>
                  <a:gd name="T24" fmla="*/ 44 w 138"/>
                  <a:gd name="T25" fmla="*/ 10 h 150"/>
                  <a:gd name="T26" fmla="*/ 68 w 138"/>
                  <a:gd name="T27" fmla="*/ 4 h 150"/>
                  <a:gd name="T28" fmla="*/ 68 w 138"/>
                  <a:gd name="T29" fmla="*/ 4 h 150"/>
                  <a:gd name="T30" fmla="*/ 70 w 138"/>
                  <a:gd name="T31" fmla="*/ 4 h 150"/>
                  <a:gd name="T32" fmla="*/ 72 w 138"/>
                  <a:gd name="T33" fmla="*/ 2 h 150"/>
                  <a:gd name="T34" fmla="*/ 76 w 138"/>
                  <a:gd name="T35" fmla="*/ 2 h 150"/>
                  <a:gd name="T36" fmla="*/ 80 w 138"/>
                  <a:gd name="T37" fmla="*/ 4 h 150"/>
                  <a:gd name="T38" fmla="*/ 86 w 138"/>
                  <a:gd name="T39" fmla="*/ 6 h 150"/>
                  <a:gd name="T40" fmla="*/ 86 w 138"/>
                  <a:gd name="T41" fmla="*/ 6 h 150"/>
                  <a:gd name="T42" fmla="*/ 86 w 138"/>
                  <a:gd name="T43" fmla="*/ 10 h 150"/>
                  <a:gd name="T44" fmla="*/ 86 w 138"/>
                  <a:gd name="T45" fmla="*/ 14 h 150"/>
                  <a:gd name="T46" fmla="*/ 88 w 138"/>
                  <a:gd name="T47" fmla="*/ 20 h 150"/>
                  <a:gd name="T48" fmla="*/ 92 w 138"/>
                  <a:gd name="T49" fmla="*/ 26 h 150"/>
                  <a:gd name="T50" fmla="*/ 92 w 138"/>
                  <a:gd name="T51" fmla="*/ 30 h 150"/>
                  <a:gd name="T52" fmla="*/ 98 w 138"/>
                  <a:gd name="T53" fmla="*/ 40 h 150"/>
                  <a:gd name="T54" fmla="*/ 106 w 138"/>
                  <a:gd name="T55" fmla="*/ 56 h 150"/>
                  <a:gd name="T56" fmla="*/ 114 w 138"/>
                  <a:gd name="T57" fmla="*/ 74 h 150"/>
                  <a:gd name="T58" fmla="*/ 122 w 138"/>
                  <a:gd name="T59" fmla="*/ 92 h 150"/>
                  <a:gd name="T60" fmla="*/ 130 w 138"/>
                  <a:gd name="T61" fmla="*/ 108 h 150"/>
                  <a:gd name="T62" fmla="*/ 136 w 138"/>
                  <a:gd name="T63" fmla="*/ 122 h 150"/>
                  <a:gd name="T64" fmla="*/ 138 w 138"/>
                  <a:gd name="T65" fmla="*/ 128 h 150"/>
                  <a:gd name="T66" fmla="*/ 138 w 138"/>
                  <a:gd name="T67" fmla="*/ 130 h 150"/>
                  <a:gd name="T68" fmla="*/ 136 w 138"/>
                  <a:gd name="T69" fmla="*/ 132 h 150"/>
                  <a:gd name="T70" fmla="*/ 132 w 138"/>
                  <a:gd name="T71" fmla="*/ 138 h 150"/>
                  <a:gd name="T72" fmla="*/ 126 w 138"/>
                  <a:gd name="T73" fmla="*/ 142 h 150"/>
                  <a:gd name="T74" fmla="*/ 120 w 138"/>
                  <a:gd name="T75" fmla="*/ 146 h 150"/>
                  <a:gd name="T76" fmla="*/ 110 w 138"/>
                  <a:gd name="T77" fmla="*/ 150 h 150"/>
                  <a:gd name="T78" fmla="*/ 0 w 138"/>
                  <a:gd name="T7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8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8" y="10"/>
                    </a:lnTo>
                    <a:lnTo>
                      <a:pt x="44" y="10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2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10"/>
                    </a:lnTo>
                    <a:lnTo>
                      <a:pt x="86" y="14"/>
                    </a:lnTo>
                    <a:lnTo>
                      <a:pt x="88" y="20"/>
                    </a:lnTo>
                    <a:lnTo>
                      <a:pt x="92" y="26"/>
                    </a:lnTo>
                    <a:lnTo>
                      <a:pt x="92" y="30"/>
                    </a:lnTo>
                    <a:lnTo>
                      <a:pt x="98" y="40"/>
                    </a:lnTo>
                    <a:lnTo>
                      <a:pt x="106" y="56"/>
                    </a:lnTo>
                    <a:lnTo>
                      <a:pt x="114" y="74"/>
                    </a:lnTo>
                    <a:lnTo>
                      <a:pt x="122" y="92"/>
                    </a:lnTo>
                    <a:lnTo>
                      <a:pt x="130" y="108"/>
                    </a:lnTo>
                    <a:lnTo>
                      <a:pt x="136" y="122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6" y="132"/>
                    </a:lnTo>
                    <a:lnTo>
                      <a:pt x="132" y="138"/>
                    </a:lnTo>
                    <a:lnTo>
                      <a:pt x="126" y="142"/>
                    </a:lnTo>
                    <a:lnTo>
                      <a:pt x="120" y="146"/>
                    </a:lnTo>
                    <a:lnTo>
                      <a:pt x="110" y="150"/>
                    </a:lnTo>
                    <a:lnTo>
                      <a:pt x="0" y="15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4" name="Freeform 120">
                <a:extLst>
                  <a:ext uri="{FF2B5EF4-FFF2-40B4-BE49-F238E27FC236}">
                    <a16:creationId xmlns:a16="http://schemas.microsoft.com/office/drawing/2014/main" id="{448D2B9C-ADC4-43DA-BE25-1B6E610672D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01850" y="3892550"/>
                <a:ext cx="63500" cy="79375"/>
              </a:xfrm>
              <a:custGeom>
                <a:avLst/>
                <a:gdLst>
                  <a:gd name="T0" fmla="*/ 0 w 40"/>
                  <a:gd name="T1" fmla="*/ 0 h 50"/>
                  <a:gd name="T2" fmla="*/ 0 w 40"/>
                  <a:gd name="T3" fmla="*/ 8 h 50"/>
                  <a:gd name="T4" fmla="*/ 0 w 40"/>
                  <a:gd name="T5" fmla="*/ 10 h 50"/>
                  <a:gd name="T6" fmla="*/ 2 w 40"/>
                  <a:gd name="T7" fmla="*/ 12 h 50"/>
                  <a:gd name="T8" fmla="*/ 2 w 40"/>
                  <a:gd name="T9" fmla="*/ 16 h 50"/>
                  <a:gd name="T10" fmla="*/ 4 w 40"/>
                  <a:gd name="T11" fmla="*/ 20 h 50"/>
                  <a:gd name="T12" fmla="*/ 6 w 40"/>
                  <a:gd name="T13" fmla="*/ 24 h 50"/>
                  <a:gd name="T14" fmla="*/ 8 w 40"/>
                  <a:gd name="T15" fmla="*/ 28 h 50"/>
                  <a:gd name="T16" fmla="*/ 10 w 40"/>
                  <a:gd name="T17" fmla="*/ 30 h 50"/>
                  <a:gd name="T18" fmla="*/ 14 w 40"/>
                  <a:gd name="T19" fmla="*/ 34 h 50"/>
                  <a:gd name="T20" fmla="*/ 16 w 40"/>
                  <a:gd name="T21" fmla="*/ 38 h 50"/>
                  <a:gd name="T22" fmla="*/ 22 w 40"/>
                  <a:gd name="T23" fmla="*/ 42 h 50"/>
                  <a:gd name="T24" fmla="*/ 26 w 40"/>
                  <a:gd name="T25" fmla="*/ 44 h 50"/>
                  <a:gd name="T26" fmla="*/ 30 w 40"/>
                  <a:gd name="T27" fmla="*/ 48 h 50"/>
                  <a:gd name="T28" fmla="*/ 32 w 40"/>
                  <a:gd name="T29" fmla="*/ 50 h 50"/>
                  <a:gd name="T30" fmla="*/ 32 w 40"/>
                  <a:gd name="T31" fmla="*/ 50 h 50"/>
                  <a:gd name="T32" fmla="*/ 34 w 40"/>
                  <a:gd name="T33" fmla="*/ 50 h 50"/>
                  <a:gd name="T34" fmla="*/ 36 w 40"/>
                  <a:gd name="T35" fmla="*/ 48 h 50"/>
                  <a:gd name="T36" fmla="*/ 38 w 40"/>
                  <a:gd name="T37" fmla="*/ 44 h 50"/>
                  <a:gd name="T38" fmla="*/ 40 w 40"/>
                  <a:gd name="T39" fmla="*/ 32 h 50"/>
                  <a:gd name="T40" fmla="*/ 38 w 40"/>
                  <a:gd name="T41" fmla="*/ 28 h 50"/>
                  <a:gd name="T42" fmla="*/ 32 w 40"/>
                  <a:gd name="T43" fmla="*/ 18 h 50"/>
                  <a:gd name="T44" fmla="*/ 26 w 40"/>
                  <a:gd name="T45" fmla="*/ 8 h 50"/>
                  <a:gd name="T46" fmla="*/ 22 w 40"/>
                  <a:gd name="T47" fmla="*/ 0 h 50"/>
                  <a:gd name="T48" fmla="*/ 22 w 40"/>
                  <a:gd name="T49" fmla="*/ 0 h 50"/>
                  <a:gd name="T50" fmla="*/ 18 w 40"/>
                  <a:gd name="T51" fmla="*/ 0 h 50"/>
                  <a:gd name="T52" fmla="*/ 12 w 40"/>
                  <a:gd name="T53" fmla="*/ 0 h 50"/>
                  <a:gd name="T54" fmla="*/ 8 w 40"/>
                  <a:gd name="T55" fmla="*/ 0 h 50"/>
                  <a:gd name="T56" fmla="*/ 2 w 40"/>
                  <a:gd name="T57" fmla="*/ 0 h 50"/>
                  <a:gd name="T58" fmla="*/ 0 w 40"/>
                  <a:gd name="T5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" h="5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16" y="38"/>
                    </a:lnTo>
                    <a:lnTo>
                      <a:pt x="22" y="42"/>
                    </a:lnTo>
                    <a:lnTo>
                      <a:pt x="26" y="44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4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2" y="18"/>
                    </a:lnTo>
                    <a:lnTo>
                      <a:pt x="26" y="8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5" name="Freeform 121">
                <a:extLst>
                  <a:ext uri="{FF2B5EF4-FFF2-40B4-BE49-F238E27FC236}">
                    <a16:creationId xmlns:a16="http://schemas.microsoft.com/office/drawing/2014/main" id="{AFABA0E9-5021-4133-893A-CCFE6723DB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20925" y="4803775"/>
                <a:ext cx="136525" cy="288925"/>
              </a:xfrm>
              <a:custGeom>
                <a:avLst/>
                <a:gdLst>
                  <a:gd name="T0" fmla="*/ 78 w 86"/>
                  <a:gd name="T1" fmla="*/ 0 h 182"/>
                  <a:gd name="T2" fmla="*/ 72 w 86"/>
                  <a:gd name="T3" fmla="*/ 4 h 182"/>
                  <a:gd name="T4" fmla="*/ 64 w 86"/>
                  <a:gd name="T5" fmla="*/ 12 h 182"/>
                  <a:gd name="T6" fmla="*/ 60 w 86"/>
                  <a:gd name="T7" fmla="*/ 20 h 182"/>
                  <a:gd name="T8" fmla="*/ 56 w 86"/>
                  <a:gd name="T9" fmla="*/ 24 h 182"/>
                  <a:gd name="T10" fmla="*/ 48 w 86"/>
                  <a:gd name="T11" fmla="*/ 32 h 182"/>
                  <a:gd name="T12" fmla="*/ 40 w 86"/>
                  <a:gd name="T13" fmla="*/ 42 h 182"/>
                  <a:gd name="T14" fmla="*/ 34 w 86"/>
                  <a:gd name="T15" fmla="*/ 50 h 182"/>
                  <a:gd name="T16" fmla="*/ 28 w 86"/>
                  <a:gd name="T17" fmla="*/ 54 h 182"/>
                  <a:gd name="T18" fmla="*/ 24 w 86"/>
                  <a:gd name="T19" fmla="*/ 54 h 182"/>
                  <a:gd name="T20" fmla="*/ 22 w 86"/>
                  <a:gd name="T21" fmla="*/ 54 h 182"/>
                  <a:gd name="T22" fmla="*/ 16 w 86"/>
                  <a:gd name="T23" fmla="*/ 54 h 182"/>
                  <a:gd name="T24" fmla="*/ 10 w 86"/>
                  <a:gd name="T25" fmla="*/ 60 h 182"/>
                  <a:gd name="T26" fmla="*/ 6 w 86"/>
                  <a:gd name="T27" fmla="*/ 68 h 182"/>
                  <a:gd name="T28" fmla="*/ 6 w 86"/>
                  <a:gd name="T29" fmla="*/ 82 h 182"/>
                  <a:gd name="T30" fmla="*/ 4 w 86"/>
                  <a:gd name="T31" fmla="*/ 90 h 182"/>
                  <a:gd name="T32" fmla="*/ 6 w 86"/>
                  <a:gd name="T33" fmla="*/ 92 h 182"/>
                  <a:gd name="T34" fmla="*/ 8 w 86"/>
                  <a:gd name="T35" fmla="*/ 92 h 182"/>
                  <a:gd name="T36" fmla="*/ 14 w 86"/>
                  <a:gd name="T37" fmla="*/ 100 h 182"/>
                  <a:gd name="T38" fmla="*/ 14 w 86"/>
                  <a:gd name="T39" fmla="*/ 106 h 182"/>
                  <a:gd name="T40" fmla="*/ 10 w 86"/>
                  <a:gd name="T41" fmla="*/ 110 h 182"/>
                  <a:gd name="T42" fmla="*/ 6 w 86"/>
                  <a:gd name="T43" fmla="*/ 116 h 182"/>
                  <a:gd name="T44" fmla="*/ 0 w 86"/>
                  <a:gd name="T45" fmla="*/ 138 h 182"/>
                  <a:gd name="T46" fmla="*/ 6 w 86"/>
                  <a:gd name="T47" fmla="*/ 172 h 182"/>
                  <a:gd name="T48" fmla="*/ 8 w 86"/>
                  <a:gd name="T49" fmla="*/ 172 h 182"/>
                  <a:gd name="T50" fmla="*/ 16 w 86"/>
                  <a:gd name="T51" fmla="*/ 172 h 182"/>
                  <a:gd name="T52" fmla="*/ 22 w 86"/>
                  <a:gd name="T53" fmla="*/ 172 h 182"/>
                  <a:gd name="T54" fmla="*/ 20 w 86"/>
                  <a:gd name="T55" fmla="*/ 174 h 182"/>
                  <a:gd name="T56" fmla="*/ 24 w 86"/>
                  <a:gd name="T57" fmla="*/ 178 h 182"/>
                  <a:gd name="T58" fmla="*/ 28 w 86"/>
                  <a:gd name="T59" fmla="*/ 182 h 182"/>
                  <a:gd name="T60" fmla="*/ 36 w 86"/>
                  <a:gd name="T61" fmla="*/ 182 h 182"/>
                  <a:gd name="T62" fmla="*/ 44 w 86"/>
                  <a:gd name="T63" fmla="*/ 178 h 182"/>
                  <a:gd name="T64" fmla="*/ 50 w 86"/>
                  <a:gd name="T65" fmla="*/ 164 h 182"/>
                  <a:gd name="T66" fmla="*/ 58 w 86"/>
                  <a:gd name="T67" fmla="*/ 134 h 182"/>
                  <a:gd name="T68" fmla="*/ 58 w 86"/>
                  <a:gd name="T69" fmla="*/ 126 h 182"/>
                  <a:gd name="T70" fmla="*/ 60 w 86"/>
                  <a:gd name="T71" fmla="*/ 120 h 182"/>
                  <a:gd name="T72" fmla="*/ 66 w 86"/>
                  <a:gd name="T73" fmla="*/ 108 h 182"/>
                  <a:gd name="T74" fmla="*/ 72 w 86"/>
                  <a:gd name="T75" fmla="*/ 82 h 182"/>
                  <a:gd name="T76" fmla="*/ 78 w 86"/>
                  <a:gd name="T77" fmla="*/ 54 h 182"/>
                  <a:gd name="T78" fmla="*/ 78 w 86"/>
                  <a:gd name="T79" fmla="*/ 50 h 182"/>
                  <a:gd name="T80" fmla="*/ 82 w 86"/>
                  <a:gd name="T81" fmla="*/ 40 h 182"/>
                  <a:gd name="T82" fmla="*/ 84 w 86"/>
                  <a:gd name="T83" fmla="*/ 28 h 182"/>
                  <a:gd name="T84" fmla="*/ 84 w 86"/>
                  <a:gd name="T85" fmla="*/ 20 h 182"/>
                  <a:gd name="T86" fmla="*/ 86 w 86"/>
                  <a:gd name="T87" fmla="*/ 12 h 182"/>
                  <a:gd name="T88" fmla="*/ 86 w 86"/>
                  <a:gd name="T89" fmla="*/ 4 h 182"/>
                  <a:gd name="T90" fmla="*/ 78 w 86"/>
                  <a:gd name="T91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6" h="182">
                    <a:moveTo>
                      <a:pt x="78" y="0"/>
                    </a:moveTo>
                    <a:lnTo>
                      <a:pt x="78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4" y="12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2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40" y="42"/>
                    </a:lnTo>
                    <a:lnTo>
                      <a:pt x="38" y="46"/>
                    </a:lnTo>
                    <a:lnTo>
                      <a:pt x="34" y="50"/>
                    </a:lnTo>
                    <a:lnTo>
                      <a:pt x="30" y="52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4" y="56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6" y="82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4" y="100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10"/>
                    </a:lnTo>
                    <a:lnTo>
                      <a:pt x="8" y="112"/>
                    </a:lnTo>
                    <a:lnTo>
                      <a:pt x="6" y="116"/>
                    </a:lnTo>
                    <a:lnTo>
                      <a:pt x="2" y="124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6" y="172"/>
                    </a:lnTo>
                    <a:lnTo>
                      <a:pt x="20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0" y="174"/>
                    </a:lnTo>
                    <a:lnTo>
                      <a:pt x="22" y="176"/>
                    </a:lnTo>
                    <a:lnTo>
                      <a:pt x="24" y="178"/>
                    </a:lnTo>
                    <a:lnTo>
                      <a:pt x="26" y="180"/>
                    </a:lnTo>
                    <a:lnTo>
                      <a:pt x="28" y="182"/>
                    </a:lnTo>
                    <a:lnTo>
                      <a:pt x="32" y="182"/>
                    </a:lnTo>
                    <a:lnTo>
                      <a:pt x="36" y="182"/>
                    </a:lnTo>
                    <a:lnTo>
                      <a:pt x="40" y="182"/>
                    </a:lnTo>
                    <a:lnTo>
                      <a:pt x="44" y="178"/>
                    </a:lnTo>
                    <a:lnTo>
                      <a:pt x="46" y="172"/>
                    </a:lnTo>
                    <a:lnTo>
                      <a:pt x="50" y="164"/>
                    </a:lnTo>
                    <a:lnTo>
                      <a:pt x="56" y="146"/>
                    </a:lnTo>
                    <a:lnTo>
                      <a:pt x="58" y="134"/>
                    </a:lnTo>
                    <a:lnTo>
                      <a:pt x="60" y="128"/>
                    </a:lnTo>
                    <a:lnTo>
                      <a:pt x="58" y="126"/>
                    </a:lnTo>
                    <a:lnTo>
                      <a:pt x="58" y="124"/>
                    </a:lnTo>
                    <a:lnTo>
                      <a:pt x="60" y="120"/>
                    </a:lnTo>
                    <a:lnTo>
                      <a:pt x="62" y="114"/>
                    </a:lnTo>
                    <a:lnTo>
                      <a:pt x="66" y="108"/>
                    </a:lnTo>
                    <a:lnTo>
                      <a:pt x="70" y="98"/>
                    </a:lnTo>
                    <a:lnTo>
                      <a:pt x="72" y="82"/>
                    </a:lnTo>
                    <a:lnTo>
                      <a:pt x="76" y="66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80" y="44"/>
                    </a:lnTo>
                    <a:lnTo>
                      <a:pt x="82" y="40"/>
                    </a:lnTo>
                    <a:lnTo>
                      <a:pt x="82" y="34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6" y="16"/>
                    </a:lnTo>
                    <a:lnTo>
                      <a:pt x="86" y="12"/>
                    </a:lnTo>
                    <a:lnTo>
                      <a:pt x="86" y="8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78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6" name="Freeform 122">
                <a:extLst>
                  <a:ext uri="{FF2B5EF4-FFF2-40B4-BE49-F238E27FC236}">
                    <a16:creationId xmlns:a16="http://schemas.microsoft.com/office/drawing/2014/main" id="{1CEB9BFB-9988-4841-B86E-55FA708EBF1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59275" y="5534025"/>
                <a:ext cx="92075" cy="88900"/>
              </a:xfrm>
              <a:custGeom>
                <a:avLst/>
                <a:gdLst>
                  <a:gd name="T0" fmla="*/ 10 w 58"/>
                  <a:gd name="T1" fmla="*/ 2 h 56"/>
                  <a:gd name="T2" fmla="*/ 10 w 58"/>
                  <a:gd name="T3" fmla="*/ 2 h 56"/>
                  <a:gd name="T4" fmla="*/ 8 w 58"/>
                  <a:gd name="T5" fmla="*/ 2 h 56"/>
                  <a:gd name="T6" fmla="*/ 6 w 58"/>
                  <a:gd name="T7" fmla="*/ 2 h 56"/>
                  <a:gd name="T8" fmla="*/ 4 w 58"/>
                  <a:gd name="T9" fmla="*/ 4 h 56"/>
                  <a:gd name="T10" fmla="*/ 2 w 58"/>
                  <a:gd name="T11" fmla="*/ 6 h 56"/>
                  <a:gd name="T12" fmla="*/ 0 w 58"/>
                  <a:gd name="T13" fmla="*/ 8 h 56"/>
                  <a:gd name="T14" fmla="*/ 0 w 58"/>
                  <a:gd name="T15" fmla="*/ 14 h 56"/>
                  <a:gd name="T16" fmla="*/ 6 w 58"/>
                  <a:gd name="T17" fmla="*/ 30 h 56"/>
                  <a:gd name="T18" fmla="*/ 6 w 58"/>
                  <a:gd name="T19" fmla="*/ 30 h 56"/>
                  <a:gd name="T20" fmla="*/ 8 w 58"/>
                  <a:gd name="T21" fmla="*/ 32 h 56"/>
                  <a:gd name="T22" fmla="*/ 10 w 58"/>
                  <a:gd name="T23" fmla="*/ 36 h 56"/>
                  <a:gd name="T24" fmla="*/ 14 w 58"/>
                  <a:gd name="T25" fmla="*/ 40 h 56"/>
                  <a:gd name="T26" fmla="*/ 14 w 58"/>
                  <a:gd name="T27" fmla="*/ 44 h 56"/>
                  <a:gd name="T28" fmla="*/ 18 w 58"/>
                  <a:gd name="T29" fmla="*/ 46 h 56"/>
                  <a:gd name="T30" fmla="*/ 22 w 58"/>
                  <a:gd name="T31" fmla="*/ 50 h 56"/>
                  <a:gd name="T32" fmla="*/ 26 w 58"/>
                  <a:gd name="T33" fmla="*/ 52 h 56"/>
                  <a:gd name="T34" fmla="*/ 32 w 58"/>
                  <a:gd name="T35" fmla="*/ 54 h 56"/>
                  <a:gd name="T36" fmla="*/ 36 w 58"/>
                  <a:gd name="T37" fmla="*/ 56 h 56"/>
                  <a:gd name="T38" fmla="*/ 40 w 58"/>
                  <a:gd name="T39" fmla="*/ 54 h 56"/>
                  <a:gd name="T40" fmla="*/ 42 w 58"/>
                  <a:gd name="T41" fmla="*/ 52 h 56"/>
                  <a:gd name="T42" fmla="*/ 46 w 58"/>
                  <a:gd name="T43" fmla="*/ 50 h 56"/>
                  <a:gd name="T44" fmla="*/ 50 w 58"/>
                  <a:gd name="T45" fmla="*/ 44 h 56"/>
                  <a:gd name="T46" fmla="*/ 54 w 58"/>
                  <a:gd name="T47" fmla="*/ 40 h 56"/>
                  <a:gd name="T48" fmla="*/ 56 w 58"/>
                  <a:gd name="T49" fmla="*/ 34 h 56"/>
                  <a:gd name="T50" fmla="*/ 58 w 58"/>
                  <a:gd name="T51" fmla="*/ 30 h 56"/>
                  <a:gd name="T52" fmla="*/ 56 w 58"/>
                  <a:gd name="T53" fmla="*/ 24 h 56"/>
                  <a:gd name="T54" fmla="*/ 56 w 58"/>
                  <a:gd name="T55" fmla="*/ 18 h 56"/>
                  <a:gd name="T56" fmla="*/ 56 w 58"/>
                  <a:gd name="T57" fmla="*/ 12 h 56"/>
                  <a:gd name="T58" fmla="*/ 56 w 58"/>
                  <a:gd name="T59" fmla="*/ 8 h 56"/>
                  <a:gd name="T60" fmla="*/ 56 w 58"/>
                  <a:gd name="T61" fmla="*/ 6 h 56"/>
                  <a:gd name="T62" fmla="*/ 54 w 58"/>
                  <a:gd name="T63" fmla="*/ 6 h 56"/>
                  <a:gd name="T64" fmla="*/ 52 w 58"/>
                  <a:gd name="T65" fmla="*/ 4 h 56"/>
                  <a:gd name="T66" fmla="*/ 50 w 58"/>
                  <a:gd name="T67" fmla="*/ 2 h 56"/>
                  <a:gd name="T68" fmla="*/ 46 w 58"/>
                  <a:gd name="T69" fmla="*/ 0 h 56"/>
                  <a:gd name="T70" fmla="*/ 42 w 58"/>
                  <a:gd name="T71" fmla="*/ 0 h 56"/>
                  <a:gd name="T72" fmla="*/ 40 w 58"/>
                  <a:gd name="T73" fmla="*/ 0 h 56"/>
                  <a:gd name="T74" fmla="*/ 38 w 58"/>
                  <a:gd name="T75" fmla="*/ 2 h 56"/>
                  <a:gd name="T76" fmla="*/ 36 w 58"/>
                  <a:gd name="T77" fmla="*/ 4 h 56"/>
                  <a:gd name="T78" fmla="*/ 34 w 58"/>
                  <a:gd name="T79" fmla="*/ 8 h 56"/>
                  <a:gd name="T80" fmla="*/ 32 w 58"/>
                  <a:gd name="T81" fmla="*/ 10 h 56"/>
                  <a:gd name="T82" fmla="*/ 32 w 58"/>
                  <a:gd name="T83" fmla="*/ 10 h 56"/>
                  <a:gd name="T84" fmla="*/ 16 w 58"/>
                  <a:gd name="T85" fmla="*/ 2 h 56"/>
                  <a:gd name="T86" fmla="*/ 10 w 58"/>
                  <a:gd name="T8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8" h="56">
                    <a:moveTo>
                      <a:pt x="10" y="2"/>
                    </a:move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2" y="50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4"/>
                    </a:lnTo>
                    <a:lnTo>
                      <a:pt x="42" y="52"/>
                    </a:lnTo>
                    <a:lnTo>
                      <a:pt x="46" y="50"/>
                    </a:lnTo>
                    <a:lnTo>
                      <a:pt x="50" y="44"/>
                    </a:lnTo>
                    <a:lnTo>
                      <a:pt x="54" y="40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56" y="24"/>
                    </a:lnTo>
                    <a:lnTo>
                      <a:pt x="56" y="18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16" y="2"/>
                    </a:lnTo>
                    <a:lnTo>
                      <a:pt x="10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7" name="Freeform 123">
                <a:extLst>
                  <a:ext uri="{FF2B5EF4-FFF2-40B4-BE49-F238E27FC236}">
                    <a16:creationId xmlns:a16="http://schemas.microsoft.com/office/drawing/2014/main" id="{7DB46F79-7935-4469-98CB-513CAC34E2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45000" y="4600575"/>
                <a:ext cx="111125" cy="85725"/>
              </a:xfrm>
              <a:custGeom>
                <a:avLst/>
                <a:gdLst>
                  <a:gd name="T0" fmla="*/ 2 w 70"/>
                  <a:gd name="T1" fmla="*/ 44 h 54"/>
                  <a:gd name="T2" fmla="*/ 34 w 70"/>
                  <a:gd name="T3" fmla="*/ 28 h 54"/>
                  <a:gd name="T4" fmla="*/ 34 w 70"/>
                  <a:gd name="T5" fmla="*/ 28 h 54"/>
                  <a:gd name="T6" fmla="*/ 38 w 70"/>
                  <a:gd name="T7" fmla="*/ 26 h 54"/>
                  <a:gd name="T8" fmla="*/ 40 w 70"/>
                  <a:gd name="T9" fmla="*/ 22 h 54"/>
                  <a:gd name="T10" fmla="*/ 44 w 70"/>
                  <a:gd name="T11" fmla="*/ 18 h 54"/>
                  <a:gd name="T12" fmla="*/ 48 w 70"/>
                  <a:gd name="T13" fmla="*/ 14 h 54"/>
                  <a:gd name="T14" fmla="*/ 52 w 70"/>
                  <a:gd name="T15" fmla="*/ 10 h 54"/>
                  <a:gd name="T16" fmla="*/ 54 w 70"/>
                  <a:gd name="T17" fmla="*/ 4 h 54"/>
                  <a:gd name="T18" fmla="*/ 54 w 70"/>
                  <a:gd name="T19" fmla="*/ 0 h 54"/>
                  <a:gd name="T20" fmla="*/ 64 w 70"/>
                  <a:gd name="T21" fmla="*/ 0 h 54"/>
                  <a:gd name="T22" fmla="*/ 70 w 70"/>
                  <a:gd name="T23" fmla="*/ 8 h 54"/>
                  <a:gd name="T24" fmla="*/ 68 w 70"/>
                  <a:gd name="T25" fmla="*/ 12 h 54"/>
                  <a:gd name="T26" fmla="*/ 64 w 70"/>
                  <a:gd name="T27" fmla="*/ 22 h 54"/>
                  <a:gd name="T28" fmla="*/ 56 w 70"/>
                  <a:gd name="T29" fmla="*/ 32 h 54"/>
                  <a:gd name="T30" fmla="*/ 46 w 70"/>
                  <a:gd name="T31" fmla="*/ 42 h 54"/>
                  <a:gd name="T32" fmla="*/ 28 w 70"/>
                  <a:gd name="T33" fmla="*/ 50 h 54"/>
                  <a:gd name="T34" fmla="*/ 16 w 70"/>
                  <a:gd name="T35" fmla="*/ 54 h 54"/>
                  <a:gd name="T36" fmla="*/ 10 w 70"/>
                  <a:gd name="T37" fmla="*/ 54 h 54"/>
                  <a:gd name="T38" fmla="*/ 10 w 70"/>
                  <a:gd name="T39" fmla="*/ 54 h 54"/>
                  <a:gd name="T40" fmla="*/ 8 w 70"/>
                  <a:gd name="T41" fmla="*/ 54 h 54"/>
                  <a:gd name="T42" fmla="*/ 6 w 70"/>
                  <a:gd name="T43" fmla="*/ 54 h 54"/>
                  <a:gd name="T44" fmla="*/ 4 w 70"/>
                  <a:gd name="T45" fmla="*/ 52 h 54"/>
                  <a:gd name="T46" fmla="*/ 2 w 70"/>
                  <a:gd name="T47" fmla="*/ 52 h 54"/>
                  <a:gd name="T48" fmla="*/ 0 w 70"/>
                  <a:gd name="T49" fmla="*/ 50 h 54"/>
                  <a:gd name="T50" fmla="*/ 0 w 70"/>
                  <a:gd name="T51" fmla="*/ 48 h 54"/>
                  <a:gd name="T52" fmla="*/ 2 w 70"/>
                  <a:gd name="T53" fmla="*/ 4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54">
                    <a:moveTo>
                      <a:pt x="2" y="44"/>
                    </a:moveTo>
                    <a:lnTo>
                      <a:pt x="34" y="28"/>
                    </a:lnTo>
                    <a:lnTo>
                      <a:pt x="34" y="28"/>
                    </a:lnTo>
                    <a:lnTo>
                      <a:pt x="38" y="26"/>
                    </a:lnTo>
                    <a:lnTo>
                      <a:pt x="40" y="22"/>
                    </a:lnTo>
                    <a:lnTo>
                      <a:pt x="44" y="18"/>
                    </a:lnTo>
                    <a:lnTo>
                      <a:pt x="48" y="14"/>
                    </a:lnTo>
                    <a:lnTo>
                      <a:pt x="52" y="10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22"/>
                    </a:lnTo>
                    <a:lnTo>
                      <a:pt x="56" y="32"/>
                    </a:lnTo>
                    <a:lnTo>
                      <a:pt x="46" y="42"/>
                    </a:lnTo>
                    <a:lnTo>
                      <a:pt x="28" y="50"/>
                    </a:lnTo>
                    <a:lnTo>
                      <a:pt x="16" y="54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8" name="Freeform 124">
                <a:extLst>
                  <a:ext uri="{FF2B5EF4-FFF2-40B4-BE49-F238E27FC236}">
                    <a16:creationId xmlns:a16="http://schemas.microsoft.com/office/drawing/2014/main" id="{35318AE3-AB46-43CE-BC38-736C486CAB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03775" y="5502275"/>
                <a:ext cx="117475" cy="174625"/>
              </a:xfrm>
              <a:custGeom>
                <a:avLst/>
                <a:gdLst>
                  <a:gd name="T0" fmla="*/ 8 w 74"/>
                  <a:gd name="T1" fmla="*/ 0 h 110"/>
                  <a:gd name="T2" fmla="*/ 4 w 74"/>
                  <a:gd name="T3" fmla="*/ 2 h 110"/>
                  <a:gd name="T4" fmla="*/ 2 w 74"/>
                  <a:gd name="T5" fmla="*/ 4 h 110"/>
                  <a:gd name="T6" fmla="*/ 2 w 74"/>
                  <a:gd name="T7" fmla="*/ 12 h 110"/>
                  <a:gd name="T8" fmla="*/ 8 w 74"/>
                  <a:gd name="T9" fmla="*/ 20 h 110"/>
                  <a:gd name="T10" fmla="*/ 14 w 74"/>
                  <a:gd name="T11" fmla="*/ 30 h 110"/>
                  <a:gd name="T12" fmla="*/ 20 w 74"/>
                  <a:gd name="T13" fmla="*/ 38 h 110"/>
                  <a:gd name="T14" fmla="*/ 22 w 74"/>
                  <a:gd name="T15" fmla="*/ 40 h 110"/>
                  <a:gd name="T16" fmla="*/ 22 w 74"/>
                  <a:gd name="T17" fmla="*/ 54 h 110"/>
                  <a:gd name="T18" fmla="*/ 18 w 74"/>
                  <a:gd name="T19" fmla="*/ 74 h 110"/>
                  <a:gd name="T20" fmla="*/ 18 w 74"/>
                  <a:gd name="T21" fmla="*/ 78 h 110"/>
                  <a:gd name="T22" fmla="*/ 22 w 74"/>
                  <a:gd name="T23" fmla="*/ 84 h 110"/>
                  <a:gd name="T24" fmla="*/ 28 w 74"/>
                  <a:gd name="T25" fmla="*/ 92 h 110"/>
                  <a:gd name="T26" fmla="*/ 32 w 74"/>
                  <a:gd name="T27" fmla="*/ 102 h 110"/>
                  <a:gd name="T28" fmla="*/ 36 w 74"/>
                  <a:gd name="T29" fmla="*/ 110 h 110"/>
                  <a:gd name="T30" fmla="*/ 38 w 74"/>
                  <a:gd name="T31" fmla="*/ 110 h 110"/>
                  <a:gd name="T32" fmla="*/ 40 w 74"/>
                  <a:gd name="T33" fmla="*/ 102 h 110"/>
                  <a:gd name="T34" fmla="*/ 46 w 74"/>
                  <a:gd name="T35" fmla="*/ 90 h 110"/>
                  <a:gd name="T36" fmla="*/ 54 w 74"/>
                  <a:gd name="T37" fmla="*/ 82 h 110"/>
                  <a:gd name="T38" fmla="*/ 60 w 74"/>
                  <a:gd name="T39" fmla="*/ 78 h 110"/>
                  <a:gd name="T40" fmla="*/ 66 w 74"/>
                  <a:gd name="T41" fmla="*/ 68 h 110"/>
                  <a:gd name="T42" fmla="*/ 70 w 74"/>
                  <a:gd name="T43" fmla="*/ 58 h 110"/>
                  <a:gd name="T44" fmla="*/ 72 w 74"/>
                  <a:gd name="T45" fmla="*/ 50 h 110"/>
                  <a:gd name="T46" fmla="*/ 72 w 74"/>
                  <a:gd name="T47" fmla="*/ 50 h 110"/>
                  <a:gd name="T48" fmla="*/ 64 w 74"/>
                  <a:gd name="T49" fmla="*/ 52 h 110"/>
                  <a:gd name="T50" fmla="*/ 54 w 74"/>
                  <a:gd name="T51" fmla="*/ 52 h 110"/>
                  <a:gd name="T52" fmla="*/ 46 w 74"/>
                  <a:gd name="T53" fmla="*/ 48 h 110"/>
                  <a:gd name="T54" fmla="*/ 38 w 74"/>
                  <a:gd name="T55" fmla="*/ 40 h 110"/>
                  <a:gd name="T56" fmla="*/ 34 w 74"/>
                  <a:gd name="T57" fmla="*/ 32 h 110"/>
                  <a:gd name="T58" fmla="*/ 32 w 74"/>
                  <a:gd name="T59" fmla="*/ 28 h 110"/>
                  <a:gd name="T60" fmla="*/ 18 w 74"/>
                  <a:gd name="T61" fmla="*/ 10 h 110"/>
                  <a:gd name="T62" fmla="*/ 18 w 74"/>
                  <a:gd name="T63" fmla="*/ 6 h 110"/>
                  <a:gd name="T64" fmla="*/ 12 w 74"/>
                  <a:gd name="T65" fmla="*/ 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" h="110">
                    <a:moveTo>
                      <a:pt x="10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6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54"/>
                    </a:lnTo>
                    <a:lnTo>
                      <a:pt x="20" y="6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4" y="88"/>
                    </a:lnTo>
                    <a:lnTo>
                      <a:pt x="28" y="92"/>
                    </a:lnTo>
                    <a:lnTo>
                      <a:pt x="30" y="96"/>
                    </a:lnTo>
                    <a:lnTo>
                      <a:pt x="32" y="102"/>
                    </a:lnTo>
                    <a:lnTo>
                      <a:pt x="34" y="106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38" y="110"/>
                    </a:lnTo>
                    <a:lnTo>
                      <a:pt x="38" y="106"/>
                    </a:lnTo>
                    <a:lnTo>
                      <a:pt x="40" y="102"/>
                    </a:lnTo>
                    <a:lnTo>
                      <a:pt x="44" y="96"/>
                    </a:lnTo>
                    <a:lnTo>
                      <a:pt x="46" y="90"/>
                    </a:lnTo>
                    <a:lnTo>
                      <a:pt x="50" y="86"/>
                    </a:lnTo>
                    <a:lnTo>
                      <a:pt x="54" y="82"/>
                    </a:lnTo>
                    <a:lnTo>
                      <a:pt x="56" y="80"/>
                    </a:lnTo>
                    <a:lnTo>
                      <a:pt x="60" y="78"/>
                    </a:lnTo>
                    <a:lnTo>
                      <a:pt x="64" y="74"/>
                    </a:lnTo>
                    <a:lnTo>
                      <a:pt x="66" y="68"/>
                    </a:lnTo>
                    <a:lnTo>
                      <a:pt x="68" y="64"/>
                    </a:lnTo>
                    <a:lnTo>
                      <a:pt x="70" y="58"/>
                    </a:lnTo>
                    <a:lnTo>
                      <a:pt x="72" y="54"/>
                    </a:lnTo>
                    <a:lnTo>
                      <a:pt x="72" y="50"/>
                    </a:lnTo>
                    <a:lnTo>
                      <a:pt x="74" y="50"/>
                    </a:lnTo>
                    <a:lnTo>
                      <a:pt x="72" y="50"/>
                    </a:lnTo>
                    <a:lnTo>
                      <a:pt x="68" y="50"/>
                    </a:lnTo>
                    <a:lnTo>
                      <a:pt x="64" y="52"/>
                    </a:lnTo>
                    <a:lnTo>
                      <a:pt x="58" y="52"/>
                    </a:lnTo>
                    <a:lnTo>
                      <a:pt x="54" y="52"/>
                    </a:lnTo>
                    <a:lnTo>
                      <a:pt x="48" y="50"/>
                    </a:lnTo>
                    <a:lnTo>
                      <a:pt x="46" y="48"/>
                    </a:lnTo>
                    <a:lnTo>
                      <a:pt x="42" y="44"/>
                    </a:lnTo>
                    <a:lnTo>
                      <a:pt x="38" y="40"/>
                    </a:lnTo>
                    <a:lnTo>
                      <a:pt x="36" y="36"/>
                    </a:lnTo>
                    <a:lnTo>
                      <a:pt x="34" y="32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9" name="Freeform 125">
                <a:extLst>
                  <a:ext uri="{FF2B5EF4-FFF2-40B4-BE49-F238E27FC236}">
                    <a16:creationId xmlns:a16="http://schemas.microsoft.com/office/drawing/2014/main" id="{5B8C4CA9-61DE-4F05-93B1-85267811782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92650" y="5667375"/>
                <a:ext cx="146050" cy="165100"/>
              </a:xfrm>
              <a:custGeom>
                <a:avLst/>
                <a:gdLst>
                  <a:gd name="T0" fmla="*/ 4 w 92"/>
                  <a:gd name="T1" fmla="*/ 80 h 104"/>
                  <a:gd name="T2" fmla="*/ 4 w 92"/>
                  <a:gd name="T3" fmla="*/ 80 h 104"/>
                  <a:gd name="T4" fmla="*/ 2 w 92"/>
                  <a:gd name="T5" fmla="*/ 82 h 104"/>
                  <a:gd name="T6" fmla="*/ 0 w 92"/>
                  <a:gd name="T7" fmla="*/ 84 h 104"/>
                  <a:gd name="T8" fmla="*/ 0 w 92"/>
                  <a:gd name="T9" fmla="*/ 88 h 104"/>
                  <a:gd name="T10" fmla="*/ 0 w 92"/>
                  <a:gd name="T11" fmla="*/ 90 h 104"/>
                  <a:gd name="T12" fmla="*/ 0 w 92"/>
                  <a:gd name="T13" fmla="*/ 94 h 104"/>
                  <a:gd name="T14" fmla="*/ 4 w 92"/>
                  <a:gd name="T15" fmla="*/ 96 h 104"/>
                  <a:gd name="T16" fmla="*/ 10 w 92"/>
                  <a:gd name="T17" fmla="*/ 98 h 104"/>
                  <a:gd name="T18" fmla="*/ 16 w 92"/>
                  <a:gd name="T19" fmla="*/ 100 h 104"/>
                  <a:gd name="T20" fmla="*/ 22 w 92"/>
                  <a:gd name="T21" fmla="*/ 102 h 104"/>
                  <a:gd name="T22" fmla="*/ 28 w 92"/>
                  <a:gd name="T23" fmla="*/ 104 h 104"/>
                  <a:gd name="T24" fmla="*/ 34 w 92"/>
                  <a:gd name="T25" fmla="*/ 104 h 104"/>
                  <a:gd name="T26" fmla="*/ 36 w 92"/>
                  <a:gd name="T27" fmla="*/ 104 h 104"/>
                  <a:gd name="T28" fmla="*/ 40 w 92"/>
                  <a:gd name="T29" fmla="*/ 102 h 104"/>
                  <a:gd name="T30" fmla="*/ 44 w 92"/>
                  <a:gd name="T31" fmla="*/ 98 h 104"/>
                  <a:gd name="T32" fmla="*/ 48 w 92"/>
                  <a:gd name="T33" fmla="*/ 94 h 104"/>
                  <a:gd name="T34" fmla="*/ 50 w 92"/>
                  <a:gd name="T35" fmla="*/ 90 h 104"/>
                  <a:gd name="T36" fmla="*/ 52 w 92"/>
                  <a:gd name="T37" fmla="*/ 86 h 104"/>
                  <a:gd name="T38" fmla="*/ 52 w 92"/>
                  <a:gd name="T39" fmla="*/ 82 h 104"/>
                  <a:gd name="T40" fmla="*/ 52 w 92"/>
                  <a:gd name="T41" fmla="*/ 78 h 104"/>
                  <a:gd name="T42" fmla="*/ 50 w 92"/>
                  <a:gd name="T43" fmla="*/ 74 h 104"/>
                  <a:gd name="T44" fmla="*/ 52 w 92"/>
                  <a:gd name="T45" fmla="*/ 70 h 104"/>
                  <a:gd name="T46" fmla="*/ 54 w 92"/>
                  <a:gd name="T47" fmla="*/ 66 h 104"/>
                  <a:gd name="T48" fmla="*/ 58 w 92"/>
                  <a:gd name="T49" fmla="*/ 64 h 104"/>
                  <a:gd name="T50" fmla="*/ 62 w 92"/>
                  <a:gd name="T51" fmla="*/ 60 h 104"/>
                  <a:gd name="T52" fmla="*/ 66 w 92"/>
                  <a:gd name="T53" fmla="*/ 54 h 104"/>
                  <a:gd name="T54" fmla="*/ 70 w 92"/>
                  <a:gd name="T55" fmla="*/ 50 h 104"/>
                  <a:gd name="T56" fmla="*/ 72 w 92"/>
                  <a:gd name="T57" fmla="*/ 46 h 104"/>
                  <a:gd name="T58" fmla="*/ 74 w 92"/>
                  <a:gd name="T59" fmla="*/ 44 h 104"/>
                  <a:gd name="T60" fmla="*/ 74 w 92"/>
                  <a:gd name="T61" fmla="*/ 42 h 104"/>
                  <a:gd name="T62" fmla="*/ 80 w 92"/>
                  <a:gd name="T63" fmla="*/ 30 h 104"/>
                  <a:gd name="T64" fmla="*/ 82 w 92"/>
                  <a:gd name="T65" fmla="*/ 28 h 104"/>
                  <a:gd name="T66" fmla="*/ 84 w 92"/>
                  <a:gd name="T67" fmla="*/ 26 h 104"/>
                  <a:gd name="T68" fmla="*/ 86 w 92"/>
                  <a:gd name="T69" fmla="*/ 24 h 104"/>
                  <a:gd name="T70" fmla="*/ 88 w 92"/>
                  <a:gd name="T71" fmla="*/ 20 h 104"/>
                  <a:gd name="T72" fmla="*/ 90 w 92"/>
                  <a:gd name="T73" fmla="*/ 16 h 104"/>
                  <a:gd name="T74" fmla="*/ 92 w 92"/>
                  <a:gd name="T75" fmla="*/ 12 h 104"/>
                  <a:gd name="T76" fmla="*/ 92 w 92"/>
                  <a:gd name="T77" fmla="*/ 8 h 104"/>
                  <a:gd name="T78" fmla="*/ 90 w 92"/>
                  <a:gd name="T79" fmla="*/ 6 h 104"/>
                  <a:gd name="T80" fmla="*/ 86 w 92"/>
                  <a:gd name="T81" fmla="*/ 4 h 104"/>
                  <a:gd name="T82" fmla="*/ 82 w 92"/>
                  <a:gd name="T83" fmla="*/ 2 h 104"/>
                  <a:gd name="T84" fmla="*/ 78 w 92"/>
                  <a:gd name="T85" fmla="*/ 0 h 104"/>
                  <a:gd name="T86" fmla="*/ 74 w 92"/>
                  <a:gd name="T87" fmla="*/ 0 h 104"/>
                  <a:gd name="T88" fmla="*/ 70 w 92"/>
                  <a:gd name="T89" fmla="*/ 0 h 104"/>
                  <a:gd name="T90" fmla="*/ 68 w 92"/>
                  <a:gd name="T91" fmla="*/ 2 h 104"/>
                  <a:gd name="T92" fmla="*/ 66 w 92"/>
                  <a:gd name="T93" fmla="*/ 4 h 104"/>
                  <a:gd name="T94" fmla="*/ 64 w 92"/>
                  <a:gd name="T95" fmla="*/ 8 h 104"/>
                  <a:gd name="T96" fmla="*/ 62 w 92"/>
                  <a:gd name="T97" fmla="*/ 10 h 104"/>
                  <a:gd name="T98" fmla="*/ 60 w 92"/>
                  <a:gd name="T99" fmla="*/ 12 h 104"/>
                  <a:gd name="T100" fmla="*/ 60 w 92"/>
                  <a:gd name="T101" fmla="*/ 12 h 104"/>
                  <a:gd name="T102" fmla="*/ 58 w 92"/>
                  <a:gd name="T103" fmla="*/ 26 h 104"/>
                  <a:gd name="T104" fmla="*/ 42 w 92"/>
                  <a:gd name="T105" fmla="*/ 36 h 104"/>
                  <a:gd name="T106" fmla="*/ 32 w 92"/>
                  <a:gd name="T107" fmla="*/ 44 h 104"/>
                  <a:gd name="T108" fmla="*/ 20 w 92"/>
                  <a:gd name="T109" fmla="*/ 62 h 104"/>
                  <a:gd name="T110" fmla="*/ 14 w 92"/>
                  <a:gd name="T111" fmla="*/ 72 h 104"/>
                  <a:gd name="T112" fmla="*/ 14 w 92"/>
                  <a:gd name="T113" fmla="*/ 72 h 104"/>
                  <a:gd name="T114" fmla="*/ 12 w 92"/>
                  <a:gd name="T115" fmla="*/ 72 h 104"/>
                  <a:gd name="T116" fmla="*/ 8 w 92"/>
                  <a:gd name="T117" fmla="*/ 72 h 104"/>
                  <a:gd name="T118" fmla="*/ 6 w 92"/>
                  <a:gd name="T119" fmla="*/ 76 h 104"/>
                  <a:gd name="T120" fmla="*/ 4 w 92"/>
                  <a:gd name="T121" fmla="*/ 8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2" h="104">
                    <a:moveTo>
                      <a:pt x="4" y="80"/>
                    </a:moveTo>
                    <a:lnTo>
                      <a:pt x="4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96"/>
                    </a:lnTo>
                    <a:lnTo>
                      <a:pt x="10" y="98"/>
                    </a:lnTo>
                    <a:lnTo>
                      <a:pt x="16" y="100"/>
                    </a:lnTo>
                    <a:lnTo>
                      <a:pt x="22" y="102"/>
                    </a:lnTo>
                    <a:lnTo>
                      <a:pt x="28" y="104"/>
                    </a:lnTo>
                    <a:lnTo>
                      <a:pt x="34" y="104"/>
                    </a:lnTo>
                    <a:lnTo>
                      <a:pt x="36" y="104"/>
                    </a:lnTo>
                    <a:lnTo>
                      <a:pt x="40" y="102"/>
                    </a:lnTo>
                    <a:lnTo>
                      <a:pt x="44" y="98"/>
                    </a:lnTo>
                    <a:lnTo>
                      <a:pt x="48" y="94"/>
                    </a:lnTo>
                    <a:lnTo>
                      <a:pt x="50" y="90"/>
                    </a:lnTo>
                    <a:lnTo>
                      <a:pt x="52" y="86"/>
                    </a:lnTo>
                    <a:lnTo>
                      <a:pt x="52" y="82"/>
                    </a:lnTo>
                    <a:lnTo>
                      <a:pt x="52" y="78"/>
                    </a:lnTo>
                    <a:lnTo>
                      <a:pt x="50" y="74"/>
                    </a:lnTo>
                    <a:lnTo>
                      <a:pt x="52" y="70"/>
                    </a:lnTo>
                    <a:lnTo>
                      <a:pt x="54" y="66"/>
                    </a:lnTo>
                    <a:lnTo>
                      <a:pt x="58" y="64"/>
                    </a:lnTo>
                    <a:lnTo>
                      <a:pt x="62" y="60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2" y="46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80" y="30"/>
                    </a:lnTo>
                    <a:lnTo>
                      <a:pt x="82" y="28"/>
                    </a:lnTo>
                    <a:lnTo>
                      <a:pt x="84" y="26"/>
                    </a:lnTo>
                    <a:lnTo>
                      <a:pt x="86" y="24"/>
                    </a:lnTo>
                    <a:lnTo>
                      <a:pt x="88" y="20"/>
                    </a:lnTo>
                    <a:lnTo>
                      <a:pt x="90" y="16"/>
                    </a:lnTo>
                    <a:lnTo>
                      <a:pt x="92" y="12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86" y="4"/>
                    </a:lnTo>
                    <a:lnTo>
                      <a:pt x="82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4" y="8"/>
                    </a:lnTo>
                    <a:lnTo>
                      <a:pt x="62" y="10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58" y="26"/>
                    </a:lnTo>
                    <a:lnTo>
                      <a:pt x="42" y="36"/>
                    </a:lnTo>
                    <a:lnTo>
                      <a:pt x="32" y="44"/>
                    </a:lnTo>
                    <a:lnTo>
                      <a:pt x="20" y="6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4" y="8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0" name="Freeform 126">
                <a:extLst>
                  <a:ext uri="{FF2B5EF4-FFF2-40B4-BE49-F238E27FC236}">
                    <a16:creationId xmlns:a16="http://schemas.microsoft.com/office/drawing/2014/main" id="{D07F4D1E-FD76-41D7-B32B-424A174A18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60800" y="4171950"/>
                <a:ext cx="57150" cy="152400"/>
              </a:xfrm>
              <a:custGeom>
                <a:avLst/>
                <a:gdLst>
                  <a:gd name="T0" fmla="*/ 20 w 36"/>
                  <a:gd name="T1" fmla="*/ 0 h 96"/>
                  <a:gd name="T2" fmla="*/ 20 w 36"/>
                  <a:gd name="T3" fmla="*/ 0 h 96"/>
                  <a:gd name="T4" fmla="*/ 16 w 36"/>
                  <a:gd name="T5" fmla="*/ 0 h 96"/>
                  <a:gd name="T6" fmla="*/ 12 w 36"/>
                  <a:gd name="T7" fmla="*/ 0 h 96"/>
                  <a:gd name="T8" fmla="*/ 8 w 36"/>
                  <a:gd name="T9" fmla="*/ 2 h 96"/>
                  <a:gd name="T10" fmla="*/ 4 w 36"/>
                  <a:gd name="T11" fmla="*/ 4 h 96"/>
                  <a:gd name="T12" fmla="*/ 2 w 36"/>
                  <a:gd name="T13" fmla="*/ 8 h 96"/>
                  <a:gd name="T14" fmla="*/ 2 w 36"/>
                  <a:gd name="T15" fmla="*/ 12 h 96"/>
                  <a:gd name="T16" fmla="*/ 0 w 36"/>
                  <a:gd name="T17" fmla="*/ 26 h 96"/>
                  <a:gd name="T18" fmla="*/ 0 w 36"/>
                  <a:gd name="T19" fmla="*/ 40 h 96"/>
                  <a:gd name="T20" fmla="*/ 2 w 36"/>
                  <a:gd name="T21" fmla="*/ 48 h 96"/>
                  <a:gd name="T22" fmla="*/ 2 w 36"/>
                  <a:gd name="T23" fmla="*/ 52 h 96"/>
                  <a:gd name="T24" fmla="*/ 4 w 36"/>
                  <a:gd name="T25" fmla="*/ 54 h 96"/>
                  <a:gd name="T26" fmla="*/ 4 w 36"/>
                  <a:gd name="T27" fmla="*/ 54 h 96"/>
                  <a:gd name="T28" fmla="*/ 4 w 36"/>
                  <a:gd name="T29" fmla="*/ 54 h 96"/>
                  <a:gd name="T30" fmla="*/ 4 w 36"/>
                  <a:gd name="T31" fmla="*/ 56 h 96"/>
                  <a:gd name="T32" fmla="*/ 2 w 36"/>
                  <a:gd name="T33" fmla="*/ 58 h 96"/>
                  <a:gd name="T34" fmla="*/ 2 w 36"/>
                  <a:gd name="T35" fmla="*/ 60 h 96"/>
                  <a:gd name="T36" fmla="*/ 0 w 36"/>
                  <a:gd name="T37" fmla="*/ 64 h 96"/>
                  <a:gd name="T38" fmla="*/ 0 w 36"/>
                  <a:gd name="T39" fmla="*/ 66 h 96"/>
                  <a:gd name="T40" fmla="*/ 2 w 36"/>
                  <a:gd name="T41" fmla="*/ 70 h 96"/>
                  <a:gd name="T42" fmla="*/ 4 w 36"/>
                  <a:gd name="T43" fmla="*/ 76 h 96"/>
                  <a:gd name="T44" fmla="*/ 6 w 36"/>
                  <a:gd name="T45" fmla="*/ 82 h 96"/>
                  <a:gd name="T46" fmla="*/ 10 w 36"/>
                  <a:gd name="T47" fmla="*/ 88 h 96"/>
                  <a:gd name="T48" fmla="*/ 12 w 36"/>
                  <a:gd name="T49" fmla="*/ 92 h 96"/>
                  <a:gd name="T50" fmla="*/ 14 w 36"/>
                  <a:gd name="T51" fmla="*/ 94 h 96"/>
                  <a:gd name="T52" fmla="*/ 16 w 36"/>
                  <a:gd name="T53" fmla="*/ 96 h 96"/>
                  <a:gd name="T54" fmla="*/ 18 w 36"/>
                  <a:gd name="T55" fmla="*/ 94 h 96"/>
                  <a:gd name="T56" fmla="*/ 22 w 36"/>
                  <a:gd name="T57" fmla="*/ 90 h 96"/>
                  <a:gd name="T58" fmla="*/ 24 w 36"/>
                  <a:gd name="T59" fmla="*/ 88 h 96"/>
                  <a:gd name="T60" fmla="*/ 24 w 36"/>
                  <a:gd name="T61" fmla="*/ 84 h 96"/>
                  <a:gd name="T62" fmla="*/ 24 w 36"/>
                  <a:gd name="T63" fmla="*/ 78 h 96"/>
                  <a:gd name="T64" fmla="*/ 24 w 36"/>
                  <a:gd name="T65" fmla="*/ 72 h 96"/>
                  <a:gd name="T66" fmla="*/ 24 w 36"/>
                  <a:gd name="T67" fmla="*/ 66 h 96"/>
                  <a:gd name="T68" fmla="*/ 24 w 36"/>
                  <a:gd name="T69" fmla="*/ 60 h 96"/>
                  <a:gd name="T70" fmla="*/ 24 w 36"/>
                  <a:gd name="T71" fmla="*/ 56 h 96"/>
                  <a:gd name="T72" fmla="*/ 24 w 36"/>
                  <a:gd name="T73" fmla="*/ 56 h 96"/>
                  <a:gd name="T74" fmla="*/ 30 w 36"/>
                  <a:gd name="T75" fmla="*/ 42 h 96"/>
                  <a:gd name="T76" fmla="*/ 30 w 36"/>
                  <a:gd name="T77" fmla="*/ 40 h 96"/>
                  <a:gd name="T78" fmla="*/ 30 w 36"/>
                  <a:gd name="T79" fmla="*/ 36 h 96"/>
                  <a:gd name="T80" fmla="*/ 30 w 36"/>
                  <a:gd name="T81" fmla="*/ 32 h 96"/>
                  <a:gd name="T82" fmla="*/ 30 w 36"/>
                  <a:gd name="T83" fmla="*/ 28 h 96"/>
                  <a:gd name="T84" fmla="*/ 32 w 36"/>
                  <a:gd name="T85" fmla="*/ 24 h 96"/>
                  <a:gd name="T86" fmla="*/ 32 w 36"/>
                  <a:gd name="T87" fmla="*/ 24 h 96"/>
                  <a:gd name="T88" fmla="*/ 34 w 36"/>
                  <a:gd name="T89" fmla="*/ 22 h 96"/>
                  <a:gd name="T90" fmla="*/ 34 w 36"/>
                  <a:gd name="T91" fmla="*/ 20 h 96"/>
                  <a:gd name="T92" fmla="*/ 34 w 36"/>
                  <a:gd name="T93" fmla="*/ 16 h 96"/>
                  <a:gd name="T94" fmla="*/ 34 w 36"/>
                  <a:gd name="T95" fmla="*/ 10 h 96"/>
                  <a:gd name="T96" fmla="*/ 34 w 36"/>
                  <a:gd name="T97" fmla="*/ 6 h 96"/>
                  <a:gd name="T98" fmla="*/ 34 w 36"/>
                  <a:gd name="T99" fmla="*/ 2 h 96"/>
                  <a:gd name="T100" fmla="*/ 36 w 36"/>
                  <a:gd name="T101" fmla="*/ 0 h 96"/>
                  <a:gd name="T102" fmla="*/ 34 w 36"/>
                  <a:gd name="T103" fmla="*/ 0 h 96"/>
                  <a:gd name="T104" fmla="*/ 32 w 36"/>
                  <a:gd name="T105" fmla="*/ 0 h 96"/>
                  <a:gd name="T106" fmla="*/ 28 w 36"/>
                  <a:gd name="T107" fmla="*/ 2 h 96"/>
                  <a:gd name="T108" fmla="*/ 24 w 36"/>
                  <a:gd name="T109" fmla="*/ 2 h 96"/>
                  <a:gd name="T110" fmla="*/ 20 w 36"/>
                  <a:gd name="T11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" h="96">
                    <a:moveTo>
                      <a:pt x="20" y="0"/>
                    </a:move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6" y="82"/>
                    </a:lnTo>
                    <a:lnTo>
                      <a:pt x="10" y="88"/>
                    </a:lnTo>
                    <a:lnTo>
                      <a:pt x="12" y="92"/>
                    </a:lnTo>
                    <a:lnTo>
                      <a:pt x="14" y="94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6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1" name="Freeform 127">
                <a:extLst>
                  <a:ext uri="{FF2B5EF4-FFF2-40B4-BE49-F238E27FC236}">
                    <a16:creationId xmlns:a16="http://schemas.microsoft.com/office/drawing/2014/main" id="{B24578B5-D8C6-4983-B148-6A8BE99354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000" y="4330700"/>
                <a:ext cx="50800" cy="53975"/>
              </a:xfrm>
              <a:custGeom>
                <a:avLst/>
                <a:gdLst>
                  <a:gd name="T0" fmla="*/ 2 w 32"/>
                  <a:gd name="T1" fmla="*/ 28 h 34"/>
                  <a:gd name="T2" fmla="*/ 2 w 32"/>
                  <a:gd name="T3" fmla="*/ 28 h 34"/>
                  <a:gd name="T4" fmla="*/ 0 w 32"/>
                  <a:gd name="T5" fmla="*/ 30 h 34"/>
                  <a:gd name="T6" fmla="*/ 0 w 32"/>
                  <a:gd name="T7" fmla="*/ 30 h 34"/>
                  <a:gd name="T8" fmla="*/ 2 w 32"/>
                  <a:gd name="T9" fmla="*/ 32 h 34"/>
                  <a:gd name="T10" fmla="*/ 4 w 32"/>
                  <a:gd name="T11" fmla="*/ 34 h 34"/>
                  <a:gd name="T12" fmla="*/ 6 w 32"/>
                  <a:gd name="T13" fmla="*/ 32 h 34"/>
                  <a:gd name="T14" fmla="*/ 10 w 32"/>
                  <a:gd name="T15" fmla="*/ 32 h 34"/>
                  <a:gd name="T16" fmla="*/ 12 w 32"/>
                  <a:gd name="T17" fmla="*/ 30 h 34"/>
                  <a:gd name="T18" fmla="*/ 16 w 32"/>
                  <a:gd name="T19" fmla="*/ 26 h 34"/>
                  <a:gd name="T20" fmla="*/ 20 w 32"/>
                  <a:gd name="T21" fmla="*/ 24 h 34"/>
                  <a:gd name="T22" fmla="*/ 22 w 32"/>
                  <a:gd name="T23" fmla="*/ 22 h 34"/>
                  <a:gd name="T24" fmla="*/ 22 w 32"/>
                  <a:gd name="T25" fmla="*/ 22 h 34"/>
                  <a:gd name="T26" fmla="*/ 22 w 32"/>
                  <a:gd name="T27" fmla="*/ 22 h 34"/>
                  <a:gd name="T28" fmla="*/ 24 w 32"/>
                  <a:gd name="T29" fmla="*/ 20 h 34"/>
                  <a:gd name="T30" fmla="*/ 26 w 32"/>
                  <a:gd name="T31" fmla="*/ 16 h 34"/>
                  <a:gd name="T32" fmla="*/ 28 w 32"/>
                  <a:gd name="T33" fmla="*/ 12 h 34"/>
                  <a:gd name="T34" fmla="*/ 30 w 32"/>
                  <a:gd name="T35" fmla="*/ 10 h 34"/>
                  <a:gd name="T36" fmla="*/ 32 w 32"/>
                  <a:gd name="T37" fmla="*/ 6 h 34"/>
                  <a:gd name="T38" fmla="*/ 32 w 32"/>
                  <a:gd name="T39" fmla="*/ 4 h 34"/>
                  <a:gd name="T40" fmla="*/ 32 w 32"/>
                  <a:gd name="T41" fmla="*/ 4 h 34"/>
                  <a:gd name="T42" fmla="*/ 32 w 32"/>
                  <a:gd name="T43" fmla="*/ 2 h 34"/>
                  <a:gd name="T44" fmla="*/ 30 w 32"/>
                  <a:gd name="T45" fmla="*/ 0 h 34"/>
                  <a:gd name="T46" fmla="*/ 28 w 32"/>
                  <a:gd name="T47" fmla="*/ 0 h 34"/>
                  <a:gd name="T48" fmla="*/ 26 w 32"/>
                  <a:gd name="T49" fmla="*/ 0 h 34"/>
                  <a:gd name="T50" fmla="*/ 22 w 32"/>
                  <a:gd name="T51" fmla="*/ 2 h 34"/>
                  <a:gd name="T52" fmla="*/ 20 w 32"/>
                  <a:gd name="T53" fmla="*/ 6 h 34"/>
                  <a:gd name="T54" fmla="*/ 16 w 32"/>
                  <a:gd name="T55" fmla="*/ 10 h 34"/>
                  <a:gd name="T56" fmla="*/ 12 w 32"/>
                  <a:gd name="T57" fmla="*/ 14 h 34"/>
                  <a:gd name="T58" fmla="*/ 8 w 32"/>
                  <a:gd name="T59" fmla="*/ 20 h 34"/>
                  <a:gd name="T60" fmla="*/ 4 w 32"/>
                  <a:gd name="T61" fmla="*/ 24 h 34"/>
                  <a:gd name="T62" fmla="*/ 2 w 32"/>
                  <a:gd name="T63" fmla="*/ 26 h 34"/>
                  <a:gd name="T64" fmla="*/ 2 w 32"/>
                  <a:gd name="T65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4">
                    <a:moveTo>
                      <a:pt x="2" y="28"/>
                    </a:moveTo>
                    <a:lnTo>
                      <a:pt x="2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2" y="30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2" y="2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2" name="Freeform 128">
                <a:extLst>
                  <a:ext uri="{FF2B5EF4-FFF2-40B4-BE49-F238E27FC236}">
                    <a16:creationId xmlns:a16="http://schemas.microsoft.com/office/drawing/2014/main" id="{630394F8-D4F0-4B6A-97B9-2E999D0DF67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05250" y="4368800"/>
                <a:ext cx="95250" cy="73025"/>
              </a:xfrm>
              <a:custGeom>
                <a:avLst/>
                <a:gdLst>
                  <a:gd name="T0" fmla="*/ 42 w 60"/>
                  <a:gd name="T1" fmla="*/ 2 h 46"/>
                  <a:gd name="T2" fmla="*/ 30 w 60"/>
                  <a:gd name="T3" fmla="*/ 8 h 46"/>
                  <a:gd name="T4" fmla="*/ 20 w 60"/>
                  <a:gd name="T5" fmla="*/ 10 h 46"/>
                  <a:gd name="T6" fmla="*/ 6 w 60"/>
                  <a:gd name="T7" fmla="*/ 16 h 46"/>
                  <a:gd name="T8" fmla="*/ 6 w 60"/>
                  <a:gd name="T9" fmla="*/ 18 h 46"/>
                  <a:gd name="T10" fmla="*/ 4 w 60"/>
                  <a:gd name="T11" fmla="*/ 20 h 46"/>
                  <a:gd name="T12" fmla="*/ 2 w 60"/>
                  <a:gd name="T13" fmla="*/ 22 h 46"/>
                  <a:gd name="T14" fmla="*/ 2 w 60"/>
                  <a:gd name="T15" fmla="*/ 26 h 46"/>
                  <a:gd name="T16" fmla="*/ 0 w 60"/>
                  <a:gd name="T17" fmla="*/ 30 h 46"/>
                  <a:gd name="T18" fmla="*/ 0 w 60"/>
                  <a:gd name="T19" fmla="*/ 32 h 46"/>
                  <a:gd name="T20" fmla="*/ 0 w 60"/>
                  <a:gd name="T21" fmla="*/ 34 h 46"/>
                  <a:gd name="T22" fmla="*/ 2 w 60"/>
                  <a:gd name="T23" fmla="*/ 36 h 46"/>
                  <a:gd name="T24" fmla="*/ 8 w 60"/>
                  <a:gd name="T25" fmla="*/ 34 h 46"/>
                  <a:gd name="T26" fmla="*/ 12 w 60"/>
                  <a:gd name="T27" fmla="*/ 34 h 46"/>
                  <a:gd name="T28" fmla="*/ 16 w 60"/>
                  <a:gd name="T29" fmla="*/ 32 h 46"/>
                  <a:gd name="T30" fmla="*/ 20 w 60"/>
                  <a:gd name="T31" fmla="*/ 32 h 46"/>
                  <a:gd name="T32" fmla="*/ 20 w 60"/>
                  <a:gd name="T33" fmla="*/ 32 h 46"/>
                  <a:gd name="T34" fmla="*/ 20 w 60"/>
                  <a:gd name="T35" fmla="*/ 32 h 46"/>
                  <a:gd name="T36" fmla="*/ 20 w 60"/>
                  <a:gd name="T37" fmla="*/ 34 h 46"/>
                  <a:gd name="T38" fmla="*/ 20 w 60"/>
                  <a:gd name="T39" fmla="*/ 38 h 46"/>
                  <a:gd name="T40" fmla="*/ 22 w 60"/>
                  <a:gd name="T41" fmla="*/ 40 h 46"/>
                  <a:gd name="T42" fmla="*/ 24 w 60"/>
                  <a:gd name="T43" fmla="*/ 42 h 46"/>
                  <a:gd name="T44" fmla="*/ 26 w 60"/>
                  <a:gd name="T45" fmla="*/ 44 h 46"/>
                  <a:gd name="T46" fmla="*/ 30 w 60"/>
                  <a:gd name="T47" fmla="*/ 44 h 46"/>
                  <a:gd name="T48" fmla="*/ 32 w 60"/>
                  <a:gd name="T49" fmla="*/ 46 h 46"/>
                  <a:gd name="T50" fmla="*/ 36 w 60"/>
                  <a:gd name="T51" fmla="*/ 46 h 46"/>
                  <a:gd name="T52" fmla="*/ 40 w 60"/>
                  <a:gd name="T53" fmla="*/ 46 h 46"/>
                  <a:gd name="T54" fmla="*/ 42 w 60"/>
                  <a:gd name="T55" fmla="*/ 46 h 46"/>
                  <a:gd name="T56" fmla="*/ 44 w 60"/>
                  <a:gd name="T57" fmla="*/ 42 h 46"/>
                  <a:gd name="T58" fmla="*/ 44 w 60"/>
                  <a:gd name="T59" fmla="*/ 38 h 46"/>
                  <a:gd name="T60" fmla="*/ 44 w 60"/>
                  <a:gd name="T61" fmla="*/ 34 h 46"/>
                  <a:gd name="T62" fmla="*/ 42 w 60"/>
                  <a:gd name="T63" fmla="*/ 32 h 46"/>
                  <a:gd name="T64" fmla="*/ 42 w 60"/>
                  <a:gd name="T65" fmla="*/ 30 h 46"/>
                  <a:gd name="T66" fmla="*/ 44 w 60"/>
                  <a:gd name="T67" fmla="*/ 28 h 46"/>
                  <a:gd name="T68" fmla="*/ 46 w 60"/>
                  <a:gd name="T69" fmla="*/ 28 h 46"/>
                  <a:gd name="T70" fmla="*/ 48 w 60"/>
                  <a:gd name="T71" fmla="*/ 30 h 46"/>
                  <a:gd name="T72" fmla="*/ 50 w 60"/>
                  <a:gd name="T73" fmla="*/ 32 h 46"/>
                  <a:gd name="T74" fmla="*/ 52 w 60"/>
                  <a:gd name="T75" fmla="*/ 34 h 46"/>
                  <a:gd name="T76" fmla="*/ 54 w 60"/>
                  <a:gd name="T77" fmla="*/ 36 h 46"/>
                  <a:gd name="T78" fmla="*/ 56 w 60"/>
                  <a:gd name="T79" fmla="*/ 34 h 46"/>
                  <a:gd name="T80" fmla="*/ 58 w 60"/>
                  <a:gd name="T81" fmla="*/ 30 h 46"/>
                  <a:gd name="T82" fmla="*/ 60 w 60"/>
                  <a:gd name="T83" fmla="*/ 24 h 46"/>
                  <a:gd name="T84" fmla="*/ 60 w 60"/>
                  <a:gd name="T85" fmla="*/ 20 h 46"/>
                  <a:gd name="T86" fmla="*/ 60 w 60"/>
                  <a:gd name="T87" fmla="*/ 16 h 46"/>
                  <a:gd name="T88" fmla="*/ 58 w 60"/>
                  <a:gd name="T89" fmla="*/ 12 h 46"/>
                  <a:gd name="T90" fmla="*/ 56 w 60"/>
                  <a:gd name="T91" fmla="*/ 8 h 46"/>
                  <a:gd name="T92" fmla="*/ 52 w 60"/>
                  <a:gd name="T93" fmla="*/ 4 h 46"/>
                  <a:gd name="T94" fmla="*/ 48 w 60"/>
                  <a:gd name="T95" fmla="*/ 2 h 46"/>
                  <a:gd name="T96" fmla="*/ 46 w 60"/>
                  <a:gd name="T97" fmla="*/ 0 h 46"/>
                  <a:gd name="T98" fmla="*/ 42 w 60"/>
                  <a:gd name="T9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0" h="46">
                    <a:moveTo>
                      <a:pt x="42" y="2"/>
                    </a:moveTo>
                    <a:lnTo>
                      <a:pt x="30" y="8"/>
                    </a:lnTo>
                    <a:lnTo>
                      <a:pt x="20" y="10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6" y="44"/>
                    </a:lnTo>
                    <a:lnTo>
                      <a:pt x="30" y="44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4" y="42"/>
                    </a:lnTo>
                    <a:lnTo>
                      <a:pt x="44" y="38"/>
                    </a:lnTo>
                    <a:lnTo>
                      <a:pt x="44" y="34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50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60" y="24"/>
                    </a:lnTo>
                    <a:lnTo>
                      <a:pt x="60" y="20"/>
                    </a:lnTo>
                    <a:lnTo>
                      <a:pt x="60" y="16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3" name="Freeform 129">
                <a:extLst>
                  <a:ext uri="{FF2B5EF4-FFF2-40B4-BE49-F238E27FC236}">
                    <a16:creationId xmlns:a16="http://schemas.microsoft.com/office/drawing/2014/main" id="{F027533F-D640-4CA9-86B7-94F3D464AE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79825" y="4413250"/>
                <a:ext cx="171450" cy="152400"/>
              </a:xfrm>
              <a:custGeom>
                <a:avLst/>
                <a:gdLst>
                  <a:gd name="T0" fmla="*/ 70 w 108"/>
                  <a:gd name="T1" fmla="*/ 46 h 96"/>
                  <a:gd name="T2" fmla="*/ 90 w 108"/>
                  <a:gd name="T3" fmla="*/ 46 h 96"/>
                  <a:gd name="T4" fmla="*/ 100 w 108"/>
                  <a:gd name="T5" fmla="*/ 44 h 96"/>
                  <a:gd name="T6" fmla="*/ 86 w 108"/>
                  <a:gd name="T7" fmla="*/ 38 h 96"/>
                  <a:gd name="T8" fmla="*/ 108 w 108"/>
                  <a:gd name="T9" fmla="*/ 30 h 96"/>
                  <a:gd name="T10" fmla="*/ 108 w 108"/>
                  <a:gd name="T11" fmla="*/ 26 h 96"/>
                  <a:gd name="T12" fmla="*/ 104 w 108"/>
                  <a:gd name="T13" fmla="*/ 22 h 96"/>
                  <a:gd name="T14" fmla="*/ 98 w 108"/>
                  <a:gd name="T15" fmla="*/ 16 h 96"/>
                  <a:gd name="T16" fmla="*/ 92 w 108"/>
                  <a:gd name="T17" fmla="*/ 10 h 96"/>
                  <a:gd name="T18" fmla="*/ 90 w 108"/>
                  <a:gd name="T19" fmla="*/ 6 h 96"/>
                  <a:gd name="T20" fmla="*/ 88 w 108"/>
                  <a:gd name="T21" fmla="*/ 4 h 96"/>
                  <a:gd name="T22" fmla="*/ 84 w 108"/>
                  <a:gd name="T23" fmla="*/ 0 h 96"/>
                  <a:gd name="T24" fmla="*/ 78 w 108"/>
                  <a:gd name="T25" fmla="*/ 2 h 96"/>
                  <a:gd name="T26" fmla="*/ 72 w 108"/>
                  <a:gd name="T27" fmla="*/ 4 h 96"/>
                  <a:gd name="T28" fmla="*/ 66 w 108"/>
                  <a:gd name="T29" fmla="*/ 10 h 96"/>
                  <a:gd name="T30" fmla="*/ 58 w 108"/>
                  <a:gd name="T31" fmla="*/ 14 h 96"/>
                  <a:gd name="T32" fmla="*/ 48 w 108"/>
                  <a:gd name="T33" fmla="*/ 38 h 96"/>
                  <a:gd name="T34" fmla="*/ 42 w 108"/>
                  <a:gd name="T35" fmla="*/ 40 h 96"/>
                  <a:gd name="T36" fmla="*/ 36 w 108"/>
                  <a:gd name="T37" fmla="*/ 46 h 96"/>
                  <a:gd name="T38" fmla="*/ 30 w 108"/>
                  <a:gd name="T39" fmla="*/ 48 h 96"/>
                  <a:gd name="T40" fmla="*/ 24 w 108"/>
                  <a:gd name="T41" fmla="*/ 54 h 96"/>
                  <a:gd name="T42" fmla="*/ 18 w 108"/>
                  <a:gd name="T43" fmla="*/ 60 h 96"/>
                  <a:gd name="T44" fmla="*/ 16 w 108"/>
                  <a:gd name="T45" fmla="*/ 64 h 96"/>
                  <a:gd name="T46" fmla="*/ 0 w 108"/>
                  <a:gd name="T47" fmla="*/ 88 h 96"/>
                  <a:gd name="T48" fmla="*/ 2 w 108"/>
                  <a:gd name="T49" fmla="*/ 90 h 96"/>
                  <a:gd name="T50" fmla="*/ 10 w 108"/>
                  <a:gd name="T51" fmla="*/ 94 h 96"/>
                  <a:gd name="T52" fmla="*/ 16 w 108"/>
                  <a:gd name="T53" fmla="*/ 96 h 96"/>
                  <a:gd name="T54" fmla="*/ 22 w 108"/>
                  <a:gd name="T55" fmla="*/ 90 h 96"/>
                  <a:gd name="T56" fmla="*/ 24 w 108"/>
                  <a:gd name="T57" fmla="*/ 86 h 96"/>
                  <a:gd name="T58" fmla="*/ 28 w 108"/>
                  <a:gd name="T59" fmla="*/ 82 h 96"/>
                  <a:gd name="T60" fmla="*/ 32 w 108"/>
                  <a:gd name="T61" fmla="*/ 80 h 96"/>
                  <a:gd name="T62" fmla="*/ 46 w 108"/>
                  <a:gd name="T63" fmla="*/ 74 h 96"/>
                  <a:gd name="T64" fmla="*/ 62 w 108"/>
                  <a:gd name="T65" fmla="*/ 5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96">
                    <a:moveTo>
                      <a:pt x="62" y="56"/>
                    </a:moveTo>
                    <a:lnTo>
                      <a:pt x="70" y="46"/>
                    </a:lnTo>
                    <a:lnTo>
                      <a:pt x="84" y="46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86" y="38"/>
                    </a:lnTo>
                    <a:lnTo>
                      <a:pt x="108" y="32"/>
                    </a:lnTo>
                    <a:lnTo>
                      <a:pt x="108" y="30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4" y="24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98" y="16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70" y="6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8" y="14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6" y="52"/>
                    </a:lnTo>
                    <a:lnTo>
                      <a:pt x="24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8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0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4" y="96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32" y="80"/>
                    </a:lnTo>
                    <a:lnTo>
                      <a:pt x="38" y="78"/>
                    </a:lnTo>
                    <a:lnTo>
                      <a:pt x="46" y="74"/>
                    </a:lnTo>
                    <a:lnTo>
                      <a:pt x="54" y="70"/>
                    </a:lnTo>
                    <a:lnTo>
                      <a:pt x="62" y="5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4" name="Freeform 130">
                <a:extLst>
                  <a:ext uri="{FF2B5EF4-FFF2-40B4-BE49-F238E27FC236}">
                    <a16:creationId xmlns:a16="http://schemas.microsoft.com/office/drawing/2014/main" id="{33CC47DA-1544-49D6-B631-4B08553073D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48075" y="4479925"/>
                <a:ext cx="190500" cy="174625"/>
              </a:xfrm>
              <a:custGeom>
                <a:avLst/>
                <a:gdLst>
                  <a:gd name="T0" fmla="*/ 102 w 120"/>
                  <a:gd name="T1" fmla="*/ 32 h 110"/>
                  <a:gd name="T2" fmla="*/ 104 w 120"/>
                  <a:gd name="T3" fmla="*/ 34 h 110"/>
                  <a:gd name="T4" fmla="*/ 112 w 120"/>
                  <a:gd name="T5" fmla="*/ 36 h 110"/>
                  <a:gd name="T6" fmla="*/ 120 w 120"/>
                  <a:gd name="T7" fmla="*/ 42 h 110"/>
                  <a:gd name="T8" fmla="*/ 116 w 120"/>
                  <a:gd name="T9" fmla="*/ 46 h 110"/>
                  <a:gd name="T10" fmla="*/ 114 w 120"/>
                  <a:gd name="T11" fmla="*/ 48 h 110"/>
                  <a:gd name="T12" fmla="*/ 106 w 120"/>
                  <a:gd name="T13" fmla="*/ 50 h 110"/>
                  <a:gd name="T14" fmla="*/ 102 w 120"/>
                  <a:gd name="T15" fmla="*/ 54 h 110"/>
                  <a:gd name="T16" fmla="*/ 100 w 120"/>
                  <a:gd name="T17" fmla="*/ 56 h 110"/>
                  <a:gd name="T18" fmla="*/ 94 w 120"/>
                  <a:gd name="T19" fmla="*/ 70 h 110"/>
                  <a:gd name="T20" fmla="*/ 88 w 120"/>
                  <a:gd name="T21" fmla="*/ 76 h 110"/>
                  <a:gd name="T22" fmla="*/ 86 w 120"/>
                  <a:gd name="T23" fmla="*/ 80 h 110"/>
                  <a:gd name="T24" fmla="*/ 84 w 120"/>
                  <a:gd name="T25" fmla="*/ 84 h 110"/>
                  <a:gd name="T26" fmla="*/ 82 w 120"/>
                  <a:gd name="T27" fmla="*/ 94 h 110"/>
                  <a:gd name="T28" fmla="*/ 78 w 120"/>
                  <a:gd name="T29" fmla="*/ 102 h 110"/>
                  <a:gd name="T30" fmla="*/ 74 w 120"/>
                  <a:gd name="T31" fmla="*/ 106 h 110"/>
                  <a:gd name="T32" fmla="*/ 66 w 120"/>
                  <a:gd name="T33" fmla="*/ 108 h 110"/>
                  <a:gd name="T34" fmla="*/ 60 w 120"/>
                  <a:gd name="T35" fmla="*/ 100 h 110"/>
                  <a:gd name="T36" fmla="*/ 50 w 120"/>
                  <a:gd name="T37" fmla="*/ 98 h 110"/>
                  <a:gd name="T38" fmla="*/ 46 w 120"/>
                  <a:gd name="T39" fmla="*/ 96 h 110"/>
                  <a:gd name="T40" fmla="*/ 40 w 120"/>
                  <a:gd name="T41" fmla="*/ 96 h 110"/>
                  <a:gd name="T42" fmla="*/ 34 w 120"/>
                  <a:gd name="T43" fmla="*/ 96 h 110"/>
                  <a:gd name="T44" fmla="*/ 26 w 120"/>
                  <a:gd name="T45" fmla="*/ 94 h 110"/>
                  <a:gd name="T46" fmla="*/ 22 w 120"/>
                  <a:gd name="T47" fmla="*/ 90 h 110"/>
                  <a:gd name="T48" fmla="*/ 16 w 120"/>
                  <a:gd name="T49" fmla="*/ 86 h 110"/>
                  <a:gd name="T50" fmla="*/ 6 w 120"/>
                  <a:gd name="T51" fmla="*/ 82 h 110"/>
                  <a:gd name="T52" fmla="*/ 0 w 120"/>
                  <a:gd name="T53" fmla="*/ 78 h 110"/>
                  <a:gd name="T54" fmla="*/ 0 w 120"/>
                  <a:gd name="T55" fmla="*/ 74 h 110"/>
                  <a:gd name="T56" fmla="*/ 4 w 120"/>
                  <a:gd name="T57" fmla="*/ 72 h 110"/>
                  <a:gd name="T58" fmla="*/ 2 w 120"/>
                  <a:gd name="T59" fmla="*/ 60 h 110"/>
                  <a:gd name="T60" fmla="*/ 2 w 120"/>
                  <a:gd name="T61" fmla="*/ 52 h 110"/>
                  <a:gd name="T62" fmla="*/ 6 w 120"/>
                  <a:gd name="T63" fmla="*/ 44 h 110"/>
                  <a:gd name="T64" fmla="*/ 8 w 120"/>
                  <a:gd name="T65" fmla="*/ 42 h 110"/>
                  <a:gd name="T66" fmla="*/ 20 w 120"/>
                  <a:gd name="T67" fmla="*/ 46 h 110"/>
                  <a:gd name="T68" fmla="*/ 22 w 120"/>
                  <a:gd name="T69" fmla="*/ 48 h 110"/>
                  <a:gd name="T70" fmla="*/ 28 w 120"/>
                  <a:gd name="T71" fmla="*/ 52 h 110"/>
                  <a:gd name="T72" fmla="*/ 36 w 120"/>
                  <a:gd name="T73" fmla="*/ 52 h 110"/>
                  <a:gd name="T74" fmla="*/ 44 w 120"/>
                  <a:gd name="T75" fmla="*/ 44 h 110"/>
                  <a:gd name="T76" fmla="*/ 48 w 120"/>
                  <a:gd name="T77" fmla="*/ 42 h 110"/>
                  <a:gd name="T78" fmla="*/ 56 w 120"/>
                  <a:gd name="T79" fmla="*/ 38 h 110"/>
                  <a:gd name="T80" fmla="*/ 62 w 120"/>
                  <a:gd name="T81" fmla="*/ 34 h 110"/>
                  <a:gd name="T82" fmla="*/ 70 w 120"/>
                  <a:gd name="T83" fmla="*/ 30 h 110"/>
                  <a:gd name="T84" fmla="*/ 74 w 120"/>
                  <a:gd name="T85" fmla="*/ 28 h 110"/>
                  <a:gd name="T86" fmla="*/ 90 w 120"/>
                  <a:gd name="T87" fmla="*/ 4 h 110"/>
                  <a:gd name="T88" fmla="*/ 94 w 120"/>
                  <a:gd name="T89" fmla="*/ 4 h 110"/>
                  <a:gd name="T90" fmla="*/ 106 w 120"/>
                  <a:gd name="T91" fmla="*/ 4 h 110"/>
                  <a:gd name="T92" fmla="*/ 116 w 120"/>
                  <a:gd name="T93" fmla="*/ 2 h 110"/>
                  <a:gd name="T94" fmla="*/ 120 w 120"/>
                  <a:gd name="T95" fmla="*/ 2 h 110"/>
                  <a:gd name="T96" fmla="*/ 116 w 120"/>
                  <a:gd name="T97" fmla="*/ 6 h 110"/>
                  <a:gd name="T98" fmla="*/ 108 w 120"/>
                  <a:gd name="T99" fmla="*/ 12 h 110"/>
                  <a:gd name="T100" fmla="*/ 102 w 120"/>
                  <a:gd name="T101" fmla="*/ 2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0" h="110">
                    <a:moveTo>
                      <a:pt x="102" y="28"/>
                    </a:moveTo>
                    <a:lnTo>
                      <a:pt x="102" y="32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6" y="34"/>
                    </a:lnTo>
                    <a:lnTo>
                      <a:pt x="112" y="36"/>
                    </a:lnTo>
                    <a:lnTo>
                      <a:pt x="116" y="38"/>
                    </a:lnTo>
                    <a:lnTo>
                      <a:pt x="120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4" y="48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06" y="50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0" y="74"/>
                    </a:lnTo>
                    <a:lnTo>
                      <a:pt x="88" y="76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4" y="82"/>
                    </a:lnTo>
                    <a:lnTo>
                      <a:pt x="84" y="84"/>
                    </a:lnTo>
                    <a:lnTo>
                      <a:pt x="82" y="90"/>
                    </a:lnTo>
                    <a:lnTo>
                      <a:pt x="82" y="94"/>
                    </a:lnTo>
                    <a:lnTo>
                      <a:pt x="80" y="98"/>
                    </a:lnTo>
                    <a:lnTo>
                      <a:pt x="78" y="102"/>
                    </a:lnTo>
                    <a:lnTo>
                      <a:pt x="76" y="104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4" y="110"/>
                    </a:lnTo>
                    <a:lnTo>
                      <a:pt x="60" y="100"/>
                    </a:lnTo>
                    <a:lnTo>
                      <a:pt x="50" y="100"/>
                    </a:lnTo>
                    <a:lnTo>
                      <a:pt x="50" y="98"/>
                    </a:lnTo>
                    <a:lnTo>
                      <a:pt x="50" y="96"/>
                    </a:lnTo>
                    <a:lnTo>
                      <a:pt x="46" y="96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4" y="96"/>
                    </a:lnTo>
                    <a:lnTo>
                      <a:pt x="30" y="96"/>
                    </a:lnTo>
                    <a:lnTo>
                      <a:pt x="26" y="94"/>
                    </a:lnTo>
                    <a:lnTo>
                      <a:pt x="24" y="92"/>
                    </a:lnTo>
                    <a:lnTo>
                      <a:pt x="22" y="90"/>
                    </a:lnTo>
                    <a:lnTo>
                      <a:pt x="20" y="88"/>
                    </a:lnTo>
                    <a:lnTo>
                      <a:pt x="16" y="86"/>
                    </a:lnTo>
                    <a:lnTo>
                      <a:pt x="12" y="84"/>
                    </a:lnTo>
                    <a:lnTo>
                      <a:pt x="6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60"/>
                    </a:lnTo>
                    <a:lnTo>
                      <a:pt x="2" y="56"/>
                    </a:lnTo>
                    <a:lnTo>
                      <a:pt x="2" y="52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28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2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52"/>
                    </a:lnTo>
                    <a:lnTo>
                      <a:pt x="40" y="50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8" y="42"/>
                    </a:lnTo>
                    <a:lnTo>
                      <a:pt x="50" y="38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62" y="34"/>
                    </a:lnTo>
                    <a:lnTo>
                      <a:pt x="66" y="32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82" y="1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4" y="4"/>
                    </a:lnTo>
                    <a:lnTo>
                      <a:pt x="100" y="4"/>
                    </a:lnTo>
                    <a:lnTo>
                      <a:pt x="106" y="4"/>
                    </a:lnTo>
                    <a:lnTo>
                      <a:pt x="112" y="4"/>
                    </a:lnTo>
                    <a:lnTo>
                      <a:pt x="116" y="2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18" y="4"/>
                    </a:lnTo>
                    <a:lnTo>
                      <a:pt x="116" y="6"/>
                    </a:lnTo>
                    <a:lnTo>
                      <a:pt x="112" y="8"/>
                    </a:lnTo>
                    <a:lnTo>
                      <a:pt x="108" y="12"/>
                    </a:lnTo>
                    <a:lnTo>
                      <a:pt x="102" y="14"/>
                    </a:lnTo>
                    <a:lnTo>
                      <a:pt x="102" y="2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5" name="Freeform 131">
                <a:extLst>
                  <a:ext uri="{FF2B5EF4-FFF2-40B4-BE49-F238E27FC236}">
                    <a16:creationId xmlns:a16="http://schemas.microsoft.com/office/drawing/2014/main" id="{1869E0EB-C34F-47AE-B6B6-CAA9C89CDE6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89425" y="4613275"/>
                <a:ext cx="203200" cy="171450"/>
              </a:xfrm>
              <a:custGeom>
                <a:avLst/>
                <a:gdLst>
                  <a:gd name="T0" fmla="*/ 78 w 128"/>
                  <a:gd name="T1" fmla="*/ 40 h 108"/>
                  <a:gd name="T2" fmla="*/ 78 w 128"/>
                  <a:gd name="T3" fmla="*/ 38 h 108"/>
                  <a:gd name="T4" fmla="*/ 76 w 128"/>
                  <a:gd name="T5" fmla="*/ 36 h 108"/>
                  <a:gd name="T6" fmla="*/ 72 w 128"/>
                  <a:gd name="T7" fmla="*/ 36 h 108"/>
                  <a:gd name="T8" fmla="*/ 70 w 128"/>
                  <a:gd name="T9" fmla="*/ 34 h 108"/>
                  <a:gd name="T10" fmla="*/ 68 w 128"/>
                  <a:gd name="T11" fmla="*/ 32 h 108"/>
                  <a:gd name="T12" fmla="*/ 62 w 128"/>
                  <a:gd name="T13" fmla="*/ 28 h 108"/>
                  <a:gd name="T14" fmla="*/ 58 w 128"/>
                  <a:gd name="T15" fmla="*/ 24 h 108"/>
                  <a:gd name="T16" fmla="*/ 52 w 128"/>
                  <a:gd name="T17" fmla="*/ 20 h 108"/>
                  <a:gd name="T18" fmla="*/ 46 w 128"/>
                  <a:gd name="T19" fmla="*/ 16 h 108"/>
                  <a:gd name="T20" fmla="*/ 42 w 128"/>
                  <a:gd name="T21" fmla="*/ 12 h 108"/>
                  <a:gd name="T22" fmla="*/ 40 w 128"/>
                  <a:gd name="T23" fmla="*/ 10 h 108"/>
                  <a:gd name="T24" fmla="*/ 38 w 128"/>
                  <a:gd name="T25" fmla="*/ 10 h 108"/>
                  <a:gd name="T26" fmla="*/ 34 w 128"/>
                  <a:gd name="T27" fmla="*/ 10 h 108"/>
                  <a:gd name="T28" fmla="*/ 26 w 128"/>
                  <a:gd name="T29" fmla="*/ 8 h 108"/>
                  <a:gd name="T30" fmla="*/ 14 w 128"/>
                  <a:gd name="T31" fmla="*/ 4 h 108"/>
                  <a:gd name="T32" fmla="*/ 4 w 128"/>
                  <a:gd name="T33" fmla="*/ 0 h 108"/>
                  <a:gd name="T34" fmla="*/ 0 w 128"/>
                  <a:gd name="T35" fmla="*/ 80 h 108"/>
                  <a:gd name="T36" fmla="*/ 12 w 128"/>
                  <a:gd name="T37" fmla="*/ 86 h 108"/>
                  <a:gd name="T38" fmla="*/ 28 w 128"/>
                  <a:gd name="T39" fmla="*/ 80 h 108"/>
                  <a:gd name="T40" fmla="*/ 28 w 128"/>
                  <a:gd name="T41" fmla="*/ 78 h 108"/>
                  <a:gd name="T42" fmla="*/ 28 w 128"/>
                  <a:gd name="T43" fmla="*/ 76 h 108"/>
                  <a:gd name="T44" fmla="*/ 30 w 128"/>
                  <a:gd name="T45" fmla="*/ 74 h 108"/>
                  <a:gd name="T46" fmla="*/ 34 w 128"/>
                  <a:gd name="T47" fmla="*/ 72 h 108"/>
                  <a:gd name="T48" fmla="*/ 38 w 128"/>
                  <a:gd name="T49" fmla="*/ 68 h 108"/>
                  <a:gd name="T50" fmla="*/ 42 w 128"/>
                  <a:gd name="T51" fmla="*/ 68 h 108"/>
                  <a:gd name="T52" fmla="*/ 46 w 128"/>
                  <a:gd name="T53" fmla="*/ 66 h 108"/>
                  <a:gd name="T54" fmla="*/ 52 w 128"/>
                  <a:gd name="T55" fmla="*/ 68 h 108"/>
                  <a:gd name="T56" fmla="*/ 76 w 128"/>
                  <a:gd name="T57" fmla="*/ 82 h 108"/>
                  <a:gd name="T58" fmla="*/ 86 w 128"/>
                  <a:gd name="T59" fmla="*/ 94 h 108"/>
                  <a:gd name="T60" fmla="*/ 104 w 128"/>
                  <a:gd name="T61" fmla="*/ 102 h 108"/>
                  <a:gd name="T62" fmla="*/ 126 w 128"/>
                  <a:gd name="T63" fmla="*/ 108 h 108"/>
                  <a:gd name="T64" fmla="*/ 128 w 128"/>
                  <a:gd name="T65" fmla="*/ 108 h 108"/>
                  <a:gd name="T66" fmla="*/ 128 w 128"/>
                  <a:gd name="T67" fmla="*/ 106 h 108"/>
                  <a:gd name="T68" fmla="*/ 128 w 128"/>
                  <a:gd name="T69" fmla="*/ 104 h 108"/>
                  <a:gd name="T70" fmla="*/ 128 w 128"/>
                  <a:gd name="T71" fmla="*/ 100 h 108"/>
                  <a:gd name="T72" fmla="*/ 126 w 128"/>
                  <a:gd name="T73" fmla="*/ 98 h 108"/>
                  <a:gd name="T74" fmla="*/ 124 w 128"/>
                  <a:gd name="T75" fmla="*/ 94 h 108"/>
                  <a:gd name="T76" fmla="*/ 120 w 128"/>
                  <a:gd name="T77" fmla="*/ 92 h 108"/>
                  <a:gd name="T78" fmla="*/ 116 w 128"/>
                  <a:gd name="T79" fmla="*/ 88 h 108"/>
                  <a:gd name="T80" fmla="*/ 110 w 128"/>
                  <a:gd name="T81" fmla="*/ 84 h 108"/>
                  <a:gd name="T82" fmla="*/ 106 w 128"/>
                  <a:gd name="T83" fmla="*/ 80 h 108"/>
                  <a:gd name="T84" fmla="*/ 102 w 128"/>
                  <a:gd name="T85" fmla="*/ 76 h 108"/>
                  <a:gd name="T86" fmla="*/ 98 w 128"/>
                  <a:gd name="T87" fmla="*/ 72 h 108"/>
                  <a:gd name="T88" fmla="*/ 96 w 128"/>
                  <a:gd name="T89" fmla="*/ 70 h 108"/>
                  <a:gd name="T90" fmla="*/ 96 w 128"/>
                  <a:gd name="T91" fmla="*/ 70 h 108"/>
                  <a:gd name="T92" fmla="*/ 80 w 128"/>
                  <a:gd name="T93" fmla="*/ 60 h 108"/>
                  <a:gd name="T94" fmla="*/ 96 w 128"/>
                  <a:gd name="T95" fmla="*/ 54 h 108"/>
                  <a:gd name="T96" fmla="*/ 92 w 128"/>
                  <a:gd name="T97" fmla="*/ 46 h 108"/>
                  <a:gd name="T98" fmla="*/ 90 w 128"/>
                  <a:gd name="T99" fmla="*/ 46 h 108"/>
                  <a:gd name="T100" fmla="*/ 88 w 128"/>
                  <a:gd name="T101" fmla="*/ 44 h 108"/>
                  <a:gd name="T102" fmla="*/ 84 w 128"/>
                  <a:gd name="T103" fmla="*/ 44 h 108"/>
                  <a:gd name="T104" fmla="*/ 80 w 128"/>
                  <a:gd name="T105" fmla="*/ 42 h 108"/>
                  <a:gd name="T106" fmla="*/ 78 w 128"/>
                  <a:gd name="T107" fmla="*/ 42 h 108"/>
                  <a:gd name="T108" fmla="*/ 78 w 128"/>
                  <a:gd name="T109" fmla="*/ 4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08">
                    <a:moveTo>
                      <a:pt x="78" y="40"/>
                    </a:moveTo>
                    <a:lnTo>
                      <a:pt x="78" y="38"/>
                    </a:lnTo>
                    <a:lnTo>
                      <a:pt x="76" y="36"/>
                    </a:lnTo>
                    <a:lnTo>
                      <a:pt x="72" y="36"/>
                    </a:lnTo>
                    <a:lnTo>
                      <a:pt x="70" y="34"/>
                    </a:lnTo>
                    <a:lnTo>
                      <a:pt x="68" y="32"/>
                    </a:lnTo>
                    <a:lnTo>
                      <a:pt x="62" y="28"/>
                    </a:lnTo>
                    <a:lnTo>
                      <a:pt x="58" y="24"/>
                    </a:lnTo>
                    <a:lnTo>
                      <a:pt x="52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26" y="8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80"/>
                    </a:lnTo>
                    <a:lnTo>
                      <a:pt x="12" y="86"/>
                    </a:lnTo>
                    <a:lnTo>
                      <a:pt x="28" y="80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30" y="74"/>
                    </a:lnTo>
                    <a:lnTo>
                      <a:pt x="34" y="72"/>
                    </a:lnTo>
                    <a:lnTo>
                      <a:pt x="38" y="68"/>
                    </a:lnTo>
                    <a:lnTo>
                      <a:pt x="42" y="68"/>
                    </a:lnTo>
                    <a:lnTo>
                      <a:pt x="46" y="66"/>
                    </a:lnTo>
                    <a:lnTo>
                      <a:pt x="52" y="68"/>
                    </a:lnTo>
                    <a:lnTo>
                      <a:pt x="76" y="82"/>
                    </a:lnTo>
                    <a:lnTo>
                      <a:pt x="86" y="94"/>
                    </a:lnTo>
                    <a:lnTo>
                      <a:pt x="104" y="102"/>
                    </a:lnTo>
                    <a:lnTo>
                      <a:pt x="126" y="108"/>
                    </a:lnTo>
                    <a:lnTo>
                      <a:pt x="128" y="108"/>
                    </a:lnTo>
                    <a:lnTo>
                      <a:pt x="128" y="106"/>
                    </a:lnTo>
                    <a:lnTo>
                      <a:pt x="128" y="104"/>
                    </a:lnTo>
                    <a:lnTo>
                      <a:pt x="128" y="100"/>
                    </a:lnTo>
                    <a:lnTo>
                      <a:pt x="126" y="98"/>
                    </a:lnTo>
                    <a:lnTo>
                      <a:pt x="124" y="94"/>
                    </a:lnTo>
                    <a:lnTo>
                      <a:pt x="120" y="92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6" y="80"/>
                    </a:lnTo>
                    <a:lnTo>
                      <a:pt x="102" y="76"/>
                    </a:lnTo>
                    <a:lnTo>
                      <a:pt x="98" y="72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80" y="60"/>
                    </a:lnTo>
                    <a:lnTo>
                      <a:pt x="96" y="54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8" y="44"/>
                    </a:lnTo>
                    <a:lnTo>
                      <a:pt x="84" y="44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8" y="4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6" name="Freeform 132">
                <a:extLst>
                  <a:ext uri="{FF2B5EF4-FFF2-40B4-BE49-F238E27FC236}">
                    <a16:creationId xmlns:a16="http://schemas.microsoft.com/office/drawing/2014/main" id="{B2BFC58B-9CEA-4FAE-8B97-B9F02165AA4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98925" y="4568825"/>
                <a:ext cx="193675" cy="171450"/>
              </a:xfrm>
              <a:custGeom>
                <a:avLst/>
                <a:gdLst>
                  <a:gd name="T0" fmla="*/ 122 w 122"/>
                  <a:gd name="T1" fmla="*/ 28 h 108"/>
                  <a:gd name="T2" fmla="*/ 114 w 122"/>
                  <a:gd name="T3" fmla="*/ 24 h 108"/>
                  <a:gd name="T4" fmla="*/ 102 w 122"/>
                  <a:gd name="T5" fmla="*/ 18 h 108"/>
                  <a:gd name="T6" fmla="*/ 92 w 122"/>
                  <a:gd name="T7" fmla="*/ 14 h 108"/>
                  <a:gd name="T8" fmla="*/ 80 w 122"/>
                  <a:gd name="T9" fmla="*/ 14 h 108"/>
                  <a:gd name="T10" fmla="*/ 72 w 122"/>
                  <a:gd name="T11" fmla="*/ 20 h 108"/>
                  <a:gd name="T12" fmla="*/ 72 w 122"/>
                  <a:gd name="T13" fmla="*/ 20 h 108"/>
                  <a:gd name="T14" fmla="*/ 72 w 122"/>
                  <a:gd name="T15" fmla="*/ 24 h 108"/>
                  <a:gd name="T16" fmla="*/ 72 w 122"/>
                  <a:gd name="T17" fmla="*/ 28 h 108"/>
                  <a:gd name="T18" fmla="*/ 70 w 122"/>
                  <a:gd name="T19" fmla="*/ 32 h 108"/>
                  <a:gd name="T20" fmla="*/ 70 w 122"/>
                  <a:gd name="T21" fmla="*/ 36 h 108"/>
                  <a:gd name="T22" fmla="*/ 66 w 122"/>
                  <a:gd name="T23" fmla="*/ 40 h 108"/>
                  <a:gd name="T24" fmla="*/ 64 w 122"/>
                  <a:gd name="T25" fmla="*/ 42 h 108"/>
                  <a:gd name="T26" fmla="*/ 58 w 122"/>
                  <a:gd name="T27" fmla="*/ 42 h 108"/>
                  <a:gd name="T28" fmla="*/ 52 w 122"/>
                  <a:gd name="T29" fmla="*/ 42 h 108"/>
                  <a:gd name="T30" fmla="*/ 48 w 122"/>
                  <a:gd name="T31" fmla="*/ 40 h 108"/>
                  <a:gd name="T32" fmla="*/ 42 w 122"/>
                  <a:gd name="T33" fmla="*/ 38 h 108"/>
                  <a:gd name="T34" fmla="*/ 40 w 122"/>
                  <a:gd name="T35" fmla="*/ 32 h 108"/>
                  <a:gd name="T36" fmla="*/ 38 w 122"/>
                  <a:gd name="T37" fmla="*/ 28 h 108"/>
                  <a:gd name="T38" fmla="*/ 34 w 122"/>
                  <a:gd name="T39" fmla="*/ 22 h 108"/>
                  <a:gd name="T40" fmla="*/ 34 w 122"/>
                  <a:gd name="T41" fmla="*/ 18 h 108"/>
                  <a:gd name="T42" fmla="*/ 32 w 122"/>
                  <a:gd name="T43" fmla="*/ 14 h 108"/>
                  <a:gd name="T44" fmla="*/ 32 w 122"/>
                  <a:gd name="T45" fmla="*/ 12 h 108"/>
                  <a:gd name="T46" fmla="*/ 30 w 122"/>
                  <a:gd name="T47" fmla="*/ 12 h 108"/>
                  <a:gd name="T48" fmla="*/ 28 w 122"/>
                  <a:gd name="T49" fmla="*/ 10 h 108"/>
                  <a:gd name="T50" fmla="*/ 26 w 122"/>
                  <a:gd name="T51" fmla="*/ 6 h 108"/>
                  <a:gd name="T52" fmla="*/ 22 w 122"/>
                  <a:gd name="T53" fmla="*/ 4 h 108"/>
                  <a:gd name="T54" fmla="*/ 18 w 122"/>
                  <a:gd name="T55" fmla="*/ 2 h 108"/>
                  <a:gd name="T56" fmla="*/ 12 w 122"/>
                  <a:gd name="T57" fmla="*/ 0 h 108"/>
                  <a:gd name="T58" fmla="*/ 8 w 122"/>
                  <a:gd name="T59" fmla="*/ 2 h 108"/>
                  <a:gd name="T60" fmla="*/ 2 w 122"/>
                  <a:gd name="T61" fmla="*/ 4 h 108"/>
                  <a:gd name="T62" fmla="*/ 2 w 122"/>
                  <a:gd name="T63" fmla="*/ 6 h 108"/>
                  <a:gd name="T64" fmla="*/ 0 w 122"/>
                  <a:gd name="T65" fmla="*/ 8 h 108"/>
                  <a:gd name="T66" fmla="*/ 0 w 122"/>
                  <a:gd name="T67" fmla="*/ 10 h 108"/>
                  <a:gd name="T68" fmla="*/ 2 w 122"/>
                  <a:gd name="T69" fmla="*/ 14 h 108"/>
                  <a:gd name="T70" fmla="*/ 6 w 122"/>
                  <a:gd name="T71" fmla="*/ 18 h 108"/>
                  <a:gd name="T72" fmla="*/ 10 w 122"/>
                  <a:gd name="T73" fmla="*/ 26 h 108"/>
                  <a:gd name="T74" fmla="*/ 12 w 122"/>
                  <a:gd name="T75" fmla="*/ 32 h 108"/>
                  <a:gd name="T76" fmla="*/ 14 w 122"/>
                  <a:gd name="T77" fmla="*/ 38 h 108"/>
                  <a:gd name="T78" fmla="*/ 14 w 122"/>
                  <a:gd name="T79" fmla="*/ 42 h 108"/>
                  <a:gd name="T80" fmla="*/ 16 w 122"/>
                  <a:gd name="T81" fmla="*/ 46 h 108"/>
                  <a:gd name="T82" fmla="*/ 18 w 122"/>
                  <a:gd name="T83" fmla="*/ 48 h 108"/>
                  <a:gd name="T84" fmla="*/ 20 w 122"/>
                  <a:gd name="T85" fmla="*/ 50 h 108"/>
                  <a:gd name="T86" fmla="*/ 24 w 122"/>
                  <a:gd name="T87" fmla="*/ 50 h 108"/>
                  <a:gd name="T88" fmla="*/ 28 w 122"/>
                  <a:gd name="T89" fmla="*/ 48 h 108"/>
                  <a:gd name="T90" fmla="*/ 34 w 122"/>
                  <a:gd name="T91" fmla="*/ 48 h 108"/>
                  <a:gd name="T92" fmla="*/ 38 w 122"/>
                  <a:gd name="T93" fmla="*/ 50 h 108"/>
                  <a:gd name="T94" fmla="*/ 42 w 122"/>
                  <a:gd name="T95" fmla="*/ 52 h 108"/>
                  <a:gd name="T96" fmla="*/ 46 w 122"/>
                  <a:gd name="T97" fmla="*/ 54 h 108"/>
                  <a:gd name="T98" fmla="*/ 50 w 122"/>
                  <a:gd name="T99" fmla="*/ 54 h 108"/>
                  <a:gd name="T100" fmla="*/ 56 w 122"/>
                  <a:gd name="T101" fmla="*/ 56 h 108"/>
                  <a:gd name="T102" fmla="*/ 62 w 122"/>
                  <a:gd name="T103" fmla="*/ 56 h 108"/>
                  <a:gd name="T104" fmla="*/ 68 w 122"/>
                  <a:gd name="T105" fmla="*/ 58 h 108"/>
                  <a:gd name="T106" fmla="*/ 70 w 122"/>
                  <a:gd name="T107" fmla="*/ 58 h 108"/>
                  <a:gd name="T108" fmla="*/ 72 w 122"/>
                  <a:gd name="T109" fmla="*/ 58 h 108"/>
                  <a:gd name="T110" fmla="*/ 88 w 122"/>
                  <a:gd name="T111" fmla="*/ 72 h 108"/>
                  <a:gd name="T112" fmla="*/ 98 w 122"/>
                  <a:gd name="T113" fmla="*/ 90 h 108"/>
                  <a:gd name="T114" fmla="*/ 114 w 122"/>
                  <a:gd name="T115" fmla="*/ 104 h 108"/>
                  <a:gd name="T116" fmla="*/ 118 w 122"/>
                  <a:gd name="T117" fmla="*/ 108 h 108"/>
                  <a:gd name="T118" fmla="*/ 122 w 122"/>
                  <a:gd name="T119" fmla="*/ 2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2" h="108">
                    <a:moveTo>
                      <a:pt x="122" y="28"/>
                    </a:moveTo>
                    <a:lnTo>
                      <a:pt x="114" y="24"/>
                    </a:lnTo>
                    <a:lnTo>
                      <a:pt x="102" y="18"/>
                    </a:lnTo>
                    <a:lnTo>
                      <a:pt x="92" y="14"/>
                    </a:lnTo>
                    <a:lnTo>
                      <a:pt x="80" y="1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66" y="40"/>
                    </a:lnTo>
                    <a:lnTo>
                      <a:pt x="64" y="42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48" y="40"/>
                    </a:lnTo>
                    <a:lnTo>
                      <a:pt x="42" y="3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26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4" y="50"/>
                    </a:lnTo>
                    <a:lnTo>
                      <a:pt x="28" y="48"/>
                    </a:lnTo>
                    <a:lnTo>
                      <a:pt x="34" y="48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46" y="54"/>
                    </a:lnTo>
                    <a:lnTo>
                      <a:pt x="50" y="54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8"/>
                    </a:lnTo>
                    <a:lnTo>
                      <a:pt x="70" y="58"/>
                    </a:lnTo>
                    <a:lnTo>
                      <a:pt x="72" y="58"/>
                    </a:lnTo>
                    <a:lnTo>
                      <a:pt x="88" y="72"/>
                    </a:lnTo>
                    <a:lnTo>
                      <a:pt x="98" y="90"/>
                    </a:lnTo>
                    <a:lnTo>
                      <a:pt x="114" y="104"/>
                    </a:lnTo>
                    <a:lnTo>
                      <a:pt x="118" y="108"/>
                    </a:lnTo>
                    <a:lnTo>
                      <a:pt x="122" y="2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7" name="Freeform 133">
                <a:extLst>
                  <a:ext uri="{FF2B5EF4-FFF2-40B4-BE49-F238E27FC236}">
                    <a16:creationId xmlns:a16="http://schemas.microsoft.com/office/drawing/2014/main" id="{70CE4F3C-4AB3-405A-B3F8-ADBEC7C8AAE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36975" y="4851400"/>
                <a:ext cx="806450" cy="647700"/>
              </a:xfrm>
              <a:custGeom>
                <a:avLst/>
                <a:gdLst>
                  <a:gd name="T0" fmla="*/ 98 w 508"/>
                  <a:gd name="T1" fmla="*/ 124 h 408"/>
                  <a:gd name="T2" fmla="*/ 110 w 508"/>
                  <a:gd name="T3" fmla="*/ 100 h 408"/>
                  <a:gd name="T4" fmla="*/ 128 w 508"/>
                  <a:gd name="T5" fmla="*/ 86 h 408"/>
                  <a:gd name="T6" fmla="*/ 134 w 508"/>
                  <a:gd name="T7" fmla="*/ 70 h 408"/>
                  <a:gd name="T8" fmla="*/ 170 w 508"/>
                  <a:gd name="T9" fmla="*/ 48 h 408"/>
                  <a:gd name="T10" fmla="*/ 190 w 508"/>
                  <a:gd name="T11" fmla="*/ 60 h 408"/>
                  <a:gd name="T12" fmla="*/ 202 w 508"/>
                  <a:gd name="T13" fmla="*/ 56 h 408"/>
                  <a:gd name="T14" fmla="*/ 196 w 508"/>
                  <a:gd name="T15" fmla="*/ 44 h 408"/>
                  <a:gd name="T16" fmla="*/ 204 w 508"/>
                  <a:gd name="T17" fmla="*/ 28 h 408"/>
                  <a:gd name="T18" fmla="*/ 230 w 508"/>
                  <a:gd name="T19" fmla="*/ 18 h 408"/>
                  <a:gd name="T20" fmla="*/ 222 w 508"/>
                  <a:gd name="T21" fmla="*/ 8 h 408"/>
                  <a:gd name="T22" fmla="*/ 238 w 508"/>
                  <a:gd name="T23" fmla="*/ 0 h 408"/>
                  <a:gd name="T24" fmla="*/ 246 w 508"/>
                  <a:gd name="T25" fmla="*/ 8 h 408"/>
                  <a:gd name="T26" fmla="*/ 252 w 508"/>
                  <a:gd name="T27" fmla="*/ 12 h 408"/>
                  <a:gd name="T28" fmla="*/ 256 w 508"/>
                  <a:gd name="T29" fmla="*/ 4 h 408"/>
                  <a:gd name="T30" fmla="*/ 268 w 508"/>
                  <a:gd name="T31" fmla="*/ 20 h 408"/>
                  <a:gd name="T32" fmla="*/ 298 w 508"/>
                  <a:gd name="T33" fmla="*/ 18 h 408"/>
                  <a:gd name="T34" fmla="*/ 300 w 508"/>
                  <a:gd name="T35" fmla="*/ 32 h 408"/>
                  <a:gd name="T36" fmla="*/ 286 w 508"/>
                  <a:gd name="T37" fmla="*/ 52 h 408"/>
                  <a:gd name="T38" fmla="*/ 326 w 508"/>
                  <a:gd name="T39" fmla="*/ 82 h 408"/>
                  <a:gd name="T40" fmla="*/ 344 w 508"/>
                  <a:gd name="T41" fmla="*/ 78 h 408"/>
                  <a:gd name="T42" fmla="*/ 358 w 508"/>
                  <a:gd name="T43" fmla="*/ 10 h 408"/>
                  <a:gd name="T44" fmla="*/ 364 w 508"/>
                  <a:gd name="T45" fmla="*/ 0 h 408"/>
                  <a:gd name="T46" fmla="*/ 378 w 508"/>
                  <a:gd name="T47" fmla="*/ 20 h 408"/>
                  <a:gd name="T48" fmla="*/ 376 w 508"/>
                  <a:gd name="T49" fmla="*/ 36 h 408"/>
                  <a:gd name="T50" fmla="*/ 390 w 508"/>
                  <a:gd name="T51" fmla="*/ 42 h 408"/>
                  <a:gd name="T52" fmla="*/ 404 w 508"/>
                  <a:gd name="T53" fmla="*/ 66 h 408"/>
                  <a:gd name="T54" fmla="*/ 412 w 508"/>
                  <a:gd name="T55" fmla="*/ 80 h 408"/>
                  <a:gd name="T56" fmla="*/ 424 w 508"/>
                  <a:gd name="T57" fmla="*/ 100 h 408"/>
                  <a:gd name="T58" fmla="*/ 454 w 508"/>
                  <a:gd name="T59" fmla="*/ 136 h 408"/>
                  <a:gd name="T60" fmla="*/ 506 w 508"/>
                  <a:gd name="T61" fmla="*/ 210 h 408"/>
                  <a:gd name="T62" fmla="*/ 508 w 508"/>
                  <a:gd name="T63" fmla="*/ 272 h 408"/>
                  <a:gd name="T64" fmla="*/ 488 w 508"/>
                  <a:gd name="T65" fmla="*/ 294 h 408"/>
                  <a:gd name="T66" fmla="*/ 472 w 508"/>
                  <a:gd name="T67" fmla="*/ 332 h 408"/>
                  <a:gd name="T68" fmla="*/ 460 w 508"/>
                  <a:gd name="T69" fmla="*/ 352 h 408"/>
                  <a:gd name="T70" fmla="*/ 460 w 508"/>
                  <a:gd name="T71" fmla="*/ 384 h 408"/>
                  <a:gd name="T72" fmla="*/ 414 w 508"/>
                  <a:gd name="T73" fmla="*/ 408 h 408"/>
                  <a:gd name="T74" fmla="*/ 394 w 508"/>
                  <a:gd name="T75" fmla="*/ 392 h 408"/>
                  <a:gd name="T76" fmla="*/ 376 w 508"/>
                  <a:gd name="T77" fmla="*/ 396 h 408"/>
                  <a:gd name="T78" fmla="*/ 344 w 508"/>
                  <a:gd name="T79" fmla="*/ 388 h 408"/>
                  <a:gd name="T80" fmla="*/ 274 w 508"/>
                  <a:gd name="T81" fmla="*/ 318 h 408"/>
                  <a:gd name="T82" fmla="*/ 214 w 508"/>
                  <a:gd name="T83" fmla="*/ 294 h 408"/>
                  <a:gd name="T84" fmla="*/ 134 w 508"/>
                  <a:gd name="T85" fmla="*/ 326 h 408"/>
                  <a:gd name="T86" fmla="*/ 120 w 508"/>
                  <a:gd name="T87" fmla="*/ 340 h 408"/>
                  <a:gd name="T88" fmla="*/ 80 w 508"/>
                  <a:gd name="T89" fmla="*/ 338 h 408"/>
                  <a:gd name="T90" fmla="*/ 64 w 508"/>
                  <a:gd name="T91" fmla="*/ 352 h 408"/>
                  <a:gd name="T92" fmla="*/ 36 w 508"/>
                  <a:gd name="T93" fmla="*/ 350 h 408"/>
                  <a:gd name="T94" fmla="*/ 30 w 508"/>
                  <a:gd name="T95" fmla="*/ 340 h 408"/>
                  <a:gd name="T96" fmla="*/ 20 w 508"/>
                  <a:gd name="T97" fmla="*/ 342 h 408"/>
                  <a:gd name="T98" fmla="*/ 26 w 508"/>
                  <a:gd name="T99" fmla="*/ 326 h 408"/>
                  <a:gd name="T100" fmla="*/ 24 w 508"/>
                  <a:gd name="T101" fmla="*/ 284 h 408"/>
                  <a:gd name="T102" fmla="*/ 4 w 508"/>
                  <a:gd name="T103" fmla="*/ 228 h 408"/>
                  <a:gd name="T104" fmla="*/ 4 w 508"/>
                  <a:gd name="T105" fmla="*/ 194 h 408"/>
                  <a:gd name="T106" fmla="*/ 12 w 508"/>
                  <a:gd name="T107" fmla="*/ 154 h 408"/>
                  <a:gd name="T108" fmla="*/ 30 w 508"/>
                  <a:gd name="T109" fmla="*/ 13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08" h="408">
                    <a:moveTo>
                      <a:pt x="30" y="138"/>
                    </a:moveTo>
                    <a:lnTo>
                      <a:pt x="60" y="136"/>
                    </a:lnTo>
                    <a:lnTo>
                      <a:pt x="92" y="130"/>
                    </a:lnTo>
                    <a:lnTo>
                      <a:pt x="92" y="130"/>
                    </a:lnTo>
                    <a:lnTo>
                      <a:pt x="94" y="128"/>
                    </a:lnTo>
                    <a:lnTo>
                      <a:pt x="98" y="124"/>
                    </a:lnTo>
                    <a:lnTo>
                      <a:pt x="100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8" y="108"/>
                    </a:lnTo>
                    <a:lnTo>
                      <a:pt x="110" y="104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4" y="88"/>
                    </a:lnTo>
                    <a:lnTo>
                      <a:pt x="118" y="86"/>
                    </a:lnTo>
                    <a:lnTo>
                      <a:pt x="122" y="86"/>
                    </a:lnTo>
                    <a:lnTo>
                      <a:pt x="128" y="86"/>
                    </a:lnTo>
                    <a:lnTo>
                      <a:pt x="128" y="84"/>
                    </a:lnTo>
                    <a:lnTo>
                      <a:pt x="128" y="82"/>
                    </a:lnTo>
                    <a:lnTo>
                      <a:pt x="128" y="80"/>
                    </a:lnTo>
                    <a:lnTo>
                      <a:pt x="130" y="76"/>
                    </a:lnTo>
                    <a:lnTo>
                      <a:pt x="130" y="72"/>
                    </a:lnTo>
                    <a:lnTo>
                      <a:pt x="134" y="70"/>
                    </a:lnTo>
                    <a:lnTo>
                      <a:pt x="136" y="70"/>
                    </a:lnTo>
                    <a:lnTo>
                      <a:pt x="140" y="66"/>
                    </a:lnTo>
                    <a:lnTo>
                      <a:pt x="146" y="56"/>
                    </a:lnTo>
                    <a:lnTo>
                      <a:pt x="156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2" y="50"/>
                    </a:lnTo>
                    <a:lnTo>
                      <a:pt x="176" y="52"/>
                    </a:lnTo>
                    <a:lnTo>
                      <a:pt x="180" y="54"/>
                    </a:lnTo>
                    <a:lnTo>
                      <a:pt x="182" y="56"/>
                    </a:lnTo>
                    <a:lnTo>
                      <a:pt x="186" y="58"/>
                    </a:lnTo>
                    <a:lnTo>
                      <a:pt x="190" y="60"/>
                    </a:lnTo>
                    <a:lnTo>
                      <a:pt x="194" y="60"/>
                    </a:lnTo>
                    <a:lnTo>
                      <a:pt x="196" y="60"/>
                    </a:lnTo>
                    <a:lnTo>
                      <a:pt x="198" y="6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2"/>
                    </a:lnTo>
                    <a:lnTo>
                      <a:pt x="200" y="50"/>
                    </a:lnTo>
                    <a:lnTo>
                      <a:pt x="198" y="48"/>
                    </a:lnTo>
                    <a:lnTo>
                      <a:pt x="196" y="46"/>
                    </a:lnTo>
                    <a:lnTo>
                      <a:pt x="196" y="44"/>
                    </a:lnTo>
                    <a:lnTo>
                      <a:pt x="198" y="42"/>
                    </a:lnTo>
                    <a:lnTo>
                      <a:pt x="202" y="40"/>
                    </a:lnTo>
                    <a:lnTo>
                      <a:pt x="204" y="32"/>
                    </a:lnTo>
                    <a:lnTo>
                      <a:pt x="202" y="32"/>
                    </a:lnTo>
                    <a:lnTo>
                      <a:pt x="204" y="30"/>
                    </a:lnTo>
                    <a:lnTo>
                      <a:pt x="204" y="28"/>
                    </a:lnTo>
                    <a:lnTo>
                      <a:pt x="206" y="24"/>
                    </a:lnTo>
                    <a:lnTo>
                      <a:pt x="208" y="22"/>
                    </a:lnTo>
                    <a:lnTo>
                      <a:pt x="212" y="20"/>
                    </a:lnTo>
                    <a:lnTo>
                      <a:pt x="228" y="20"/>
                    </a:lnTo>
                    <a:lnTo>
                      <a:pt x="228" y="18"/>
                    </a:lnTo>
                    <a:lnTo>
                      <a:pt x="230" y="18"/>
                    </a:lnTo>
                    <a:lnTo>
                      <a:pt x="232" y="16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22" y="10"/>
                    </a:lnTo>
                    <a:lnTo>
                      <a:pt x="222" y="10"/>
                    </a:lnTo>
                    <a:lnTo>
                      <a:pt x="222" y="8"/>
                    </a:lnTo>
                    <a:lnTo>
                      <a:pt x="224" y="6"/>
                    </a:lnTo>
                    <a:lnTo>
                      <a:pt x="224" y="4"/>
                    </a:lnTo>
                    <a:lnTo>
                      <a:pt x="228" y="2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4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246" y="6"/>
                    </a:lnTo>
                    <a:lnTo>
                      <a:pt x="246" y="8"/>
                    </a:lnTo>
                    <a:lnTo>
                      <a:pt x="244" y="8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6" y="10"/>
                    </a:lnTo>
                    <a:lnTo>
                      <a:pt x="248" y="12"/>
                    </a:lnTo>
                    <a:lnTo>
                      <a:pt x="252" y="12"/>
                    </a:lnTo>
                    <a:lnTo>
                      <a:pt x="252" y="12"/>
                    </a:lnTo>
                    <a:lnTo>
                      <a:pt x="254" y="10"/>
                    </a:lnTo>
                    <a:lnTo>
                      <a:pt x="254" y="8"/>
                    </a:lnTo>
                    <a:lnTo>
                      <a:pt x="254" y="6"/>
                    </a:lnTo>
                    <a:lnTo>
                      <a:pt x="254" y="4"/>
                    </a:lnTo>
                    <a:lnTo>
                      <a:pt x="256" y="4"/>
                    </a:lnTo>
                    <a:lnTo>
                      <a:pt x="258" y="4"/>
                    </a:lnTo>
                    <a:lnTo>
                      <a:pt x="262" y="6"/>
                    </a:lnTo>
                    <a:lnTo>
                      <a:pt x="264" y="12"/>
                    </a:lnTo>
                    <a:lnTo>
                      <a:pt x="266" y="16"/>
                    </a:lnTo>
                    <a:lnTo>
                      <a:pt x="268" y="18"/>
                    </a:lnTo>
                    <a:lnTo>
                      <a:pt x="268" y="20"/>
                    </a:lnTo>
                    <a:lnTo>
                      <a:pt x="280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90" y="14"/>
                    </a:lnTo>
                    <a:lnTo>
                      <a:pt x="294" y="16"/>
                    </a:lnTo>
                    <a:lnTo>
                      <a:pt x="298" y="18"/>
                    </a:lnTo>
                    <a:lnTo>
                      <a:pt x="300" y="20"/>
                    </a:lnTo>
                    <a:lnTo>
                      <a:pt x="302" y="24"/>
                    </a:lnTo>
                    <a:lnTo>
                      <a:pt x="304" y="28"/>
                    </a:lnTo>
                    <a:lnTo>
                      <a:pt x="302" y="30"/>
                    </a:lnTo>
                    <a:lnTo>
                      <a:pt x="302" y="32"/>
                    </a:lnTo>
                    <a:lnTo>
                      <a:pt x="300" y="32"/>
                    </a:lnTo>
                    <a:lnTo>
                      <a:pt x="298" y="34"/>
                    </a:lnTo>
                    <a:lnTo>
                      <a:pt x="294" y="36"/>
                    </a:lnTo>
                    <a:lnTo>
                      <a:pt x="292" y="40"/>
                    </a:lnTo>
                    <a:lnTo>
                      <a:pt x="290" y="44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86" y="54"/>
                    </a:lnTo>
                    <a:lnTo>
                      <a:pt x="290" y="56"/>
                    </a:lnTo>
                    <a:lnTo>
                      <a:pt x="298" y="62"/>
                    </a:lnTo>
                    <a:lnTo>
                      <a:pt x="308" y="70"/>
                    </a:lnTo>
                    <a:lnTo>
                      <a:pt x="318" y="76"/>
                    </a:lnTo>
                    <a:lnTo>
                      <a:pt x="326" y="82"/>
                    </a:lnTo>
                    <a:lnTo>
                      <a:pt x="330" y="82"/>
                    </a:lnTo>
                    <a:lnTo>
                      <a:pt x="330" y="84"/>
                    </a:lnTo>
                    <a:lnTo>
                      <a:pt x="334" y="84"/>
                    </a:lnTo>
                    <a:lnTo>
                      <a:pt x="336" y="84"/>
                    </a:lnTo>
                    <a:lnTo>
                      <a:pt x="340" y="82"/>
                    </a:lnTo>
                    <a:lnTo>
                      <a:pt x="344" y="78"/>
                    </a:lnTo>
                    <a:lnTo>
                      <a:pt x="348" y="70"/>
                    </a:lnTo>
                    <a:lnTo>
                      <a:pt x="352" y="58"/>
                    </a:lnTo>
                    <a:lnTo>
                      <a:pt x="354" y="48"/>
                    </a:lnTo>
                    <a:lnTo>
                      <a:pt x="356" y="42"/>
                    </a:lnTo>
                    <a:lnTo>
                      <a:pt x="358" y="12"/>
                    </a:lnTo>
                    <a:lnTo>
                      <a:pt x="358" y="10"/>
                    </a:lnTo>
                    <a:lnTo>
                      <a:pt x="358" y="10"/>
                    </a:lnTo>
                    <a:lnTo>
                      <a:pt x="358" y="6"/>
                    </a:lnTo>
                    <a:lnTo>
                      <a:pt x="358" y="4"/>
                    </a:lnTo>
                    <a:lnTo>
                      <a:pt x="360" y="2"/>
                    </a:lnTo>
                    <a:lnTo>
                      <a:pt x="360" y="0"/>
                    </a:lnTo>
                    <a:lnTo>
                      <a:pt x="364" y="0"/>
                    </a:lnTo>
                    <a:lnTo>
                      <a:pt x="368" y="0"/>
                    </a:lnTo>
                    <a:lnTo>
                      <a:pt x="372" y="4"/>
                    </a:lnTo>
                    <a:lnTo>
                      <a:pt x="376" y="6"/>
                    </a:lnTo>
                    <a:lnTo>
                      <a:pt x="376" y="12"/>
                    </a:lnTo>
                    <a:lnTo>
                      <a:pt x="378" y="16"/>
                    </a:lnTo>
                    <a:lnTo>
                      <a:pt x="378" y="20"/>
                    </a:lnTo>
                    <a:lnTo>
                      <a:pt x="378" y="22"/>
                    </a:lnTo>
                    <a:lnTo>
                      <a:pt x="378" y="24"/>
                    </a:lnTo>
                    <a:lnTo>
                      <a:pt x="376" y="24"/>
                    </a:lnTo>
                    <a:lnTo>
                      <a:pt x="376" y="28"/>
                    </a:lnTo>
                    <a:lnTo>
                      <a:pt x="376" y="32"/>
                    </a:lnTo>
                    <a:lnTo>
                      <a:pt x="376" y="36"/>
                    </a:lnTo>
                    <a:lnTo>
                      <a:pt x="378" y="40"/>
                    </a:lnTo>
                    <a:lnTo>
                      <a:pt x="378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4"/>
                    </a:lnTo>
                    <a:lnTo>
                      <a:pt x="394" y="46"/>
                    </a:lnTo>
                    <a:lnTo>
                      <a:pt x="396" y="50"/>
                    </a:lnTo>
                    <a:lnTo>
                      <a:pt x="398" y="56"/>
                    </a:lnTo>
                    <a:lnTo>
                      <a:pt x="402" y="62"/>
                    </a:lnTo>
                    <a:lnTo>
                      <a:pt x="404" y="66"/>
                    </a:lnTo>
                    <a:lnTo>
                      <a:pt x="408" y="68"/>
                    </a:lnTo>
                    <a:lnTo>
                      <a:pt x="408" y="68"/>
                    </a:lnTo>
                    <a:lnTo>
                      <a:pt x="408" y="70"/>
                    </a:lnTo>
                    <a:lnTo>
                      <a:pt x="410" y="72"/>
                    </a:lnTo>
                    <a:lnTo>
                      <a:pt x="410" y="76"/>
                    </a:lnTo>
                    <a:lnTo>
                      <a:pt x="412" y="80"/>
                    </a:lnTo>
                    <a:lnTo>
                      <a:pt x="414" y="84"/>
                    </a:lnTo>
                    <a:lnTo>
                      <a:pt x="416" y="88"/>
                    </a:lnTo>
                    <a:lnTo>
                      <a:pt x="416" y="92"/>
                    </a:lnTo>
                    <a:lnTo>
                      <a:pt x="418" y="94"/>
                    </a:lnTo>
                    <a:lnTo>
                      <a:pt x="420" y="98"/>
                    </a:lnTo>
                    <a:lnTo>
                      <a:pt x="424" y="100"/>
                    </a:lnTo>
                    <a:lnTo>
                      <a:pt x="426" y="104"/>
                    </a:lnTo>
                    <a:lnTo>
                      <a:pt x="430" y="108"/>
                    </a:lnTo>
                    <a:lnTo>
                      <a:pt x="434" y="112"/>
                    </a:lnTo>
                    <a:lnTo>
                      <a:pt x="436" y="114"/>
                    </a:lnTo>
                    <a:lnTo>
                      <a:pt x="436" y="114"/>
                    </a:lnTo>
                    <a:lnTo>
                      <a:pt x="454" y="136"/>
                    </a:lnTo>
                    <a:lnTo>
                      <a:pt x="454" y="144"/>
                    </a:lnTo>
                    <a:lnTo>
                      <a:pt x="488" y="170"/>
                    </a:lnTo>
                    <a:lnTo>
                      <a:pt x="490" y="174"/>
                    </a:lnTo>
                    <a:lnTo>
                      <a:pt x="496" y="182"/>
                    </a:lnTo>
                    <a:lnTo>
                      <a:pt x="502" y="194"/>
                    </a:lnTo>
                    <a:lnTo>
                      <a:pt x="506" y="210"/>
                    </a:lnTo>
                    <a:lnTo>
                      <a:pt x="506" y="224"/>
                    </a:lnTo>
                    <a:lnTo>
                      <a:pt x="508" y="240"/>
                    </a:lnTo>
                    <a:lnTo>
                      <a:pt x="508" y="256"/>
                    </a:lnTo>
                    <a:lnTo>
                      <a:pt x="508" y="268"/>
                    </a:lnTo>
                    <a:lnTo>
                      <a:pt x="508" y="272"/>
                    </a:lnTo>
                    <a:lnTo>
                      <a:pt x="508" y="272"/>
                    </a:lnTo>
                    <a:lnTo>
                      <a:pt x="508" y="276"/>
                    </a:lnTo>
                    <a:lnTo>
                      <a:pt x="504" y="280"/>
                    </a:lnTo>
                    <a:lnTo>
                      <a:pt x="502" y="284"/>
                    </a:lnTo>
                    <a:lnTo>
                      <a:pt x="498" y="288"/>
                    </a:lnTo>
                    <a:lnTo>
                      <a:pt x="494" y="292"/>
                    </a:lnTo>
                    <a:lnTo>
                      <a:pt x="488" y="294"/>
                    </a:lnTo>
                    <a:lnTo>
                      <a:pt x="480" y="312"/>
                    </a:lnTo>
                    <a:lnTo>
                      <a:pt x="480" y="312"/>
                    </a:lnTo>
                    <a:lnTo>
                      <a:pt x="478" y="316"/>
                    </a:lnTo>
                    <a:lnTo>
                      <a:pt x="476" y="322"/>
                    </a:lnTo>
                    <a:lnTo>
                      <a:pt x="474" y="326"/>
                    </a:lnTo>
                    <a:lnTo>
                      <a:pt x="472" y="332"/>
                    </a:lnTo>
                    <a:lnTo>
                      <a:pt x="470" y="336"/>
                    </a:lnTo>
                    <a:lnTo>
                      <a:pt x="466" y="338"/>
                    </a:lnTo>
                    <a:lnTo>
                      <a:pt x="462" y="340"/>
                    </a:lnTo>
                    <a:lnTo>
                      <a:pt x="460" y="344"/>
                    </a:lnTo>
                    <a:lnTo>
                      <a:pt x="460" y="346"/>
                    </a:lnTo>
                    <a:lnTo>
                      <a:pt x="460" y="352"/>
                    </a:lnTo>
                    <a:lnTo>
                      <a:pt x="462" y="358"/>
                    </a:lnTo>
                    <a:lnTo>
                      <a:pt x="464" y="364"/>
                    </a:lnTo>
                    <a:lnTo>
                      <a:pt x="466" y="370"/>
                    </a:lnTo>
                    <a:lnTo>
                      <a:pt x="466" y="376"/>
                    </a:lnTo>
                    <a:lnTo>
                      <a:pt x="464" y="380"/>
                    </a:lnTo>
                    <a:lnTo>
                      <a:pt x="460" y="384"/>
                    </a:lnTo>
                    <a:lnTo>
                      <a:pt x="452" y="388"/>
                    </a:lnTo>
                    <a:lnTo>
                      <a:pt x="440" y="394"/>
                    </a:lnTo>
                    <a:lnTo>
                      <a:pt x="430" y="402"/>
                    </a:lnTo>
                    <a:lnTo>
                      <a:pt x="420" y="406"/>
                    </a:lnTo>
                    <a:lnTo>
                      <a:pt x="416" y="408"/>
                    </a:lnTo>
                    <a:lnTo>
                      <a:pt x="414" y="408"/>
                    </a:lnTo>
                    <a:lnTo>
                      <a:pt x="412" y="406"/>
                    </a:lnTo>
                    <a:lnTo>
                      <a:pt x="408" y="404"/>
                    </a:lnTo>
                    <a:lnTo>
                      <a:pt x="402" y="400"/>
                    </a:lnTo>
                    <a:lnTo>
                      <a:pt x="398" y="396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2" y="392"/>
                    </a:lnTo>
                    <a:lnTo>
                      <a:pt x="390" y="392"/>
                    </a:lnTo>
                    <a:lnTo>
                      <a:pt x="386" y="394"/>
                    </a:lnTo>
                    <a:lnTo>
                      <a:pt x="384" y="396"/>
                    </a:lnTo>
                    <a:lnTo>
                      <a:pt x="380" y="396"/>
                    </a:lnTo>
                    <a:lnTo>
                      <a:pt x="376" y="396"/>
                    </a:lnTo>
                    <a:lnTo>
                      <a:pt x="372" y="396"/>
                    </a:lnTo>
                    <a:lnTo>
                      <a:pt x="368" y="394"/>
                    </a:lnTo>
                    <a:lnTo>
                      <a:pt x="366" y="394"/>
                    </a:lnTo>
                    <a:lnTo>
                      <a:pt x="364" y="392"/>
                    </a:lnTo>
                    <a:lnTo>
                      <a:pt x="346" y="392"/>
                    </a:lnTo>
                    <a:lnTo>
                      <a:pt x="344" y="388"/>
                    </a:lnTo>
                    <a:lnTo>
                      <a:pt x="338" y="380"/>
                    </a:lnTo>
                    <a:lnTo>
                      <a:pt x="334" y="366"/>
                    </a:lnTo>
                    <a:lnTo>
                      <a:pt x="330" y="354"/>
                    </a:lnTo>
                    <a:lnTo>
                      <a:pt x="318" y="334"/>
                    </a:lnTo>
                    <a:lnTo>
                      <a:pt x="292" y="332"/>
                    </a:lnTo>
                    <a:lnTo>
                      <a:pt x="274" y="318"/>
                    </a:lnTo>
                    <a:lnTo>
                      <a:pt x="272" y="316"/>
                    </a:lnTo>
                    <a:lnTo>
                      <a:pt x="266" y="310"/>
                    </a:lnTo>
                    <a:lnTo>
                      <a:pt x="256" y="304"/>
                    </a:lnTo>
                    <a:lnTo>
                      <a:pt x="240" y="296"/>
                    </a:lnTo>
                    <a:lnTo>
                      <a:pt x="220" y="292"/>
                    </a:lnTo>
                    <a:lnTo>
                      <a:pt x="214" y="294"/>
                    </a:lnTo>
                    <a:lnTo>
                      <a:pt x="204" y="296"/>
                    </a:lnTo>
                    <a:lnTo>
                      <a:pt x="190" y="300"/>
                    </a:lnTo>
                    <a:lnTo>
                      <a:pt x="178" y="304"/>
                    </a:lnTo>
                    <a:lnTo>
                      <a:pt x="144" y="324"/>
                    </a:lnTo>
                    <a:lnTo>
                      <a:pt x="136" y="324"/>
                    </a:lnTo>
                    <a:lnTo>
                      <a:pt x="134" y="326"/>
                    </a:lnTo>
                    <a:lnTo>
                      <a:pt x="134" y="328"/>
                    </a:lnTo>
                    <a:lnTo>
                      <a:pt x="132" y="332"/>
                    </a:lnTo>
                    <a:lnTo>
                      <a:pt x="130" y="334"/>
                    </a:lnTo>
                    <a:lnTo>
                      <a:pt x="128" y="338"/>
                    </a:lnTo>
                    <a:lnTo>
                      <a:pt x="124" y="340"/>
                    </a:lnTo>
                    <a:lnTo>
                      <a:pt x="120" y="340"/>
                    </a:lnTo>
                    <a:lnTo>
                      <a:pt x="116" y="340"/>
                    </a:lnTo>
                    <a:lnTo>
                      <a:pt x="110" y="340"/>
                    </a:lnTo>
                    <a:lnTo>
                      <a:pt x="106" y="340"/>
                    </a:lnTo>
                    <a:lnTo>
                      <a:pt x="104" y="338"/>
                    </a:lnTo>
                    <a:lnTo>
                      <a:pt x="102" y="338"/>
                    </a:lnTo>
                    <a:lnTo>
                      <a:pt x="80" y="338"/>
                    </a:lnTo>
                    <a:lnTo>
                      <a:pt x="78" y="338"/>
                    </a:lnTo>
                    <a:lnTo>
                      <a:pt x="76" y="340"/>
                    </a:lnTo>
                    <a:lnTo>
                      <a:pt x="74" y="342"/>
                    </a:lnTo>
                    <a:lnTo>
                      <a:pt x="70" y="344"/>
                    </a:lnTo>
                    <a:lnTo>
                      <a:pt x="68" y="346"/>
                    </a:lnTo>
                    <a:lnTo>
                      <a:pt x="64" y="352"/>
                    </a:lnTo>
                    <a:lnTo>
                      <a:pt x="60" y="352"/>
                    </a:lnTo>
                    <a:lnTo>
                      <a:pt x="52" y="352"/>
                    </a:lnTo>
                    <a:lnTo>
                      <a:pt x="48" y="352"/>
                    </a:lnTo>
                    <a:lnTo>
                      <a:pt x="44" y="352"/>
                    </a:lnTo>
                    <a:lnTo>
                      <a:pt x="40" y="352"/>
                    </a:lnTo>
                    <a:lnTo>
                      <a:pt x="36" y="350"/>
                    </a:lnTo>
                    <a:lnTo>
                      <a:pt x="34" y="350"/>
                    </a:lnTo>
                    <a:lnTo>
                      <a:pt x="32" y="348"/>
                    </a:lnTo>
                    <a:lnTo>
                      <a:pt x="32" y="346"/>
                    </a:lnTo>
                    <a:lnTo>
                      <a:pt x="32" y="342"/>
                    </a:lnTo>
                    <a:lnTo>
                      <a:pt x="32" y="342"/>
                    </a:lnTo>
                    <a:lnTo>
                      <a:pt x="30" y="340"/>
                    </a:lnTo>
                    <a:lnTo>
                      <a:pt x="30" y="342"/>
                    </a:lnTo>
                    <a:lnTo>
                      <a:pt x="28" y="342"/>
                    </a:lnTo>
                    <a:lnTo>
                      <a:pt x="26" y="344"/>
                    </a:lnTo>
                    <a:lnTo>
                      <a:pt x="24" y="344"/>
                    </a:lnTo>
                    <a:lnTo>
                      <a:pt x="22" y="344"/>
                    </a:lnTo>
                    <a:lnTo>
                      <a:pt x="20" y="342"/>
                    </a:lnTo>
                    <a:lnTo>
                      <a:pt x="18" y="342"/>
                    </a:lnTo>
                    <a:lnTo>
                      <a:pt x="16" y="338"/>
                    </a:lnTo>
                    <a:lnTo>
                      <a:pt x="16" y="336"/>
                    </a:lnTo>
                    <a:lnTo>
                      <a:pt x="16" y="332"/>
                    </a:lnTo>
                    <a:lnTo>
                      <a:pt x="20" y="330"/>
                    </a:lnTo>
                    <a:lnTo>
                      <a:pt x="26" y="326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28" y="296"/>
                    </a:lnTo>
                    <a:lnTo>
                      <a:pt x="28" y="292"/>
                    </a:lnTo>
                    <a:lnTo>
                      <a:pt x="26" y="288"/>
                    </a:lnTo>
                    <a:lnTo>
                      <a:pt x="24" y="284"/>
                    </a:lnTo>
                    <a:lnTo>
                      <a:pt x="22" y="280"/>
                    </a:lnTo>
                    <a:lnTo>
                      <a:pt x="22" y="278"/>
                    </a:lnTo>
                    <a:lnTo>
                      <a:pt x="18" y="272"/>
                    </a:lnTo>
                    <a:lnTo>
                      <a:pt x="12" y="258"/>
                    </a:lnTo>
                    <a:lnTo>
                      <a:pt x="8" y="242"/>
                    </a:lnTo>
                    <a:lnTo>
                      <a:pt x="4" y="228"/>
                    </a:lnTo>
                    <a:lnTo>
                      <a:pt x="4" y="218"/>
                    </a:lnTo>
                    <a:lnTo>
                      <a:pt x="8" y="214"/>
                    </a:lnTo>
                    <a:lnTo>
                      <a:pt x="8" y="208"/>
                    </a:lnTo>
                    <a:lnTo>
                      <a:pt x="8" y="202"/>
                    </a:lnTo>
                    <a:lnTo>
                      <a:pt x="6" y="196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78"/>
                    </a:lnTo>
                    <a:lnTo>
                      <a:pt x="0" y="168"/>
                    </a:lnTo>
                    <a:lnTo>
                      <a:pt x="4" y="160"/>
                    </a:lnTo>
                    <a:lnTo>
                      <a:pt x="8" y="158"/>
                    </a:lnTo>
                    <a:lnTo>
                      <a:pt x="12" y="154"/>
                    </a:lnTo>
                    <a:lnTo>
                      <a:pt x="16" y="150"/>
                    </a:lnTo>
                    <a:lnTo>
                      <a:pt x="20" y="148"/>
                    </a:lnTo>
                    <a:lnTo>
                      <a:pt x="24" y="144"/>
                    </a:lnTo>
                    <a:lnTo>
                      <a:pt x="28" y="140"/>
                    </a:lnTo>
                    <a:lnTo>
                      <a:pt x="30" y="138"/>
                    </a:lnTo>
                    <a:lnTo>
                      <a:pt x="30" y="13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" name="Freeform 134">
                <a:extLst>
                  <a:ext uri="{FF2B5EF4-FFF2-40B4-BE49-F238E27FC236}">
                    <a16:creationId xmlns:a16="http://schemas.microsoft.com/office/drawing/2014/main" id="{7CE956C4-F71D-45B7-8978-6322612EC7D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44925" y="4514850"/>
                <a:ext cx="130175" cy="152400"/>
              </a:xfrm>
              <a:custGeom>
                <a:avLst/>
                <a:gdLst>
                  <a:gd name="T0" fmla="*/ 10 w 82"/>
                  <a:gd name="T1" fmla="*/ 92 h 96"/>
                  <a:gd name="T2" fmla="*/ 8 w 82"/>
                  <a:gd name="T3" fmla="*/ 86 h 96"/>
                  <a:gd name="T4" fmla="*/ 8 w 82"/>
                  <a:gd name="T5" fmla="*/ 78 h 96"/>
                  <a:gd name="T6" fmla="*/ 10 w 82"/>
                  <a:gd name="T7" fmla="*/ 68 h 96"/>
                  <a:gd name="T8" fmla="*/ 12 w 82"/>
                  <a:gd name="T9" fmla="*/ 62 h 96"/>
                  <a:gd name="T10" fmla="*/ 10 w 82"/>
                  <a:gd name="T11" fmla="*/ 56 h 96"/>
                  <a:gd name="T12" fmla="*/ 6 w 82"/>
                  <a:gd name="T13" fmla="*/ 52 h 96"/>
                  <a:gd name="T14" fmla="*/ 2 w 82"/>
                  <a:gd name="T15" fmla="*/ 52 h 96"/>
                  <a:gd name="T16" fmla="*/ 0 w 82"/>
                  <a:gd name="T17" fmla="*/ 46 h 96"/>
                  <a:gd name="T18" fmla="*/ 4 w 82"/>
                  <a:gd name="T19" fmla="*/ 38 h 96"/>
                  <a:gd name="T20" fmla="*/ 8 w 82"/>
                  <a:gd name="T21" fmla="*/ 32 h 96"/>
                  <a:gd name="T22" fmla="*/ 8 w 82"/>
                  <a:gd name="T23" fmla="*/ 30 h 96"/>
                  <a:gd name="T24" fmla="*/ 8 w 82"/>
                  <a:gd name="T25" fmla="*/ 24 h 96"/>
                  <a:gd name="T26" fmla="*/ 10 w 82"/>
                  <a:gd name="T27" fmla="*/ 18 h 96"/>
                  <a:gd name="T28" fmla="*/ 14 w 82"/>
                  <a:gd name="T29" fmla="*/ 18 h 96"/>
                  <a:gd name="T30" fmla="*/ 18 w 82"/>
                  <a:gd name="T31" fmla="*/ 16 h 96"/>
                  <a:gd name="T32" fmla="*/ 20 w 82"/>
                  <a:gd name="T33" fmla="*/ 12 h 96"/>
                  <a:gd name="T34" fmla="*/ 24 w 82"/>
                  <a:gd name="T35" fmla="*/ 8 h 96"/>
                  <a:gd name="T36" fmla="*/ 34 w 82"/>
                  <a:gd name="T37" fmla="*/ 2 h 96"/>
                  <a:gd name="T38" fmla="*/ 44 w 82"/>
                  <a:gd name="T39" fmla="*/ 0 h 96"/>
                  <a:gd name="T40" fmla="*/ 52 w 82"/>
                  <a:gd name="T41" fmla="*/ 0 h 96"/>
                  <a:gd name="T42" fmla="*/ 62 w 82"/>
                  <a:gd name="T43" fmla="*/ 2 h 96"/>
                  <a:gd name="T44" fmla="*/ 68 w 82"/>
                  <a:gd name="T45" fmla="*/ 4 h 96"/>
                  <a:gd name="T46" fmla="*/ 72 w 82"/>
                  <a:gd name="T47" fmla="*/ 6 h 96"/>
                  <a:gd name="T48" fmla="*/ 76 w 82"/>
                  <a:gd name="T49" fmla="*/ 6 h 96"/>
                  <a:gd name="T50" fmla="*/ 78 w 82"/>
                  <a:gd name="T51" fmla="*/ 4 h 96"/>
                  <a:gd name="T52" fmla="*/ 82 w 82"/>
                  <a:gd name="T53" fmla="*/ 10 h 96"/>
                  <a:gd name="T54" fmla="*/ 82 w 82"/>
                  <a:gd name="T55" fmla="*/ 18 h 96"/>
                  <a:gd name="T56" fmla="*/ 74 w 82"/>
                  <a:gd name="T57" fmla="*/ 22 h 96"/>
                  <a:gd name="T58" fmla="*/ 68 w 82"/>
                  <a:gd name="T59" fmla="*/ 22 h 96"/>
                  <a:gd name="T60" fmla="*/ 64 w 82"/>
                  <a:gd name="T61" fmla="*/ 16 h 96"/>
                  <a:gd name="T62" fmla="*/ 60 w 82"/>
                  <a:gd name="T63" fmla="*/ 12 h 96"/>
                  <a:gd name="T64" fmla="*/ 54 w 82"/>
                  <a:gd name="T65" fmla="*/ 8 h 96"/>
                  <a:gd name="T66" fmla="*/ 46 w 82"/>
                  <a:gd name="T67" fmla="*/ 6 h 96"/>
                  <a:gd name="T68" fmla="*/ 36 w 82"/>
                  <a:gd name="T69" fmla="*/ 10 h 96"/>
                  <a:gd name="T70" fmla="*/ 26 w 82"/>
                  <a:gd name="T71" fmla="*/ 16 h 96"/>
                  <a:gd name="T72" fmla="*/ 22 w 82"/>
                  <a:gd name="T73" fmla="*/ 22 h 96"/>
                  <a:gd name="T74" fmla="*/ 22 w 82"/>
                  <a:gd name="T75" fmla="*/ 28 h 96"/>
                  <a:gd name="T76" fmla="*/ 20 w 82"/>
                  <a:gd name="T77" fmla="*/ 34 h 96"/>
                  <a:gd name="T78" fmla="*/ 20 w 82"/>
                  <a:gd name="T79" fmla="*/ 38 h 96"/>
                  <a:gd name="T80" fmla="*/ 24 w 82"/>
                  <a:gd name="T81" fmla="*/ 38 h 96"/>
                  <a:gd name="T82" fmla="*/ 34 w 82"/>
                  <a:gd name="T83" fmla="*/ 36 h 96"/>
                  <a:gd name="T84" fmla="*/ 42 w 82"/>
                  <a:gd name="T85" fmla="*/ 34 h 96"/>
                  <a:gd name="T86" fmla="*/ 44 w 82"/>
                  <a:gd name="T87" fmla="*/ 30 h 96"/>
                  <a:gd name="T88" fmla="*/ 50 w 82"/>
                  <a:gd name="T89" fmla="*/ 28 h 96"/>
                  <a:gd name="T90" fmla="*/ 54 w 82"/>
                  <a:gd name="T91" fmla="*/ 28 h 96"/>
                  <a:gd name="T92" fmla="*/ 54 w 82"/>
                  <a:gd name="T93" fmla="*/ 32 h 96"/>
                  <a:gd name="T94" fmla="*/ 54 w 82"/>
                  <a:gd name="T95" fmla="*/ 36 h 96"/>
                  <a:gd name="T96" fmla="*/ 50 w 82"/>
                  <a:gd name="T97" fmla="*/ 38 h 96"/>
                  <a:gd name="T98" fmla="*/ 42 w 82"/>
                  <a:gd name="T99" fmla="*/ 40 h 96"/>
                  <a:gd name="T100" fmla="*/ 36 w 82"/>
                  <a:gd name="T101" fmla="*/ 44 h 96"/>
                  <a:gd name="T102" fmla="*/ 32 w 82"/>
                  <a:gd name="T103" fmla="*/ 44 h 96"/>
                  <a:gd name="T104" fmla="*/ 32 w 82"/>
                  <a:gd name="T105" fmla="*/ 46 h 96"/>
                  <a:gd name="T106" fmla="*/ 32 w 82"/>
                  <a:gd name="T107" fmla="*/ 50 h 96"/>
                  <a:gd name="T108" fmla="*/ 36 w 82"/>
                  <a:gd name="T109" fmla="*/ 52 h 96"/>
                  <a:gd name="T110" fmla="*/ 42 w 82"/>
                  <a:gd name="T111" fmla="*/ 58 h 96"/>
                  <a:gd name="T112" fmla="*/ 46 w 82"/>
                  <a:gd name="T113" fmla="*/ 66 h 96"/>
                  <a:gd name="T114" fmla="*/ 46 w 82"/>
                  <a:gd name="T115" fmla="*/ 70 h 96"/>
                  <a:gd name="T116" fmla="*/ 62 w 82"/>
                  <a:gd name="T117" fmla="*/ 90 h 96"/>
                  <a:gd name="T118" fmla="*/ 38 w 82"/>
                  <a:gd name="T119" fmla="*/ 96 h 96"/>
                  <a:gd name="T120" fmla="*/ 34 w 82"/>
                  <a:gd name="T121" fmla="*/ 64 h 96"/>
                  <a:gd name="T122" fmla="*/ 28 w 82"/>
                  <a:gd name="T123" fmla="*/ 58 h 96"/>
                  <a:gd name="T124" fmla="*/ 24 w 82"/>
                  <a:gd name="T125" fmla="*/ 7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2" h="96">
                    <a:moveTo>
                      <a:pt x="16" y="88"/>
                    </a:moveTo>
                    <a:lnTo>
                      <a:pt x="10" y="92"/>
                    </a:lnTo>
                    <a:lnTo>
                      <a:pt x="10" y="90"/>
                    </a:lnTo>
                    <a:lnTo>
                      <a:pt x="8" y="86"/>
                    </a:lnTo>
                    <a:lnTo>
                      <a:pt x="8" y="82"/>
                    </a:lnTo>
                    <a:lnTo>
                      <a:pt x="8" y="78"/>
                    </a:lnTo>
                    <a:lnTo>
                      <a:pt x="8" y="72"/>
                    </a:lnTo>
                    <a:lnTo>
                      <a:pt x="10" y="68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0" y="56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80" y="6"/>
                    </a:lnTo>
                    <a:lnTo>
                      <a:pt x="82" y="10"/>
                    </a:lnTo>
                    <a:lnTo>
                      <a:pt x="82" y="14"/>
                    </a:lnTo>
                    <a:lnTo>
                      <a:pt x="82" y="18"/>
                    </a:lnTo>
                    <a:lnTo>
                      <a:pt x="78" y="20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6" y="10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4" y="36"/>
                    </a:lnTo>
                    <a:lnTo>
                      <a:pt x="40" y="36"/>
                    </a:lnTo>
                    <a:lnTo>
                      <a:pt x="42" y="34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6" y="40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4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6" y="70"/>
                    </a:lnTo>
                    <a:lnTo>
                      <a:pt x="58" y="76"/>
                    </a:lnTo>
                    <a:lnTo>
                      <a:pt x="62" y="90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4" y="80"/>
                    </a:lnTo>
                    <a:lnTo>
                      <a:pt x="34" y="64"/>
                    </a:lnTo>
                    <a:lnTo>
                      <a:pt x="32" y="62"/>
                    </a:lnTo>
                    <a:lnTo>
                      <a:pt x="28" y="58"/>
                    </a:lnTo>
                    <a:lnTo>
                      <a:pt x="24" y="58"/>
                    </a:lnTo>
                    <a:lnTo>
                      <a:pt x="24" y="78"/>
                    </a:lnTo>
                    <a:lnTo>
                      <a:pt x="16" y="8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9" name="Freeform 135">
                <a:extLst>
                  <a:ext uri="{FF2B5EF4-FFF2-40B4-BE49-F238E27FC236}">
                    <a16:creationId xmlns:a16="http://schemas.microsoft.com/office/drawing/2014/main" id="{4CB4207D-6E45-4F0F-8200-D648C71382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59150" y="4448175"/>
                <a:ext cx="215900" cy="234950"/>
              </a:xfrm>
              <a:custGeom>
                <a:avLst/>
                <a:gdLst>
                  <a:gd name="T0" fmla="*/ 2 w 136"/>
                  <a:gd name="T1" fmla="*/ 2 h 148"/>
                  <a:gd name="T2" fmla="*/ 8 w 136"/>
                  <a:gd name="T3" fmla="*/ 4 h 148"/>
                  <a:gd name="T4" fmla="*/ 18 w 136"/>
                  <a:gd name="T5" fmla="*/ 2 h 148"/>
                  <a:gd name="T6" fmla="*/ 24 w 136"/>
                  <a:gd name="T7" fmla="*/ 0 h 148"/>
                  <a:gd name="T8" fmla="*/ 32 w 136"/>
                  <a:gd name="T9" fmla="*/ 4 h 148"/>
                  <a:gd name="T10" fmla="*/ 38 w 136"/>
                  <a:gd name="T11" fmla="*/ 14 h 148"/>
                  <a:gd name="T12" fmla="*/ 42 w 136"/>
                  <a:gd name="T13" fmla="*/ 18 h 148"/>
                  <a:gd name="T14" fmla="*/ 42 w 136"/>
                  <a:gd name="T15" fmla="*/ 20 h 148"/>
                  <a:gd name="T16" fmla="*/ 66 w 136"/>
                  <a:gd name="T17" fmla="*/ 42 h 148"/>
                  <a:gd name="T18" fmla="*/ 72 w 136"/>
                  <a:gd name="T19" fmla="*/ 42 h 148"/>
                  <a:gd name="T20" fmla="*/ 92 w 136"/>
                  <a:gd name="T21" fmla="*/ 60 h 148"/>
                  <a:gd name="T22" fmla="*/ 110 w 136"/>
                  <a:gd name="T23" fmla="*/ 74 h 148"/>
                  <a:gd name="T24" fmla="*/ 108 w 136"/>
                  <a:gd name="T25" fmla="*/ 74 h 148"/>
                  <a:gd name="T26" fmla="*/ 104 w 136"/>
                  <a:gd name="T27" fmla="*/ 76 h 148"/>
                  <a:gd name="T28" fmla="*/ 104 w 136"/>
                  <a:gd name="T29" fmla="*/ 78 h 148"/>
                  <a:gd name="T30" fmla="*/ 114 w 136"/>
                  <a:gd name="T31" fmla="*/ 88 h 148"/>
                  <a:gd name="T32" fmla="*/ 126 w 136"/>
                  <a:gd name="T33" fmla="*/ 100 h 148"/>
                  <a:gd name="T34" fmla="*/ 128 w 136"/>
                  <a:gd name="T35" fmla="*/ 102 h 148"/>
                  <a:gd name="T36" fmla="*/ 132 w 136"/>
                  <a:gd name="T37" fmla="*/ 108 h 148"/>
                  <a:gd name="T38" fmla="*/ 136 w 136"/>
                  <a:gd name="T39" fmla="*/ 116 h 148"/>
                  <a:gd name="T40" fmla="*/ 134 w 136"/>
                  <a:gd name="T41" fmla="*/ 116 h 148"/>
                  <a:gd name="T42" fmla="*/ 134 w 136"/>
                  <a:gd name="T43" fmla="*/ 120 h 148"/>
                  <a:gd name="T44" fmla="*/ 136 w 136"/>
                  <a:gd name="T45" fmla="*/ 128 h 148"/>
                  <a:gd name="T46" fmla="*/ 136 w 136"/>
                  <a:gd name="T47" fmla="*/ 132 h 148"/>
                  <a:gd name="T48" fmla="*/ 136 w 136"/>
                  <a:gd name="T49" fmla="*/ 140 h 148"/>
                  <a:gd name="T50" fmla="*/ 132 w 136"/>
                  <a:gd name="T51" fmla="*/ 146 h 148"/>
                  <a:gd name="T52" fmla="*/ 126 w 136"/>
                  <a:gd name="T53" fmla="*/ 148 h 148"/>
                  <a:gd name="T54" fmla="*/ 122 w 136"/>
                  <a:gd name="T55" fmla="*/ 148 h 148"/>
                  <a:gd name="T56" fmla="*/ 100 w 136"/>
                  <a:gd name="T57" fmla="*/ 138 h 148"/>
                  <a:gd name="T58" fmla="*/ 82 w 136"/>
                  <a:gd name="T59" fmla="*/ 116 h 148"/>
                  <a:gd name="T60" fmla="*/ 62 w 136"/>
                  <a:gd name="T61" fmla="*/ 88 h 148"/>
                  <a:gd name="T62" fmla="*/ 52 w 136"/>
                  <a:gd name="T63" fmla="*/ 68 h 148"/>
                  <a:gd name="T64" fmla="*/ 44 w 136"/>
                  <a:gd name="T65" fmla="*/ 60 h 148"/>
                  <a:gd name="T66" fmla="*/ 40 w 136"/>
                  <a:gd name="T67" fmla="*/ 54 h 148"/>
                  <a:gd name="T68" fmla="*/ 34 w 136"/>
                  <a:gd name="T69" fmla="*/ 46 h 148"/>
                  <a:gd name="T70" fmla="*/ 14 w 136"/>
                  <a:gd name="T71" fmla="*/ 18 h 148"/>
                  <a:gd name="T72" fmla="*/ 12 w 136"/>
                  <a:gd name="T73" fmla="*/ 16 h 148"/>
                  <a:gd name="T74" fmla="*/ 6 w 136"/>
                  <a:gd name="T75" fmla="*/ 12 h 148"/>
                  <a:gd name="T76" fmla="*/ 0 w 136"/>
                  <a:gd name="T77" fmla="*/ 6 h 148"/>
                  <a:gd name="T78" fmla="*/ 0 w 136"/>
                  <a:gd name="T7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6" h="148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66" y="42"/>
                    </a:lnTo>
                    <a:lnTo>
                      <a:pt x="68" y="40"/>
                    </a:lnTo>
                    <a:lnTo>
                      <a:pt x="72" y="42"/>
                    </a:lnTo>
                    <a:lnTo>
                      <a:pt x="82" y="50"/>
                    </a:lnTo>
                    <a:lnTo>
                      <a:pt x="92" y="60"/>
                    </a:lnTo>
                    <a:lnTo>
                      <a:pt x="104" y="68"/>
                    </a:lnTo>
                    <a:lnTo>
                      <a:pt x="110" y="74"/>
                    </a:lnTo>
                    <a:lnTo>
                      <a:pt x="108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4" y="76"/>
                    </a:lnTo>
                    <a:lnTo>
                      <a:pt x="102" y="76"/>
                    </a:lnTo>
                    <a:lnTo>
                      <a:pt x="104" y="78"/>
                    </a:lnTo>
                    <a:lnTo>
                      <a:pt x="106" y="82"/>
                    </a:lnTo>
                    <a:lnTo>
                      <a:pt x="114" y="88"/>
                    </a:lnTo>
                    <a:lnTo>
                      <a:pt x="114" y="100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2" y="108"/>
                    </a:lnTo>
                    <a:lnTo>
                      <a:pt x="134" y="112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134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4" y="124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6" y="132"/>
                    </a:lnTo>
                    <a:lnTo>
                      <a:pt x="136" y="136"/>
                    </a:lnTo>
                    <a:lnTo>
                      <a:pt x="136" y="140"/>
                    </a:lnTo>
                    <a:lnTo>
                      <a:pt x="134" y="144"/>
                    </a:lnTo>
                    <a:lnTo>
                      <a:pt x="132" y="146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02" y="142"/>
                    </a:lnTo>
                    <a:lnTo>
                      <a:pt x="100" y="138"/>
                    </a:lnTo>
                    <a:lnTo>
                      <a:pt x="92" y="128"/>
                    </a:lnTo>
                    <a:lnTo>
                      <a:pt x="82" y="116"/>
                    </a:lnTo>
                    <a:lnTo>
                      <a:pt x="72" y="102"/>
                    </a:lnTo>
                    <a:lnTo>
                      <a:pt x="62" y="88"/>
                    </a:lnTo>
                    <a:lnTo>
                      <a:pt x="56" y="78"/>
                    </a:lnTo>
                    <a:lnTo>
                      <a:pt x="52" y="68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58"/>
                    </a:lnTo>
                    <a:lnTo>
                      <a:pt x="40" y="54"/>
                    </a:lnTo>
                    <a:lnTo>
                      <a:pt x="38" y="50"/>
                    </a:lnTo>
                    <a:lnTo>
                      <a:pt x="34" y="46"/>
                    </a:lnTo>
                    <a:lnTo>
                      <a:pt x="32" y="4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0" name="Freeform 136">
                <a:extLst>
                  <a:ext uri="{FF2B5EF4-FFF2-40B4-BE49-F238E27FC236}">
                    <a16:creationId xmlns:a16="http://schemas.microsoft.com/office/drawing/2014/main" id="{F4C6657D-9029-4B3E-B68A-CF6A1C68D5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68700" y="4689475"/>
                <a:ext cx="184150" cy="50800"/>
              </a:xfrm>
              <a:custGeom>
                <a:avLst/>
                <a:gdLst>
                  <a:gd name="T0" fmla="*/ 50 w 116"/>
                  <a:gd name="T1" fmla="*/ 22 h 32"/>
                  <a:gd name="T2" fmla="*/ 22 w 116"/>
                  <a:gd name="T3" fmla="*/ 22 h 32"/>
                  <a:gd name="T4" fmla="*/ 0 w 116"/>
                  <a:gd name="T5" fmla="*/ 10 h 32"/>
                  <a:gd name="T6" fmla="*/ 2 w 116"/>
                  <a:gd name="T7" fmla="*/ 4 h 32"/>
                  <a:gd name="T8" fmla="*/ 2 w 116"/>
                  <a:gd name="T9" fmla="*/ 4 h 32"/>
                  <a:gd name="T10" fmla="*/ 6 w 116"/>
                  <a:gd name="T11" fmla="*/ 2 h 32"/>
                  <a:gd name="T12" fmla="*/ 10 w 116"/>
                  <a:gd name="T13" fmla="*/ 0 h 32"/>
                  <a:gd name="T14" fmla="*/ 14 w 116"/>
                  <a:gd name="T15" fmla="*/ 0 h 32"/>
                  <a:gd name="T16" fmla="*/ 20 w 116"/>
                  <a:gd name="T17" fmla="*/ 0 h 32"/>
                  <a:gd name="T18" fmla="*/ 26 w 116"/>
                  <a:gd name="T19" fmla="*/ 0 h 32"/>
                  <a:gd name="T20" fmla="*/ 56 w 116"/>
                  <a:gd name="T21" fmla="*/ 8 h 32"/>
                  <a:gd name="T22" fmla="*/ 58 w 116"/>
                  <a:gd name="T23" fmla="*/ 8 h 32"/>
                  <a:gd name="T24" fmla="*/ 62 w 116"/>
                  <a:gd name="T25" fmla="*/ 6 h 32"/>
                  <a:gd name="T26" fmla="*/ 66 w 116"/>
                  <a:gd name="T27" fmla="*/ 6 h 32"/>
                  <a:gd name="T28" fmla="*/ 72 w 116"/>
                  <a:gd name="T29" fmla="*/ 6 h 32"/>
                  <a:gd name="T30" fmla="*/ 80 w 116"/>
                  <a:gd name="T31" fmla="*/ 6 h 32"/>
                  <a:gd name="T32" fmla="*/ 84 w 116"/>
                  <a:gd name="T33" fmla="*/ 8 h 32"/>
                  <a:gd name="T34" fmla="*/ 90 w 116"/>
                  <a:gd name="T35" fmla="*/ 12 h 32"/>
                  <a:gd name="T36" fmla="*/ 96 w 116"/>
                  <a:gd name="T37" fmla="*/ 14 h 32"/>
                  <a:gd name="T38" fmla="*/ 102 w 116"/>
                  <a:gd name="T39" fmla="*/ 16 h 32"/>
                  <a:gd name="T40" fmla="*/ 108 w 116"/>
                  <a:gd name="T41" fmla="*/ 18 h 32"/>
                  <a:gd name="T42" fmla="*/ 110 w 116"/>
                  <a:gd name="T43" fmla="*/ 20 h 32"/>
                  <a:gd name="T44" fmla="*/ 112 w 116"/>
                  <a:gd name="T45" fmla="*/ 20 h 32"/>
                  <a:gd name="T46" fmla="*/ 112 w 116"/>
                  <a:gd name="T47" fmla="*/ 20 h 32"/>
                  <a:gd name="T48" fmla="*/ 114 w 116"/>
                  <a:gd name="T49" fmla="*/ 22 h 32"/>
                  <a:gd name="T50" fmla="*/ 114 w 116"/>
                  <a:gd name="T51" fmla="*/ 24 h 32"/>
                  <a:gd name="T52" fmla="*/ 116 w 116"/>
                  <a:gd name="T53" fmla="*/ 28 h 32"/>
                  <a:gd name="T54" fmla="*/ 114 w 116"/>
                  <a:gd name="T55" fmla="*/ 30 h 32"/>
                  <a:gd name="T56" fmla="*/ 114 w 116"/>
                  <a:gd name="T57" fmla="*/ 32 h 32"/>
                  <a:gd name="T58" fmla="*/ 110 w 116"/>
                  <a:gd name="T59" fmla="*/ 32 h 32"/>
                  <a:gd name="T60" fmla="*/ 100 w 116"/>
                  <a:gd name="T61" fmla="*/ 32 h 32"/>
                  <a:gd name="T62" fmla="*/ 88 w 116"/>
                  <a:gd name="T63" fmla="*/ 30 h 32"/>
                  <a:gd name="T64" fmla="*/ 76 w 116"/>
                  <a:gd name="T65" fmla="*/ 30 h 32"/>
                  <a:gd name="T66" fmla="*/ 72 w 116"/>
                  <a:gd name="T67" fmla="*/ 28 h 32"/>
                  <a:gd name="T68" fmla="*/ 50 w 116"/>
                  <a:gd name="T69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6" h="32">
                    <a:moveTo>
                      <a:pt x="50" y="22"/>
                    </a:moveTo>
                    <a:lnTo>
                      <a:pt x="22" y="2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2" y="6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80" y="6"/>
                    </a:lnTo>
                    <a:lnTo>
                      <a:pt x="84" y="8"/>
                    </a:lnTo>
                    <a:lnTo>
                      <a:pt x="90" y="12"/>
                    </a:lnTo>
                    <a:lnTo>
                      <a:pt x="96" y="14"/>
                    </a:lnTo>
                    <a:lnTo>
                      <a:pt x="102" y="16"/>
                    </a:lnTo>
                    <a:lnTo>
                      <a:pt x="108" y="18"/>
                    </a:lnTo>
                    <a:lnTo>
                      <a:pt x="110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4" y="22"/>
                    </a:lnTo>
                    <a:lnTo>
                      <a:pt x="114" y="24"/>
                    </a:lnTo>
                    <a:lnTo>
                      <a:pt x="116" y="28"/>
                    </a:lnTo>
                    <a:lnTo>
                      <a:pt x="114" y="30"/>
                    </a:lnTo>
                    <a:lnTo>
                      <a:pt x="114" y="32"/>
                    </a:lnTo>
                    <a:lnTo>
                      <a:pt x="110" y="32"/>
                    </a:lnTo>
                    <a:lnTo>
                      <a:pt x="100" y="32"/>
                    </a:lnTo>
                    <a:lnTo>
                      <a:pt x="88" y="30"/>
                    </a:lnTo>
                    <a:lnTo>
                      <a:pt x="76" y="30"/>
                    </a:lnTo>
                    <a:lnTo>
                      <a:pt x="72" y="28"/>
                    </a:lnTo>
                    <a:lnTo>
                      <a:pt x="50" y="2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31" name="群組 330">
              <a:extLst>
                <a:ext uri="{FF2B5EF4-FFF2-40B4-BE49-F238E27FC236}">
                  <a16:creationId xmlns:a16="http://schemas.microsoft.com/office/drawing/2014/main" id="{7D103418-C6B2-4AED-A761-35E9DF64413D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4589116" y="2080870"/>
              <a:ext cx="235268" cy="262924"/>
              <a:chOff x="3917315" y="3514725"/>
              <a:chExt cx="470535" cy="525847"/>
            </a:xfrm>
            <a:solidFill>
              <a:schemeClr val="tx1">
                <a:alpha val="10000"/>
              </a:schemeClr>
            </a:solidFill>
          </p:grpSpPr>
          <p:sp>
            <p:nvSpPr>
              <p:cNvPr id="332" name="Freeform 23">
                <a:extLst>
                  <a:ext uri="{FF2B5EF4-FFF2-40B4-BE49-F238E27FC236}">
                    <a16:creationId xmlns:a16="http://schemas.microsoft.com/office/drawing/2014/main" id="{53A11818-1970-49EA-A04B-61F44BA9AE8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21125" y="3530600"/>
                <a:ext cx="184150" cy="273050"/>
              </a:xfrm>
              <a:custGeom>
                <a:avLst/>
                <a:gdLst>
                  <a:gd name="T0" fmla="*/ 112 w 116"/>
                  <a:gd name="T1" fmla="*/ 4 h 172"/>
                  <a:gd name="T2" fmla="*/ 94 w 116"/>
                  <a:gd name="T3" fmla="*/ 20 h 172"/>
                  <a:gd name="T4" fmla="*/ 76 w 116"/>
                  <a:gd name="T5" fmla="*/ 34 h 172"/>
                  <a:gd name="T6" fmla="*/ 66 w 116"/>
                  <a:gd name="T7" fmla="*/ 42 h 172"/>
                  <a:gd name="T8" fmla="*/ 58 w 116"/>
                  <a:gd name="T9" fmla="*/ 48 h 172"/>
                  <a:gd name="T10" fmla="*/ 54 w 116"/>
                  <a:gd name="T11" fmla="*/ 50 h 172"/>
                  <a:gd name="T12" fmla="*/ 18 w 116"/>
                  <a:gd name="T13" fmla="*/ 46 h 172"/>
                  <a:gd name="T14" fmla="*/ 16 w 116"/>
                  <a:gd name="T15" fmla="*/ 52 h 172"/>
                  <a:gd name="T16" fmla="*/ 18 w 116"/>
                  <a:gd name="T17" fmla="*/ 60 h 172"/>
                  <a:gd name="T18" fmla="*/ 18 w 116"/>
                  <a:gd name="T19" fmla="*/ 64 h 172"/>
                  <a:gd name="T20" fmla="*/ 18 w 116"/>
                  <a:gd name="T21" fmla="*/ 70 h 172"/>
                  <a:gd name="T22" fmla="*/ 10 w 116"/>
                  <a:gd name="T23" fmla="*/ 72 h 172"/>
                  <a:gd name="T24" fmla="*/ 4 w 116"/>
                  <a:gd name="T25" fmla="*/ 70 h 172"/>
                  <a:gd name="T26" fmla="*/ 0 w 116"/>
                  <a:gd name="T27" fmla="*/ 70 h 172"/>
                  <a:gd name="T28" fmla="*/ 12 w 116"/>
                  <a:gd name="T29" fmla="*/ 90 h 172"/>
                  <a:gd name="T30" fmla="*/ 16 w 116"/>
                  <a:gd name="T31" fmla="*/ 112 h 172"/>
                  <a:gd name="T32" fmla="*/ 20 w 116"/>
                  <a:gd name="T33" fmla="*/ 114 h 172"/>
                  <a:gd name="T34" fmla="*/ 26 w 116"/>
                  <a:gd name="T35" fmla="*/ 120 h 172"/>
                  <a:gd name="T36" fmla="*/ 34 w 116"/>
                  <a:gd name="T37" fmla="*/ 124 h 172"/>
                  <a:gd name="T38" fmla="*/ 40 w 116"/>
                  <a:gd name="T39" fmla="*/ 128 h 172"/>
                  <a:gd name="T40" fmla="*/ 42 w 116"/>
                  <a:gd name="T41" fmla="*/ 132 h 172"/>
                  <a:gd name="T42" fmla="*/ 42 w 116"/>
                  <a:gd name="T43" fmla="*/ 134 h 172"/>
                  <a:gd name="T44" fmla="*/ 42 w 116"/>
                  <a:gd name="T45" fmla="*/ 140 h 172"/>
                  <a:gd name="T46" fmla="*/ 40 w 116"/>
                  <a:gd name="T47" fmla="*/ 156 h 172"/>
                  <a:gd name="T48" fmla="*/ 42 w 116"/>
                  <a:gd name="T49" fmla="*/ 164 h 172"/>
                  <a:gd name="T50" fmla="*/ 48 w 116"/>
                  <a:gd name="T51" fmla="*/ 170 h 172"/>
                  <a:gd name="T52" fmla="*/ 56 w 116"/>
                  <a:gd name="T53" fmla="*/ 172 h 172"/>
                  <a:gd name="T54" fmla="*/ 64 w 116"/>
                  <a:gd name="T55" fmla="*/ 172 h 172"/>
                  <a:gd name="T56" fmla="*/ 72 w 116"/>
                  <a:gd name="T57" fmla="*/ 166 h 172"/>
                  <a:gd name="T58" fmla="*/ 76 w 116"/>
                  <a:gd name="T59" fmla="*/ 160 h 172"/>
                  <a:gd name="T60" fmla="*/ 78 w 116"/>
                  <a:gd name="T61" fmla="*/ 136 h 172"/>
                  <a:gd name="T62" fmla="*/ 76 w 116"/>
                  <a:gd name="T63" fmla="*/ 120 h 172"/>
                  <a:gd name="T64" fmla="*/ 70 w 116"/>
                  <a:gd name="T65" fmla="*/ 112 h 172"/>
                  <a:gd name="T66" fmla="*/ 66 w 116"/>
                  <a:gd name="T67" fmla="*/ 108 h 172"/>
                  <a:gd name="T68" fmla="*/ 62 w 116"/>
                  <a:gd name="T69" fmla="*/ 106 h 172"/>
                  <a:gd name="T70" fmla="*/ 54 w 116"/>
                  <a:gd name="T71" fmla="*/ 96 h 172"/>
                  <a:gd name="T72" fmla="*/ 54 w 116"/>
                  <a:gd name="T73" fmla="*/ 90 h 172"/>
                  <a:gd name="T74" fmla="*/ 56 w 116"/>
                  <a:gd name="T75" fmla="*/ 86 h 172"/>
                  <a:gd name="T76" fmla="*/ 58 w 116"/>
                  <a:gd name="T77" fmla="*/ 84 h 172"/>
                  <a:gd name="T78" fmla="*/ 60 w 116"/>
                  <a:gd name="T79" fmla="*/ 84 h 172"/>
                  <a:gd name="T80" fmla="*/ 86 w 116"/>
                  <a:gd name="T81" fmla="*/ 56 h 172"/>
                  <a:gd name="T82" fmla="*/ 98 w 116"/>
                  <a:gd name="T83" fmla="*/ 42 h 172"/>
                  <a:gd name="T84" fmla="*/ 110 w 116"/>
                  <a:gd name="T85" fmla="*/ 20 h 172"/>
                  <a:gd name="T86" fmla="*/ 114 w 116"/>
                  <a:gd name="T87" fmla="*/ 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6" h="172">
                    <a:moveTo>
                      <a:pt x="116" y="0"/>
                    </a:moveTo>
                    <a:lnTo>
                      <a:pt x="112" y="4"/>
                    </a:lnTo>
                    <a:lnTo>
                      <a:pt x="104" y="10"/>
                    </a:lnTo>
                    <a:lnTo>
                      <a:pt x="94" y="20"/>
                    </a:lnTo>
                    <a:lnTo>
                      <a:pt x="84" y="28"/>
                    </a:lnTo>
                    <a:lnTo>
                      <a:pt x="76" y="34"/>
                    </a:lnTo>
                    <a:lnTo>
                      <a:pt x="70" y="38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18" y="70"/>
                    </a:lnTo>
                    <a:lnTo>
                      <a:pt x="14" y="72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4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0" y="92"/>
                    </a:lnTo>
                    <a:lnTo>
                      <a:pt x="12" y="90"/>
                    </a:lnTo>
                    <a:lnTo>
                      <a:pt x="22" y="98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2" y="116"/>
                    </a:lnTo>
                    <a:lnTo>
                      <a:pt x="26" y="120"/>
                    </a:lnTo>
                    <a:lnTo>
                      <a:pt x="30" y="122"/>
                    </a:lnTo>
                    <a:lnTo>
                      <a:pt x="34" y="124"/>
                    </a:lnTo>
                    <a:lnTo>
                      <a:pt x="36" y="126"/>
                    </a:lnTo>
                    <a:lnTo>
                      <a:pt x="40" y="128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42" y="134"/>
                    </a:lnTo>
                    <a:lnTo>
                      <a:pt x="42" y="136"/>
                    </a:lnTo>
                    <a:lnTo>
                      <a:pt x="42" y="140"/>
                    </a:lnTo>
                    <a:lnTo>
                      <a:pt x="42" y="148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2" y="164"/>
                    </a:lnTo>
                    <a:lnTo>
                      <a:pt x="46" y="168"/>
                    </a:lnTo>
                    <a:lnTo>
                      <a:pt x="48" y="170"/>
                    </a:lnTo>
                    <a:lnTo>
                      <a:pt x="52" y="170"/>
                    </a:lnTo>
                    <a:lnTo>
                      <a:pt x="56" y="172"/>
                    </a:lnTo>
                    <a:lnTo>
                      <a:pt x="60" y="172"/>
                    </a:lnTo>
                    <a:lnTo>
                      <a:pt x="64" y="172"/>
                    </a:lnTo>
                    <a:lnTo>
                      <a:pt x="68" y="168"/>
                    </a:lnTo>
                    <a:lnTo>
                      <a:pt x="72" y="166"/>
                    </a:lnTo>
                    <a:lnTo>
                      <a:pt x="74" y="162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8" y="136"/>
                    </a:lnTo>
                    <a:lnTo>
                      <a:pt x="78" y="128"/>
                    </a:lnTo>
                    <a:lnTo>
                      <a:pt x="76" y="120"/>
                    </a:lnTo>
                    <a:lnTo>
                      <a:pt x="74" y="116"/>
                    </a:lnTo>
                    <a:lnTo>
                      <a:pt x="70" y="112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4" y="106"/>
                    </a:lnTo>
                    <a:lnTo>
                      <a:pt x="62" y="106"/>
                    </a:lnTo>
                    <a:lnTo>
                      <a:pt x="58" y="100"/>
                    </a:lnTo>
                    <a:lnTo>
                      <a:pt x="54" y="96"/>
                    </a:lnTo>
                    <a:lnTo>
                      <a:pt x="54" y="92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74" y="70"/>
                    </a:lnTo>
                    <a:lnTo>
                      <a:pt x="86" y="56"/>
                    </a:lnTo>
                    <a:lnTo>
                      <a:pt x="94" y="46"/>
                    </a:lnTo>
                    <a:lnTo>
                      <a:pt x="98" y="42"/>
                    </a:lnTo>
                    <a:lnTo>
                      <a:pt x="104" y="32"/>
                    </a:lnTo>
                    <a:lnTo>
                      <a:pt x="110" y="20"/>
                    </a:lnTo>
                    <a:lnTo>
                      <a:pt x="114" y="12"/>
                    </a:lnTo>
                    <a:lnTo>
                      <a:pt x="114" y="8"/>
                    </a:lnTo>
                    <a:lnTo>
                      <a:pt x="11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3" name="Freeform 27">
                <a:extLst>
                  <a:ext uri="{FF2B5EF4-FFF2-40B4-BE49-F238E27FC236}">
                    <a16:creationId xmlns:a16="http://schemas.microsoft.com/office/drawing/2014/main" id="{B1EA0FA4-ABD5-4A97-BDBA-9A6EF5137E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57650" y="3825875"/>
                <a:ext cx="57150" cy="69850"/>
              </a:xfrm>
              <a:custGeom>
                <a:avLst/>
                <a:gdLst>
                  <a:gd name="T0" fmla="*/ 6 w 36"/>
                  <a:gd name="T1" fmla="*/ 0 h 44"/>
                  <a:gd name="T2" fmla="*/ 6 w 36"/>
                  <a:gd name="T3" fmla="*/ 2 h 44"/>
                  <a:gd name="T4" fmla="*/ 2 w 36"/>
                  <a:gd name="T5" fmla="*/ 4 h 44"/>
                  <a:gd name="T6" fmla="*/ 0 w 36"/>
                  <a:gd name="T7" fmla="*/ 6 h 44"/>
                  <a:gd name="T8" fmla="*/ 0 w 36"/>
                  <a:gd name="T9" fmla="*/ 10 h 44"/>
                  <a:gd name="T10" fmla="*/ 2 w 36"/>
                  <a:gd name="T11" fmla="*/ 12 h 44"/>
                  <a:gd name="T12" fmla="*/ 4 w 36"/>
                  <a:gd name="T13" fmla="*/ 16 h 44"/>
                  <a:gd name="T14" fmla="*/ 8 w 36"/>
                  <a:gd name="T15" fmla="*/ 20 h 44"/>
                  <a:gd name="T16" fmla="*/ 10 w 36"/>
                  <a:gd name="T17" fmla="*/ 24 h 44"/>
                  <a:gd name="T18" fmla="*/ 14 w 36"/>
                  <a:gd name="T19" fmla="*/ 28 h 44"/>
                  <a:gd name="T20" fmla="*/ 16 w 36"/>
                  <a:gd name="T21" fmla="*/ 32 h 44"/>
                  <a:gd name="T22" fmla="*/ 16 w 36"/>
                  <a:gd name="T23" fmla="*/ 32 h 44"/>
                  <a:gd name="T24" fmla="*/ 16 w 36"/>
                  <a:gd name="T25" fmla="*/ 34 h 44"/>
                  <a:gd name="T26" fmla="*/ 16 w 36"/>
                  <a:gd name="T27" fmla="*/ 36 h 44"/>
                  <a:gd name="T28" fmla="*/ 16 w 36"/>
                  <a:gd name="T29" fmla="*/ 38 h 44"/>
                  <a:gd name="T30" fmla="*/ 18 w 36"/>
                  <a:gd name="T31" fmla="*/ 40 h 44"/>
                  <a:gd name="T32" fmla="*/ 18 w 36"/>
                  <a:gd name="T33" fmla="*/ 42 h 44"/>
                  <a:gd name="T34" fmla="*/ 22 w 36"/>
                  <a:gd name="T35" fmla="*/ 44 h 44"/>
                  <a:gd name="T36" fmla="*/ 26 w 36"/>
                  <a:gd name="T37" fmla="*/ 44 h 44"/>
                  <a:gd name="T38" fmla="*/ 30 w 36"/>
                  <a:gd name="T39" fmla="*/ 42 h 44"/>
                  <a:gd name="T40" fmla="*/ 34 w 36"/>
                  <a:gd name="T41" fmla="*/ 38 h 44"/>
                  <a:gd name="T42" fmla="*/ 34 w 36"/>
                  <a:gd name="T43" fmla="*/ 34 h 44"/>
                  <a:gd name="T44" fmla="*/ 34 w 36"/>
                  <a:gd name="T45" fmla="*/ 30 h 44"/>
                  <a:gd name="T46" fmla="*/ 34 w 36"/>
                  <a:gd name="T47" fmla="*/ 26 h 44"/>
                  <a:gd name="T48" fmla="*/ 34 w 36"/>
                  <a:gd name="T49" fmla="*/ 22 h 44"/>
                  <a:gd name="T50" fmla="*/ 34 w 36"/>
                  <a:gd name="T51" fmla="*/ 18 h 44"/>
                  <a:gd name="T52" fmla="*/ 34 w 36"/>
                  <a:gd name="T53" fmla="*/ 16 h 44"/>
                  <a:gd name="T54" fmla="*/ 36 w 36"/>
                  <a:gd name="T55" fmla="*/ 14 h 44"/>
                  <a:gd name="T56" fmla="*/ 34 w 36"/>
                  <a:gd name="T57" fmla="*/ 14 h 44"/>
                  <a:gd name="T58" fmla="*/ 32 w 36"/>
                  <a:gd name="T59" fmla="*/ 12 h 44"/>
                  <a:gd name="T60" fmla="*/ 28 w 36"/>
                  <a:gd name="T61" fmla="*/ 10 h 44"/>
                  <a:gd name="T62" fmla="*/ 24 w 36"/>
                  <a:gd name="T63" fmla="*/ 6 h 44"/>
                  <a:gd name="T64" fmla="*/ 20 w 36"/>
                  <a:gd name="T65" fmla="*/ 4 h 44"/>
                  <a:gd name="T66" fmla="*/ 18 w 36"/>
                  <a:gd name="T67" fmla="*/ 4 h 44"/>
                  <a:gd name="T68" fmla="*/ 12 w 36"/>
                  <a:gd name="T69" fmla="*/ 4 h 44"/>
                  <a:gd name="T70" fmla="*/ 10 w 36"/>
                  <a:gd name="T71" fmla="*/ 2 h 44"/>
                  <a:gd name="T72" fmla="*/ 8 w 36"/>
                  <a:gd name="T73" fmla="*/ 2 h 44"/>
                  <a:gd name="T74" fmla="*/ 6 w 3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" h="44">
                    <a:moveTo>
                      <a:pt x="6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2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4" name="Freeform 28">
                <a:extLst>
                  <a:ext uri="{FF2B5EF4-FFF2-40B4-BE49-F238E27FC236}">
                    <a16:creationId xmlns:a16="http://schemas.microsoft.com/office/drawing/2014/main" id="{C2BF7110-1F11-4299-8260-1EB7D68BCA7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76700" y="3632200"/>
                <a:ext cx="228600" cy="193675"/>
              </a:xfrm>
              <a:custGeom>
                <a:avLst/>
                <a:gdLst>
                  <a:gd name="T0" fmla="*/ 0 w 144"/>
                  <a:gd name="T1" fmla="*/ 114 h 122"/>
                  <a:gd name="T2" fmla="*/ 22 w 144"/>
                  <a:gd name="T3" fmla="*/ 114 h 122"/>
                  <a:gd name="T4" fmla="*/ 58 w 144"/>
                  <a:gd name="T5" fmla="*/ 106 h 122"/>
                  <a:gd name="T6" fmla="*/ 62 w 144"/>
                  <a:gd name="T7" fmla="*/ 118 h 122"/>
                  <a:gd name="T8" fmla="*/ 66 w 144"/>
                  <a:gd name="T9" fmla="*/ 120 h 122"/>
                  <a:gd name="T10" fmla="*/ 74 w 144"/>
                  <a:gd name="T11" fmla="*/ 120 h 122"/>
                  <a:gd name="T12" fmla="*/ 82 w 144"/>
                  <a:gd name="T13" fmla="*/ 114 h 122"/>
                  <a:gd name="T14" fmla="*/ 86 w 144"/>
                  <a:gd name="T15" fmla="*/ 110 h 122"/>
                  <a:gd name="T16" fmla="*/ 102 w 144"/>
                  <a:gd name="T17" fmla="*/ 104 h 122"/>
                  <a:gd name="T18" fmla="*/ 106 w 144"/>
                  <a:gd name="T19" fmla="*/ 100 h 122"/>
                  <a:gd name="T20" fmla="*/ 116 w 144"/>
                  <a:gd name="T21" fmla="*/ 94 h 122"/>
                  <a:gd name="T22" fmla="*/ 124 w 144"/>
                  <a:gd name="T23" fmla="*/ 88 h 122"/>
                  <a:gd name="T24" fmla="*/ 128 w 144"/>
                  <a:gd name="T25" fmla="*/ 82 h 122"/>
                  <a:gd name="T26" fmla="*/ 132 w 144"/>
                  <a:gd name="T27" fmla="*/ 76 h 122"/>
                  <a:gd name="T28" fmla="*/ 136 w 144"/>
                  <a:gd name="T29" fmla="*/ 68 h 122"/>
                  <a:gd name="T30" fmla="*/ 138 w 144"/>
                  <a:gd name="T31" fmla="*/ 60 h 122"/>
                  <a:gd name="T32" fmla="*/ 138 w 144"/>
                  <a:gd name="T33" fmla="*/ 52 h 122"/>
                  <a:gd name="T34" fmla="*/ 136 w 144"/>
                  <a:gd name="T35" fmla="*/ 44 h 122"/>
                  <a:gd name="T36" fmla="*/ 136 w 144"/>
                  <a:gd name="T37" fmla="*/ 42 h 122"/>
                  <a:gd name="T38" fmla="*/ 140 w 144"/>
                  <a:gd name="T39" fmla="*/ 38 h 122"/>
                  <a:gd name="T40" fmla="*/ 144 w 144"/>
                  <a:gd name="T41" fmla="*/ 30 h 122"/>
                  <a:gd name="T42" fmla="*/ 144 w 144"/>
                  <a:gd name="T43" fmla="*/ 20 h 122"/>
                  <a:gd name="T44" fmla="*/ 142 w 144"/>
                  <a:gd name="T45" fmla="*/ 8 h 122"/>
                  <a:gd name="T46" fmla="*/ 140 w 144"/>
                  <a:gd name="T47" fmla="*/ 0 h 122"/>
                  <a:gd name="T48" fmla="*/ 138 w 144"/>
                  <a:gd name="T49" fmla="*/ 0 h 122"/>
                  <a:gd name="T50" fmla="*/ 132 w 144"/>
                  <a:gd name="T51" fmla="*/ 2 h 122"/>
                  <a:gd name="T52" fmla="*/ 122 w 144"/>
                  <a:gd name="T53" fmla="*/ 8 h 122"/>
                  <a:gd name="T54" fmla="*/ 116 w 144"/>
                  <a:gd name="T55" fmla="*/ 18 h 122"/>
                  <a:gd name="T56" fmla="*/ 114 w 144"/>
                  <a:gd name="T57" fmla="*/ 32 h 122"/>
                  <a:gd name="T58" fmla="*/ 112 w 144"/>
                  <a:gd name="T59" fmla="*/ 44 h 122"/>
                  <a:gd name="T60" fmla="*/ 108 w 144"/>
                  <a:gd name="T61" fmla="*/ 48 h 122"/>
                  <a:gd name="T62" fmla="*/ 102 w 144"/>
                  <a:gd name="T63" fmla="*/ 58 h 122"/>
                  <a:gd name="T64" fmla="*/ 94 w 144"/>
                  <a:gd name="T65" fmla="*/ 68 h 122"/>
                  <a:gd name="T66" fmla="*/ 82 w 144"/>
                  <a:gd name="T67" fmla="*/ 76 h 122"/>
                  <a:gd name="T68" fmla="*/ 72 w 144"/>
                  <a:gd name="T69" fmla="*/ 84 h 122"/>
                  <a:gd name="T70" fmla="*/ 64 w 144"/>
                  <a:gd name="T71" fmla="*/ 90 h 122"/>
                  <a:gd name="T72" fmla="*/ 40 w 144"/>
                  <a:gd name="T73" fmla="*/ 90 h 122"/>
                  <a:gd name="T74" fmla="*/ 6 w 144"/>
                  <a:gd name="T75" fmla="*/ 10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" h="122">
                    <a:moveTo>
                      <a:pt x="6" y="106"/>
                    </a:moveTo>
                    <a:lnTo>
                      <a:pt x="0" y="114"/>
                    </a:lnTo>
                    <a:lnTo>
                      <a:pt x="14" y="118"/>
                    </a:lnTo>
                    <a:lnTo>
                      <a:pt x="22" y="114"/>
                    </a:lnTo>
                    <a:lnTo>
                      <a:pt x="38" y="110"/>
                    </a:lnTo>
                    <a:lnTo>
                      <a:pt x="58" y="106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62" y="120"/>
                    </a:lnTo>
                    <a:lnTo>
                      <a:pt x="66" y="120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8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6" y="110"/>
                    </a:lnTo>
                    <a:lnTo>
                      <a:pt x="100" y="106"/>
                    </a:lnTo>
                    <a:lnTo>
                      <a:pt x="102" y="104"/>
                    </a:lnTo>
                    <a:lnTo>
                      <a:pt x="104" y="104"/>
                    </a:lnTo>
                    <a:lnTo>
                      <a:pt x="106" y="100"/>
                    </a:lnTo>
                    <a:lnTo>
                      <a:pt x="112" y="98"/>
                    </a:lnTo>
                    <a:lnTo>
                      <a:pt x="116" y="94"/>
                    </a:lnTo>
                    <a:lnTo>
                      <a:pt x="120" y="90"/>
                    </a:lnTo>
                    <a:lnTo>
                      <a:pt x="124" y="88"/>
                    </a:lnTo>
                    <a:lnTo>
                      <a:pt x="126" y="84"/>
                    </a:lnTo>
                    <a:lnTo>
                      <a:pt x="128" y="82"/>
                    </a:lnTo>
                    <a:lnTo>
                      <a:pt x="130" y="80"/>
                    </a:lnTo>
                    <a:lnTo>
                      <a:pt x="132" y="76"/>
                    </a:lnTo>
                    <a:lnTo>
                      <a:pt x="134" y="72"/>
                    </a:lnTo>
                    <a:lnTo>
                      <a:pt x="136" y="68"/>
                    </a:lnTo>
                    <a:lnTo>
                      <a:pt x="138" y="64"/>
                    </a:lnTo>
                    <a:lnTo>
                      <a:pt x="138" y="60"/>
                    </a:lnTo>
                    <a:lnTo>
                      <a:pt x="138" y="58"/>
                    </a:lnTo>
                    <a:lnTo>
                      <a:pt x="138" y="52"/>
                    </a:lnTo>
                    <a:lnTo>
                      <a:pt x="136" y="4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2"/>
                    </a:lnTo>
                    <a:lnTo>
                      <a:pt x="138" y="40"/>
                    </a:lnTo>
                    <a:lnTo>
                      <a:pt x="140" y="38"/>
                    </a:lnTo>
                    <a:lnTo>
                      <a:pt x="142" y="34"/>
                    </a:lnTo>
                    <a:lnTo>
                      <a:pt x="144" y="30"/>
                    </a:lnTo>
                    <a:lnTo>
                      <a:pt x="144" y="26"/>
                    </a:lnTo>
                    <a:lnTo>
                      <a:pt x="144" y="20"/>
                    </a:lnTo>
                    <a:lnTo>
                      <a:pt x="142" y="14"/>
                    </a:lnTo>
                    <a:lnTo>
                      <a:pt x="142" y="8"/>
                    </a:lnTo>
                    <a:lnTo>
                      <a:pt x="140" y="4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2" y="8"/>
                    </a:lnTo>
                    <a:lnTo>
                      <a:pt x="118" y="12"/>
                    </a:lnTo>
                    <a:lnTo>
                      <a:pt x="116" y="18"/>
                    </a:lnTo>
                    <a:lnTo>
                      <a:pt x="114" y="26"/>
                    </a:lnTo>
                    <a:lnTo>
                      <a:pt x="114" y="32"/>
                    </a:lnTo>
                    <a:lnTo>
                      <a:pt x="112" y="38"/>
                    </a:lnTo>
                    <a:lnTo>
                      <a:pt x="112" y="44"/>
                    </a:lnTo>
                    <a:lnTo>
                      <a:pt x="110" y="46"/>
                    </a:lnTo>
                    <a:lnTo>
                      <a:pt x="108" y="48"/>
                    </a:lnTo>
                    <a:lnTo>
                      <a:pt x="106" y="52"/>
                    </a:lnTo>
                    <a:lnTo>
                      <a:pt x="102" y="58"/>
                    </a:lnTo>
                    <a:lnTo>
                      <a:pt x="98" y="62"/>
                    </a:lnTo>
                    <a:lnTo>
                      <a:pt x="94" y="68"/>
                    </a:lnTo>
                    <a:lnTo>
                      <a:pt x="88" y="72"/>
                    </a:lnTo>
                    <a:lnTo>
                      <a:pt x="82" y="76"/>
                    </a:lnTo>
                    <a:lnTo>
                      <a:pt x="76" y="80"/>
                    </a:lnTo>
                    <a:lnTo>
                      <a:pt x="72" y="84"/>
                    </a:lnTo>
                    <a:lnTo>
                      <a:pt x="68" y="88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40" y="90"/>
                    </a:lnTo>
                    <a:lnTo>
                      <a:pt x="22" y="96"/>
                    </a:lnTo>
                    <a:lnTo>
                      <a:pt x="6" y="10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5" name="Freeform 29">
                <a:extLst>
                  <a:ext uri="{FF2B5EF4-FFF2-40B4-BE49-F238E27FC236}">
                    <a16:creationId xmlns:a16="http://schemas.microsoft.com/office/drawing/2014/main" id="{E2A96EB2-E65C-4D39-B3AD-050BFE81DF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08450" y="3816350"/>
                <a:ext cx="38100" cy="25400"/>
              </a:xfrm>
              <a:custGeom>
                <a:avLst/>
                <a:gdLst>
                  <a:gd name="T0" fmla="*/ 8 w 24"/>
                  <a:gd name="T1" fmla="*/ 0 h 16"/>
                  <a:gd name="T2" fmla="*/ 0 w 24"/>
                  <a:gd name="T3" fmla="*/ 10 h 16"/>
                  <a:gd name="T4" fmla="*/ 8 w 24"/>
                  <a:gd name="T5" fmla="*/ 16 h 16"/>
                  <a:gd name="T6" fmla="*/ 18 w 24"/>
                  <a:gd name="T7" fmla="*/ 8 h 16"/>
                  <a:gd name="T8" fmla="*/ 24 w 24"/>
                  <a:gd name="T9" fmla="*/ 2 h 16"/>
                  <a:gd name="T10" fmla="*/ 8 w 24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6">
                    <a:moveTo>
                      <a:pt x="8" y="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8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6" name="Freeform 30">
                <a:extLst>
                  <a:ext uri="{FF2B5EF4-FFF2-40B4-BE49-F238E27FC236}">
                    <a16:creationId xmlns:a16="http://schemas.microsoft.com/office/drawing/2014/main" id="{6BAF2D01-DDD0-4913-8AAE-9B44F80D64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64025" y="3514725"/>
                <a:ext cx="123825" cy="95250"/>
              </a:xfrm>
              <a:custGeom>
                <a:avLst/>
                <a:gdLst>
                  <a:gd name="T0" fmla="*/ 36 w 78"/>
                  <a:gd name="T1" fmla="*/ 6 h 60"/>
                  <a:gd name="T2" fmla="*/ 36 w 78"/>
                  <a:gd name="T3" fmla="*/ 6 h 60"/>
                  <a:gd name="T4" fmla="*/ 34 w 78"/>
                  <a:gd name="T5" fmla="*/ 4 h 60"/>
                  <a:gd name="T6" fmla="*/ 32 w 78"/>
                  <a:gd name="T7" fmla="*/ 2 h 60"/>
                  <a:gd name="T8" fmla="*/ 30 w 78"/>
                  <a:gd name="T9" fmla="*/ 0 h 60"/>
                  <a:gd name="T10" fmla="*/ 28 w 78"/>
                  <a:gd name="T11" fmla="*/ 0 h 60"/>
                  <a:gd name="T12" fmla="*/ 26 w 78"/>
                  <a:gd name="T13" fmla="*/ 2 h 60"/>
                  <a:gd name="T14" fmla="*/ 24 w 78"/>
                  <a:gd name="T15" fmla="*/ 4 h 60"/>
                  <a:gd name="T16" fmla="*/ 22 w 78"/>
                  <a:gd name="T17" fmla="*/ 12 h 60"/>
                  <a:gd name="T18" fmla="*/ 20 w 78"/>
                  <a:gd name="T19" fmla="*/ 18 h 60"/>
                  <a:gd name="T20" fmla="*/ 20 w 78"/>
                  <a:gd name="T21" fmla="*/ 22 h 60"/>
                  <a:gd name="T22" fmla="*/ 20 w 78"/>
                  <a:gd name="T23" fmla="*/ 26 h 60"/>
                  <a:gd name="T24" fmla="*/ 18 w 78"/>
                  <a:gd name="T25" fmla="*/ 28 h 60"/>
                  <a:gd name="T26" fmla="*/ 16 w 78"/>
                  <a:gd name="T27" fmla="*/ 32 h 60"/>
                  <a:gd name="T28" fmla="*/ 12 w 78"/>
                  <a:gd name="T29" fmla="*/ 36 h 60"/>
                  <a:gd name="T30" fmla="*/ 10 w 78"/>
                  <a:gd name="T31" fmla="*/ 42 h 60"/>
                  <a:gd name="T32" fmla="*/ 6 w 78"/>
                  <a:gd name="T33" fmla="*/ 46 h 60"/>
                  <a:gd name="T34" fmla="*/ 4 w 78"/>
                  <a:gd name="T35" fmla="*/ 48 h 60"/>
                  <a:gd name="T36" fmla="*/ 2 w 78"/>
                  <a:gd name="T37" fmla="*/ 50 h 60"/>
                  <a:gd name="T38" fmla="*/ 0 w 78"/>
                  <a:gd name="T39" fmla="*/ 52 h 60"/>
                  <a:gd name="T40" fmla="*/ 0 w 78"/>
                  <a:gd name="T41" fmla="*/ 54 h 60"/>
                  <a:gd name="T42" fmla="*/ 0 w 78"/>
                  <a:gd name="T43" fmla="*/ 56 h 60"/>
                  <a:gd name="T44" fmla="*/ 4 w 78"/>
                  <a:gd name="T45" fmla="*/ 56 h 60"/>
                  <a:gd name="T46" fmla="*/ 8 w 78"/>
                  <a:gd name="T47" fmla="*/ 58 h 60"/>
                  <a:gd name="T48" fmla="*/ 14 w 78"/>
                  <a:gd name="T49" fmla="*/ 58 h 60"/>
                  <a:gd name="T50" fmla="*/ 20 w 78"/>
                  <a:gd name="T51" fmla="*/ 58 h 60"/>
                  <a:gd name="T52" fmla="*/ 26 w 78"/>
                  <a:gd name="T53" fmla="*/ 58 h 60"/>
                  <a:gd name="T54" fmla="*/ 30 w 78"/>
                  <a:gd name="T55" fmla="*/ 56 h 60"/>
                  <a:gd name="T56" fmla="*/ 32 w 78"/>
                  <a:gd name="T57" fmla="*/ 56 h 60"/>
                  <a:gd name="T58" fmla="*/ 38 w 78"/>
                  <a:gd name="T59" fmla="*/ 60 h 60"/>
                  <a:gd name="T60" fmla="*/ 48 w 78"/>
                  <a:gd name="T61" fmla="*/ 58 h 60"/>
                  <a:gd name="T62" fmla="*/ 48 w 78"/>
                  <a:gd name="T63" fmla="*/ 58 h 60"/>
                  <a:gd name="T64" fmla="*/ 50 w 78"/>
                  <a:gd name="T65" fmla="*/ 56 h 60"/>
                  <a:gd name="T66" fmla="*/ 52 w 78"/>
                  <a:gd name="T67" fmla="*/ 52 h 60"/>
                  <a:gd name="T68" fmla="*/ 54 w 78"/>
                  <a:gd name="T69" fmla="*/ 50 h 60"/>
                  <a:gd name="T70" fmla="*/ 56 w 78"/>
                  <a:gd name="T71" fmla="*/ 46 h 60"/>
                  <a:gd name="T72" fmla="*/ 60 w 78"/>
                  <a:gd name="T73" fmla="*/ 44 h 60"/>
                  <a:gd name="T74" fmla="*/ 62 w 78"/>
                  <a:gd name="T75" fmla="*/ 44 h 60"/>
                  <a:gd name="T76" fmla="*/ 64 w 78"/>
                  <a:gd name="T77" fmla="*/ 44 h 60"/>
                  <a:gd name="T78" fmla="*/ 66 w 78"/>
                  <a:gd name="T79" fmla="*/ 42 h 60"/>
                  <a:gd name="T80" fmla="*/ 70 w 78"/>
                  <a:gd name="T81" fmla="*/ 40 h 60"/>
                  <a:gd name="T82" fmla="*/ 72 w 78"/>
                  <a:gd name="T83" fmla="*/ 38 h 60"/>
                  <a:gd name="T84" fmla="*/ 74 w 78"/>
                  <a:gd name="T85" fmla="*/ 36 h 60"/>
                  <a:gd name="T86" fmla="*/ 76 w 78"/>
                  <a:gd name="T87" fmla="*/ 34 h 60"/>
                  <a:gd name="T88" fmla="*/ 78 w 78"/>
                  <a:gd name="T89" fmla="*/ 32 h 60"/>
                  <a:gd name="T90" fmla="*/ 78 w 78"/>
                  <a:gd name="T91" fmla="*/ 32 h 60"/>
                  <a:gd name="T92" fmla="*/ 78 w 78"/>
                  <a:gd name="T93" fmla="*/ 30 h 60"/>
                  <a:gd name="T94" fmla="*/ 78 w 78"/>
                  <a:gd name="T95" fmla="*/ 26 h 60"/>
                  <a:gd name="T96" fmla="*/ 78 w 78"/>
                  <a:gd name="T97" fmla="*/ 24 h 60"/>
                  <a:gd name="T98" fmla="*/ 76 w 78"/>
                  <a:gd name="T99" fmla="*/ 22 h 60"/>
                  <a:gd name="T100" fmla="*/ 74 w 78"/>
                  <a:gd name="T101" fmla="*/ 20 h 60"/>
                  <a:gd name="T102" fmla="*/ 72 w 78"/>
                  <a:gd name="T103" fmla="*/ 22 h 60"/>
                  <a:gd name="T104" fmla="*/ 70 w 78"/>
                  <a:gd name="T105" fmla="*/ 24 h 60"/>
                  <a:gd name="T106" fmla="*/ 66 w 78"/>
                  <a:gd name="T107" fmla="*/ 26 h 60"/>
                  <a:gd name="T108" fmla="*/ 64 w 78"/>
                  <a:gd name="T109" fmla="*/ 26 h 60"/>
                  <a:gd name="T110" fmla="*/ 62 w 78"/>
                  <a:gd name="T111" fmla="*/ 26 h 60"/>
                  <a:gd name="T112" fmla="*/ 58 w 78"/>
                  <a:gd name="T113" fmla="*/ 24 h 60"/>
                  <a:gd name="T114" fmla="*/ 52 w 78"/>
                  <a:gd name="T115" fmla="*/ 22 h 60"/>
                  <a:gd name="T116" fmla="*/ 46 w 78"/>
                  <a:gd name="T117" fmla="*/ 20 h 60"/>
                  <a:gd name="T118" fmla="*/ 42 w 78"/>
                  <a:gd name="T119" fmla="*/ 16 h 60"/>
                  <a:gd name="T120" fmla="*/ 38 w 78"/>
                  <a:gd name="T121" fmla="*/ 12 h 60"/>
                  <a:gd name="T122" fmla="*/ 36 w 78"/>
                  <a:gd name="T123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8" h="60">
                    <a:moveTo>
                      <a:pt x="36" y="6"/>
                    </a:moveTo>
                    <a:lnTo>
                      <a:pt x="36" y="6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2" y="12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2"/>
                    </a:lnTo>
                    <a:lnTo>
                      <a:pt x="12" y="36"/>
                    </a:lnTo>
                    <a:lnTo>
                      <a:pt x="10" y="42"/>
                    </a:lnTo>
                    <a:lnTo>
                      <a:pt x="6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58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6" y="58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8" y="60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56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46"/>
                    </a:lnTo>
                    <a:lnTo>
                      <a:pt x="60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70" y="40"/>
                    </a:lnTo>
                    <a:lnTo>
                      <a:pt x="72" y="38"/>
                    </a:lnTo>
                    <a:lnTo>
                      <a:pt x="74" y="36"/>
                    </a:lnTo>
                    <a:lnTo>
                      <a:pt x="76" y="34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6" y="22"/>
                    </a:lnTo>
                    <a:lnTo>
                      <a:pt x="74" y="20"/>
                    </a:lnTo>
                    <a:lnTo>
                      <a:pt x="72" y="22"/>
                    </a:lnTo>
                    <a:lnTo>
                      <a:pt x="70" y="24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2"/>
                    </a:lnTo>
                    <a:lnTo>
                      <a:pt x="36" y="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7" name="Freeform 74">
                <a:extLst>
                  <a:ext uri="{FF2B5EF4-FFF2-40B4-BE49-F238E27FC236}">
                    <a16:creationId xmlns:a16="http://schemas.microsoft.com/office/drawing/2014/main" id="{FD3E3464-1DE4-4E04-93BB-5BF4891B3D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7315" y="3947727"/>
                <a:ext cx="45719" cy="92845"/>
              </a:xfrm>
              <a:custGeom>
                <a:avLst/>
                <a:gdLst>
                  <a:gd name="T0" fmla="*/ 86 w 90"/>
                  <a:gd name="T1" fmla="*/ 13 h 138"/>
                  <a:gd name="T2" fmla="*/ 86 w 90"/>
                  <a:gd name="T3" fmla="*/ 15 h 138"/>
                  <a:gd name="T4" fmla="*/ 86 w 90"/>
                  <a:gd name="T5" fmla="*/ 18 h 138"/>
                  <a:gd name="T6" fmla="*/ 88 w 90"/>
                  <a:gd name="T7" fmla="*/ 19 h 138"/>
                  <a:gd name="T8" fmla="*/ 88 w 90"/>
                  <a:gd name="T9" fmla="*/ 20 h 138"/>
                  <a:gd name="T10" fmla="*/ 89 w 90"/>
                  <a:gd name="T11" fmla="*/ 21 h 138"/>
                  <a:gd name="T12" fmla="*/ 89 w 90"/>
                  <a:gd name="T13" fmla="*/ 24 h 138"/>
                  <a:gd name="T14" fmla="*/ 88 w 90"/>
                  <a:gd name="T15" fmla="*/ 26 h 138"/>
                  <a:gd name="T16" fmla="*/ 84 w 90"/>
                  <a:gd name="T17" fmla="*/ 33 h 138"/>
                  <a:gd name="T18" fmla="*/ 79 w 90"/>
                  <a:gd name="T19" fmla="*/ 39 h 138"/>
                  <a:gd name="T20" fmla="*/ 76 w 90"/>
                  <a:gd name="T21" fmla="*/ 47 h 138"/>
                  <a:gd name="T22" fmla="*/ 70 w 90"/>
                  <a:gd name="T23" fmla="*/ 67 h 138"/>
                  <a:gd name="T24" fmla="*/ 61 w 90"/>
                  <a:gd name="T25" fmla="*/ 86 h 138"/>
                  <a:gd name="T26" fmla="*/ 53 w 90"/>
                  <a:gd name="T27" fmla="*/ 104 h 138"/>
                  <a:gd name="T28" fmla="*/ 52 w 90"/>
                  <a:gd name="T29" fmla="*/ 109 h 138"/>
                  <a:gd name="T30" fmla="*/ 48 w 90"/>
                  <a:gd name="T31" fmla="*/ 113 h 138"/>
                  <a:gd name="T32" fmla="*/ 44 w 90"/>
                  <a:gd name="T33" fmla="*/ 116 h 138"/>
                  <a:gd name="T34" fmla="*/ 41 w 90"/>
                  <a:gd name="T35" fmla="*/ 119 h 138"/>
                  <a:gd name="T36" fmla="*/ 36 w 90"/>
                  <a:gd name="T37" fmla="*/ 122 h 138"/>
                  <a:gd name="T38" fmla="*/ 35 w 90"/>
                  <a:gd name="T39" fmla="*/ 125 h 138"/>
                  <a:gd name="T40" fmla="*/ 33 w 90"/>
                  <a:gd name="T41" fmla="*/ 127 h 138"/>
                  <a:gd name="T42" fmla="*/ 33 w 90"/>
                  <a:gd name="T43" fmla="*/ 130 h 138"/>
                  <a:gd name="T44" fmla="*/ 32 w 90"/>
                  <a:gd name="T45" fmla="*/ 132 h 138"/>
                  <a:gd name="T46" fmla="*/ 31 w 90"/>
                  <a:gd name="T47" fmla="*/ 134 h 138"/>
                  <a:gd name="T48" fmla="*/ 30 w 90"/>
                  <a:gd name="T49" fmla="*/ 137 h 138"/>
                  <a:gd name="T50" fmla="*/ 29 w 90"/>
                  <a:gd name="T51" fmla="*/ 138 h 138"/>
                  <a:gd name="T52" fmla="*/ 26 w 90"/>
                  <a:gd name="T53" fmla="*/ 138 h 138"/>
                  <a:gd name="T54" fmla="*/ 23 w 90"/>
                  <a:gd name="T55" fmla="*/ 137 h 138"/>
                  <a:gd name="T56" fmla="*/ 21 w 90"/>
                  <a:gd name="T57" fmla="*/ 136 h 138"/>
                  <a:gd name="T58" fmla="*/ 21 w 90"/>
                  <a:gd name="T59" fmla="*/ 134 h 138"/>
                  <a:gd name="T60" fmla="*/ 21 w 90"/>
                  <a:gd name="T61" fmla="*/ 133 h 138"/>
                  <a:gd name="T62" fmla="*/ 23 w 90"/>
                  <a:gd name="T63" fmla="*/ 131 h 138"/>
                  <a:gd name="T64" fmla="*/ 24 w 90"/>
                  <a:gd name="T65" fmla="*/ 128 h 138"/>
                  <a:gd name="T66" fmla="*/ 25 w 90"/>
                  <a:gd name="T67" fmla="*/ 126 h 138"/>
                  <a:gd name="T68" fmla="*/ 26 w 90"/>
                  <a:gd name="T69" fmla="*/ 125 h 138"/>
                  <a:gd name="T70" fmla="*/ 27 w 90"/>
                  <a:gd name="T71" fmla="*/ 122 h 138"/>
                  <a:gd name="T72" fmla="*/ 26 w 90"/>
                  <a:gd name="T73" fmla="*/ 120 h 138"/>
                  <a:gd name="T74" fmla="*/ 17 w 90"/>
                  <a:gd name="T75" fmla="*/ 104 h 138"/>
                  <a:gd name="T76" fmla="*/ 7 w 90"/>
                  <a:gd name="T77" fmla="*/ 89 h 138"/>
                  <a:gd name="T78" fmla="*/ 0 w 90"/>
                  <a:gd name="T79" fmla="*/ 72 h 138"/>
                  <a:gd name="T80" fmla="*/ 0 w 90"/>
                  <a:gd name="T81" fmla="*/ 63 h 138"/>
                  <a:gd name="T82" fmla="*/ 5 w 90"/>
                  <a:gd name="T83" fmla="*/ 56 h 138"/>
                  <a:gd name="T84" fmla="*/ 13 w 90"/>
                  <a:gd name="T85" fmla="*/ 49 h 138"/>
                  <a:gd name="T86" fmla="*/ 20 w 90"/>
                  <a:gd name="T87" fmla="*/ 43 h 138"/>
                  <a:gd name="T88" fmla="*/ 48 w 90"/>
                  <a:gd name="T89" fmla="*/ 20 h 138"/>
                  <a:gd name="T90" fmla="*/ 78 w 90"/>
                  <a:gd name="T91" fmla="*/ 1 h 138"/>
                  <a:gd name="T92" fmla="*/ 80 w 90"/>
                  <a:gd name="T93" fmla="*/ 1 h 138"/>
                  <a:gd name="T94" fmla="*/ 83 w 90"/>
                  <a:gd name="T95" fmla="*/ 0 h 138"/>
                  <a:gd name="T96" fmla="*/ 86 w 90"/>
                  <a:gd name="T97" fmla="*/ 1 h 138"/>
                  <a:gd name="T98" fmla="*/ 89 w 90"/>
                  <a:gd name="T99" fmla="*/ 2 h 138"/>
                  <a:gd name="T100" fmla="*/ 90 w 90"/>
                  <a:gd name="T101" fmla="*/ 5 h 138"/>
                  <a:gd name="T102" fmla="*/ 90 w 90"/>
                  <a:gd name="T103" fmla="*/ 8 h 138"/>
                  <a:gd name="T104" fmla="*/ 90 w 90"/>
                  <a:gd name="T105" fmla="*/ 9 h 138"/>
                  <a:gd name="T106" fmla="*/ 89 w 90"/>
                  <a:gd name="T107" fmla="*/ 12 h 138"/>
                  <a:gd name="T108" fmla="*/ 86 w 90"/>
                  <a:gd name="T109" fmla="*/ 1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0" h="138">
                    <a:moveTo>
                      <a:pt x="86" y="13"/>
                    </a:moveTo>
                    <a:lnTo>
                      <a:pt x="86" y="15"/>
                    </a:lnTo>
                    <a:lnTo>
                      <a:pt x="86" y="18"/>
                    </a:lnTo>
                    <a:lnTo>
                      <a:pt x="88" y="19"/>
                    </a:lnTo>
                    <a:lnTo>
                      <a:pt x="88" y="20"/>
                    </a:lnTo>
                    <a:lnTo>
                      <a:pt x="89" y="21"/>
                    </a:lnTo>
                    <a:lnTo>
                      <a:pt x="89" y="24"/>
                    </a:lnTo>
                    <a:lnTo>
                      <a:pt x="88" y="26"/>
                    </a:lnTo>
                    <a:lnTo>
                      <a:pt x="84" y="33"/>
                    </a:lnTo>
                    <a:lnTo>
                      <a:pt x="79" y="39"/>
                    </a:lnTo>
                    <a:lnTo>
                      <a:pt x="76" y="47"/>
                    </a:lnTo>
                    <a:lnTo>
                      <a:pt x="70" y="67"/>
                    </a:lnTo>
                    <a:lnTo>
                      <a:pt x="61" y="86"/>
                    </a:lnTo>
                    <a:lnTo>
                      <a:pt x="53" y="104"/>
                    </a:lnTo>
                    <a:lnTo>
                      <a:pt x="52" y="109"/>
                    </a:lnTo>
                    <a:lnTo>
                      <a:pt x="48" y="113"/>
                    </a:lnTo>
                    <a:lnTo>
                      <a:pt x="44" y="116"/>
                    </a:lnTo>
                    <a:lnTo>
                      <a:pt x="41" y="119"/>
                    </a:lnTo>
                    <a:lnTo>
                      <a:pt x="36" y="122"/>
                    </a:lnTo>
                    <a:lnTo>
                      <a:pt x="35" y="125"/>
                    </a:lnTo>
                    <a:lnTo>
                      <a:pt x="33" y="127"/>
                    </a:lnTo>
                    <a:lnTo>
                      <a:pt x="33" y="130"/>
                    </a:lnTo>
                    <a:lnTo>
                      <a:pt x="32" y="132"/>
                    </a:lnTo>
                    <a:lnTo>
                      <a:pt x="31" y="134"/>
                    </a:lnTo>
                    <a:lnTo>
                      <a:pt x="30" y="137"/>
                    </a:lnTo>
                    <a:lnTo>
                      <a:pt x="29" y="138"/>
                    </a:lnTo>
                    <a:lnTo>
                      <a:pt x="26" y="138"/>
                    </a:lnTo>
                    <a:lnTo>
                      <a:pt x="23" y="137"/>
                    </a:lnTo>
                    <a:lnTo>
                      <a:pt x="21" y="136"/>
                    </a:lnTo>
                    <a:lnTo>
                      <a:pt x="21" y="134"/>
                    </a:lnTo>
                    <a:lnTo>
                      <a:pt x="21" y="133"/>
                    </a:lnTo>
                    <a:lnTo>
                      <a:pt x="23" y="131"/>
                    </a:lnTo>
                    <a:lnTo>
                      <a:pt x="24" y="128"/>
                    </a:lnTo>
                    <a:lnTo>
                      <a:pt x="25" y="126"/>
                    </a:lnTo>
                    <a:lnTo>
                      <a:pt x="26" y="125"/>
                    </a:lnTo>
                    <a:lnTo>
                      <a:pt x="27" y="122"/>
                    </a:lnTo>
                    <a:lnTo>
                      <a:pt x="26" y="120"/>
                    </a:lnTo>
                    <a:lnTo>
                      <a:pt x="17" y="104"/>
                    </a:lnTo>
                    <a:lnTo>
                      <a:pt x="7" y="89"/>
                    </a:lnTo>
                    <a:lnTo>
                      <a:pt x="0" y="72"/>
                    </a:lnTo>
                    <a:lnTo>
                      <a:pt x="0" y="63"/>
                    </a:lnTo>
                    <a:lnTo>
                      <a:pt x="5" y="56"/>
                    </a:lnTo>
                    <a:lnTo>
                      <a:pt x="13" y="49"/>
                    </a:lnTo>
                    <a:lnTo>
                      <a:pt x="20" y="43"/>
                    </a:lnTo>
                    <a:lnTo>
                      <a:pt x="48" y="20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3" y="0"/>
                    </a:lnTo>
                    <a:lnTo>
                      <a:pt x="86" y="1"/>
                    </a:lnTo>
                    <a:lnTo>
                      <a:pt x="89" y="2"/>
                    </a:lnTo>
                    <a:lnTo>
                      <a:pt x="90" y="5"/>
                    </a:lnTo>
                    <a:lnTo>
                      <a:pt x="90" y="8"/>
                    </a:lnTo>
                    <a:lnTo>
                      <a:pt x="90" y="9"/>
                    </a:lnTo>
                    <a:lnTo>
                      <a:pt x="89" y="12"/>
                    </a:lnTo>
                    <a:lnTo>
                      <a:pt x="86" y="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38" name="群組 337">
              <a:extLst>
                <a:ext uri="{FF2B5EF4-FFF2-40B4-BE49-F238E27FC236}">
                  <a16:creationId xmlns:a16="http://schemas.microsoft.com/office/drawing/2014/main" id="{720FDAD7-7DF0-45C1-9FB8-03DC2FA61C0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5447913" y="1643213"/>
              <a:ext cx="1456532" cy="1138238"/>
              <a:chOff x="5368925" y="1793875"/>
              <a:chExt cx="2913063" cy="2276475"/>
            </a:xfrm>
            <a:solidFill>
              <a:schemeClr val="tx1">
                <a:alpha val="10000"/>
              </a:schemeClr>
            </a:solidFill>
          </p:grpSpPr>
          <p:sp>
            <p:nvSpPr>
              <p:cNvPr id="339" name="Freeform 160">
                <a:extLst>
                  <a:ext uri="{FF2B5EF4-FFF2-40B4-BE49-F238E27FC236}">
                    <a16:creationId xmlns:a16="http://schemas.microsoft.com/office/drawing/2014/main" id="{56CEDFF4-33FD-4C38-A812-F0510389456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419975" y="1939925"/>
                <a:ext cx="698500" cy="1044575"/>
              </a:xfrm>
              <a:custGeom>
                <a:avLst/>
                <a:gdLst>
                  <a:gd name="T0" fmla="*/ 96 w 440"/>
                  <a:gd name="T1" fmla="*/ 110 h 658"/>
                  <a:gd name="T2" fmla="*/ 70 w 440"/>
                  <a:gd name="T3" fmla="*/ 128 h 658"/>
                  <a:gd name="T4" fmla="*/ 50 w 440"/>
                  <a:gd name="T5" fmla="*/ 154 h 658"/>
                  <a:gd name="T6" fmla="*/ 66 w 440"/>
                  <a:gd name="T7" fmla="*/ 176 h 658"/>
                  <a:gd name="T8" fmla="*/ 54 w 440"/>
                  <a:gd name="T9" fmla="*/ 202 h 658"/>
                  <a:gd name="T10" fmla="*/ 22 w 440"/>
                  <a:gd name="T11" fmla="*/ 214 h 658"/>
                  <a:gd name="T12" fmla="*/ 2 w 440"/>
                  <a:gd name="T13" fmla="*/ 226 h 658"/>
                  <a:gd name="T14" fmla="*/ 26 w 440"/>
                  <a:gd name="T15" fmla="*/ 256 h 658"/>
                  <a:gd name="T16" fmla="*/ 52 w 440"/>
                  <a:gd name="T17" fmla="*/ 258 h 658"/>
                  <a:gd name="T18" fmla="*/ 38 w 440"/>
                  <a:gd name="T19" fmla="*/ 272 h 658"/>
                  <a:gd name="T20" fmla="*/ 20 w 440"/>
                  <a:gd name="T21" fmla="*/ 274 h 658"/>
                  <a:gd name="T22" fmla="*/ 24 w 440"/>
                  <a:gd name="T23" fmla="*/ 296 h 658"/>
                  <a:gd name="T24" fmla="*/ 46 w 440"/>
                  <a:gd name="T25" fmla="*/ 318 h 658"/>
                  <a:gd name="T26" fmla="*/ 94 w 440"/>
                  <a:gd name="T27" fmla="*/ 304 h 658"/>
                  <a:gd name="T28" fmla="*/ 120 w 440"/>
                  <a:gd name="T29" fmla="*/ 314 h 658"/>
                  <a:gd name="T30" fmla="*/ 142 w 440"/>
                  <a:gd name="T31" fmla="*/ 378 h 658"/>
                  <a:gd name="T32" fmla="*/ 144 w 440"/>
                  <a:gd name="T33" fmla="*/ 410 h 658"/>
                  <a:gd name="T34" fmla="*/ 142 w 440"/>
                  <a:gd name="T35" fmla="*/ 428 h 658"/>
                  <a:gd name="T36" fmla="*/ 148 w 440"/>
                  <a:gd name="T37" fmla="*/ 434 h 658"/>
                  <a:gd name="T38" fmla="*/ 166 w 440"/>
                  <a:gd name="T39" fmla="*/ 448 h 658"/>
                  <a:gd name="T40" fmla="*/ 162 w 440"/>
                  <a:gd name="T41" fmla="*/ 456 h 658"/>
                  <a:gd name="T42" fmla="*/ 166 w 440"/>
                  <a:gd name="T43" fmla="*/ 470 h 658"/>
                  <a:gd name="T44" fmla="*/ 160 w 440"/>
                  <a:gd name="T45" fmla="*/ 502 h 658"/>
                  <a:gd name="T46" fmla="*/ 150 w 440"/>
                  <a:gd name="T47" fmla="*/ 532 h 658"/>
                  <a:gd name="T48" fmla="*/ 166 w 440"/>
                  <a:gd name="T49" fmla="*/ 598 h 658"/>
                  <a:gd name="T50" fmla="*/ 194 w 440"/>
                  <a:gd name="T51" fmla="*/ 646 h 658"/>
                  <a:gd name="T52" fmla="*/ 214 w 440"/>
                  <a:gd name="T53" fmla="*/ 648 h 658"/>
                  <a:gd name="T54" fmla="*/ 234 w 440"/>
                  <a:gd name="T55" fmla="*/ 652 h 658"/>
                  <a:gd name="T56" fmla="*/ 242 w 440"/>
                  <a:gd name="T57" fmla="*/ 610 h 658"/>
                  <a:gd name="T58" fmla="*/ 258 w 440"/>
                  <a:gd name="T59" fmla="*/ 564 h 658"/>
                  <a:gd name="T60" fmla="*/ 282 w 440"/>
                  <a:gd name="T61" fmla="*/ 556 h 658"/>
                  <a:gd name="T62" fmla="*/ 328 w 440"/>
                  <a:gd name="T63" fmla="*/ 510 h 658"/>
                  <a:gd name="T64" fmla="*/ 348 w 440"/>
                  <a:gd name="T65" fmla="*/ 500 h 658"/>
                  <a:gd name="T66" fmla="*/ 372 w 440"/>
                  <a:gd name="T67" fmla="*/ 486 h 658"/>
                  <a:gd name="T68" fmla="*/ 378 w 440"/>
                  <a:gd name="T69" fmla="*/ 464 h 658"/>
                  <a:gd name="T70" fmla="*/ 340 w 440"/>
                  <a:gd name="T71" fmla="*/ 474 h 658"/>
                  <a:gd name="T72" fmla="*/ 344 w 440"/>
                  <a:gd name="T73" fmla="*/ 468 h 658"/>
                  <a:gd name="T74" fmla="*/ 360 w 440"/>
                  <a:gd name="T75" fmla="*/ 438 h 658"/>
                  <a:gd name="T76" fmla="*/ 370 w 440"/>
                  <a:gd name="T77" fmla="*/ 436 h 658"/>
                  <a:gd name="T78" fmla="*/ 390 w 440"/>
                  <a:gd name="T79" fmla="*/ 426 h 658"/>
                  <a:gd name="T80" fmla="*/ 384 w 440"/>
                  <a:gd name="T81" fmla="*/ 392 h 658"/>
                  <a:gd name="T82" fmla="*/ 402 w 440"/>
                  <a:gd name="T83" fmla="*/ 374 h 658"/>
                  <a:gd name="T84" fmla="*/ 414 w 440"/>
                  <a:gd name="T85" fmla="*/ 322 h 658"/>
                  <a:gd name="T86" fmla="*/ 382 w 440"/>
                  <a:gd name="T87" fmla="*/ 310 h 658"/>
                  <a:gd name="T88" fmla="*/ 380 w 440"/>
                  <a:gd name="T89" fmla="*/ 270 h 658"/>
                  <a:gd name="T90" fmla="*/ 380 w 440"/>
                  <a:gd name="T91" fmla="*/ 210 h 658"/>
                  <a:gd name="T92" fmla="*/ 396 w 440"/>
                  <a:gd name="T93" fmla="*/ 174 h 658"/>
                  <a:gd name="T94" fmla="*/ 414 w 440"/>
                  <a:gd name="T95" fmla="*/ 140 h 658"/>
                  <a:gd name="T96" fmla="*/ 410 w 440"/>
                  <a:gd name="T97" fmla="*/ 130 h 658"/>
                  <a:gd name="T98" fmla="*/ 436 w 440"/>
                  <a:gd name="T99" fmla="*/ 86 h 658"/>
                  <a:gd name="T100" fmla="*/ 408 w 440"/>
                  <a:gd name="T101" fmla="*/ 74 h 658"/>
                  <a:gd name="T102" fmla="*/ 398 w 440"/>
                  <a:gd name="T103" fmla="*/ 108 h 658"/>
                  <a:gd name="T104" fmla="*/ 398 w 440"/>
                  <a:gd name="T105" fmla="*/ 66 h 658"/>
                  <a:gd name="T106" fmla="*/ 368 w 440"/>
                  <a:gd name="T107" fmla="*/ 78 h 658"/>
                  <a:gd name="T108" fmla="*/ 364 w 440"/>
                  <a:gd name="T109" fmla="*/ 60 h 658"/>
                  <a:gd name="T110" fmla="*/ 332 w 440"/>
                  <a:gd name="T111" fmla="*/ 62 h 658"/>
                  <a:gd name="T112" fmla="*/ 368 w 440"/>
                  <a:gd name="T113" fmla="*/ 44 h 658"/>
                  <a:gd name="T114" fmla="*/ 338 w 440"/>
                  <a:gd name="T115" fmla="*/ 18 h 658"/>
                  <a:gd name="T116" fmla="*/ 288 w 440"/>
                  <a:gd name="T117" fmla="*/ 38 h 658"/>
                  <a:gd name="T118" fmla="*/ 318 w 440"/>
                  <a:gd name="T119" fmla="*/ 4 h 658"/>
                  <a:gd name="T120" fmla="*/ 224 w 440"/>
                  <a:gd name="T121" fmla="*/ 42 h 658"/>
                  <a:gd name="T122" fmla="*/ 164 w 440"/>
                  <a:gd name="T123" fmla="*/ 66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0" h="658">
                    <a:moveTo>
                      <a:pt x="104" y="78"/>
                    </a:moveTo>
                    <a:lnTo>
                      <a:pt x="102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6" y="86"/>
                    </a:lnTo>
                    <a:lnTo>
                      <a:pt x="96" y="88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6"/>
                    </a:lnTo>
                    <a:lnTo>
                      <a:pt x="96" y="102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96" y="112"/>
                    </a:lnTo>
                    <a:lnTo>
                      <a:pt x="96" y="116"/>
                    </a:lnTo>
                    <a:lnTo>
                      <a:pt x="96" y="118"/>
                    </a:lnTo>
                    <a:lnTo>
                      <a:pt x="94" y="122"/>
                    </a:lnTo>
                    <a:lnTo>
                      <a:pt x="90" y="122"/>
                    </a:lnTo>
                    <a:lnTo>
                      <a:pt x="76" y="122"/>
                    </a:lnTo>
                    <a:lnTo>
                      <a:pt x="74" y="122"/>
                    </a:lnTo>
                    <a:lnTo>
                      <a:pt x="74" y="124"/>
                    </a:lnTo>
                    <a:lnTo>
                      <a:pt x="72" y="126"/>
                    </a:lnTo>
                    <a:lnTo>
                      <a:pt x="70" y="128"/>
                    </a:lnTo>
                    <a:lnTo>
                      <a:pt x="68" y="128"/>
                    </a:lnTo>
                    <a:lnTo>
                      <a:pt x="56" y="130"/>
                    </a:lnTo>
                    <a:lnTo>
                      <a:pt x="56" y="132"/>
                    </a:lnTo>
                    <a:lnTo>
                      <a:pt x="56" y="134"/>
                    </a:lnTo>
                    <a:lnTo>
                      <a:pt x="56" y="138"/>
                    </a:lnTo>
                    <a:lnTo>
                      <a:pt x="52" y="142"/>
                    </a:lnTo>
                    <a:lnTo>
                      <a:pt x="52" y="142"/>
                    </a:lnTo>
                    <a:lnTo>
                      <a:pt x="50" y="144"/>
                    </a:lnTo>
                    <a:lnTo>
                      <a:pt x="48" y="146"/>
                    </a:lnTo>
                    <a:lnTo>
                      <a:pt x="48" y="150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54" y="156"/>
                    </a:lnTo>
                    <a:lnTo>
                      <a:pt x="58" y="156"/>
                    </a:lnTo>
                    <a:lnTo>
                      <a:pt x="62" y="158"/>
                    </a:lnTo>
                    <a:lnTo>
                      <a:pt x="68" y="158"/>
                    </a:lnTo>
                    <a:lnTo>
                      <a:pt x="68" y="160"/>
                    </a:lnTo>
                    <a:lnTo>
                      <a:pt x="68" y="162"/>
                    </a:lnTo>
                    <a:lnTo>
                      <a:pt x="68" y="166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6" y="176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8" y="186"/>
                    </a:lnTo>
                    <a:lnTo>
                      <a:pt x="68" y="190"/>
                    </a:lnTo>
                    <a:lnTo>
                      <a:pt x="66" y="192"/>
                    </a:lnTo>
                    <a:lnTo>
                      <a:pt x="64" y="194"/>
                    </a:lnTo>
                    <a:lnTo>
                      <a:pt x="62" y="194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4" y="202"/>
                    </a:lnTo>
                    <a:lnTo>
                      <a:pt x="54" y="202"/>
                    </a:lnTo>
                    <a:lnTo>
                      <a:pt x="52" y="202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2" y="206"/>
                    </a:lnTo>
                    <a:lnTo>
                      <a:pt x="38" y="208"/>
                    </a:lnTo>
                    <a:lnTo>
                      <a:pt x="32" y="212"/>
                    </a:lnTo>
                    <a:lnTo>
                      <a:pt x="28" y="214"/>
                    </a:lnTo>
                    <a:lnTo>
                      <a:pt x="22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6" y="214"/>
                    </a:lnTo>
                    <a:lnTo>
                      <a:pt x="14" y="216"/>
                    </a:lnTo>
                    <a:lnTo>
                      <a:pt x="10" y="218"/>
                    </a:lnTo>
                    <a:lnTo>
                      <a:pt x="10" y="220"/>
                    </a:lnTo>
                    <a:lnTo>
                      <a:pt x="8" y="222"/>
                    </a:lnTo>
                    <a:lnTo>
                      <a:pt x="6" y="222"/>
                    </a:lnTo>
                    <a:lnTo>
                      <a:pt x="6" y="224"/>
                    </a:lnTo>
                    <a:lnTo>
                      <a:pt x="4" y="224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2" y="234"/>
                    </a:lnTo>
                    <a:lnTo>
                      <a:pt x="4" y="238"/>
                    </a:lnTo>
                    <a:lnTo>
                      <a:pt x="6" y="240"/>
                    </a:lnTo>
                    <a:lnTo>
                      <a:pt x="10" y="240"/>
                    </a:lnTo>
                    <a:lnTo>
                      <a:pt x="18" y="246"/>
                    </a:lnTo>
                    <a:lnTo>
                      <a:pt x="20" y="248"/>
                    </a:lnTo>
                    <a:lnTo>
                      <a:pt x="22" y="250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30" y="256"/>
                    </a:lnTo>
                    <a:lnTo>
                      <a:pt x="34" y="256"/>
                    </a:lnTo>
                    <a:lnTo>
                      <a:pt x="40" y="256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8" y="254"/>
                    </a:lnTo>
                    <a:lnTo>
                      <a:pt x="50" y="256"/>
                    </a:lnTo>
                    <a:lnTo>
                      <a:pt x="52" y="258"/>
                    </a:lnTo>
                    <a:lnTo>
                      <a:pt x="52" y="260"/>
                    </a:lnTo>
                    <a:lnTo>
                      <a:pt x="48" y="262"/>
                    </a:lnTo>
                    <a:lnTo>
                      <a:pt x="44" y="264"/>
                    </a:lnTo>
                    <a:lnTo>
                      <a:pt x="42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4" y="272"/>
                    </a:lnTo>
                    <a:lnTo>
                      <a:pt x="44" y="274"/>
                    </a:lnTo>
                    <a:lnTo>
                      <a:pt x="44" y="274"/>
                    </a:lnTo>
                    <a:lnTo>
                      <a:pt x="42" y="274"/>
                    </a:lnTo>
                    <a:lnTo>
                      <a:pt x="38" y="272"/>
                    </a:lnTo>
                    <a:lnTo>
                      <a:pt x="36" y="270"/>
                    </a:lnTo>
                    <a:lnTo>
                      <a:pt x="32" y="268"/>
                    </a:lnTo>
                    <a:lnTo>
                      <a:pt x="32" y="268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0" y="278"/>
                    </a:lnTo>
                    <a:lnTo>
                      <a:pt x="28" y="278"/>
                    </a:lnTo>
                    <a:lnTo>
                      <a:pt x="26" y="278"/>
                    </a:lnTo>
                    <a:lnTo>
                      <a:pt x="24" y="276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6" y="274"/>
                    </a:lnTo>
                    <a:lnTo>
                      <a:pt x="12" y="276"/>
                    </a:lnTo>
                    <a:lnTo>
                      <a:pt x="10" y="278"/>
                    </a:lnTo>
                    <a:lnTo>
                      <a:pt x="8" y="280"/>
                    </a:lnTo>
                    <a:lnTo>
                      <a:pt x="10" y="282"/>
                    </a:lnTo>
                    <a:lnTo>
                      <a:pt x="12" y="286"/>
                    </a:lnTo>
                    <a:lnTo>
                      <a:pt x="14" y="290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4" y="296"/>
                    </a:lnTo>
                    <a:lnTo>
                      <a:pt x="26" y="296"/>
                    </a:lnTo>
                    <a:lnTo>
                      <a:pt x="26" y="304"/>
                    </a:lnTo>
                    <a:lnTo>
                      <a:pt x="28" y="304"/>
                    </a:lnTo>
                    <a:lnTo>
                      <a:pt x="30" y="304"/>
                    </a:lnTo>
                    <a:lnTo>
                      <a:pt x="34" y="306"/>
                    </a:lnTo>
                    <a:lnTo>
                      <a:pt x="38" y="308"/>
                    </a:lnTo>
                    <a:lnTo>
                      <a:pt x="40" y="310"/>
                    </a:lnTo>
                    <a:lnTo>
                      <a:pt x="42" y="312"/>
                    </a:lnTo>
                    <a:lnTo>
                      <a:pt x="44" y="314"/>
                    </a:lnTo>
                    <a:lnTo>
                      <a:pt x="44" y="316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4" y="318"/>
                    </a:lnTo>
                    <a:lnTo>
                      <a:pt x="58" y="316"/>
                    </a:lnTo>
                    <a:lnTo>
                      <a:pt x="66" y="312"/>
                    </a:lnTo>
                    <a:lnTo>
                      <a:pt x="70" y="308"/>
                    </a:lnTo>
                    <a:lnTo>
                      <a:pt x="74" y="306"/>
                    </a:lnTo>
                    <a:lnTo>
                      <a:pt x="78" y="304"/>
                    </a:lnTo>
                    <a:lnTo>
                      <a:pt x="82" y="304"/>
                    </a:lnTo>
                    <a:lnTo>
                      <a:pt x="88" y="304"/>
                    </a:lnTo>
                    <a:lnTo>
                      <a:pt x="94" y="304"/>
                    </a:lnTo>
                    <a:lnTo>
                      <a:pt x="98" y="302"/>
                    </a:lnTo>
                    <a:lnTo>
                      <a:pt x="104" y="302"/>
                    </a:lnTo>
                    <a:lnTo>
                      <a:pt x="108" y="302"/>
                    </a:lnTo>
                    <a:lnTo>
                      <a:pt x="108" y="302"/>
                    </a:lnTo>
                    <a:lnTo>
                      <a:pt x="110" y="302"/>
                    </a:lnTo>
                    <a:lnTo>
                      <a:pt x="112" y="304"/>
                    </a:lnTo>
                    <a:lnTo>
                      <a:pt x="114" y="306"/>
                    </a:lnTo>
                    <a:lnTo>
                      <a:pt x="116" y="310"/>
                    </a:lnTo>
                    <a:lnTo>
                      <a:pt x="118" y="314"/>
                    </a:lnTo>
                    <a:lnTo>
                      <a:pt x="118" y="314"/>
                    </a:lnTo>
                    <a:lnTo>
                      <a:pt x="120" y="314"/>
                    </a:lnTo>
                    <a:lnTo>
                      <a:pt x="124" y="316"/>
                    </a:lnTo>
                    <a:lnTo>
                      <a:pt x="126" y="318"/>
                    </a:lnTo>
                    <a:lnTo>
                      <a:pt x="128" y="324"/>
                    </a:lnTo>
                    <a:lnTo>
                      <a:pt x="132" y="330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2"/>
                    </a:lnTo>
                    <a:lnTo>
                      <a:pt x="136" y="358"/>
                    </a:lnTo>
                    <a:lnTo>
                      <a:pt x="138" y="364"/>
                    </a:lnTo>
                    <a:lnTo>
                      <a:pt x="140" y="370"/>
                    </a:lnTo>
                    <a:lnTo>
                      <a:pt x="142" y="378"/>
                    </a:lnTo>
                    <a:lnTo>
                      <a:pt x="140" y="384"/>
                    </a:lnTo>
                    <a:lnTo>
                      <a:pt x="140" y="390"/>
                    </a:lnTo>
                    <a:lnTo>
                      <a:pt x="142" y="394"/>
                    </a:lnTo>
                    <a:lnTo>
                      <a:pt x="144" y="398"/>
                    </a:lnTo>
                    <a:lnTo>
                      <a:pt x="148" y="402"/>
                    </a:lnTo>
                    <a:lnTo>
                      <a:pt x="148" y="404"/>
                    </a:lnTo>
                    <a:lnTo>
                      <a:pt x="148" y="406"/>
                    </a:lnTo>
                    <a:lnTo>
                      <a:pt x="146" y="408"/>
                    </a:lnTo>
                    <a:lnTo>
                      <a:pt x="146" y="410"/>
                    </a:lnTo>
                    <a:lnTo>
                      <a:pt x="144" y="410"/>
                    </a:lnTo>
                    <a:lnTo>
                      <a:pt x="144" y="410"/>
                    </a:lnTo>
                    <a:lnTo>
                      <a:pt x="142" y="410"/>
                    </a:lnTo>
                    <a:lnTo>
                      <a:pt x="140" y="410"/>
                    </a:lnTo>
                    <a:lnTo>
                      <a:pt x="140" y="410"/>
                    </a:lnTo>
                    <a:lnTo>
                      <a:pt x="138" y="412"/>
                    </a:lnTo>
                    <a:lnTo>
                      <a:pt x="138" y="416"/>
                    </a:lnTo>
                    <a:lnTo>
                      <a:pt x="140" y="418"/>
                    </a:lnTo>
                    <a:lnTo>
                      <a:pt x="142" y="420"/>
                    </a:lnTo>
                    <a:lnTo>
                      <a:pt x="144" y="422"/>
                    </a:lnTo>
                    <a:lnTo>
                      <a:pt x="144" y="424"/>
                    </a:lnTo>
                    <a:lnTo>
                      <a:pt x="144" y="426"/>
                    </a:lnTo>
                    <a:lnTo>
                      <a:pt x="142" y="428"/>
                    </a:lnTo>
                    <a:lnTo>
                      <a:pt x="138" y="430"/>
                    </a:lnTo>
                    <a:lnTo>
                      <a:pt x="136" y="434"/>
                    </a:lnTo>
                    <a:lnTo>
                      <a:pt x="134" y="436"/>
                    </a:lnTo>
                    <a:lnTo>
                      <a:pt x="132" y="438"/>
                    </a:lnTo>
                    <a:lnTo>
                      <a:pt x="132" y="440"/>
                    </a:lnTo>
                    <a:lnTo>
                      <a:pt x="134" y="440"/>
                    </a:lnTo>
                    <a:lnTo>
                      <a:pt x="138" y="440"/>
                    </a:lnTo>
                    <a:lnTo>
                      <a:pt x="142" y="440"/>
                    </a:lnTo>
                    <a:lnTo>
                      <a:pt x="146" y="438"/>
                    </a:lnTo>
                    <a:lnTo>
                      <a:pt x="146" y="436"/>
                    </a:lnTo>
                    <a:lnTo>
                      <a:pt x="148" y="434"/>
                    </a:lnTo>
                    <a:lnTo>
                      <a:pt x="150" y="430"/>
                    </a:lnTo>
                    <a:lnTo>
                      <a:pt x="152" y="426"/>
                    </a:lnTo>
                    <a:lnTo>
                      <a:pt x="154" y="424"/>
                    </a:lnTo>
                    <a:lnTo>
                      <a:pt x="156" y="424"/>
                    </a:lnTo>
                    <a:lnTo>
                      <a:pt x="158" y="426"/>
                    </a:lnTo>
                    <a:lnTo>
                      <a:pt x="160" y="430"/>
                    </a:lnTo>
                    <a:lnTo>
                      <a:pt x="162" y="434"/>
                    </a:lnTo>
                    <a:lnTo>
                      <a:pt x="162" y="438"/>
                    </a:lnTo>
                    <a:lnTo>
                      <a:pt x="164" y="442"/>
                    </a:lnTo>
                    <a:lnTo>
                      <a:pt x="164" y="446"/>
                    </a:lnTo>
                    <a:lnTo>
                      <a:pt x="166" y="448"/>
                    </a:lnTo>
                    <a:lnTo>
                      <a:pt x="168" y="450"/>
                    </a:lnTo>
                    <a:lnTo>
                      <a:pt x="172" y="450"/>
                    </a:lnTo>
                    <a:lnTo>
                      <a:pt x="176" y="452"/>
                    </a:lnTo>
                    <a:lnTo>
                      <a:pt x="178" y="456"/>
                    </a:lnTo>
                    <a:lnTo>
                      <a:pt x="178" y="460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74" y="464"/>
                    </a:lnTo>
                    <a:lnTo>
                      <a:pt x="170" y="462"/>
                    </a:lnTo>
                    <a:lnTo>
                      <a:pt x="166" y="458"/>
                    </a:lnTo>
                    <a:lnTo>
                      <a:pt x="162" y="456"/>
                    </a:lnTo>
                    <a:lnTo>
                      <a:pt x="156" y="454"/>
                    </a:lnTo>
                    <a:lnTo>
                      <a:pt x="152" y="454"/>
                    </a:lnTo>
                    <a:lnTo>
                      <a:pt x="148" y="454"/>
                    </a:lnTo>
                    <a:lnTo>
                      <a:pt x="148" y="456"/>
                    </a:lnTo>
                    <a:lnTo>
                      <a:pt x="148" y="456"/>
                    </a:lnTo>
                    <a:lnTo>
                      <a:pt x="148" y="458"/>
                    </a:lnTo>
                    <a:lnTo>
                      <a:pt x="150" y="460"/>
                    </a:lnTo>
                    <a:lnTo>
                      <a:pt x="152" y="464"/>
                    </a:lnTo>
                    <a:lnTo>
                      <a:pt x="156" y="466"/>
                    </a:lnTo>
                    <a:lnTo>
                      <a:pt x="162" y="468"/>
                    </a:lnTo>
                    <a:lnTo>
                      <a:pt x="166" y="470"/>
                    </a:lnTo>
                    <a:lnTo>
                      <a:pt x="170" y="470"/>
                    </a:lnTo>
                    <a:lnTo>
                      <a:pt x="172" y="472"/>
                    </a:lnTo>
                    <a:lnTo>
                      <a:pt x="174" y="474"/>
                    </a:lnTo>
                    <a:lnTo>
                      <a:pt x="176" y="476"/>
                    </a:lnTo>
                    <a:lnTo>
                      <a:pt x="176" y="480"/>
                    </a:lnTo>
                    <a:lnTo>
                      <a:pt x="176" y="484"/>
                    </a:lnTo>
                    <a:lnTo>
                      <a:pt x="172" y="490"/>
                    </a:lnTo>
                    <a:lnTo>
                      <a:pt x="168" y="494"/>
                    </a:lnTo>
                    <a:lnTo>
                      <a:pt x="166" y="498"/>
                    </a:lnTo>
                    <a:lnTo>
                      <a:pt x="162" y="500"/>
                    </a:lnTo>
                    <a:lnTo>
                      <a:pt x="160" y="502"/>
                    </a:lnTo>
                    <a:lnTo>
                      <a:pt x="158" y="502"/>
                    </a:lnTo>
                    <a:lnTo>
                      <a:pt x="156" y="504"/>
                    </a:lnTo>
                    <a:lnTo>
                      <a:pt x="158" y="506"/>
                    </a:lnTo>
                    <a:lnTo>
                      <a:pt x="158" y="508"/>
                    </a:lnTo>
                    <a:lnTo>
                      <a:pt x="160" y="508"/>
                    </a:lnTo>
                    <a:lnTo>
                      <a:pt x="162" y="508"/>
                    </a:lnTo>
                    <a:lnTo>
                      <a:pt x="156" y="514"/>
                    </a:lnTo>
                    <a:lnTo>
                      <a:pt x="148" y="526"/>
                    </a:lnTo>
                    <a:lnTo>
                      <a:pt x="148" y="526"/>
                    </a:lnTo>
                    <a:lnTo>
                      <a:pt x="150" y="528"/>
                    </a:lnTo>
                    <a:lnTo>
                      <a:pt x="150" y="532"/>
                    </a:lnTo>
                    <a:lnTo>
                      <a:pt x="152" y="538"/>
                    </a:lnTo>
                    <a:lnTo>
                      <a:pt x="152" y="544"/>
                    </a:lnTo>
                    <a:lnTo>
                      <a:pt x="154" y="550"/>
                    </a:lnTo>
                    <a:lnTo>
                      <a:pt x="154" y="558"/>
                    </a:lnTo>
                    <a:lnTo>
                      <a:pt x="156" y="566"/>
                    </a:lnTo>
                    <a:lnTo>
                      <a:pt x="158" y="572"/>
                    </a:lnTo>
                    <a:lnTo>
                      <a:pt x="160" y="578"/>
                    </a:lnTo>
                    <a:lnTo>
                      <a:pt x="162" y="584"/>
                    </a:lnTo>
                    <a:lnTo>
                      <a:pt x="164" y="588"/>
                    </a:lnTo>
                    <a:lnTo>
                      <a:pt x="166" y="594"/>
                    </a:lnTo>
                    <a:lnTo>
                      <a:pt x="166" y="598"/>
                    </a:lnTo>
                    <a:lnTo>
                      <a:pt x="166" y="600"/>
                    </a:lnTo>
                    <a:lnTo>
                      <a:pt x="178" y="620"/>
                    </a:lnTo>
                    <a:lnTo>
                      <a:pt x="180" y="620"/>
                    </a:lnTo>
                    <a:lnTo>
                      <a:pt x="180" y="624"/>
                    </a:lnTo>
                    <a:lnTo>
                      <a:pt x="180" y="628"/>
                    </a:lnTo>
                    <a:lnTo>
                      <a:pt x="182" y="634"/>
                    </a:lnTo>
                    <a:lnTo>
                      <a:pt x="184" y="638"/>
                    </a:lnTo>
                    <a:lnTo>
                      <a:pt x="184" y="642"/>
                    </a:lnTo>
                    <a:lnTo>
                      <a:pt x="186" y="644"/>
                    </a:lnTo>
                    <a:lnTo>
                      <a:pt x="190" y="646"/>
                    </a:lnTo>
                    <a:lnTo>
                      <a:pt x="194" y="646"/>
                    </a:lnTo>
                    <a:lnTo>
                      <a:pt x="202" y="646"/>
                    </a:lnTo>
                    <a:lnTo>
                      <a:pt x="208" y="644"/>
                    </a:lnTo>
                    <a:lnTo>
                      <a:pt x="212" y="642"/>
                    </a:lnTo>
                    <a:lnTo>
                      <a:pt x="214" y="642"/>
                    </a:lnTo>
                    <a:lnTo>
                      <a:pt x="216" y="640"/>
                    </a:lnTo>
                    <a:lnTo>
                      <a:pt x="218" y="640"/>
                    </a:lnTo>
                    <a:lnTo>
                      <a:pt x="220" y="640"/>
                    </a:lnTo>
                    <a:lnTo>
                      <a:pt x="220" y="642"/>
                    </a:lnTo>
                    <a:lnTo>
                      <a:pt x="218" y="644"/>
                    </a:lnTo>
                    <a:lnTo>
                      <a:pt x="216" y="646"/>
                    </a:lnTo>
                    <a:lnTo>
                      <a:pt x="214" y="648"/>
                    </a:lnTo>
                    <a:lnTo>
                      <a:pt x="212" y="650"/>
                    </a:lnTo>
                    <a:lnTo>
                      <a:pt x="210" y="650"/>
                    </a:lnTo>
                    <a:lnTo>
                      <a:pt x="212" y="652"/>
                    </a:lnTo>
                    <a:lnTo>
                      <a:pt x="214" y="654"/>
                    </a:lnTo>
                    <a:lnTo>
                      <a:pt x="218" y="656"/>
                    </a:lnTo>
                    <a:lnTo>
                      <a:pt x="222" y="656"/>
                    </a:lnTo>
                    <a:lnTo>
                      <a:pt x="226" y="658"/>
                    </a:lnTo>
                    <a:lnTo>
                      <a:pt x="228" y="658"/>
                    </a:lnTo>
                    <a:lnTo>
                      <a:pt x="232" y="658"/>
                    </a:lnTo>
                    <a:lnTo>
                      <a:pt x="234" y="656"/>
                    </a:lnTo>
                    <a:lnTo>
                      <a:pt x="234" y="652"/>
                    </a:lnTo>
                    <a:lnTo>
                      <a:pt x="234" y="644"/>
                    </a:lnTo>
                    <a:lnTo>
                      <a:pt x="234" y="638"/>
                    </a:lnTo>
                    <a:lnTo>
                      <a:pt x="236" y="632"/>
                    </a:lnTo>
                    <a:lnTo>
                      <a:pt x="238" y="630"/>
                    </a:lnTo>
                    <a:lnTo>
                      <a:pt x="240" y="626"/>
                    </a:lnTo>
                    <a:lnTo>
                      <a:pt x="240" y="622"/>
                    </a:lnTo>
                    <a:lnTo>
                      <a:pt x="240" y="618"/>
                    </a:lnTo>
                    <a:lnTo>
                      <a:pt x="238" y="616"/>
                    </a:lnTo>
                    <a:lnTo>
                      <a:pt x="238" y="614"/>
                    </a:lnTo>
                    <a:lnTo>
                      <a:pt x="238" y="612"/>
                    </a:lnTo>
                    <a:lnTo>
                      <a:pt x="242" y="610"/>
                    </a:lnTo>
                    <a:lnTo>
                      <a:pt x="244" y="608"/>
                    </a:lnTo>
                    <a:lnTo>
                      <a:pt x="246" y="608"/>
                    </a:lnTo>
                    <a:lnTo>
                      <a:pt x="246" y="606"/>
                    </a:lnTo>
                    <a:lnTo>
                      <a:pt x="250" y="590"/>
                    </a:lnTo>
                    <a:lnTo>
                      <a:pt x="252" y="576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0" y="570"/>
                    </a:lnTo>
                    <a:lnTo>
                      <a:pt x="252" y="566"/>
                    </a:lnTo>
                    <a:lnTo>
                      <a:pt x="254" y="566"/>
                    </a:lnTo>
                    <a:lnTo>
                      <a:pt x="258" y="564"/>
                    </a:lnTo>
                    <a:lnTo>
                      <a:pt x="260" y="564"/>
                    </a:lnTo>
                    <a:lnTo>
                      <a:pt x="260" y="566"/>
                    </a:lnTo>
                    <a:lnTo>
                      <a:pt x="260" y="566"/>
                    </a:lnTo>
                    <a:lnTo>
                      <a:pt x="262" y="566"/>
                    </a:lnTo>
                    <a:lnTo>
                      <a:pt x="266" y="566"/>
                    </a:lnTo>
                    <a:lnTo>
                      <a:pt x="268" y="564"/>
                    </a:lnTo>
                    <a:lnTo>
                      <a:pt x="270" y="562"/>
                    </a:lnTo>
                    <a:lnTo>
                      <a:pt x="272" y="560"/>
                    </a:lnTo>
                    <a:lnTo>
                      <a:pt x="276" y="558"/>
                    </a:lnTo>
                    <a:lnTo>
                      <a:pt x="280" y="556"/>
                    </a:lnTo>
                    <a:lnTo>
                      <a:pt x="282" y="556"/>
                    </a:lnTo>
                    <a:lnTo>
                      <a:pt x="284" y="556"/>
                    </a:lnTo>
                    <a:lnTo>
                      <a:pt x="286" y="552"/>
                    </a:lnTo>
                    <a:lnTo>
                      <a:pt x="292" y="544"/>
                    </a:lnTo>
                    <a:lnTo>
                      <a:pt x="302" y="534"/>
                    </a:lnTo>
                    <a:lnTo>
                      <a:pt x="310" y="526"/>
                    </a:lnTo>
                    <a:lnTo>
                      <a:pt x="318" y="518"/>
                    </a:lnTo>
                    <a:lnTo>
                      <a:pt x="322" y="516"/>
                    </a:lnTo>
                    <a:lnTo>
                      <a:pt x="324" y="518"/>
                    </a:lnTo>
                    <a:lnTo>
                      <a:pt x="326" y="516"/>
                    </a:lnTo>
                    <a:lnTo>
                      <a:pt x="326" y="512"/>
                    </a:lnTo>
                    <a:lnTo>
                      <a:pt x="328" y="510"/>
                    </a:lnTo>
                    <a:lnTo>
                      <a:pt x="330" y="506"/>
                    </a:lnTo>
                    <a:lnTo>
                      <a:pt x="330" y="504"/>
                    </a:lnTo>
                    <a:lnTo>
                      <a:pt x="332" y="502"/>
                    </a:lnTo>
                    <a:lnTo>
                      <a:pt x="334" y="500"/>
                    </a:lnTo>
                    <a:lnTo>
                      <a:pt x="336" y="498"/>
                    </a:lnTo>
                    <a:lnTo>
                      <a:pt x="338" y="498"/>
                    </a:lnTo>
                    <a:lnTo>
                      <a:pt x="340" y="500"/>
                    </a:lnTo>
                    <a:lnTo>
                      <a:pt x="342" y="504"/>
                    </a:lnTo>
                    <a:lnTo>
                      <a:pt x="346" y="504"/>
                    </a:lnTo>
                    <a:lnTo>
                      <a:pt x="348" y="504"/>
                    </a:lnTo>
                    <a:lnTo>
                      <a:pt x="348" y="500"/>
                    </a:lnTo>
                    <a:lnTo>
                      <a:pt x="350" y="498"/>
                    </a:lnTo>
                    <a:lnTo>
                      <a:pt x="352" y="498"/>
                    </a:lnTo>
                    <a:lnTo>
                      <a:pt x="356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60" y="496"/>
                    </a:lnTo>
                    <a:lnTo>
                      <a:pt x="364" y="494"/>
                    </a:lnTo>
                    <a:lnTo>
                      <a:pt x="366" y="490"/>
                    </a:lnTo>
                    <a:lnTo>
                      <a:pt x="370" y="488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80" y="480"/>
                    </a:lnTo>
                    <a:lnTo>
                      <a:pt x="384" y="478"/>
                    </a:lnTo>
                    <a:lnTo>
                      <a:pt x="386" y="476"/>
                    </a:lnTo>
                    <a:lnTo>
                      <a:pt x="390" y="474"/>
                    </a:lnTo>
                    <a:lnTo>
                      <a:pt x="390" y="472"/>
                    </a:lnTo>
                    <a:lnTo>
                      <a:pt x="390" y="470"/>
                    </a:lnTo>
                    <a:lnTo>
                      <a:pt x="388" y="468"/>
                    </a:lnTo>
                    <a:lnTo>
                      <a:pt x="386" y="466"/>
                    </a:lnTo>
                    <a:lnTo>
                      <a:pt x="382" y="464"/>
                    </a:lnTo>
                    <a:lnTo>
                      <a:pt x="378" y="464"/>
                    </a:lnTo>
                    <a:lnTo>
                      <a:pt x="372" y="464"/>
                    </a:lnTo>
                    <a:lnTo>
                      <a:pt x="368" y="464"/>
                    </a:lnTo>
                    <a:lnTo>
                      <a:pt x="364" y="464"/>
                    </a:lnTo>
                    <a:lnTo>
                      <a:pt x="362" y="464"/>
                    </a:lnTo>
                    <a:lnTo>
                      <a:pt x="362" y="466"/>
                    </a:lnTo>
                    <a:lnTo>
                      <a:pt x="360" y="468"/>
                    </a:lnTo>
                    <a:lnTo>
                      <a:pt x="358" y="470"/>
                    </a:lnTo>
                    <a:lnTo>
                      <a:pt x="354" y="472"/>
                    </a:lnTo>
                    <a:lnTo>
                      <a:pt x="348" y="474"/>
                    </a:lnTo>
                    <a:lnTo>
                      <a:pt x="344" y="474"/>
                    </a:lnTo>
                    <a:lnTo>
                      <a:pt x="340" y="474"/>
                    </a:lnTo>
                    <a:lnTo>
                      <a:pt x="338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0"/>
                    </a:lnTo>
                    <a:lnTo>
                      <a:pt x="334" y="468"/>
                    </a:lnTo>
                    <a:lnTo>
                      <a:pt x="334" y="466"/>
                    </a:lnTo>
                    <a:lnTo>
                      <a:pt x="334" y="466"/>
                    </a:lnTo>
                    <a:lnTo>
                      <a:pt x="336" y="466"/>
                    </a:lnTo>
                    <a:lnTo>
                      <a:pt x="340" y="466"/>
                    </a:lnTo>
                    <a:lnTo>
                      <a:pt x="344" y="468"/>
                    </a:lnTo>
                    <a:lnTo>
                      <a:pt x="346" y="468"/>
                    </a:lnTo>
                    <a:lnTo>
                      <a:pt x="348" y="468"/>
                    </a:lnTo>
                    <a:lnTo>
                      <a:pt x="358" y="462"/>
                    </a:lnTo>
                    <a:lnTo>
                      <a:pt x="364" y="450"/>
                    </a:lnTo>
                    <a:lnTo>
                      <a:pt x="356" y="448"/>
                    </a:lnTo>
                    <a:lnTo>
                      <a:pt x="358" y="448"/>
                    </a:lnTo>
                    <a:lnTo>
                      <a:pt x="360" y="446"/>
                    </a:lnTo>
                    <a:lnTo>
                      <a:pt x="362" y="444"/>
                    </a:lnTo>
                    <a:lnTo>
                      <a:pt x="362" y="442"/>
                    </a:lnTo>
                    <a:lnTo>
                      <a:pt x="360" y="438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6" y="436"/>
                    </a:lnTo>
                    <a:lnTo>
                      <a:pt x="356" y="434"/>
                    </a:lnTo>
                    <a:lnTo>
                      <a:pt x="356" y="432"/>
                    </a:lnTo>
                    <a:lnTo>
                      <a:pt x="356" y="430"/>
                    </a:lnTo>
                    <a:lnTo>
                      <a:pt x="358" y="430"/>
                    </a:lnTo>
                    <a:lnTo>
                      <a:pt x="362" y="428"/>
                    </a:lnTo>
                    <a:lnTo>
                      <a:pt x="366" y="428"/>
                    </a:lnTo>
                    <a:lnTo>
                      <a:pt x="366" y="430"/>
                    </a:lnTo>
                    <a:lnTo>
                      <a:pt x="368" y="432"/>
                    </a:lnTo>
                    <a:lnTo>
                      <a:pt x="370" y="436"/>
                    </a:lnTo>
                    <a:lnTo>
                      <a:pt x="372" y="442"/>
                    </a:lnTo>
                    <a:lnTo>
                      <a:pt x="374" y="448"/>
                    </a:lnTo>
                    <a:lnTo>
                      <a:pt x="378" y="452"/>
                    </a:lnTo>
                    <a:lnTo>
                      <a:pt x="378" y="456"/>
                    </a:lnTo>
                    <a:lnTo>
                      <a:pt x="380" y="456"/>
                    </a:lnTo>
                    <a:lnTo>
                      <a:pt x="396" y="458"/>
                    </a:lnTo>
                    <a:lnTo>
                      <a:pt x="394" y="434"/>
                    </a:lnTo>
                    <a:lnTo>
                      <a:pt x="394" y="434"/>
                    </a:lnTo>
                    <a:lnTo>
                      <a:pt x="394" y="432"/>
                    </a:lnTo>
                    <a:lnTo>
                      <a:pt x="392" y="428"/>
                    </a:lnTo>
                    <a:lnTo>
                      <a:pt x="390" y="426"/>
                    </a:lnTo>
                    <a:lnTo>
                      <a:pt x="386" y="422"/>
                    </a:lnTo>
                    <a:lnTo>
                      <a:pt x="384" y="420"/>
                    </a:lnTo>
                    <a:lnTo>
                      <a:pt x="382" y="418"/>
                    </a:lnTo>
                    <a:lnTo>
                      <a:pt x="380" y="414"/>
                    </a:lnTo>
                    <a:lnTo>
                      <a:pt x="380" y="412"/>
                    </a:lnTo>
                    <a:lnTo>
                      <a:pt x="380" y="412"/>
                    </a:lnTo>
                    <a:lnTo>
                      <a:pt x="386" y="412"/>
                    </a:lnTo>
                    <a:lnTo>
                      <a:pt x="386" y="396"/>
                    </a:lnTo>
                    <a:lnTo>
                      <a:pt x="386" y="394"/>
                    </a:lnTo>
                    <a:lnTo>
                      <a:pt x="384" y="394"/>
                    </a:lnTo>
                    <a:lnTo>
                      <a:pt x="384" y="392"/>
                    </a:lnTo>
                    <a:lnTo>
                      <a:pt x="382" y="388"/>
                    </a:lnTo>
                    <a:lnTo>
                      <a:pt x="382" y="386"/>
                    </a:lnTo>
                    <a:lnTo>
                      <a:pt x="382" y="384"/>
                    </a:lnTo>
                    <a:lnTo>
                      <a:pt x="386" y="384"/>
                    </a:lnTo>
                    <a:lnTo>
                      <a:pt x="392" y="382"/>
                    </a:lnTo>
                    <a:lnTo>
                      <a:pt x="396" y="382"/>
                    </a:lnTo>
                    <a:lnTo>
                      <a:pt x="396" y="382"/>
                    </a:lnTo>
                    <a:lnTo>
                      <a:pt x="398" y="380"/>
                    </a:lnTo>
                    <a:lnTo>
                      <a:pt x="400" y="378"/>
                    </a:lnTo>
                    <a:lnTo>
                      <a:pt x="402" y="376"/>
                    </a:lnTo>
                    <a:lnTo>
                      <a:pt x="402" y="374"/>
                    </a:lnTo>
                    <a:lnTo>
                      <a:pt x="402" y="370"/>
                    </a:lnTo>
                    <a:lnTo>
                      <a:pt x="410" y="364"/>
                    </a:lnTo>
                    <a:lnTo>
                      <a:pt x="420" y="350"/>
                    </a:lnTo>
                    <a:lnTo>
                      <a:pt x="426" y="340"/>
                    </a:lnTo>
                    <a:lnTo>
                      <a:pt x="426" y="340"/>
                    </a:lnTo>
                    <a:lnTo>
                      <a:pt x="424" y="336"/>
                    </a:lnTo>
                    <a:lnTo>
                      <a:pt x="424" y="332"/>
                    </a:lnTo>
                    <a:lnTo>
                      <a:pt x="422" y="328"/>
                    </a:lnTo>
                    <a:lnTo>
                      <a:pt x="418" y="324"/>
                    </a:lnTo>
                    <a:lnTo>
                      <a:pt x="414" y="324"/>
                    </a:lnTo>
                    <a:lnTo>
                      <a:pt x="414" y="322"/>
                    </a:lnTo>
                    <a:lnTo>
                      <a:pt x="414" y="320"/>
                    </a:lnTo>
                    <a:lnTo>
                      <a:pt x="412" y="316"/>
                    </a:lnTo>
                    <a:lnTo>
                      <a:pt x="412" y="314"/>
                    </a:lnTo>
                    <a:lnTo>
                      <a:pt x="408" y="310"/>
                    </a:lnTo>
                    <a:lnTo>
                      <a:pt x="406" y="308"/>
                    </a:lnTo>
                    <a:lnTo>
                      <a:pt x="400" y="308"/>
                    </a:lnTo>
                    <a:lnTo>
                      <a:pt x="394" y="308"/>
                    </a:lnTo>
                    <a:lnTo>
                      <a:pt x="388" y="310"/>
                    </a:lnTo>
                    <a:lnTo>
                      <a:pt x="384" y="310"/>
                    </a:lnTo>
                    <a:lnTo>
                      <a:pt x="382" y="310"/>
                    </a:lnTo>
                    <a:lnTo>
                      <a:pt x="382" y="310"/>
                    </a:lnTo>
                    <a:lnTo>
                      <a:pt x="382" y="308"/>
                    </a:lnTo>
                    <a:lnTo>
                      <a:pt x="382" y="306"/>
                    </a:lnTo>
                    <a:lnTo>
                      <a:pt x="382" y="300"/>
                    </a:lnTo>
                    <a:lnTo>
                      <a:pt x="382" y="298"/>
                    </a:lnTo>
                    <a:lnTo>
                      <a:pt x="382" y="292"/>
                    </a:lnTo>
                    <a:lnTo>
                      <a:pt x="382" y="286"/>
                    </a:lnTo>
                    <a:lnTo>
                      <a:pt x="382" y="280"/>
                    </a:lnTo>
                    <a:lnTo>
                      <a:pt x="382" y="276"/>
                    </a:lnTo>
                    <a:lnTo>
                      <a:pt x="380" y="272"/>
                    </a:lnTo>
                    <a:lnTo>
                      <a:pt x="380" y="270"/>
                    </a:lnTo>
                    <a:lnTo>
                      <a:pt x="380" y="270"/>
                    </a:lnTo>
                    <a:lnTo>
                      <a:pt x="378" y="268"/>
                    </a:lnTo>
                    <a:lnTo>
                      <a:pt x="374" y="266"/>
                    </a:lnTo>
                    <a:lnTo>
                      <a:pt x="372" y="264"/>
                    </a:lnTo>
                    <a:lnTo>
                      <a:pt x="370" y="260"/>
                    </a:lnTo>
                    <a:lnTo>
                      <a:pt x="370" y="258"/>
                    </a:lnTo>
                    <a:lnTo>
                      <a:pt x="374" y="256"/>
                    </a:lnTo>
                    <a:lnTo>
                      <a:pt x="374" y="254"/>
                    </a:lnTo>
                    <a:lnTo>
                      <a:pt x="376" y="250"/>
                    </a:lnTo>
                    <a:lnTo>
                      <a:pt x="378" y="242"/>
                    </a:lnTo>
                    <a:lnTo>
                      <a:pt x="380" y="230"/>
                    </a:lnTo>
                    <a:lnTo>
                      <a:pt x="380" y="210"/>
                    </a:lnTo>
                    <a:lnTo>
                      <a:pt x="378" y="188"/>
                    </a:lnTo>
                    <a:lnTo>
                      <a:pt x="378" y="186"/>
                    </a:lnTo>
                    <a:lnTo>
                      <a:pt x="380" y="184"/>
                    </a:lnTo>
                    <a:lnTo>
                      <a:pt x="380" y="180"/>
                    </a:lnTo>
                    <a:lnTo>
                      <a:pt x="382" y="176"/>
                    </a:lnTo>
                    <a:lnTo>
                      <a:pt x="384" y="174"/>
                    </a:lnTo>
                    <a:lnTo>
                      <a:pt x="388" y="172"/>
                    </a:lnTo>
                    <a:lnTo>
                      <a:pt x="392" y="172"/>
                    </a:lnTo>
                    <a:lnTo>
                      <a:pt x="392" y="172"/>
                    </a:lnTo>
                    <a:lnTo>
                      <a:pt x="394" y="174"/>
                    </a:lnTo>
                    <a:lnTo>
                      <a:pt x="396" y="174"/>
                    </a:lnTo>
                    <a:lnTo>
                      <a:pt x="400" y="174"/>
                    </a:lnTo>
                    <a:lnTo>
                      <a:pt x="402" y="174"/>
                    </a:lnTo>
                    <a:lnTo>
                      <a:pt x="406" y="170"/>
                    </a:lnTo>
                    <a:lnTo>
                      <a:pt x="408" y="166"/>
                    </a:lnTo>
                    <a:lnTo>
                      <a:pt x="408" y="162"/>
                    </a:lnTo>
                    <a:lnTo>
                      <a:pt x="408" y="158"/>
                    </a:lnTo>
                    <a:lnTo>
                      <a:pt x="408" y="154"/>
                    </a:lnTo>
                    <a:lnTo>
                      <a:pt x="408" y="150"/>
                    </a:lnTo>
                    <a:lnTo>
                      <a:pt x="408" y="146"/>
                    </a:lnTo>
                    <a:lnTo>
                      <a:pt x="412" y="144"/>
                    </a:lnTo>
                    <a:lnTo>
                      <a:pt x="414" y="140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0" y="138"/>
                    </a:lnTo>
                    <a:lnTo>
                      <a:pt x="406" y="138"/>
                    </a:lnTo>
                    <a:lnTo>
                      <a:pt x="402" y="140"/>
                    </a:lnTo>
                    <a:lnTo>
                      <a:pt x="400" y="140"/>
                    </a:lnTo>
                    <a:lnTo>
                      <a:pt x="398" y="140"/>
                    </a:lnTo>
                    <a:lnTo>
                      <a:pt x="396" y="138"/>
                    </a:lnTo>
                    <a:lnTo>
                      <a:pt x="398" y="136"/>
                    </a:lnTo>
                    <a:lnTo>
                      <a:pt x="404" y="134"/>
                    </a:lnTo>
                    <a:lnTo>
                      <a:pt x="410" y="130"/>
                    </a:lnTo>
                    <a:lnTo>
                      <a:pt x="416" y="128"/>
                    </a:lnTo>
                    <a:lnTo>
                      <a:pt x="422" y="124"/>
                    </a:lnTo>
                    <a:lnTo>
                      <a:pt x="426" y="120"/>
                    </a:lnTo>
                    <a:lnTo>
                      <a:pt x="430" y="114"/>
                    </a:lnTo>
                    <a:lnTo>
                      <a:pt x="434" y="108"/>
                    </a:lnTo>
                    <a:lnTo>
                      <a:pt x="436" y="102"/>
                    </a:lnTo>
                    <a:lnTo>
                      <a:pt x="436" y="98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6" y="86"/>
                    </a:lnTo>
                    <a:lnTo>
                      <a:pt x="440" y="84"/>
                    </a:lnTo>
                    <a:lnTo>
                      <a:pt x="422" y="72"/>
                    </a:lnTo>
                    <a:lnTo>
                      <a:pt x="422" y="74"/>
                    </a:lnTo>
                    <a:lnTo>
                      <a:pt x="422" y="76"/>
                    </a:lnTo>
                    <a:lnTo>
                      <a:pt x="420" y="78"/>
                    </a:lnTo>
                    <a:lnTo>
                      <a:pt x="418" y="80"/>
                    </a:lnTo>
                    <a:lnTo>
                      <a:pt x="416" y="82"/>
                    </a:lnTo>
                    <a:lnTo>
                      <a:pt x="414" y="78"/>
                    </a:lnTo>
                    <a:lnTo>
                      <a:pt x="412" y="76"/>
                    </a:lnTo>
                    <a:lnTo>
                      <a:pt x="410" y="74"/>
                    </a:lnTo>
                    <a:lnTo>
                      <a:pt x="408" y="74"/>
                    </a:lnTo>
                    <a:lnTo>
                      <a:pt x="406" y="76"/>
                    </a:lnTo>
                    <a:lnTo>
                      <a:pt x="406" y="78"/>
                    </a:lnTo>
                    <a:lnTo>
                      <a:pt x="406" y="82"/>
                    </a:lnTo>
                    <a:lnTo>
                      <a:pt x="408" y="84"/>
                    </a:lnTo>
                    <a:lnTo>
                      <a:pt x="408" y="84"/>
                    </a:lnTo>
                    <a:lnTo>
                      <a:pt x="410" y="86"/>
                    </a:lnTo>
                    <a:lnTo>
                      <a:pt x="410" y="86"/>
                    </a:lnTo>
                    <a:lnTo>
                      <a:pt x="410" y="88"/>
                    </a:lnTo>
                    <a:lnTo>
                      <a:pt x="408" y="92"/>
                    </a:lnTo>
                    <a:lnTo>
                      <a:pt x="406" y="98"/>
                    </a:lnTo>
                    <a:lnTo>
                      <a:pt x="398" y="108"/>
                    </a:lnTo>
                    <a:lnTo>
                      <a:pt x="386" y="118"/>
                    </a:lnTo>
                    <a:lnTo>
                      <a:pt x="372" y="128"/>
                    </a:lnTo>
                    <a:lnTo>
                      <a:pt x="362" y="136"/>
                    </a:lnTo>
                    <a:lnTo>
                      <a:pt x="354" y="140"/>
                    </a:lnTo>
                    <a:lnTo>
                      <a:pt x="356" y="138"/>
                    </a:lnTo>
                    <a:lnTo>
                      <a:pt x="362" y="130"/>
                    </a:lnTo>
                    <a:lnTo>
                      <a:pt x="370" y="120"/>
                    </a:lnTo>
                    <a:lnTo>
                      <a:pt x="378" y="110"/>
                    </a:lnTo>
                    <a:lnTo>
                      <a:pt x="382" y="100"/>
                    </a:lnTo>
                    <a:lnTo>
                      <a:pt x="388" y="88"/>
                    </a:lnTo>
                    <a:lnTo>
                      <a:pt x="398" y="66"/>
                    </a:lnTo>
                    <a:lnTo>
                      <a:pt x="398" y="66"/>
                    </a:lnTo>
                    <a:lnTo>
                      <a:pt x="396" y="64"/>
                    </a:lnTo>
                    <a:lnTo>
                      <a:pt x="394" y="64"/>
                    </a:lnTo>
                    <a:lnTo>
                      <a:pt x="390" y="62"/>
                    </a:lnTo>
                    <a:lnTo>
                      <a:pt x="386" y="64"/>
                    </a:lnTo>
                    <a:lnTo>
                      <a:pt x="382" y="64"/>
                    </a:lnTo>
                    <a:lnTo>
                      <a:pt x="376" y="68"/>
                    </a:lnTo>
                    <a:lnTo>
                      <a:pt x="376" y="70"/>
                    </a:lnTo>
                    <a:lnTo>
                      <a:pt x="374" y="72"/>
                    </a:lnTo>
                    <a:lnTo>
                      <a:pt x="372" y="74"/>
                    </a:lnTo>
                    <a:lnTo>
                      <a:pt x="368" y="78"/>
                    </a:lnTo>
                    <a:lnTo>
                      <a:pt x="366" y="80"/>
                    </a:lnTo>
                    <a:lnTo>
                      <a:pt x="362" y="82"/>
                    </a:lnTo>
                    <a:lnTo>
                      <a:pt x="358" y="84"/>
                    </a:lnTo>
                    <a:lnTo>
                      <a:pt x="356" y="86"/>
                    </a:lnTo>
                    <a:lnTo>
                      <a:pt x="356" y="84"/>
                    </a:lnTo>
                    <a:lnTo>
                      <a:pt x="356" y="82"/>
                    </a:lnTo>
                    <a:lnTo>
                      <a:pt x="356" y="80"/>
                    </a:lnTo>
                    <a:lnTo>
                      <a:pt x="360" y="78"/>
                    </a:lnTo>
                    <a:lnTo>
                      <a:pt x="364" y="74"/>
                    </a:lnTo>
                    <a:lnTo>
                      <a:pt x="368" y="68"/>
                    </a:lnTo>
                    <a:lnTo>
                      <a:pt x="364" y="60"/>
                    </a:lnTo>
                    <a:lnTo>
                      <a:pt x="360" y="60"/>
                    </a:lnTo>
                    <a:lnTo>
                      <a:pt x="352" y="60"/>
                    </a:lnTo>
                    <a:lnTo>
                      <a:pt x="340" y="64"/>
                    </a:lnTo>
                    <a:lnTo>
                      <a:pt x="330" y="72"/>
                    </a:lnTo>
                    <a:lnTo>
                      <a:pt x="326" y="78"/>
                    </a:lnTo>
                    <a:lnTo>
                      <a:pt x="326" y="78"/>
                    </a:lnTo>
                    <a:lnTo>
                      <a:pt x="326" y="76"/>
                    </a:lnTo>
                    <a:lnTo>
                      <a:pt x="326" y="72"/>
                    </a:lnTo>
                    <a:lnTo>
                      <a:pt x="328" y="68"/>
                    </a:lnTo>
                    <a:lnTo>
                      <a:pt x="328" y="64"/>
                    </a:lnTo>
                    <a:lnTo>
                      <a:pt x="332" y="6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6" y="56"/>
                    </a:lnTo>
                    <a:lnTo>
                      <a:pt x="352" y="56"/>
                    </a:lnTo>
                    <a:lnTo>
                      <a:pt x="358" y="54"/>
                    </a:lnTo>
                    <a:lnTo>
                      <a:pt x="360" y="54"/>
                    </a:lnTo>
                    <a:lnTo>
                      <a:pt x="362" y="54"/>
                    </a:lnTo>
                    <a:lnTo>
                      <a:pt x="362" y="52"/>
                    </a:lnTo>
                    <a:lnTo>
                      <a:pt x="364" y="50"/>
                    </a:lnTo>
                    <a:lnTo>
                      <a:pt x="366" y="48"/>
                    </a:lnTo>
                    <a:lnTo>
                      <a:pt x="368" y="44"/>
                    </a:lnTo>
                    <a:lnTo>
                      <a:pt x="368" y="40"/>
                    </a:lnTo>
                    <a:lnTo>
                      <a:pt x="366" y="36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2" y="28"/>
                    </a:lnTo>
                    <a:lnTo>
                      <a:pt x="348" y="28"/>
                    </a:lnTo>
                    <a:lnTo>
                      <a:pt x="348" y="28"/>
                    </a:lnTo>
                    <a:lnTo>
                      <a:pt x="340" y="28"/>
                    </a:lnTo>
                    <a:lnTo>
                      <a:pt x="340" y="18"/>
                    </a:lnTo>
                    <a:lnTo>
                      <a:pt x="340" y="18"/>
                    </a:lnTo>
                    <a:lnTo>
                      <a:pt x="338" y="18"/>
                    </a:lnTo>
                    <a:lnTo>
                      <a:pt x="334" y="18"/>
                    </a:lnTo>
                    <a:lnTo>
                      <a:pt x="330" y="20"/>
                    </a:lnTo>
                    <a:lnTo>
                      <a:pt x="328" y="22"/>
                    </a:lnTo>
                    <a:lnTo>
                      <a:pt x="324" y="24"/>
                    </a:lnTo>
                    <a:lnTo>
                      <a:pt x="324" y="24"/>
                    </a:lnTo>
                    <a:lnTo>
                      <a:pt x="320" y="26"/>
                    </a:lnTo>
                    <a:lnTo>
                      <a:pt x="314" y="26"/>
                    </a:lnTo>
                    <a:lnTo>
                      <a:pt x="308" y="28"/>
                    </a:lnTo>
                    <a:lnTo>
                      <a:pt x="304" y="30"/>
                    </a:lnTo>
                    <a:lnTo>
                      <a:pt x="300" y="32"/>
                    </a:lnTo>
                    <a:lnTo>
                      <a:pt x="288" y="38"/>
                    </a:lnTo>
                    <a:lnTo>
                      <a:pt x="290" y="36"/>
                    </a:lnTo>
                    <a:lnTo>
                      <a:pt x="298" y="30"/>
                    </a:lnTo>
                    <a:lnTo>
                      <a:pt x="306" y="22"/>
                    </a:lnTo>
                    <a:lnTo>
                      <a:pt x="314" y="16"/>
                    </a:lnTo>
                    <a:lnTo>
                      <a:pt x="322" y="14"/>
                    </a:lnTo>
                    <a:lnTo>
                      <a:pt x="322" y="14"/>
                    </a:lnTo>
                    <a:lnTo>
                      <a:pt x="322" y="12"/>
                    </a:lnTo>
                    <a:lnTo>
                      <a:pt x="324" y="10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8" y="4"/>
                    </a:lnTo>
                    <a:lnTo>
                      <a:pt x="312" y="2"/>
                    </a:lnTo>
                    <a:lnTo>
                      <a:pt x="298" y="2"/>
                    </a:lnTo>
                    <a:lnTo>
                      <a:pt x="278" y="0"/>
                    </a:lnTo>
                    <a:lnTo>
                      <a:pt x="258" y="4"/>
                    </a:lnTo>
                    <a:lnTo>
                      <a:pt x="240" y="12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8" y="34"/>
                    </a:lnTo>
                    <a:lnTo>
                      <a:pt x="220" y="38"/>
                    </a:lnTo>
                    <a:lnTo>
                      <a:pt x="224" y="42"/>
                    </a:lnTo>
                    <a:lnTo>
                      <a:pt x="226" y="48"/>
                    </a:lnTo>
                    <a:lnTo>
                      <a:pt x="228" y="56"/>
                    </a:lnTo>
                    <a:lnTo>
                      <a:pt x="206" y="38"/>
                    </a:lnTo>
                    <a:lnTo>
                      <a:pt x="196" y="40"/>
                    </a:lnTo>
                    <a:lnTo>
                      <a:pt x="202" y="62"/>
                    </a:lnTo>
                    <a:lnTo>
                      <a:pt x="186" y="48"/>
                    </a:lnTo>
                    <a:lnTo>
                      <a:pt x="166" y="54"/>
                    </a:lnTo>
                    <a:lnTo>
                      <a:pt x="164" y="54"/>
                    </a:lnTo>
                    <a:lnTo>
                      <a:pt x="164" y="56"/>
                    </a:lnTo>
                    <a:lnTo>
                      <a:pt x="162" y="60"/>
                    </a:lnTo>
                    <a:lnTo>
                      <a:pt x="164" y="66"/>
                    </a:lnTo>
                    <a:lnTo>
                      <a:pt x="166" y="70"/>
                    </a:lnTo>
                    <a:lnTo>
                      <a:pt x="170" y="76"/>
                    </a:lnTo>
                    <a:lnTo>
                      <a:pt x="152" y="64"/>
                    </a:lnTo>
                    <a:lnTo>
                      <a:pt x="128" y="70"/>
                    </a:lnTo>
                    <a:lnTo>
                      <a:pt x="104" y="7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0" name="Freeform 161">
                <a:extLst>
                  <a:ext uri="{FF2B5EF4-FFF2-40B4-BE49-F238E27FC236}">
                    <a16:creationId xmlns:a16="http://schemas.microsoft.com/office/drawing/2014/main" id="{B4F19F96-7A06-4719-AE09-B1A0E7F063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45450" y="2333625"/>
                <a:ext cx="60325" cy="73025"/>
              </a:xfrm>
              <a:custGeom>
                <a:avLst/>
                <a:gdLst>
                  <a:gd name="T0" fmla="*/ 10 w 38"/>
                  <a:gd name="T1" fmla="*/ 0 h 46"/>
                  <a:gd name="T2" fmla="*/ 8 w 38"/>
                  <a:gd name="T3" fmla="*/ 0 h 46"/>
                  <a:gd name="T4" fmla="*/ 8 w 38"/>
                  <a:gd name="T5" fmla="*/ 0 h 46"/>
                  <a:gd name="T6" fmla="*/ 6 w 38"/>
                  <a:gd name="T7" fmla="*/ 2 h 46"/>
                  <a:gd name="T8" fmla="*/ 6 w 38"/>
                  <a:gd name="T9" fmla="*/ 2 h 46"/>
                  <a:gd name="T10" fmla="*/ 4 w 38"/>
                  <a:gd name="T11" fmla="*/ 6 h 46"/>
                  <a:gd name="T12" fmla="*/ 4 w 38"/>
                  <a:gd name="T13" fmla="*/ 10 h 46"/>
                  <a:gd name="T14" fmla="*/ 2 w 38"/>
                  <a:gd name="T15" fmla="*/ 18 h 46"/>
                  <a:gd name="T16" fmla="*/ 2 w 38"/>
                  <a:gd name="T17" fmla="*/ 22 h 46"/>
                  <a:gd name="T18" fmla="*/ 2 w 38"/>
                  <a:gd name="T19" fmla="*/ 24 h 46"/>
                  <a:gd name="T20" fmla="*/ 4 w 38"/>
                  <a:gd name="T21" fmla="*/ 26 h 46"/>
                  <a:gd name="T22" fmla="*/ 6 w 38"/>
                  <a:gd name="T23" fmla="*/ 26 h 46"/>
                  <a:gd name="T24" fmla="*/ 8 w 38"/>
                  <a:gd name="T25" fmla="*/ 28 h 46"/>
                  <a:gd name="T26" fmla="*/ 6 w 38"/>
                  <a:gd name="T27" fmla="*/ 30 h 46"/>
                  <a:gd name="T28" fmla="*/ 4 w 38"/>
                  <a:gd name="T29" fmla="*/ 30 h 46"/>
                  <a:gd name="T30" fmla="*/ 2 w 38"/>
                  <a:gd name="T31" fmla="*/ 32 h 46"/>
                  <a:gd name="T32" fmla="*/ 0 w 38"/>
                  <a:gd name="T33" fmla="*/ 36 h 46"/>
                  <a:gd name="T34" fmla="*/ 0 w 38"/>
                  <a:gd name="T35" fmla="*/ 38 h 46"/>
                  <a:gd name="T36" fmla="*/ 2 w 38"/>
                  <a:gd name="T37" fmla="*/ 40 h 46"/>
                  <a:gd name="T38" fmla="*/ 2 w 38"/>
                  <a:gd name="T39" fmla="*/ 42 h 46"/>
                  <a:gd name="T40" fmla="*/ 2 w 38"/>
                  <a:gd name="T41" fmla="*/ 42 h 46"/>
                  <a:gd name="T42" fmla="*/ 4 w 38"/>
                  <a:gd name="T43" fmla="*/ 42 h 46"/>
                  <a:gd name="T44" fmla="*/ 6 w 38"/>
                  <a:gd name="T45" fmla="*/ 44 h 46"/>
                  <a:gd name="T46" fmla="*/ 8 w 38"/>
                  <a:gd name="T47" fmla="*/ 44 h 46"/>
                  <a:gd name="T48" fmla="*/ 10 w 38"/>
                  <a:gd name="T49" fmla="*/ 44 h 46"/>
                  <a:gd name="T50" fmla="*/ 12 w 38"/>
                  <a:gd name="T51" fmla="*/ 44 h 46"/>
                  <a:gd name="T52" fmla="*/ 12 w 38"/>
                  <a:gd name="T53" fmla="*/ 40 h 46"/>
                  <a:gd name="T54" fmla="*/ 14 w 38"/>
                  <a:gd name="T55" fmla="*/ 38 h 46"/>
                  <a:gd name="T56" fmla="*/ 16 w 38"/>
                  <a:gd name="T57" fmla="*/ 38 h 46"/>
                  <a:gd name="T58" fmla="*/ 18 w 38"/>
                  <a:gd name="T59" fmla="*/ 36 h 46"/>
                  <a:gd name="T60" fmla="*/ 20 w 38"/>
                  <a:gd name="T61" fmla="*/ 38 h 46"/>
                  <a:gd name="T62" fmla="*/ 22 w 38"/>
                  <a:gd name="T63" fmla="*/ 40 h 46"/>
                  <a:gd name="T64" fmla="*/ 26 w 38"/>
                  <a:gd name="T65" fmla="*/ 42 h 46"/>
                  <a:gd name="T66" fmla="*/ 30 w 38"/>
                  <a:gd name="T67" fmla="*/ 44 h 46"/>
                  <a:gd name="T68" fmla="*/ 34 w 38"/>
                  <a:gd name="T69" fmla="*/ 46 h 46"/>
                  <a:gd name="T70" fmla="*/ 36 w 38"/>
                  <a:gd name="T71" fmla="*/ 46 h 46"/>
                  <a:gd name="T72" fmla="*/ 38 w 38"/>
                  <a:gd name="T73" fmla="*/ 46 h 46"/>
                  <a:gd name="T74" fmla="*/ 38 w 38"/>
                  <a:gd name="T75" fmla="*/ 44 h 46"/>
                  <a:gd name="T76" fmla="*/ 38 w 38"/>
                  <a:gd name="T77" fmla="*/ 38 h 46"/>
                  <a:gd name="T78" fmla="*/ 36 w 38"/>
                  <a:gd name="T79" fmla="*/ 34 h 46"/>
                  <a:gd name="T80" fmla="*/ 34 w 38"/>
                  <a:gd name="T81" fmla="*/ 32 h 46"/>
                  <a:gd name="T82" fmla="*/ 34 w 38"/>
                  <a:gd name="T83" fmla="*/ 30 h 46"/>
                  <a:gd name="T84" fmla="*/ 32 w 38"/>
                  <a:gd name="T85" fmla="*/ 28 h 46"/>
                  <a:gd name="T86" fmla="*/ 32 w 38"/>
                  <a:gd name="T87" fmla="*/ 28 h 46"/>
                  <a:gd name="T88" fmla="*/ 32 w 38"/>
                  <a:gd name="T89" fmla="*/ 26 h 46"/>
                  <a:gd name="T90" fmla="*/ 30 w 38"/>
                  <a:gd name="T91" fmla="*/ 24 h 46"/>
                  <a:gd name="T92" fmla="*/ 28 w 38"/>
                  <a:gd name="T93" fmla="*/ 24 h 46"/>
                  <a:gd name="T94" fmla="*/ 26 w 38"/>
                  <a:gd name="T95" fmla="*/ 24 h 46"/>
                  <a:gd name="T96" fmla="*/ 24 w 38"/>
                  <a:gd name="T97" fmla="*/ 24 h 46"/>
                  <a:gd name="T98" fmla="*/ 20 w 38"/>
                  <a:gd name="T99" fmla="*/ 22 h 46"/>
                  <a:gd name="T100" fmla="*/ 18 w 38"/>
                  <a:gd name="T101" fmla="*/ 20 h 46"/>
                  <a:gd name="T102" fmla="*/ 16 w 38"/>
                  <a:gd name="T103" fmla="*/ 18 h 46"/>
                  <a:gd name="T104" fmla="*/ 14 w 38"/>
                  <a:gd name="T105" fmla="*/ 16 h 46"/>
                  <a:gd name="T106" fmla="*/ 14 w 38"/>
                  <a:gd name="T107" fmla="*/ 16 h 46"/>
                  <a:gd name="T108" fmla="*/ 16 w 38"/>
                  <a:gd name="T109" fmla="*/ 14 h 46"/>
                  <a:gd name="T110" fmla="*/ 28 w 38"/>
                  <a:gd name="T111" fmla="*/ 14 h 46"/>
                  <a:gd name="T112" fmla="*/ 28 w 38"/>
                  <a:gd name="T113" fmla="*/ 4 h 46"/>
                  <a:gd name="T114" fmla="*/ 26 w 38"/>
                  <a:gd name="T115" fmla="*/ 6 h 46"/>
                  <a:gd name="T116" fmla="*/ 24 w 38"/>
                  <a:gd name="T117" fmla="*/ 6 h 46"/>
                  <a:gd name="T118" fmla="*/ 20 w 38"/>
                  <a:gd name="T119" fmla="*/ 6 h 46"/>
                  <a:gd name="T120" fmla="*/ 16 w 38"/>
                  <a:gd name="T121" fmla="*/ 4 h 46"/>
                  <a:gd name="T122" fmla="*/ 12 w 38"/>
                  <a:gd name="T123" fmla="*/ 4 h 46"/>
                  <a:gd name="T124" fmla="*/ 10 w 38"/>
                  <a:gd name="T1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46">
                    <a:moveTo>
                      <a:pt x="1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6" y="42"/>
                    </a:lnTo>
                    <a:lnTo>
                      <a:pt x="30" y="44"/>
                    </a:lnTo>
                    <a:lnTo>
                      <a:pt x="34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8" y="44"/>
                    </a:lnTo>
                    <a:lnTo>
                      <a:pt x="38" y="38"/>
                    </a:lnTo>
                    <a:lnTo>
                      <a:pt x="36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6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0" y="22"/>
                    </a:lnTo>
                    <a:lnTo>
                      <a:pt x="18" y="20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1" name="Freeform 162">
                <a:extLst>
                  <a:ext uri="{FF2B5EF4-FFF2-40B4-BE49-F238E27FC236}">
                    <a16:creationId xmlns:a16="http://schemas.microsoft.com/office/drawing/2014/main" id="{595C9B89-99DF-4C0E-AF4C-5DCDCC7997D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18350" y="2403475"/>
                <a:ext cx="441325" cy="508000"/>
              </a:xfrm>
              <a:custGeom>
                <a:avLst/>
                <a:gdLst>
                  <a:gd name="T0" fmla="*/ 94 w 278"/>
                  <a:gd name="T1" fmla="*/ 122 h 320"/>
                  <a:gd name="T2" fmla="*/ 110 w 278"/>
                  <a:gd name="T3" fmla="*/ 128 h 320"/>
                  <a:gd name="T4" fmla="*/ 138 w 278"/>
                  <a:gd name="T5" fmla="*/ 144 h 320"/>
                  <a:gd name="T6" fmla="*/ 146 w 278"/>
                  <a:gd name="T7" fmla="*/ 148 h 320"/>
                  <a:gd name="T8" fmla="*/ 156 w 278"/>
                  <a:gd name="T9" fmla="*/ 182 h 320"/>
                  <a:gd name="T10" fmla="*/ 148 w 278"/>
                  <a:gd name="T11" fmla="*/ 224 h 320"/>
                  <a:gd name="T12" fmla="*/ 132 w 278"/>
                  <a:gd name="T13" fmla="*/ 238 h 320"/>
                  <a:gd name="T14" fmla="*/ 118 w 278"/>
                  <a:gd name="T15" fmla="*/ 238 h 320"/>
                  <a:gd name="T16" fmla="*/ 110 w 278"/>
                  <a:gd name="T17" fmla="*/ 254 h 320"/>
                  <a:gd name="T18" fmla="*/ 134 w 278"/>
                  <a:gd name="T19" fmla="*/ 266 h 320"/>
                  <a:gd name="T20" fmla="*/ 146 w 278"/>
                  <a:gd name="T21" fmla="*/ 258 h 320"/>
                  <a:gd name="T22" fmla="*/ 174 w 278"/>
                  <a:gd name="T23" fmla="*/ 282 h 320"/>
                  <a:gd name="T24" fmla="*/ 192 w 278"/>
                  <a:gd name="T25" fmla="*/ 300 h 320"/>
                  <a:gd name="T26" fmla="*/ 208 w 278"/>
                  <a:gd name="T27" fmla="*/ 312 h 320"/>
                  <a:gd name="T28" fmla="*/ 222 w 278"/>
                  <a:gd name="T29" fmla="*/ 318 h 320"/>
                  <a:gd name="T30" fmla="*/ 216 w 278"/>
                  <a:gd name="T31" fmla="*/ 298 h 320"/>
                  <a:gd name="T32" fmla="*/ 204 w 278"/>
                  <a:gd name="T33" fmla="*/ 286 h 320"/>
                  <a:gd name="T34" fmla="*/ 218 w 278"/>
                  <a:gd name="T35" fmla="*/ 288 h 320"/>
                  <a:gd name="T36" fmla="*/ 238 w 278"/>
                  <a:gd name="T37" fmla="*/ 304 h 320"/>
                  <a:gd name="T38" fmla="*/ 246 w 278"/>
                  <a:gd name="T39" fmla="*/ 302 h 320"/>
                  <a:gd name="T40" fmla="*/ 246 w 278"/>
                  <a:gd name="T41" fmla="*/ 278 h 320"/>
                  <a:gd name="T42" fmla="*/ 230 w 278"/>
                  <a:gd name="T43" fmla="*/ 262 h 320"/>
                  <a:gd name="T44" fmla="*/ 218 w 278"/>
                  <a:gd name="T45" fmla="*/ 252 h 320"/>
                  <a:gd name="T46" fmla="*/ 210 w 278"/>
                  <a:gd name="T47" fmla="*/ 242 h 320"/>
                  <a:gd name="T48" fmla="*/ 206 w 278"/>
                  <a:gd name="T49" fmla="*/ 220 h 320"/>
                  <a:gd name="T50" fmla="*/ 214 w 278"/>
                  <a:gd name="T51" fmla="*/ 208 h 320"/>
                  <a:gd name="T52" fmla="*/ 224 w 278"/>
                  <a:gd name="T53" fmla="*/ 228 h 320"/>
                  <a:gd name="T54" fmla="*/ 232 w 278"/>
                  <a:gd name="T55" fmla="*/ 246 h 320"/>
                  <a:gd name="T56" fmla="*/ 242 w 278"/>
                  <a:gd name="T57" fmla="*/ 248 h 320"/>
                  <a:gd name="T58" fmla="*/ 260 w 278"/>
                  <a:gd name="T59" fmla="*/ 236 h 320"/>
                  <a:gd name="T60" fmla="*/ 274 w 278"/>
                  <a:gd name="T61" fmla="*/ 232 h 320"/>
                  <a:gd name="T62" fmla="*/ 272 w 278"/>
                  <a:gd name="T63" fmla="*/ 220 h 320"/>
                  <a:gd name="T64" fmla="*/ 276 w 278"/>
                  <a:gd name="T65" fmla="*/ 212 h 320"/>
                  <a:gd name="T66" fmla="*/ 270 w 278"/>
                  <a:gd name="T67" fmla="*/ 202 h 320"/>
                  <a:gd name="T68" fmla="*/ 260 w 278"/>
                  <a:gd name="T69" fmla="*/ 200 h 320"/>
                  <a:gd name="T70" fmla="*/ 254 w 278"/>
                  <a:gd name="T71" fmla="*/ 196 h 320"/>
                  <a:gd name="T72" fmla="*/ 216 w 278"/>
                  <a:gd name="T73" fmla="*/ 166 h 320"/>
                  <a:gd name="T74" fmla="*/ 206 w 278"/>
                  <a:gd name="T75" fmla="*/ 168 h 320"/>
                  <a:gd name="T76" fmla="*/ 210 w 278"/>
                  <a:gd name="T77" fmla="*/ 152 h 320"/>
                  <a:gd name="T78" fmla="*/ 222 w 278"/>
                  <a:gd name="T79" fmla="*/ 140 h 320"/>
                  <a:gd name="T80" fmla="*/ 218 w 278"/>
                  <a:gd name="T81" fmla="*/ 126 h 320"/>
                  <a:gd name="T82" fmla="*/ 208 w 278"/>
                  <a:gd name="T83" fmla="*/ 116 h 320"/>
                  <a:gd name="T84" fmla="*/ 196 w 278"/>
                  <a:gd name="T85" fmla="*/ 96 h 320"/>
                  <a:gd name="T86" fmla="*/ 186 w 278"/>
                  <a:gd name="T87" fmla="*/ 94 h 320"/>
                  <a:gd name="T88" fmla="*/ 176 w 278"/>
                  <a:gd name="T89" fmla="*/ 94 h 320"/>
                  <a:gd name="T90" fmla="*/ 180 w 278"/>
                  <a:gd name="T91" fmla="*/ 82 h 320"/>
                  <a:gd name="T92" fmla="*/ 168 w 278"/>
                  <a:gd name="T93" fmla="*/ 78 h 320"/>
                  <a:gd name="T94" fmla="*/ 150 w 278"/>
                  <a:gd name="T95" fmla="*/ 58 h 320"/>
                  <a:gd name="T96" fmla="*/ 108 w 278"/>
                  <a:gd name="T97" fmla="*/ 48 h 320"/>
                  <a:gd name="T98" fmla="*/ 78 w 278"/>
                  <a:gd name="T99" fmla="*/ 44 h 320"/>
                  <a:gd name="T100" fmla="*/ 84 w 278"/>
                  <a:gd name="T101" fmla="*/ 24 h 320"/>
                  <a:gd name="T102" fmla="*/ 80 w 278"/>
                  <a:gd name="T103" fmla="*/ 4 h 320"/>
                  <a:gd name="T104" fmla="*/ 60 w 278"/>
                  <a:gd name="T105" fmla="*/ 16 h 320"/>
                  <a:gd name="T106" fmla="*/ 72 w 278"/>
                  <a:gd name="T107" fmla="*/ 78 h 320"/>
                  <a:gd name="T108" fmla="*/ 72 w 278"/>
                  <a:gd name="T109" fmla="*/ 92 h 320"/>
                  <a:gd name="T110" fmla="*/ 44 w 278"/>
                  <a:gd name="T111" fmla="*/ 38 h 320"/>
                  <a:gd name="T112" fmla="*/ 40 w 278"/>
                  <a:gd name="T113" fmla="*/ 0 h 320"/>
                  <a:gd name="T114" fmla="*/ 2 w 278"/>
                  <a:gd name="T115" fmla="*/ 56 h 320"/>
                  <a:gd name="T116" fmla="*/ 4 w 278"/>
                  <a:gd name="T117" fmla="*/ 68 h 320"/>
                  <a:gd name="T118" fmla="*/ 22 w 278"/>
                  <a:gd name="T119" fmla="*/ 108 h 320"/>
                  <a:gd name="T120" fmla="*/ 36 w 278"/>
                  <a:gd name="T121" fmla="*/ 11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8" h="320">
                    <a:moveTo>
                      <a:pt x="80" y="124"/>
                    </a:move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102" y="126"/>
                    </a:lnTo>
                    <a:lnTo>
                      <a:pt x="106" y="128"/>
                    </a:lnTo>
                    <a:lnTo>
                      <a:pt x="110" y="128"/>
                    </a:lnTo>
                    <a:lnTo>
                      <a:pt x="116" y="130"/>
                    </a:lnTo>
                    <a:lnTo>
                      <a:pt x="134" y="138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8" y="142"/>
                    </a:lnTo>
                    <a:lnTo>
                      <a:pt x="138" y="144"/>
                    </a:lnTo>
                    <a:lnTo>
                      <a:pt x="138" y="146"/>
                    </a:lnTo>
                    <a:lnTo>
                      <a:pt x="136" y="150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42" y="148"/>
                    </a:lnTo>
                    <a:lnTo>
                      <a:pt x="146" y="148"/>
                    </a:lnTo>
                    <a:lnTo>
                      <a:pt x="148" y="150"/>
                    </a:lnTo>
                    <a:lnTo>
                      <a:pt x="152" y="152"/>
                    </a:lnTo>
                    <a:lnTo>
                      <a:pt x="152" y="156"/>
                    </a:lnTo>
                    <a:lnTo>
                      <a:pt x="154" y="160"/>
                    </a:lnTo>
                    <a:lnTo>
                      <a:pt x="156" y="170"/>
                    </a:lnTo>
                    <a:lnTo>
                      <a:pt x="156" y="182"/>
                    </a:lnTo>
                    <a:lnTo>
                      <a:pt x="156" y="196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4"/>
                    </a:lnTo>
                    <a:lnTo>
                      <a:pt x="150" y="218"/>
                    </a:lnTo>
                    <a:lnTo>
                      <a:pt x="148" y="224"/>
                    </a:lnTo>
                    <a:lnTo>
                      <a:pt x="146" y="230"/>
                    </a:lnTo>
                    <a:lnTo>
                      <a:pt x="140" y="234"/>
                    </a:lnTo>
                    <a:lnTo>
                      <a:pt x="140" y="236"/>
                    </a:lnTo>
                    <a:lnTo>
                      <a:pt x="138" y="236"/>
                    </a:lnTo>
                    <a:lnTo>
                      <a:pt x="136" y="238"/>
                    </a:lnTo>
                    <a:lnTo>
                      <a:pt x="132" y="238"/>
                    </a:lnTo>
                    <a:lnTo>
                      <a:pt x="128" y="238"/>
                    </a:lnTo>
                    <a:lnTo>
                      <a:pt x="126" y="238"/>
                    </a:lnTo>
                    <a:lnTo>
                      <a:pt x="124" y="238"/>
                    </a:lnTo>
                    <a:lnTo>
                      <a:pt x="124" y="236"/>
                    </a:lnTo>
                    <a:lnTo>
                      <a:pt x="120" y="236"/>
                    </a:lnTo>
                    <a:lnTo>
                      <a:pt x="118" y="238"/>
                    </a:lnTo>
                    <a:lnTo>
                      <a:pt x="116" y="240"/>
                    </a:lnTo>
                    <a:lnTo>
                      <a:pt x="112" y="244"/>
                    </a:lnTo>
                    <a:lnTo>
                      <a:pt x="110" y="250"/>
                    </a:lnTo>
                    <a:lnTo>
                      <a:pt x="110" y="250"/>
                    </a:lnTo>
                    <a:lnTo>
                      <a:pt x="110" y="252"/>
                    </a:lnTo>
                    <a:lnTo>
                      <a:pt x="110" y="254"/>
                    </a:lnTo>
                    <a:lnTo>
                      <a:pt x="112" y="256"/>
                    </a:lnTo>
                    <a:lnTo>
                      <a:pt x="114" y="260"/>
                    </a:lnTo>
                    <a:lnTo>
                      <a:pt x="116" y="262"/>
                    </a:lnTo>
                    <a:lnTo>
                      <a:pt x="122" y="264"/>
                    </a:lnTo>
                    <a:lnTo>
                      <a:pt x="126" y="266"/>
                    </a:lnTo>
                    <a:lnTo>
                      <a:pt x="134" y="266"/>
                    </a:lnTo>
                    <a:lnTo>
                      <a:pt x="136" y="266"/>
                    </a:lnTo>
                    <a:lnTo>
                      <a:pt x="138" y="264"/>
                    </a:lnTo>
                    <a:lnTo>
                      <a:pt x="140" y="262"/>
                    </a:lnTo>
                    <a:lnTo>
                      <a:pt x="144" y="262"/>
                    </a:lnTo>
                    <a:lnTo>
                      <a:pt x="146" y="260"/>
                    </a:lnTo>
                    <a:lnTo>
                      <a:pt x="146" y="258"/>
                    </a:lnTo>
                    <a:lnTo>
                      <a:pt x="144" y="256"/>
                    </a:lnTo>
                    <a:lnTo>
                      <a:pt x="162" y="274"/>
                    </a:lnTo>
                    <a:lnTo>
                      <a:pt x="174" y="276"/>
                    </a:lnTo>
                    <a:lnTo>
                      <a:pt x="174" y="276"/>
                    </a:lnTo>
                    <a:lnTo>
                      <a:pt x="174" y="278"/>
                    </a:lnTo>
                    <a:lnTo>
                      <a:pt x="174" y="282"/>
                    </a:lnTo>
                    <a:lnTo>
                      <a:pt x="174" y="284"/>
                    </a:lnTo>
                    <a:lnTo>
                      <a:pt x="176" y="288"/>
                    </a:lnTo>
                    <a:lnTo>
                      <a:pt x="180" y="292"/>
                    </a:lnTo>
                    <a:lnTo>
                      <a:pt x="184" y="296"/>
                    </a:lnTo>
                    <a:lnTo>
                      <a:pt x="192" y="298"/>
                    </a:lnTo>
                    <a:lnTo>
                      <a:pt x="192" y="300"/>
                    </a:lnTo>
                    <a:lnTo>
                      <a:pt x="196" y="300"/>
                    </a:lnTo>
                    <a:lnTo>
                      <a:pt x="200" y="302"/>
                    </a:lnTo>
                    <a:lnTo>
                      <a:pt x="202" y="306"/>
                    </a:lnTo>
                    <a:lnTo>
                      <a:pt x="206" y="310"/>
                    </a:lnTo>
                    <a:lnTo>
                      <a:pt x="206" y="312"/>
                    </a:lnTo>
                    <a:lnTo>
                      <a:pt x="208" y="312"/>
                    </a:lnTo>
                    <a:lnTo>
                      <a:pt x="210" y="314"/>
                    </a:lnTo>
                    <a:lnTo>
                      <a:pt x="212" y="316"/>
                    </a:lnTo>
                    <a:lnTo>
                      <a:pt x="214" y="318"/>
                    </a:lnTo>
                    <a:lnTo>
                      <a:pt x="218" y="320"/>
                    </a:lnTo>
                    <a:lnTo>
                      <a:pt x="220" y="320"/>
                    </a:lnTo>
                    <a:lnTo>
                      <a:pt x="222" y="318"/>
                    </a:lnTo>
                    <a:lnTo>
                      <a:pt x="222" y="316"/>
                    </a:lnTo>
                    <a:lnTo>
                      <a:pt x="222" y="310"/>
                    </a:lnTo>
                    <a:lnTo>
                      <a:pt x="222" y="310"/>
                    </a:lnTo>
                    <a:lnTo>
                      <a:pt x="220" y="306"/>
                    </a:lnTo>
                    <a:lnTo>
                      <a:pt x="218" y="302"/>
                    </a:lnTo>
                    <a:lnTo>
                      <a:pt x="216" y="298"/>
                    </a:lnTo>
                    <a:lnTo>
                      <a:pt x="212" y="294"/>
                    </a:lnTo>
                    <a:lnTo>
                      <a:pt x="210" y="290"/>
                    </a:lnTo>
                    <a:lnTo>
                      <a:pt x="206" y="290"/>
                    </a:lnTo>
                    <a:lnTo>
                      <a:pt x="206" y="288"/>
                    </a:lnTo>
                    <a:lnTo>
                      <a:pt x="206" y="288"/>
                    </a:lnTo>
                    <a:lnTo>
                      <a:pt x="204" y="286"/>
                    </a:lnTo>
                    <a:lnTo>
                      <a:pt x="204" y="286"/>
                    </a:lnTo>
                    <a:lnTo>
                      <a:pt x="206" y="284"/>
                    </a:lnTo>
                    <a:lnTo>
                      <a:pt x="208" y="284"/>
                    </a:lnTo>
                    <a:lnTo>
                      <a:pt x="210" y="284"/>
                    </a:lnTo>
                    <a:lnTo>
                      <a:pt x="214" y="286"/>
                    </a:lnTo>
                    <a:lnTo>
                      <a:pt x="218" y="288"/>
                    </a:lnTo>
                    <a:lnTo>
                      <a:pt x="222" y="290"/>
                    </a:lnTo>
                    <a:lnTo>
                      <a:pt x="228" y="292"/>
                    </a:lnTo>
                    <a:lnTo>
                      <a:pt x="232" y="296"/>
                    </a:lnTo>
                    <a:lnTo>
                      <a:pt x="236" y="300"/>
                    </a:lnTo>
                    <a:lnTo>
                      <a:pt x="238" y="304"/>
                    </a:lnTo>
                    <a:lnTo>
                      <a:pt x="238" y="304"/>
                    </a:lnTo>
                    <a:lnTo>
                      <a:pt x="240" y="306"/>
                    </a:lnTo>
                    <a:lnTo>
                      <a:pt x="240" y="308"/>
                    </a:lnTo>
                    <a:lnTo>
                      <a:pt x="242" y="308"/>
                    </a:lnTo>
                    <a:lnTo>
                      <a:pt x="244" y="306"/>
                    </a:lnTo>
                    <a:lnTo>
                      <a:pt x="246" y="304"/>
                    </a:lnTo>
                    <a:lnTo>
                      <a:pt x="246" y="302"/>
                    </a:lnTo>
                    <a:lnTo>
                      <a:pt x="248" y="300"/>
                    </a:lnTo>
                    <a:lnTo>
                      <a:pt x="248" y="296"/>
                    </a:lnTo>
                    <a:lnTo>
                      <a:pt x="250" y="290"/>
                    </a:lnTo>
                    <a:lnTo>
                      <a:pt x="250" y="286"/>
                    </a:lnTo>
                    <a:lnTo>
                      <a:pt x="248" y="282"/>
                    </a:lnTo>
                    <a:lnTo>
                      <a:pt x="246" y="278"/>
                    </a:lnTo>
                    <a:lnTo>
                      <a:pt x="244" y="276"/>
                    </a:lnTo>
                    <a:lnTo>
                      <a:pt x="242" y="274"/>
                    </a:lnTo>
                    <a:lnTo>
                      <a:pt x="240" y="272"/>
                    </a:lnTo>
                    <a:lnTo>
                      <a:pt x="236" y="268"/>
                    </a:lnTo>
                    <a:lnTo>
                      <a:pt x="232" y="264"/>
                    </a:lnTo>
                    <a:lnTo>
                      <a:pt x="230" y="262"/>
                    </a:lnTo>
                    <a:lnTo>
                      <a:pt x="226" y="260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2" y="258"/>
                    </a:lnTo>
                    <a:lnTo>
                      <a:pt x="220" y="256"/>
                    </a:lnTo>
                    <a:lnTo>
                      <a:pt x="218" y="252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6" y="250"/>
                    </a:lnTo>
                    <a:lnTo>
                      <a:pt x="214" y="248"/>
                    </a:lnTo>
                    <a:lnTo>
                      <a:pt x="212" y="246"/>
                    </a:lnTo>
                    <a:lnTo>
                      <a:pt x="210" y="242"/>
                    </a:lnTo>
                    <a:lnTo>
                      <a:pt x="208" y="238"/>
                    </a:lnTo>
                    <a:lnTo>
                      <a:pt x="208" y="230"/>
                    </a:lnTo>
                    <a:lnTo>
                      <a:pt x="208" y="230"/>
                    </a:lnTo>
                    <a:lnTo>
                      <a:pt x="206" y="226"/>
                    </a:lnTo>
                    <a:lnTo>
                      <a:pt x="206" y="224"/>
                    </a:lnTo>
                    <a:lnTo>
                      <a:pt x="206" y="220"/>
                    </a:lnTo>
                    <a:lnTo>
                      <a:pt x="206" y="216"/>
                    </a:lnTo>
                    <a:lnTo>
                      <a:pt x="208" y="212"/>
                    </a:lnTo>
                    <a:lnTo>
                      <a:pt x="210" y="208"/>
                    </a:lnTo>
                    <a:lnTo>
                      <a:pt x="212" y="208"/>
                    </a:lnTo>
                    <a:lnTo>
                      <a:pt x="214" y="208"/>
                    </a:lnTo>
                    <a:lnTo>
                      <a:pt x="214" y="208"/>
                    </a:lnTo>
                    <a:lnTo>
                      <a:pt x="216" y="210"/>
                    </a:lnTo>
                    <a:lnTo>
                      <a:pt x="220" y="212"/>
                    </a:lnTo>
                    <a:lnTo>
                      <a:pt x="222" y="216"/>
                    </a:lnTo>
                    <a:lnTo>
                      <a:pt x="222" y="220"/>
                    </a:lnTo>
                    <a:lnTo>
                      <a:pt x="224" y="226"/>
                    </a:lnTo>
                    <a:lnTo>
                      <a:pt x="224" y="228"/>
                    </a:lnTo>
                    <a:lnTo>
                      <a:pt x="226" y="230"/>
                    </a:lnTo>
                    <a:lnTo>
                      <a:pt x="228" y="234"/>
                    </a:lnTo>
                    <a:lnTo>
                      <a:pt x="230" y="240"/>
                    </a:lnTo>
                    <a:lnTo>
                      <a:pt x="230" y="244"/>
                    </a:lnTo>
                    <a:lnTo>
                      <a:pt x="232" y="246"/>
                    </a:lnTo>
                    <a:lnTo>
                      <a:pt x="232" y="246"/>
                    </a:lnTo>
                    <a:lnTo>
                      <a:pt x="232" y="248"/>
                    </a:lnTo>
                    <a:lnTo>
                      <a:pt x="232" y="248"/>
                    </a:lnTo>
                    <a:lnTo>
                      <a:pt x="234" y="250"/>
                    </a:lnTo>
                    <a:lnTo>
                      <a:pt x="236" y="250"/>
                    </a:lnTo>
                    <a:lnTo>
                      <a:pt x="238" y="250"/>
                    </a:lnTo>
                    <a:lnTo>
                      <a:pt x="242" y="248"/>
                    </a:lnTo>
                    <a:lnTo>
                      <a:pt x="246" y="244"/>
                    </a:lnTo>
                    <a:lnTo>
                      <a:pt x="248" y="244"/>
                    </a:lnTo>
                    <a:lnTo>
                      <a:pt x="250" y="242"/>
                    </a:lnTo>
                    <a:lnTo>
                      <a:pt x="252" y="240"/>
                    </a:lnTo>
                    <a:lnTo>
                      <a:pt x="256" y="238"/>
                    </a:lnTo>
                    <a:lnTo>
                      <a:pt x="260" y="236"/>
                    </a:lnTo>
                    <a:lnTo>
                      <a:pt x="264" y="234"/>
                    </a:lnTo>
                    <a:lnTo>
                      <a:pt x="266" y="234"/>
                    </a:lnTo>
                    <a:lnTo>
                      <a:pt x="268" y="234"/>
                    </a:lnTo>
                    <a:lnTo>
                      <a:pt x="270" y="234"/>
                    </a:lnTo>
                    <a:lnTo>
                      <a:pt x="272" y="234"/>
                    </a:lnTo>
                    <a:lnTo>
                      <a:pt x="274" y="232"/>
                    </a:lnTo>
                    <a:lnTo>
                      <a:pt x="276" y="230"/>
                    </a:lnTo>
                    <a:lnTo>
                      <a:pt x="278" y="228"/>
                    </a:lnTo>
                    <a:lnTo>
                      <a:pt x="276" y="224"/>
                    </a:lnTo>
                    <a:lnTo>
                      <a:pt x="274" y="220"/>
                    </a:lnTo>
                    <a:lnTo>
                      <a:pt x="274" y="220"/>
                    </a:lnTo>
                    <a:lnTo>
                      <a:pt x="272" y="220"/>
                    </a:lnTo>
                    <a:lnTo>
                      <a:pt x="270" y="220"/>
                    </a:lnTo>
                    <a:lnTo>
                      <a:pt x="268" y="218"/>
                    </a:lnTo>
                    <a:lnTo>
                      <a:pt x="266" y="218"/>
                    </a:lnTo>
                    <a:lnTo>
                      <a:pt x="266" y="214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76" y="210"/>
                    </a:lnTo>
                    <a:lnTo>
                      <a:pt x="276" y="208"/>
                    </a:lnTo>
                    <a:lnTo>
                      <a:pt x="274" y="206"/>
                    </a:lnTo>
                    <a:lnTo>
                      <a:pt x="272" y="204"/>
                    </a:lnTo>
                    <a:lnTo>
                      <a:pt x="272" y="204"/>
                    </a:lnTo>
                    <a:lnTo>
                      <a:pt x="270" y="202"/>
                    </a:lnTo>
                    <a:lnTo>
                      <a:pt x="270" y="200"/>
                    </a:lnTo>
                    <a:lnTo>
                      <a:pt x="268" y="198"/>
                    </a:lnTo>
                    <a:lnTo>
                      <a:pt x="266" y="198"/>
                    </a:lnTo>
                    <a:lnTo>
                      <a:pt x="262" y="198"/>
                    </a:lnTo>
                    <a:lnTo>
                      <a:pt x="262" y="200"/>
                    </a:lnTo>
                    <a:lnTo>
                      <a:pt x="260" y="200"/>
                    </a:lnTo>
                    <a:lnTo>
                      <a:pt x="258" y="200"/>
                    </a:lnTo>
                    <a:lnTo>
                      <a:pt x="256" y="202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4" y="198"/>
                    </a:lnTo>
                    <a:lnTo>
                      <a:pt x="254" y="196"/>
                    </a:lnTo>
                    <a:lnTo>
                      <a:pt x="252" y="194"/>
                    </a:lnTo>
                    <a:lnTo>
                      <a:pt x="252" y="190"/>
                    </a:lnTo>
                    <a:lnTo>
                      <a:pt x="248" y="186"/>
                    </a:lnTo>
                    <a:lnTo>
                      <a:pt x="244" y="182"/>
                    </a:lnTo>
                    <a:lnTo>
                      <a:pt x="228" y="176"/>
                    </a:lnTo>
                    <a:lnTo>
                      <a:pt x="216" y="166"/>
                    </a:lnTo>
                    <a:lnTo>
                      <a:pt x="216" y="166"/>
                    </a:lnTo>
                    <a:lnTo>
                      <a:pt x="214" y="166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6" y="166"/>
                    </a:lnTo>
                    <a:lnTo>
                      <a:pt x="206" y="162"/>
                    </a:lnTo>
                    <a:lnTo>
                      <a:pt x="206" y="162"/>
                    </a:lnTo>
                    <a:lnTo>
                      <a:pt x="208" y="158"/>
                    </a:lnTo>
                    <a:lnTo>
                      <a:pt x="208" y="156"/>
                    </a:lnTo>
                    <a:lnTo>
                      <a:pt x="210" y="152"/>
                    </a:lnTo>
                    <a:lnTo>
                      <a:pt x="208" y="150"/>
                    </a:lnTo>
                    <a:lnTo>
                      <a:pt x="218" y="148"/>
                    </a:lnTo>
                    <a:lnTo>
                      <a:pt x="220" y="148"/>
                    </a:lnTo>
                    <a:lnTo>
                      <a:pt x="220" y="146"/>
                    </a:lnTo>
                    <a:lnTo>
                      <a:pt x="222" y="144"/>
                    </a:lnTo>
                    <a:lnTo>
                      <a:pt x="222" y="140"/>
                    </a:lnTo>
                    <a:lnTo>
                      <a:pt x="218" y="136"/>
                    </a:lnTo>
                    <a:lnTo>
                      <a:pt x="218" y="136"/>
                    </a:lnTo>
                    <a:lnTo>
                      <a:pt x="218" y="132"/>
                    </a:lnTo>
                    <a:lnTo>
                      <a:pt x="216" y="130"/>
                    </a:lnTo>
                    <a:lnTo>
                      <a:pt x="218" y="126"/>
                    </a:lnTo>
                    <a:lnTo>
                      <a:pt x="218" y="126"/>
                    </a:lnTo>
                    <a:lnTo>
                      <a:pt x="220" y="124"/>
                    </a:lnTo>
                    <a:lnTo>
                      <a:pt x="220" y="122"/>
                    </a:lnTo>
                    <a:lnTo>
                      <a:pt x="218" y="120"/>
                    </a:lnTo>
                    <a:lnTo>
                      <a:pt x="218" y="118"/>
                    </a:lnTo>
                    <a:lnTo>
                      <a:pt x="214" y="116"/>
                    </a:lnTo>
                    <a:lnTo>
                      <a:pt x="208" y="116"/>
                    </a:lnTo>
                    <a:lnTo>
                      <a:pt x="208" y="104"/>
                    </a:lnTo>
                    <a:lnTo>
                      <a:pt x="206" y="104"/>
                    </a:lnTo>
                    <a:lnTo>
                      <a:pt x="204" y="102"/>
                    </a:lnTo>
                    <a:lnTo>
                      <a:pt x="200" y="102"/>
                    </a:lnTo>
                    <a:lnTo>
                      <a:pt x="196" y="98"/>
                    </a:lnTo>
                    <a:lnTo>
                      <a:pt x="196" y="96"/>
                    </a:lnTo>
                    <a:lnTo>
                      <a:pt x="196" y="96"/>
                    </a:lnTo>
                    <a:lnTo>
                      <a:pt x="194" y="94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6"/>
                    </a:lnTo>
                    <a:lnTo>
                      <a:pt x="180" y="96"/>
                    </a:lnTo>
                    <a:lnTo>
                      <a:pt x="178" y="96"/>
                    </a:lnTo>
                    <a:lnTo>
                      <a:pt x="176" y="96"/>
                    </a:lnTo>
                    <a:lnTo>
                      <a:pt x="176" y="94"/>
                    </a:lnTo>
                    <a:lnTo>
                      <a:pt x="178" y="90"/>
                    </a:lnTo>
                    <a:lnTo>
                      <a:pt x="178" y="90"/>
                    </a:lnTo>
                    <a:lnTo>
                      <a:pt x="178" y="88"/>
                    </a:lnTo>
                    <a:lnTo>
                      <a:pt x="180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78" y="78"/>
                    </a:lnTo>
                    <a:lnTo>
                      <a:pt x="176" y="78"/>
                    </a:lnTo>
                    <a:lnTo>
                      <a:pt x="172" y="76"/>
                    </a:lnTo>
                    <a:lnTo>
                      <a:pt x="172" y="76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6" y="78"/>
                    </a:lnTo>
                    <a:lnTo>
                      <a:pt x="164" y="76"/>
                    </a:lnTo>
                    <a:lnTo>
                      <a:pt x="160" y="74"/>
                    </a:lnTo>
                    <a:lnTo>
                      <a:pt x="156" y="70"/>
                    </a:lnTo>
                    <a:lnTo>
                      <a:pt x="152" y="62"/>
                    </a:lnTo>
                    <a:lnTo>
                      <a:pt x="150" y="58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14" y="46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08" y="48"/>
                    </a:lnTo>
                    <a:lnTo>
                      <a:pt x="106" y="48"/>
                    </a:lnTo>
                    <a:lnTo>
                      <a:pt x="102" y="48"/>
                    </a:lnTo>
                    <a:lnTo>
                      <a:pt x="98" y="48"/>
                    </a:lnTo>
                    <a:lnTo>
                      <a:pt x="96" y="44"/>
                    </a:lnTo>
                    <a:lnTo>
                      <a:pt x="94" y="3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80" y="40"/>
                    </a:lnTo>
                    <a:lnTo>
                      <a:pt x="82" y="34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4" y="16"/>
                    </a:lnTo>
                    <a:lnTo>
                      <a:pt x="86" y="12"/>
                    </a:lnTo>
                    <a:lnTo>
                      <a:pt x="84" y="8"/>
                    </a:lnTo>
                    <a:lnTo>
                      <a:pt x="82" y="6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2" y="6"/>
                    </a:lnTo>
                    <a:lnTo>
                      <a:pt x="68" y="8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6" y="24"/>
                    </a:lnTo>
                    <a:lnTo>
                      <a:pt x="56" y="28"/>
                    </a:lnTo>
                    <a:lnTo>
                      <a:pt x="54" y="36"/>
                    </a:lnTo>
                    <a:lnTo>
                      <a:pt x="54" y="46"/>
                    </a:lnTo>
                    <a:lnTo>
                      <a:pt x="56" y="5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84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2"/>
                    </a:lnTo>
                    <a:lnTo>
                      <a:pt x="70" y="92"/>
                    </a:lnTo>
                    <a:lnTo>
                      <a:pt x="68" y="90"/>
                    </a:lnTo>
                    <a:lnTo>
                      <a:pt x="64" y="86"/>
                    </a:lnTo>
                    <a:lnTo>
                      <a:pt x="56" y="76"/>
                    </a:lnTo>
                    <a:lnTo>
                      <a:pt x="48" y="60"/>
                    </a:lnTo>
                    <a:lnTo>
                      <a:pt x="44" y="38"/>
                    </a:lnTo>
                    <a:lnTo>
                      <a:pt x="44" y="32"/>
                    </a:lnTo>
                    <a:lnTo>
                      <a:pt x="46" y="20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4"/>
                    </a:lnTo>
                    <a:lnTo>
                      <a:pt x="18" y="14"/>
                    </a:lnTo>
                    <a:lnTo>
                      <a:pt x="16" y="18"/>
                    </a:lnTo>
                    <a:lnTo>
                      <a:pt x="10" y="30"/>
                    </a:lnTo>
                    <a:lnTo>
                      <a:pt x="4" y="4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12" y="80"/>
                    </a:lnTo>
                    <a:lnTo>
                      <a:pt x="18" y="88"/>
                    </a:lnTo>
                    <a:lnTo>
                      <a:pt x="22" y="98"/>
                    </a:lnTo>
                    <a:lnTo>
                      <a:pt x="24" y="104"/>
                    </a:lnTo>
                    <a:lnTo>
                      <a:pt x="22" y="108"/>
                    </a:lnTo>
                    <a:lnTo>
                      <a:pt x="26" y="112"/>
                    </a:lnTo>
                    <a:lnTo>
                      <a:pt x="26" y="112"/>
                    </a:lnTo>
                    <a:lnTo>
                      <a:pt x="28" y="110"/>
                    </a:lnTo>
                    <a:lnTo>
                      <a:pt x="30" y="108"/>
                    </a:lnTo>
                    <a:lnTo>
                      <a:pt x="32" y="108"/>
                    </a:lnTo>
                    <a:lnTo>
                      <a:pt x="36" y="110"/>
                    </a:lnTo>
                    <a:lnTo>
                      <a:pt x="40" y="112"/>
                    </a:lnTo>
                    <a:lnTo>
                      <a:pt x="48" y="118"/>
                    </a:lnTo>
                    <a:lnTo>
                      <a:pt x="62" y="122"/>
                    </a:lnTo>
                    <a:lnTo>
                      <a:pt x="80" y="12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2" name="Freeform 163">
                <a:extLst>
                  <a:ext uri="{FF2B5EF4-FFF2-40B4-BE49-F238E27FC236}">
                    <a16:creationId xmlns:a16="http://schemas.microsoft.com/office/drawing/2014/main" id="{D6B609CC-A0F6-421C-9A54-0D7AF8FB1A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16750" y="2781300"/>
                <a:ext cx="127000" cy="92075"/>
              </a:xfrm>
              <a:custGeom>
                <a:avLst/>
                <a:gdLst>
                  <a:gd name="T0" fmla="*/ 6 w 80"/>
                  <a:gd name="T1" fmla="*/ 36 h 58"/>
                  <a:gd name="T2" fmla="*/ 0 w 80"/>
                  <a:gd name="T3" fmla="*/ 46 h 58"/>
                  <a:gd name="T4" fmla="*/ 2 w 80"/>
                  <a:gd name="T5" fmla="*/ 46 h 58"/>
                  <a:gd name="T6" fmla="*/ 4 w 80"/>
                  <a:gd name="T7" fmla="*/ 44 h 58"/>
                  <a:gd name="T8" fmla="*/ 6 w 80"/>
                  <a:gd name="T9" fmla="*/ 44 h 58"/>
                  <a:gd name="T10" fmla="*/ 10 w 80"/>
                  <a:gd name="T11" fmla="*/ 44 h 58"/>
                  <a:gd name="T12" fmla="*/ 12 w 80"/>
                  <a:gd name="T13" fmla="*/ 44 h 58"/>
                  <a:gd name="T14" fmla="*/ 14 w 80"/>
                  <a:gd name="T15" fmla="*/ 46 h 58"/>
                  <a:gd name="T16" fmla="*/ 16 w 80"/>
                  <a:gd name="T17" fmla="*/ 48 h 58"/>
                  <a:gd name="T18" fmla="*/ 16 w 80"/>
                  <a:gd name="T19" fmla="*/ 50 h 58"/>
                  <a:gd name="T20" fmla="*/ 16 w 80"/>
                  <a:gd name="T21" fmla="*/ 52 h 58"/>
                  <a:gd name="T22" fmla="*/ 18 w 80"/>
                  <a:gd name="T23" fmla="*/ 54 h 58"/>
                  <a:gd name="T24" fmla="*/ 20 w 80"/>
                  <a:gd name="T25" fmla="*/ 56 h 58"/>
                  <a:gd name="T26" fmla="*/ 22 w 80"/>
                  <a:gd name="T27" fmla="*/ 58 h 58"/>
                  <a:gd name="T28" fmla="*/ 26 w 80"/>
                  <a:gd name="T29" fmla="*/ 58 h 58"/>
                  <a:gd name="T30" fmla="*/ 30 w 80"/>
                  <a:gd name="T31" fmla="*/ 58 h 58"/>
                  <a:gd name="T32" fmla="*/ 34 w 80"/>
                  <a:gd name="T33" fmla="*/ 56 h 58"/>
                  <a:gd name="T34" fmla="*/ 54 w 80"/>
                  <a:gd name="T35" fmla="*/ 44 h 58"/>
                  <a:gd name="T36" fmla="*/ 72 w 80"/>
                  <a:gd name="T37" fmla="*/ 48 h 58"/>
                  <a:gd name="T38" fmla="*/ 80 w 80"/>
                  <a:gd name="T39" fmla="*/ 42 h 58"/>
                  <a:gd name="T40" fmla="*/ 80 w 80"/>
                  <a:gd name="T41" fmla="*/ 40 h 58"/>
                  <a:gd name="T42" fmla="*/ 78 w 80"/>
                  <a:gd name="T43" fmla="*/ 38 h 58"/>
                  <a:gd name="T44" fmla="*/ 74 w 80"/>
                  <a:gd name="T45" fmla="*/ 34 h 58"/>
                  <a:gd name="T46" fmla="*/ 70 w 80"/>
                  <a:gd name="T47" fmla="*/ 30 h 58"/>
                  <a:gd name="T48" fmla="*/ 66 w 80"/>
                  <a:gd name="T49" fmla="*/ 26 h 58"/>
                  <a:gd name="T50" fmla="*/ 60 w 80"/>
                  <a:gd name="T51" fmla="*/ 24 h 58"/>
                  <a:gd name="T52" fmla="*/ 60 w 80"/>
                  <a:gd name="T53" fmla="*/ 24 h 58"/>
                  <a:gd name="T54" fmla="*/ 58 w 80"/>
                  <a:gd name="T55" fmla="*/ 22 h 58"/>
                  <a:gd name="T56" fmla="*/ 54 w 80"/>
                  <a:gd name="T57" fmla="*/ 20 h 58"/>
                  <a:gd name="T58" fmla="*/ 50 w 80"/>
                  <a:gd name="T59" fmla="*/ 16 h 58"/>
                  <a:gd name="T60" fmla="*/ 46 w 80"/>
                  <a:gd name="T61" fmla="*/ 14 h 58"/>
                  <a:gd name="T62" fmla="*/ 42 w 80"/>
                  <a:gd name="T63" fmla="*/ 12 h 58"/>
                  <a:gd name="T64" fmla="*/ 38 w 80"/>
                  <a:gd name="T65" fmla="*/ 10 h 58"/>
                  <a:gd name="T66" fmla="*/ 34 w 80"/>
                  <a:gd name="T67" fmla="*/ 10 h 58"/>
                  <a:gd name="T68" fmla="*/ 32 w 80"/>
                  <a:gd name="T69" fmla="*/ 0 h 58"/>
                  <a:gd name="T70" fmla="*/ 22 w 80"/>
                  <a:gd name="T71" fmla="*/ 14 h 58"/>
                  <a:gd name="T72" fmla="*/ 20 w 80"/>
                  <a:gd name="T73" fmla="*/ 14 h 58"/>
                  <a:gd name="T74" fmla="*/ 18 w 80"/>
                  <a:gd name="T75" fmla="*/ 14 h 58"/>
                  <a:gd name="T76" fmla="*/ 16 w 80"/>
                  <a:gd name="T77" fmla="*/ 16 h 58"/>
                  <a:gd name="T78" fmla="*/ 12 w 80"/>
                  <a:gd name="T79" fmla="*/ 18 h 58"/>
                  <a:gd name="T80" fmla="*/ 10 w 80"/>
                  <a:gd name="T81" fmla="*/ 20 h 58"/>
                  <a:gd name="T82" fmla="*/ 6 w 80"/>
                  <a:gd name="T83" fmla="*/ 24 h 58"/>
                  <a:gd name="T84" fmla="*/ 6 w 80"/>
                  <a:gd name="T85" fmla="*/ 30 h 58"/>
                  <a:gd name="T86" fmla="*/ 6 w 80"/>
                  <a:gd name="T87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0" h="58">
                    <a:moveTo>
                      <a:pt x="6" y="3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6" y="58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54" y="44"/>
                    </a:lnTo>
                    <a:lnTo>
                      <a:pt x="72" y="48"/>
                    </a:lnTo>
                    <a:lnTo>
                      <a:pt x="80" y="42"/>
                    </a:lnTo>
                    <a:lnTo>
                      <a:pt x="80" y="40"/>
                    </a:lnTo>
                    <a:lnTo>
                      <a:pt x="78" y="38"/>
                    </a:lnTo>
                    <a:lnTo>
                      <a:pt x="74" y="34"/>
                    </a:lnTo>
                    <a:lnTo>
                      <a:pt x="70" y="30"/>
                    </a:lnTo>
                    <a:lnTo>
                      <a:pt x="66" y="26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4" y="20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2" y="12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3" name="Freeform 164">
                <a:extLst>
                  <a:ext uri="{FF2B5EF4-FFF2-40B4-BE49-F238E27FC236}">
                    <a16:creationId xmlns:a16="http://schemas.microsoft.com/office/drawing/2014/main" id="{2653719E-5DDC-43C7-9967-CFFCE57162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96075" y="2266950"/>
                <a:ext cx="133350" cy="193675"/>
              </a:xfrm>
              <a:custGeom>
                <a:avLst/>
                <a:gdLst>
                  <a:gd name="T0" fmla="*/ 14 w 84"/>
                  <a:gd name="T1" fmla="*/ 48 h 122"/>
                  <a:gd name="T2" fmla="*/ 10 w 84"/>
                  <a:gd name="T3" fmla="*/ 46 h 122"/>
                  <a:gd name="T4" fmla="*/ 6 w 84"/>
                  <a:gd name="T5" fmla="*/ 46 h 122"/>
                  <a:gd name="T6" fmla="*/ 2 w 84"/>
                  <a:gd name="T7" fmla="*/ 48 h 122"/>
                  <a:gd name="T8" fmla="*/ 0 w 84"/>
                  <a:gd name="T9" fmla="*/ 56 h 122"/>
                  <a:gd name="T10" fmla="*/ 2 w 84"/>
                  <a:gd name="T11" fmla="*/ 64 h 122"/>
                  <a:gd name="T12" fmla="*/ 4 w 84"/>
                  <a:gd name="T13" fmla="*/ 70 h 122"/>
                  <a:gd name="T14" fmla="*/ 10 w 84"/>
                  <a:gd name="T15" fmla="*/ 80 h 122"/>
                  <a:gd name="T16" fmla="*/ 20 w 84"/>
                  <a:gd name="T17" fmla="*/ 86 h 122"/>
                  <a:gd name="T18" fmla="*/ 24 w 84"/>
                  <a:gd name="T19" fmla="*/ 90 h 122"/>
                  <a:gd name="T20" fmla="*/ 32 w 84"/>
                  <a:gd name="T21" fmla="*/ 102 h 122"/>
                  <a:gd name="T22" fmla="*/ 32 w 84"/>
                  <a:gd name="T23" fmla="*/ 106 h 122"/>
                  <a:gd name="T24" fmla="*/ 34 w 84"/>
                  <a:gd name="T25" fmla="*/ 112 h 122"/>
                  <a:gd name="T26" fmla="*/ 40 w 84"/>
                  <a:gd name="T27" fmla="*/ 118 h 122"/>
                  <a:gd name="T28" fmla="*/ 50 w 84"/>
                  <a:gd name="T29" fmla="*/ 122 h 122"/>
                  <a:gd name="T30" fmla="*/ 64 w 84"/>
                  <a:gd name="T31" fmla="*/ 120 h 122"/>
                  <a:gd name="T32" fmla="*/ 68 w 84"/>
                  <a:gd name="T33" fmla="*/ 118 h 122"/>
                  <a:gd name="T34" fmla="*/ 76 w 84"/>
                  <a:gd name="T35" fmla="*/ 114 h 122"/>
                  <a:gd name="T36" fmla="*/ 84 w 84"/>
                  <a:gd name="T37" fmla="*/ 104 h 122"/>
                  <a:gd name="T38" fmla="*/ 84 w 84"/>
                  <a:gd name="T39" fmla="*/ 88 h 122"/>
                  <a:gd name="T40" fmla="*/ 80 w 84"/>
                  <a:gd name="T41" fmla="*/ 68 h 122"/>
                  <a:gd name="T42" fmla="*/ 78 w 84"/>
                  <a:gd name="T43" fmla="*/ 54 h 122"/>
                  <a:gd name="T44" fmla="*/ 74 w 84"/>
                  <a:gd name="T45" fmla="*/ 56 h 122"/>
                  <a:gd name="T46" fmla="*/ 66 w 84"/>
                  <a:gd name="T47" fmla="*/ 56 h 122"/>
                  <a:gd name="T48" fmla="*/ 60 w 84"/>
                  <a:gd name="T49" fmla="*/ 54 h 122"/>
                  <a:gd name="T50" fmla="*/ 60 w 84"/>
                  <a:gd name="T51" fmla="*/ 48 h 122"/>
                  <a:gd name="T52" fmla="*/ 64 w 84"/>
                  <a:gd name="T53" fmla="*/ 42 h 122"/>
                  <a:gd name="T54" fmla="*/ 72 w 84"/>
                  <a:gd name="T55" fmla="*/ 36 h 122"/>
                  <a:gd name="T56" fmla="*/ 76 w 84"/>
                  <a:gd name="T57" fmla="*/ 36 h 122"/>
                  <a:gd name="T58" fmla="*/ 78 w 84"/>
                  <a:gd name="T59" fmla="*/ 30 h 122"/>
                  <a:gd name="T60" fmla="*/ 80 w 84"/>
                  <a:gd name="T61" fmla="*/ 20 h 122"/>
                  <a:gd name="T62" fmla="*/ 76 w 84"/>
                  <a:gd name="T63" fmla="*/ 12 h 122"/>
                  <a:gd name="T64" fmla="*/ 68 w 84"/>
                  <a:gd name="T65" fmla="*/ 0 h 122"/>
                  <a:gd name="T66" fmla="*/ 64 w 84"/>
                  <a:gd name="T67" fmla="*/ 0 h 122"/>
                  <a:gd name="T68" fmla="*/ 54 w 84"/>
                  <a:gd name="T69" fmla="*/ 4 h 122"/>
                  <a:gd name="T70" fmla="*/ 46 w 84"/>
                  <a:gd name="T71" fmla="*/ 4 h 122"/>
                  <a:gd name="T72" fmla="*/ 40 w 84"/>
                  <a:gd name="T73" fmla="*/ 4 h 122"/>
                  <a:gd name="T74" fmla="*/ 32 w 84"/>
                  <a:gd name="T75" fmla="*/ 2 h 122"/>
                  <a:gd name="T76" fmla="*/ 24 w 84"/>
                  <a:gd name="T77" fmla="*/ 6 h 122"/>
                  <a:gd name="T78" fmla="*/ 20 w 84"/>
                  <a:gd name="T79" fmla="*/ 14 h 122"/>
                  <a:gd name="T80" fmla="*/ 20 w 84"/>
                  <a:gd name="T81" fmla="*/ 16 h 122"/>
                  <a:gd name="T82" fmla="*/ 20 w 84"/>
                  <a:gd name="T83" fmla="*/ 24 h 122"/>
                  <a:gd name="T84" fmla="*/ 24 w 84"/>
                  <a:gd name="T85" fmla="*/ 34 h 122"/>
                  <a:gd name="T86" fmla="*/ 28 w 84"/>
                  <a:gd name="T87" fmla="*/ 38 h 122"/>
                  <a:gd name="T88" fmla="*/ 32 w 84"/>
                  <a:gd name="T89" fmla="*/ 42 h 122"/>
                  <a:gd name="T90" fmla="*/ 34 w 84"/>
                  <a:gd name="T91" fmla="*/ 48 h 122"/>
                  <a:gd name="T92" fmla="*/ 32 w 84"/>
                  <a:gd name="T93" fmla="*/ 56 h 122"/>
                  <a:gd name="T94" fmla="*/ 26 w 84"/>
                  <a:gd name="T95" fmla="*/ 58 h 122"/>
                  <a:gd name="T96" fmla="*/ 20 w 84"/>
                  <a:gd name="T97" fmla="*/ 5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4" h="122">
                    <a:moveTo>
                      <a:pt x="14" y="48"/>
                    </a:moveTo>
                    <a:lnTo>
                      <a:pt x="14" y="48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10" y="80"/>
                    </a:lnTo>
                    <a:lnTo>
                      <a:pt x="14" y="84"/>
                    </a:lnTo>
                    <a:lnTo>
                      <a:pt x="20" y="86"/>
                    </a:lnTo>
                    <a:lnTo>
                      <a:pt x="22" y="88"/>
                    </a:lnTo>
                    <a:lnTo>
                      <a:pt x="24" y="90"/>
                    </a:lnTo>
                    <a:lnTo>
                      <a:pt x="28" y="94"/>
                    </a:lnTo>
                    <a:lnTo>
                      <a:pt x="32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8"/>
                    </a:lnTo>
                    <a:lnTo>
                      <a:pt x="34" y="112"/>
                    </a:lnTo>
                    <a:lnTo>
                      <a:pt x="38" y="116"/>
                    </a:lnTo>
                    <a:lnTo>
                      <a:pt x="40" y="118"/>
                    </a:lnTo>
                    <a:lnTo>
                      <a:pt x="44" y="122"/>
                    </a:lnTo>
                    <a:lnTo>
                      <a:pt x="50" y="122"/>
                    </a:lnTo>
                    <a:lnTo>
                      <a:pt x="56" y="122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68" y="118"/>
                    </a:lnTo>
                    <a:lnTo>
                      <a:pt x="72" y="116"/>
                    </a:lnTo>
                    <a:lnTo>
                      <a:pt x="76" y="114"/>
                    </a:lnTo>
                    <a:lnTo>
                      <a:pt x="80" y="110"/>
                    </a:lnTo>
                    <a:lnTo>
                      <a:pt x="84" y="104"/>
                    </a:lnTo>
                    <a:lnTo>
                      <a:pt x="84" y="100"/>
                    </a:lnTo>
                    <a:lnTo>
                      <a:pt x="84" y="88"/>
                    </a:lnTo>
                    <a:lnTo>
                      <a:pt x="82" y="76"/>
                    </a:lnTo>
                    <a:lnTo>
                      <a:pt x="80" y="68"/>
                    </a:lnTo>
                    <a:lnTo>
                      <a:pt x="80" y="54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0" y="56"/>
                    </a:lnTo>
                    <a:lnTo>
                      <a:pt x="66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2" y="46"/>
                    </a:lnTo>
                    <a:lnTo>
                      <a:pt x="64" y="42"/>
                    </a:lnTo>
                    <a:lnTo>
                      <a:pt x="68" y="40"/>
                    </a:lnTo>
                    <a:lnTo>
                      <a:pt x="72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80" y="24"/>
                    </a:lnTo>
                    <a:lnTo>
                      <a:pt x="80" y="20"/>
                    </a:lnTo>
                    <a:lnTo>
                      <a:pt x="78" y="16"/>
                    </a:lnTo>
                    <a:lnTo>
                      <a:pt x="76" y="12"/>
                    </a:lnTo>
                    <a:lnTo>
                      <a:pt x="72" y="1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2" y="28"/>
                    </a:lnTo>
                    <a:lnTo>
                      <a:pt x="24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30" y="40"/>
                    </a:lnTo>
                    <a:lnTo>
                      <a:pt x="32" y="42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4" y="52"/>
                    </a:lnTo>
                    <a:lnTo>
                      <a:pt x="32" y="56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4" y="56"/>
                    </a:lnTo>
                    <a:lnTo>
                      <a:pt x="20" y="54"/>
                    </a:lnTo>
                    <a:lnTo>
                      <a:pt x="14" y="4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4" name="Freeform 165">
                <a:extLst>
                  <a:ext uri="{FF2B5EF4-FFF2-40B4-BE49-F238E27FC236}">
                    <a16:creationId xmlns:a16="http://schemas.microsoft.com/office/drawing/2014/main" id="{0D2D3803-2B9C-4EAB-AA6D-B45E34FA10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24675" y="2286000"/>
                <a:ext cx="107950" cy="168275"/>
              </a:xfrm>
              <a:custGeom>
                <a:avLst/>
                <a:gdLst>
                  <a:gd name="T0" fmla="*/ 32 w 68"/>
                  <a:gd name="T1" fmla="*/ 0 h 106"/>
                  <a:gd name="T2" fmla="*/ 26 w 68"/>
                  <a:gd name="T3" fmla="*/ 0 h 106"/>
                  <a:gd name="T4" fmla="*/ 20 w 68"/>
                  <a:gd name="T5" fmla="*/ 4 h 106"/>
                  <a:gd name="T6" fmla="*/ 20 w 68"/>
                  <a:gd name="T7" fmla="*/ 4 h 106"/>
                  <a:gd name="T8" fmla="*/ 18 w 68"/>
                  <a:gd name="T9" fmla="*/ 2 h 106"/>
                  <a:gd name="T10" fmla="*/ 16 w 68"/>
                  <a:gd name="T11" fmla="*/ 2 h 106"/>
                  <a:gd name="T12" fmla="*/ 12 w 68"/>
                  <a:gd name="T13" fmla="*/ 8 h 106"/>
                  <a:gd name="T14" fmla="*/ 8 w 68"/>
                  <a:gd name="T15" fmla="*/ 16 h 106"/>
                  <a:gd name="T16" fmla="*/ 4 w 68"/>
                  <a:gd name="T17" fmla="*/ 22 h 106"/>
                  <a:gd name="T18" fmla="*/ 0 w 68"/>
                  <a:gd name="T19" fmla="*/ 30 h 106"/>
                  <a:gd name="T20" fmla="*/ 2 w 68"/>
                  <a:gd name="T21" fmla="*/ 32 h 106"/>
                  <a:gd name="T22" fmla="*/ 4 w 68"/>
                  <a:gd name="T23" fmla="*/ 38 h 106"/>
                  <a:gd name="T24" fmla="*/ 2 w 68"/>
                  <a:gd name="T25" fmla="*/ 46 h 106"/>
                  <a:gd name="T26" fmla="*/ 2 w 68"/>
                  <a:gd name="T27" fmla="*/ 48 h 106"/>
                  <a:gd name="T28" fmla="*/ 2 w 68"/>
                  <a:gd name="T29" fmla="*/ 54 h 106"/>
                  <a:gd name="T30" fmla="*/ 4 w 68"/>
                  <a:gd name="T31" fmla="*/ 66 h 106"/>
                  <a:gd name="T32" fmla="*/ 8 w 68"/>
                  <a:gd name="T33" fmla="*/ 104 h 106"/>
                  <a:gd name="T34" fmla="*/ 10 w 68"/>
                  <a:gd name="T35" fmla="*/ 106 h 106"/>
                  <a:gd name="T36" fmla="*/ 16 w 68"/>
                  <a:gd name="T37" fmla="*/ 106 h 106"/>
                  <a:gd name="T38" fmla="*/ 20 w 68"/>
                  <a:gd name="T39" fmla="*/ 104 h 106"/>
                  <a:gd name="T40" fmla="*/ 24 w 68"/>
                  <a:gd name="T41" fmla="*/ 98 h 106"/>
                  <a:gd name="T42" fmla="*/ 26 w 68"/>
                  <a:gd name="T43" fmla="*/ 90 h 106"/>
                  <a:gd name="T44" fmla="*/ 24 w 68"/>
                  <a:gd name="T45" fmla="*/ 86 h 106"/>
                  <a:gd name="T46" fmla="*/ 22 w 68"/>
                  <a:gd name="T47" fmla="*/ 78 h 106"/>
                  <a:gd name="T48" fmla="*/ 24 w 68"/>
                  <a:gd name="T49" fmla="*/ 72 h 106"/>
                  <a:gd name="T50" fmla="*/ 30 w 68"/>
                  <a:gd name="T51" fmla="*/ 68 h 106"/>
                  <a:gd name="T52" fmla="*/ 36 w 68"/>
                  <a:gd name="T53" fmla="*/ 68 h 106"/>
                  <a:gd name="T54" fmla="*/ 40 w 68"/>
                  <a:gd name="T55" fmla="*/ 66 h 106"/>
                  <a:gd name="T56" fmla="*/ 48 w 68"/>
                  <a:gd name="T57" fmla="*/ 62 h 106"/>
                  <a:gd name="T58" fmla="*/ 54 w 68"/>
                  <a:gd name="T59" fmla="*/ 52 h 106"/>
                  <a:gd name="T60" fmla="*/ 56 w 68"/>
                  <a:gd name="T61" fmla="*/ 48 h 106"/>
                  <a:gd name="T62" fmla="*/ 62 w 68"/>
                  <a:gd name="T63" fmla="*/ 38 h 106"/>
                  <a:gd name="T64" fmla="*/ 64 w 68"/>
                  <a:gd name="T65" fmla="*/ 24 h 106"/>
                  <a:gd name="T66" fmla="*/ 64 w 68"/>
                  <a:gd name="T67" fmla="*/ 22 h 106"/>
                  <a:gd name="T68" fmla="*/ 68 w 68"/>
                  <a:gd name="T69" fmla="*/ 18 h 106"/>
                  <a:gd name="T70" fmla="*/ 68 w 68"/>
                  <a:gd name="T71" fmla="*/ 12 h 106"/>
                  <a:gd name="T72" fmla="*/ 62 w 68"/>
                  <a:gd name="T73" fmla="*/ 8 h 106"/>
                  <a:gd name="T74" fmla="*/ 56 w 68"/>
                  <a:gd name="T75" fmla="*/ 8 h 106"/>
                  <a:gd name="T76" fmla="*/ 48 w 68"/>
                  <a:gd name="T77" fmla="*/ 8 h 106"/>
                  <a:gd name="T78" fmla="*/ 40 w 68"/>
                  <a:gd name="T79" fmla="*/ 6 h 106"/>
                  <a:gd name="T80" fmla="*/ 34 w 68"/>
                  <a:gd name="T8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" h="106">
                    <a:moveTo>
                      <a:pt x="34" y="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4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60"/>
                    </a:lnTo>
                    <a:lnTo>
                      <a:pt x="4" y="66"/>
                    </a:lnTo>
                    <a:lnTo>
                      <a:pt x="6" y="74"/>
                    </a:lnTo>
                    <a:lnTo>
                      <a:pt x="8" y="104"/>
                    </a:lnTo>
                    <a:lnTo>
                      <a:pt x="8" y="104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6" y="106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4" y="102"/>
                    </a:lnTo>
                    <a:lnTo>
                      <a:pt x="24" y="98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4" y="82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40" y="66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60" y="42"/>
                    </a:lnTo>
                    <a:lnTo>
                      <a:pt x="62" y="38"/>
                    </a:lnTo>
                    <a:lnTo>
                      <a:pt x="62" y="30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0"/>
                    </a:lnTo>
                    <a:lnTo>
                      <a:pt x="68" y="18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2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4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5" name="Freeform 166">
                <a:extLst>
                  <a:ext uri="{FF2B5EF4-FFF2-40B4-BE49-F238E27FC236}">
                    <a16:creationId xmlns:a16="http://schemas.microsoft.com/office/drawing/2014/main" id="{61266A23-DA1A-403D-9B5F-4A06CF5A5AC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89675" y="2241550"/>
                <a:ext cx="165100" cy="184150"/>
              </a:xfrm>
              <a:custGeom>
                <a:avLst/>
                <a:gdLst>
                  <a:gd name="T0" fmla="*/ 4 w 104"/>
                  <a:gd name="T1" fmla="*/ 80 h 116"/>
                  <a:gd name="T2" fmla="*/ 0 w 104"/>
                  <a:gd name="T3" fmla="*/ 82 h 116"/>
                  <a:gd name="T4" fmla="*/ 0 w 104"/>
                  <a:gd name="T5" fmla="*/ 86 h 116"/>
                  <a:gd name="T6" fmla="*/ 4 w 104"/>
                  <a:gd name="T7" fmla="*/ 92 h 116"/>
                  <a:gd name="T8" fmla="*/ 8 w 104"/>
                  <a:gd name="T9" fmla="*/ 94 h 116"/>
                  <a:gd name="T10" fmla="*/ 12 w 104"/>
                  <a:gd name="T11" fmla="*/ 100 h 116"/>
                  <a:gd name="T12" fmla="*/ 14 w 104"/>
                  <a:gd name="T13" fmla="*/ 110 h 116"/>
                  <a:gd name="T14" fmla="*/ 18 w 104"/>
                  <a:gd name="T15" fmla="*/ 112 h 116"/>
                  <a:gd name="T16" fmla="*/ 24 w 104"/>
                  <a:gd name="T17" fmla="*/ 116 h 116"/>
                  <a:gd name="T18" fmla="*/ 30 w 104"/>
                  <a:gd name="T19" fmla="*/ 114 h 116"/>
                  <a:gd name="T20" fmla="*/ 34 w 104"/>
                  <a:gd name="T21" fmla="*/ 110 h 116"/>
                  <a:gd name="T22" fmla="*/ 36 w 104"/>
                  <a:gd name="T23" fmla="*/ 106 h 116"/>
                  <a:gd name="T24" fmla="*/ 42 w 104"/>
                  <a:gd name="T25" fmla="*/ 104 h 116"/>
                  <a:gd name="T26" fmla="*/ 46 w 104"/>
                  <a:gd name="T27" fmla="*/ 106 h 116"/>
                  <a:gd name="T28" fmla="*/ 50 w 104"/>
                  <a:gd name="T29" fmla="*/ 106 h 116"/>
                  <a:gd name="T30" fmla="*/ 54 w 104"/>
                  <a:gd name="T31" fmla="*/ 102 h 116"/>
                  <a:gd name="T32" fmla="*/ 56 w 104"/>
                  <a:gd name="T33" fmla="*/ 92 h 116"/>
                  <a:gd name="T34" fmla="*/ 60 w 104"/>
                  <a:gd name="T35" fmla="*/ 74 h 116"/>
                  <a:gd name="T36" fmla="*/ 82 w 104"/>
                  <a:gd name="T37" fmla="*/ 48 h 116"/>
                  <a:gd name="T38" fmla="*/ 104 w 104"/>
                  <a:gd name="T39" fmla="*/ 32 h 116"/>
                  <a:gd name="T40" fmla="*/ 104 w 104"/>
                  <a:gd name="T41" fmla="*/ 32 h 116"/>
                  <a:gd name="T42" fmla="*/ 98 w 104"/>
                  <a:gd name="T43" fmla="*/ 28 h 116"/>
                  <a:gd name="T44" fmla="*/ 88 w 104"/>
                  <a:gd name="T45" fmla="*/ 20 h 116"/>
                  <a:gd name="T46" fmla="*/ 88 w 104"/>
                  <a:gd name="T47" fmla="*/ 18 h 116"/>
                  <a:gd name="T48" fmla="*/ 84 w 104"/>
                  <a:gd name="T49" fmla="*/ 14 h 116"/>
                  <a:gd name="T50" fmla="*/ 78 w 104"/>
                  <a:gd name="T51" fmla="*/ 14 h 116"/>
                  <a:gd name="T52" fmla="*/ 72 w 104"/>
                  <a:gd name="T53" fmla="*/ 20 h 116"/>
                  <a:gd name="T54" fmla="*/ 70 w 104"/>
                  <a:gd name="T55" fmla="*/ 20 h 116"/>
                  <a:gd name="T56" fmla="*/ 68 w 104"/>
                  <a:gd name="T57" fmla="*/ 22 h 116"/>
                  <a:gd name="T58" fmla="*/ 66 w 104"/>
                  <a:gd name="T59" fmla="*/ 16 h 116"/>
                  <a:gd name="T60" fmla="*/ 64 w 104"/>
                  <a:gd name="T61" fmla="*/ 14 h 116"/>
                  <a:gd name="T62" fmla="*/ 60 w 104"/>
                  <a:gd name="T63" fmla="*/ 10 h 116"/>
                  <a:gd name="T64" fmla="*/ 56 w 104"/>
                  <a:gd name="T65" fmla="*/ 8 h 116"/>
                  <a:gd name="T66" fmla="*/ 50 w 104"/>
                  <a:gd name="T67" fmla="*/ 12 h 116"/>
                  <a:gd name="T68" fmla="*/ 42 w 104"/>
                  <a:gd name="T69" fmla="*/ 10 h 116"/>
                  <a:gd name="T70" fmla="*/ 44 w 104"/>
                  <a:gd name="T71" fmla="*/ 6 h 116"/>
                  <a:gd name="T72" fmla="*/ 46 w 104"/>
                  <a:gd name="T73" fmla="*/ 2 h 116"/>
                  <a:gd name="T74" fmla="*/ 42 w 104"/>
                  <a:gd name="T75" fmla="*/ 0 h 116"/>
                  <a:gd name="T76" fmla="*/ 34 w 104"/>
                  <a:gd name="T77" fmla="*/ 2 h 116"/>
                  <a:gd name="T78" fmla="*/ 28 w 104"/>
                  <a:gd name="T79" fmla="*/ 6 h 116"/>
                  <a:gd name="T80" fmla="*/ 26 w 104"/>
                  <a:gd name="T81" fmla="*/ 10 h 116"/>
                  <a:gd name="T82" fmla="*/ 26 w 104"/>
                  <a:gd name="T83" fmla="*/ 10 h 116"/>
                  <a:gd name="T84" fmla="*/ 22 w 104"/>
                  <a:gd name="T85" fmla="*/ 10 h 116"/>
                  <a:gd name="T86" fmla="*/ 18 w 104"/>
                  <a:gd name="T87" fmla="*/ 10 h 116"/>
                  <a:gd name="T88" fmla="*/ 16 w 104"/>
                  <a:gd name="T89" fmla="*/ 14 h 116"/>
                  <a:gd name="T90" fmla="*/ 14 w 104"/>
                  <a:gd name="T91" fmla="*/ 24 h 116"/>
                  <a:gd name="T92" fmla="*/ 16 w 104"/>
                  <a:gd name="T93" fmla="*/ 28 h 116"/>
                  <a:gd name="T94" fmla="*/ 18 w 104"/>
                  <a:gd name="T95" fmla="*/ 34 h 116"/>
                  <a:gd name="T96" fmla="*/ 16 w 104"/>
                  <a:gd name="T97" fmla="*/ 40 h 116"/>
                  <a:gd name="T98" fmla="*/ 14 w 104"/>
                  <a:gd name="T99" fmla="*/ 44 h 116"/>
                  <a:gd name="T100" fmla="*/ 8 w 104"/>
                  <a:gd name="T101" fmla="*/ 54 h 116"/>
                  <a:gd name="T102" fmla="*/ 4 w 104"/>
                  <a:gd name="T103" fmla="*/ 8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4" h="116">
                    <a:moveTo>
                      <a:pt x="4" y="80"/>
                    </a:moveTo>
                    <a:lnTo>
                      <a:pt x="4" y="80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4" y="92"/>
                    </a:lnTo>
                    <a:lnTo>
                      <a:pt x="6" y="94"/>
                    </a:lnTo>
                    <a:lnTo>
                      <a:pt x="8" y="94"/>
                    </a:lnTo>
                    <a:lnTo>
                      <a:pt x="10" y="96"/>
                    </a:lnTo>
                    <a:lnTo>
                      <a:pt x="12" y="100"/>
                    </a:lnTo>
                    <a:lnTo>
                      <a:pt x="14" y="104"/>
                    </a:lnTo>
                    <a:lnTo>
                      <a:pt x="14" y="110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30" y="114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34" y="108"/>
                    </a:lnTo>
                    <a:lnTo>
                      <a:pt x="36" y="106"/>
                    </a:lnTo>
                    <a:lnTo>
                      <a:pt x="38" y="106"/>
                    </a:lnTo>
                    <a:lnTo>
                      <a:pt x="42" y="104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2" y="104"/>
                    </a:lnTo>
                    <a:lnTo>
                      <a:pt x="54" y="102"/>
                    </a:lnTo>
                    <a:lnTo>
                      <a:pt x="54" y="98"/>
                    </a:lnTo>
                    <a:lnTo>
                      <a:pt x="56" y="92"/>
                    </a:lnTo>
                    <a:lnTo>
                      <a:pt x="56" y="88"/>
                    </a:lnTo>
                    <a:lnTo>
                      <a:pt x="60" y="74"/>
                    </a:lnTo>
                    <a:lnTo>
                      <a:pt x="68" y="60"/>
                    </a:lnTo>
                    <a:lnTo>
                      <a:pt x="82" y="48"/>
                    </a:lnTo>
                    <a:lnTo>
                      <a:pt x="104" y="40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98" y="28"/>
                    </a:lnTo>
                    <a:lnTo>
                      <a:pt x="94" y="26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4" y="24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2" y="48"/>
                    </a:lnTo>
                    <a:lnTo>
                      <a:pt x="8" y="54"/>
                    </a:lnTo>
                    <a:lnTo>
                      <a:pt x="6" y="64"/>
                    </a:lnTo>
                    <a:lnTo>
                      <a:pt x="4" y="8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6" name="Freeform 167">
                <a:extLst>
                  <a:ext uri="{FF2B5EF4-FFF2-40B4-BE49-F238E27FC236}">
                    <a16:creationId xmlns:a16="http://schemas.microsoft.com/office/drawing/2014/main" id="{F06FD79B-C29F-4BE6-B1B9-36B7B26DBB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78575" y="2330450"/>
                <a:ext cx="368300" cy="295275"/>
              </a:xfrm>
              <a:custGeom>
                <a:avLst/>
                <a:gdLst>
                  <a:gd name="T0" fmla="*/ 32 w 232"/>
                  <a:gd name="T1" fmla="*/ 76 h 186"/>
                  <a:gd name="T2" fmla="*/ 44 w 232"/>
                  <a:gd name="T3" fmla="*/ 74 h 186"/>
                  <a:gd name="T4" fmla="*/ 46 w 232"/>
                  <a:gd name="T5" fmla="*/ 78 h 186"/>
                  <a:gd name="T6" fmla="*/ 36 w 232"/>
                  <a:gd name="T7" fmla="*/ 86 h 186"/>
                  <a:gd name="T8" fmla="*/ 24 w 232"/>
                  <a:gd name="T9" fmla="*/ 86 h 186"/>
                  <a:gd name="T10" fmla="*/ 10 w 232"/>
                  <a:gd name="T11" fmla="*/ 88 h 186"/>
                  <a:gd name="T12" fmla="*/ 8 w 232"/>
                  <a:gd name="T13" fmla="*/ 100 h 186"/>
                  <a:gd name="T14" fmla="*/ 20 w 232"/>
                  <a:gd name="T15" fmla="*/ 104 h 186"/>
                  <a:gd name="T16" fmla="*/ 54 w 232"/>
                  <a:gd name="T17" fmla="*/ 104 h 186"/>
                  <a:gd name="T18" fmla="*/ 86 w 232"/>
                  <a:gd name="T19" fmla="*/ 114 h 186"/>
                  <a:gd name="T20" fmla="*/ 86 w 232"/>
                  <a:gd name="T21" fmla="*/ 124 h 186"/>
                  <a:gd name="T22" fmla="*/ 76 w 232"/>
                  <a:gd name="T23" fmla="*/ 132 h 186"/>
                  <a:gd name="T24" fmla="*/ 64 w 232"/>
                  <a:gd name="T25" fmla="*/ 128 h 186"/>
                  <a:gd name="T26" fmla="*/ 42 w 232"/>
                  <a:gd name="T27" fmla="*/ 132 h 186"/>
                  <a:gd name="T28" fmla="*/ 32 w 232"/>
                  <a:gd name="T29" fmla="*/ 130 h 186"/>
                  <a:gd name="T30" fmla="*/ 22 w 232"/>
                  <a:gd name="T31" fmla="*/ 138 h 186"/>
                  <a:gd name="T32" fmla="*/ 24 w 232"/>
                  <a:gd name="T33" fmla="*/ 148 h 186"/>
                  <a:gd name="T34" fmla="*/ 48 w 232"/>
                  <a:gd name="T35" fmla="*/ 160 h 186"/>
                  <a:gd name="T36" fmla="*/ 62 w 232"/>
                  <a:gd name="T37" fmla="*/ 168 h 186"/>
                  <a:gd name="T38" fmla="*/ 76 w 232"/>
                  <a:gd name="T39" fmla="*/ 184 h 186"/>
                  <a:gd name="T40" fmla="*/ 146 w 232"/>
                  <a:gd name="T41" fmla="*/ 162 h 186"/>
                  <a:gd name="T42" fmla="*/ 160 w 232"/>
                  <a:gd name="T43" fmla="*/ 162 h 186"/>
                  <a:gd name="T44" fmla="*/ 176 w 232"/>
                  <a:gd name="T45" fmla="*/ 170 h 186"/>
                  <a:gd name="T46" fmla="*/ 184 w 232"/>
                  <a:gd name="T47" fmla="*/ 170 h 186"/>
                  <a:gd name="T48" fmla="*/ 190 w 232"/>
                  <a:gd name="T49" fmla="*/ 170 h 186"/>
                  <a:gd name="T50" fmla="*/ 202 w 232"/>
                  <a:gd name="T51" fmla="*/ 168 h 186"/>
                  <a:gd name="T52" fmla="*/ 210 w 232"/>
                  <a:gd name="T53" fmla="*/ 160 h 186"/>
                  <a:gd name="T54" fmla="*/ 208 w 232"/>
                  <a:gd name="T55" fmla="*/ 154 h 186"/>
                  <a:gd name="T56" fmla="*/ 196 w 232"/>
                  <a:gd name="T57" fmla="*/ 152 h 186"/>
                  <a:gd name="T58" fmla="*/ 196 w 232"/>
                  <a:gd name="T59" fmla="*/ 146 h 186"/>
                  <a:gd name="T60" fmla="*/ 208 w 232"/>
                  <a:gd name="T61" fmla="*/ 142 h 186"/>
                  <a:gd name="T62" fmla="*/ 226 w 232"/>
                  <a:gd name="T63" fmla="*/ 142 h 186"/>
                  <a:gd name="T64" fmla="*/ 232 w 232"/>
                  <a:gd name="T65" fmla="*/ 138 h 186"/>
                  <a:gd name="T66" fmla="*/ 226 w 232"/>
                  <a:gd name="T67" fmla="*/ 126 h 186"/>
                  <a:gd name="T68" fmla="*/ 202 w 232"/>
                  <a:gd name="T69" fmla="*/ 116 h 186"/>
                  <a:gd name="T70" fmla="*/ 174 w 232"/>
                  <a:gd name="T71" fmla="*/ 78 h 186"/>
                  <a:gd name="T72" fmla="*/ 166 w 232"/>
                  <a:gd name="T73" fmla="*/ 28 h 186"/>
                  <a:gd name="T74" fmla="*/ 148 w 232"/>
                  <a:gd name="T75" fmla="*/ 20 h 186"/>
                  <a:gd name="T76" fmla="*/ 140 w 232"/>
                  <a:gd name="T77" fmla="*/ 36 h 186"/>
                  <a:gd name="T78" fmla="*/ 124 w 232"/>
                  <a:gd name="T79" fmla="*/ 22 h 186"/>
                  <a:gd name="T80" fmla="*/ 116 w 232"/>
                  <a:gd name="T81" fmla="*/ 18 h 186"/>
                  <a:gd name="T82" fmla="*/ 106 w 232"/>
                  <a:gd name="T83" fmla="*/ 30 h 186"/>
                  <a:gd name="T84" fmla="*/ 96 w 232"/>
                  <a:gd name="T85" fmla="*/ 20 h 186"/>
                  <a:gd name="T86" fmla="*/ 86 w 232"/>
                  <a:gd name="T87" fmla="*/ 6 h 186"/>
                  <a:gd name="T88" fmla="*/ 80 w 232"/>
                  <a:gd name="T89" fmla="*/ 16 h 186"/>
                  <a:gd name="T90" fmla="*/ 78 w 232"/>
                  <a:gd name="T91" fmla="*/ 32 h 186"/>
                  <a:gd name="T92" fmla="*/ 66 w 232"/>
                  <a:gd name="T93" fmla="*/ 32 h 186"/>
                  <a:gd name="T94" fmla="*/ 62 w 232"/>
                  <a:gd name="T95" fmla="*/ 14 h 186"/>
                  <a:gd name="T96" fmla="*/ 64 w 232"/>
                  <a:gd name="T97" fmla="*/ 4 h 186"/>
                  <a:gd name="T98" fmla="*/ 54 w 232"/>
                  <a:gd name="T99" fmla="*/ 0 h 186"/>
                  <a:gd name="T100" fmla="*/ 14 w 232"/>
                  <a:gd name="T101" fmla="*/ 24 h 186"/>
                  <a:gd name="T102" fmla="*/ 8 w 232"/>
                  <a:gd name="T103" fmla="*/ 44 h 186"/>
                  <a:gd name="T104" fmla="*/ 2 w 232"/>
                  <a:gd name="T105" fmla="*/ 56 h 186"/>
                  <a:gd name="T106" fmla="*/ 0 w 232"/>
                  <a:gd name="T107" fmla="*/ 64 h 186"/>
                  <a:gd name="T108" fmla="*/ 10 w 232"/>
                  <a:gd name="T109" fmla="*/ 7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2" h="186">
                    <a:moveTo>
                      <a:pt x="24" y="74"/>
                    </a:moveTo>
                    <a:lnTo>
                      <a:pt x="24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4" y="84"/>
                    </a:lnTo>
                    <a:lnTo>
                      <a:pt x="42" y="86"/>
                    </a:lnTo>
                    <a:lnTo>
                      <a:pt x="36" y="86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0" y="86"/>
                    </a:lnTo>
                    <a:lnTo>
                      <a:pt x="16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8" y="90"/>
                    </a:lnTo>
                    <a:lnTo>
                      <a:pt x="8" y="94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4" y="104"/>
                    </a:lnTo>
                    <a:lnTo>
                      <a:pt x="20" y="104"/>
                    </a:lnTo>
                    <a:lnTo>
                      <a:pt x="26" y="106"/>
                    </a:lnTo>
                    <a:lnTo>
                      <a:pt x="36" y="106"/>
                    </a:lnTo>
                    <a:lnTo>
                      <a:pt x="42" y="104"/>
                    </a:lnTo>
                    <a:lnTo>
                      <a:pt x="54" y="104"/>
                    </a:lnTo>
                    <a:lnTo>
                      <a:pt x="68" y="104"/>
                    </a:lnTo>
                    <a:lnTo>
                      <a:pt x="80" y="106"/>
                    </a:lnTo>
                    <a:lnTo>
                      <a:pt x="86" y="11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6" y="118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84" y="128"/>
                    </a:lnTo>
                    <a:lnTo>
                      <a:pt x="82" y="130"/>
                    </a:lnTo>
                    <a:lnTo>
                      <a:pt x="80" y="132"/>
                    </a:lnTo>
                    <a:lnTo>
                      <a:pt x="76" y="132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68" y="128"/>
                    </a:lnTo>
                    <a:lnTo>
                      <a:pt x="64" y="128"/>
                    </a:lnTo>
                    <a:lnTo>
                      <a:pt x="60" y="128"/>
                    </a:lnTo>
                    <a:lnTo>
                      <a:pt x="56" y="128"/>
                    </a:lnTo>
                    <a:lnTo>
                      <a:pt x="50" y="130"/>
                    </a:lnTo>
                    <a:lnTo>
                      <a:pt x="42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2" y="130"/>
                    </a:lnTo>
                    <a:lnTo>
                      <a:pt x="30" y="130"/>
                    </a:lnTo>
                    <a:lnTo>
                      <a:pt x="26" y="132"/>
                    </a:lnTo>
                    <a:lnTo>
                      <a:pt x="24" y="134"/>
                    </a:lnTo>
                    <a:lnTo>
                      <a:pt x="22" y="138"/>
                    </a:lnTo>
                    <a:lnTo>
                      <a:pt x="20" y="142"/>
                    </a:lnTo>
                    <a:lnTo>
                      <a:pt x="20" y="144"/>
                    </a:lnTo>
                    <a:lnTo>
                      <a:pt x="22" y="146"/>
                    </a:lnTo>
                    <a:lnTo>
                      <a:pt x="24" y="148"/>
                    </a:lnTo>
                    <a:lnTo>
                      <a:pt x="26" y="152"/>
                    </a:lnTo>
                    <a:lnTo>
                      <a:pt x="32" y="154"/>
                    </a:lnTo>
                    <a:lnTo>
                      <a:pt x="40" y="158"/>
                    </a:lnTo>
                    <a:lnTo>
                      <a:pt x="48" y="160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8" y="166"/>
                    </a:lnTo>
                    <a:lnTo>
                      <a:pt x="62" y="168"/>
                    </a:lnTo>
                    <a:lnTo>
                      <a:pt x="66" y="174"/>
                    </a:lnTo>
                    <a:lnTo>
                      <a:pt x="68" y="178"/>
                    </a:lnTo>
                    <a:lnTo>
                      <a:pt x="70" y="186"/>
                    </a:lnTo>
                    <a:lnTo>
                      <a:pt x="76" y="184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30" y="170"/>
                    </a:lnTo>
                    <a:lnTo>
                      <a:pt x="146" y="162"/>
                    </a:lnTo>
                    <a:lnTo>
                      <a:pt x="148" y="162"/>
                    </a:lnTo>
                    <a:lnTo>
                      <a:pt x="150" y="162"/>
                    </a:lnTo>
                    <a:lnTo>
                      <a:pt x="154" y="162"/>
                    </a:lnTo>
                    <a:lnTo>
                      <a:pt x="160" y="162"/>
                    </a:lnTo>
                    <a:lnTo>
                      <a:pt x="164" y="162"/>
                    </a:lnTo>
                    <a:lnTo>
                      <a:pt x="170" y="164"/>
                    </a:lnTo>
                    <a:lnTo>
                      <a:pt x="174" y="168"/>
                    </a:lnTo>
                    <a:lnTo>
                      <a:pt x="176" y="170"/>
                    </a:lnTo>
                    <a:lnTo>
                      <a:pt x="178" y="172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4" y="170"/>
                    </a:lnTo>
                    <a:lnTo>
                      <a:pt x="186" y="168"/>
                    </a:lnTo>
                    <a:lnTo>
                      <a:pt x="188" y="168"/>
                    </a:lnTo>
                    <a:lnTo>
                      <a:pt x="188" y="168"/>
                    </a:lnTo>
                    <a:lnTo>
                      <a:pt x="190" y="170"/>
                    </a:lnTo>
                    <a:lnTo>
                      <a:pt x="192" y="172"/>
                    </a:lnTo>
                    <a:lnTo>
                      <a:pt x="194" y="172"/>
                    </a:lnTo>
                    <a:lnTo>
                      <a:pt x="198" y="170"/>
                    </a:lnTo>
                    <a:lnTo>
                      <a:pt x="202" y="168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10" y="162"/>
                    </a:lnTo>
                    <a:lnTo>
                      <a:pt x="210" y="160"/>
                    </a:lnTo>
                    <a:lnTo>
                      <a:pt x="210" y="158"/>
                    </a:lnTo>
                    <a:lnTo>
                      <a:pt x="210" y="158"/>
                    </a:lnTo>
                    <a:lnTo>
                      <a:pt x="210" y="156"/>
                    </a:lnTo>
                    <a:lnTo>
                      <a:pt x="208" y="154"/>
                    </a:lnTo>
                    <a:lnTo>
                      <a:pt x="204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0"/>
                    </a:lnTo>
                    <a:lnTo>
                      <a:pt x="194" y="148"/>
                    </a:lnTo>
                    <a:lnTo>
                      <a:pt x="194" y="148"/>
                    </a:lnTo>
                    <a:lnTo>
                      <a:pt x="196" y="146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204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8" y="140"/>
                    </a:lnTo>
                    <a:lnTo>
                      <a:pt x="222" y="142"/>
                    </a:lnTo>
                    <a:lnTo>
                      <a:pt x="226" y="142"/>
                    </a:lnTo>
                    <a:lnTo>
                      <a:pt x="226" y="142"/>
                    </a:lnTo>
                    <a:lnTo>
                      <a:pt x="228" y="142"/>
                    </a:lnTo>
                    <a:lnTo>
                      <a:pt x="230" y="140"/>
                    </a:lnTo>
                    <a:lnTo>
                      <a:pt x="232" y="138"/>
                    </a:lnTo>
                    <a:lnTo>
                      <a:pt x="232" y="134"/>
                    </a:lnTo>
                    <a:lnTo>
                      <a:pt x="232" y="132"/>
                    </a:lnTo>
                    <a:lnTo>
                      <a:pt x="230" y="128"/>
                    </a:lnTo>
                    <a:lnTo>
                      <a:pt x="226" y="126"/>
                    </a:lnTo>
                    <a:lnTo>
                      <a:pt x="220" y="124"/>
                    </a:lnTo>
                    <a:lnTo>
                      <a:pt x="216" y="122"/>
                    </a:lnTo>
                    <a:lnTo>
                      <a:pt x="210" y="118"/>
                    </a:lnTo>
                    <a:lnTo>
                      <a:pt x="202" y="116"/>
                    </a:lnTo>
                    <a:lnTo>
                      <a:pt x="186" y="114"/>
                    </a:lnTo>
                    <a:lnTo>
                      <a:pt x="184" y="110"/>
                    </a:lnTo>
                    <a:lnTo>
                      <a:pt x="178" y="98"/>
                    </a:lnTo>
                    <a:lnTo>
                      <a:pt x="174" y="78"/>
                    </a:lnTo>
                    <a:lnTo>
                      <a:pt x="174" y="52"/>
                    </a:lnTo>
                    <a:lnTo>
                      <a:pt x="172" y="48"/>
                    </a:lnTo>
                    <a:lnTo>
                      <a:pt x="170" y="38"/>
                    </a:lnTo>
                    <a:lnTo>
                      <a:pt x="166" y="28"/>
                    </a:lnTo>
                    <a:lnTo>
                      <a:pt x="160" y="2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8" y="20"/>
                    </a:lnTo>
                    <a:lnTo>
                      <a:pt x="146" y="24"/>
                    </a:lnTo>
                    <a:lnTo>
                      <a:pt x="142" y="28"/>
                    </a:lnTo>
                    <a:lnTo>
                      <a:pt x="140" y="32"/>
                    </a:lnTo>
                    <a:lnTo>
                      <a:pt x="140" y="36"/>
                    </a:lnTo>
                    <a:lnTo>
                      <a:pt x="140" y="42"/>
                    </a:lnTo>
                    <a:lnTo>
                      <a:pt x="126" y="24"/>
                    </a:lnTo>
                    <a:lnTo>
                      <a:pt x="126" y="22"/>
                    </a:lnTo>
                    <a:lnTo>
                      <a:pt x="124" y="22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8" y="16"/>
                    </a:lnTo>
                    <a:lnTo>
                      <a:pt x="116" y="18"/>
                    </a:lnTo>
                    <a:lnTo>
                      <a:pt x="112" y="20"/>
                    </a:lnTo>
                    <a:lnTo>
                      <a:pt x="110" y="24"/>
                    </a:lnTo>
                    <a:lnTo>
                      <a:pt x="108" y="28"/>
                    </a:lnTo>
                    <a:lnTo>
                      <a:pt x="106" y="30"/>
                    </a:lnTo>
                    <a:lnTo>
                      <a:pt x="104" y="32"/>
                    </a:lnTo>
                    <a:lnTo>
                      <a:pt x="100" y="30"/>
                    </a:lnTo>
                    <a:lnTo>
                      <a:pt x="98" y="26"/>
                    </a:lnTo>
                    <a:lnTo>
                      <a:pt x="96" y="20"/>
                    </a:lnTo>
                    <a:lnTo>
                      <a:pt x="94" y="16"/>
                    </a:lnTo>
                    <a:lnTo>
                      <a:pt x="90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80" y="16"/>
                    </a:lnTo>
                    <a:lnTo>
                      <a:pt x="80" y="20"/>
                    </a:lnTo>
                    <a:lnTo>
                      <a:pt x="80" y="24"/>
                    </a:lnTo>
                    <a:lnTo>
                      <a:pt x="80" y="28"/>
                    </a:lnTo>
                    <a:lnTo>
                      <a:pt x="78" y="32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0" y="34"/>
                    </a:lnTo>
                    <a:lnTo>
                      <a:pt x="66" y="32"/>
                    </a:lnTo>
                    <a:lnTo>
                      <a:pt x="64" y="28"/>
                    </a:lnTo>
                    <a:lnTo>
                      <a:pt x="62" y="24"/>
                    </a:lnTo>
                    <a:lnTo>
                      <a:pt x="62" y="18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40" y="8"/>
                    </a:lnTo>
                    <a:lnTo>
                      <a:pt x="26" y="16"/>
                    </a:lnTo>
                    <a:lnTo>
                      <a:pt x="14" y="2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2"/>
                    </a:lnTo>
                    <a:lnTo>
                      <a:pt x="10" y="74"/>
                    </a:lnTo>
                    <a:lnTo>
                      <a:pt x="16" y="74"/>
                    </a:lnTo>
                    <a:lnTo>
                      <a:pt x="24" y="7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7" name="Freeform 168">
                <a:extLst>
                  <a:ext uri="{FF2B5EF4-FFF2-40B4-BE49-F238E27FC236}">
                    <a16:creationId xmlns:a16="http://schemas.microsoft.com/office/drawing/2014/main" id="{2D72D3B1-B00D-4109-9A66-E6F23AA805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91275" y="1990725"/>
                <a:ext cx="187325" cy="142875"/>
              </a:xfrm>
              <a:custGeom>
                <a:avLst/>
                <a:gdLst>
                  <a:gd name="T0" fmla="*/ 58 w 118"/>
                  <a:gd name="T1" fmla="*/ 22 h 90"/>
                  <a:gd name="T2" fmla="*/ 44 w 118"/>
                  <a:gd name="T3" fmla="*/ 40 h 90"/>
                  <a:gd name="T4" fmla="*/ 26 w 118"/>
                  <a:gd name="T5" fmla="*/ 60 h 90"/>
                  <a:gd name="T6" fmla="*/ 14 w 118"/>
                  <a:gd name="T7" fmla="*/ 66 h 90"/>
                  <a:gd name="T8" fmla="*/ 8 w 118"/>
                  <a:gd name="T9" fmla="*/ 68 h 90"/>
                  <a:gd name="T10" fmla="*/ 2 w 118"/>
                  <a:gd name="T11" fmla="*/ 68 h 90"/>
                  <a:gd name="T12" fmla="*/ 0 w 118"/>
                  <a:gd name="T13" fmla="*/ 72 h 90"/>
                  <a:gd name="T14" fmla="*/ 2 w 118"/>
                  <a:gd name="T15" fmla="*/ 76 h 90"/>
                  <a:gd name="T16" fmla="*/ 10 w 118"/>
                  <a:gd name="T17" fmla="*/ 84 h 90"/>
                  <a:gd name="T18" fmla="*/ 28 w 118"/>
                  <a:gd name="T19" fmla="*/ 90 h 90"/>
                  <a:gd name="T20" fmla="*/ 40 w 118"/>
                  <a:gd name="T21" fmla="*/ 86 h 90"/>
                  <a:gd name="T22" fmla="*/ 44 w 118"/>
                  <a:gd name="T23" fmla="*/ 88 h 90"/>
                  <a:gd name="T24" fmla="*/ 50 w 118"/>
                  <a:gd name="T25" fmla="*/ 90 h 90"/>
                  <a:gd name="T26" fmla="*/ 58 w 118"/>
                  <a:gd name="T27" fmla="*/ 88 h 90"/>
                  <a:gd name="T28" fmla="*/ 62 w 118"/>
                  <a:gd name="T29" fmla="*/ 82 h 90"/>
                  <a:gd name="T30" fmla="*/ 70 w 118"/>
                  <a:gd name="T31" fmla="*/ 74 h 90"/>
                  <a:gd name="T32" fmla="*/ 76 w 118"/>
                  <a:gd name="T33" fmla="*/ 64 h 90"/>
                  <a:gd name="T34" fmla="*/ 78 w 118"/>
                  <a:gd name="T35" fmla="*/ 58 h 90"/>
                  <a:gd name="T36" fmla="*/ 84 w 118"/>
                  <a:gd name="T37" fmla="*/ 62 h 90"/>
                  <a:gd name="T38" fmla="*/ 92 w 118"/>
                  <a:gd name="T39" fmla="*/ 64 h 90"/>
                  <a:gd name="T40" fmla="*/ 102 w 118"/>
                  <a:gd name="T41" fmla="*/ 56 h 90"/>
                  <a:gd name="T42" fmla="*/ 104 w 118"/>
                  <a:gd name="T43" fmla="*/ 54 h 90"/>
                  <a:gd name="T44" fmla="*/ 106 w 118"/>
                  <a:gd name="T45" fmla="*/ 48 h 90"/>
                  <a:gd name="T46" fmla="*/ 106 w 118"/>
                  <a:gd name="T47" fmla="*/ 44 h 90"/>
                  <a:gd name="T48" fmla="*/ 104 w 118"/>
                  <a:gd name="T49" fmla="*/ 42 h 90"/>
                  <a:gd name="T50" fmla="*/ 106 w 118"/>
                  <a:gd name="T51" fmla="*/ 38 h 90"/>
                  <a:gd name="T52" fmla="*/ 110 w 118"/>
                  <a:gd name="T53" fmla="*/ 30 h 90"/>
                  <a:gd name="T54" fmla="*/ 108 w 118"/>
                  <a:gd name="T55" fmla="*/ 26 h 90"/>
                  <a:gd name="T56" fmla="*/ 108 w 118"/>
                  <a:gd name="T57" fmla="*/ 22 h 90"/>
                  <a:gd name="T58" fmla="*/ 112 w 118"/>
                  <a:gd name="T59" fmla="*/ 16 h 90"/>
                  <a:gd name="T60" fmla="*/ 116 w 118"/>
                  <a:gd name="T61" fmla="*/ 14 h 90"/>
                  <a:gd name="T62" fmla="*/ 116 w 118"/>
                  <a:gd name="T63" fmla="*/ 12 h 90"/>
                  <a:gd name="T64" fmla="*/ 110 w 118"/>
                  <a:gd name="T65" fmla="*/ 6 h 90"/>
                  <a:gd name="T66" fmla="*/ 104 w 118"/>
                  <a:gd name="T67" fmla="*/ 2 h 90"/>
                  <a:gd name="T68" fmla="*/ 100 w 118"/>
                  <a:gd name="T69" fmla="*/ 0 h 90"/>
                  <a:gd name="T70" fmla="*/ 84 w 118"/>
                  <a:gd name="T71" fmla="*/ 12 h 90"/>
                  <a:gd name="T72" fmla="*/ 76 w 118"/>
                  <a:gd name="T73" fmla="*/ 12 h 90"/>
                  <a:gd name="T74" fmla="*/ 64 w 118"/>
                  <a:gd name="T75" fmla="*/ 1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90">
                    <a:moveTo>
                      <a:pt x="60" y="20"/>
                    </a:moveTo>
                    <a:lnTo>
                      <a:pt x="58" y="22"/>
                    </a:lnTo>
                    <a:lnTo>
                      <a:pt x="52" y="30"/>
                    </a:lnTo>
                    <a:lnTo>
                      <a:pt x="44" y="40"/>
                    </a:lnTo>
                    <a:lnTo>
                      <a:pt x="36" y="52"/>
                    </a:lnTo>
                    <a:lnTo>
                      <a:pt x="26" y="60"/>
                    </a:lnTo>
                    <a:lnTo>
                      <a:pt x="18" y="66"/>
                    </a:lnTo>
                    <a:lnTo>
                      <a:pt x="14" y="66"/>
                    </a:lnTo>
                    <a:lnTo>
                      <a:pt x="12" y="68"/>
                    </a:lnTo>
                    <a:lnTo>
                      <a:pt x="8" y="68"/>
                    </a:lnTo>
                    <a:lnTo>
                      <a:pt x="4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6" y="82"/>
                    </a:lnTo>
                    <a:lnTo>
                      <a:pt x="10" y="84"/>
                    </a:lnTo>
                    <a:lnTo>
                      <a:pt x="18" y="88"/>
                    </a:lnTo>
                    <a:lnTo>
                      <a:pt x="28" y="90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4" y="88"/>
                    </a:lnTo>
                    <a:lnTo>
                      <a:pt x="46" y="90"/>
                    </a:lnTo>
                    <a:lnTo>
                      <a:pt x="50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60" y="86"/>
                    </a:lnTo>
                    <a:lnTo>
                      <a:pt x="62" y="82"/>
                    </a:lnTo>
                    <a:lnTo>
                      <a:pt x="66" y="78"/>
                    </a:lnTo>
                    <a:lnTo>
                      <a:pt x="70" y="74"/>
                    </a:lnTo>
                    <a:lnTo>
                      <a:pt x="72" y="68"/>
                    </a:lnTo>
                    <a:lnTo>
                      <a:pt x="76" y="64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80" y="60"/>
                    </a:lnTo>
                    <a:lnTo>
                      <a:pt x="84" y="62"/>
                    </a:lnTo>
                    <a:lnTo>
                      <a:pt x="88" y="64"/>
                    </a:lnTo>
                    <a:lnTo>
                      <a:pt x="92" y="64"/>
                    </a:lnTo>
                    <a:lnTo>
                      <a:pt x="98" y="62"/>
                    </a:lnTo>
                    <a:lnTo>
                      <a:pt x="102" y="56"/>
                    </a:lnTo>
                    <a:lnTo>
                      <a:pt x="102" y="56"/>
                    </a:lnTo>
                    <a:lnTo>
                      <a:pt x="104" y="54"/>
                    </a:lnTo>
                    <a:lnTo>
                      <a:pt x="106" y="52"/>
                    </a:lnTo>
                    <a:lnTo>
                      <a:pt x="106" y="48"/>
                    </a:lnTo>
                    <a:lnTo>
                      <a:pt x="106" y="46"/>
                    </a:lnTo>
                    <a:lnTo>
                      <a:pt x="106" y="44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4" y="40"/>
                    </a:lnTo>
                    <a:lnTo>
                      <a:pt x="106" y="38"/>
                    </a:lnTo>
                    <a:lnTo>
                      <a:pt x="108" y="34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8" y="22"/>
                    </a:lnTo>
                    <a:lnTo>
                      <a:pt x="110" y="20"/>
                    </a:lnTo>
                    <a:lnTo>
                      <a:pt x="112" y="16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0" y="6"/>
                    </a:lnTo>
                    <a:lnTo>
                      <a:pt x="108" y="4"/>
                    </a:lnTo>
                    <a:lnTo>
                      <a:pt x="104" y="2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0" y="14"/>
                    </a:lnTo>
                    <a:lnTo>
                      <a:pt x="64" y="16"/>
                    </a:lnTo>
                    <a:lnTo>
                      <a:pt x="60" y="2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8" name="Freeform 169">
                <a:extLst>
                  <a:ext uri="{FF2B5EF4-FFF2-40B4-BE49-F238E27FC236}">
                    <a16:creationId xmlns:a16="http://schemas.microsoft.com/office/drawing/2014/main" id="{C0810404-78BE-4E13-BA20-4F0FE0F96D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69075" y="1927225"/>
                <a:ext cx="34925" cy="44450"/>
              </a:xfrm>
              <a:custGeom>
                <a:avLst/>
                <a:gdLst>
                  <a:gd name="T0" fmla="*/ 16 w 22"/>
                  <a:gd name="T1" fmla="*/ 2 h 28"/>
                  <a:gd name="T2" fmla="*/ 14 w 22"/>
                  <a:gd name="T3" fmla="*/ 2 h 28"/>
                  <a:gd name="T4" fmla="*/ 14 w 22"/>
                  <a:gd name="T5" fmla="*/ 2 h 28"/>
                  <a:gd name="T6" fmla="*/ 12 w 22"/>
                  <a:gd name="T7" fmla="*/ 0 h 28"/>
                  <a:gd name="T8" fmla="*/ 10 w 22"/>
                  <a:gd name="T9" fmla="*/ 0 h 28"/>
                  <a:gd name="T10" fmla="*/ 6 w 22"/>
                  <a:gd name="T11" fmla="*/ 0 h 28"/>
                  <a:gd name="T12" fmla="*/ 4 w 22"/>
                  <a:gd name="T13" fmla="*/ 2 h 28"/>
                  <a:gd name="T14" fmla="*/ 2 w 22"/>
                  <a:gd name="T15" fmla="*/ 4 h 28"/>
                  <a:gd name="T16" fmla="*/ 2 w 22"/>
                  <a:gd name="T17" fmla="*/ 8 h 28"/>
                  <a:gd name="T18" fmla="*/ 0 w 22"/>
                  <a:gd name="T19" fmla="*/ 12 h 28"/>
                  <a:gd name="T20" fmla="*/ 2 w 22"/>
                  <a:gd name="T21" fmla="*/ 20 h 28"/>
                  <a:gd name="T22" fmla="*/ 2 w 22"/>
                  <a:gd name="T23" fmla="*/ 20 h 28"/>
                  <a:gd name="T24" fmla="*/ 4 w 22"/>
                  <a:gd name="T25" fmla="*/ 22 h 28"/>
                  <a:gd name="T26" fmla="*/ 6 w 22"/>
                  <a:gd name="T27" fmla="*/ 24 h 28"/>
                  <a:gd name="T28" fmla="*/ 10 w 22"/>
                  <a:gd name="T29" fmla="*/ 26 h 28"/>
                  <a:gd name="T30" fmla="*/ 14 w 22"/>
                  <a:gd name="T31" fmla="*/ 26 h 28"/>
                  <a:gd name="T32" fmla="*/ 16 w 22"/>
                  <a:gd name="T33" fmla="*/ 28 h 28"/>
                  <a:gd name="T34" fmla="*/ 20 w 22"/>
                  <a:gd name="T35" fmla="*/ 26 h 28"/>
                  <a:gd name="T36" fmla="*/ 22 w 22"/>
                  <a:gd name="T37" fmla="*/ 24 h 28"/>
                  <a:gd name="T38" fmla="*/ 22 w 22"/>
                  <a:gd name="T39" fmla="*/ 20 h 28"/>
                  <a:gd name="T40" fmla="*/ 22 w 22"/>
                  <a:gd name="T41" fmla="*/ 14 h 28"/>
                  <a:gd name="T42" fmla="*/ 22 w 22"/>
                  <a:gd name="T43" fmla="*/ 10 h 28"/>
                  <a:gd name="T44" fmla="*/ 20 w 22"/>
                  <a:gd name="T45" fmla="*/ 6 h 28"/>
                  <a:gd name="T46" fmla="*/ 18 w 22"/>
                  <a:gd name="T47" fmla="*/ 4 h 28"/>
                  <a:gd name="T48" fmla="*/ 16 w 22"/>
                  <a:gd name="T49" fmla="*/ 2 h 28"/>
                  <a:gd name="T50" fmla="*/ 16 w 22"/>
                  <a:gd name="T51" fmla="*/ 2 h 28"/>
                  <a:gd name="T52" fmla="*/ 16 w 22"/>
                  <a:gd name="T53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28">
                    <a:moveTo>
                      <a:pt x="16" y="2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20" y="26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9" name="Freeform 170">
                <a:extLst>
                  <a:ext uri="{FF2B5EF4-FFF2-40B4-BE49-F238E27FC236}">
                    <a16:creationId xmlns:a16="http://schemas.microsoft.com/office/drawing/2014/main" id="{7220797C-8C5F-45A2-933A-D155E00EB0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10350" y="1866900"/>
                <a:ext cx="107950" cy="66675"/>
              </a:xfrm>
              <a:custGeom>
                <a:avLst/>
                <a:gdLst>
                  <a:gd name="T0" fmla="*/ 12 w 68"/>
                  <a:gd name="T1" fmla="*/ 12 h 42"/>
                  <a:gd name="T2" fmla="*/ 12 w 68"/>
                  <a:gd name="T3" fmla="*/ 12 h 42"/>
                  <a:gd name="T4" fmla="*/ 10 w 68"/>
                  <a:gd name="T5" fmla="*/ 14 h 42"/>
                  <a:gd name="T6" fmla="*/ 8 w 68"/>
                  <a:gd name="T7" fmla="*/ 14 h 42"/>
                  <a:gd name="T8" fmla="*/ 4 w 68"/>
                  <a:gd name="T9" fmla="*/ 18 h 42"/>
                  <a:gd name="T10" fmla="*/ 2 w 68"/>
                  <a:gd name="T11" fmla="*/ 20 h 42"/>
                  <a:gd name="T12" fmla="*/ 0 w 68"/>
                  <a:gd name="T13" fmla="*/ 24 h 42"/>
                  <a:gd name="T14" fmla="*/ 0 w 68"/>
                  <a:gd name="T15" fmla="*/ 26 h 42"/>
                  <a:gd name="T16" fmla="*/ 2 w 68"/>
                  <a:gd name="T17" fmla="*/ 30 h 42"/>
                  <a:gd name="T18" fmla="*/ 4 w 68"/>
                  <a:gd name="T19" fmla="*/ 34 h 42"/>
                  <a:gd name="T20" fmla="*/ 10 w 68"/>
                  <a:gd name="T21" fmla="*/ 36 h 42"/>
                  <a:gd name="T22" fmla="*/ 12 w 68"/>
                  <a:gd name="T23" fmla="*/ 36 h 42"/>
                  <a:gd name="T24" fmla="*/ 12 w 68"/>
                  <a:gd name="T25" fmla="*/ 34 h 42"/>
                  <a:gd name="T26" fmla="*/ 16 w 68"/>
                  <a:gd name="T27" fmla="*/ 30 h 42"/>
                  <a:gd name="T28" fmla="*/ 18 w 68"/>
                  <a:gd name="T29" fmla="*/ 28 h 42"/>
                  <a:gd name="T30" fmla="*/ 22 w 68"/>
                  <a:gd name="T31" fmla="*/ 26 h 42"/>
                  <a:gd name="T32" fmla="*/ 26 w 68"/>
                  <a:gd name="T33" fmla="*/ 28 h 42"/>
                  <a:gd name="T34" fmla="*/ 30 w 68"/>
                  <a:gd name="T35" fmla="*/ 32 h 42"/>
                  <a:gd name="T36" fmla="*/ 32 w 68"/>
                  <a:gd name="T37" fmla="*/ 34 h 42"/>
                  <a:gd name="T38" fmla="*/ 36 w 68"/>
                  <a:gd name="T39" fmla="*/ 38 h 42"/>
                  <a:gd name="T40" fmla="*/ 42 w 68"/>
                  <a:gd name="T41" fmla="*/ 42 h 42"/>
                  <a:gd name="T42" fmla="*/ 52 w 68"/>
                  <a:gd name="T43" fmla="*/ 40 h 42"/>
                  <a:gd name="T44" fmla="*/ 62 w 68"/>
                  <a:gd name="T45" fmla="*/ 32 h 42"/>
                  <a:gd name="T46" fmla="*/ 62 w 68"/>
                  <a:gd name="T47" fmla="*/ 32 h 42"/>
                  <a:gd name="T48" fmla="*/ 64 w 68"/>
                  <a:gd name="T49" fmla="*/ 30 h 42"/>
                  <a:gd name="T50" fmla="*/ 66 w 68"/>
                  <a:gd name="T51" fmla="*/ 28 h 42"/>
                  <a:gd name="T52" fmla="*/ 68 w 68"/>
                  <a:gd name="T53" fmla="*/ 26 h 42"/>
                  <a:gd name="T54" fmla="*/ 68 w 68"/>
                  <a:gd name="T55" fmla="*/ 22 h 42"/>
                  <a:gd name="T56" fmla="*/ 66 w 68"/>
                  <a:gd name="T57" fmla="*/ 20 h 42"/>
                  <a:gd name="T58" fmla="*/ 62 w 68"/>
                  <a:gd name="T59" fmla="*/ 16 h 42"/>
                  <a:gd name="T60" fmla="*/ 58 w 68"/>
                  <a:gd name="T61" fmla="*/ 14 h 42"/>
                  <a:gd name="T62" fmla="*/ 40 w 68"/>
                  <a:gd name="T63" fmla="*/ 2 h 42"/>
                  <a:gd name="T64" fmla="*/ 38 w 68"/>
                  <a:gd name="T65" fmla="*/ 2 h 42"/>
                  <a:gd name="T66" fmla="*/ 36 w 68"/>
                  <a:gd name="T67" fmla="*/ 2 h 42"/>
                  <a:gd name="T68" fmla="*/ 32 w 68"/>
                  <a:gd name="T69" fmla="*/ 0 h 42"/>
                  <a:gd name="T70" fmla="*/ 28 w 68"/>
                  <a:gd name="T71" fmla="*/ 0 h 42"/>
                  <a:gd name="T72" fmla="*/ 24 w 68"/>
                  <a:gd name="T73" fmla="*/ 2 h 42"/>
                  <a:gd name="T74" fmla="*/ 18 w 68"/>
                  <a:gd name="T75" fmla="*/ 6 h 42"/>
                  <a:gd name="T76" fmla="*/ 12 w 68"/>
                  <a:gd name="T7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" h="42">
                    <a:moveTo>
                      <a:pt x="12" y="12"/>
                    </a:move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6" y="38"/>
                    </a:lnTo>
                    <a:lnTo>
                      <a:pt x="42" y="42"/>
                    </a:lnTo>
                    <a:lnTo>
                      <a:pt x="52" y="4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8" y="26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0" name="Freeform 171">
                <a:extLst>
                  <a:ext uri="{FF2B5EF4-FFF2-40B4-BE49-F238E27FC236}">
                    <a16:creationId xmlns:a16="http://schemas.microsoft.com/office/drawing/2014/main" id="{F21BBE8A-8DB8-4FE5-BD9E-3636ED0CF2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10350" y="1952625"/>
                <a:ext cx="92075" cy="53975"/>
              </a:xfrm>
              <a:custGeom>
                <a:avLst/>
                <a:gdLst>
                  <a:gd name="T0" fmla="*/ 12 w 58"/>
                  <a:gd name="T1" fmla="*/ 0 h 34"/>
                  <a:gd name="T2" fmla="*/ 10 w 58"/>
                  <a:gd name="T3" fmla="*/ 2 h 34"/>
                  <a:gd name="T4" fmla="*/ 4 w 58"/>
                  <a:gd name="T5" fmla="*/ 8 h 34"/>
                  <a:gd name="T6" fmla="*/ 0 w 58"/>
                  <a:gd name="T7" fmla="*/ 16 h 34"/>
                  <a:gd name="T8" fmla="*/ 0 w 58"/>
                  <a:gd name="T9" fmla="*/ 26 h 34"/>
                  <a:gd name="T10" fmla="*/ 6 w 58"/>
                  <a:gd name="T11" fmla="*/ 34 h 34"/>
                  <a:gd name="T12" fmla="*/ 8 w 58"/>
                  <a:gd name="T13" fmla="*/ 34 h 34"/>
                  <a:gd name="T14" fmla="*/ 12 w 58"/>
                  <a:gd name="T15" fmla="*/ 34 h 34"/>
                  <a:gd name="T16" fmla="*/ 18 w 58"/>
                  <a:gd name="T17" fmla="*/ 34 h 34"/>
                  <a:gd name="T18" fmla="*/ 24 w 58"/>
                  <a:gd name="T19" fmla="*/ 34 h 34"/>
                  <a:gd name="T20" fmla="*/ 32 w 58"/>
                  <a:gd name="T21" fmla="*/ 32 h 34"/>
                  <a:gd name="T22" fmla="*/ 34 w 58"/>
                  <a:gd name="T23" fmla="*/ 30 h 34"/>
                  <a:gd name="T24" fmla="*/ 38 w 58"/>
                  <a:gd name="T25" fmla="*/ 28 h 34"/>
                  <a:gd name="T26" fmla="*/ 42 w 58"/>
                  <a:gd name="T27" fmla="*/ 24 h 34"/>
                  <a:gd name="T28" fmla="*/ 46 w 58"/>
                  <a:gd name="T29" fmla="*/ 20 h 34"/>
                  <a:gd name="T30" fmla="*/ 48 w 58"/>
                  <a:gd name="T31" fmla="*/ 18 h 34"/>
                  <a:gd name="T32" fmla="*/ 52 w 58"/>
                  <a:gd name="T33" fmla="*/ 18 h 34"/>
                  <a:gd name="T34" fmla="*/ 54 w 58"/>
                  <a:gd name="T35" fmla="*/ 18 h 34"/>
                  <a:gd name="T36" fmla="*/ 56 w 58"/>
                  <a:gd name="T37" fmla="*/ 16 h 34"/>
                  <a:gd name="T38" fmla="*/ 58 w 58"/>
                  <a:gd name="T39" fmla="*/ 14 h 34"/>
                  <a:gd name="T40" fmla="*/ 58 w 58"/>
                  <a:gd name="T41" fmla="*/ 12 h 34"/>
                  <a:gd name="T42" fmla="*/ 56 w 58"/>
                  <a:gd name="T43" fmla="*/ 8 h 34"/>
                  <a:gd name="T44" fmla="*/ 54 w 58"/>
                  <a:gd name="T45" fmla="*/ 6 h 34"/>
                  <a:gd name="T46" fmla="*/ 48 w 58"/>
                  <a:gd name="T47" fmla="*/ 4 h 34"/>
                  <a:gd name="T48" fmla="*/ 32 w 58"/>
                  <a:gd name="T49" fmla="*/ 2 h 34"/>
                  <a:gd name="T50" fmla="*/ 18 w 58"/>
                  <a:gd name="T51" fmla="*/ 0 h 34"/>
                  <a:gd name="T52" fmla="*/ 12 w 58"/>
                  <a:gd name="T5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" h="34">
                    <a:moveTo>
                      <a:pt x="12" y="0"/>
                    </a:moveTo>
                    <a:lnTo>
                      <a:pt x="10" y="2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34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8" y="28"/>
                    </a:lnTo>
                    <a:lnTo>
                      <a:pt x="42" y="24"/>
                    </a:lnTo>
                    <a:lnTo>
                      <a:pt x="46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32" y="2"/>
                    </a:lnTo>
                    <a:lnTo>
                      <a:pt x="18" y="0"/>
                    </a:lnTo>
                    <a:lnTo>
                      <a:pt x="12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1" name="Freeform 172">
                <a:extLst>
                  <a:ext uri="{FF2B5EF4-FFF2-40B4-BE49-F238E27FC236}">
                    <a16:creationId xmlns:a16="http://schemas.microsoft.com/office/drawing/2014/main" id="{3F7AD6C5-4F09-447D-9A3E-3CA0ED1C8D1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92875" y="2120900"/>
                <a:ext cx="31750" cy="44450"/>
              </a:xfrm>
              <a:custGeom>
                <a:avLst/>
                <a:gdLst>
                  <a:gd name="T0" fmla="*/ 16 w 20"/>
                  <a:gd name="T1" fmla="*/ 0 h 28"/>
                  <a:gd name="T2" fmla="*/ 14 w 20"/>
                  <a:gd name="T3" fmla="*/ 0 h 28"/>
                  <a:gd name="T4" fmla="*/ 12 w 20"/>
                  <a:gd name="T5" fmla="*/ 2 h 28"/>
                  <a:gd name="T6" fmla="*/ 10 w 20"/>
                  <a:gd name="T7" fmla="*/ 6 h 28"/>
                  <a:gd name="T8" fmla="*/ 6 w 20"/>
                  <a:gd name="T9" fmla="*/ 10 h 28"/>
                  <a:gd name="T10" fmla="*/ 2 w 20"/>
                  <a:gd name="T11" fmla="*/ 14 h 28"/>
                  <a:gd name="T12" fmla="*/ 0 w 20"/>
                  <a:gd name="T13" fmla="*/ 18 h 28"/>
                  <a:gd name="T14" fmla="*/ 0 w 20"/>
                  <a:gd name="T15" fmla="*/ 24 h 28"/>
                  <a:gd name="T16" fmla="*/ 2 w 20"/>
                  <a:gd name="T17" fmla="*/ 28 h 28"/>
                  <a:gd name="T18" fmla="*/ 4 w 20"/>
                  <a:gd name="T19" fmla="*/ 28 h 28"/>
                  <a:gd name="T20" fmla="*/ 6 w 20"/>
                  <a:gd name="T21" fmla="*/ 28 h 28"/>
                  <a:gd name="T22" fmla="*/ 8 w 20"/>
                  <a:gd name="T23" fmla="*/ 28 h 28"/>
                  <a:gd name="T24" fmla="*/ 10 w 20"/>
                  <a:gd name="T25" fmla="*/ 28 h 28"/>
                  <a:gd name="T26" fmla="*/ 14 w 20"/>
                  <a:gd name="T27" fmla="*/ 26 h 28"/>
                  <a:gd name="T28" fmla="*/ 16 w 20"/>
                  <a:gd name="T29" fmla="*/ 22 h 28"/>
                  <a:gd name="T30" fmla="*/ 18 w 20"/>
                  <a:gd name="T31" fmla="*/ 16 h 28"/>
                  <a:gd name="T32" fmla="*/ 20 w 20"/>
                  <a:gd name="T33" fmla="*/ 14 h 28"/>
                  <a:gd name="T34" fmla="*/ 20 w 20"/>
                  <a:gd name="T35" fmla="*/ 12 h 28"/>
                  <a:gd name="T36" fmla="*/ 20 w 20"/>
                  <a:gd name="T37" fmla="*/ 8 h 28"/>
                  <a:gd name="T38" fmla="*/ 20 w 20"/>
                  <a:gd name="T39" fmla="*/ 6 h 28"/>
                  <a:gd name="T40" fmla="*/ 20 w 20"/>
                  <a:gd name="T41" fmla="*/ 2 h 28"/>
                  <a:gd name="T42" fmla="*/ 18 w 20"/>
                  <a:gd name="T43" fmla="*/ 0 h 28"/>
                  <a:gd name="T44" fmla="*/ 16 w 20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28">
                    <a:moveTo>
                      <a:pt x="16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2" name="Freeform 173">
                <a:extLst>
                  <a:ext uri="{FF2B5EF4-FFF2-40B4-BE49-F238E27FC236}">
                    <a16:creationId xmlns:a16="http://schemas.microsoft.com/office/drawing/2014/main" id="{81062F5F-65DE-46B8-9E6E-1A0370A19C1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89700" y="2152650"/>
                <a:ext cx="180975" cy="142875"/>
              </a:xfrm>
              <a:custGeom>
                <a:avLst/>
                <a:gdLst>
                  <a:gd name="T0" fmla="*/ 28 w 114"/>
                  <a:gd name="T1" fmla="*/ 20 h 90"/>
                  <a:gd name="T2" fmla="*/ 20 w 114"/>
                  <a:gd name="T3" fmla="*/ 18 h 90"/>
                  <a:gd name="T4" fmla="*/ 12 w 114"/>
                  <a:gd name="T5" fmla="*/ 22 h 90"/>
                  <a:gd name="T6" fmla="*/ 10 w 114"/>
                  <a:gd name="T7" fmla="*/ 34 h 90"/>
                  <a:gd name="T8" fmla="*/ 8 w 114"/>
                  <a:gd name="T9" fmla="*/ 36 h 90"/>
                  <a:gd name="T10" fmla="*/ 8 w 114"/>
                  <a:gd name="T11" fmla="*/ 46 h 90"/>
                  <a:gd name="T12" fmla="*/ 2 w 114"/>
                  <a:gd name="T13" fmla="*/ 52 h 90"/>
                  <a:gd name="T14" fmla="*/ 0 w 114"/>
                  <a:gd name="T15" fmla="*/ 60 h 90"/>
                  <a:gd name="T16" fmla="*/ 8 w 114"/>
                  <a:gd name="T17" fmla="*/ 68 h 90"/>
                  <a:gd name="T18" fmla="*/ 16 w 114"/>
                  <a:gd name="T19" fmla="*/ 72 h 90"/>
                  <a:gd name="T20" fmla="*/ 24 w 114"/>
                  <a:gd name="T21" fmla="*/ 72 h 90"/>
                  <a:gd name="T22" fmla="*/ 30 w 114"/>
                  <a:gd name="T23" fmla="*/ 64 h 90"/>
                  <a:gd name="T24" fmla="*/ 32 w 114"/>
                  <a:gd name="T25" fmla="*/ 62 h 90"/>
                  <a:gd name="T26" fmla="*/ 34 w 114"/>
                  <a:gd name="T27" fmla="*/ 66 h 90"/>
                  <a:gd name="T28" fmla="*/ 44 w 114"/>
                  <a:gd name="T29" fmla="*/ 68 h 90"/>
                  <a:gd name="T30" fmla="*/ 50 w 114"/>
                  <a:gd name="T31" fmla="*/ 66 h 90"/>
                  <a:gd name="T32" fmla="*/ 58 w 114"/>
                  <a:gd name="T33" fmla="*/ 64 h 90"/>
                  <a:gd name="T34" fmla="*/ 58 w 114"/>
                  <a:gd name="T35" fmla="*/ 68 h 90"/>
                  <a:gd name="T36" fmla="*/ 52 w 114"/>
                  <a:gd name="T37" fmla="*/ 74 h 90"/>
                  <a:gd name="T38" fmla="*/ 34 w 114"/>
                  <a:gd name="T39" fmla="*/ 82 h 90"/>
                  <a:gd name="T40" fmla="*/ 26 w 114"/>
                  <a:gd name="T41" fmla="*/ 88 h 90"/>
                  <a:gd name="T42" fmla="*/ 38 w 114"/>
                  <a:gd name="T43" fmla="*/ 90 h 90"/>
                  <a:gd name="T44" fmla="*/ 74 w 114"/>
                  <a:gd name="T45" fmla="*/ 76 h 90"/>
                  <a:gd name="T46" fmla="*/ 76 w 114"/>
                  <a:gd name="T47" fmla="*/ 72 h 90"/>
                  <a:gd name="T48" fmla="*/ 82 w 114"/>
                  <a:gd name="T49" fmla="*/ 72 h 90"/>
                  <a:gd name="T50" fmla="*/ 86 w 114"/>
                  <a:gd name="T51" fmla="*/ 74 h 90"/>
                  <a:gd name="T52" fmla="*/ 92 w 114"/>
                  <a:gd name="T53" fmla="*/ 72 h 90"/>
                  <a:gd name="T54" fmla="*/ 100 w 114"/>
                  <a:gd name="T55" fmla="*/ 72 h 90"/>
                  <a:gd name="T56" fmla="*/ 110 w 114"/>
                  <a:gd name="T57" fmla="*/ 64 h 90"/>
                  <a:gd name="T58" fmla="*/ 114 w 114"/>
                  <a:gd name="T59" fmla="*/ 38 h 90"/>
                  <a:gd name="T60" fmla="*/ 106 w 114"/>
                  <a:gd name="T61" fmla="*/ 34 h 90"/>
                  <a:gd name="T62" fmla="*/ 98 w 114"/>
                  <a:gd name="T63" fmla="*/ 38 h 90"/>
                  <a:gd name="T64" fmla="*/ 90 w 114"/>
                  <a:gd name="T65" fmla="*/ 32 h 90"/>
                  <a:gd name="T66" fmla="*/ 86 w 114"/>
                  <a:gd name="T67" fmla="*/ 24 h 90"/>
                  <a:gd name="T68" fmla="*/ 82 w 114"/>
                  <a:gd name="T69" fmla="*/ 10 h 90"/>
                  <a:gd name="T70" fmla="*/ 82 w 114"/>
                  <a:gd name="T71" fmla="*/ 0 h 90"/>
                  <a:gd name="T72" fmla="*/ 76 w 114"/>
                  <a:gd name="T73" fmla="*/ 2 h 90"/>
                  <a:gd name="T74" fmla="*/ 66 w 114"/>
                  <a:gd name="T75" fmla="*/ 10 h 90"/>
                  <a:gd name="T76" fmla="*/ 64 w 114"/>
                  <a:gd name="T77" fmla="*/ 22 h 90"/>
                  <a:gd name="T78" fmla="*/ 66 w 114"/>
                  <a:gd name="T79" fmla="*/ 28 h 90"/>
                  <a:gd name="T80" fmla="*/ 68 w 114"/>
                  <a:gd name="T81" fmla="*/ 32 h 90"/>
                  <a:gd name="T82" fmla="*/ 62 w 114"/>
                  <a:gd name="T83" fmla="*/ 42 h 90"/>
                  <a:gd name="T84" fmla="*/ 56 w 114"/>
                  <a:gd name="T85" fmla="*/ 48 h 90"/>
                  <a:gd name="T86" fmla="*/ 54 w 114"/>
                  <a:gd name="T87" fmla="*/ 40 h 90"/>
                  <a:gd name="T88" fmla="*/ 52 w 114"/>
                  <a:gd name="T89" fmla="*/ 30 h 90"/>
                  <a:gd name="T90" fmla="*/ 44 w 114"/>
                  <a:gd name="T91" fmla="*/ 24 h 90"/>
                  <a:gd name="T92" fmla="*/ 36 w 114"/>
                  <a:gd name="T93" fmla="*/ 28 h 90"/>
                  <a:gd name="T94" fmla="*/ 30 w 114"/>
                  <a:gd name="T95" fmla="*/ 2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90">
                    <a:moveTo>
                      <a:pt x="30" y="20"/>
                    </a:moveTo>
                    <a:lnTo>
                      <a:pt x="30" y="20"/>
                    </a:lnTo>
                    <a:lnTo>
                      <a:pt x="28" y="20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4" y="62"/>
                    </a:lnTo>
                    <a:lnTo>
                      <a:pt x="8" y="66"/>
                    </a:lnTo>
                    <a:lnTo>
                      <a:pt x="8" y="68"/>
                    </a:lnTo>
                    <a:lnTo>
                      <a:pt x="10" y="70"/>
                    </a:lnTo>
                    <a:lnTo>
                      <a:pt x="12" y="72"/>
                    </a:lnTo>
                    <a:lnTo>
                      <a:pt x="16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6" y="68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60" y="66"/>
                    </a:lnTo>
                    <a:lnTo>
                      <a:pt x="58" y="68"/>
                    </a:lnTo>
                    <a:lnTo>
                      <a:pt x="56" y="72"/>
                    </a:lnTo>
                    <a:lnTo>
                      <a:pt x="54" y="72"/>
                    </a:lnTo>
                    <a:lnTo>
                      <a:pt x="52" y="74"/>
                    </a:lnTo>
                    <a:lnTo>
                      <a:pt x="46" y="76"/>
                    </a:lnTo>
                    <a:lnTo>
                      <a:pt x="40" y="78"/>
                    </a:lnTo>
                    <a:lnTo>
                      <a:pt x="34" y="82"/>
                    </a:lnTo>
                    <a:lnTo>
                      <a:pt x="30" y="84"/>
                    </a:lnTo>
                    <a:lnTo>
                      <a:pt x="26" y="86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2" y="88"/>
                    </a:lnTo>
                    <a:lnTo>
                      <a:pt x="38" y="90"/>
                    </a:lnTo>
                    <a:lnTo>
                      <a:pt x="52" y="88"/>
                    </a:lnTo>
                    <a:lnTo>
                      <a:pt x="64" y="80"/>
                    </a:lnTo>
                    <a:lnTo>
                      <a:pt x="74" y="76"/>
                    </a:lnTo>
                    <a:lnTo>
                      <a:pt x="74" y="74"/>
                    </a:lnTo>
                    <a:lnTo>
                      <a:pt x="74" y="74"/>
                    </a:lnTo>
                    <a:lnTo>
                      <a:pt x="76" y="72"/>
                    </a:lnTo>
                    <a:lnTo>
                      <a:pt x="78" y="70"/>
                    </a:lnTo>
                    <a:lnTo>
                      <a:pt x="80" y="70"/>
                    </a:lnTo>
                    <a:lnTo>
                      <a:pt x="82" y="72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90" y="74"/>
                    </a:lnTo>
                    <a:lnTo>
                      <a:pt x="92" y="70"/>
                    </a:lnTo>
                    <a:lnTo>
                      <a:pt x="92" y="72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10" y="64"/>
                    </a:lnTo>
                    <a:lnTo>
                      <a:pt x="112" y="56"/>
                    </a:lnTo>
                    <a:lnTo>
                      <a:pt x="114" y="46"/>
                    </a:lnTo>
                    <a:lnTo>
                      <a:pt x="114" y="38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4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2" y="10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6" y="10"/>
                    </a:lnTo>
                    <a:lnTo>
                      <a:pt x="64" y="14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8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68" y="32"/>
                    </a:lnTo>
                    <a:lnTo>
                      <a:pt x="66" y="36"/>
                    </a:lnTo>
                    <a:lnTo>
                      <a:pt x="64" y="38"/>
                    </a:lnTo>
                    <a:lnTo>
                      <a:pt x="62" y="42"/>
                    </a:lnTo>
                    <a:lnTo>
                      <a:pt x="60" y="46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4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0" y="2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3" name="Freeform 174">
                <a:extLst>
                  <a:ext uri="{FF2B5EF4-FFF2-40B4-BE49-F238E27FC236}">
                    <a16:creationId xmlns:a16="http://schemas.microsoft.com/office/drawing/2014/main" id="{06F6792E-220A-4067-A748-2F265D2ADDC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75450" y="1946275"/>
                <a:ext cx="31750" cy="76200"/>
              </a:xfrm>
              <a:custGeom>
                <a:avLst/>
                <a:gdLst>
                  <a:gd name="T0" fmla="*/ 10 w 20"/>
                  <a:gd name="T1" fmla="*/ 8 h 48"/>
                  <a:gd name="T2" fmla="*/ 10 w 20"/>
                  <a:gd name="T3" fmla="*/ 8 h 48"/>
                  <a:gd name="T4" fmla="*/ 8 w 20"/>
                  <a:gd name="T5" fmla="*/ 6 h 48"/>
                  <a:gd name="T6" fmla="*/ 8 w 20"/>
                  <a:gd name="T7" fmla="*/ 4 h 48"/>
                  <a:gd name="T8" fmla="*/ 6 w 20"/>
                  <a:gd name="T9" fmla="*/ 2 h 48"/>
                  <a:gd name="T10" fmla="*/ 6 w 20"/>
                  <a:gd name="T11" fmla="*/ 0 h 48"/>
                  <a:gd name="T12" fmla="*/ 4 w 20"/>
                  <a:gd name="T13" fmla="*/ 0 h 48"/>
                  <a:gd name="T14" fmla="*/ 4 w 20"/>
                  <a:gd name="T15" fmla="*/ 0 h 48"/>
                  <a:gd name="T16" fmla="*/ 2 w 20"/>
                  <a:gd name="T17" fmla="*/ 2 h 48"/>
                  <a:gd name="T18" fmla="*/ 2 w 20"/>
                  <a:gd name="T19" fmla="*/ 6 h 48"/>
                  <a:gd name="T20" fmla="*/ 2 w 20"/>
                  <a:gd name="T21" fmla="*/ 12 h 48"/>
                  <a:gd name="T22" fmla="*/ 0 w 20"/>
                  <a:gd name="T23" fmla="*/ 22 h 48"/>
                  <a:gd name="T24" fmla="*/ 0 w 20"/>
                  <a:gd name="T25" fmla="*/ 22 h 48"/>
                  <a:gd name="T26" fmla="*/ 2 w 20"/>
                  <a:gd name="T27" fmla="*/ 26 h 48"/>
                  <a:gd name="T28" fmla="*/ 2 w 20"/>
                  <a:gd name="T29" fmla="*/ 28 h 48"/>
                  <a:gd name="T30" fmla="*/ 2 w 20"/>
                  <a:gd name="T31" fmla="*/ 34 h 48"/>
                  <a:gd name="T32" fmla="*/ 4 w 20"/>
                  <a:gd name="T33" fmla="*/ 38 h 48"/>
                  <a:gd name="T34" fmla="*/ 8 w 20"/>
                  <a:gd name="T35" fmla="*/ 42 h 48"/>
                  <a:gd name="T36" fmla="*/ 12 w 20"/>
                  <a:gd name="T37" fmla="*/ 46 h 48"/>
                  <a:gd name="T38" fmla="*/ 18 w 20"/>
                  <a:gd name="T39" fmla="*/ 48 h 48"/>
                  <a:gd name="T40" fmla="*/ 18 w 20"/>
                  <a:gd name="T41" fmla="*/ 48 h 48"/>
                  <a:gd name="T42" fmla="*/ 18 w 20"/>
                  <a:gd name="T43" fmla="*/ 46 h 48"/>
                  <a:gd name="T44" fmla="*/ 20 w 20"/>
                  <a:gd name="T45" fmla="*/ 46 h 48"/>
                  <a:gd name="T46" fmla="*/ 20 w 20"/>
                  <a:gd name="T47" fmla="*/ 44 h 48"/>
                  <a:gd name="T48" fmla="*/ 20 w 20"/>
                  <a:gd name="T49" fmla="*/ 42 h 48"/>
                  <a:gd name="T50" fmla="*/ 20 w 20"/>
                  <a:gd name="T51" fmla="*/ 38 h 48"/>
                  <a:gd name="T52" fmla="*/ 18 w 20"/>
                  <a:gd name="T53" fmla="*/ 32 h 48"/>
                  <a:gd name="T54" fmla="*/ 10 w 20"/>
                  <a:gd name="T55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" h="48">
                    <a:moveTo>
                      <a:pt x="10" y="8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2" y="4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0" y="38"/>
                    </a:lnTo>
                    <a:lnTo>
                      <a:pt x="18" y="32"/>
                    </a:lnTo>
                    <a:lnTo>
                      <a:pt x="10" y="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4" name="Freeform 175">
                <a:extLst>
                  <a:ext uri="{FF2B5EF4-FFF2-40B4-BE49-F238E27FC236}">
                    <a16:creationId xmlns:a16="http://schemas.microsoft.com/office/drawing/2014/main" id="{85B783CD-BA10-4E23-96D7-DC0EE98F916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96075" y="2054225"/>
                <a:ext cx="117475" cy="142875"/>
              </a:xfrm>
              <a:custGeom>
                <a:avLst/>
                <a:gdLst>
                  <a:gd name="T0" fmla="*/ 16 w 74"/>
                  <a:gd name="T1" fmla="*/ 10 h 90"/>
                  <a:gd name="T2" fmla="*/ 12 w 74"/>
                  <a:gd name="T3" fmla="*/ 8 h 90"/>
                  <a:gd name="T4" fmla="*/ 8 w 74"/>
                  <a:gd name="T5" fmla="*/ 6 h 90"/>
                  <a:gd name="T6" fmla="*/ 2 w 74"/>
                  <a:gd name="T7" fmla="*/ 6 h 90"/>
                  <a:gd name="T8" fmla="*/ 0 w 74"/>
                  <a:gd name="T9" fmla="*/ 10 h 90"/>
                  <a:gd name="T10" fmla="*/ 2 w 74"/>
                  <a:gd name="T11" fmla="*/ 22 h 90"/>
                  <a:gd name="T12" fmla="*/ 4 w 74"/>
                  <a:gd name="T13" fmla="*/ 24 h 90"/>
                  <a:gd name="T14" fmla="*/ 8 w 74"/>
                  <a:gd name="T15" fmla="*/ 34 h 90"/>
                  <a:gd name="T16" fmla="*/ 14 w 74"/>
                  <a:gd name="T17" fmla="*/ 44 h 90"/>
                  <a:gd name="T18" fmla="*/ 16 w 74"/>
                  <a:gd name="T19" fmla="*/ 50 h 90"/>
                  <a:gd name="T20" fmla="*/ 22 w 74"/>
                  <a:gd name="T21" fmla="*/ 50 h 90"/>
                  <a:gd name="T22" fmla="*/ 32 w 74"/>
                  <a:gd name="T23" fmla="*/ 52 h 90"/>
                  <a:gd name="T24" fmla="*/ 36 w 74"/>
                  <a:gd name="T25" fmla="*/ 58 h 90"/>
                  <a:gd name="T26" fmla="*/ 38 w 74"/>
                  <a:gd name="T27" fmla="*/ 70 h 90"/>
                  <a:gd name="T28" fmla="*/ 42 w 74"/>
                  <a:gd name="T29" fmla="*/ 82 h 90"/>
                  <a:gd name="T30" fmla="*/ 52 w 74"/>
                  <a:gd name="T31" fmla="*/ 88 h 90"/>
                  <a:gd name="T32" fmla="*/ 64 w 74"/>
                  <a:gd name="T33" fmla="*/ 90 h 90"/>
                  <a:gd name="T34" fmla="*/ 72 w 74"/>
                  <a:gd name="T35" fmla="*/ 84 h 90"/>
                  <a:gd name="T36" fmla="*/ 74 w 74"/>
                  <a:gd name="T37" fmla="*/ 82 h 90"/>
                  <a:gd name="T38" fmla="*/ 72 w 74"/>
                  <a:gd name="T39" fmla="*/ 84 h 90"/>
                  <a:gd name="T40" fmla="*/ 68 w 74"/>
                  <a:gd name="T41" fmla="*/ 86 h 90"/>
                  <a:gd name="T42" fmla="*/ 64 w 74"/>
                  <a:gd name="T43" fmla="*/ 86 h 90"/>
                  <a:gd name="T44" fmla="*/ 64 w 74"/>
                  <a:gd name="T45" fmla="*/ 82 h 90"/>
                  <a:gd name="T46" fmla="*/ 62 w 74"/>
                  <a:gd name="T47" fmla="*/ 58 h 90"/>
                  <a:gd name="T48" fmla="*/ 58 w 74"/>
                  <a:gd name="T49" fmla="*/ 42 h 90"/>
                  <a:gd name="T50" fmla="*/ 66 w 74"/>
                  <a:gd name="T51" fmla="*/ 26 h 90"/>
                  <a:gd name="T52" fmla="*/ 66 w 74"/>
                  <a:gd name="T53" fmla="*/ 8 h 90"/>
                  <a:gd name="T54" fmla="*/ 60 w 74"/>
                  <a:gd name="T55" fmla="*/ 4 h 90"/>
                  <a:gd name="T56" fmla="*/ 54 w 74"/>
                  <a:gd name="T57" fmla="*/ 2 h 90"/>
                  <a:gd name="T58" fmla="*/ 44 w 74"/>
                  <a:gd name="T59" fmla="*/ 0 h 90"/>
                  <a:gd name="T60" fmla="*/ 38 w 74"/>
                  <a:gd name="T61" fmla="*/ 0 h 90"/>
                  <a:gd name="T62" fmla="*/ 36 w 74"/>
                  <a:gd name="T63" fmla="*/ 6 h 90"/>
                  <a:gd name="T64" fmla="*/ 40 w 74"/>
                  <a:gd name="T65" fmla="*/ 24 h 90"/>
                  <a:gd name="T66" fmla="*/ 44 w 74"/>
                  <a:gd name="T67" fmla="*/ 38 h 90"/>
                  <a:gd name="T68" fmla="*/ 32 w 74"/>
                  <a:gd name="T69" fmla="*/ 32 h 90"/>
                  <a:gd name="T70" fmla="*/ 20 w 74"/>
                  <a:gd name="T71" fmla="*/ 24 h 90"/>
                  <a:gd name="T72" fmla="*/ 16 w 74"/>
                  <a:gd name="T73" fmla="*/ 1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90">
                    <a:moveTo>
                      <a:pt x="16" y="10"/>
                    </a:moveTo>
                    <a:lnTo>
                      <a:pt x="16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8" y="50"/>
                    </a:lnTo>
                    <a:lnTo>
                      <a:pt x="32" y="52"/>
                    </a:lnTo>
                    <a:lnTo>
                      <a:pt x="34" y="54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70"/>
                    </a:lnTo>
                    <a:lnTo>
                      <a:pt x="40" y="76"/>
                    </a:lnTo>
                    <a:lnTo>
                      <a:pt x="42" y="82"/>
                    </a:lnTo>
                    <a:lnTo>
                      <a:pt x="48" y="86"/>
                    </a:lnTo>
                    <a:lnTo>
                      <a:pt x="52" y="88"/>
                    </a:lnTo>
                    <a:lnTo>
                      <a:pt x="58" y="90"/>
                    </a:lnTo>
                    <a:lnTo>
                      <a:pt x="64" y="90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0" y="84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4" y="72"/>
                    </a:lnTo>
                    <a:lnTo>
                      <a:pt x="62" y="58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62" y="34"/>
                    </a:lnTo>
                    <a:lnTo>
                      <a:pt x="66" y="26"/>
                    </a:lnTo>
                    <a:lnTo>
                      <a:pt x="68" y="16"/>
                    </a:lnTo>
                    <a:lnTo>
                      <a:pt x="66" y="8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2"/>
                    </a:lnTo>
                    <a:lnTo>
                      <a:pt x="36" y="6"/>
                    </a:lnTo>
                    <a:lnTo>
                      <a:pt x="38" y="14"/>
                    </a:lnTo>
                    <a:lnTo>
                      <a:pt x="40" y="24"/>
                    </a:lnTo>
                    <a:lnTo>
                      <a:pt x="44" y="32"/>
                    </a:lnTo>
                    <a:lnTo>
                      <a:pt x="44" y="38"/>
                    </a:lnTo>
                    <a:lnTo>
                      <a:pt x="38" y="38"/>
                    </a:lnTo>
                    <a:lnTo>
                      <a:pt x="32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6" y="18"/>
                    </a:lnTo>
                    <a:lnTo>
                      <a:pt x="16" y="1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5" name="Freeform 176">
                <a:extLst>
                  <a:ext uri="{FF2B5EF4-FFF2-40B4-BE49-F238E27FC236}">
                    <a16:creationId xmlns:a16="http://schemas.microsoft.com/office/drawing/2014/main" id="{6925FBC2-3971-46F1-AF04-7CCE239799A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16725" y="2146300"/>
                <a:ext cx="69850" cy="73025"/>
              </a:xfrm>
              <a:custGeom>
                <a:avLst/>
                <a:gdLst>
                  <a:gd name="T0" fmla="*/ 10 w 44"/>
                  <a:gd name="T1" fmla="*/ 2 h 46"/>
                  <a:gd name="T2" fmla="*/ 10 w 44"/>
                  <a:gd name="T3" fmla="*/ 2 h 46"/>
                  <a:gd name="T4" fmla="*/ 10 w 44"/>
                  <a:gd name="T5" fmla="*/ 2 h 46"/>
                  <a:gd name="T6" fmla="*/ 8 w 44"/>
                  <a:gd name="T7" fmla="*/ 0 h 46"/>
                  <a:gd name="T8" fmla="*/ 6 w 44"/>
                  <a:gd name="T9" fmla="*/ 0 h 46"/>
                  <a:gd name="T10" fmla="*/ 4 w 44"/>
                  <a:gd name="T11" fmla="*/ 0 h 46"/>
                  <a:gd name="T12" fmla="*/ 4 w 44"/>
                  <a:gd name="T13" fmla="*/ 0 h 46"/>
                  <a:gd name="T14" fmla="*/ 2 w 44"/>
                  <a:gd name="T15" fmla="*/ 2 h 46"/>
                  <a:gd name="T16" fmla="*/ 2 w 44"/>
                  <a:gd name="T17" fmla="*/ 4 h 46"/>
                  <a:gd name="T18" fmla="*/ 4 w 44"/>
                  <a:gd name="T19" fmla="*/ 8 h 46"/>
                  <a:gd name="T20" fmla="*/ 6 w 44"/>
                  <a:gd name="T21" fmla="*/ 12 h 46"/>
                  <a:gd name="T22" fmla="*/ 6 w 44"/>
                  <a:gd name="T23" fmla="*/ 14 h 46"/>
                  <a:gd name="T24" fmla="*/ 4 w 44"/>
                  <a:gd name="T25" fmla="*/ 18 h 46"/>
                  <a:gd name="T26" fmla="*/ 4 w 44"/>
                  <a:gd name="T27" fmla="*/ 22 h 46"/>
                  <a:gd name="T28" fmla="*/ 4 w 44"/>
                  <a:gd name="T29" fmla="*/ 28 h 46"/>
                  <a:gd name="T30" fmla="*/ 2 w 44"/>
                  <a:gd name="T31" fmla="*/ 34 h 46"/>
                  <a:gd name="T32" fmla="*/ 0 w 44"/>
                  <a:gd name="T33" fmla="*/ 38 h 46"/>
                  <a:gd name="T34" fmla="*/ 16 w 44"/>
                  <a:gd name="T35" fmla="*/ 34 h 46"/>
                  <a:gd name="T36" fmla="*/ 24 w 44"/>
                  <a:gd name="T37" fmla="*/ 46 h 46"/>
                  <a:gd name="T38" fmla="*/ 24 w 44"/>
                  <a:gd name="T39" fmla="*/ 44 h 46"/>
                  <a:gd name="T40" fmla="*/ 28 w 44"/>
                  <a:gd name="T41" fmla="*/ 44 h 46"/>
                  <a:gd name="T42" fmla="*/ 32 w 44"/>
                  <a:gd name="T43" fmla="*/ 42 h 46"/>
                  <a:gd name="T44" fmla="*/ 36 w 44"/>
                  <a:gd name="T45" fmla="*/ 40 h 46"/>
                  <a:gd name="T46" fmla="*/ 40 w 44"/>
                  <a:gd name="T47" fmla="*/ 36 h 46"/>
                  <a:gd name="T48" fmla="*/ 40 w 44"/>
                  <a:gd name="T49" fmla="*/ 36 h 46"/>
                  <a:gd name="T50" fmla="*/ 42 w 44"/>
                  <a:gd name="T51" fmla="*/ 32 h 46"/>
                  <a:gd name="T52" fmla="*/ 42 w 44"/>
                  <a:gd name="T53" fmla="*/ 28 h 46"/>
                  <a:gd name="T54" fmla="*/ 44 w 44"/>
                  <a:gd name="T55" fmla="*/ 24 h 46"/>
                  <a:gd name="T56" fmla="*/ 42 w 44"/>
                  <a:gd name="T57" fmla="*/ 18 h 46"/>
                  <a:gd name="T58" fmla="*/ 40 w 44"/>
                  <a:gd name="T59" fmla="*/ 12 h 46"/>
                  <a:gd name="T60" fmla="*/ 38 w 44"/>
                  <a:gd name="T61" fmla="*/ 12 h 46"/>
                  <a:gd name="T62" fmla="*/ 36 w 44"/>
                  <a:gd name="T63" fmla="*/ 10 h 46"/>
                  <a:gd name="T64" fmla="*/ 34 w 44"/>
                  <a:gd name="T65" fmla="*/ 6 h 46"/>
                  <a:gd name="T66" fmla="*/ 30 w 44"/>
                  <a:gd name="T67" fmla="*/ 4 h 46"/>
                  <a:gd name="T68" fmla="*/ 26 w 44"/>
                  <a:gd name="T69" fmla="*/ 0 h 46"/>
                  <a:gd name="T70" fmla="*/ 22 w 44"/>
                  <a:gd name="T71" fmla="*/ 0 h 46"/>
                  <a:gd name="T72" fmla="*/ 16 w 44"/>
                  <a:gd name="T73" fmla="*/ 0 h 46"/>
                  <a:gd name="T74" fmla="*/ 10 w 44"/>
                  <a:gd name="T75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46">
                    <a:moveTo>
                      <a:pt x="10" y="2"/>
                    </a:move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16" y="34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4" y="24"/>
                    </a:lnTo>
                    <a:lnTo>
                      <a:pt x="42" y="18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6" name="Freeform 177">
                <a:extLst>
                  <a:ext uri="{FF2B5EF4-FFF2-40B4-BE49-F238E27FC236}">
                    <a16:creationId xmlns:a16="http://schemas.microsoft.com/office/drawing/2014/main" id="{3B0EE416-91D1-4F04-8590-08E889F25D8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6100" y="2117725"/>
                <a:ext cx="266700" cy="155575"/>
              </a:xfrm>
              <a:custGeom>
                <a:avLst/>
                <a:gdLst>
                  <a:gd name="T0" fmla="*/ 10 w 168"/>
                  <a:gd name="T1" fmla="*/ 2 h 98"/>
                  <a:gd name="T2" fmla="*/ 4 w 168"/>
                  <a:gd name="T3" fmla="*/ 0 h 98"/>
                  <a:gd name="T4" fmla="*/ 0 w 168"/>
                  <a:gd name="T5" fmla="*/ 6 h 98"/>
                  <a:gd name="T6" fmla="*/ 4 w 168"/>
                  <a:gd name="T7" fmla="*/ 24 h 98"/>
                  <a:gd name="T8" fmla="*/ 6 w 168"/>
                  <a:gd name="T9" fmla="*/ 28 h 98"/>
                  <a:gd name="T10" fmla="*/ 12 w 168"/>
                  <a:gd name="T11" fmla="*/ 32 h 98"/>
                  <a:gd name="T12" fmla="*/ 26 w 168"/>
                  <a:gd name="T13" fmla="*/ 26 h 98"/>
                  <a:gd name="T14" fmla="*/ 30 w 168"/>
                  <a:gd name="T15" fmla="*/ 24 h 98"/>
                  <a:gd name="T16" fmla="*/ 34 w 168"/>
                  <a:gd name="T17" fmla="*/ 24 h 98"/>
                  <a:gd name="T18" fmla="*/ 38 w 168"/>
                  <a:gd name="T19" fmla="*/ 38 h 98"/>
                  <a:gd name="T20" fmla="*/ 44 w 168"/>
                  <a:gd name="T21" fmla="*/ 72 h 98"/>
                  <a:gd name="T22" fmla="*/ 40 w 168"/>
                  <a:gd name="T23" fmla="*/ 72 h 98"/>
                  <a:gd name="T24" fmla="*/ 38 w 168"/>
                  <a:gd name="T25" fmla="*/ 80 h 98"/>
                  <a:gd name="T26" fmla="*/ 48 w 168"/>
                  <a:gd name="T27" fmla="*/ 88 h 98"/>
                  <a:gd name="T28" fmla="*/ 56 w 168"/>
                  <a:gd name="T29" fmla="*/ 86 h 98"/>
                  <a:gd name="T30" fmla="*/ 58 w 168"/>
                  <a:gd name="T31" fmla="*/ 84 h 98"/>
                  <a:gd name="T32" fmla="*/ 68 w 168"/>
                  <a:gd name="T33" fmla="*/ 86 h 98"/>
                  <a:gd name="T34" fmla="*/ 82 w 168"/>
                  <a:gd name="T35" fmla="*/ 94 h 98"/>
                  <a:gd name="T36" fmla="*/ 118 w 168"/>
                  <a:gd name="T37" fmla="*/ 96 h 98"/>
                  <a:gd name="T38" fmla="*/ 118 w 168"/>
                  <a:gd name="T39" fmla="*/ 92 h 98"/>
                  <a:gd name="T40" fmla="*/ 122 w 168"/>
                  <a:gd name="T41" fmla="*/ 86 h 98"/>
                  <a:gd name="T42" fmla="*/ 134 w 168"/>
                  <a:gd name="T43" fmla="*/ 88 h 98"/>
                  <a:gd name="T44" fmla="*/ 142 w 168"/>
                  <a:gd name="T45" fmla="*/ 92 h 98"/>
                  <a:gd name="T46" fmla="*/ 150 w 168"/>
                  <a:gd name="T47" fmla="*/ 90 h 98"/>
                  <a:gd name="T48" fmla="*/ 154 w 168"/>
                  <a:gd name="T49" fmla="*/ 82 h 98"/>
                  <a:gd name="T50" fmla="*/ 156 w 168"/>
                  <a:gd name="T51" fmla="*/ 76 h 98"/>
                  <a:gd name="T52" fmla="*/ 164 w 168"/>
                  <a:gd name="T53" fmla="*/ 72 h 98"/>
                  <a:gd name="T54" fmla="*/ 164 w 168"/>
                  <a:gd name="T55" fmla="*/ 66 h 98"/>
                  <a:gd name="T56" fmla="*/ 168 w 168"/>
                  <a:gd name="T57" fmla="*/ 62 h 98"/>
                  <a:gd name="T58" fmla="*/ 166 w 168"/>
                  <a:gd name="T59" fmla="*/ 56 h 98"/>
                  <a:gd name="T60" fmla="*/ 150 w 168"/>
                  <a:gd name="T61" fmla="*/ 50 h 98"/>
                  <a:gd name="T62" fmla="*/ 138 w 168"/>
                  <a:gd name="T63" fmla="*/ 48 h 98"/>
                  <a:gd name="T64" fmla="*/ 124 w 168"/>
                  <a:gd name="T65" fmla="*/ 44 h 98"/>
                  <a:gd name="T66" fmla="*/ 110 w 168"/>
                  <a:gd name="T67" fmla="*/ 46 h 98"/>
                  <a:gd name="T68" fmla="*/ 100 w 168"/>
                  <a:gd name="T69" fmla="*/ 50 h 98"/>
                  <a:gd name="T70" fmla="*/ 82 w 168"/>
                  <a:gd name="T71" fmla="*/ 44 h 98"/>
                  <a:gd name="T72" fmla="*/ 60 w 168"/>
                  <a:gd name="T73" fmla="*/ 30 h 98"/>
                  <a:gd name="T74" fmla="*/ 52 w 168"/>
                  <a:gd name="T75" fmla="*/ 24 h 98"/>
                  <a:gd name="T76" fmla="*/ 50 w 168"/>
                  <a:gd name="T77" fmla="*/ 20 h 98"/>
                  <a:gd name="T78" fmla="*/ 50 w 168"/>
                  <a:gd name="T79" fmla="*/ 16 h 98"/>
                  <a:gd name="T80" fmla="*/ 48 w 168"/>
                  <a:gd name="T81" fmla="*/ 10 h 98"/>
                  <a:gd name="T82" fmla="*/ 40 w 168"/>
                  <a:gd name="T83" fmla="*/ 10 h 98"/>
                  <a:gd name="T84" fmla="*/ 36 w 168"/>
                  <a:gd name="T85" fmla="*/ 14 h 98"/>
                  <a:gd name="T86" fmla="*/ 28 w 168"/>
                  <a:gd name="T87" fmla="*/ 12 h 98"/>
                  <a:gd name="T88" fmla="*/ 24 w 168"/>
                  <a:gd name="T89" fmla="*/ 4 h 98"/>
                  <a:gd name="T90" fmla="*/ 12 w 168"/>
                  <a:gd name="T91" fmla="*/ 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8" h="98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8" y="48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0"/>
                    </a:lnTo>
                    <a:lnTo>
                      <a:pt x="40" y="84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50" y="88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8" y="84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68" y="86"/>
                    </a:lnTo>
                    <a:lnTo>
                      <a:pt x="72" y="90"/>
                    </a:lnTo>
                    <a:lnTo>
                      <a:pt x="74" y="92"/>
                    </a:lnTo>
                    <a:lnTo>
                      <a:pt x="82" y="94"/>
                    </a:lnTo>
                    <a:lnTo>
                      <a:pt x="94" y="98"/>
                    </a:lnTo>
                    <a:lnTo>
                      <a:pt x="106" y="96"/>
                    </a:lnTo>
                    <a:lnTo>
                      <a:pt x="118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8" y="92"/>
                    </a:lnTo>
                    <a:lnTo>
                      <a:pt x="120" y="90"/>
                    </a:lnTo>
                    <a:lnTo>
                      <a:pt x="120" y="88"/>
                    </a:lnTo>
                    <a:lnTo>
                      <a:pt x="122" y="86"/>
                    </a:lnTo>
                    <a:lnTo>
                      <a:pt x="124" y="86"/>
                    </a:lnTo>
                    <a:lnTo>
                      <a:pt x="128" y="86"/>
                    </a:lnTo>
                    <a:lnTo>
                      <a:pt x="134" y="88"/>
                    </a:lnTo>
                    <a:lnTo>
                      <a:pt x="140" y="92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4" y="92"/>
                    </a:lnTo>
                    <a:lnTo>
                      <a:pt x="148" y="92"/>
                    </a:lnTo>
                    <a:lnTo>
                      <a:pt x="150" y="90"/>
                    </a:lnTo>
                    <a:lnTo>
                      <a:pt x="152" y="88"/>
                    </a:lnTo>
                    <a:lnTo>
                      <a:pt x="154" y="86"/>
                    </a:lnTo>
                    <a:lnTo>
                      <a:pt x="154" y="82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6" y="76"/>
                    </a:lnTo>
                    <a:lnTo>
                      <a:pt x="158" y="74"/>
                    </a:lnTo>
                    <a:lnTo>
                      <a:pt x="162" y="74"/>
                    </a:lnTo>
                    <a:lnTo>
                      <a:pt x="164" y="72"/>
                    </a:lnTo>
                    <a:lnTo>
                      <a:pt x="164" y="70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6" y="64"/>
                    </a:lnTo>
                    <a:lnTo>
                      <a:pt x="166" y="64"/>
                    </a:lnTo>
                    <a:lnTo>
                      <a:pt x="168" y="62"/>
                    </a:lnTo>
                    <a:lnTo>
                      <a:pt x="168" y="60"/>
                    </a:lnTo>
                    <a:lnTo>
                      <a:pt x="168" y="58"/>
                    </a:lnTo>
                    <a:lnTo>
                      <a:pt x="166" y="56"/>
                    </a:lnTo>
                    <a:lnTo>
                      <a:pt x="162" y="54"/>
                    </a:lnTo>
                    <a:lnTo>
                      <a:pt x="158" y="52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40" y="48"/>
                    </a:lnTo>
                    <a:lnTo>
                      <a:pt x="138" y="48"/>
                    </a:lnTo>
                    <a:lnTo>
                      <a:pt x="134" y="46"/>
                    </a:lnTo>
                    <a:lnTo>
                      <a:pt x="130" y="44"/>
                    </a:lnTo>
                    <a:lnTo>
                      <a:pt x="124" y="44"/>
                    </a:lnTo>
                    <a:lnTo>
                      <a:pt x="11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08" y="46"/>
                    </a:lnTo>
                    <a:lnTo>
                      <a:pt x="106" y="48"/>
                    </a:lnTo>
                    <a:lnTo>
                      <a:pt x="100" y="50"/>
                    </a:lnTo>
                    <a:lnTo>
                      <a:pt x="96" y="50"/>
                    </a:lnTo>
                    <a:lnTo>
                      <a:pt x="90" y="48"/>
                    </a:lnTo>
                    <a:lnTo>
                      <a:pt x="82" y="44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0" y="30"/>
                    </a:lnTo>
                    <a:lnTo>
                      <a:pt x="58" y="26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2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7" name="Freeform 178">
                <a:extLst>
                  <a:ext uri="{FF2B5EF4-FFF2-40B4-BE49-F238E27FC236}">
                    <a16:creationId xmlns:a16="http://schemas.microsoft.com/office/drawing/2014/main" id="{A2E817D0-2706-44BA-9A73-3D927B873A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53225" y="1793875"/>
                <a:ext cx="139700" cy="161925"/>
              </a:xfrm>
              <a:custGeom>
                <a:avLst/>
                <a:gdLst>
                  <a:gd name="T0" fmla="*/ 30 w 88"/>
                  <a:gd name="T1" fmla="*/ 44 h 102"/>
                  <a:gd name="T2" fmla="*/ 26 w 88"/>
                  <a:gd name="T3" fmla="*/ 38 h 102"/>
                  <a:gd name="T4" fmla="*/ 20 w 88"/>
                  <a:gd name="T5" fmla="*/ 32 h 102"/>
                  <a:gd name="T6" fmla="*/ 14 w 88"/>
                  <a:gd name="T7" fmla="*/ 28 h 102"/>
                  <a:gd name="T8" fmla="*/ 8 w 88"/>
                  <a:gd name="T9" fmla="*/ 24 h 102"/>
                  <a:gd name="T10" fmla="*/ 2 w 88"/>
                  <a:gd name="T11" fmla="*/ 16 h 102"/>
                  <a:gd name="T12" fmla="*/ 0 w 88"/>
                  <a:gd name="T13" fmla="*/ 8 h 102"/>
                  <a:gd name="T14" fmla="*/ 8 w 88"/>
                  <a:gd name="T15" fmla="*/ 0 h 102"/>
                  <a:gd name="T16" fmla="*/ 12 w 88"/>
                  <a:gd name="T17" fmla="*/ 0 h 102"/>
                  <a:gd name="T18" fmla="*/ 20 w 88"/>
                  <a:gd name="T19" fmla="*/ 2 h 102"/>
                  <a:gd name="T20" fmla="*/ 28 w 88"/>
                  <a:gd name="T21" fmla="*/ 6 h 102"/>
                  <a:gd name="T22" fmla="*/ 32 w 88"/>
                  <a:gd name="T23" fmla="*/ 16 h 102"/>
                  <a:gd name="T24" fmla="*/ 32 w 88"/>
                  <a:gd name="T25" fmla="*/ 20 h 102"/>
                  <a:gd name="T26" fmla="*/ 36 w 88"/>
                  <a:gd name="T27" fmla="*/ 24 h 102"/>
                  <a:gd name="T28" fmla="*/ 44 w 88"/>
                  <a:gd name="T29" fmla="*/ 26 h 102"/>
                  <a:gd name="T30" fmla="*/ 44 w 88"/>
                  <a:gd name="T31" fmla="*/ 24 h 102"/>
                  <a:gd name="T32" fmla="*/ 44 w 88"/>
                  <a:gd name="T33" fmla="*/ 18 h 102"/>
                  <a:gd name="T34" fmla="*/ 46 w 88"/>
                  <a:gd name="T35" fmla="*/ 12 h 102"/>
                  <a:gd name="T36" fmla="*/ 50 w 88"/>
                  <a:gd name="T37" fmla="*/ 10 h 102"/>
                  <a:gd name="T38" fmla="*/ 60 w 88"/>
                  <a:gd name="T39" fmla="*/ 14 h 102"/>
                  <a:gd name="T40" fmla="*/ 58 w 88"/>
                  <a:gd name="T41" fmla="*/ 20 h 102"/>
                  <a:gd name="T42" fmla="*/ 58 w 88"/>
                  <a:gd name="T43" fmla="*/ 30 h 102"/>
                  <a:gd name="T44" fmla="*/ 60 w 88"/>
                  <a:gd name="T45" fmla="*/ 40 h 102"/>
                  <a:gd name="T46" fmla="*/ 66 w 88"/>
                  <a:gd name="T47" fmla="*/ 46 h 102"/>
                  <a:gd name="T48" fmla="*/ 70 w 88"/>
                  <a:gd name="T49" fmla="*/ 44 h 102"/>
                  <a:gd name="T50" fmla="*/ 76 w 88"/>
                  <a:gd name="T51" fmla="*/ 34 h 102"/>
                  <a:gd name="T52" fmla="*/ 76 w 88"/>
                  <a:gd name="T53" fmla="*/ 32 h 102"/>
                  <a:gd name="T54" fmla="*/ 80 w 88"/>
                  <a:gd name="T55" fmla="*/ 28 h 102"/>
                  <a:gd name="T56" fmla="*/ 82 w 88"/>
                  <a:gd name="T57" fmla="*/ 26 h 102"/>
                  <a:gd name="T58" fmla="*/ 86 w 88"/>
                  <a:gd name="T59" fmla="*/ 28 h 102"/>
                  <a:gd name="T60" fmla="*/ 88 w 88"/>
                  <a:gd name="T61" fmla="*/ 38 h 102"/>
                  <a:gd name="T62" fmla="*/ 86 w 88"/>
                  <a:gd name="T63" fmla="*/ 48 h 102"/>
                  <a:gd name="T64" fmla="*/ 82 w 88"/>
                  <a:gd name="T65" fmla="*/ 68 h 102"/>
                  <a:gd name="T66" fmla="*/ 88 w 88"/>
                  <a:gd name="T67" fmla="*/ 90 h 102"/>
                  <a:gd name="T68" fmla="*/ 88 w 88"/>
                  <a:gd name="T69" fmla="*/ 92 h 102"/>
                  <a:gd name="T70" fmla="*/ 84 w 88"/>
                  <a:gd name="T71" fmla="*/ 98 h 102"/>
                  <a:gd name="T72" fmla="*/ 82 w 88"/>
                  <a:gd name="T73" fmla="*/ 102 h 102"/>
                  <a:gd name="T74" fmla="*/ 78 w 88"/>
                  <a:gd name="T75" fmla="*/ 100 h 102"/>
                  <a:gd name="T76" fmla="*/ 78 w 88"/>
                  <a:gd name="T77" fmla="*/ 96 h 102"/>
                  <a:gd name="T78" fmla="*/ 76 w 88"/>
                  <a:gd name="T79" fmla="*/ 90 h 102"/>
                  <a:gd name="T80" fmla="*/ 76 w 88"/>
                  <a:gd name="T81" fmla="*/ 80 h 102"/>
                  <a:gd name="T82" fmla="*/ 72 w 88"/>
                  <a:gd name="T83" fmla="*/ 76 h 102"/>
                  <a:gd name="T84" fmla="*/ 66 w 88"/>
                  <a:gd name="T85" fmla="*/ 78 h 102"/>
                  <a:gd name="T86" fmla="*/ 60 w 88"/>
                  <a:gd name="T87" fmla="*/ 74 h 102"/>
                  <a:gd name="T88" fmla="*/ 52 w 88"/>
                  <a:gd name="T89" fmla="*/ 70 h 102"/>
                  <a:gd name="T90" fmla="*/ 44 w 88"/>
                  <a:gd name="T91" fmla="*/ 6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8" h="102">
                    <a:moveTo>
                      <a:pt x="30" y="46"/>
                    </a:moveTo>
                    <a:lnTo>
                      <a:pt x="30" y="44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4" y="34"/>
                    </a:lnTo>
                    <a:lnTo>
                      <a:pt x="20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36" y="24"/>
                    </a:lnTo>
                    <a:lnTo>
                      <a:pt x="40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4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20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60" y="34"/>
                    </a:lnTo>
                    <a:lnTo>
                      <a:pt x="60" y="40"/>
                    </a:lnTo>
                    <a:lnTo>
                      <a:pt x="64" y="44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70" y="44"/>
                    </a:lnTo>
                    <a:lnTo>
                      <a:pt x="72" y="42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8" y="30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6" y="32"/>
                    </a:lnTo>
                    <a:lnTo>
                      <a:pt x="88" y="38"/>
                    </a:lnTo>
                    <a:lnTo>
                      <a:pt x="88" y="46"/>
                    </a:lnTo>
                    <a:lnTo>
                      <a:pt x="86" y="48"/>
                    </a:lnTo>
                    <a:lnTo>
                      <a:pt x="84" y="58"/>
                    </a:lnTo>
                    <a:lnTo>
                      <a:pt x="82" y="68"/>
                    </a:lnTo>
                    <a:lnTo>
                      <a:pt x="84" y="80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88" y="92"/>
                    </a:lnTo>
                    <a:lnTo>
                      <a:pt x="86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2" y="102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6" y="92"/>
                    </a:lnTo>
                    <a:lnTo>
                      <a:pt x="76" y="90"/>
                    </a:lnTo>
                    <a:lnTo>
                      <a:pt x="76" y="86"/>
                    </a:lnTo>
                    <a:lnTo>
                      <a:pt x="76" y="80"/>
                    </a:lnTo>
                    <a:lnTo>
                      <a:pt x="74" y="78"/>
                    </a:lnTo>
                    <a:lnTo>
                      <a:pt x="72" y="76"/>
                    </a:lnTo>
                    <a:lnTo>
                      <a:pt x="68" y="74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0" y="74"/>
                    </a:lnTo>
                    <a:lnTo>
                      <a:pt x="56" y="72"/>
                    </a:lnTo>
                    <a:lnTo>
                      <a:pt x="52" y="70"/>
                    </a:lnTo>
                    <a:lnTo>
                      <a:pt x="46" y="66"/>
                    </a:lnTo>
                    <a:lnTo>
                      <a:pt x="44" y="60"/>
                    </a:lnTo>
                    <a:lnTo>
                      <a:pt x="30" y="4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8" name="Freeform 179">
                <a:extLst>
                  <a:ext uri="{FF2B5EF4-FFF2-40B4-BE49-F238E27FC236}">
                    <a16:creationId xmlns:a16="http://schemas.microsoft.com/office/drawing/2014/main" id="{42C6273E-820F-41C5-B00F-B8959B703D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21500" y="1863725"/>
                <a:ext cx="60325" cy="85725"/>
              </a:xfrm>
              <a:custGeom>
                <a:avLst/>
                <a:gdLst>
                  <a:gd name="T0" fmla="*/ 16 w 38"/>
                  <a:gd name="T1" fmla="*/ 0 h 54"/>
                  <a:gd name="T2" fmla="*/ 14 w 38"/>
                  <a:gd name="T3" fmla="*/ 0 h 54"/>
                  <a:gd name="T4" fmla="*/ 14 w 38"/>
                  <a:gd name="T5" fmla="*/ 0 h 54"/>
                  <a:gd name="T6" fmla="*/ 12 w 38"/>
                  <a:gd name="T7" fmla="*/ 0 h 54"/>
                  <a:gd name="T8" fmla="*/ 8 w 38"/>
                  <a:gd name="T9" fmla="*/ 2 h 54"/>
                  <a:gd name="T10" fmla="*/ 6 w 38"/>
                  <a:gd name="T11" fmla="*/ 6 h 54"/>
                  <a:gd name="T12" fmla="*/ 4 w 38"/>
                  <a:gd name="T13" fmla="*/ 10 h 54"/>
                  <a:gd name="T14" fmla="*/ 2 w 38"/>
                  <a:gd name="T15" fmla="*/ 16 h 54"/>
                  <a:gd name="T16" fmla="*/ 2 w 38"/>
                  <a:gd name="T17" fmla="*/ 24 h 54"/>
                  <a:gd name="T18" fmla="*/ 0 w 38"/>
                  <a:gd name="T19" fmla="*/ 48 h 54"/>
                  <a:gd name="T20" fmla="*/ 2 w 38"/>
                  <a:gd name="T21" fmla="*/ 48 h 54"/>
                  <a:gd name="T22" fmla="*/ 10 w 38"/>
                  <a:gd name="T23" fmla="*/ 52 h 54"/>
                  <a:gd name="T24" fmla="*/ 18 w 38"/>
                  <a:gd name="T25" fmla="*/ 54 h 54"/>
                  <a:gd name="T26" fmla="*/ 28 w 38"/>
                  <a:gd name="T27" fmla="*/ 54 h 54"/>
                  <a:gd name="T28" fmla="*/ 36 w 38"/>
                  <a:gd name="T29" fmla="*/ 50 h 54"/>
                  <a:gd name="T30" fmla="*/ 38 w 38"/>
                  <a:gd name="T31" fmla="*/ 40 h 54"/>
                  <a:gd name="T32" fmla="*/ 16 w 38"/>
                  <a:gd name="T3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4">
                    <a:moveTo>
                      <a:pt x="1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8" y="54"/>
                    </a:lnTo>
                    <a:lnTo>
                      <a:pt x="36" y="50"/>
                    </a:lnTo>
                    <a:lnTo>
                      <a:pt x="38" y="40"/>
                    </a:lnTo>
                    <a:lnTo>
                      <a:pt x="1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9" name="Freeform 180">
                <a:extLst>
                  <a:ext uri="{FF2B5EF4-FFF2-40B4-BE49-F238E27FC236}">
                    <a16:creationId xmlns:a16="http://schemas.microsoft.com/office/drawing/2014/main" id="{333F69E3-6C2C-49CC-AB9B-6E9A40722D9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21525" y="1879600"/>
                <a:ext cx="107950" cy="231775"/>
              </a:xfrm>
              <a:custGeom>
                <a:avLst/>
                <a:gdLst>
                  <a:gd name="T0" fmla="*/ 18 w 68"/>
                  <a:gd name="T1" fmla="*/ 2 h 146"/>
                  <a:gd name="T2" fmla="*/ 16 w 68"/>
                  <a:gd name="T3" fmla="*/ 0 h 146"/>
                  <a:gd name="T4" fmla="*/ 12 w 68"/>
                  <a:gd name="T5" fmla="*/ 0 h 146"/>
                  <a:gd name="T6" fmla="*/ 10 w 68"/>
                  <a:gd name="T7" fmla="*/ 6 h 146"/>
                  <a:gd name="T8" fmla="*/ 12 w 68"/>
                  <a:gd name="T9" fmla="*/ 10 h 146"/>
                  <a:gd name="T10" fmla="*/ 12 w 68"/>
                  <a:gd name="T11" fmla="*/ 16 h 146"/>
                  <a:gd name="T12" fmla="*/ 10 w 68"/>
                  <a:gd name="T13" fmla="*/ 20 h 146"/>
                  <a:gd name="T14" fmla="*/ 6 w 68"/>
                  <a:gd name="T15" fmla="*/ 22 h 146"/>
                  <a:gd name="T16" fmla="*/ 4 w 68"/>
                  <a:gd name="T17" fmla="*/ 32 h 146"/>
                  <a:gd name="T18" fmla="*/ 2 w 68"/>
                  <a:gd name="T19" fmla="*/ 46 h 146"/>
                  <a:gd name="T20" fmla="*/ 2 w 68"/>
                  <a:gd name="T21" fmla="*/ 54 h 146"/>
                  <a:gd name="T22" fmla="*/ 0 w 68"/>
                  <a:gd name="T23" fmla="*/ 58 h 146"/>
                  <a:gd name="T24" fmla="*/ 0 w 68"/>
                  <a:gd name="T25" fmla="*/ 60 h 146"/>
                  <a:gd name="T26" fmla="*/ 0 w 68"/>
                  <a:gd name="T27" fmla="*/ 66 h 146"/>
                  <a:gd name="T28" fmla="*/ 6 w 68"/>
                  <a:gd name="T29" fmla="*/ 78 h 146"/>
                  <a:gd name="T30" fmla="*/ 4 w 68"/>
                  <a:gd name="T31" fmla="*/ 84 h 146"/>
                  <a:gd name="T32" fmla="*/ 8 w 68"/>
                  <a:gd name="T33" fmla="*/ 84 h 146"/>
                  <a:gd name="T34" fmla="*/ 12 w 68"/>
                  <a:gd name="T35" fmla="*/ 88 h 146"/>
                  <a:gd name="T36" fmla="*/ 14 w 68"/>
                  <a:gd name="T37" fmla="*/ 96 h 146"/>
                  <a:gd name="T38" fmla="*/ 14 w 68"/>
                  <a:gd name="T39" fmla="*/ 100 h 146"/>
                  <a:gd name="T40" fmla="*/ 14 w 68"/>
                  <a:gd name="T41" fmla="*/ 106 h 146"/>
                  <a:gd name="T42" fmla="*/ 12 w 68"/>
                  <a:gd name="T43" fmla="*/ 108 h 146"/>
                  <a:gd name="T44" fmla="*/ 12 w 68"/>
                  <a:gd name="T45" fmla="*/ 110 h 146"/>
                  <a:gd name="T46" fmla="*/ 10 w 68"/>
                  <a:gd name="T47" fmla="*/ 116 h 146"/>
                  <a:gd name="T48" fmla="*/ 12 w 68"/>
                  <a:gd name="T49" fmla="*/ 126 h 146"/>
                  <a:gd name="T50" fmla="*/ 10 w 68"/>
                  <a:gd name="T51" fmla="*/ 130 h 146"/>
                  <a:gd name="T52" fmla="*/ 12 w 68"/>
                  <a:gd name="T53" fmla="*/ 136 h 146"/>
                  <a:gd name="T54" fmla="*/ 16 w 68"/>
                  <a:gd name="T55" fmla="*/ 142 h 146"/>
                  <a:gd name="T56" fmla="*/ 26 w 68"/>
                  <a:gd name="T57" fmla="*/ 146 h 146"/>
                  <a:gd name="T58" fmla="*/ 34 w 68"/>
                  <a:gd name="T59" fmla="*/ 146 h 146"/>
                  <a:gd name="T60" fmla="*/ 36 w 68"/>
                  <a:gd name="T61" fmla="*/ 146 h 146"/>
                  <a:gd name="T62" fmla="*/ 40 w 68"/>
                  <a:gd name="T63" fmla="*/ 146 h 146"/>
                  <a:gd name="T64" fmla="*/ 46 w 68"/>
                  <a:gd name="T65" fmla="*/ 142 h 146"/>
                  <a:gd name="T66" fmla="*/ 50 w 68"/>
                  <a:gd name="T67" fmla="*/ 134 h 146"/>
                  <a:gd name="T68" fmla="*/ 52 w 68"/>
                  <a:gd name="T69" fmla="*/ 130 h 146"/>
                  <a:gd name="T70" fmla="*/ 56 w 68"/>
                  <a:gd name="T71" fmla="*/ 120 h 146"/>
                  <a:gd name="T72" fmla="*/ 62 w 68"/>
                  <a:gd name="T73" fmla="*/ 112 h 146"/>
                  <a:gd name="T74" fmla="*/ 64 w 68"/>
                  <a:gd name="T75" fmla="*/ 108 h 146"/>
                  <a:gd name="T76" fmla="*/ 68 w 68"/>
                  <a:gd name="T77" fmla="*/ 100 h 146"/>
                  <a:gd name="T78" fmla="*/ 68 w 68"/>
                  <a:gd name="T79" fmla="*/ 84 h 146"/>
                  <a:gd name="T80" fmla="*/ 66 w 68"/>
                  <a:gd name="T81" fmla="*/ 80 h 146"/>
                  <a:gd name="T82" fmla="*/ 60 w 68"/>
                  <a:gd name="T83" fmla="*/ 78 h 146"/>
                  <a:gd name="T84" fmla="*/ 56 w 68"/>
                  <a:gd name="T85" fmla="*/ 80 h 146"/>
                  <a:gd name="T86" fmla="*/ 54 w 68"/>
                  <a:gd name="T87" fmla="*/ 80 h 146"/>
                  <a:gd name="T88" fmla="*/ 50 w 68"/>
                  <a:gd name="T89" fmla="*/ 80 h 146"/>
                  <a:gd name="T90" fmla="*/ 52 w 68"/>
                  <a:gd name="T91" fmla="*/ 78 h 146"/>
                  <a:gd name="T92" fmla="*/ 54 w 68"/>
                  <a:gd name="T93" fmla="*/ 74 h 146"/>
                  <a:gd name="T94" fmla="*/ 56 w 68"/>
                  <a:gd name="T95" fmla="*/ 72 h 146"/>
                  <a:gd name="T96" fmla="*/ 56 w 68"/>
                  <a:gd name="T97" fmla="*/ 64 h 146"/>
                  <a:gd name="T98" fmla="*/ 56 w 68"/>
                  <a:gd name="T99" fmla="*/ 56 h 146"/>
                  <a:gd name="T100" fmla="*/ 54 w 68"/>
                  <a:gd name="T101" fmla="*/ 48 h 146"/>
                  <a:gd name="T102" fmla="*/ 48 w 68"/>
                  <a:gd name="T103" fmla="*/ 36 h 146"/>
                  <a:gd name="T104" fmla="*/ 42 w 68"/>
                  <a:gd name="T105" fmla="*/ 28 h 146"/>
                  <a:gd name="T106" fmla="*/ 38 w 68"/>
                  <a:gd name="T107" fmla="*/ 22 h 146"/>
                  <a:gd name="T108" fmla="*/ 32 w 68"/>
                  <a:gd name="T109" fmla="*/ 16 h 146"/>
                  <a:gd name="T110" fmla="*/ 26 w 68"/>
                  <a:gd name="T111" fmla="*/ 12 h 146"/>
                  <a:gd name="T112" fmla="*/ 24 w 68"/>
                  <a:gd name="T113" fmla="*/ 10 h 146"/>
                  <a:gd name="T114" fmla="*/ 20 w 68"/>
                  <a:gd name="T115" fmla="*/ 6 h 146"/>
                  <a:gd name="T116" fmla="*/ 20 w 68"/>
                  <a:gd name="T117" fmla="*/ 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8" h="146">
                    <a:moveTo>
                      <a:pt x="20" y="2"/>
                    </a:move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22"/>
                    </a:lnTo>
                    <a:lnTo>
                      <a:pt x="4" y="26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6" y="78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8" y="84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6" y="102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10" y="116"/>
                    </a:lnTo>
                    <a:lnTo>
                      <a:pt x="10" y="120"/>
                    </a:lnTo>
                    <a:lnTo>
                      <a:pt x="12" y="126"/>
                    </a:lnTo>
                    <a:lnTo>
                      <a:pt x="12" y="128"/>
                    </a:lnTo>
                    <a:lnTo>
                      <a:pt x="10" y="130"/>
                    </a:lnTo>
                    <a:lnTo>
                      <a:pt x="10" y="132"/>
                    </a:lnTo>
                    <a:lnTo>
                      <a:pt x="12" y="136"/>
                    </a:lnTo>
                    <a:lnTo>
                      <a:pt x="12" y="140"/>
                    </a:lnTo>
                    <a:lnTo>
                      <a:pt x="16" y="142"/>
                    </a:lnTo>
                    <a:lnTo>
                      <a:pt x="22" y="144"/>
                    </a:lnTo>
                    <a:lnTo>
                      <a:pt x="26" y="146"/>
                    </a:lnTo>
                    <a:lnTo>
                      <a:pt x="30" y="146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40" y="146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2" y="130"/>
                    </a:lnTo>
                    <a:lnTo>
                      <a:pt x="52" y="126"/>
                    </a:lnTo>
                    <a:lnTo>
                      <a:pt x="56" y="120"/>
                    </a:lnTo>
                    <a:lnTo>
                      <a:pt x="58" y="116"/>
                    </a:lnTo>
                    <a:lnTo>
                      <a:pt x="62" y="112"/>
                    </a:lnTo>
                    <a:lnTo>
                      <a:pt x="64" y="110"/>
                    </a:lnTo>
                    <a:lnTo>
                      <a:pt x="64" y="108"/>
                    </a:lnTo>
                    <a:lnTo>
                      <a:pt x="66" y="104"/>
                    </a:lnTo>
                    <a:lnTo>
                      <a:pt x="68" y="100"/>
                    </a:lnTo>
                    <a:lnTo>
                      <a:pt x="68" y="92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6" y="80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7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4" y="48"/>
                    </a:lnTo>
                    <a:lnTo>
                      <a:pt x="52" y="42"/>
                    </a:lnTo>
                    <a:lnTo>
                      <a:pt x="48" y="36"/>
                    </a:lnTo>
                    <a:lnTo>
                      <a:pt x="44" y="30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8" y="22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30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20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0" name="Freeform 181">
                <a:extLst>
                  <a:ext uri="{FF2B5EF4-FFF2-40B4-BE49-F238E27FC236}">
                    <a16:creationId xmlns:a16="http://schemas.microsoft.com/office/drawing/2014/main" id="{42C21CC6-CAEB-4AED-91F1-3B50C1EAB88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43700" y="2536825"/>
                <a:ext cx="79375" cy="73025"/>
              </a:xfrm>
              <a:custGeom>
                <a:avLst/>
                <a:gdLst>
                  <a:gd name="T0" fmla="*/ 24 w 50"/>
                  <a:gd name="T1" fmla="*/ 18 h 46"/>
                  <a:gd name="T2" fmla="*/ 24 w 50"/>
                  <a:gd name="T3" fmla="*/ 18 h 46"/>
                  <a:gd name="T4" fmla="*/ 22 w 50"/>
                  <a:gd name="T5" fmla="*/ 18 h 46"/>
                  <a:gd name="T6" fmla="*/ 18 w 50"/>
                  <a:gd name="T7" fmla="*/ 18 h 46"/>
                  <a:gd name="T8" fmla="*/ 16 w 50"/>
                  <a:gd name="T9" fmla="*/ 20 h 46"/>
                  <a:gd name="T10" fmla="*/ 12 w 50"/>
                  <a:gd name="T11" fmla="*/ 22 h 46"/>
                  <a:gd name="T12" fmla="*/ 10 w 50"/>
                  <a:gd name="T13" fmla="*/ 24 h 46"/>
                  <a:gd name="T14" fmla="*/ 8 w 50"/>
                  <a:gd name="T15" fmla="*/ 26 h 46"/>
                  <a:gd name="T16" fmla="*/ 8 w 50"/>
                  <a:gd name="T17" fmla="*/ 26 h 46"/>
                  <a:gd name="T18" fmla="*/ 6 w 50"/>
                  <a:gd name="T19" fmla="*/ 26 h 46"/>
                  <a:gd name="T20" fmla="*/ 4 w 50"/>
                  <a:gd name="T21" fmla="*/ 26 h 46"/>
                  <a:gd name="T22" fmla="*/ 2 w 50"/>
                  <a:gd name="T23" fmla="*/ 28 h 46"/>
                  <a:gd name="T24" fmla="*/ 0 w 50"/>
                  <a:gd name="T25" fmla="*/ 30 h 46"/>
                  <a:gd name="T26" fmla="*/ 0 w 50"/>
                  <a:gd name="T27" fmla="*/ 32 h 46"/>
                  <a:gd name="T28" fmla="*/ 0 w 50"/>
                  <a:gd name="T29" fmla="*/ 38 h 46"/>
                  <a:gd name="T30" fmla="*/ 0 w 50"/>
                  <a:gd name="T31" fmla="*/ 38 h 46"/>
                  <a:gd name="T32" fmla="*/ 4 w 50"/>
                  <a:gd name="T33" fmla="*/ 40 h 46"/>
                  <a:gd name="T34" fmla="*/ 6 w 50"/>
                  <a:gd name="T35" fmla="*/ 42 h 46"/>
                  <a:gd name="T36" fmla="*/ 12 w 50"/>
                  <a:gd name="T37" fmla="*/ 44 h 46"/>
                  <a:gd name="T38" fmla="*/ 18 w 50"/>
                  <a:gd name="T39" fmla="*/ 46 h 46"/>
                  <a:gd name="T40" fmla="*/ 24 w 50"/>
                  <a:gd name="T41" fmla="*/ 46 h 46"/>
                  <a:gd name="T42" fmla="*/ 26 w 50"/>
                  <a:gd name="T43" fmla="*/ 46 h 46"/>
                  <a:gd name="T44" fmla="*/ 30 w 50"/>
                  <a:gd name="T45" fmla="*/ 46 h 46"/>
                  <a:gd name="T46" fmla="*/ 34 w 50"/>
                  <a:gd name="T47" fmla="*/ 44 h 46"/>
                  <a:gd name="T48" fmla="*/ 38 w 50"/>
                  <a:gd name="T49" fmla="*/ 44 h 46"/>
                  <a:gd name="T50" fmla="*/ 44 w 50"/>
                  <a:gd name="T51" fmla="*/ 44 h 46"/>
                  <a:gd name="T52" fmla="*/ 48 w 50"/>
                  <a:gd name="T53" fmla="*/ 44 h 46"/>
                  <a:gd name="T54" fmla="*/ 50 w 50"/>
                  <a:gd name="T55" fmla="*/ 46 h 46"/>
                  <a:gd name="T56" fmla="*/ 50 w 50"/>
                  <a:gd name="T57" fmla="*/ 44 h 46"/>
                  <a:gd name="T58" fmla="*/ 48 w 50"/>
                  <a:gd name="T59" fmla="*/ 42 h 46"/>
                  <a:gd name="T60" fmla="*/ 48 w 50"/>
                  <a:gd name="T61" fmla="*/ 36 h 46"/>
                  <a:gd name="T62" fmla="*/ 46 w 50"/>
                  <a:gd name="T63" fmla="*/ 30 h 46"/>
                  <a:gd name="T64" fmla="*/ 44 w 50"/>
                  <a:gd name="T65" fmla="*/ 26 h 46"/>
                  <a:gd name="T66" fmla="*/ 42 w 50"/>
                  <a:gd name="T67" fmla="*/ 24 h 46"/>
                  <a:gd name="T68" fmla="*/ 40 w 50"/>
                  <a:gd name="T69" fmla="*/ 22 h 46"/>
                  <a:gd name="T70" fmla="*/ 40 w 50"/>
                  <a:gd name="T71" fmla="*/ 18 h 46"/>
                  <a:gd name="T72" fmla="*/ 38 w 50"/>
                  <a:gd name="T73" fmla="*/ 14 h 46"/>
                  <a:gd name="T74" fmla="*/ 38 w 50"/>
                  <a:gd name="T75" fmla="*/ 10 h 46"/>
                  <a:gd name="T76" fmla="*/ 36 w 50"/>
                  <a:gd name="T77" fmla="*/ 6 h 46"/>
                  <a:gd name="T78" fmla="*/ 32 w 50"/>
                  <a:gd name="T79" fmla="*/ 2 h 46"/>
                  <a:gd name="T80" fmla="*/ 30 w 50"/>
                  <a:gd name="T81" fmla="*/ 0 h 46"/>
                  <a:gd name="T82" fmla="*/ 26 w 50"/>
                  <a:gd name="T83" fmla="*/ 2 h 46"/>
                  <a:gd name="T84" fmla="*/ 24 w 50"/>
                  <a:gd name="T85" fmla="*/ 1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" h="46">
                    <a:moveTo>
                      <a:pt x="24" y="18"/>
                    </a:moveTo>
                    <a:lnTo>
                      <a:pt x="24" y="18"/>
                    </a:lnTo>
                    <a:lnTo>
                      <a:pt x="22" y="18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48" y="44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24" y="1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1" name="Freeform 182">
                <a:extLst>
                  <a:ext uri="{FF2B5EF4-FFF2-40B4-BE49-F238E27FC236}">
                    <a16:creationId xmlns:a16="http://schemas.microsoft.com/office/drawing/2014/main" id="{1AC83E97-3D85-4FDE-9438-7E66A103AC4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43750" y="2279650"/>
                <a:ext cx="95250" cy="69850"/>
              </a:xfrm>
              <a:custGeom>
                <a:avLst/>
                <a:gdLst>
                  <a:gd name="T0" fmla="*/ 14 w 60"/>
                  <a:gd name="T1" fmla="*/ 2 h 44"/>
                  <a:gd name="T2" fmla="*/ 14 w 60"/>
                  <a:gd name="T3" fmla="*/ 2 h 44"/>
                  <a:gd name="T4" fmla="*/ 12 w 60"/>
                  <a:gd name="T5" fmla="*/ 2 h 44"/>
                  <a:gd name="T6" fmla="*/ 10 w 60"/>
                  <a:gd name="T7" fmla="*/ 2 h 44"/>
                  <a:gd name="T8" fmla="*/ 8 w 60"/>
                  <a:gd name="T9" fmla="*/ 2 h 44"/>
                  <a:gd name="T10" fmla="*/ 4 w 60"/>
                  <a:gd name="T11" fmla="*/ 2 h 44"/>
                  <a:gd name="T12" fmla="*/ 2 w 60"/>
                  <a:gd name="T13" fmla="*/ 4 h 44"/>
                  <a:gd name="T14" fmla="*/ 0 w 60"/>
                  <a:gd name="T15" fmla="*/ 8 h 44"/>
                  <a:gd name="T16" fmla="*/ 0 w 60"/>
                  <a:gd name="T17" fmla="*/ 12 h 44"/>
                  <a:gd name="T18" fmla="*/ 0 w 60"/>
                  <a:gd name="T19" fmla="*/ 14 h 44"/>
                  <a:gd name="T20" fmla="*/ 0 w 60"/>
                  <a:gd name="T21" fmla="*/ 16 h 44"/>
                  <a:gd name="T22" fmla="*/ 0 w 60"/>
                  <a:gd name="T23" fmla="*/ 20 h 44"/>
                  <a:gd name="T24" fmla="*/ 0 w 60"/>
                  <a:gd name="T25" fmla="*/ 24 h 44"/>
                  <a:gd name="T26" fmla="*/ 0 w 60"/>
                  <a:gd name="T27" fmla="*/ 28 h 44"/>
                  <a:gd name="T28" fmla="*/ 2 w 60"/>
                  <a:gd name="T29" fmla="*/ 32 h 44"/>
                  <a:gd name="T30" fmla="*/ 4 w 60"/>
                  <a:gd name="T31" fmla="*/ 36 h 44"/>
                  <a:gd name="T32" fmla="*/ 6 w 60"/>
                  <a:gd name="T33" fmla="*/ 38 h 44"/>
                  <a:gd name="T34" fmla="*/ 12 w 60"/>
                  <a:gd name="T35" fmla="*/ 40 h 44"/>
                  <a:gd name="T36" fmla="*/ 12 w 60"/>
                  <a:gd name="T37" fmla="*/ 40 h 44"/>
                  <a:gd name="T38" fmla="*/ 14 w 60"/>
                  <a:gd name="T39" fmla="*/ 42 h 44"/>
                  <a:gd name="T40" fmla="*/ 18 w 60"/>
                  <a:gd name="T41" fmla="*/ 44 h 44"/>
                  <a:gd name="T42" fmla="*/ 22 w 60"/>
                  <a:gd name="T43" fmla="*/ 44 h 44"/>
                  <a:gd name="T44" fmla="*/ 26 w 60"/>
                  <a:gd name="T45" fmla="*/ 42 h 44"/>
                  <a:gd name="T46" fmla="*/ 58 w 60"/>
                  <a:gd name="T47" fmla="*/ 42 h 44"/>
                  <a:gd name="T48" fmla="*/ 60 w 60"/>
                  <a:gd name="T49" fmla="*/ 36 h 44"/>
                  <a:gd name="T50" fmla="*/ 58 w 60"/>
                  <a:gd name="T51" fmla="*/ 34 h 44"/>
                  <a:gd name="T52" fmla="*/ 58 w 60"/>
                  <a:gd name="T53" fmla="*/ 32 h 44"/>
                  <a:gd name="T54" fmla="*/ 58 w 60"/>
                  <a:gd name="T55" fmla="*/ 28 h 44"/>
                  <a:gd name="T56" fmla="*/ 56 w 60"/>
                  <a:gd name="T57" fmla="*/ 22 h 44"/>
                  <a:gd name="T58" fmla="*/ 56 w 60"/>
                  <a:gd name="T59" fmla="*/ 16 h 44"/>
                  <a:gd name="T60" fmla="*/ 54 w 60"/>
                  <a:gd name="T61" fmla="*/ 12 h 44"/>
                  <a:gd name="T62" fmla="*/ 54 w 60"/>
                  <a:gd name="T63" fmla="*/ 8 h 44"/>
                  <a:gd name="T64" fmla="*/ 54 w 60"/>
                  <a:gd name="T65" fmla="*/ 6 h 44"/>
                  <a:gd name="T66" fmla="*/ 52 w 60"/>
                  <a:gd name="T67" fmla="*/ 4 h 44"/>
                  <a:gd name="T68" fmla="*/ 48 w 60"/>
                  <a:gd name="T69" fmla="*/ 0 h 44"/>
                  <a:gd name="T70" fmla="*/ 44 w 60"/>
                  <a:gd name="T71" fmla="*/ 0 h 44"/>
                  <a:gd name="T72" fmla="*/ 38 w 60"/>
                  <a:gd name="T73" fmla="*/ 0 h 44"/>
                  <a:gd name="T74" fmla="*/ 30 w 60"/>
                  <a:gd name="T75" fmla="*/ 2 h 44"/>
                  <a:gd name="T76" fmla="*/ 14 w 60"/>
                  <a:gd name="T77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" h="44">
                    <a:moveTo>
                      <a:pt x="14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4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6" y="42"/>
                    </a:lnTo>
                    <a:lnTo>
                      <a:pt x="58" y="42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8" y="32"/>
                    </a:lnTo>
                    <a:lnTo>
                      <a:pt x="58" y="28"/>
                    </a:lnTo>
                    <a:lnTo>
                      <a:pt x="56" y="22"/>
                    </a:lnTo>
                    <a:lnTo>
                      <a:pt x="56" y="16"/>
                    </a:lnTo>
                    <a:lnTo>
                      <a:pt x="54" y="12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14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2" name="Freeform 183">
                <a:extLst>
                  <a:ext uri="{FF2B5EF4-FFF2-40B4-BE49-F238E27FC236}">
                    <a16:creationId xmlns:a16="http://schemas.microsoft.com/office/drawing/2014/main" id="{C6C63F2D-1908-4949-A439-4C396C39DF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10425" y="2606675"/>
                <a:ext cx="38100" cy="50800"/>
              </a:xfrm>
              <a:custGeom>
                <a:avLst/>
                <a:gdLst>
                  <a:gd name="T0" fmla="*/ 10 w 24"/>
                  <a:gd name="T1" fmla="*/ 0 h 32"/>
                  <a:gd name="T2" fmla="*/ 10 w 24"/>
                  <a:gd name="T3" fmla="*/ 0 h 32"/>
                  <a:gd name="T4" fmla="*/ 8 w 24"/>
                  <a:gd name="T5" fmla="*/ 0 h 32"/>
                  <a:gd name="T6" fmla="*/ 6 w 24"/>
                  <a:gd name="T7" fmla="*/ 0 h 32"/>
                  <a:gd name="T8" fmla="*/ 4 w 24"/>
                  <a:gd name="T9" fmla="*/ 2 h 32"/>
                  <a:gd name="T10" fmla="*/ 2 w 24"/>
                  <a:gd name="T11" fmla="*/ 4 h 32"/>
                  <a:gd name="T12" fmla="*/ 0 w 24"/>
                  <a:gd name="T13" fmla="*/ 8 h 32"/>
                  <a:gd name="T14" fmla="*/ 0 w 24"/>
                  <a:gd name="T15" fmla="*/ 14 h 32"/>
                  <a:gd name="T16" fmla="*/ 0 w 24"/>
                  <a:gd name="T17" fmla="*/ 16 h 32"/>
                  <a:gd name="T18" fmla="*/ 0 w 24"/>
                  <a:gd name="T19" fmla="*/ 18 h 32"/>
                  <a:gd name="T20" fmla="*/ 0 w 24"/>
                  <a:gd name="T21" fmla="*/ 22 h 32"/>
                  <a:gd name="T22" fmla="*/ 0 w 24"/>
                  <a:gd name="T23" fmla="*/ 26 h 32"/>
                  <a:gd name="T24" fmla="*/ 2 w 24"/>
                  <a:gd name="T25" fmla="*/ 30 h 32"/>
                  <a:gd name="T26" fmla="*/ 6 w 24"/>
                  <a:gd name="T27" fmla="*/ 32 h 32"/>
                  <a:gd name="T28" fmla="*/ 8 w 24"/>
                  <a:gd name="T29" fmla="*/ 32 h 32"/>
                  <a:gd name="T30" fmla="*/ 10 w 24"/>
                  <a:gd name="T31" fmla="*/ 32 h 32"/>
                  <a:gd name="T32" fmla="*/ 12 w 24"/>
                  <a:gd name="T33" fmla="*/ 32 h 32"/>
                  <a:gd name="T34" fmla="*/ 16 w 24"/>
                  <a:gd name="T35" fmla="*/ 32 h 32"/>
                  <a:gd name="T36" fmla="*/ 18 w 24"/>
                  <a:gd name="T37" fmla="*/ 32 h 32"/>
                  <a:gd name="T38" fmla="*/ 22 w 24"/>
                  <a:gd name="T39" fmla="*/ 30 h 32"/>
                  <a:gd name="T40" fmla="*/ 24 w 24"/>
                  <a:gd name="T41" fmla="*/ 28 h 32"/>
                  <a:gd name="T42" fmla="*/ 24 w 24"/>
                  <a:gd name="T43" fmla="*/ 26 h 32"/>
                  <a:gd name="T44" fmla="*/ 24 w 24"/>
                  <a:gd name="T45" fmla="*/ 24 h 32"/>
                  <a:gd name="T46" fmla="*/ 24 w 24"/>
                  <a:gd name="T47" fmla="*/ 22 h 32"/>
                  <a:gd name="T48" fmla="*/ 24 w 24"/>
                  <a:gd name="T49" fmla="*/ 20 h 32"/>
                  <a:gd name="T50" fmla="*/ 24 w 24"/>
                  <a:gd name="T51" fmla="*/ 16 h 32"/>
                  <a:gd name="T52" fmla="*/ 24 w 24"/>
                  <a:gd name="T53" fmla="*/ 12 h 32"/>
                  <a:gd name="T54" fmla="*/ 24 w 24"/>
                  <a:gd name="T55" fmla="*/ 8 h 32"/>
                  <a:gd name="T56" fmla="*/ 22 w 24"/>
                  <a:gd name="T57" fmla="*/ 4 h 32"/>
                  <a:gd name="T58" fmla="*/ 20 w 24"/>
                  <a:gd name="T59" fmla="*/ 2 h 32"/>
                  <a:gd name="T60" fmla="*/ 16 w 24"/>
                  <a:gd name="T61" fmla="*/ 0 h 32"/>
                  <a:gd name="T62" fmla="*/ 10 w 24"/>
                  <a:gd name="T6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32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3" name="Freeform 184">
                <a:extLst>
                  <a:ext uri="{FF2B5EF4-FFF2-40B4-BE49-F238E27FC236}">
                    <a16:creationId xmlns:a16="http://schemas.microsoft.com/office/drawing/2014/main" id="{9C6CCA57-8C72-4BE5-9DC8-4F5EFBB3EB2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94550" y="1841500"/>
                <a:ext cx="361950" cy="425450"/>
              </a:xfrm>
              <a:custGeom>
                <a:avLst/>
                <a:gdLst>
                  <a:gd name="T0" fmla="*/ 206 w 228"/>
                  <a:gd name="T1" fmla="*/ 82 h 268"/>
                  <a:gd name="T2" fmla="*/ 198 w 228"/>
                  <a:gd name="T3" fmla="*/ 84 h 268"/>
                  <a:gd name="T4" fmla="*/ 198 w 228"/>
                  <a:gd name="T5" fmla="*/ 92 h 268"/>
                  <a:gd name="T6" fmla="*/ 204 w 228"/>
                  <a:gd name="T7" fmla="*/ 96 h 268"/>
                  <a:gd name="T8" fmla="*/ 200 w 228"/>
                  <a:gd name="T9" fmla="*/ 104 h 268"/>
                  <a:gd name="T10" fmla="*/ 214 w 228"/>
                  <a:gd name="T11" fmla="*/ 112 h 268"/>
                  <a:gd name="T12" fmla="*/ 188 w 228"/>
                  <a:gd name="T13" fmla="*/ 122 h 268"/>
                  <a:gd name="T14" fmla="*/ 164 w 228"/>
                  <a:gd name="T15" fmla="*/ 138 h 268"/>
                  <a:gd name="T16" fmla="*/ 152 w 228"/>
                  <a:gd name="T17" fmla="*/ 154 h 268"/>
                  <a:gd name="T18" fmla="*/ 140 w 228"/>
                  <a:gd name="T19" fmla="*/ 160 h 268"/>
                  <a:gd name="T20" fmla="*/ 120 w 228"/>
                  <a:gd name="T21" fmla="*/ 174 h 268"/>
                  <a:gd name="T22" fmla="*/ 106 w 228"/>
                  <a:gd name="T23" fmla="*/ 182 h 268"/>
                  <a:gd name="T24" fmla="*/ 116 w 228"/>
                  <a:gd name="T25" fmla="*/ 188 h 268"/>
                  <a:gd name="T26" fmla="*/ 112 w 228"/>
                  <a:gd name="T27" fmla="*/ 198 h 268"/>
                  <a:gd name="T28" fmla="*/ 100 w 228"/>
                  <a:gd name="T29" fmla="*/ 214 h 268"/>
                  <a:gd name="T30" fmla="*/ 82 w 228"/>
                  <a:gd name="T31" fmla="*/ 224 h 268"/>
                  <a:gd name="T32" fmla="*/ 76 w 228"/>
                  <a:gd name="T33" fmla="*/ 238 h 268"/>
                  <a:gd name="T34" fmla="*/ 74 w 228"/>
                  <a:gd name="T35" fmla="*/ 260 h 268"/>
                  <a:gd name="T36" fmla="*/ 54 w 228"/>
                  <a:gd name="T37" fmla="*/ 268 h 268"/>
                  <a:gd name="T38" fmla="*/ 46 w 228"/>
                  <a:gd name="T39" fmla="*/ 258 h 268"/>
                  <a:gd name="T40" fmla="*/ 24 w 228"/>
                  <a:gd name="T41" fmla="*/ 256 h 268"/>
                  <a:gd name="T42" fmla="*/ 2 w 228"/>
                  <a:gd name="T43" fmla="*/ 240 h 268"/>
                  <a:gd name="T44" fmla="*/ 12 w 228"/>
                  <a:gd name="T45" fmla="*/ 222 h 268"/>
                  <a:gd name="T46" fmla="*/ 20 w 228"/>
                  <a:gd name="T47" fmla="*/ 214 h 268"/>
                  <a:gd name="T48" fmla="*/ 26 w 228"/>
                  <a:gd name="T49" fmla="*/ 206 h 268"/>
                  <a:gd name="T50" fmla="*/ 40 w 228"/>
                  <a:gd name="T51" fmla="*/ 218 h 268"/>
                  <a:gd name="T52" fmla="*/ 40 w 228"/>
                  <a:gd name="T53" fmla="*/ 208 h 268"/>
                  <a:gd name="T54" fmla="*/ 38 w 228"/>
                  <a:gd name="T55" fmla="*/ 198 h 268"/>
                  <a:gd name="T56" fmla="*/ 28 w 228"/>
                  <a:gd name="T57" fmla="*/ 198 h 268"/>
                  <a:gd name="T58" fmla="*/ 30 w 228"/>
                  <a:gd name="T59" fmla="*/ 186 h 268"/>
                  <a:gd name="T60" fmla="*/ 42 w 228"/>
                  <a:gd name="T61" fmla="*/ 176 h 268"/>
                  <a:gd name="T62" fmla="*/ 62 w 228"/>
                  <a:gd name="T63" fmla="*/ 168 h 268"/>
                  <a:gd name="T64" fmla="*/ 64 w 228"/>
                  <a:gd name="T65" fmla="*/ 162 h 268"/>
                  <a:gd name="T66" fmla="*/ 54 w 228"/>
                  <a:gd name="T67" fmla="*/ 144 h 268"/>
                  <a:gd name="T68" fmla="*/ 54 w 228"/>
                  <a:gd name="T69" fmla="*/ 126 h 268"/>
                  <a:gd name="T70" fmla="*/ 60 w 228"/>
                  <a:gd name="T71" fmla="*/ 108 h 268"/>
                  <a:gd name="T72" fmla="*/ 72 w 228"/>
                  <a:gd name="T73" fmla="*/ 120 h 268"/>
                  <a:gd name="T74" fmla="*/ 80 w 228"/>
                  <a:gd name="T75" fmla="*/ 138 h 268"/>
                  <a:gd name="T76" fmla="*/ 82 w 228"/>
                  <a:gd name="T77" fmla="*/ 114 h 268"/>
                  <a:gd name="T78" fmla="*/ 104 w 228"/>
                  <a:gd name="T79" fmla="*/ 94 h 268"/>
                  <a:gd name="T80" fmla="*/ 122 w 228"/>
                  <a:gd name="T81" fmla="*/ 88 h 268"/>
                  <a:gd name="T82" fmla="*/ 132 w 228"/>
                  <a:gd name="T83" fmla="*/ 80 h 268"/>
                  <a:gd name="T84" fmla="*/ 86 w 228"/>
                  <a:gd name="T85" fmla="*/ 74 h 268"/>
                  <a:gd name="T86" fmla="*/ 68 w 228"/>
                  <a:gd name="T87" fmla="*/ 72 h 268"/>
                  <a:gd name="T88" fmla="*/ 56 w 228"/>
                  <a:gd name="T89" fmla="*/ 74 h 268"/>
                  <a:gd name="T90" fmla="*/ 44 w 228"/>
                  <a:gd name="T91" fmla="*/ 54 h 268"/>
                  <a:gd name="T92" fmla="*/ 44 w 228"/>
                  <a:gd name="T93" fmla="*/ 40 h 268"/>
                  <a:gd name="T94" fmla="*/ 66 w 228"/>
                  <a:gd name="T95" fmla="*/ 42 h 268"/>
                  <a:gd name="T96" fmla="*/ 78 w 228"/>
                  <a:gd name="T97" fmla="*/ 26 h 268"/>
                  <a:gd name="T98" fmla="*/ 100 w 228"/>
                  <a:gd name="T99" fmla="*/ 18 h 268"/>
                  <a:gd name="T100" fmla="*/ 122 w 228"/>
                  <a:gd name="T101" fmla="*/ 4 h 268"/>
                  <a:gd name="T102" fmla="*/ 160 w 228"/>
                  <a:gd name="T103" fmla="*/ 2 h 268"/>
                  <a:gd name="T104" fmla="*/ 188 w 228"/>
                  <a:gd name="T105" fmla="*/ 6 h 268"/>
                  <a:gd name="T106" fmla="*/ 212 w 228"/>
                  <a:gd name="T107" fmla="*/ 26 h 268"/>
                  <a:gd name="T108" fmla="*/ 216 w 228"/>
                  <a:gd name="T109" fmla="*/ 30 h 268"/>
                  <a:gd name="T110" fmla="*/ 218 w 228"/>
                  <a:gd name="T111" fmla="*/ 6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8" h="268">
                    <a:moveTo>
                      <a:pt x="222" y="68"/>
                    </a:moveTo>
                    <a:lnTo>
                      <a:pt x="228" y="80"/>
                    </a:lnTo>
                    <a:lnTo>
                      <a:pt x="222" y="82"/>
                    </a:lnTo>
                    <a:lnTo>
                      <a:pt x="216" y="84"/>
                    </a:lnTo>
                    <a:lnTo>
                      <a:pt x="212" y="84"/>
                    </a:lnTo>
                    <a:lnTo>
                      <a:pt x="208" y="82"/>
                    </a:lnTo>
                    <a:lnTo>
                      <a:pt x="206" y="82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8" y="80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6" y="84"/>
                    </a:lnTo>
                    <a:lnTo>
                      <a:pt x="198" y="84"/>
                    </a:lnTo>
                    <a:lnTo>
                      <a:pt x="200" y="86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202" y="90"/>
                    </a:lnTo>
                    <a:lnTo>
                      <a:pt x="202" y="90"/>
                    </a:lnTo>
                    <a:lnTo>
                      <a:pt x="200" y="92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6" y="92"/>
                    </a:lnTo>
                    <a:lnTo>
                      <a:pt x="194" y="92"/>
                    </a:lnTo>
                    <a:lnTo>
                      <a:pt x="192" y="94"/>
                    </a:lnTo>
                    <a:lnTo>
                      <a:pt x="192" y="96"/>
                    </a:lnTo>
                    <a:lnTo>
                      <a:pt x="192" y="96"/>
                    </a:lnTo>
                    <a:lnTo>
                      <a:pt x="204" y="96"/>
                    </a:lnTo>
                    <a:lnTo>
                      <a:pt x="208" y="98"/>
                    </a:lnTo>
                    <a:lnTo>
                      <a:pt x="208" y="98"/>
                    </a:lnTo>
                    <a:lnTo>
                      <a:pt x="206" y="100"/>
                    </a:lnTo>
                    <a:lnTo>
                      <a:pt x="206" y="100"/>
                    </a:lnTo>
                    <a:lnTo>
                      <a:pt x="204" y="102"/>
                    </a:lnTo>
                    <a:lnTo>
                      <a:pt x="202" y="102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14" y="106"/>
                    </a:lnTo>
                    <a:lnTo>
                      <a:pt x="216" y="108"/>
                    </a:lnTo>
                    <a:lnTo>
                      <a:pt x="216" y="110"/>
                    </a:lnTo>
                    <a:lnTo>
                      <a:pt x="214" y="112"/>
                    </a:lnTo>
                    <a:lnTo>
                      <a:pt x="212" y="114"/>
                    </a:lnTo>
                    <a:lnTo>
                      <a:pt x="210" y="114"/>
                    </a:lnTo>
                    <a:lnTo>
                      <a:pt x="210" y="114"/>
                    </a:lnTo>
                    <a:lnTo>
                      <a:pt x="208" y="114"/>
                    </a:lnTo>
                    <a:lnTo>
                      <a:pt x="200" y="116"/>
                    </a:lnTo>
                    <a:lnTo>
                      <a:pt x="194" y="118"/>
                    </a:lnTo>
                    <a:lnTo>
                      <a:pt x="188" y="122"/>
                    </a:lnTo>
                    <a:lnTo>
                      <a:pt x="186" y="124"/>
                    </a:lnTo>
                    <a:lnTo>
                      <a:pt x="184" y="126"/>
                    </a:lnTo>
                    <a:lnTo>
                      <a:pt x="182" y="128"/>
                    </a:lnTo>
                    <a:lnTo>
                      <a:pt x="176" y="134"/>
                    </a:lnTo>
                    <a:lnTo>
                      <a:pt x="172" y="136"/>
                    </a:lnTo>
                    <a:lnTo>
                      <a:pt x="166" y="138"/>
                    </a:lnTo>
                    <a:lnTo>
                      <a:pt x="164" y="138"/>
                    </a:lnTo>
                    <a:lnTo>
                      <a:pt x="162" y="138"/>
                    </a:lnTo>
                    <a:lnTo>
                      <a:pt x="166" y="142"/>
                    </a:lnTo>
                    <a:lnTo>
                      <a:pt x="160" y="148"/>
                    </a:lnTo>
                    <a:lnTo>
                      <a:pt x="158" y="150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4" y="156"/>
                    </a:lnTo>
                    <a:lnTo>
                      <a:pt x="154" y="158"/>
                    </a:lnTo>
                    <a:lnTo>
                      <a:pt x="152" y="160"/>
                    </a:lnTo>
                    <a:lnTo>
                      <a:pt x="150" y="162"/>
                    </a:lnTo>
                    <a:lnTo>
                      <a:pt x="148" y="164"/>
                    </a:lnTo>
                    <a:lnTo>
                      <a:pt x="146" y="164"/>
                    </a:lnTo>
                    <a:lnTo>
                      <a:pt x="140" y="160"/>
                    </a:lnTo>
                    <a:lnTo>
                      <a:pt x="132" y="166"/>
                    </a:lnTo>
                    <a:lnTo>
                      <a:pt x="130" y="164"/>
                    </a:lnTo>
                    <a:lnTo>
                      <a:pt x="128" y="164"/>
                    </a:lnTo>
                    <a:lnTo>
                      <a:pt x="124" y="168"/>
                    </a:lnTo>
                    <a:lnTo>
                      <a:pt x="122" y="170"/>
                    </a:lnTo>
                    <a:lnTo>
                      <a:pt x="120" y="172"/>
                    </a:lnTo>
                    <a:lnTo>
                      <a:pt x="120" y="174"/>
                    </a:lnTo>
                    <a:lnTo>
                      <a:pt x="118" y="176"/>
                    </a:lnTo>
                    <a:lnTo>
                      <a:pt x="116" y="178"/>
                    </a:lnTo>
                    <a:lnTo>
                      <a:pt x="114" y="180"/>
                    </a:lnTo>
                    <a:lnTo>
                      <a:pt x="112" y="180"/>
                    </a:lnTo>
                    <a:lnTo>
                      <a:pt x="112" y="180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6" y="184"/>
                    </a:lnTo>
                    <a:lnTo>
                      <a:pt x="106" y="184"/>
                    </a:lnTo>
                    <a:lnTo>
                      <a:pt x="106" y="186"/>
                    </a:lnTo>
                    <a:lnTo>
                      <a:pt x="106" y="188"/>
                    </a:lnTo>
                    <a:lnTo>
                      <a:pt x="108" y="186"/>
                    </a:lnTo>
                    <a:lnTo>
                      <a:pt x="112" y="188"/>
                    </a:lnTo>
                    <a:lnTo>
                      <a:pt x="116" y="188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20" y="192"/>
                    </a:lnTo>
                    <a:lnTo>
                      <a:pt x="118" y="194"/>
                    </a:lnTo>
                    <a:lnTo>
                      <a:pt x="116" y="196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0" y="200"/>
                    </a:lnTo>
                    <a:lnTo>
                      <a:pt x="110" y="202"/>
                    </a:lnTo>
                    <a:lnTo>
                      <a:pt x="108" y="204"/>
                    </a:lnTo>
                    <a:lnTo>
                      <a:pt x="104" y="206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0" y="214"/>
                    </a:lnTo>
                    <a:lnTo>
                      <a:pt x="98" y="218"/>
                    </a:lnTo>
                    <a:lnTo>
                      <a:pt x="96" y="222"/>
                    </a:lnTo>
                    <a:lnTo>
                      <a:pt x="92" y="224"/>
                    </a:lnTo>
                    <a:lnTo>
                      <a:pt x="88" y="224"/>
                    </a:lnTo>
                    <a:lnTo>
                      <a:pt x="86" y="226"/>
                    </a:lnTo>
                    <a:lnTo>
                      <a:pt x="86" y="226"/>
                    </a:lnTo>
                    <a:lnTo>
                      <a:pt x="82" y="224"/>
                    </a:lnTo>
                    <a:lnTo>
                      <a:pt x="80" y="224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6" y="234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6" y="238"/>
                    </a:lnTo>
                    <a:lnTo>
                      <a:pt x="78" y="242"/>
                    </a:lnTo>
                    <a:lnTo>
                      <a:pt x="78" y="246"/>
                    </a:lnTo>
                    <a:lnTo>
                      <a:pt x="78" y="250"/>
                    </a:lnTo>
                    <a:lnTo>
                      <a:pt x="78" y="250"/>
                    </a:lnTo>
                    <a:lnTo>
                      <a:pt x="78" y="256"/>
                    </a:lnTo>
                    <a:lnTo>
                      <a:pt x="76" y="258"/>
                    </a:lnTo>
                    <a:lnTo>
                      <a:pt x="74" y="260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2" y="266"/>
                    </a:lnTo>
                    <a:lnTo>
                      <a:pt x="58" y="266"/>
                    </a:lnTo>
                    <a:lnTo>
                      <a:pt x="54" y="268"/>
                    </a:lnTo>
                    <a:lnTo>
                      <a:pt x="52" y="266"/>
                    </a:lnTo>
                    <a:lnTo>
                      <a:pt x="50" y="266"/>
                    </a:lnTo>
                    <a:lnTo>
                      <a:pt x="48" y="264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6" y="258"/>
                    </a:lnTo>
                    <a:lnTo>
                      <a:pt x="42" y="256"/>
                    </a:lnTo>
                    <a:lnTo>
                      <a:pt x="38" y="254"/>
                    </a:lnTo>
                    <a:lnTo>
                      <a:pt x="36" y="254"/>
                    </a:lnTo>
                    <a:lnTo>
                      <a:pt x="34" y="254"/>
                    </a:lnTo>
                    <a:lnTo>
                      <a:pt x="32" y="254"/>
                    </a:lnTo>
                    <a:lnTo>
                      <a:pt x="28" y="256"/>
                    </a:lnTo>
                    <a:lnTo>
                      <a:pt x="24" y="256"/>
                    </a:lnTo>
                    <a:lnTo>
                      <a:pt x="22" y="254"/>
                    </a:lnTo>
                    <a:lnTo>
                      <a:pt x="20" y="252"/>
                    </a:lnTo>
                    <a:lnTo>
                      <a:pt x="18" y="250"/>
                    </a:lnTo>
                    <a:lnTo>
                      <a:pt x="16" y="250"/>
                    </a:lnTo>
                    <a:lnTo>
                      <a:pt x="10" y="246"/>
                    </a:lnTo>
                    <a:lnTo>
                      <a:pt x="6" y="244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4" y="230"/>
                    </a:lnTo>
                    <a:lnTo>
                      <a:pt x="6" y="226"/>
                    </a:lnTo>
                    <a:lnTo>
                      <a:pt x="10" y="224"/>
                    </a:lnTo>
                    <a:lnTo>
                      <a:pt x="12" y="222"/>
                    </a:lnTo>
                    <a:lnTo>
                      <a:pt x="14" y="222"/>
                    </a:lnTo>
                    <a:lnTo>
                      <a:pt x="16" y="222"/>
                    </a:lnTo>
                    <a:lnTo>
                      <a:pt x="20" y="220"/>
                    </a:lnTo>
                    <a:lnTo>
                      <a:pt x="24" y="218"/>
                    </a:lnTo>
                    <a:lnTo>
                      <a:pt x="24" y="216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4" y="206"/>
                    </a:lnTo>
                    <a:lnTo>
                      <a:pt x="26" y="206"/>
                    </a:lnTo>
                    <a:lnTo>
                      <a:pt x="28" y="208"/>
                    </a:lnTo>
                    <a:lnTo>
                      <a:pt x="28" y="208"/>
                    </a:lnTo>
                    <a:lnTo>
                      <a:pt x="30" y="212"/>
                    </a:lnTo>
                    <a:lnTo>
                      <a:pt x="34" y="216"/>
                    </a:lnTo>
                    <a:lnTo>
                      <a:pt x="36" y="218"/>
                    </a:lnTo>
                    <a:lnTo>
                      <a:pt x="38" y="218"/>
                    </a:lnTo>
                    <a:lnTo>
                      <a:pt x="40" y="218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4" y="216"/>
                    </a:lnTo>
                    <a:lnTo>
                      <a:pt x="44" y="214"/>
                    </a:lnTo>
                    <a:lnTo>
                      <a:pt x="42" y="212"/>
                    </a:lnTo>
                    <a:lnTo>
                      <a:pt x="42" y="210"/>
                    </a:lnTo>
                    <a:lnTo>
                      <a:pt x="40" y="208"/>
                    </a:lnTo>
                    <a:lnTo>
                      <a:pt x="40" y="206"/>
                    </a:lnTo>
                    <a:lnTo>
                      <a:pt x="36" y="204"/>
                    </a:lnTo>
                    <a:lnTo>
                      <a:pt x="36" y="202"/>
                    </a:lnTo>
                    <a:lnTo>
                      <a:pt x="36" y="20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40" y="194"/>
                    </a:lnTo>
                    <a:lnTo>
                      <a:pt x="40" y="192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28" y="198"/>
                    </a:lnTo>
                    <a:lnTo>
                      <a:pt x="26" y="198"/>
                    </a:lnTo>
                    <a:lnTo>
                      <a:pt x="24" y="196"/>
                    </a:lnTo>
                    <a:lnTo>
                      <a:pt x="26" y="194"/>
                    </a:lnTo>
                    <a:lnTo>
                      <a:pt x="26" y="190"/>
                    </a:lnTo>
                    <a:lnTo>
                      <a:pt x="28" y="188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34" y="180"/>
                    </a:lnTo>
                    <a:lnTo>
                      <a:pt x="36" y="176"/>
                    </a:lnTo>
                    <a:lnTo>
                      <a:pt x="38" y="174"/>
                    </a:lnTo>
                    <a:lnTo>
                      <a:pt x="40" y="174"/>
                    </a:lnTo>
                    <a:lnTo>
                      <a:pt x="40" y="174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6" y="178"/>
                    </a:lnTo>
                    <a:lnTo>
                      <a:pt x="50" y="176"/>
                    </a:lnTo>
                    <a:lnTo>
                      <a:pt x="54" y="174"/>
                    </a:lnTo>
                    <a:lnTo>
                      <a:pt x="58" y="172"/>
                    </a:lnTo>
                    <a:lnTo>
                      <a:pt x="60" y="170"/>
                    </a:lnTo>
                    <a:lnTo>
                      <a:pt x="62" y="168"/>
                    </a:lnTo>
                    <a:lnTo>
                      <a:pt x="64" y="168"/>
                    </a:lnTo>
                    <a:lnTo>
                      <a:pt x="68" y="166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6" y="162"/>
                    </a:lnTo>
                    <a:lnTo>
                      <a:pt x="64" y="162"/>
                    </a:lnTo>
                    <a:lnTo>
                      <a:pt x="62" y="162"/>
                    </a:lnTo>
                    <a:lnTo>
                      <a:pt x="60" y="166"/>
                    </a:lnTo>
                    <a:lnTo>
                      <a:pt x="56" y="166"/>
                    </a:lnTo>
                    <a:lnTo>
                      <a:pt x="54" y="164"/>
                    </a:lnTo>
                    <a:lnTo>
                      <a:pt x="52" y="164"/>
                    </a:lnTo>
                    <a:lnTo>
                      <a:pt x="50" y="162"/>
                    </a:lnTo>
                    <a:lnTo>
                      <a:pt x="54" y="144"/>
                    </a:lnTo>
                    <a:lnTo>
                      <a:pt x="58" y="140"/>
                    </a:lnTo>
                    <a:lnTo>
                      <a:pt x="60" y="136"/>
                    </a:lnTo>
                    <a:lnTo>
                      <a:pt x="60" y="134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4" y="126"/>
                    </a:lnTo>
                    <a:lnTo>
                      <a:pt x="52" y="122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2" y="112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66" y="112"/>
                    </a:lnTo>
                    <a:lnTo>
                      <a:pt x="68" y="114"/>
                    </a:lnTo>
                    <a:lnTo>
                      <a:pt x="70" y="118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4" y="140"/>
                    </a:lnTo>
                    <a:lnTo>
                      <a:pt x="74" y="142"/>
                    </a:lnTo>
                    <a:lnTo>
                      <a:pt x="74" y="144"/>
                    </a:lnTo>
                    <a:lnTo>
                      <a:pt x="76" y="144"/>
                    </a:lnTo>
                    <a:lnTo>
                      <a:pt x="78" y="142"/>
                    </a:lnTo>
                    <a:lnTo>
                      <a:pt x="78" y="140"/>
                    </a:lnTo>
                    <a:lnTo>
                      <a:pt x="80" y="138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0" y="128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4" y="108"/>
                    </a:lnTo>
                    <a:lnTo>
                      <a:pt x="84" y="106"/>
                    </a:lnTo>
                    <a:lnTo>
                      <a:pt x="86" y="102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104" y="94"/>
                    </a:lnTo>
                    <a:lnTo>
                      <a:pt x="108" y="96"/>
                    </a:lnTo>
                    <a:lnTo>
                      <a:pt x="112" y="96"/>
                    </a:lnTo>
                    <a:lnTo>
                      <a:pt x="116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20" y="90"/>
                    </a:lnTo>
                    <a:lnTo>
                      <a:pt x="122" y="88"/>
                    </a:lnTo>
                    <a:lnTo>
                      <a:pt x="126" y="86"/>
                    </a:lnTo>
                    <a:lnTo>
                      <a:pt x="128" y="86"/>
                    </a:lnTo>
                    <a:lnTo>
                      <a:pt x="130" y="86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30" y="82"/>
                    </a:lnTo>
                    <a:lnTo>
                      <a:pt x="132" y="80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0" y="76"/>
                    </a:lnTo>
                    <a:lnTo>
                      <a:pt x="96" y="80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86" y="74"/>
                    </a:lnTo>
                    <a:lnTo>
                      <a:pt x="82" y="74"/>
                    </a:lnTo>
                    <a:lnTo>
                      <a:pt x="82" y="74"/>
                    </a:lnTo>
                    <a:lnTo>
                      <a:pt x="78" y="74"/>
                    </a:lnTo>
                    <a:lnTo>
                      <a:pt x="74" y="74"/>
                    </a:lnTo>
                    <a:lnTo>
                      <a:pt x="70" y="74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6" y="70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6" y="50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60" y="38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8" y="4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2" y="30"/>
                    </a:lnTo>
                    <a:lnTo>
                      <a:pt x="74" y="28"/>
                    </a:lnTo>
                    <a:lnTo>
                      <a:pt x="78" y="26"/>
                    </a:lnTo>
                    <a:lnTo>
                      <a:pt x="82" y="26"/>
                    </a:lnTo>
                    <a:lnTo>
                      <a:pt x="86" y="26"/>
                    </a:lnTo>
                    <a:lnTo>
                      <a:pt x="90" y="24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6" y="26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2" y="14"/>
                    </a:lnTo>
                    <a:lnTo>
                      <a:pt x="106" y="12"/>
                    </a:lnTo>
                    <a:lnTo>
                      <a:pt x="110" y="8"/>
                    </a:lnTo>
                    <a:lnTo>
                      <a:pt x="118" y="6"/>
                    </a:lnTo>
                    <a:lnTo>
                      <a:pt x="120" y="14"/>
                    </a:lnTo>
                    <a:lnTo>
                      <a:pt x="122" y="4"/>
                    </a:lnTo>
                    <a:lnTo>
                      <a:pt x="122" y="2"/>
                    </a:lnTo>
                    <a:lnTo>
                      <a:pt x="126" y="2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8" y="2"/>
                    </a:lnTo>
                    <a:lnTo>
                      <a:pt x="160" y="2"/>
                    </a:lnTo>
                    <a:lnTo>
                      <a:pt x="170" y="4"/>
                    </a:lnTo>
                    <a:lnTo>
                      <a:pt x="174" y="4"/>
                    </a:lnTo>
                    <a:lnTo>
                      <a:pt x="174" y="1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84" y="6"/>
                    </a:lnTo>
                    <a:lnTo>
                      <a:pt x="188" y="6"/>
                    </a:lnTo>
                    <a:lnTo>
                      <a:pt x="192" y="8"/>
                    </a:lnTo>
                    <a:lnTo>
                      <a:pt x="196" y="8"/>
                    </a:lnTo>
                    <a:lnTo>
                      <a:pt x="200" y="12"/>
                    </a:lnTo>
                    <a:lnTo>
                      <a:pt x="202" y="16"/>
                    </a:lnTo>
                    <a:lnTo>
                      <a:pt x="206" y="20"/>
                    </a:lnTo>
                    <a:lnTo>
                      <a:pt x="210" y="22"/>
                    </a:lnTo>
                    <a:lnTo>
                      <a:pt x="212" y="26"/>
                    </a:lnTo>
                    <a:lnTo>
                      <a:pt x="212" y="26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30"/>
                    </a:lnTo>
                    <a:lnTo>
                      <a:pt x="210" y="28"/>
                    </a:lnTo>
                    <a:lnTo>
                      <a:pt x="214" y="28"/>
                    </a:lnTo>
                    <a:lnTo>
                      <a:pt x="216" y="30"/>
                    </a:lnTo>
                    <a:lnTo>
                      <a:pt x="220" y="36"/>
                    </a:lnTo>
                    <a:lnTo>
                      <a:pt x="222" y="40"/>
                    </a:lnTo>
                    <a:lnTo>
                      <a:pt x="220" y="46"/>
                    </a:lnTo>
                    <a:lnTo>
                      <a:pt x="218" y="52"/>
                    </a:lnTo>
                    <a:lnTo>
                      <a:pt x="216" y="56"/>
                    </a:lnTo>
                    <a:lnTo>
                      <a:pt x="218" y="60"/>
                    </a:lnTo>
                    <a:lnTo>
                      <a:pt x="218" y="64"/>
                    </a:lnTo>
                    <a:lnTo>
                      <a:pt x="220" y="66"/>
                    </a:lnTo>
                    <a:lnTo>
                      <a:pt x="222" y="68"/>
                    </a:lnTo>
                    <a:lnTo>
                      <a:pt x="222" y="6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4" name="Freeform 186">
                <a:extLst>
                  <a:ext uri="{FF2B5EF4-FFF2-40B4-BE49-F238E27FC236}">
                    <a16:creationId xmlns:a16="http://schemas.microsoft.com/office/drawing/2014/main" id="{756711BB-634B-4BDE-A876-A3B2A9EEF46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5500" y="2435225"/>
                <a:ext cx="1736725" cy="1184275"/>
              </a:xfrm>
              <a:custGeom>
                <a:avLst/>
                <a:gdLst>
                  <a:gd name="T0" fmla="*/ 944 w 1094"/>
                  <a:gd name="T1" fmla="*/ 658 h 746"/>
                  <a:gd name="T2" fmla="*/ 978 w 1094"/>
                  <a:gd name="T3" fmla="*/ 698 h 746"/>
                  <a:gd name="T4" fmla="*/ 1002 w 1094"/>
                  <a:gd name="T5" fmla="*/ 710 h 746"/>
                  <a:gd name="T6" fmla="*/ 978 w 1094"/>
                  <a:gd name="T7" fmla="*/ 672 h 746"/>
                  <a:gd name="T8" fmla="*/ 970 w 1094"/>
                  <a:gd name="T9" fmla="*/ 640 h 746"/>
                  <a:gd name="T10" fmla="*/ 930 w 1094"/>
                  <a:gd name="T11" fmla="*/ 638 h 746"/>
                  <a:gd name="T12" fmla="*/ 1022 w 1094"/>
                  <a:gd name="T13" fmla="*/ 600 h 746"/>
                  <a:gd name="T14" fmla="*/ 1082 w 1094"/>
                  <a:gd name="T15" fmla="*/ 568 h 746"/>
                  <a:gd name="T16" fmla="*/ 1070 w 1094"/>
                  <a:gd name="T17" fmla="*/ 500 h 746"/>
                  <a:gd name="T18" fmla="*/ 1024 w 1094"/>
                  <a:gd name="T19" fmla="*/ 460 h 746"/>
                  <a:gd name="T20" fmla="*/ 974 w 1094"/>
                  <a:gd name="T21" fmla="*/ 372 h 746"/>
                  <a:gd name="T22" fmla="*/ 916 w 1094"/>
                  <a:gd name="T23" fmla="*/ 354 h 746"/>
                  <a:gd name="T24" fmla="*/ 878 w 1094"/>
                  <a:gd name="T25" fmla="*/ 312 h 746"/>
                  <a:gd name="T26" fmla="*/ 806 w 1094"/>
                  <a:gd name="T27" fmla="*/ 332 h 746"/>
                  <a:gd name="T28" fmla="*/ 816 w 1094"/>
                  <a:gd name="T29" fmla="*/ 458 h 746"/>
                  <a:gd name="T30" fmla="*/ 790 w 1094"/>
                  <a:gd name="T31" fmla="*/ 510 h 746"/>
                  <a:gd name="T32" fmla="*/ 792 w 1094"/>
                  <a:gd name="T33" fmla="*/ 576 h 746"/>
                  <a:gd name="T34" fmla="*/ 758 w 1094"/>
                  <a:gd name="T35" fmla="*/ 556 h 746"/>
                  <a:gd name="T36" fmla="*/ 736 w 1094"/>
                  <a:gd name="T37" fmla="*/ 496 h 746"/>
                  <a:gd name="T38" fmla="*/ 640 w 1094"/>
                  <a:gd name="T39" fmla="*/ 440 h 746"/>
                  <a:gd name="T40" fmla="*/ 592 w 1094"/>
                  <a:gd name="T41" fmla="*/ 392 h 746"/>
                  <a:gd name="T42" fmla="*/ 644 w 1094"/>
                  <a:gd name="T43" fmla="*/ 298 h 746"/>
                  <a:gd name="T44" fmla="*/ 682 w 1094"/>
                  <a:gd name="T45" fmla="*/ 266 h 746"/>
                  <a:gd name="T46" fmla="*/ 672 w 1094"/>
                  <a:gd name="T47" fmla="*/ 194 h 746"/>
                  <a:gd name="T48" fmla="*/ 738 w 1094"/>
                  <a:gd name="T49" fmla="*/ 194 h 746"/>
                  <a:gd name="T50" fmla="*/ 774 w 1094"/>
                  <a:gd name="T51" fmla="*/ 156 h 746"/>
                  <a:gd name="T52" fmla="*/ 768 w 1094"/>
                  <a:gd name="T53" fmla="*/ 114 h 746"/>
                  <a:gd name="T54" fmla="*/ 744 w 1094"/>
                  <a:gd name="T55" fmla="*/ 74 h 746"/>
                  <a:gd name="T56" fmla="*/ 714 w 1094"/>
                  <a:gd name="T57" fmla="*/ 138 h 746"/>
                  <a:gd name="T58" fmla="*/ 686 w 1094"/>
                  <a:gd name="T59" fmla="*/ 106 h 746"/>
                  <a:gd name="T60" fmla="*/ 658 w 1094"/>
                  <a:gd name="T61" fmla="*/ 100 h 746"/>
                  <a:gd name="T62" fmla="*/ 644 w 1094"/>
                  <a:gd name="T63" fmla="*/ 48 h 746"/>
                  <a:gd name="T64" fmla="*/ 610 w 1094"/>
                  <a:gd name="T65" fmla="*/ 4 h 746"/>
                  <a:gd name="T66" fmla="*/ 598 w 1094"/>
                  <a:gd name="T67" fmla="*/ 78 h 746"/>
                  <a:gd name="T68" fmla="*/ 630 w 1094"/>
                  <a:gd name="T69" fmla="*/ 122 h 746"/>
                  <a:gd name="T70" fmla="*/ 584 w 1094"/>
                  <a:gd name="T71" fmla="*/ 124 h 746"/>
                  <a:gd name="T72" fmla="*/ 544 w 1094"/>
                  <a:gd name="T73" fmla="*/ 152 h 746"/>
                  <a:gd name="T74" fmla="*/ 502 w 1094"/>
                  <a:gd name="T75" fmla="*/ 150 h 746"/>
                  <a:gd name="T76" fmla="*/ 464 w 1094"/>
                  <a:gd name="T77" fmla="*/ 122 h 746"/>
                  <a:gd name="T78" fmla="*/ 424 w 1094"/>
                  <a:gd name="T79" fmla="*/ 124 h 746"/>
                  <a:gd name="T80" fmla="*/ 420 w 1094"/>
                  <a:gd name="T81" fmla="*/ 186 h 746"/>
                  <a:gd name="T82" fmla="*/ 380 w 1094"/>
                  <a:gd name="T83" fmla="*/ 148 h 746"/>
                  <a:gd name="T84" fmla="*/ 342 w 1094"/>
                  <a:gd name="T85" fmla="*/ 138 h 746"/>
                  <a:gd name="T86" fmla="*/ 328 w 1094"/>
                  <a:gd name="T87" fmla="*/ 100 h 746"/>
                  <a:gd name="T88" fmla="*/ 282 w 1094"/>
                  <a:gd name="T89" fmla="*/ 84 h 746"/>
                  <a:gd name="T90" fmla="*/ 220 w 1094"/>
                  <a:gd name="T91" fmla="*/ 72 h 746"/>
                  <a:gd name="T92" fmla="*/ 182 w 1094"/>
                  <a:gd name="T93" fmla="*/ 44 h 746"/>
                  <a:gd name="T94" fmla="*/ 166 w 1094"/>
                  <a:gd name="T95" fmla="*/ 62 h 746"/>
                  <a:gd name="T96" fmla="*/ 124 w 1094"/>
                  <a:gd name="T97" fmla="*/ 78 h 746"/>
                  <a:gd name="T98" fmla="*/ 22 w 1094"/>
                  <a:gd name="T99" fmla="*/ 80 h 746"/>
                  <a:gd name="T100" fmla="*/ 80 w 1094"/>
                  <a:gd name="T101" fmla="*/ 388 h 746"/>
                  <a:gd name="T102" fmla="*/ 152 w 1094"/>
                  <a:gd name="T103" fmla="*/ 496 h 746"/>
                  <a:gd name="T104" fmla="*/ 172 w 1094"/>
                  <a:gd name="T105" fmla="*/ 572 h 746"/>
                  <a:gd name="T106" fmla="*/ 638 w 1094"/>
                  <a:gd name="T107" fmla="*/ 646 h 746"/>
                  <a:gd name="T108" fmla="*/ 720 w 1094"/>
                  <a:gd name="T109" fmla="*/ 648 h 746"/>
                  <a:gd name="T110" fmla="*/ 756 w 1094"/>
                  <a:gd name="T111" fmla="*/ 672 h 746"/>
                  <a:gd name="T112" fmla="*/ 784 w 1094"/>
                  <a:gd name="T113" fmla="*/ 704 h 746"/>
                  <a:gd name="T114" fmla="*/ 752 w 1094"/>
                  <a:gd name="T115" fmla="*/ 722 h 746"/>
                  <a:gd name="T116" fmla="*/ 750 w 1094"/>
                  <a:gd name="T117" fmla="*/ 744 h 746"/>
                  <a:gd name="T118" fmla="*/ 798 w 1094"/>
                  <a:gd name="T119" fmla="*/ 722 h 746"/>
                  <a:gd name="T120" fmla="*/ 840 w 1094"/>
                  <a:gd name="T121" fmla="*/ 698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4" h="746">
                    <a:moveTo>
                      <a:pt x="850" y="702"/>
                    </a:moveTo>
                    <a:lnTo>
                      <a:pt x="864" y="690"/>
                    </a:lnTo>
                    <a:lnTo>
                      <a:pt x="880" y="682"/>
                    </a:lnTo>
                    <a:lnTo>
                      <a:pt x="894" y="680"/>
                    </a:lnTo>
                    <a:lnTo>
                      <a:pt x="906" y="678"/>
                    </a:lnTo>
                    <a:lnTo>
                      <a:pt x="910" y="678"/>
                    </a:lnTo>
                    <a:lnTo>
                      <a:pt x="916" y="668"/>
                    </a:lnTo>
                    <a:lnTo>
                      <a:pt x="920" y="662"/>
                    </a:lnTo>
                    <a:lnTo>
                      <a:pt x="924" y="658"/>
                    </a:lnTo>
                    <a:lnTo>
                      <a:pt x="928" y="656"/>
                    </a:lnTo>
                    <a:lnTo>
                      <a:pt x="932" y="654"/>
                    </a:lnTo>
                    <a:lnTo>
                      <a:pt x="934" y="654"/>
                    </a:lnTo>
                    <a:lnTo>
                      <a:pt x="936" y="656"/>
                    </a:lnTo>
                    <a:lnTo>
                      <a:pt x="936" y="656"/>
                    </a:lnTo>
                    <a:lnTo>
                      <a:pt x="938" y="656"/>
                    </a:lnTo>
                    <a:lnTo>
                      <a:pt x="944" y="658"/>
                    </a:lnTo>
                    <a:lnTo>
                      <a:pt x="946" y="666"/>
                    </a:lnTo>
                    <a:lnTo>
                      <a:pt x="944" y="674"/>
                    </a:lnTo>
                    <a:lnTo>
                      <a:pt x="940" y="682"/>
                    </a:lnTo>
                    <a:lnTo>
                      <a:pt x="938" y="688"/>
                    </a:lnTo>
                    <a:lnTo>
                      <a:pt x="936" y="690"/>
                    </a:lnTo>
                    <a:lnTo>
                      <a:pt x="946" y="698"/>
                    </a:lnTo>
                    <a:lnTo>
                      <a:pt x="956" y="700"/>
                    </a:lnTo>
                    <a:lnTo>
                      <a:pt x="964" y="696"/>
                    </a:lnTo>
                    <a:lnTo>
                      <a:pt x="970" y="692"/>
                    </a:lnTo>
                    <a:lnTo>
                      <a:pt x="972" y="690"/>
                    </a:lnTo>
                    <a:lnTo>
                      <a:pt x="978" y="690"/>
                    </a:lnTo>
                    <a:lnTo>
                      <a:pt x="980" y="690"/>
                    </a:lnTo>
                    <a:lnTo>
                      <a:pt x="982" y="692"/>
                    </a:lnTo>
                    <a:lnTo>
                      <a:pt x="982" y="694"/>
                    </a:lnTo>
                    <a:lnTo>
                      <a:pt x="980" y="696"/>
                    </a:lnTo>
                    <a:lnTo>
                      <a:pt x="978" y="698"/>
                    </a:lnTo>
                    <a:lnTo>
                      <a:pt x="976" y="700"/>
                    </a:lnTo>
                    <a:lnTo>
                      <a:pt x="974" y="702"/>
                    </a:lnTo>
                    <a:lnTo>
                      <a:pt x="972" y="702"/>
                    </a:lnTo>
                    <a:lnTo>
                      <a:pt x="972" y="702"/>
                    </a:lnTo>
                    <a:lnTo>
                      <a:pt x="966" y="706"/>
                    </a:lnTo>
                    <a:lnTo>
                      <a:pt x="962" y="708"/>
                    </a:lnTo>
                    <a:lnTo>
                      <a:pt x="960" y="712"/>
                    </a:lnTo>
                    <a:lnTo>
                      <a:pt x="960" y="714"/>
                    </a:lnTo>
                    <a:lnTo>
                      <a:pt x="960" y="718"/>
                    </a:lnTo>
                    <a:lnTo>
                      <a:pt x="960" y="720"/>
                    </a:lnTo>
                    <a:lnTo>
                      <a:pt x="962" y="722"/>
                    </a:lnTo>
                    <a:lnTo>
                      <a:pt x="962" y="722"/>
                    </a:lnTo>
                    <a:lnTo>
                      <a:pt x="968" y="722"/>
                    </a:lnTo>
                    <a:lnTo>
                      <a:pt x="980" y="718"/>
                    </a:lnTo>
                    <a:lnTo>
                      <a:pt x="992" y="714"/>
                    </a:lnTo>
                    <a:lnTo>
                      <a:pt x="1002" y="710"/>
                    </a:lnTo>
                    <a:lnTo>
                      <a:pt x="1006" y="708"/>
                    </a:lnTo>
                    <a:lnTo>
                      <a:pt x="1010" y="706"/>
                    </a:lnTo>
                    <a:lnTo>
                      <a:pt x="1012" y="704"/>
                    </a:lnTo>
                    <a:lnTo>
                      <a:pt x="1012" y="702"/>
                    </a:lnTo>
                    <a:lnTo>
                      <a:pt x="1010" y="700"/>
                    </a:lnTo>
                    <a:lnTo>
                      <a:pt x="1008" y="698"/>
                    </a:lnTo>
                    <a:lnTo>
                      <a:pt x="1006" y="696"/>
                    </a:lnTo>
                    <a:lnTo>
                      <a:pt x="1006" y="696"/>
                    </a:lnTo>
                    <a:lnTo>
                      <a:pt x="1004" y="696"/>
                    </a:lnTo>
                    <a:lnTo>
                      <a:pt x="1000" y="694"/>
                    </a:lnTo>
                    <a:lnTo>
                      <a:pt x="996" y="690"/>
                    </a:lnTo>
                    <a:lnTo>
                      <a:pt x="990" y="686"/>
                    </a:lnTo>
                    <a:lnTo>
                      <a:pt x="986" y="682"/>
                    </a:lnTo>
                    <a:lnTo>
                      <a:pt x="982" y="678"/>
                    </a:lnTo>
                    <a:lnTo>
                      <a:pt x="980" y="674"/>
                    </a:lnTo>
                    <a:lnTo>
                      <a:pt x="978" y="672"/>
                    </a:lnTo>
                    <a:lnTo>
                      <a:pt x="976" y="670"/>
                    </a:lnTo>
                    <a:lnTo>
                      <a:pt x="972" y="666"/>
                    </a:lnTo>
                    <a:lnTo>
                      <a:pt x="970" y="662"/>
                    </a:lnTo>
                    <a:lnTo>
                      <a:pt x="972" y="658"/>
                    </a:lnTo>
                    <a:lnTo>
                      <a:pt x="972" y="656"/>
                    </a:lnTo>
                    <a:lnTo>
                      <a:pt x="974" y="654"/>
                    </a:lnTo>
                    <a:lnTo>
                      <a:pt x="974" y="652"/>
                    </a:lnTo>
                    <a:lnTo>
                      <a:pt x="974" y="648"/>
                    </a:lnTo>
                    <a:lnTo>
                      <a:pt x="972" y="646"/>
                    </a:lnTo>
                    <a:lnTo>
                      <a:pt x="970" y="646"/>
                    </a:lnTo>
                    <a:lnTo>
                      <a:pt x="968" y="644"/>
                    </a:lnTo>
                    <a:lnTo>
                      <a:pt x="966" y="646"/>
                    </a:lnTo>
                    <a:lnTo>
                      <a:pt x="964" y="646"/>
                    </a:lnTo>
                    <a:lnTo>
                      <a:pt x="964" y="646"/>
                    </a:lnTo>
                    <a:lnTo>
                      <a:pt x="964" y="640"/>
                    </a:lnTo>
                    <a:lnTo>
                      <a:pt x="970" y="640"/>
                    </a:lnTo>
                    <a:lnTo>
                      <a:pt x="974" y="638"/>
                    </a:lnTo>
                    <a:lnTo>
                      <a:pt x="978" y="636"/>
                    </a:lnTo>
                    <a:lnTo>
                      <a:pt x="980" y="632"/>
                    </a:lnTo>
                    <a:lnTo>
                      <a:pt x="982" y="630"/>
                    </a:lnTo>
                    <a:lnTo>
                      <a:pt x="982" y="628"/>
                    </a:lnTo>
                    <a:lnTo>
                      <a:pt x="980" y="624"/>
                    </a:lnTo>
                    <a:lnTo>
                      <a:pt x="978" y="622"/>
                    </a:lnTo>
                    <a:lnTo>
                      <a:pt x="976" y="620"/>
                    </a:lnTo>
                    <a:lnTo>
                      <a:pt x="972" y="620"/>
                    </a:lnTo>
                    <a:lnTo>
                      <a:pt x="968" y="620"/>
                    </a:lnTo>
                    <a:lnTo>
                      <a:pt x="966" y="622"/>
                    </a:lnTo>
                    <a:lnTo>
                      <a:pt x="964" y="622"/>
                    </a:lnTo>
                    <a:lnTo>
                      <a:pt x="964" y="622"/>
                    </a:lnTo>
                    <a:lnTo>
                      <a:pt x="948" y="628"/>
                    </a:lnTo>
                    <a:lnTo>
                      <a:pt x="936" y="634"/>
                    </a:lnTo>
                    <a:lnTo>
                      <a:pt x="930" y="638"/>
                    </a:lnTo>
                    <a:lnTo>
                      <a:pt x="928" y="640"/>
                    </a:lnTo>
                    <a:lnTo>
                      <a:pt x="918" y="650"/>
                    </a:lnTo>
                    <a:lnTo>
                      <a:pt x="908" y="660"/>
                    </a:lnTo>
                    <a:lnTo>
                      <a:pt x="898" y="666"/>
                    </a:lnTo>
                    <a:lnTo>
                      <a:pt x="892" y="668"/>
                    </a:lnTo>
                    <a:lnTo>
                      <a:pt x="902" y="656"/>
                    </a:lnTo>
                    <a:lnTo>
                      <a:pt x="912" y="644"/>
                    </a:lnTo>
                    <a:lnTo>
                      <a:pt x="922" y="632"/>
                    </a:lnTo>
                    <a:lnTo>
                      <a:pt x="928" y="622"/>
                    </a:lnTo>
                    <a:lnTo>
                      <a:pt x="930" y="620"/>
                    </a:lnTo>
                    <a:lnTo>
                      <a:pt x="952" y="606"/>
                    </a:lnTo>
                    <a:lnTo>
                      <a:pt x="968" y="598"/>
                    </a:lnTo>
                    <a:lnTo>
                      <a:pt x="974" y="598"/>
                    </a:lnTo>
                    <a:lnTo>
                      <a:pt x="990" y="600"/>
                    </a:lnTo>
                    <a:lnTo>
                      <a:pt x="1006" y="600"/>
                    </a:lnTo>
                    <a:lnTo>
                      <a:pt x="1022" y="600"/>
                    </a:lnTo>
                    <a:lnTo>
                      <a:pt x="1034" y="598"/>
                    </a:lnTo>
                    <a:lnTo>
                      <a:pt x="1038" y="598"/>
                    </a:lnTo>
                    <a:lnTo>
                      <a:pt x="1046" y="596"/>
                    </a:lnTo>
                    <a:lnTo>
                      <a:pt x="1052" y="594"/>
                    </a:lnTo>
                    <a:lnTo>
                      <a:pt x="1056" y="590"/>
                    </a:lnTo>
                    <a:lnTo>
                      <a:pt x="1058" y="588"/>
                    </a:lnTo>
                    <a:lnTo>
                      <a:pt x="1060" y="584"/>
                    </a:lnTo>
                    <a:lnTo>
                      <a:pt x="1060" y="582"/>
                    </a:lnTo>
                    <a:lnTo>
                      <a:pt x="1060" y="580"/>
                    </a:lnTo>
                    <a:lnTo>
                      <a:pt x="1060" y="580"/>
                    </a:lnTo>
                    <a:lnTo>
                      <a:pt x="1064" y="574"/>
                    </a:lnTo>
                    <a:lnTo>
                      <a:pt x="1068" y="570"/>
                    </a:lnTo>
                    <a:lnTo>
                      <a:pt x="1072" y="568"/>
                    </a:lnTo>
                    <a:lnTo>
                      <a:pt x="1076" y="566"/>
                    </a:lnTo>
                    <a:lnTo>
                      <a:pt x="1080" y="566"/>
                    </a:lnTo>
                    <a:lnTo>
                      <a:pt x="1082" y="568"/>
                    </a:lnTo>
                    <a:lnTo>
                      <a:pt x="1082" y="568"/>
                    </a:lnTo>
                    <a:lnTo>
                      <a:pt x="1090" y="562"/>
                    </a:lnTo>
                    <a:lnTo>
                      <a:pt x="1094" y="552"/>
                    </a:lnTo>
                    <a:lnTo>
                      <a:pt x="1094" y="540"/>
                    </a:lnTo>
                    <a:lnTo>
                      <a:pt x="1092" y="530"/>
                    </a:lnTo>
                    <a:lnTo>
                      <a:pt x="1088" y="524"/>
                    </a:lnTo>
                    <a:lnTo>
                      <a:pt x="1084" y="520"/>
                    </a:lnTo>
                    <a:lnTo>
                      <a:pt x="1082" y="518"/>
                    </a:lnTo>
                    <a:lnTo>
                      <a:pt x="1078" y="518"/>
                    </a:lnTo>
                    <a:lnTo>
                      <a:pt x="1078" y="518"/>
                    </a:lnTo>
                    <a:lnTo>
                      <a:pt x="1076" y="510"/>
                    </a:lnTo>
                    <a:lnTo>
                      <a:pt x="1074" y="504"/>
                    </a:lnTo>
                    <a:lnTo>
                      <a:pt x="1072" y="502"/>
                    </a:lnTo>
                    <a:lnTo>
                      <a:pt x="1072" y="500"/>
                    </a:lnTo>
                    <a:lnTo>
                      <a:pt x="1072" y="500"/>
                    </a:lnTo>
                    <a:lnTo>
                      <a:pt x="1070" y="500"/>
                    </a:lnTo>
                    <a:lnTo>
                      <a:pt x="1052" y="500"/>
                    </a:lnTo>
                    <a:lnTo>
                      <a:pt x="1048" y="502"/>
                    </a:lnTo>
                    <a:lnTo>
                      <a:pt x="1046" y="504"/>
                    </a:lnTo>
                    <a:lnTo>
                      <a:pt x="1044" y="502"/>
                    </a:lnTo>
                    <a:lnTo>
                      <a:pt x="1042" y="502"/>
                    </a:lnTo>
                    <a:lnTo>
                      <a:pt x="1040" y="500"/>
                    </a:lnTo>
                    <a:lnTo>
                      <a:pt x="1040" y="500"/>
                    </a:lnTo>
                    <a:lnTo>
                      <a:pt x="1034" y="484"/>
                    </a:lnTo>
                    <a:lnTo>
                      <a:pt x="1030" y="468"/>
                    </a:lnTo>
                    <a:lnTo>
                      <a:pt x="1026" y="456"/>
                    </a:lnTo>
                    <a:lnTo>
                      <a:pt x="1024" y="452"/>
                    </a:lnTo>
                    <a:lnTo>
                      <a:pt x="1024" y="452"/>
                    </a:lnTo>
                    <a:lnTo>
                      <a:pt x="1024" y="454"/>
                    </a:lnTo>
                    <a:lnTo>
                      <a:pt x="1024" y="458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56"/>
                    </a:lnTo>
                    <a:lnTo>
                      <a:pt x="1022" y="448"/>
                    </a:lnTo>
                    <a:lnTo>
                      <a:pt x="1016" y="436"/>
                    </a:lnTo>
                    <a:lnTo>
                      <a:pt x="1010" y="422"/>
                    </a:lnTo>
                    <a:lnTo>
                      <a:pt x="1002" y="408"/>
                    </a:lnTo>
                    <a:lnTo>
                      <a:pt x="996" y="398"/>
                    </a:lnTo>
                    <a:lnTo>
                      <a:pt x="994" y="394"/>
                    </a:lnTo>
                    <a:lnTo>
                      <a:pt x="992" y="384"/>
                    </a:lnTo>
                    <a:lnTo>
                      <a:pt x="988" y="378"/>
                    </a:lnTo>
                    <a:lnTo>
                      <a:pt x="986" y="374"/>
                    </a:lnTo>
                    <a:lnTo>
                      <a:pt x="982" y="372"/>
                    </a:lnTo>
                    <a:lnTo>
                      <a:pt x="980" y="370"/>
                    </a:lnTo>
                    <a:lnTo>
                      <a:pt x="976" y="370"/>
                    </a:lnTo>
                    <a:lnTo>
                      <a:pt x="974" y="370"/>
                    </a:lnTo>
                    <a:lnTo>
                      <a:pt x="974" y="372"/>
                    </a:lnTo>
                    <a:lnTo>
                      <a:pt x="972" y="372"/>
                    </a:lnTo>
                    <a:lnTo>
                      <a:pt x="974" y="386"/>
                    </a:lnTo>
                    <a:lnTo>
                      <a:pt x="970" y="394"/>
                    </a:lnTo>
                    <a:lnTo>
                      <a:pt x="964" y="400"/>
                    </a:lnTo>
                    <a:lnTo>
                      <a:pt x="958" y="404"/>
                    </a:lnTo>
                    <a:lnTo>
                      <a:pt x="954" y="404"/>
                    </a:lnTo>
                    <a:lnTo>
                      <a:pt x="942" y="408"/>
                    </a:lnTo>
                    <a:lnTo>
                      <a:pt x="932" y="408"/>
                    </a:lnTo>
                    <a:lnTo>
                      <a:pt x="926" y="404"/>
                    </a:lnTo>
                    <a:lnTo>
                      <a:pt x="924" y="400"/>
                    </a:lnTo>
                    <a:lnTo>
                      <a:pt x="922" y="398"/>
                    </a:lnTo>
                    <a:lnTo>
                      <a:pt x="918" y="388"/>
                    </a:lnTo>
                    <a:lnTo>
                      <a:pt x="918" y="378"/>
                    </a:lnTo>
                    <a:lnTo>
                      <a:pt x="920" y="370"/>
                    </a:lnTo>
                    <a:lnTo>
                      <a:pt x="922" y="366"/>
                    </a:lnTo>
                    <a:lnTo>
                      <a:pt x="916" y="354"/>
                    </a:lnTo>
                    <a:lnTo>
                      <a:pt x="918" y="350"/>
                    </a:lnTo>
                    <a:lnTo>
                      <a:pt x="918" y="348"/>
                    </a:lnTo>
                    <a:lnTo>
                      <a:pt x="918" y="344"/>
                    </a:lnTo>
                    <a:lnTo>
                      <a:pt x="916" y="342"/>
                    </a:lnTo>
                    <a:lnTo>
                      <a:pt x="916" y="342"/>
                    </a:lnTo>
                    <a:lnTo>
                      <a:pt x="912" y="340"/>
                    </a:lnTo>
                    <a:lnTo>
                      <a:pt x="908" y="338"/>
                    </a:lnTo>
                    <a:lnTo>
                      <a:pt x="904" y="334"/>
                    </a:lnTo>
                    <a:lnTo>
                      <a:pt x="900" y="332"/>
                    </a:lnTo>
                    <a:lnTo>
                      <a:pt x="898" y="328"/>
                    </a:lnTo>
                    <a:lnTo>
                      <a:pt x="896" y="326"/>
                    </a:lnTo>
                    <a:lnTo>
                      <a:pt x="894" y="326"/>
                    </a:lnTo>
                    <a:lnTo>
                      <a:pt x="890" y="320"/>
                    </a:lnTo>
                    <a:lnTo>
                      <a:pt x="886" y="316"/>
                    </a:lnTo>
                    <a:lnTo>
                      <a:pt x="882" y="314"/>
                    </a:lnTo>
                    <a:lnTo>
                      <a:pt x="878" y="312"/>
                    </a:lnTo>
                    <a:lnTo>
                      <a:pt x="874" y="312"/>
                    </a:lnTo>
                    <a:lnTo>
                      <a:pt x="870" y="312"/>
                    </a:lnTo>
                    <a:lnTo>
                      <a:pt x="870" y="312"/>
                    </a:lnTo>
                    <a:lnTo>
                      <a:pt x="830" y="310"/>
                    </a:lnTo>
                    <a:lnTo>
                      <a:pt x="826" y="308"/>
                    </a:lnTo>
                    <a:lnTo>
                      <a:pt x="820" y="308"/>
                    </a:lnTo>
                    <a:lnTo>
                      <a:pt x="818" y="308"/>
                    </a:lnTo>
                    <a:lnTo>
                      <a:pt x="814" y="312"/>
                    </a:lnTo>
                    <a:lnTo>
                      <a:pt x="812" y="314"/>
                    </a:lnTo>
                    <a:lnTo>
                      <a:pt x="810" y="318"/>
                    </a:lnTo>
                    <a:lnTo>
                      <a:pt x="810" y="320"/>
                    </a:lnTo>
                    <a:lnTo>
                      <a:pt x="810" y="324"/>
                    </a:lnTo>
                    <a:lnTo>
                      <a:pt x="810" y="324"/>
                    </a:lnTo>
                    <a:lnTo>
                      <a:pt x="808" y="326"/>
                    </a:lnTo>
                    <a:lnTo>
                      <a:pt x="806" y="328"/>
                    </a:lnTo>
                    <a:lnTo>
                      <a:pt x="806" y="332"/>
                    </a:lnTo>
                    <a:lnTo>
                      <a:pt x="806" y="336"/>
                    </a:lnTo>
                    <a:lnTo>
                      <a:pt x="806" y="340"/>
                    </a:lnTo>
                    <a:lnTo>
                      <a:pt x="806" y="342"/>
                    </a:lnTo>
                    <a:lnTo>
                      <a:pt x="806" y="344"/>
                    </a:lnTo>
                    <a:lnTo>
                      <a:pt x="810" y="348"/>
                    </a:lnTo>
                    <a:lnTo>
                      <a:pt x="812" y="354"/>
                    </a:lnTo>
                    <a:lnTo>
                      <a:pt x="814" y="358"/>
                    </a:lnTo>
                    <a:lnTo>
                      <a:pt x="814" y="362"/>
                    </a:lnTo>
                    <a:lnTo>
                      <a:pt x="814" y="366"/>
                    </a:lnTo>
                    <a:lnTo>
                      <a:pt x="808" y="388"/>
                    </a:lnTo>
                    <a:lnTo>
                      <a:pt x="804" y="402"/>
                    </a:lnTo>
                    <a:lnTo>
                      <a:pt x="802" y="408"/>
                    </a:lnTo>
                    <a:lnTo>
                      <a:pt x="806" y="416"/>
                    </a:lnTo>
                    <a:lnTo>
                      <a:pt x="810" y="430"/>
                    </a:lnTo>
                    <a:lnTo>
                      <a:pt x="814" y="446"/>
                    </a:lnTo>
                    <a:lnTo>
                      <a:pt x="816" y="458"/>
                    </a:lnTo>
                    <a:lnTo>
                      <a:pt x="818" y="462"/>
                    </a:lnTo>
                    <a:lnTo>
                      <a:pt x="818" y="470"/>
                    </a:lnTo>
                    <a:lnTo>
                      <a:pt x="816" y="474"/>
                    </a:lnTo>
                    <a:lnTo>
                      <a:pt x="814" y="478"/>
                    </a:lnTo>
                    <a:lnTo>
                      <a:pt x="812" y="482"/>
                    </a:lnTo>
                    <a:lnTo>
                      <a:pt x="810" y="482"/>
                    </a:lnTo>
                    <a:lnTo>
                      <a:pt x="808" y="484"/>
                    </a:lnTo>
                    <a:lnTo>
                      <a:pt x="806" y="484"/>
                    </a:lnTo>
                    <a:lnTo>
                      <a:pt x="804" y="490"/>
                    </a:lnTo>
                    <a:lnTo>
                      <a:pt x="800" y="496"/>
                    </a:lnTo>
                    <a:lnTo>
                      <a:pt x="796" y="500"/>
                    </a:lnTo>
                    <a:lnTo>
                      <a:pt x="792" y="502"/>
                    </a:lnTo>
                    <a:lnTo>
                      <a:pt x="788" y="504"/>
                    </a:lnTo>
                    <a:lnTo>
                      <a:pt x="788" y="504"/>
                    </a:lnTo>
                    <a:lnTo>
                      <a:pt x="790" y="506"/>
                    </a:lnTo>
                    <a:lnTo>
                      <a:pt x="790" y="510"/>
                    </a:lnTo>
                    <a:lnTo>
                      <a:pt x="790" y="514"/>
                    </a:lnTo>
                    <a:lnTo>
                      <a:pt x="790" y="520"/>
                    </a:lnTo>
                    <a:lnTo>
                      <a:pt x="790" y="524"/>
                    </a:lnTo>
                    <a:lnTo>
                      <a:pt x="790" y="530"/>
                    </a:lnTo>
                    <a:lnTo>
                      <a:pt x="790" y="532"/>
                    </a:lnTo>
                    <a:lnTo>
                      <a:pt x="790" y="534"/>
                    </a:lnTo>
                    <a:lnTo>
                      <a:pt x="790" y="540"/>
                    </a:lnTo>
                    <a:lnTo>
                      <a:pt x="792" y="544"/>
                    </a:lnTo>
                    <a:lnTo>
                      <a:pt x="794" y="548"/>
                    </a:lnTo>
                    <a:lnTo>
                      <a:pt x="798" y="552"/>
                    </a:lnTo>
                    <a:lnTo>
                      <a:pt x="800" y="554"/>
                    </a:lnTo>
                    <a:lnTo>
                      <a:pt x="800" y="554"/>
                    </a:lnTo>
                    <a:lnTo>
                      <a:pt x="800" y="562"/>
                    </a:lnTo>
                    <a:lnTo>
                      <a:pt x="798" y="568"/>
                    </a:lnTo>
                    <a:lnTo>
                      <a:pt x="794" y="572"/>
                    </a:lnTo>
                    <a:lnTo>
                      <a:pt x="792" y="576"/>
                    </a:lnTo>
                    <a:lnTo>
                      <a:pt x="790" y="578"/>
                    </a:lnTo>
                    <a:lnTo>
                      <a:pt x="790" y="578"/>
                    </a:lnTo>
                    <a:lnTo>
                      <a:pt x="786" y="582"/>
                    </a:lnTo>
                    <a:lnTo>
                      <a:pt x="782" y="584"/>
                    </a:lnTo>
                    <a:lnTo>
                      <a:pt x="778" y="584"/>
                    </a:lnTo>
                    <a:lnTo>
                      <a:pt x="776" y="582"/>
                    </a:lnTo>
                    <a:lnTo>
                      <a:pt x="774" y="580"/>
                    </a:lnTo>
                    <a:lnTo>
                      <a:pt x="772" y="578"/>
                    </a:lnTo>
                    <a:lnTo>
                      <a:pt x="770" y="576"/>
                    </a:lnTo>
                    <a:lnTo>
                      <a:pt x="770" y="574"/>
                    </a:lnTo>
                    <a:lnTo>
                      <a:pt x="768" y="570"/>
                    </a:lnTo>
                    <a:lnTo>
                      <a:pt x="766" y="566"/>
                    </a:lnTo>
                    <a:lnTo>
                      <a:pt x="764" y="562"/>
                    </a:lnTo>
                    <a:lnTo>
                      <a:pt x="764" y="560"/>
                    </a:lnTo>
                    <a:lnTo>
                      <a:pt x="762" y="558"/>
                    </a:lnTo>
                    <a:lnTo>
                      <a:pt x="758" y="556"/>
                    </a:lnTo>
                    <a:lnTo>
                      <a:pt x="754" y="554"/>
                    </a:lnTo>
                    <a:lnTo>
                      <a:pt x="752" y="550"/>
                    </a:lnTo>
                    <a:lnTo>
                      <a:pt x="752" y="548"/>
                    </a:lnTo>
                    <a:lnTo>
                      <a:pt x="752" y="546"/>
                    </a:lnTo>
                    <a:lnTo>
                      <a:pt x="752" y="544"/>
                    </a:lnTo>
                    <a:lnTo>
                      <a:pt x="752" y="542"/>
                    </a:lnTo>
                    <a:lnTo>
                      <a:pt x="750" y="540"/>
                    </a:lnTo>
                    <a:lnTo>
                      <a:pt x="748" y="534"/>
                    </a:lnTo>
                    <a:lnTo>
                      <a:pt x="746" y="530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4" y="520"/>
                    </a:lnTo>
                    <a:lnTo>
                      <a:pt x="744" y="510"/>
                    </a:lnTo>
                    <a:lnTo>
                      <a:pt x="742" y="504"/>
                    </a:lnTo>
                    <a:lnTo>
                      <a:pt x="738" y="500"/>
                    </a:lnTo>
                    <a:lnTo>
                      <a:pt x="736" y="496"/>
                    </a:lnTo>
                    <a:lnTo>
                      <a:pt x="732" y="494"/>
                    </a:lnTo>
                    <a:lnTo>
                      <a:pt x="730" y="492"/>
                    </a:lnTo>
                    <a:lnTo>
                      <a:pt x="728" y="492"/>
                    </a:lnTo>
                    <a:lnTo>
                      <a:pt x="726" y="492"/>
                    </a:lnTo>
                    <a:lnTo>
                      <a:pt x="726" y="492"/>
                    </a:lnTo>
                    <a:lnTo>
                      <a:pt x="714" y="490"/>
                    </a:lnTo>
                    <a:lnTo>
                      <a:pt x="702" y="490"/>
                    </a:lnTo>
                    <a:lnTo>
                      <a:pt x="690" y="492"/>
                    </a:lnTo>
                    <a:lnTo>
                      <a:pt x="686" y="492"/>
                    </a:lnTo>
                    <a:lnTo>
                      <a:pt x="670" y="488"/>
                    </a:lnTo>
                    <a:lnTo>
                      <a:pt x="660" y="478"/>
                    </a:lnTo>
                    <a:lnTo>
                      <a:pt x="652" y="468"/>
                    </a:lnTo>
                    <a:lnTo>
                      <a:pt x="650" y="458"/>
                    </a:lnTo>
                    <a:lnTo>
                      <a:pt x="650" y="456"/>
                    </a:lnTo>
                    <a:lnTo>
                      <a:pt x="644" y="446"/>
                    </a:lnTo>
                    <a:lnTo>
                      <a:pt x="640" y="440"/>
                    </a:lnTo>
                    <a:lnTo>
                      <a:pt x="636" y="434"/>
                    </a:lnTo>
                    <a:lnTo>
                      <a:pt x="630" y="430"/>
                    </a:lnTo>
                    <a:lnTo>
                      <a:pt x="628" y="428"/>
                    </a:lnTo>
                    <a:lnTo>
                      <a:pt x="624" y="428"/>
                    </a:lnTo>
                    <a:lnTo>
                      <a:pt x="624" y="428"/>
                    </a:lnTo>
                    <a:lnTo>
                      <a:pt x="622" y="420"/>
                    </a:lnTo>
                    <a:lnTo>
                      <a:pt x="620" y="416"/>
                    </a:lnTo>
                    <a:lnTo>
                      <a:pt x="618" y="412"/>
                    </a:lnTo>
                    <a:lnTo>
                      <a:pt x="618" y="412"/>
                    </a:lnTo>
                    <a:lnTo>
                      <a:pt x="616" y="410"/>
                    </a:lnTo>
                    <a:lnTo>
                      <a:pt x="608" y="412"/>
                    </a:lnTo>
                    <a:lnTo>
                      <a:pt x="602" y="410"/>
                    </a:lnTo>
                    <a:lnTo>
                      <a:pt x="598" y="408"/>
                    </a:lnTo>
                    <a:lnTo>
                      <a:pt x="594" y="402"/>
                    </a:lnTo>
                    <a:lnTo>
                      <a:pt x="592" y="398"/>
                    </a:lnTo>
                    <a:lnTo>
                      <a:pt x="592" y="392"/>
                    </a:lnTo>
                    <a:lnTo>
                      <a:pt x="590" y="388"/>
                    </a:lnTo>
                    <a:lnTo>
                      <a:pt x="590" y="386"/>
                    </a:lnTo>
                    <a:lnTo>
                      <a:pt x="590" y="384"/>
                    </a:lnTo>
                    <a:lnTo>
                      <a:pt x="592" y="372"/>
                    </a:lnTo>
                    <a:lnTo>
                      <a:pt x="598" y="358"/>
                    </a:lnTo>
                    <a:lnTo>
                      <a:pt x="608" y="342"/>
                    </a:lnTo>
                    <a:lnTo>
                      <a:pt x="618" y="330"/>
                    </a:lnTo>
                    <a:lnTo>
                      <a:pt x="624" y="320"/>
                    </a:lnTo>
                    <a:lnTo>
                      <a:pt x="628" y="318"/>
                    </a:lnTo>
                    <a:lnTo>
                      <a:pt x="634" y="316"/>
                    </a:lnTo>
                    <a:lnTo>
                      <a:pt x="638" y="312"/>
                    </a:lnTo>
                    <a:lnTo>
                      <a:pt x="642" y="308"/>
                    </a:lnTo>
                    <a:lnTo>
                      <a:pt x="644" y="306"/>
                    </a:lnTo>
                    <a:lnTo>
                      <a:pt x="644" y="304"/>
                    </a:lnTo>
                    <a:lnTo>
                      <a:pt x="646" y="302"/>
                    </a:lnTo>
                    <a:lnTo>
                      <a:pt x="644" y="298"/>
                    </a:lnTo>
                    <a:lnTo>
                      <a:pt x="644" y="296"/>
                    </a:lnTo>
                    <a:lnTo>
                      <a:pt x="646" y="294"/>
                    </a:lnTo>
                    <a:lnTo>
                      <a:pt x="646" y="292"/>
                    </a:lnTo>
                    <a:lnTo>
                      <a:pt x="648" y="292"/>
                    </a:lnTo>
                    <a:lnTo>
                      <a:pt x="650" y="292"/>
                    </a:lnTo>
                    <a:lnTo>
                      <a:pt x="652" y="290"/>
                    </a:lnTo>
                    <a:lnTo>
                      <a:pt x="656" y="292"/>
                    </a:lnTo>
                    <a:lnTo>
                      <a:pt x="662" y="292"/>
                    </a:lnTo>
                    <a:lnTo>
                      <a:pt x="666" y="294"/>
                    </a:lnTo>
                    <a:lnTo>
                      <a:pt x="670" y="296"/>
                    </a:lnTo>
                    <a:lnTo>
                      <a:pt x="672" y="296"/>
                    </a:lnTo>
                    <a:lnTo>
                      <a:pt x="674" y="298"/>
                    </a:lnTo>
                    <a:lnTo>
                      <a:pt x="678" y="292"/>
                    </a:lnTo>
                    <a:lnTo>
                      <a:pt x="682" y="282"/>
                    </a:lnTo>
                    <a:lnTo>
                      <a:pt x="682" y="270"/>
                    </a:lnTo>
                    <a:lnTo>
                      <a:pt x="682" y="266"/>
                    </a:lnTo>
                    <a:lnTo>
                      <a:pt x="684" y="250"/>
                    </a:lnTo>
                    <a:lnTo>
                      <a:pt x="690" y="238"/>
                    </a:lnTo>
                    <a:lnTo>
                      <a:pt x="698" y="230"/>
                    </a:lnTo>
                    <a:lnTo>
                      <a:pt x="700" y="226"/>
                    </a:lnTo>
                    <a:lnTo>
                      <a:pt x="702" y="220"/>
                    </a:lnTo>
                    <a:lnTo>
                      <a:pt x="704" y="218"/>
                    </a:lnTo>
                    <a:lnTo>
                      <a:pt x="704" y="216"/>
                    </a:lnTo>
                    <a:lnTo>
                      <a:pt x="702" y="214"/>
                    </a:lnTo>
                    <a:lnTo>
                      <a:pt x="702" y="214"/>
                    </a:lnTo>
                    <a:lnTo>
                      <a:pt x="700" y="214"/>
                    </a:lnTo>
                    <a:lnTo>
                      <a:pt x="700" y="214"/>
                    </a:lnTo>
                    <a:lnTo>
                      <a:pt x="698" y="216"/>
                    </a:lnTo>
                    <a:lnTo>
                      <a:pt x="668" y="200"/>
                    </a:lnTo>
                    <a:lnTo>
                      <a:pt x="668" y="196"/>
                    </a:lnTo>
                    <a:lnTo>
                      <a:pt x="670" y="196"/>
                    </a:lnTo>
                    <a:lnTo>
                      <a:pt x="672" y="194"/>
                    </a:lnTo>
                    <a:lnTo>
                      <a:pt x="676" y="194"/>
                    </a:lnTo>
                    <a:lnTo>
                      <a:pt x="680" y="194"/>
                    </a:lnTo>
                    <a:lnTo>
                      <a:pt x="684" y="196"/>
                    </a:lnTo>
                    <a:lnTo>
                      <a:pt x="688" y="196"/>
                    </a:lnTo>
                    <a:lnTo>
                      <a:pt x="692" y="196"/>
                    </a:lnTo>
                    <a:lnTo>
                      <a:pt x="694" y="198"/>
                    </a:lnTo>
                    <a:lnTo>
                      <a:pt x="696" y="198"/>
                    </a:lnTo>
                    <a:lnTo>
                      <a:pt x="700" y="196"/>
                    </a:lnTo>
                    <a:lnTo>
                      <a:pt x="704" y="196"/>
                    </a:lnTo>
                    <a:lnTo>
                      <a:pt x="710" y="198"/>
                    </a:lnTo>
                    <a:lnTo>
                      <a:pt x="716" y="198"/>
                    </a:lnTo>
                    <a:lnTo>
                      <a:pt x="720" y="200"/>
                    </a:lnTo>
                    <a:lnTo>
                      <a:pt x="724" y="200"/>
                    </a:lnTo>
                    <a:lnTo>
                      <a:pt x="726" y="202"/>
                    </a:lnTo>
                    <a:lnTo>
                      <a:pt x="732" y="190"/>
                    </a:lnTo>
                    <a:lnTo>
                      <a:pt x="738" y="194"/>
                    </a:lnTo>
                    <a:lnTo>
                      <a:pt x="744" y="194"/>
                    </a:lnTo>
                    <a:lnTo>
                      <a:pt x="748" y="194"/>
                    </a:lnTo>
                    <a:lnTo>
                      <a:pt x="752" y="192"/>
                    </a:lnTo>
                    <a:lnTo>
                      <a:pt x="754" y="190"/>
                    </a:lnTo>
                    <a:lnTo>
                      <a:pt x="756" y="190"/>
                    </a:lnTo>
                    <a:lnTo>
                      <a:pt x="756" y="190"/>
                    </a:lnTo>
                    <a:lnTo>
                      <a:pt x="758" y="186"/>
                    </a:lnTo>
                    <a:lnTo>
                      <a:pt x="760" y="182"/>
                    </a:lnTo>
                    <a:lnTo>
                      <a:pt x="762" y="178"/>
                    </a:lnTo>
                    <a:lnTo>
                      <a:pt x="764" y="174"/>
                    </a:lnTo>
                    <a:lnTo>
                      <a:pt x="766" y="170"/>
                    </a:lnTo>
                    <a:lnTo>
                      <a:pt x="770" y="168"/>
                    </a:lnTo>
                    <a:lnTo>
                      <a:pt x="770" y="168"/>
                    </a:lnTo>
                    <a:lnTo>
                      <a:pt x="772" y="166"/>
                    </a:lnTo>
                    <a:lnTo>
                      <a:pt x="772" y="162"/>
                    </a:lnTo>
                    <a:lnTo>
                      <a:pt x="774" y="156"/>
                    </a:lnTo>
                    <a:lnTo>
                      <a:pt x="774" y="152"/>
                    </a:lnTo>
                    <a:lnTo>
                      <a:pt x="772" y="146"/>
                    </a:lnTo>
                    <a:lnTo>
                      <a:pt x="770" y="140"/>
                    </a:lnTo>
                    <a:lnTo>
                      <a:pt x="770" y="140"/>
                    </a:lnTo>
                    <a:lnTo>
                      <a:pt x="768" y="138"/>
                    </a:lnTo>
                    <a:lnTo>
                      <a:pt x="764" y="136"/>
                    </a:lnTo>
                    <a:lnTo>
                      <a:pt x="762" y="134"/>
                    </a:lnTo>
                    <a:lnTo>
                      <a:pt x="758" y="132"/>
                    </a:lnTo>
                    <a:lnTo>
                      <a:pt x="756" y="128"/>
                    </a:lnTo>
                    <a:lnTo>
                      <a:pt x="756" y="124"/>
                    </a:lnTo>
                    <a:lnTo>
                      <a:pt x="756" y="120"/>
                    </a:lnTo>
                    <a:lnTo>
                      <a:pt x="758" y="118"/>
                    </a:lnTo>
                    <a:lnTo>
                      <a:pt x="764" y="114"/>
                    </a:lnTo>
                    <a:lnTo>
                      <a:pt x="764" y="114"/>
                    </a:lnTo>
                    <a:lnTo>
                      <a:pt x="766" y="114"/>
                    </a:lnTo>
                    <a:lnTo>
                      <a:pt x="768" y="114"/>
                    </a:lnTo>
                    <a:lnTo>
                      <a:pt x="770" y="114"/>
                    </a:lnTo>
                    <a:lnTo>
                      <a:pt x="772" y="112"/>
                    </a:lnTo>
                    <a:lnTo>
                      <a:pt x="774" y="110"/>
                    </a:lnTo>
                    <a:lnTo>
                      <a:pt x="774" y="106"/>
                    </a:lnTo>
                    <a:lnTo>
                      <a:pt x="774" y="102"/>
                    </a:lnTo>
                    <a:lnTo>
                      <a:pt x="772" y="100"/>
                    </a:lnTo>
                    <a:lnTo>
                      <a:pt x="772" y="100"/>
                    </a:lnTo>
                    <a:lnTo>
                      <a:pt x="770" y="98"/>
                    </a:lnTo>
                    <a:lnTo>
                      <a:pt x="766" y="96"/>
                    </a:lnTo>
                    <a:lnTo>
                      <a:pt x="764" y="94"/>
                    </a:lnTo>
                    <a:lnTo>
                      <a:pt x="762" y="94"/>
                    </a:lnTo>
                    <a:lnTo>
                      <a:pt x="760" y="96"/>
                    </a:lnTo>
                    <a:lnTo>
                      <a:pt x="758" y="72"/>
                    </a:lnTo>
                    <a:lnTo>
                      <a:pt x="754" y="74"/>
                    </a:lnTo>
                    <a:lnTo>
                      <a:pt x="750" y="74"/>
                    </a:lnTo>
                    <a:lnTo>
                      <a:pt x="744" y="74"/>
                    </a:lnTo>
                    <a:lnTo>
                      <a:pt x="740" y="72"/>
                    </a:lnTo>
                    <a:lnTo>
                      <a:pt x="736" y="70"/>
                    </a:lnTo>
                    <a:lnTo>
                      <a:pt x="732" y="70"/>
                    </a:lnTo>
                    <a:lnTo>
                      <a:pt x="730" y="70"/>
                    </a:lnTo>
                    <a:lnTo>
                      <a:pt x="734" y="100"/>
                    </a:lnTo>
                    <a:lnTo>
                      <a:pt x="734" y="100"/>
                    </a:lnTo>
                    <a:lnTo>
                      <a:pt x="732" y="102"/>
                    </a:lnTo>
                    <a:lnTo>
                      <a:pt x="728" y="106"/>
                    </a:lnTo>
                    <a:lnTo>
                      <a:pt x="726" y="112"/>
                    </a:lnTo>
                    <a:lnTo>
                      <a:pt x="722" y="120"/>
                    </a:lnTo>
                    <a:lnTo>
                      <a:pt x="718" y="132"/>
                    </a:lnTo>
                    <a:lnTo>
                      <a:pt x="718" y="132"/>
                    </a:lnTo>
                    <a:lnTo>
                      <a:pt x="718" y="134"/>
                    </a:lnTo>
                    <a:lnTo>
                      <a:pt x="716" y="136"/>
                    </a:lnTo>
                    <a:lnTo>
                      <a:pt x="714" y="138"/>
                    </a:lnTo>
                    <a:lnTo>
                      <a:pt x="714" y="138"/>
                    </a:lnTo>
                    <a:lnTo>
                      <a:pt x="710" y="140"/>
                    </a:lnTo>
                    <a:lnTo>
                      <a:pt x="708" y="138"/>
                    </a:lnTo>
                    <a:lnTo>
                      <a:pt x="704" y="136"/>
                    </a:lnTo>
                    <a:lnTo>
                      <a:pt x="700" y="132"/>
                    </a:lnTo>
                    <a:lnTo>
                      <a:pt x="696" y="98"/>
                    </a:lnTo>
                    <a:lnTo>
                      <a:pt x="696" y="98"/>
                    </a:lnTo>
                    <a:lnTo>
                      <a:pt x="694" y="96"/>
                    </a:lnTo>
                    <a:lnTo>
                      <a:pt x="694" y="94"/>
                    </a:lnTo>
                    <a:lnTo>
                      <a:pt x="694" y="94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0" y="96"/>
                    </a:lnTo>
                    <a:lnTo>
                      <a:pt x="688" y="102"/>
                    </a:lnTo>
                    <a:lnTo>
                      <a:pt x="688" y="102"/>
                    </a:lnTo>
                    <a:lnTo>
                      <a:pt x="686" y="104"/>
                    </a:lnTo>
                    <a:lnTo>
                      <a:pt x="686" y="106"/>
                    </a:lnTo>
                    <a:lnTo>
                      <a:pt x="682" y="110"/>
                    </a:lnTo>
                    <a:lnTo>
                      <a:pt x="680" y="112"/>
                    </a:lnTo>
                    <a:lnTo>
                      <a:pt x="678" y="114"/>
                    </a:lnTo>
                    <a:lnTo>
                      <a:pt x="676" y="116"/>
                    </a:lnTo>
                    <a:lnTo>
                      <a:pt x="674" y="116"/>
                    </a:lnTo>
                    <a:lnTo>
                      <a:pt x="672" y="114"/>
                    </a:lnTo>
                    <a:lnTo>
                      <a:pt x="670" y="110"/>
                    </a:lnTo>
                    <a:lnTo>
                      <a:pt x="670" y="106"/>
                    </a:lnTo>
                    <a:lnTo>
                      <a:pt x="670" y="100"/>
                    </a:lnTo>
                    <a:lnTo>
                      <a:pt x="670" y="98"/>
                    </a:lnTo>
                    <a:lnTo>
                      <a:pt x="668" y="96"/>
                    </a:lnTo>
                    <a:lnTo>
                      <a:pt x="666" y="96"/>
                    </a:lnTo>
                    <a:lnTo>
                      <a:pt x="664" y="98"/>
                    </a:lnTo>
                    <a:lnTo>
                      <a:pt x="662" y="98"/>
                    </a:lnTo>
                    <a:lnTo>
                      <a:pt x="660" y="100"/>
                    </a:lnTo>
                    <a:lnTo>
                      <a:pt x="658" y="100"/>
                    </a:lnTo>
                    <a:lnTo>
                      <a:pt x="654" y="100"/>
                    </a:lnTo>
                    <a:lnTo>
                      <a:pt x="652" y="98"/>
                    </a:lnTo>
                    <a:lnTo>
                      <a:pt x="648" y="96"/>
                    </a:lnTo>
                    <a:lnTo>
                      <a:pt x="646" y="94"/>
                    </a:lnTo>
                    <a:lnTo>
                      <a:pt x="644" y="92"/>
                    </a:lnTo>
                    <a:lnTo>
                      <a:pt x="644" y="90"/>
                    </a:lnTo>
                    <a:lnTo>
                      <a:pt x="646" y="88"/>
                    </a:lnTo>
                    <a:lnTo>
                      <a:pt x="648" y="82"/>
                    </a:lnTo>
                    <a:lnTo>
                      <a:pt x="650" y="76"/>
                    </a:lnTo>
                    <a:lnTo>
                      <a:pt x="650" y="70"/>
                    </a:lnTo>
                    <a:lnTo>
                      <a:pt x="650" y="64"/>
                    </a:lnTo>
                    <a:lnTo>
                      <a:pt x="650" y="60"/>
                    </a:lnTo>
                    <a:lnTo>
                      <a:pt x="650" y="58"/>
                    </a:lnTo>
                    <a:lnTo>
                      <a:pt x="648" y="56"/>
                    </a:lnTo>
                    <a:lnTo>
                      <a:pt x="646" y="52"/>
                    </a:lnTo>
                    <a:lnTo>
                      <a:pt x="644" y="48"/>
                    </a:lnTo>
                    <a:lnTo>
                      <a:pt x="644" y="44"/>
                    </a:lnTo>
                    <a:lnTo>
                      <a:pt x="644" y="42"/>
                    </a:lnTo>
                    <a:lnTo>
                      <a:pt x="644" y="42"/>
                    </a:lnTo>
                    <a:lnTo>
                      <a:pt x="642" y="34"/>
                    </a:lnTo>
                    <a:lnTo>
                      <a:pt x="638" y="26"/>
                    </a:lnTo>
                    <a:lnTo>
                      <a:pt x="632" y="16"/>
                    </a:lnTo>
                    <a:lnTo>
                      <a:pt x="626" y="10"/>
                    </a:lnTo>
                    <a:lnTo>
                      <a:pt x="624" y="8"/>
                    </a:lnTo>
                    <a:lnTo>
                      <a:pt x="622" y="2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6" y="0"/>
                    </a:lnTo>
                    <a:lnTo>
                      <a:pt x="614" y="0"/>
                    </a:lnTo>
                    <a:lnTo>
                      <a:pt x="612" y="2"/>
                    </a:lnTo>
                    <a:lnTo>
                      <a:pt x="610" y="4"/>
                    </a:lnTo>
                    <a:lnTo>
                      <a:pt x="610" y="4"/>
                    </a:lnTo>
                    <a:lnTo>
                      <a:pt x="608" y="4"/>
                    </a:lnTo>
                    <a:lnTo>
                      <a:pt x="604" y="6"/>
                    </a:lnTo>
                    <a:lnTo>
                      <a:pt x="604" y="10"/>
                    </a:lnTo>
                    <a:lnTo>
                      <a:pt x="602" y="14"/>
                    </a:lnTo>
                    <a:lnTo>
                      <a:pt x="602" y="20"/>
                    </a:lnTo>
                    <a:lnTo>
                      <a:pt x="600" y="22"/>
                    </a:lnTo>
                    <a:lnTo>
                      <a:pt x="600" y="24"/>
                    </a:lnTo>
                    <a:lnTo>
                      <a:pt x="594" y="28"/>
                    </a:lnTo>
                    <a:lnTo>
                      <a:pt x="590" y="34"/>
                    </a:lnTo>
                    <a:lnTo>
                      <a:pt x="588" y="40"/>
                    </a:lnTo>
                    <a:lnTo>
                      <a:pt x="588" y="44"/>
                    </a:lnTo>
                    <a:lnTo>
                      <a:pt x="588" y="48"/>
                    </a:lnTo>
                    <a:lnTo>
                      <a:pt x="588" y="50"/>
                    </a:lnTo>
                    <a:lnTo>
                      <a:pt x="588" y="52"/>
                    </a:lnTo>
                    <a:lnTo>
                      <a:pt x="590" y="68"/>
                    </a:lnTo>
                    <a:lnTo>
                      <a:pt x="598" y="78"/>
                    </a:lnTo>
                    <a:lnTo>
                      <a:pt x="606" y="84"/>
                    </a:lnTo>
                    <a:lnTo>
                      <a:pt x="612" y="86"/>
                    </a:lnTo>
                    <a:lnTo>
                      <a:pt x="616" y="88"/>
                    </a:lnTo>
                    <a:lnTo>
                      <a:pt x="610" y="92"/>
                    </a:lnTo>
                    <a:lnTo>
                      <a:pt x="608" y="98"/>
                    </a:lnTo>
                    <a:lnTo>
                      <a:pt x="608" y="102"/>
                    </a:lnTo>
                    <a:lnTo>
                      <a:pt x="610" y="106"/>
                    </a:lnTo>
                    <a:lnTo>
                      <a:pt x="612" y="108"/>
                    </a:lnTo>
                    <a:lnTo>
                      <a:pt x="616" y="112"/>
                    </a:lnTo>
                    <a:lnTo>
                      <a:pt x="618" y="114"/>
                    </a:lnTo>
                    <a:lnTo>
                      <a:pt x="622" y="114"/>
                    </a:lnTo>
                    <a:lnTo>
                      <a:pt x="624" y="116"/>
                    </a:lnTo>
                    <a:lnTo>
                      <a:pt x="624" y="116"/>
                    </a:lnTo>
                    <a:lnTo>
                      <a:pt x="628" y="118"/>
                    </a:lnTo>
                    <a:lnTo>
                      <a:pt x="630" y="120"/>
                    </a:lnTo>
                    <a:lnTo>
                      <a:pt x="630" y="122"/>
                    </a:lnTo>
                    <a:lnTo>
                      <a:pt x="630" y="124"/>
                    </a:lnTo>
                    <a:lnTo>
                      <a:pt x="630" y="128"/>
                    </a:lnTo>
                    <a:lnTo>
                      <a:pt x="628" y="130"/>
                    </a:lnTo>
                    <a:lnTo>
                      <a:pt x="628" y="130"/>
                    </a:lnTo>
                    <a:lnTo>
                      <a:pt x="624" y="134"/>
                    </a:lnTo>
                    <a:lnTo>
                      <a:pt x="614" y="140"/>
                    </a:lnTo>
                    <a:lnTo>
                      <a:pt x="606" y="146"/>
                    </a:lnTo>
                    <a:lnTo>
                      <a:pt x="598" y="150"/>
                    </a:lnTo>
                    <a:lnTo>
                      <a:pt x="594" y="152"/>
                    </a:lnTo>
                    <a:lnTo>
                      <a:pt x="588" y="150"/>
                    </a:lnTo>
                    <a:lnTo>
                      <a:pt x="584" y="150"/>
                    </a:lnTo>
                    <a:lnTo>
                      <a:pt x="582" y="150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4" y="124"/>
                    </a:lnTo>
                    <a:lnTo>
                      <a:pt x="568" y="124"/>
                    </a:lnTo>
                    <a:lnTo>
                      <a:pt x="562" y="124"/>
                    </a:lnTo>
                    <a:lnTo>
                      <a:pt x="558" y="124"/>
                    </a:lnTo>
                    <a:lnTo>
                      <a:pt x="556" y="124"/>
                    </a:lnTo>
                    <a:lnTo>
                      <a:pt x="554" y="126"/>
                    </a:lnTo>
                    <a:lnTo>
                      <a:pt x="554" y="126"/>
                    </a:lnTo>
                    <a:lnTo>
                      <a:pt x="552" y="128"/>
                    </a:lnTo>
                    <a:lnTo>
                      <a:pt x="552" y="128"/>
                    </a:lnTo>
                    <a:lnTo>
                      <a:pt x="554" y="138"/>
                    </a:lnTo>
                    <a:lnTo>
                      <a:pt x="554" y="144"/>
                    </a:lnTo>
                    <a:lnTo>
                      <a:pt x="552" y="148"/>
                    </a:lnTo>
                    <a:lnTo>
                      <a:pt x="552" y="152"/>
                    </a:lnTo>
                    <a:lnTo>
                      <a:pt x="550" y="152"/>
                    </a:lnTo>
                    <a:lnTo>
                      <a:pt x="548" y="152"/>
                    </a:lnTo>
                    <a:lnTo>
                      <a:pt x="546" y="152"/>
                    </a:lnTo>
                    <a:lnTo>
                      <a:pt x="544" y="152"/>
                    </a:lnTo>
                    <a:lnTo>
                      <a:pt x="544" y="150"/>
                    </a:lnTo>
                    <a:lnTo>
                      <a:pt x="542" y="150"/>
                    </a:lnTo>
                    <a:lnTo>
                      <a:pt x="542" y="150"/>
                    </a:lnTo>
                    <a:lnTo>
                      <a:pt x="536" y="146"/>
                    </a:lnTo>
                    <a:lnTo>
                      <a:pt x="532" y="144"/>
                    </a:lnTo>
                    <a:lnTo>
                      <a:pt x="528" y="144"/>
                    </a:lnTo>
                    <a:lnTo>
                      <a:pt x="526" y="144"/>
                    </a:lnTo>
                    <a:lnTo>
                      <a:pt x="524" y="146"/>
                    </a:lnTo>
                    <a:lnTo>
                      <a:pt x="522" y="148"/>
                    </a:lnTo>
                    <a:lnTo>
                      <a:pt x="522" y="148"/>
                    </a:lnTo>
                    <a:lnTo>
                      <a:pt x="516" y="152"/>
                    </a:lnTo>
                    <a:lnTo>
                      <a:pt x="512" y="154"/>
                    </a:lnTo>
                    <a:lnTo>
                      <a:pt x="508" y="154"/>
                    </a:lnTo>
                    <a:lnTo>
                      <a:pt x="506" y="154"/>
                    </a:lnTo>
                    <a:lnTo>
                      <a:pt x="504" y="152"/>
                    </a:lnTo>
                    <a:lnTo>
                      <a:pt x="502" y="150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500" y="146"/>
                    </a:lnTo>
                    <a:lnTo>
                      <a:pt x="498" y="140"/>
                    </a:lnTo>
                    <a:lnTo>
                      <a:pt x="494" y="136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6" y="134"/>
                    </a:lnTo>
                    <a:lnTo>
                      <a:pt x="484" y="134"/>
                    </a:lnTo>
                    <a:lnTo>
                      <a:pt x="482" y="136"/>
                    </a:lnTo>
                    <a:lnTo>
                      <a:pt x="482" y="136"/>
                    </a:lnTo>
                    <a:lnTo>
                      <a:pt x="474" y="132"/>
                    </a:lnTo>
                    <a:lnTo>
                      <a:pt x="468" y="130"/>
                    </a:lnTo>
                    <a:lnTo>
                      <a:pt x="466" y="126"/>
                    </a:lnTo>
                    <a:lnTo>
                      <a:pt x="464" y="124"/>
                    </a:lnTo>
                    <a:lnTo>
                      <a:pt x="464" y="122"/>
                    </a:lnTo>
                    <a:lnTo>
                      <a:pt x="464" y="120"/>
                    </a:lnTo>
                    <a:lnTo>
                      <a:pt x="464" y="120"/>
                    </a:lnTo>
                    <a:lnTo>
                      <a:pt x="462" y="114"/>
                    </a:lnTo>
                    <a:lnTo>
                      <a:pt x="460" y="110"/>
                    </a:lnTo>
                    <a:lnTo>
                      <a:pt x="458" y="108"/>
                    </a:lnTo>
                    <a:lnTo>
                      <a:pt x="456" y="108"/>
                    </a:lnTo>
                    <a:lnTo>
                      <a:pt x="452" y="108"/>
                    </a:lnTo>
                    <a:lnTo>
                      <a:pt x="450" y="110"/>
                    </a:lnTo>
                    <a:lnTo>
                      <a:pt x="448" y="110"/>
                    </a:lnTo>
                    <a:lnTo>
                      <a:pt x="448" y="110"/>
                    </a:lnTo>
                    <a:lnTo>
                      <a:pt x="440" y="110"/>
                    </a:lnTo>
                    <a:lnTo>
                      <a:pt x="434" y="112"/>
                    </a:lnTo>
                    <a:lnTo>
                      <a:pt x="430" y="114"/>
                    </a:lnTo>
                    <a:lnTo>
                      <a:pt x="426" y="116"/>
                    </a:lnTo>
                    <a:lnTo>
                      <a:pt x="424" y="120"/>
                    </a:lnTo>
                    <a:lnTo>
                      <a:pt x="424" y="124"/>
                    </a:lnTo>
                    <a:lnTo>
                      <a:pt x="424" y="128"/>
                    </a:lnTo>
                    <a:lnTo>
                      <a:pt x="424" y="130"/>
                    </a:lnTo>
                    <a:lnTo>
                      <a:pt x="424" y="134"/>
                    </a:lnTo>
                    <a:lnTo>
                      <a:pt x="424" y="134"/>
                    </a:lnTo>
                    <a:lnTo>
                      <a:pt x="424" y="136"/>
                    </a:lnTo>
                    <a:lnTo>
                      <a:pt x="428" y="138"/>
                    </a:lnTo>
                    <a:lnTo>
                      <a:pt x="430" y="142"/>
                    </a:lnTo>
                    <a:lnTo>
                      <a:pt x="430" y="144"/>
                    </a:lnTo>
                    <a:lnTo>
                      <a:pt x="428" y="148"/>
                    </a:lnTo>
                    <a:lnTo>
                      <a:pt x="426" y="150"/>
                    </a:lnTo>
                    <a:lnTo>
                      <a:pt x="426" y="152"/>
                    </a:lnTo>
                    <a:lnTo>
                      <a:pt x="424" y="152"/>
                    </a:lnTo>
                    <a:lnTo>
                      <a:pt x="424" y="178"/>
                    </a:lnTo>
                    <a:lnTo>
                      <a:pt x="422" y="182"/>
                    </a:lnTo>
                    <a:lnTo>
                      <a:pt x="422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14" y="172"/>
                    </a:lnTo>
                    <a:lnTo>
                      <a:pt x="406" y="158"/>
                    </a:lnTo>
                    <a:lnTo>
                      <a:pt x="400" y="144"/>
                    </a:lnTo>
                    <a:lnTo>
                      <a:pt x="394" y="138"/>
                    </a:lnTo>
                    <a:lnTo>
                      <a:pt x="392" y="136"/>
                    </a:lnTo>
                    <a:lnTo>
                      <a:pt x="390" y="138"/>
                    </a:lnTo>
                    <a:lnTo>
                      <a:pt x="388" y="140"/>
                    </a:lnTo>
                    <a:lnTo>
                      <a:pt x="386" y="144"/>
                    </a:lnTo>
                    <a:lnTo>
                      <a:pt x="386" y="148"/>
                    </a:lnTo>
                    <a:lnTo>
                      <a:pt x="384" y="150"/>
                    </a:lnTo>
                    <a:lnTo>
                      <a:pt x="384" y="152"/>
                    </a:lnTo>
                    <a:lnTo>
                      <a:pt x="380" y="148"/>
                    </a:lnTo>
                    <a:lnTo>
                      <a:pt x="376" y="148"/>
                    </a:lnTo>
                    <a:lnTo>
                      <a:pt x="370" y="148"/>
                    </a:lnTo>
                    <a:lnTo>
                      <a:pt x="366" y="148"/>
                    </a:lnTo>
                    <a:lnTo>
                      <a:pt x="362" y="148"/>
                    </a:lnTo>
                    <a:lnTo>
                      <a:pt x="358" y="150"/>
                    </a:lnTo>
                    <a:lnTo>
                      <a:pt x="358" y="150"/>
                    </a:lnTo>
                    <a:lnTo>
                      <a:pt x="348" y="150"/>
                    </a:lnTo>
                    <a:lnTo>
                      <a:pt x="342" y="148"/>
                    </a:lnTo>
                    <a:lnTo>
                      <a:pt x="340" y="148"/>
                    </a:lnTo>
                    <a:lnTo>
                      <a:pt x="338" y="146"/>
                    </a:lnTo>
                    <a:lnTo>
                      <a:pt x="336" y="144"/>
                    </a:lnTo>
                    <a:lnTo>
                      <a:pt x="336" y="142"/>
                    </a:lnTo>
                    <a:lnTo>
                      <a:pt x="338" y="140"/>
                    </a:lnTo>
                    <a:lnTo>
                      <a:pt x="340" y="140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6" y="130"/>
                    </a:lnTo>
                    <a:lnTo>
                      <a:pt x="350" y="124"/>
                    </a:lnTo>
                    <a:lnTo>
                      <a:pt x="350" y="120"/>
                    </a:lnTo>
                    <a:lnTo>
                      <a:pt x="350" y="116"/>
                    </a:lnTo>
                    <a:lnTo>
                      <a:pt x="348" y="112"/>
                    </a:lnTo>
                    <a:lnTo>
                      <a:pt x="346" y="110"/>
                    </a:lnTo>
                    <a:lnTo>
                      <a:pt x="344" y="108"/>
                    </a:lnTo>
                    <a:lnTo>
                      <a:pt x="342" y="108"/>
                    </a:lnTo>
                    <a:lnTo>
                      <a:pt x="340" y="106"/>
                    </a:lnTo>
                    <a:lnTo>
                      <a:pt x="340" y="106"/>
                    </a:lnTo>
                    <a:lnTo>
                      <a:pt x="334" y="102"/>
                    </a:lnTo>
                    <a:lnTo>
                      <a:pt x="332" y="100"/>
                    </a:lnTo>
                    <a:lnTo>
                      <a:pt x="330" y="98"/>
                    </a:lnTo>
                    <a:lnTo>
                      <a:pt x="328" y="98"/>
                    </a:lnTo>
                    <a:lnTo>
                      <a:pt x="328" y="100"/>
                    </a:lnTo>
                    <a:lnTo>
                      <a:pt x="326" y="100"/>
                    </a:lnTo>
                    <a:lnTo>
                      <a:pt x="326" y="102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6"/>
                    </a:lnTo>
                    <a:lnTo>
                      <a:pt x="328" y="110"/>
                    </a:lnTo>
                    <a:lnTo>
                      <a:pt x="326" y="112"/>
                    </a:lnTo>
                    <a:lnTo>
                      <a:pt x="326" y="114"/>
                    </a:lnTo>
                    <a:lnTo>
                      <a:pt x="324" y="114"/>
                    </a:lnTo>
                    <a:lnTo>
                      <a:pt x="322" y="112"/>
                    </a:lnTo>
                    <a:lnTo>
                      <a:pt x="320" y="112"/>
                    </a:lnTo>
                    <a:lnTo>
                      <a:pt x="318" y="110"/>
                    </a:lnTo>
                    <a:lnTo>
                      <a:pt x="316" y="108"/>
                    </a:lnTo>
                    <a:lnTo>
                      <a:pt x="316" y="108"/>
                    </a:lnTo>
                    <a:lnTo>
                      <a:pt x="298" y="94"/>
                    </a:lnTo>
                    <a:lnTo>
                      <a:pt x="282" y="84"/>
                    </a:lnTo>
                    <a:lnTo>
                      <a:pt x="268" y="78"/>
                    </a:lnTo>
                    <a:lnTo>
                      <a:pt x="262" y="76"/>
                    </a:lnTo>
                    <a:lnTo>
                      <a:pt x="252" y="74"/>
                    </a:lnTo>
                    <a:lnTo>
                      <a:pt x="244" y="72"/>
                    </a:lnTo>
                    <a:lnTo>
                      <a:pt x="240" y="70"/>
                    </a:lnTo>
                    <a:lnTo>
                      <a:pt x="236" y="68"/>
                    </a:lnTo>
                    <a:lnTo>
                      <a:pt x="234" y="66"/>
                    </a:lnTo>
                    <a:lnTo>
                      <a:pt x="232" y="66"/>
                    </a:lnTo>
                    <a:lnTo>
                      <a:pt x="232" y="66"/>
                    </a:lnTo>
                    <a:lnTo>
                      <a:pt x="228" y="62"/>
                    </a:lnTo>
                    <a:lnTo>
                      <a:pt x="224" y="62"/>
                    </a:lnTo>
                    <a:lnTo>
                      <a:pt x="222" y="62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20" y="68"/>
                    </a:lnTo>
                    <a:lnTo>
                      <a:pt x="220" y="72"/>
                    </a:lnTo>
                    <a:lnTo>
                      <a:pt x="222" y="74"/>
                    </a:lnTo>
                    <a:lnTo>
                      <a:pt x="222" y="76"/>
                    </a:lnTo>
                    <a:lnTo>
                      <a:pt x="222" y="76"/>
                    </a:lnTo>
                    <a:lnTo>
                      <a:pt x="220" y="80"/>
                    </a:lnTo>
                    <a:lnTo>
                      <a:pt x="218" y="82"/>
                    </a:lnTo>
                    <a:lnTo>
                      <a:pt x="216" y="84"/>
                    </a:lnTo>
                    <a:lnTo>
                      <a:pt x="214" y="82"/>
                    </a:lnTo>
                    <a:lnTo>
                      <a:pt x="212" y="82"/>
                    </a:lnTo>
                    <a:lnTo>
                      <a:pt x="212" y="80"/>
                    </a:lnTo>
                    <a:lnTo>
                      <a:pt x="212" y="80"/>
                    </a:lnTo>
                    <a:lnTo>
                      <a:pt x="208" y="72"/>
                    </a:lnTo>
                    <a:lnTo>
                      <a:pt x="200" y="60"/>
                    </a:lnTo>
                    <a:lnTo>
                      <a:pt x="194" y="52"/>
                    </a:lnTo>
                    <a:lnTo>
                      <a:pt x="190" y="48"/>
                    </a:lnTo>
                    <a:lnTo>
                      <a:pt x="186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80" y="44"/>
                    </a:lnTo>
                    <a:lnTo>
                      <a:pt x="178" y="46"/>
                    </a:lnTo>
                    <a:lnTo>
                      <a:pt x="180" y="48"/>
                    </a:lnTo>
                    <a:lnTo>
                      <a:pt x="180" y="50"/>
                    </a:lnTo>
                    <a:lnTo>
                      <a:pt x="180" y="52"/>
                    </a:lnTo>
                    <a:lnTo>
                      <a:pt x="182" y="54"/>
                    </a:lnTo>
                    <a:lnTo>
                      <a:pt x="182" y="56"/>
                    </a:lnTo>
                    <a:lnTo>
                      <a:pt x="182" y="56"/>
                    </a:lnTo>
                    <a:lnTo>
                      <a:pt x="180" y="62"/>
                    </a:lnTo>
                    <a:lnTo>
                      <a:pt x="178" y="66"/>
                    </a:lnTo>
                    <a:lnTo>
                      <a:pt x="176" y="68"/>
                    </a:lnTo>
                    <a:lnTo>
                      <a:pt x="174" y="68"/>
                    </a:lnTo>
                    <a:lnTo>
                      <a:pt x="170" y="66"/>
                    </a:lnTo>
                    <a:lnTo>
                      <a:pt x="168" y="64"/>
                    </a:lnTo>
                    <a:lnTo>
                      <a:pt x="166" y="62"/>
                    </a:lnTo>
                    <a:lnTo>
                      <a:pt x="166" y="62"/>
                    </a:lnTo>
                    <a:lnTo>
                      <a:pt x="166" y="60"/>
                    </a:lnTo>
                    <a:lnTo>
                      <a:pt x="162" y="58"/>
                    </a:lnTo>
                    <a:lnTo>
                      <a:pt x="158" y="58"/>
                    </a:lnTo>
                    <a:lnTo>
                      <a:pt x="156" y="58"/>
                    </a:lnTo>
                    <a:lnTo>
                      <a:pt x="152" y="60"/>
                    </a:lnTo>
                    <a:lnTo>
                      <a:pt x="150" y="62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44" y="68"/>
                    </a:lnTo>
                    <a:lnTo>
                      <a:pt x="142" y="72"/>
                    </a:lnTo>
                    <a:lnTo>
                      <a:pt x="138" y="74"/>
                    </a:lnTo>
                    <a:lnTo>
                      <a:pt x="136" y="76"/>
                    </a:lnTo>
                    <a:lnTo>
                      <a:pt x="134" y="76"/>
                    </a:lnTo>
                    <a:lnTo>
                      <a:pt x="124" y="78"/>
                    </a:lnTo>
                    <a:lnTo>
                      <a:pt x="112" y="84"/>
                    </a:lnTo>
                    <a:lnTo>
                      <a:pt x="102" y="92"/>
                    </a:lnTo>
                    <a:lnTo>
                      <a:pt x="96" y="98"/>
                    </a:lnTo>
                    <a:lnTo>
                      <a:pt x="92" y="100"/>
                    </a:lnTo>
                    <a:lnTo>
                      <a:pt x="86" y="104"/>
                    </a:lnTo>
                    <a:lnTo>
                      <a:pt x="80" y="108"/>
                    </a:lnTo>
                    <a:lnTo>
                      <a:pt x="76" y="108"/>
                    </a:lnTo>
                    <a:lnTo>
                      <a:pt x="72" y="108"/>
                    </a:lnTo>
                    <a:lnTo>
                      <a:pt x="68" y="108"/>
                    </a:lnTo>
                    <a:lnTo>
                      <a:pt x="66" y="106"/>
                    </a:lnTo>
                    <a:lnTo>
                      <a:pt x="60" y="100"/>
                    </a:lnTo>
                    <a:lnTo>
                      <a:pt x="52" y="94"/>
                    </a:lnTo>
                    <a:lnTo>
                      <a:pt x="42" y="88"/>
                    </a:lnTo>
                    <a:lnTo>
                      <a:pt x="34" y="84"/>
                    </a:lnTo>
                    <a:lnTo>
                      <a:pt x="32" y="82"/>
                    </a:lnTo>
                    <a:lnTo>
                      <a:pt x="22" y="80"/>
                    </a:lnTo>
                    <a:lnTo>
                      <a:pt x="12" y="76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364"/>
                    </a:lnTo>
                    <a:lnTo>
                      <a:pt x="12" y="364"/>
                    </a:lnTo>
                    <a:lnTo>
                      <a:pt x="20" y="370"/>
                    </a:lnTo>
                    <a:lnTo>
                      <a:pt x="30" y="376"/>
                    </a:lnTo>
                    <a:lnTo>
                      <a:pt x="40" y="384"/>
                    </a:lnTo>
                    <a:lnTo>
                      <a:pt x="50" y="392"/>
                    </a:lnTo>
                    <a:lnTo>
                      <a:pt x="58" y="398"/>
                    </a:lnTo>
                    <a:lnTo>
                      <a:pt x="60" y="400"/>
                    </a:lnTo>
                    <a:lnTo>
                      <a:pt x="64" y="400"/>
                    </a:lnTo>
                    <a:lnTo>
                      <a:pt x="70" y="396"/>
                    </a:lnTo>
                    <a:lnTo>
                      <a:pt x="74" y="394"/>
                    </a:lnTo>
                    <a:lnTo>
                      <a:pt x="78" y="390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8" y="392"/>
                    </a:lnTo>
                    <a:lnTo>
                      <a:pt x="96" y="402"/>
                    </a:lnTo>
                    <a:lnTo>
                      <a:pt x="106" y="414"/>
                    </a:lnTo>
                    <a:lnTo>
                      <a:pt x="116" y="428"/>
                    </a:lnTo>
                    <a:lnTo>
                      <a:pt x="124" y="440"/>
                    </a:lnTo>
                    <a:lnTo>
                      <a:pt x="130" y="448"/>
                    </a:lnTo>
                    <a:lnTo>
                      <a:pt x="132" y="452"/>
                    </a:lnTo>
                    <a:lnTo>
                      <a:pt x="136" y="460"/>
                    </a:lnTo>
                    <a:lnTo>
                      <a:pt x="140" y="466"/>
                    </a:lnTo>
                    <a:lnTo>
                      <a:pt x="146" y="472"/>
                    </a:lnTo>
                    <a:lnTo>
                      <a:pt x="150" y="476"/>
                    </a:lnTo>
                    <a:lnTo>
                      <a:pt x="152" y="478"/>
                    </a:lnTo>
                    <a:lnTo>
                      <a:pt x="154" y="478"/>
                    </a:lnTo>
                    <a:lnTo>
                      <a:pt x="154" y="486"/>
                    </a:lnTo>
                    <a:lnTo>
                      <a:pt x="152" y="496"/>
                    </a:lnTo>
                    <a:lnTo>
                      <a:pt x="150" y="508"/>
                    </a:lnTo>
                    <a:lnTo>
                      <a:pt x="148" y="516"/>
                    </a:lnTo>
                    <a:lnTo>
                      <a:pt x="146" y="520"/>
                    </a:lnTo>
                    <a:lnTo>
                      <a:pt x="146" y="526"/>
                    </a:lnTo>
                    <a:lnTo>
                      <a:pt x="146" y="532"/>
                    </a:lnTo>
                    <a:lnTo>
                      <a:pt x="148" y="536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6" y="542"/>
                    </a:lnTo>
                    <a:lnTo>
                      <a:pt x="160" y="548"/>
                    </a:lnTo>
                    <a:lnTo>
                      <a:pt x="164" y="552"/>
                    </a:lnTo>
                    <a:lnTo>
                      <a:pt x="166" y="558"/>
                    </a:lnTo>
                    <a:lnTo>
                      <a:pt x="168" y="562"/>
                    </a:lnTo>
                    <a:lnTo>
                      <a:pt x="170" y="568"/>
                    </a:lnTo>
                    <a:lnTo>
                      <a:pt x="172" y="570"/>
                    </a:lnTo>
                    <a:lnTo>
                      <a:pt x="172" y="572"/>
                    </a:lnTo>
                    <a:lnTo>
                      <a:pt x="188" y="584"/>
                    </a:lnTo>
                    <a:lnTo>
                      <a:pt x="200" y="594"/>
                    </a:lnTo>
                    <a:lnTo>
                      <a:pt x="210" y="598"/>
                    </a:lnTo>
                    <a:lnTo>
                      <a:pt x="214" y="600"/>
                    </a:lnTo>
                    <a:lnTo>
                      <a:pt x="220" y="606"/>
                    </a:lnTo>
                    <a:lnTo>
                      <a:pt x="224" y="612"/>
                    </a:lnTo>
                    <a:lnTo>
                      <a:pt x="228" y="618"/>
                    </a:lnTo>
                    <a:lnTo>
                      <a:pt x="230" y="622"/>
                    </a:lnTo>
                    <a:lnTo>
                      <a:pt x="230" y="626"/>
                    </a:lnTo>
                    <a:lnTo>
                      <a:pt x="230" y="626"/>
                    </a:lnTo>
                    <a:lnTo>
                      <a:pt x="592" y="626"/>
                    </a:lnTo>
                    <a:lnTo>
                      <a:pt x="604" y="636"/>
                    </a:lnTo>
                    <a:lnTo>
                      <a:pt x="628" y="638"/>
                    </a:lnTo>
                    <a:lnTo>
                      <a:pt x="630" y="642"/>
                    </a:lnTo>
                    <a:lnTo>
                      <a:pt x="634" y="644"/>
                    </a:lnTo>
                    <a:lnTo>
                      <a:pt x="638" y="646"/>
                    </a:lnTo>
                    <a:lnTo>
                      <a:pt x="642" y="646"/>
                    </a:lnTo>
                    <a:lnTo>
                      <a:pt x="644" y="646"/>
                    </a:lnTo>
                    <a:lnTo>
                      <a:pt x="646" y="646"/>
                    </a:lnTo>
                    <a:lnTo>
                      <a:pt x="652" y="644"/>
                    </a:lnTo>
                    <a:lnTo>
                      <a:pt x="658" y="642"/>
                    </a:lnTo>
                    <a:lnTo>
                      <a:pt x="662" y="640"/>
                    </a:lnTo>
                    <a:lnTo>
                      <a:pt x="666" y="638"/>
                    </a:lnTo>
                    <a:lnTo>
                      <a:pt x="668" y="636"/>
                    </a:lnTo>
                    <a:lnTo>
                      <a:pt x="668" y="634"/>
                    </a:lnTo>
                    <a:lnTo>
                      <a:pt x="682" y="632"/>
                    </a:lnTo>
                    <a:lnTo>
                      <a:pt x="694" y="634"/>
                    </a:lnTo>
                    <a:lnTo>
                      <a:pt x="702" y="638"/>
                    </a:lnTo>
                    <a:lnTo>
                      <a:pt x="706" y="644"/>
                    </a:lnTo>
                    <a:lnTo>
                      <a:pt x="708" y="646"/>
                    </a:lnTo>
                    <a:lnTo>
                      <a:pt x="716" y="646"/>
                    </a:lnTo>
                    <a:lnTo>
                      <a:pt x="720" y="648"/>
                    </a:lnTo>
                    <a:lnTo>
                      <a:pt x="724" y="650"/>
                    </a:lnTo>
                    <a:lnTo>
                      <a:pt x="726" y="652"/>
                    </a:lnTo>
                    <a:lnTo>
                      <a:pt x="726" y="654"/>
                    </a:lnTo>
                    <a:lnTo>
                      <a:pt x="726" y="656"/>
                    </a:lnTo>
                    <a:lnTo>
                      <a:pt x="724" y="658"/>
                    </a:lnTo>
                    <a:lnTo>
                      <a:pt x="724" y="660"/>
                    </a:lnTo>
                    <a:lnTo>
                      <a:pt x="724" y="660"/>
                    </a:lnTo>
                    <a:lnTo>
                      <a:pt x="726" y="668"/>
                    </a:lnTo>
                    <a:lnTo>
                      <a:pt x="728" y="674"/>
                    </a:lnTo>
                    <a:lnTo>
                      <a:pt x="730" y="674"/>
                    </a:lnTo>
                    <a:lnTo>
                      <a:pt x="734" y="674"/>
                    </a:lnTo>
                    <a:lnTo>
                      <a:pt x="738" y="674"/>
                    </a:lnTo>
                    <a:lnTo>
                      <a:pt x="744" y="674"/>
                    </a:lnTo>
                    <a:lnTo>
                      <a:pt x="748" y="674"/>
                    </a:lnTo>
                    <a:lnTo>
                      <a:pt x="752" y="672"/>
                    </a:lnTo>
                    <a:lnTo>
                      <a:pt x="756" y="672"/>
                    </a:lnTo>
                    <a:lnTo>
                      <a:pt x="762" y="672"/>
                    </a:lnTo>
                    <a:lnTo>
                      <a:pt x="768" y="674"/>
                    </a:lnTo>
                    <a:lnTo>
                      <a:pt x="772" y="676"/>
                    </a:lnTo>
                    <a:lnTo>
                      <a:pt x="776" y="678"/>
                    </a:lnTo>
                    <a:lnTo>
                      <a:pt x="780" y="682"/>
                    </a:lnTo>
                    <a:lnTo>
                      <a:pt x="784" y="684"/>
                    </a:lnTo>
                    <a:lnTo>
                      <a:pt x="788" y="688"/>
                    </a:lnTo>
                    <a:lnTo>
                      <a:pt x="790" y="690"/>
                    </a:lnTo>
                    <a:lnTo>
                      <a:pt x="790" y="692"/>
                    </a:lnTo>
                    <a:lnTo>
                      <a:pt x="788" y="694"/>
                    </a:lnTo>
                    <a:lnTo>
                      <a:pt x="788" y="694"/>
                    </a:lnTo>
                    <a:lnTo>
                      <a:pt x="790" y="698"/>
                    </a:lnTo>
                    <a:lnTo>
                      <a:pt x="790" y="698"/>
                    </a:lnTo>
                    <a:lnTo>
                      <a:pt x="788" y="700"/>
                    </a:lnTo>
                    <a:lnTo>
                      <a:pt x="786" y="702"/>
                    </a:lnTo>
                    <a:lnTo>
                      <a:pt x="784" y="704"/>
                    </a:lnTo>
                    <a:lnTo>
                      <a:pt x="780" y="704"/>
                    </a:lnTo>
                    <a:lnTo>
                      <a:pt x="778" y="702"/>
                    </a:lnTo>
                    <a:lnTo>
                      <a:pt x="774" y="702"/>
                    </a:lnTo>
                    <a:lnTo>
                      <a:pt x="772" y="702"/>
                    </a:lnTo>
                    <a:lnTo>
                      <a:pt x="770" y="702"/>
                    </a:lnTo>
                    <a:lnTo>
                      <a:pt x="764" y="696"/>
                    </a:lnTo>
                    <a:lnTo>
                      <a:pt x="764" y="696"/>
                    </a:lnTo>
                    <a:lnTo>
                      <a:pt x="766" y="700"/>
                    </a:lnTo>
                    <a:lnTo>
                      <a:pt x="766" y="702"/>
                    </a:lnTo>
                    <a:lnTo>
                      <a:pt x="768" y="706"/>
                    </a:lnTo>
                    <a:lnTo>
                      <a:pt x="766" y="712"/>
                    </a:lnTo>
                    <a:lnTo>
                      <a:pt x="766" y="716"/>
                    </a:lnTo>
                    <a:lnTo>
                      <a:pt x="762" y="718"/>
                    </a:lnTo>
                    <a:lnTo>
                      <a:pt x="760" y="718"/>
                    </a:lnTo>
                    <a:lnTo>
                      <a:pt x="756" y="720"/>
                    </a:lnTo>
                    <a:lnTo>
                      <a:pt x="752" y="722"/>
                    </a:lnTo>
                    <a:lnTo>
                      <a:pt x="750" y="724"/>
                    </a:lnTo>
                    <a:lnTo>
                      <a:pt x="750" y="726"/>
                    </a:lnTo>
                    <a:lnTo>
                      <a:pt x="752" y="728"/>
                    </a:lnTo>
                    <a:lnTo>
                      <a:pt x="752" y="730"/>
                    </a:lnTo>
                    <a:lnTo>
                      <a:pt x="752" y="732"/>
                    </a:lnTo>
                    <a:lnTo>
                      <a:pt x="752" y="730"/>
                    </a:lnTo>
                    <a:lnTo>
                      <a:pt x="754" y="730"/>
                    </a:lnTo>
                    <a:lnTo>
                      <a:pt x="754" y="730"/>
                    </a:lnTo>
                    <a:lnTo>
                      <a:pt x="756" y="732"/>
                    </a:lnTo>
                    <a:lnTo>
                      <a:pt x="758" y="736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0"/>
                    </a:lnTo>
                    <a:lnTo>
                      <a:pt x="752" y="742"/>
                    </a:lnTo>
                    <a:lnTo>
                      <a:pt x="752" y="742"/>
                    </a:lnTo>
                    <a:lnTo>
                      <a:pt x="750" y="744"/>
                    </a:lnTo>
                    <a:lnTo>
                      <a:pt x="748" y="746"/>
                    </a:lnTo>
                    <a:lnTo>
                      <a:pt x="748" y="746"/>
                    </a:lnTo>
                    <a:lnTo>
                      <a:pt x="752" y="746"/>
                    </a:lnTo>
                    <a:lnTo>
                      <a:pt x="754" y="746"/>
                    </a:lnTo>
                    <a:lnTo>
                      <a:pt x="760" y="744"/>
                    </a:lnTo>
                    <a:lnTo>
                      <a:pt x="764" y="740"/>
                    </a:lnTo>
                    <a:lnTo>
                      <a:pt x="768" y="736"/>
                    </a:lnTo>
                    <a:lnTo>
                      <a:pt x="770" y="734"/>
                    </a:lnTo>
                    <a:lnTo>
                      <a:pt x="770" y="730"/>
                    </a:lnTo>
                    <a:lnTo>
                      <a:pt x="772" y="728"/>
                    </a:lnTo>
                    <a:lnTo>
                      <a:pt x="774" y="724"/>
                    </a:lnTo>
                    <a:lnTo>
                      <a:pt x="776" y="722"/>
                    </a:lnTo>
                    <a:lnTo>
                      <a:pt x="782" y="722"/>
                    </a:lnTo>
                    <a:lnTo>
                      <a:pt x="788" y="722"/>
                    </a:lnTo>
                    <a:lnTo>
                      <a:pt x="794" y="722"/>
                    </a:lnTo>
                    <a:lnTo>
                      <a:pt x="798" y="722"/>
                    </a:lnTo>
                    <a:lnTo>
                      <a:pt x="802" y="722"/>
                    </a:lnTo>
                    <a:lnTo>
                      <a:pt x="802" y="722"/>
                    </a:lnTo>
                    <a:lnTo>
                      <a:pt x="800" y="722"/>
                    </a:lnTo>
                    <a:lnTo>
                      <a:pt x="798" y="720"/>
                    </a:lnTo>
                    <a:lnTo>
                      <a:pt x="798" y="718"/>
                    </a:lnTo>
                    <a:lnTo>
                      <a:pt x="798" y="714"/>
                    </a:lnTo>
                    <a:lnTo>
                      <a:pt x="800" y="712"/>
                    </a:lnTo>
                    <a:lnTo>
                      <a:pt x="804" y="708"/>
                    </a:lnTo>
                    <a:lnTo>
                      <a:pt x="806" y="704"/>
                    </a:lnTo>
                    <a:lnTo>
                      <a:pt x="810" y="700"/>
                    </a:lnTo>
                    <a:lnTo>
                      <a:pt x="814" y="698"/>
                    </a:lnTo>
                    <a:lnTo>
                      <a:pt x="820" y="696"/>
                    </a:lnTo>
                    <a:lnTo>
                      <a:pt x="826" y="696"/>
                    </a:lnTo>
                    <a:lnTo>
                      <a:pt x="832" y="696"/>
                    </a:lnTo>
                    <a:lnTo>
                      <a:pt x="838" y="696"/>
                    </a:lnTo>
                    <a:lnTo>
                      <a:pt x="840" y="698"/>
                    </a:lnTo>
                    <a:lnTo>
                      <a:pt x="842" y="698"/>
                    </a:lnTo>
                    <a:lnTo>
                      <a:pt x="846" y="700"/>
                    </a:lnTo>
                    <a:lnTo>
                      <a:pt x="848" y="700"/>
                    </a:lnTo>
                    <a:lnTo>
                      <a:pt x="850" y="70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5" name="Freeform 187">
                <a:extLst>
                  <a:ext uri="{FF2B5EF4-FFF2-40B4-BE49-F238E27FC236}">
                    <a16:creationId xmlns:a16="http://schemas.microsoft.com/office/drawing/2014/main" id="{9B098DE7-BEA3-4315-8007-1BF0C6A95AD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68925" y="2470150"/>
                <a:ext cx="781050" cy="790575"/>
              </a:xfrm>
              <a:custGeom>
                <a:avLst/>
                <a:gdLst>
                  <a:gd name="T0" fmla="*/ 318 w 492"/>
                  <a:gd name="T1" fmla="*/ 44 h 498"/>
                  <a:gd name="T2" fmla="*/ 282 w 492"/>
                  <a:gd name="T3" fmla="*/ 40 h 498"/>
                  <a:gd name="T4" fmla="*/ 262 w 492"/>
                  <a:gd name="T5" fmla="*/ 32 h 498"/>
                  <a:gd name="T6" fmla="*/ 242 w 492"/>
                  <a:gd name="T7" fmla="*/ 24 h 498"/>
                  <a:gd name="T8" fmla="*/ 230 w 492"/>
                  <a:gd name="T9" fmla="*/ 28 h 498"/>
                  <a:gd name="T10" fmla="*/ 220 w 492"/>
                  <a:gd name="T11" fmla="*/ 32 h 498"/>
                  <a:gd name="T12" fmla="*/ 176 w 492"/>
                  <a:gd name="T13" fmla="*/ 4 h 498"/>
                  <a:gd name="T14" fmla="*/ 118 w 492"/>
                  <a:gd name="T15" fmla="*/ 12 h 498"/>
                  <a:gd name="T16" fmla="*/ 100 w 492"/>
                  <a:gd name="T17" fmla="*/ 14 h 498"/>
                  <a:gd name="T18" fmla="*/ 68 w 492"/>
                  <a:gd name="T19" fmla="*/ 60 h 498"/>
                  <a:gd name="T20" fmla="*/ 18 w 492"/>
                  <a:gd name="T21" fmla="*/ 98 h 498"/>
                  <a:gd name="T22" fmla="*/ 60 w 492"/>
                  <a:gd name="T23" fmla="*/ 144 h 498"/>
                  <a:gd name="T24" fmla="*/ 58 w 492"/>
                  <a:gd name="T25" fmla="*/ 178 h 498"/>
                  <a:gd name="T26" fmla="*/ 8 w 492"/>
                  <a:gd name="T27" fmla="*/ 182 h 498"/>
                  <a:gd name="T28" fmla="*/ 62 w 492"/>
                  <a:gd name="T29" fmla="*/ 228 h 498"/>
                  <a:gd name="T30" fmla="*/ 86 w 492"/>
                  <a:gd name="T31" fmla="*/ 220 h 498"/>
                  <a:gd name="T32" fmla="*/ 86 w 492"/>
                  <a:gd name="T33" fmla="*/ 236 h 498"/>
                  <a:gd name="T34" fmla="*/ 76 w 492"/>
                  <a:gd name="T35" fmla="*/ 260 h 498"/>
                  <a:gd name="T36" fmla="*/ 52 w 492"/>
                  <a:gd name="T37" fmla="*/ 284 h 498"/>
                  <a:gd name="T38" fmla="*/ 18 w 492"/>
                  <a:gd name="T39" fmla="*/ 308 h 498"/>
                  <a:gd name="T40" fmla="*/ 28 w 492"/>
                  <a:gd name="T41" fmla="*/ 328 h 498"/>
                  <a:gd name="T42" fmla="*/ 38 w 492"/>
                  <a:gd name="T43" fmla="*/ 352 h 498"/>
                  <a:gd name="T44" fmla="*/ 68 w 492"/>
                  <a:gd name="T45" fmla="*/ 362 h 498"/>
                  <a:gd name="T46" fmla="*/ 74 w 492"/>
                  <a:gd name="T47" fmla="*/ 386 h 498"/>
                  <a:gd name="T48" fmla="*/ 92 w 492"/>
                  <a:gd name="T49" fmla="*/ 382 h 498"/>
                  <a:gd name="T50" fmla="*/ 102 w 492"/>
                  <a:gd name="T51" fmla="*/ 394 h 498"/>
                  <a:gd name="T52" fmla="*/ 124 w 492"/>
                  <a:gd name="T53" fmla="*/ 390 h 498"/>
                  <a:gd name="T54" fmla="*/ 138 w 492"/>
                  <a:gd name="T55" fmla="*/ 384 h 498"/>
                  <a:gd name="T56" fmla="*/ 104 w 492"/>
                  <a:gd name="T57" fmla="*/ 434 h 498"/>
                  <a:gd name="T58" fmla="*/ 68 w 492"/>
                  <a:gd name="T59" fmla="*/ 464 h 498"/>
                  <a:gd name="T60" fmla="*/ 86 w 492"/>
                  <a:gd name="T61" fmla="*/ 466 h 498"/>
                  <a:gd name="T62" fmla="*/ 160 w 492"/>
                  <a:gd name="T63" fmla="*/ 412 h 498"/>
                  <a:gd name="T64" fmla="*/ 186 w 492"/>
                  <a:gd name="T65" fmla="*/ 390 h 498"/>
                  <a:gd name="T66" fmla="*/ 178 w 492"/>
                  <a:gd name="T67" fmla="*/ 374 h 498"/>
                  <a:gd name="T68" fmla="*/ 206 w 492"/>
                  <a:gd name="T69" fmla="*/ 326 h 498"/>
                  <a:gd name="T70" fmla="*/ 250 w 492"/>
                  <a:gd name="T71" fmla="*/ 322 h 498"/>
                  <a:gd name="T72" fmla="*/ 212 w 492"/>
                  <a:gd name="T73" fmla="*/ 346 h 498"/>
                  <a:gd name="T74" fmla="*/ 206 w 492"/>
                  <a:gd name="T75" fmla="*/ 364 h 498"/>
                  <a:gd name="T76" fmla="*/ 220 w 492"/>
                  <a:gd name="T77" fmla="*/ 376 h 498"/>
                  <a:gd name="T78" fmla="*/ 246 w 492"/>
                  <a:gd name="T79" fmla="*/ 356 h 498"/>
                  <a:gd name="T80" fmla="*/ 254 w 492"/>
                  <a:gd name="T81" fmla="*/ 338 h 498"/>
                  <a:gd name="T82" fmla="*/ 274 w 492"/>
                  <a:gd name="T83" fmla="*/ 338 h 498"/>
                  <a:gd name="T84" fmla="*/ 312 w 492"/>
                  <a:gd name="T85" fmla="*/ 354 h 498"/>
                  <a:gd name="T86" fmla="*/ 350 w 492"/>
                  <a:gd name="T87" fmla="*/ 368 h 498"/>
                  <a:gd name="T88" fmla="*/ 372 w 492"/>
                  <a:gd name="T89" fmla="*/ 372 h 498"/>
                  <a:gd name="T90" fmla="*/ 426 w 492"/>
                  <a:gd name="T91" fmla="*/ 388 h 498"/>
                  <a:gd name="T92" fmla="*/ 452 w 492"/>
                  <a:gd name="T93" fmla="*/ 428 h 498"/>
                  <a:gd name="T94" fmla="*/ 462 w 492"/>
                  <a:gd name="T95" fmla="*/ 454 h 498"/>
                  <a:gd name="T96" fmla="*/ 472 w 492"/>
                  <a:gd name="T97" fmla="*/ 462 h 498"/>
                  <a:gd name="T98" fmla="*/ 480 w 492"/>
                  <a:gd name="T99" fmla="*/ 474 h 498"/>
                  <a:gd name="T100" fmla="*/ 480 w 492"/>
                  <a:gd name="T101" fmla="*/ 496 h 498"/>
                  <a:gd name="T102" fmla="*/ 490 w 492"/>
                  <a:gd name="T103" fmla="*/ 456 h 498"/>
                  <a:gd name="T104" fmla="*/ 462 w 492"/>
                  <a:gd name="T105" fmla="*/ 418 h 498"/>
                  <a:gd name="T106" fmla="*/ 416 w 492"/>
                  <a:gd name="T107" fmla="*/ 368 h 498"/>
                  <a:gd name="T108" fmla="*/ 378 w 492"/>
                  <a:gd name="T109" fmla="*/ 362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92" h="498">
                    <a:moveTo>
                      <a:pt x="338" y="50"/>
                    </a:moveTo>
                    <a:lnTo>
                      <a:pt x="336" y="48"/>
                    </a:lnTo>
                    <a:lnTo>
                      <a:pt x="334" y="46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4"/>
                    </a:lnTo>
                    <a:lnTo>
                      <a:pt x="318" y="44"/>
                    </a:lnTo>
                    <a:lnTo>
                      <a:pt x="310" y="48"/>
                    </a:lnTo>
                    <a:lnTo>
                      <a:pt x="310" y="48"/>
                    </a:lnTo>
                    <a:lnTo>
                      <a:pt x="306" y="48"/>
                    </a:lnTo>
                    <a:lnTo>
                      <a:pt x="300" y="48"/>
                    </a:lnTo>
                    <a:lnTo>
                      <a:pt x="294" y="46"/>
                    </a:lnTo>
                    <a:lnTo>
                      <a:pt x="288" y="44"/>
                    </a:lnTo>
                    <a:lnTo>
                      <a:pt x="282" y="40"/>
                    </a:lnTo>
                    <a:lnTo>
                      <a:pt x="282" y="40"/>
                    </a:lnTo>
                    <a:lnTo>
                      <a:pt x="280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68" y="38"/>
                    </a:lnTo>
                    <a:lnTo>
                      <a:pt x="264" y="36"/>
                    </a:lnTo>
                    <a:lnTo>
                      <a:pt x="262" y="32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4" y="28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4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4" y="20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6"/>
                    </a:lnTo>
                    <a:lnTo>
                      <a:pt x="230" y="28"/>
                    </a:lnTo>
                    <a:lnTo>
                      <a:pt x="230" y="30"/>
                    </a:lnTo>
                    <a:lnTo>
                      <a:pt x="230" y="34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4" y="36"/>
                    </a:lnTo>
                    <a:lnTo>
                      <a:pt x="220" y="32"/>
                    </a:lnTo>
                    <a:lnTo>
                      <a:pt x="216" y="28"/>
                    </a:lnTo>
                    <a:lnTo>
                      <a:pt x="212" y="24"/>
                    </a:lnTo>
                    <a:lnTo>
                      <a:pt x="208" y="20"/>
                    </a:lnTo>
                    <a:lnTo>
                      <a:pt x="198" y="16"/>
                    </a:lnTo>
                    <a:lnTo>
                      <a:pt x="188" y="10"/>
                    </a:lnTo>
                    <a:lnTo>
                      <a:pt x="180" y="6"/>
                    </a:lnTo>
                    <a:lnTo>
                      <a:pt x="176" y="4"/>
                    </a:lnTo>
                    <a:lnTo>
                      <a:pt x="172" y="4"/>
                    </a:lnTo>
                    <a:lnTo>
                      <a:pt x="164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28" y="8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2"/>
                    </a:lnTo>
                    <a:lnTo>
                      <a:pt x="112" y="12"/>
                    </a:lnTo>
                    <a:lnTo>
                      <a:pt x="110" y="12"/>
                    </a:lnTo>
                    <a:lnTo>
                      <a:pt x="108" y="12"/>
                    </a:lnTo>
                    <a:lnTo>
                      <a:pt x="104" y="12"/>
                    </a:lnTo>
                    <a:lnTo>
                      <a:pt x="100" y="14"/>
                    </a:lnTo>
                    <a:lnTo>
                      <a:pt x="94" y="16"/>
                    </a:lnTo>
                    <a:lnTo>
                      <a:pt x="88" y="20"/>
                    </a:lnTo>
                    <a:lnTo>
                      <a:pt x="86" y="22"/>
                    </a:lnTo>
                    <a:lnTo>
                      <a:pt x="84" y="28"/>
                    </a:lnTo>
                    <a:lnTo>
                      <a:pt x="80" y="36"/>
                    </a:lnTo>
                    <a:lnTo>
                      <a:pt x="74" y="48"/>
                    </a:lnTo>
                    <a:lnTo>
                      <a:pt x="68" y="60"/>
                    </a:lnTo>
                    <a:lnTo>
                      <a:pt x="58" y="70"/>
                    </a:lnTo>
                    <a:lnTo>
                      <a:pt x="50" y="74"/>
                    </a:lnTo>
                    <a:lnTo>
                      <a:pt x="38" y="76"/>
                    </a:lnTo>
                    <a:lnTo>
                      <a:pt x="28" y="78"/>
                    </a:lnTo>
                    <a:lnTo>
                      <a:pt x="20" y="84"/>
                    </a:lnTo>
                    <a:lnTo>
                      <a:pt x="18" y="92"/>
                    </a:lnTo>
                    <a:lnTo>
                      <a:pt x="18" y="98"/>
                    </a:lnTo>
                    <a:lnTo>
                      <a:pt x="20" y="102"/>
                    </a:lnTo>
                    <a:lnTo>
                      <a:pt x="22" y="106"/>
                    </a:lnTo>
                    <a:lnTo>
                      <a:pt x="26" y="110"/>
                    </a:lnTo>
                    <a:lnTo>
                      <a:pt x="32" y="114"/>
                    </a:lnTo>
                    <a:lnTo>
                      <a:pt x="38" y="120"/>
                    </a:lnTo>
                    <a:lnTo>
                      <a:pt x="48" y="130"/>
                    </a:lnTo>
                    <a:lnTo>
                      <a:pt x="60" y="144"/>
                    </a:lnTo>
                    <a:lnTo>
                      <a:pt x="70" y="156"/>
                    </a:lnTo>
                    <a:lnTo>
                      <a:pt x="76" y="168"/>
                    </a:lnTo>
                    <a:lnTo>
                      <a:pt x="72" y="178"/>
                    </a:lnTo>
                    <a:lnTo>
                      <a:pt x="68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58" y="178"/>
                    </a:lnTo>
                    <a:lnTo>
                      <a:pt x="54" y="176"/>
                    </a:lnTo>
                    <a:lnTo>
                      <a:pt x="52" y="172"/>
                    </a:lnTo>
                    <a:lnTo>
                      <a:pt x="50" y="170"/>
                    </a:lnTo>
                    <a:lnTo>
                      <a:pt x="46" y="168"/>
                    </a:lnTo>
                    <a:lnTo>
                      <a:pt x="34" y="168"/>
                    </a:lnTo>
                    <a:lnTo>
                      <a:pt x="20" y="172"/>
                    </a:lnTo>
                    <a:lnTo>
                      <a:pt x="8" y="182"/>
                    </a:lnTo>
                    <a:lnTo>
                      <a:pt x="2" y="192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16"/>
                    </a:lnTo>
                    <a:lnTo>
                      <a:pt x="26" y="226"/>
                    </a:lnTo>
                    <a:lnTo>
                      <a:pt x="44" y="232"/>
                    </a:lnTo>
                    <a:lnTo>
                      <a:pt x="62" y="228"/>
                    </a:lnTo>
                    <a:lnTo>
                      <a:pt x="64" y="228"/>
                    </a:lnTo>
                    <a:lnTo>
                      <a:pt x="66" y="226"/>
                    </a:lnTo>
                    <a:lnTo>
                      <a:pt x="70" y="224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2" y="220"/>
                    </a:lnTo>
                    <a:lnTo>
                      <a:pt x="86" y="220"/>
                    </a:lnTo>
                    <a:lnTo>
                      <a:pt x="88" y="222"/>
                    </a:lnTo>
                    <a:lnTo>
                      <a:pt x="90" y="224"/>
                    </a:lnTo>
                    <a:lnTo>
                      <a:pt x="88" y="226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4" y="234"/>
                    </a:lnTo>
                    <a:lnTo>
                      <a:pt x="86" y="236"/>
                    </a:lnTo>
                    <a:lnTo>
                      <a:pt x="88" y="240"/>
                    </a:lnTo>
                    <a:lnTo>
                      <a:pt x="90" y="242"/>
                    </a:lnTo>
                    <a:lnTo>
                      <a:pt x="92" y="246"/>
                    </a:lnTo>
                    <a:lnTo>
                      <a:pt x="92" y="248"/>
                    </a:lnTo>
                    <a:lnTo>
                      <a:pt x="90" y="252"/>
                    </a:lnTo>
                    <a:lnTo>
                      <a:pt x="86" y="256"/>
                    </a:lnTo>
                    <a:lnTo>
                      <a:pt x="76" y="260"/>
                    </a:lnTo>
                    <a:lnTo>
                      <a:pt x="64" y="266"/>
                    </a:lnTo>
                    <a:lnTo>
                      <a:pt x="56" y="274"/>
                    </a:lnTo>
                    <a:lnTo>
                      <a:pt x="52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2" y="286"/>
                    </a:lnTo>
                    <a:lnTo>
                      <a:pt x="48" y="288"/>
                    </a:lnTo>
                    <a:lnTo>
                      <a:pt x="44" y="290"/>
                    </a:lnTo>
                    <a:lnTo>
                      <a:pt x="36" y="296"/>
                    </a:lnTo>
                    <a:lnTo>
                      <a:pt x="28" y="300"/>
                    </a:lnTo>
                    <a:lnTo>
                      <a:pt x="22" y="304"/>
                    </a:lnTo>
                    <a:lnTo>
                      <a:pt x="18" y="308"/>
                    </a:lnTo>
                    <a:lnTo>
                      <a:pt x="16" y="312"/>
                    </a:lnTo>
                    <a:lnTo>
                      <a:pt x="14" y="316"/>
                    </a:lnTo>
                    <a:lnTo>
                      <a:pt x="16" y="320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4" y="326"/>
                    </a:lnTo>
                    <a:lnTo>
                      <a:pt x="28" y="328"/>
                    </a:lnTo>
                    <a:lnTo>
                      <a:pt x="34" y="330"/>
                    </a:lnTo>
                    <a:lnTo>
                      <a:pt x="38" y="332"/>
                    </a:lnTo>
                    <a:lnTo>
                      <a:pt x="38" y="332"/>
                    </a:lnTo>
                    <a:lnTo>
                      <a:pt x="38" y="336"/>
                    </a:lnTo>
                    <a:lnTo>
                      <a:pt x="38" y="340"/>
                    </a:lnTo>
                    <a:lnTo>
                      <a:pt x="38" y="346"/>
                    </a:lnTo>
                    <a:lnTo>
                      <a:pt x="38" y="352"/>
                    </a:lnTo>
                    <a:lnTo>
                      <a:pt x="42" y="358"/>
                    </a:lnTo>
                    <a:lnTo>
                      <a:pt x="48" y="362"/>
                    </a:lnTo>
                    <a:lnTo>
                      <a:pt x="50" y="362"/>
                    </a:lnTo>
                    <a:lnTo>
                      <a:pt x="54" y="362"/>
                    </a:lnTo>
                    <a:lnTo>
                      <a:pt x="58" y="362"/>
                    </a:lnTo>
                    <a:lnTo>
                      <a:pt x="64" y="362"/>
                    </a:lnTo>
                    <a:lnTo>
                      <a:pt x="68" y="362"/>
                    </a:lnTo>
                    <a:lnTo>
                      <a:pt x="68" y="364"/>
                    </a:lnTo>
                    <a:lnTo>
                      <a:pt x="70" y="366"/>
                    </a:lnTo>
                    <a:lnTo>
                      <a:pt x="70" y="370"/>
                    </a:lnTo>
                    <a:lnTo>
                      <a:pt x="72" y="374"/>
                    </a:lnTo>
                    <a:lnTo>
                      <a:pt x="74" y="380"/>
                    </a:lnTo>
                    <a:lnTo>
                      <a:pt x="74" y="386"/>
                    </a:lnTo>
                    <a:lnTo>
                      <a:pt x="74" y="386"/>
                    </a:lnTo>
                    <a:lnTo>
                      <a:pt x="76" y="388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6" y="386"/>
                    </a:lnTo>
                    <a:lnTo>
                      <a:pt x="90" y="382"/>
                    </a:lnTo>
                    <a:lnTo>
                      <a:pt x="90" y="382"/>
                    </a:lnTo>
                    <a:lnTo>
                      <a:pt x="92" y="382"/>
                    </a:lnTo>
                    <a:lnTo>
                      <a:pt x="94" y="382"/>
                    </a:lnTo>
                    <a:lnTo>
                      <a:pt x="96" y="382"/>
                    </a:lnTo>
                    <a:lnTo>
                      <a:pt x="98" y="384"/>
                    </a:lnTo>
                    <a:lnTo>
                      <a:pt x="98" y="388"/>
                    </a:lnTo>
                    <a:lnTo>
                      <a:pt x="100" y="390"/>
                    </a:lnTo>
                    <a:lnTo>
                      <a:pt x="100" y="392"/>
                    </a:lnTo>
                    <a:lnTo>
                      <a:pt x="102" y="394"/>
                    </a:lnTo>
                    <a:lnTo>
                      <a:pt x="104" y="396"/>
                    </a:lnTo>
                    <a:lnTo>
                      <a:pt x="106" y="398"/>
                    </a:lnTo>
                    <a:lnTo>
                      <a:pt x="110" y="398"/>
                    </a:lnTo>
                    <a:lnTo>
                      <a:pt x="116" y="396"/>
                    </a:lnTo>
                    <a:lnTo>
                      <a:pt x="120" y="392"/>
                    </a:lnTo>
                    <a:lnTo>
                      <a:pt x="122" y="392"/>
                    </a:lnTo>
                    <a:lnTo>
                      <a:pt x="124" y="390"/>
                    </a:lnTo>
                    <a:lnTo>
                      <a:pt x="126" y="388"/>
                    </a:lnTo>
                    <a:lnTo>
                      <a:pt x="128" y="384"/>
                    </a:lnTo>
                    <a:lnTo>
                      <a:pt x="130" y="382"/>
                    </a:lnTo>
                    <a:lnTo>
                      <a:pt x="134" y="380"/>
                    </a:lnTo>
                    <a:lnTo>
                      <a:pt x="136" y="380"/>
                    </a:lnTo>
                    <a:lnTo>
                      <a:pt x="138" y="380"/>
                    </a:lnTo>
                    <a:lnTo>
                      <a:pt x="138" y="384"/>
                    </a:lnTo>
                    <a:lnTo>
                      <a:pt x="138" y="388"/>
                    </a:lnTo>
                    <a:lnTo>
                      <a:pt x="136" y="396"/>
                    </a:lnTo>
                    <a:lnTo>
                      <a:pt x="132" y="408"/>
                    </a:lnTo>
                    <a:lnTo>
                      <a:pt x="126" y="418"/>
                    </a:lnTo>
                    <a:lnTo>
                      <a:pt x="122" y="420"/>
                    </a:lnTo>
                    <a:lnTo>
                      <a:pt x="114" y="426"/>
                    </a:lnTo>
                    <a:lnTo>
                      <a:pt x="104" y="434"/>
                    </a:lnTo>
                    <a:lnTo>
                      <a:pt x="94" y="444"/>
                    </a:lnTo>
                    <a:lnTo>
                      <a:pt x="86" y="454"/>
                    </a:lnTo>
                    <a:lnTo>
                      <a:pt x="84" y="456"/>
                    </a:lnTo>
                    <a:lnTo>
                      <a:pt x="82" y="456"/>
                    </a:lnTo>
                    <a:lnTo>
                      <a:pt x="78" y="458"/>
                    </a:lnTo>
                    <a:lnTo>
                      <a:pt x="74" y="462"/>
                    </a:lnTo>
                    <a:lnTo>
                      <a:pt x="68" y="464"/>
                    </a:lnTo>
                    <a:lnTo>
                      <a:pt x="64" y="470"/>
                    </a:lnTo>
                    <a:lnTo>
                      <a:pt x="62" y="474"/>
                    </a:lnTo>
                    <a:lnTo>
                      <a:pt x="64" y="474"/>
                    </a:lnTo>
                    <a:lnTo>
                      <a:pt x="66" y="472"/>
                    </a:lnTo>
                    <a:lnTo>
                      <a:pt x="72" y="470"/>
                    </a:lnTo>
                    <a:lnTo>
                      <a:pt x="78" y="468"/>
                    </a:lnTo>
                    <a:lnTo>
                      <a:pt x="86" y="466"/>
                    </a:lnTo>
                    <a:lnTo>
                      <a:pt x="94" y="464"/>
                    </a:lnTo>
                    <a:lnTo>
                      <a:pt x="106" y="458"/>
                    </a:lnTo>
                    <a:lnTo>
                      <a:pt x="120" y="450"/>
                    </a:lnTo>
                    <a:lnTo>
                      <a:pt x="134" y="436"/>
                    </a:lnTo>
                    <a:lnTo>
                      <a:pt x="148" y="424"/>
                    </a:lnTo>
                    <a:lnTo>
                      <a:pt x="160" y="412"/>
                    </a:lnTo>
                    <a:lnTo>
                      <a:pt x="160" y="412"/>
                    </a:lnTo>
                    <a:lnTo>
                      <a:pt x="164" y="410"/>
                    </a:lnTo>
                    <a:lnTo>
                      <a:pt x="168" y="408"/>
                    </a:lnTo>
                    <a:lnTo>
                      <a:pt x="172" y="404"/>
                    </a:lnTo>
                    <a:lnTo>
                      <a:pt x="176" y="402"/>
                    </a:lnTo>
                    <a:lnTo>
                      <a:pt x="180" y="398"/>
                    </a:lnTo>
                    <a:lnTo>
                      <a:pt x="184" y="394"/>
                    </a:lnTo>
                    <a:lnTo>
                      <a:pt x="186" y="390"/>
                    </a:lnTo>
                    <a:lnTo>
                      <a:pt x="184" y="386"/>
                    </a:lnTo>
                    <a:lnTo>
                      <a:pt x="182" y="382"/>
                    </a:lnTo>
                    <a:lnTo>
                      <a:pt x="180" y="382"/>
                    </a:lnTo>
                    <a:lnTo>
                      <a:pt x="178" y="380"/>
                    </a:lnTo>
                    <a:lnTo>
                      <a:pt x="178" y="378"/>
                    </a:lnTo>
                    <a:lnTo>
                      <a:pt x="176" y="376"/>
                    </a:lnTo>
                    <a:lnTo>
                      <a:pt x="178" y="374"/>
                    </a:lnTo>
                    <a:lnTo>
                      <a:pt x="182" y="372"/>
                    </a:lnTo>
                    <a:lnTo>
                      <a:pt x="184" y="368"/>
                    </a:lnTo>
                    <a:lnTo>
                      <a:pt x="188" y="360"/>
                    </a:lnTo>
                    <a:lnTo>
                      <a:pt x="194" y="350"/>
                    </a:lnTo>
                    <a:lnTo>
                      <a:pt x="200" y="340"/>
                    </a:lnTo>
                    <a:lnTo>
                      <a:pt x="204" y="328"/>
                    </a:lnTo>
                    <a:lnTo>
                      <a:pt x="206" y="326"/>
                    </a:lnTo>
                    <a:lnTo>
                      <a:pt x="214" y="322"/>
                    </a:lnTo>
                    <a:lnTo>
                      <a:pt x="226" y="318"/>
                    </a:lnTo>
                    <a:lnTo>
                      <a:pt x="244" y="318"/>
                    </a:lnTo>
                    <a:lnTo>
                      <a:pt x="244" y="318"/>
                    </a:lnTo>
                    <a:lnTo>
                      <a:pt x="246" y="320"/>
                    </a:lnTo>
                    <a:lnTo>
                      <a:pt x="248" y="322"/>
                    </a:lnTo>
                    <a:lnTo>
                      <a:pt x="250" y="322"/>
                    </a:lnTo>
                    <a:lnTo>
                      <a:pt x="252" y="324"/>
                    </a:lnTo>
                    <a:lnTo>
                      <a:pt x="252" y="326"/>
                    </a:lnTo>
                    <a:lnTo>
                      <a:pt x="248" y="328"/>
                    </a:lnTo>
                    <a:lnTo>
                      <a:pt x="244" y="328"/>
                    </a:lnTo>
                    <a:lnTo>
                      <a:pt x="232" y="332"/>
                    </a:lnTo>
                    <a:lnTo>
                      <a:pt x="220" y="336"/>
                    </a:lnTo>
                    <a:lnTo>
                      <a:pt x="212" y="346"/>
                    </a:lnTo>
                    <a:lnTo>
                      <a:pt x="212" y="348"/>
                    </a:lnTo>
                    <a:lnTo>
                      <a:pt x="212" y="350"/>
                    </a:lnTo>
                    <a:lnTo>
                      <a:pt x="210" y="354"/>
                    </a:lnTo>
                    <a:lnTo>
                      <a:pt x="208" y="358"/>
                    </a:lnTo>
                    <a:lnTo>
                      <a:pt x="206" y="360"/>
                    </a:lnTo>
                    <a:lnTo>
                      <a:pt x="206" y="362"/>
                    </a:lnTo>
                    <a:lnTo>
                      <a:pt x="206" y="364"/>
                    </a:lnTo>
                    <a:lnTo>
                      <a:pt x="206" y="366"/>
                    </a:lnTo>
                    <a:lnTo>
                      <a:pt x="206" y="370"/>
                    </a:lnTo>
                    <a:lnTo>
                      <a:pt x="208" y="372"/>
                    </a:lnTo>
                    <a:lnTo>
                      <a:pt x="208" y="376"/>
                    </a:lnTo>
                    <a:lnTo>
                      <a:pt x="212" y="376"/>
                    </a:lnTo>
                    <a:lnTo>
                      <a:pt x="214" y="376"/>
                    </a:lnTo>
                    <a:lnTo>
                      <a:pt x="220" y="376"/>
                    </a:lnTo>
                    <a:lnTo>
                      <a:pt x="220" y="374"/>
                    </a:lnTo>
                    <a:lnTo>
                      <a:pt x="224" y="372"/>
                    </a:lnTo>
                    <a:lnTo>
                      <a:pt x="228" y="370"/>
                    </a:lnTo>
                    <a:lnTo>
                      <a:pt x="232" y="368"/>
                    </a:lnTo>
                    <a:lnTo>
                      <a:pt x="236" y="364"/>
                    </a:lnTo>
                    <a:lnTo>
                      <a:pt x="242" y="360"/>
                    </a:lnTo>
                    <a:lnTo>
                      <a:pt x="246" y="356"/>
                    </a:lnTo>
                    <a:lnTo>
                      <a:pt x="248" y="354"/>
                    </a:lnTo>
                    <a:lnTo>
                      <a:pt x="250" y="350"/>
                    </a:lnTo>
                    <a:lnTo>
                      <a:pt x="250" y="348"/>
                    </a:lnTo>
                    <a:lnTo>
                      <a:pt x="250" y="346"/>
                    </a:lnTo>
                    <a:lnTo>
                      <a:pt x="252" y="344"/>
                    </a:lnTo>
                    <a:lnTo>
                      <a:pt x="252" y="340"/>
                    </a:lnTo>
                    <a:lnTo>
                      <a:pt x="254" y="338"/>
                    </a:lnTo>
                    <a:lnTo>
                      <a:pt x="256" y="334"/>
                    </a:lnTo>
                    <a:lnTo>
                      <a:pt x="258" y="334"/>
                    </a:lnTo>
                    <a:lnTo>
                      <a:pt x="262" y="332"/>
                    </a:lnTo>
                    <a:lnTo>
                      <a:pt x="266" y="334"/>
                    </a:lnTo>
                    <a:lnTo>
                      <a:pt x="270" y="338"/>
                    </a:lnTo>
                    <a:lnTo>
                      <a:pt x="272" y="338"/>
                    </a:lnTo>
                    <a:lnTo>
                      <a:pt x="274" y="338"/>
                    </a:lnTo>
                    <a:lnTo>
                      <a:pt x="280" y="338"/>
                    </a:lnTo>
                    <a:lnTo>
                      <a:pt x="284" y="340"/>
                    </a:lnTo>
                    <a:lnTo>
                      <a:pt x="290" y="342"/>
                    </a:lnTo>
                    <a:lnTo>
                      <a:pt x="294" y="346"/>
                    </a:lnTo>
                    <a:lnTo>
                      <a:pt x="296" y="350"/>
                    </a:lnTo>
                    <a:lnTo>
                      <a:pt x="300" y="352"/>
                    </a:lnTo>
                    <a:lnTo>
                      <a:pt x="312" y="354"/>
                    </a:lnTo>
                    <a:lnTo>
                      <a:pt x="330" y="358"/>
                    </a:lnTo>
                    <a:lnTo>
                      <a:pt x="332" y="358"/>
                    </a:lnTo>
                    <a:lnTo>
                      <a:pt x="336" y="358"/>
                    </a:lnTo>
                    <a:lnTo>
                      <a:pt x="340" y="362"/>
                    </a:lnTo>
                    <a:lnTo>
                      <a:pt x="344" y="364"/>
                    </a:lnTo>
                    <a:lnTo>
                      <a:pt x="348" y="370"/>
                    </a:lnTo>
                    <a:lnTo>
                      <a:pt x="350" y="368"/>
                    </a:lnTo>
                    <a:lnTo>
                      <a:pt x="350" y="366"/>
                    </a:lnTo>
                    <a:lnTo>
                      <a:pt x="354" y="364"/>
                    </a:lnTo>
                    <a:lnTo>
                      <a:pt x="356" y="362"/>
                    </a:lnTo>
                    <a:lnTo>
                      <a:pt x="360" y="362"/>
                    </a:lnTo>
                    <a:lnTo>
                      <a:pt x="364" y="362"/>
                    </a:lnTo>
                    <a:lnTo>
                      <a:pt x="366" y="366"/>
                    </a:lnTo>
                    <a:lnTo>
                      <a:pt x="372" y="372"/>
                    </a:lnTo>
                    <a:lnTo>
                      <a:pt x="380" y="382"/>
                    </a:lnTo>
                    <a:lnTo>
                      <a:pt x="390" y="392"/>
                    </a:lnTo>
                    <a:lnTo>
                      <a:pt x="398" y="402"/>
                    </a:lnTo>
                    <a:lnTo>
                      <a:pt x="406" y="408"/>
                    </a:lnTo>
                    <a:lnTo>
                      <a:pt x="408" y="410"/>
                    </a:lnTo>
                    <a:lnTo>
                      <a:pt x="424" y="386"/>
                    </a:lnTo>
                    <a:lnTo>
                      <a:pt x="426" y="388"/>
                    </a:lnTo>
                    <a:lnTo>
                      <a:pt x="432" y="398"/>
                    </a:lnTo>
                    <a:lnTo>
                      <a:pt x="438" y="408"/>
                    </a:lnTo>
                    <a:lnTo>
                      <a:pt x="442" y="418"/>
                    </a:lnTo>
                    <a:lnTo>
                      <a:pt x="444" y="418"/>
                    </a:lnTo>
                    <a:lnTo>
                      <a:pt x="446" y="420"/>
                    </a:lnTo>
                    <a:lnTo>
                      <a:pt x="448" y="424"/>
                    </a:lnTo>
                    <a:lnTo>
                      <a:pt x="452" y="428"/>
                    </a:lnTo>
                    <a:lnTo>
                      <a:pt x="456" y="432"/>
                    </a:lnTo>
                    <a:lnTo>
                      <a:pt x="458" y="436"/>
                    </a:lnTo>
                    <a:lnTo>
                      <a:pt x="458" y="436"/>
                    </a:lnTo>
                    <a:lnTo>
                      <a:pt x="458" y="440"/>
                    </a:lnTo>
                    <a:lnTo>
                      <a:pt x="458" y="444"/>
                    </a:lnTo>
                    <a:lnTo>
                      <a:pt x="460" y="450"/>
                    </a:lnTo>
                    <a:lnTo>
                      <a:pt x="462" y="454"/>
                    </a:lnTo>
                    <a:lnTo>
                      <a:pt x="466" y="458"/>
                    </a:lnTo>
                    <a:lnTo>
                      <a:pt x="466" y="460"/>
                    </a:lnTo>
                    <a:lnTo>
                      <a:pt x="466" y="460"/>
                    </a:lnTo>
                    <a:lnTo>
                      <a:pt x="466" y="462"/>
                    </a:lnTo>
                    <a:lnTo>
                      <a:pt x="468" y="462"/>
                    </a:lnTo>
                    <a:lnTo>
                      <a:pt x="470" y="462"/>
                    </a:lnTo>
                    <a:lnTo>
                      <a:pt x="472" y="462"/>
                    </a:lnTo>
                    <a:lnTo>
                      <a:pt x="476" y="458"/>
                    </a:lnTo>
                    <a:lnTo>
                      <a:pt x="476" y="458"/>
                    </a:lnTo>
                    <a:lnTo>
                      <a:pt x="476" y="460"/>
                    </a:lnTo>
                    <a:lnTo>
                      <a:pt x="478" y="460"/>
                    </a:lnTo>
                    <a:lnTo>
                      <a:pt x="478" y="464"/>
                    </a:lnTo>
                    <a:lnTo>
                      <a:pt x="478" y="468"/>
                    </a:lnTo>
                    <a:lnTo>
                      <a:pt x="480" y="474"/>
                    </a:lnTo>
                    <a:lnTo>
                      <a:pt x="478" y="474"/>
                    </a:lnTo>
                    <a:lnTo>
                      <a:pt x="478" y="476"/>
                    </a:lnTo>
                    <a:lnTo>
                      <a:pt x="476" y="480"/>
                    </a:lnTo>
                    <a:lnTo>
                      <a:pt x="476" y="484"/>
                    </a:lnTo>
                    <a:lnTo>
                      <a:pt x="476" y="488"/>
                    </a:lnTo>
                    <a:lnTo>
                      <a:pt x="478" y="494"/>
                    </a:lnTo>
                    <a:lnTo>
                      <a:pt x="480" y="496"/>
                    </a:lnTo>
                    <a:lnTo>
                      <a:pt x="484" y="498"/>
                    </a:lnTo>
                    <a:lnTo>
                      <a:pt x="486" y="494"/>
                    </a:lnTo>
                    <a:lnTo>
                      <a:pt x="488" y="486"/>
                    </a:lnTo>
                    <a:lnTo>
                      <a:pt x="490" y="474"/>
                    </a:lnTo>
                    <a:lnTo>
                      <a:pt x="492" y="464"/>
                    </a:lnTo>
                    <a:lnTo>
                      <a:pt x="492" y="456"/>
                    </a:lnTo>
                    <a:lnTo>
                      <a:pt x="490" y="456"/>
                    </a:lnTo>
                    <a:lnTo>
                      <a:pt x="488" y="454"/>
                    </a:lnTo>
                    <a:lnTo>
                      <a:pt x="484" y="450"/>
                    </a:lnTo>
                    <a:lnTo>
                      <a:pt x="478" y="444"/>
                    </a:lnTo>
                    <a:lnTo>
                      <a:pt x="474" y="438"/>
                    </a:lnTo>
                    <a:lnTo>
                      <a:pt x="470" y="430"/>
                    </a:lnTo>
                    <a:lnTo>
                      <a:pt x="468" y="426"/>
                    </a:lnTo>
                    <a:lnTo>
                      <a:pt x="462" y="418"/>
                    </a:lnTo>
                    <a:lnTo>
                      <a:pt x="454" y="406"/>
                    </a:lnTo>
                    <a:lnTo>
                      <a:pt x="444" y="392"/>
                    </a:lnTo>
                    <a:lnTo>
                      <a:pt x="434" y="380"/>
                    </a:lnTo>
                    <a:lnTo>
                      <a:pt x="426" y="370"/>
                    </a:lnTo>
                    <a:lnTo>
                      <a:pt x="420" y="366"/>
                    </a:lnTo>
                    <a:lnTo>
                      <a:pt x="418" y="366"/>
                    </a:lnTo>
                    <a:lnTo>
                      <a:pt x="416" y="368"/>
                    </a:lnTo>
                    <a:lnTo>
                      <a:pt x="412" y="372"/>
                    </a:lnTo>
                    <a:lnTo>
                      <a:pt x="408" y="374"/>
                    </a:lnTo>
                    <a:lnTo>
                      <a:pt x="402" y="378"/>
                    </a:lnTo>
                    <a:lnTo>
                      <a:pt x="398" y="378"/>
                    </a:lnTo>
                    <a:lnTo>
                      <a:pt x="396" y="376"/>
                    </a:lnTo>
                    <a:lnTo>
                      <a:pt x="388" y="370"/>
                    </a:lnTo>
                    <a:lnTo>
                      <a:pt x="378" y="362"/>
                    </a:lnTo>
                    <a:lnTo>
                      <a:pt x="368" y="354"/>
                    </a:lnTo>
                    <a:lnTo>
                      <a:pt x="358" y="348"/>
                    </a:lnTo>
                    <a:lnTo>
                      <a:pt x="350" y="342"/>
                    </a:lnTo>
                    <a:lnTo>
                      <a:pt x="338" y="342"/>
                    </a:lnTo>
                    <a:lnTo>
                      <a:pt x="338" y="5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6" name="Freeform 188">
                <a:extLst>
                  <a:ext uri="{FF2B5EF4-FFF2-40B4-BE49-F238E27FC236}">
                    <a16:creationId xmlns:a16="http://schemas.microsoft.com/office/drawing/2014/main" id="{2D1CC0C2-E1DB-4AE3-94F6-F5E0EC4A0F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42050" y="3429000"/>
                <a:ext cx="1171575" cy="641350"/>
              </a:xfrm>
              <a:custGeom>
                <a:avLst/>
                <a:gdLst>
                  <a:gd name="T0" fmla="*/ 704 w 738"/>
                  <a:gd name="T1" fmla="*/ 42 h 404"/>
                  <a:gd name="T2" fmla="*/ 724 w 738"/>
                  <a:gd name="T3" fmla="*/ 30 h 404"/>
                  <a:gd name="T4" fmla="*/ 724 w 738"/>
                  <a:gd name="T5" fmla="*/ 64 h 404"/>
                  <a:gd name="T6" fmla="*/ 738 w 738"/>
                  <a:gd name="T7" fmla="*/ 74 h 404"/>
                  <a:gd name="T8" fmla="*/ 726 w 738"/>
                  <a:gd name="T9" fmla="*/ 82 h 404"/>
                  <a:gd name="T10" fmla="*/ 702 w 738"/>
                  <a:gd name="T11" fmla="*/ 96 h 404"/>
                  <a:gd name="T12" fmla="*/ 684 w 738"/>
                  <a:gd name="T13" fmla="*/ 114 h 404"/>
                  <a:gd name="T14" fmla="*/ 688 w 738"/>
                  <a:gd name="T15" fmla="*/ 126 h 404"/>
                  <a:gd name="T16" fmla="*/ 696 w 738"/>
                  <a:gd name="T17" fmla="*/ 136 h 404"/>
                  <a:gd name="T18" fmla="*/ 668 w 738"/>
                  <a:gd name="T19" fmla="*/ 140 h 404"/>
                  <a:gd name="T20" fmla="*/ 644 w 738"/>
                  <a:gd name="T21" fmla="*/ 142 h 404"/>
                  <a:gd name="T22" fmla="*/ 646 w 738"/>
                  <a:gd name="T23" fmla="*/ 162 h 404"/>
                  <a:gd name="T24" fmla="*/ 642 w 738"/>
                  <a:gd name="T25" fmla="*/ 192 h 404"/>
                  <a:gd name="T26" fmla="*/ 630 w 738"/>
                  <a:gd name="T27" fmla="*/ 184 h 404"/>
                  <a:gd name="T28" fmla="*/ 622 w 738"/>
                  <a:gd name="T29" fmla="*/ 186 h 404"/>
                  <a:gd name="T30" fmla="*/ 626 w 738"/>
                  <a:gd name="T31" fmla="*/ 204 h 404"/>
                  <a:gd name="T32" fmla="*/ 616 w 738"/>
                  <a:gd name="T33" fmla="*/ 218 h 404"/>
                  <a:gd name="T34" fmla="*/ 624 w 738"/>
                  <a:gd name="T35" fmla="*/ 234 h 404"/>
                  <a:gd name="T36" fmla="*/ 610 w 738"/>
                  <a:gd name="T37" fmla="*/ 240 h 404"/>
                  <a:gd name="T38" fmla="*/ 556 w 738"/>
                  <a:gd name="T39" fmla="*/ 296 h 404"/>
                  <a:gd name="T40" fmla="*/ 550 w 738"/>
                  <a:gd name="T41" fmla="*/ 320 h 404"/>
                  <a:gd name="T42" fmla="*/ 572 w 738"/>
                  <a:gd name="T43" fmla="*/ 368 h 404"/>
                  <a:gd name="T44" fmla="*/ 566 w 738"/>
                  <a:gd name="T45" fmla="*/ 404 h 404"/>
                  <a:gd name="T46" fmla="*/ 528 w 738"/>
                  <a:gd name="T47" fmla="*/ 348 h 404"/>
                  <a:gd name="T48" fmla="*/ 516 w 738"/>
                  <a:gd name="T49" fmla="*/ 326 h 404"/>
                  <a:gd name="T50" fmla="*/ 446 w 738"/>
                  <a:gd name="T51" fmla="*/ 324 h 404"/>
                  <a:gd name="T52" fmla="*/ 382 w 738"/>
                  <a:gd name="T53" fmla="*/ 334 h 404"/>
                  <a:gd name="T54" fmla="*/ 344 w 738"/>
                  <a:gd name="T55" fmla="*/ 376 h 404"/>
                  <a:gd name="T56" fmla="*/ 308 w 738"/>
                  <a:gd name="T57" fmla="*/ 350 h 404"/>
                  <a:gd name="T58" fmla="*/ 288 w 738"/>
                  <a:gd name="T59" fmla="*/ 336 h 404"/>
                  <a:gd name="T60" fmla="*/ 262 w 738"/>
                  <a:gd name="T61" fmla="*/ 334 h 404"/>
                  <a:gd name="T62" fmla="*/ 228 w 738"/>
                  <a:gd name="T63" fmla="*/ 296 h 404"/>
                  <a:gd name="T64" fmla="*/ 176 w 738"/>
                  <a:gd name="T65" fmla="*/ 306 h 404"/>
                  <a:gd name="T66" fmla="*/ 112 w 738"/>
                  <a:gd name="T67" fmla="*/ 288 h 404"/>
                  <a:gd name="T68" fmla="*/ 84 w 738"/>
                  <a:gd name="T69" fmla="*/ 272 h 404"/>
                  <a:gd name="T70" fmla="*/ 52 w 738"/>
                  <a:gd name="T71" fmla="*/ 252 h 404"/>
                  <a:gd name="T72" fmla="*/ 2 w 738"/>
                  <a:gd name="T73" fmla="*/ 156 h 404"/>
                  <a:gd name="T74" fmla="*/ 6 w 738"/>
                  <a:gd name="T75" fmla="*/ 102 h 404"/>
                  <a:gd name="T76" fmla="*/ 6 w 738"/>
                  <a:gd name="T77" fmla="*/ 62 h 404"/>
                  <a:gd name="T78" fmla="*/ 14 w 738"/>
                  <a:gd name="T79" fmla="*/ 22 h 404"/>
                  <a:gd name="T80" fmla="*/ 416 w 738"/>
                  <a:gd name="T81" fmla="*/ 12 h 404"/>
                  <a:gd name="T82" fmla="*/ 432 w 738"/>
                  <a:gd name="T83" fmla="*/ 22 h 404"/>
                  <a:gd name="T84" fmla="*/ 416 w 738"/>
                  <a:gd name="T85" fmla="*/ 40 h 404"/>
                  <a:gd name="T86" fmla="*/ 454 w 738"/>
                  <a:gd name="T87" fmla="*/ 42 h 404"/>
                  <a:gd name="T88" fmla="*/ 484 w 738"/>
                  <a:gd name="T89" fmla="*/ 42 h 404"/>
                  <a:gd name="T90" fmla="*/ 502 w 738"/>
                  <a:gd name="T91" fmla="*/ 44 h 404"/>
                  <a:gd name="T92" fmla="*/ 490 w 738"/>
                  <a:gd name="T93" fmla="*/ 60 h 404"/>
                  <a:gd name="T94" fmla="*/ 472 w 738"/>
                  <a:gd name="T95" fmla="*/ 66 h 404"/>
                  <a:gd name="T96" fmla="*/ 476 w 738"/>
                  <a:gd name="T97" fmla="*/ 84 h 404"/>
                  <a:gd name="T98" fmla="*/ 472 w 738"/>
                  <a:gd name="T99" fmla="*/ 134 h 404"/>
                  <a:gd name="T100" fmla="*/ 490 w 738"/>
                  <a:gd name="T101" fmla="*/ 108 h 404"/>
                  <a:gd name="T102" fmla="*/ 504 w 738"/>
                  <a:gd name="T103" fmla="*/ 64 h 404"/>
                  <a:gd name="T104" fmla="*/ 520 w 738"/>
                  <a:gd name="T105" fmla="*/ 64 h 404"/>
                  <a:gd name="T106" fmla="*/ 518 w 738"/>
                  <a:gd name="T107" fmla="*/ 90 h 404"/>
                  <a:gd name="T108" fmla="*/ 530 w 738"/>
                  <a:gd name="T109" fmla="*/ 92 h 404"/>
                  <a:gd name="T110" fmla="*/ 536 w 738"/>
                  <a:gd name="T111" fmla="*/ 120 h 404"/>
                  <a:gd name="T112" fmla="*/ 546 w 738"/>
                  <a:gd name="T113" fmla="*/ 128 h 404"/>
                  <a:gd name="T114" fmla="*/ 586 w 738"/>
                  <a:gd name="T115" fmla="*/ 114 h 404"/>
                  <a:gd name="T116" fmla="*/ 596 w 738"/>
                  <a:gd name="T117" fmla="*/ 94 h 404"/>
                  <a:gd name="T118" fmla="*/ 634 w 738"/>
                  <a:gd name="T119" fmla="*/ 82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38" h="404">
                    <a:moveTo>
                      <a:pt x="640" y="76"/>
                    </a:moveTo>
                    <a:lnTo>
                      <a:pt x="650" y="64"/>
                    </a:lnTo>
                    <a:lnTo>
                      <a:pt x="664" y="58"/>
                    </a:lnTo>
                    <a:lnTo>
                      <a:pt x="680" y="54"/>
                    </a:lnTo>
                    <a:lnTo>
                      <a:pt x="694" y="52"/>
                    </a:lnTo>
                    <a:lnTo>
                      <a:pt x="698" y="52"/>
                    </a:lnTo>
                    <a:lnTo>
                      <a:pt x="704" y="42"/>
                    </a:lnTo>
                    <a:lnTo>
                      <a:pt x="708" y="36"/>
                    </a:lnTo>
                    <a:lnTo>
                      <a:pt x="712" y="32"/>
                    </a:lnTo>
                    <a:lnTo>
                      <a:pt x="716" y="30"/>
                    </a:lnTo>
                    <a:lnTo>
                      <a:pt x="720" y="28"/>
                    </a:lnTo>
                    <a:lnTo>
                      <a:pt x="722" y="28"/>
                    </a:lnTo>
                    <a:lnTo>
                      <a:pt x="724" y="30"/>
                    </a:lnTo>
                    <a:lnTo>
                      <a:pt x="724" y="30"/>
                    </a:lnTo>
                    <a:lnTo>
                      <a:pt x="726" y="30"/>
                    </a:lnTo>
                    <a:lnTo>
                      <a:pt x="732" y="32"/>
                    </a:lnTo>
                    <a:lnTo>
                      <a:pt x="734" y="40"/>
                    </a:lnTo>
                    <a:lnTo>
                      <a:pt x="732" y="48"/>
                    </a:lnTo>
                    <a:lnTo>
                      <a:pt x="728" y="56"/>
                    </a:lnTo>
                    <a:lnTo>
                      <a:pt x="726" y="62"/>
                    </a:lnTo>
                    <a:lnTo>
                      <a:pt x="724" y="64"/>
                    </a:lnTo>
                    <a:lnTo>
                      <a:pt x="724" y="64"/>
                    </a:lnTo>
                    <a:lnTo>
                      <a:pt x="726" y="66"/>
                    </a:lnTo>
                    <a:lnTo>
                      <a:pt x="728" y="68"/>
                    </a:lnTo>
                    <a:lnTo>
                      <a:pt x="732" y="70"/>
                    </a:lnTo>
                    <a:lnTo>
                      <a:pt x="734" y="72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6"/>
                    </a:lnTo>
                    <a:lnTo>
                      <a:pt x="736" y="76"/>
                    </a:lnTo>
                    <a:lnTo>
                      <a:pt x="734" y="78"/>
                    </a:lnTo>
                    <a:lnTo>
                      <a:pt x="730" y="80"/>
                    </a:lnTo>
                    <a:lnTo>
                      <a:pt x="730" y="82"/>
                    </a:lnTo>
                    <a:lnTo>
                      <a:pt x="726" y="82"/>
                    </a:lnTo>
                    <a:lnTo>
                      <a:pt x="722" y="84"/>
                    </a:lnTo>
                    <a:lnTo>
                      <a:pt x="718" y="86"/>
                    </a:lnTo>
                    <a:lnTo>
                      <a:pt x="712" y="86"/>
                    </a:lnTo>
                    <a:lnTo>
                      <a:pt x="708" y="88"/>
                    </a:lnTo>
                    <a:lnTo>
                      <a:pt x="706" y="90"/>
                    </a:lnTo>
                    <a:lnTo>
                      <a:pt x="704" y="92"/>
                    </a:lnTo>
                    <a:lnTo>
                      <a:pt x="702" y="96"/>
                    </a:lnTo>
                    <a:lnTo>
                      <a:pt x="698" y="100"/>
                    </a:lnTo>
                    <a:lnTo>
                      <a:pt x="696" y="104"/>
                    </a:lnTo>
                    <a:lnTo>
                      <a:pt x="692" y="106"/>
                    </a:lnTo>
                    <a:lnTo>
                      <a:pt x="692" y="108"/>
                    </a:lnTo>
                    <a:lnTo>
                      <a:pt x="690" y="108"/>
                    </a:lnTo>
                    <a:lnTo>
                      <a:pt x="688" y="110"/>
                    </a:lnTo>
                    <a:lnTo>
                      <a:pt x="684" y="114"/>
                    </a:lnTo>
                    <a:lnTo>
                      <a:pt x="682" y="116"/>
                    </a:lnTo>
                    <a:lnTo>
                      <a:pt x="680" y="118"/>
                    </a:lnTo>
                    <a:lnTo>
                      <a:pt x="680" y="122"/>
                    </a:lnTo>
                    <a:lnTo>
                      <a:pt x="680" y="124"/>
                    </a:lnTo>
                    <a:lnTo>
                      <a:pt x="684" y="124"/>
                    </a:lnTo>
                    <a:lnTo>
                      <a:pt x="686" y="124"/>
                    </a:lnTo>
                    <a:lnTo>
                      <a:pt x="688" y="126"/>
                    </a:lnTo>
                    <a:lnTo>
                      <a:pt x="692" y="126"/>
                    </a:lnTo>
                    <a:lnTo>
                      <a:pt x="694" y="126"/>
                    </a:lnTo>
                    <a:lnTo>
                      <a:pt x="698" y="128"/>
                    </a:lnTo>
                    <a:lnTo>
                      <a:pt x="700" y="130"/>
                    </a:lnTo>
                    <a:lnTo>
                      <a:pt x="702" y="132"/>
                    </a:lnTo>
                    <a:lnTo>
                      <a:pt x="700" y="134"/>
                    </a:lnTo>
                    <a:lnTo>
                      <a:pt x="696" y="136"/>
                    </a:lnTo>
                    <a:lnTo>
                      <a:pt x="692" y="138"/>
                    </a:lnTo>
                    <a:lnTo>
                      <a:pt x="688" y="138"/>
                    </a:lnTo>
                    <a:lnTo>
                      <a:pt x="682" y="138"/>
                    </a:lnTo>
                    <a:lnTo>
                      <a:pt x="676" y="138"/>
                    </a:lnTo>
                    <a:lnTo>
                      <a:pt x="676" y="138"/>
                    </a:lnTo>
                    <a:lnTo>
                      <a:pt x="672" y="138"/>
                    </a:lnTo>
                    <a:lnTo>
                      <a:pt x="668" y="140"/>
                    </a:lnTo>
                    <a:lnTo>
                      <a:pt x="662" y="142"/>
                    </a:lnTo>
                    <a:lnTo>
                      <a:pt x="656" y="142"/>
                    </a:lnTo>
                    <a:lnTo>
                      <a:pt x="650" y="142"/>
                    </a:lnTo>
                    <a:lnTo>
                      <a:pt x="646" y="140"/>
                    </a:lnTo>
                    <a:lnTo>
                      <a:pt x="646" y="142"/>
                    </a:lnTo>
                    <a:lnTo>
                      <a:pt x="644" y="142"/>
                    </a:lnTo>
                    <a:lnTo>
                      <a:pt x="644" y="142"/>
                    </a:lnTo>
                    <a:lnTo>
                      <a:pt x="642" y="144"/>
                    </a:lnTo>
                    <a:lnTo>
                      <a:pt x="642" y="146"/>
                    </a:lnTo>
                    <a:lnTo>
                      <a:pt x="642" y="150"/>
                    </a:lnTo>
                    <a:lnTo>
                      <a:pt x="646" y="152"/>
                    </a:lnTo>
                    <a:lnTo>
                      <a:pt x="646" y="154"/>
                    </a:lnTo>
                    <a:lnTo>
                      <a:pt x="646" y="158"/>
                    </a:lnTo>
                    <a:lnTo>
                      <a:pt x="646" y="162"/>
                    </a:lnTo>
                    <a:lnTo>
                      <a:pt x="646" y="168"/>
                    </a:lnTo>
                    <a:lnTo>
                      <a:pt x="646" y="174"/>
                    </a:lnTo>
                    <a:lnTo>
                      <a:pt x="646" y="178"/>
                    </a:lnTo>
                    <a:lnTo>
                      <a:pt x="646" y="182"/>
                    </a:lnTo>
                    <a:lnTo>
                      <a:pt x="644" y="186"/>
                    </a:lnTo>
                    <a:lnTo>
                      <a:pt x="644" y="190"/>
                    </a:lnTo>
                    <a:lnTo>
                      <a:pt x="642" y="192"/>
                    </a:lnTo>
                    <a:lnTo>
                      <a:pt x="640" y="194"/>
                    </a:lnTo>
                    <a:lnTo>
                      <a:pt x="638" y="192"/>
                    </a:lnTo>
                    <a:lnTo>
                      <a:pt x="638" y="188"/>
                    </a:lnTo>
                    <a:lnTo>
                      <a:pt x="638" y="184"/>
                    </a:lnTo>
                    <a:lnTo>
                      <a:pt x="638" y="184"/>
                    </a:lnTo>
                    <a:lnTo>
                      <a:pt x="634" y="176"/>
                    </a:lnTo>
                    <a:lnTo>
                      <a:pt x="630" y="184"/>
                    </a:lnTo>
                    <a:lnTo>
                      <a:pt x="620" y="176"/>
                    </a:lnTo>
                    <a:lnTo>
                      <a:pt x="620" y="176"/>
                    </a:lnTo>
                    <a:lnTo>
                      <a:pt x="620" y="178"/>
                    </a:lnTo>
                    <a:lnTo>
                      <a:pt x="620" y="178"/>
                    </a:lnTo>
                    <a:lnTo>
                      <a:pt x="620" y="180"/>
                    </a:lnTo>
                    <a:lnTo>
                      <a:pt x="620" y="182"/>
                    </a:lnTo>
                    <a:lnTo>
                      <a:pt x="622" y="186"/>
                    </a:lnTo>
                    <a:lnTo>
                      <a:pt x="622" y="186"/>
                    </a:lnTo>
                    <a:lnTo>
                      <a:pt x="624" y="188"/>
                    </a:lnTo>
                    <a:lnTo>
                      <a:pt x="626" y="192"/>
                    </a:lnTo>
                    <a:lnTo>
                      <a:pt x="628" y="196"/>
                    </a:lnTo>
                    <a:lnTo>
                      <a:pt x="628" y="202"/>
                    </a:lnTo>
                    <a:lnTo>
                      <a:pt x="626" y="202"/>
                    </a:lnTo>
                    <a:lnTo>
                      <a:pt x="626" y="204"/>
                    </a:lnTo>
                    <a:lnTo>
                      <a:pt x="624" y="204"/>
                    </a:lnTo>
                    <a:lnTo>
                      <a:pt x="620" y="206"/>
                    </a:lnTo>
                    <a:lnTo>
                      <a:pt x="612" y="206"/>
                    </a:lnTo>
                    <a:lnTo>
                      <a:pt x="612" y="208"/>
                    </a:lnTo>
                    <a:lnTo>
                      <a:pt x="614" y="210"/>
                    </a:lnTo>
                    <a:lnTo>
                      <a:pt x="614" y="214"/>
                    </a:lnTo>
                    <a:lnTo>
                      <a:pt x="616" y="218"/>
                    </a:lnTo>
                    <a:lnTo>
                      <a:pt x="618" y="226"/>
                    </a:lnTo>
                    <a:lnTo>
                      <a:pt x="618" y="226"/>
                    </a:lnTo>
                    <a:lnTo>
                      <a:pt x="620" y="228"/>
                    </a:lnTo>
                    <a:lnTo>
                      <a:pt x="622" y="228"/>
                    </a:lnTo>
                    <a:lnTo>
                      <a:pt x="624" y="230"/>
                    </a:lnTo>
                    <a:lnTo>
                      <a:pt x="624" y="232"/>
                    </a:lnTo>
                    <a:lnTo>
                      <a:pt x="624" y="234"/>
                    </a:lnTo>
                    <a:lnTo>
                      <a:pt x="622" y="234"/>
                    </a:lnTo>
                    <a:lnTo>
                      <a:pt x="618" y="236"/>
                    </a:lnTo>
                    <a:lnTo>
                      <a:pt x="618" y="236"/>
                    </a:lnTo>
                    <a:lnTo>
                      <a:pt x="616" y="236"/>
                    </a:lnTo>
                    <a:lnTo>
                      <a:pt x="614" y="236"/>
                    </a:lnTo>
                    <a:lnTo>
                      <a:pt x="612" y="238"/>
                    </a:lnTo>
                    <a:lnTo>
                      <a:pt x="610" y="240"/>
                    </a:lnTo>
                    <a:lnTo>
                      <a:pt x="610" y="246"/>
                    </a:lnTo>
                    <a:lnTo>
                      <a:pt x="606" y="250"/>
                    </a:lnTo>
                    <a:lnTo>
                      <a:pt x="602" y="252"/>
                    </a:lnTo>
                    <a:lnTo>
                      <a:pt x="594" y="260"/>
                    </a:lnTo>
                    <a:lnTo>
                      <a:pt x="582" y="270"/>
                    </a:lnTo>
                    <a:lnTo>
                      <a:pt x="570" y="284"/>
                    </a:lnTo>
                    <a:lnTo>
                      <a:pt x="556" y="296"/>
                    </a:lnTo>
                    <a:lnTo>
                      <a:pt x="556" y="296"/>
                    </a:lnTo>
                    <a:lnTo>
                      <a:pt x="554" y="300"/>
                    </a:lnTo>
                    <a:lnTo>
                      <a:pt x="552" y="304"/>
                    </a:lnTo>
                    <a:lnTo>
                      <a:pt x="552" y="308"/>
                    </a:lnTo>
                    <a:lnTo>
                      <a:pt x="550" y="316"/>
                    </a:lnTo>
                    <a:lnTo>
                      <a:pt x="550" y="316"/>
                    </a:lnTo>
                    <a:lnTo>
                      <a:pt x="550" y="320"/>
                    </a:lnTo>
                    <a:lnTo>
                      <a:pt x="550" y="324"/>
                    </a:lnTo>
                    <a:lnTo>
                      <a:pt x="552" y="332"/>
                    </a:lnTo>
                    <a:lnTo>
                      <a:pt x="554" y="338"/>
                    </a:lnTo>
                    <a:lnTo>
                      <a:pt x="558" y="346"/>
                    </a:lnTo>
                    <a:lnTo>
                      <a:pt x="560" y="348"/>
                    </a:lnTo>
                    <a:lnTo>
                      <a:pt x="566" y="356"/>
                    </a:lnTo>
                    <a:lnTo>
                      <a:pt x="572" y="368"/>
                    </a:lnTo>
                    <a:lnTo>
                      <a:pt x="574" y="382"/>
                    </a:lnTo>
                    <a:lnTo>
                      <a:pt x="572" y="398"/>
                    </a:lnTo>
                    <a:lnTo>
                      <a:pt x="572" y="400"/>
                    </a:lnTo>
                    <a:lnTo>
                      <a:pt x="570" y="400"/>
                    </a:lnTo>
                    <a:lnTo>
                      <a:pt x="570" y="402"/>
                    </a:lnTo>
                    <a:lnTo>
                      <a:pt x="568" y="404"/>
                    </a:lnTo>
                    <a:lnTo>
                      <a:pt x="566" y="404"/>
                    </a:lnTo>
                    <a:lnTo>
                      <a:pt x="562" y="404"/>
                    </a:lnTo>
                    <a:lnTo>
                      <a:pt x="558" y="400"/>
                    </a:lnTo>
                    <a:lnTo>
                      <a:pt x="554" y="394"/>
                    </a:lnTo>
                    <a:lnTo>
                      <a:pt x="550" y="392"/>
                    </a:lnTo>
                    <a:lnTo>
                      <a:pt x="542" y="384"/>
                    </a:lnTo>
                    <a:lnTo>
                      <a:pt x="532" y="368"/>
                    </a:lnTo>
                    <a:lnTo>
                      <a:pt x="528" y="348"/>
                    </a:lnTo>
                    <a:lnTo>
                      <a:pt x="528" y="346"/>
                    </a:lnTo>
                    <a:lnTo>
                      <a:pt x="528" y="344"/>
                    </a:lnTo>
                    <a:lnTo>
                      <a:pt x="528" y="340"/>
                    </a:lnTo>
                    <a:lnTo>
                      <a:pt x="526" y="336"/>
                    </a:lnTo>
                    <a:lnTo>
                      <a:pt x="524" y="332"/>
                    </a:lnTo>
                    <a:lnTo>
                      <a:pt x="520" y="330"/>
                    </a:lnTo>
                    <a:lnTo>
                      <a:pt x="516" y="326"/>
                    </a:lnTo>
                    <a:lnTo>
                      <a:pt x="510" y="326"/>
                    </a:lnTo>
                    <a:lnTo>
                      <a:pt x="504" y="324"/>
                    </a:lnTo>
                    <a:lnTo>
                      <a:pt x="490" y="324"/>
                    </a:lnTo>
                    <a:lnTo>
                      <a:pt x="472" y="322"/>
                    </a:lnTo>
                    <a:lnTo>
                      <a:pt x="456" y="322"/>
                    </a:lnTo>
                    <a:lnTo>
                      <a:pt x="446" y="324"/>
                    </a:lnTo>
                    <a:lnTo>
                      <a:pt x="446" y="324"/>
                    </a:lnTo>
                    <a:lnTo>
                      <a:pt x="444" y="328"/>
                    </a:lnTo>
                    <a:lnTo>
                      <a:pt x="438" y="330"/>
                    </a:lnTo>
                    <a:lnTo>
                      <a:pt x="426" y="332"/>
                    </a:lnTo>
                    <a:lnTo>
                      <a:pt x="406" y="332"/>
                    </a:lnTo>
                    <a:lnTo>
                      <a:pt x="402" y="332"/>
                    </a:lnTo>
                    <a:lnTo>
                      <a:pt x="394" y="332"/>
                    </a:lnTo>
                    <a:lnTo>
                      <a:pt x="382" y="334"/>
                    </a:lnTo>
                    <a:lnTo>
                      <a:pt x="372" y="340"/>
                    </a:lnTo>
                    <a:lnTo>
                      <a:pt x="354" y="348"/>
                    </a:lnTo>
                    <a:lnTo>
                      <a:pt x="342" y="366"/>
                    </a:lnTo>
                    <a:lnTo>
                      <a:pt x="342" y="368"/>
                    </a:lnTo>
                    <a:lnTo>
                      <a:pt x="344" y="370"/>
                    </a:lnTo>
                    <a:lnTo>
                      <a:pt x="344" y="372"/>
                    </a:lnTo>
                    <a:lnTo>
                      <a:pt x="344" y="376"/>
                    </a:lnTo>
                    <a:lnTo>
                      <a:pt x="344" y="378"/>
                    </a:lnTo>
                    <a:lnTo>
                      <a:pt x="344" y="382"/>
                    </a:lnTo>
                    <a:lnTo>
                      <a:pt x="340" y="382"/>
                    </a:lnTo>
                    <a:lnTo>
                      <a:pt x="338" y="382"/>
                    </a:lnTo>
                    <a:lnTo>
                      <a:pt x="330" y="376"/>
                    </a:lnTo>
                    <a:lnTo>
                      <a:pt x="320" y="366"/>
                    </a:lnTo>
                    <a:lnTo>
                      <a:pt x="308" y="350"/>
                    </a:lnTo>
                    <a:lnTo>
                      <a:pt x="308" y="350"/>
                    </a:lnTo>
                    <a:lnTo>
                      <a:pt x="306" y="348"/>
                    </a:lnTo>
                    <a:lnTo>
                      <a:pt x="304" y="344"/>
                    </a:lnTo>
                    <a:lnTo>
                      <a:pt x="300" y="342"/>
                    </a:lnTo>
                    <a:lnTo>
                      <a:pt x="296" y="338"/>
                    </a:lnTo>
                    <a:lnTo>
                      <a:pt x="292" y="336"/>
                    </a:lnTo>
                    <a:lnTo>
                      <a:pt x="288" y="336"/>
                    </a:lnTo>
                    <a:lnTo>
                      <a:pt x="286" y="338"/>
                    </a:lnTo>
                    <a:lnTo>
                      <a:pt x="284" y="338"/>
                    </a:lnTo>
                    <a:lnTo>
                      <a:pt x="282" y="340"/>
                    </a:lnTo>
                    <a:lnTo>
                      <a:pt x="278" y="340"/>
                    </a:lnTo>
                    <a:lnTo>
                      <a:pt x="272" y="340"/>
                    </a:lnTo>
                    <a:lnTo>
                      <a:pt x="266" y="336"/>
                    </a:lnTo>
                    <a:lnTo>
                      <a:pt x="262" y="334"/>
                    </a:lnTo>
                    <a:lnTo>
                      <a:pt x="254" y="328"/>
                    </a:lnTo>
                    <a:lnTo>
                      <a:pt x="246" y="316"/>
                    </a:lnTo>
                    <a:lnTo>
                      <a:pt x="242" y="300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34" y="296"/>
                    </a:lnTo>
                    <a:lnTo>
                      <a:pt x="228" y="296"/>
                    </a:lnTo>
                    <a:lnTo>
                      <a:pt x="224" y="296"/>
                    </a:lnTo>
                    <a:lnTo>
                      <a:pt x="218" y="296"/>
                    </a:lnTo>
                    <a:lnTo>
                      <a:pt x="214" y="300"/>
                    </a:lnTo>
                    <a:lnTo>
                      <a:pt x="210" y="302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6" y="306"/>
                    </a:lnTo>
                    <a:lnTo>
                      <a:pt x="166" y="304"/>
                    </a:lnTo>
                    <a:lnTo>
                      <a:pt x="152" y="300"/>
                    </a:lnTo>
                    <a:lnTo>
                      <a:pt x="140" y="296"/>
                    </a:lnTo>
                    <a:lnTo>
                      <a:pt x="130" y="290"/>
                    </a:lnTo>
                    <a:lnTo>
                      <a:pt x="128" y="288"/>
                    </a:lnTo>
                    <a:lnTo>
                      <a:pt x="124" y="286"/>
                    </a:lnTo>
                    <a:lnTo>
                      <a:pt x="112" y="288"/>
                    </a:lnTo>
                    <a:lnTo>
                      <a:pt x="98" y="296"/>
                    </a:lnTo>
                    <a:lnTo>
                      <a:pt x="96" y="294"/>
                    </a:lnTo>
                    <a:lnTo>
                      <a:pt x="96" y="292"/>
                    </a:lnTo>
                    <a:lnTo>
                      <a:pt x="94" y="288"/>
                    </a:lnTo>
                    <a:lnTo>
                      <a:pt x="90" y="282"/>
                    </a:lnTo>
                    <a:lnTo>
                      <a:pt x="88" y="276"/>
                    </a:lnTo>
                    <a:lnTo>
                      <a:pt x="84" y="272"/>
                    </a:lnTo>
                    <a:lnTo>
                      <a:pt x="80" y="268"/>
                    </a:lnTo>
                    <a:lnTo>
                      <a:pt x="74" y="266"/>
                    </a:lnTo>
                    <a:lnTo>
                      <a:pt x="74" y="266"/>
                    </a:lnTo>
                    <a:lnTo>
                      <a:pt x="70" y="264"/>
                    </a:lnTo>
                    <a:lnTo>
                      <a:pt x="66" y="262"/>
                    </a:lnTo>
                    <a:lnTo>
                      <a:pt x="60" y="258"/>
                    </a:lnTo>
                    <a:lnTo>
                      <a:pt x="52" y="252"/>
                    </a:lnTo>
                    <a:lnTo>
                      <a:pt x="46" y="242"/>
                    </a:lnTo>
                    <a:lnTo>
                      <a:pt x="42" y="240"/>
                    </a:lnTo>
                    <a:lnTo>
                      <a:pt x="36" y="230"/>
                    </a:lnTo>
                    <a:lnTo>
                      <a:pt x="26" y="216"/>
                    </a:lnTo>
                    <a:lnTo>
                      <a:pt x="16" y="200"/>
                    </a:lnTo>
                    <a:lnTo>
                      <a:pt x="8" y="180"/>
                    </a:lnTo>
                    <a:lnTo>
                      <a:pt x="2" y="156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4"/>
                    </a:lnTo>
                    <a:lnTo>
                      <a:pt x="0" y="110"/>
                    </a:lnTo>
                    <a:lnTo>
                      <a:pt x="4" y="104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8" y="100"/>
                    </a:lnTo>
                    <a:lnTo>
                      <a:pt x="10" y="96"/>
                    </a:lnTo>
                    <a:lnTo>
                      <a:pt x="10" y="92"/>
                    </a:lnTo>
                    <a:lnTo>
                      <a:pt x="10" y="86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6" y="62"/>
                    </a:lnTo>
                    <a:lnTo>
                      <a:pt x="6" y="46"/>
                    </a:lnTo>
                    <a:lnTo>
                      <a:pt x="4" y="3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0"/>
                    </a:lnTo>
                    <a:lnTo>
                      <a:pt x="380" y="0"/>
                    </a:lnTo>
                    <a:lnTo>
                      <a:pt x="392" y="10"/>
                    </a:lnTo>
                    <a:lnTo>
                      <a:pt x="416" y="12"/>
                    </a:lnTo>
                    <a:lnTo>
                      <a:pt x="418" y="16"/>
                    </a:lnTo>
                    <a:lnTo>
                      <a:pt x="422" y="18"/>
                    </a:lnTo>
                    <a:lnTo>
                      <a:pt x="426" y="20"/>
                    </a:lnTo>
                    <a:lnTo>
                      <a:pt x="430" y="20"/>
                    </a:lnTo>
                    <a:lnTo>
                      <a:pt x="432" y="20"/>
                    </a:lnTo>
                    <a:lnTo>
                      <a:pt x="434" y="20"/>
                    </a:lnTo>
                    <a:lnTo>
                      <a:pt x="432" y="22"/>
                    </a:lnTo>
                    <a:lnTo>
                      <a:pt x="432" y="24"/>
                    </a:lnTo>
                    <a:lnTo>
                      <a:pt x="428" y="28"/>
                    </a:lnTo>
                    <a:lnTo>
                      <a:pt x="424" y="32"/>
                    </a:lnTo>
                    <a:lnTo>
                      <a:pt x="422" y="34"/>
                    </a:lnTo>
                    <a:lnTo>
                      <a:pt x="420" y="36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22" y="44"/>
                    </a:lnTo>
                    <a:lnTo>
                      <a:pt x="428" y="44"/>
                    </a:lnTo>
                    <a:lnTo>
                      <a:pt x="432" y="44"/>
                    </a:lnTo>
                    <a:lnTo>
                      <a:pt x="442" y="44"/>
                    </a:lnTo>
                    <a:lnTo>
                      <a:pt x="454" y="42"/>
                    </a:lnTo>
                    <a:lnTo>
                      <a:pt x="464" y="38"/>
                    </a:lnTo>
                    <a:lnTo>
                      <a:pt x="464" y="38"/>
                    </a:lnTo>
                    <a:lnTo>
                      <a:pt x="466" y="40"/>
                    </a:lnTo>
                    <a:lnTo>
                      <a:pt x="468" y="40"/>
                    </a:lnTo>
                    <a:lnTo>
                      <a:pt x="470" y="42"/>
                    </a:lnTo>
                    <a:lnTo>
                      <a:pt x="476" y="42"/>
                    </a:lnTo>
                    <a:lnTo>
                      <a:pt x="484" y="42"/>
                    </a:lnTo>
                    <a:lnTo>
                      <a:pt x="484" y="42"/>
                    </a:lnTo>
                    <a:lnTo>
                      <a:pt x="486" y="42"/>
                    </a:lnTo>
                    <a:lnTo>
                      <a:pt x="490" y="40"/>
                    </a:lnTo>
                    <a:lnTo>
                      <a:pt x="492" y="40"/>
                    </a:lnTo>
                    <a:lnTo>
                      <a:pt x="496" y="40"/>
                    </a:lnTo>
                    <a:lnTo>
                      <a:pt x="500" y="42"/>
                    </a:lnTo>
                    <a:lnTo>
                      <a:pt x="502" y="44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2" y="50"/>
                    </a:lnTo>
                    <a:lnTo>
                      <a:pt x="502" y="52"/>
                    </a:lnTo>
                    <a:lnTo>
                      <a:pt x="498" y="56"/>
                    </a:lnTo>
                    <a:lnTo>
                      <a:pt x="496" y="58"/>
                    </a:lnTo>
                    <a:lnTo>
                      <a:pt x="490" y="60"/>
                    </a:lnTo>
                    <a:lnTo>
                      <a:pt x="490" y="58"/>
                    </a:lnTo>
                    <a:lnTo>
                      <a:pt x="488" y="58"/>
                    </a:lnTo>
                    <a:lnTo>
                      <a:pt x="484" y="58"/>
                    </a:lnTo>
                    <a:lnTo>
                      <a:pt x="482" y="58"/>
                    </a:lnTo>
                    <a:lnTo>
                      <a:pt x="478" y="58"/>
                    </a:lnTo>
                    <a:lnTo>
                      <a:pt x="476" y="62"/>
                    </a:lnTo>
                    <a:lnTo>
                      <a:pt x="472" y="66"/>
                    </a:lnTo>
                    <a:lnTo>
                      <a:pt x="470" y="72"/>
                    </a:lnTo>
                    <a:lnTo>
                      <a:pt x="472" y="72"/>
                    </a:lnTo>
                    <a:lnTo>
                      <a:pt x="472" y="72"/>
                    </a:lnTo>
                    <a:lnTo>
                      <a:pt x="474" y="74"/>
                    </a:lnTo>
                    <a:lnTo>
                      <a:pt x="476" y="76"/>
                    </a:lnTo>
                    <a:lnTo>
                      <a:pt x="476" y="80"/>
                    </a:lnTo>
                    <a:lnTo>
                      <a:pt x="476" y="84"/>
                    </a:lnTo>
                    <a:lnTo>
                      <a:pt x="474" y="90"/>
                    </a:lnTo>
                    <a:lnTo>
                      <a:pt x="472" y="92"/>
                    </a:lnTo>
                    <a:lnTo>
                      <a:pt x="470" y="102"/>
                    </a:lnTo>
                    <a:lnTo>
                      <a:pt x="468" y="114"/>
                    </a:lnTo>
                    <a:lnTo>
                      <a:pt x="468" y="126"/>
                    </a:lnTo>
                    <a:lnTo>
                      <a:pt x="472" y="134"/>
                    </a:lnTo>
                    <a:lnTo>
                      <a:pt x="472" y="134"/>
                    </a:lnTo>
                    <a:lnTo>
                      <a:pt x="474" y="134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4" y="126"/>
                    </a:lnTo>
                    <a:lnTo>
                      <a:pt x="486" y="122"/>
                    </a:lnTo>
                    <a:lnTo>
                      <a:pt x="488" y="116"/>
                    </a:lnTo>
                    <a:lnTo>
                      <a:pt x="490" y="108"/>
                    </a:lnTo>
                    <a:lnTo>
                      <a:pt x="494" y="82"/>
                    </a:lnTo>
                    <a:lnTo>
                      <a:pt x="500" y="78"/>
                    </a:lnTo>
                    <a:lnTo>
                      <a:pt x="500" y="78"/>
                    </a:lnTo>
                    <a:lnTo>
                      <a:pt x="500" y="74"/>
                    </a:lnTo>
                    <a:lnTo>
                      <a:pt x="500" y="72"/>
                    </a:lnTo>
                    <a:lnTo>
                      <a:pt x="502" y="68"/>
                    </a:lnTo>
                    <a:lnTo>
                      <a:pt x="504" y="64"/>
                    </a:lnTo>
                    <a:lnTo>
                      <a:pt x="506" y="62"/>
                    </a:lnTo>
                    <a:lnTo>
                      <a:pt x="508" y="62"/>
                    </a:lnTo>
                    <a:lnTo>
                      <a:pt x="508" y="62"/>
                    </a:lnTo>
                    <a:lnTo>
                      <a:pt x="510" y="62"/>
                    </a:lnTo>
                    <a:lnTo>
                      <a:pt x="514" y="62"/>
                    </a:lnTo>
                    <a:lnTo>
                      <a:pt x="516" y="64"/>
                    </a:lnTo>
                    <a:lnTo>
                      <a:pt x="520" y="64"/>
                    </a:lnTo>
                    <a:lnTo>
                      <a:pt x="522" y="68"/>
                    </a:lnTo>
                    <a:lnTo>
                      <a:pt x="524" y="72"/>
                    </a:lnTo>
                    <a:lnTo>
                      <a:pt x="524" y="76"/>
                    </a:lnTo>
                    <a:lnTo>
                      <a:pt x="520" y="86"/>
                    </a:lnTo>
                    <a:lnTo>
                      <a:pt x="520" y="88"/>
                    </a:lnTo>
                    <a:lnTo>
                      <a:pt x="520" y="88"/>
                    </a:lnTo>
                    <a:lnTo>
                      <a:pt x="518" y="90"/>
                    </a:lnTo>
                    <a:lnTo>
                      <a:pt x="518" y="92"/>
                    </a:lnTo>
                    <a:lnTo>
                      <a:pt x="520" y="92"/>
                    </a:lnTo>
                    <a:lnTo>
                      <a:pt x="524" y="92"/>
                    </a:lnTo>
                    <a:lnTo>
                      <a:pt x="526" y="90"/>
                    </a:lnTo>
                    <a:lnTo>
                      <a:pt x="528" y="88"/>
                    </a:lnTo>
                    <a:lnTo>
                      <a:pt x="528" y="90"/>
                    </a:lnTo>
                    <a:lnTo>
                      <a:pt x="530" y="92"/>
                    </a:lnTo>
                    <a:lnTo>
                      <a:pt x="534" y="96"/>
                    </a:lnTo>
                    <a:lnTo>
                      <a:pt x="536" y="100"/>
                    </a:lnTo>
                    <a:lnTo>
                      <a:pt x="536" y="104"/>
                    </a:lnTo>
                    <a:lnTo>
                      <a:pt x="536" y="108"/>
                    </a:lnTo>
                    <a:lnTo>
                      <a:pt x="536" y="114"/>
                    </a:lnTo>
                    <a:lnTo>
                      <a:pt x="536" y="118"/>
                    </a:lnTo>
                    <a:lnTo>
                      <a:pt x="536" y="120"/>
                    </a:lnTo>
                    <a:lnTo>
                      <a:pt x="534" y="122"/>
                    </a:lnTo>
                    <a:lnTo>
                      <a:pt x="534" y="124"/>
                    </a:lnTo>
                    <a:lnTo>
                      <a:pt x="534" y="126"/>
                    </a:lnTo>
                    <a:lnTo>
                      <a:pt x="536" y="126"/>
                    </a:lnTo>
                    <a:lnTo>
                      <a:pt x="536" y="128"/>
                    </a:lnTo>
                    <a:lnTo>
                      <a:pt x="540" y="128"/>
                    </a:lnTo>
                    <a:lnTo>
                      <a:pt x="546" y="128"/>
                    </a:lnTo>
                    <a:lnTo>
                      <a:pt x="554" y="128"/>
                    </a:lnTo>
                    <a:lnTo>
                      <a:pt x="560" y="128"/>
                    </a:lnTo>
                    <a:lnTo>
                      <a:pt x="568" y="126"/>
                    </a:lnTo>
                    <a:lnTo>
                      <a:pt x="572" y="124"/>
                    </a:lnTo>
                    <a:lnTo>
                      <a:pt x="576" y="122"/>
                    </a:lnTo>
                    <a:lnTo>
                      <a:pt x="582" y="118"/>
                    </a:lnTo>
                    <a:lnTo>
                      <a:pt x="586" y="114"/>
                    </a:lnTo>
                    <a:lnTo>
                      <a:pt x="590" y="110"/>
                    </a:lnTo>
                    <a:lnTo>
                      <a:pt x="592" y="106"/>
                    </a:lnTo>
                    <a:lnTo>
                      <a:pt x="594" y="104"/>
                    </a:lnTo>
                    <a:lnTo>
                      <a:pt x="592" y="102"/>
                    </a:lnTo>
                    <a:lnTo>
                      <a:pt x="592" y="98"/>
                    </a:lnTo>
                    <a:lnTo>
                      <a:pt x="594" y="96"/>
                    </a:lnTo>
                    <a:lnTo>
                      <a:pt x="596" y="94"/>
                    </a:lnTo>
                    <a:lnTo>
                      <a:pt x="600" y="92"/>
                    </a:lnTo>
                    <a:lnTo>
                      <a:pt x="606" y="90"/>
                    </a:lnTo>
                    <a:lnTo>
                      <a:pt x="614" y="90"/>
                    </a:lnTo>
                    <a:lnTo>
                      <a:pt x="620" y="90"/>
                    </a:lnTo>
                    <a:lnTo>
                      <a:pt x="626" y="88"/>
                    </a:lnTo>
                    <a:lnTo>
                      <a:pt x="630" y="86"/>
                    </a:lnTo>
                    <a:lnTo>
                      <a:pt x="634" y="82"/>
                    </a:lnTo>
                    <a:lnTo>
                      <a:pt x="638" y="78"/>
                    </a:lnTo>
                    <a:lnTo>
                      <a:pt x="640" y="7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7" name="Freeform 189">
                <a:extLst>
                  <a:ext uri="{FF2B5EF4-FFF2-40B4-BE49-F238E27FC236}">
                    <a16:creationId xmlns:a16="http://schemas.microsoft.com/office/drawing/2014/main" id="{4958CF67-D7AE-4F05-85EA-E6AD45BD67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66088" y="2819400"/>
                <a:ext cx="215900" cy="155575"/>
              </a:xfrm>
              <a:custGeom>
                <a:avLst/>
                <a:gdLst>
                  <a:gd name="T0" fmla="*/ 0 w 136"/>
                  <a:gd name="T1" fmla="*/ 32 h 98"/>
                  <a:gd name="T2" fmla="*/ 22 w 136"/>
                  <a:gd name="T3" fmla="*/ 48 h 98"/>
                  <a:gd name="T4" fmla="*/ 6 w 136"/>
                  <a:gd name="T5" fmla="*/ 54 h 98"/>
                  <a:gd name="T6" fmla="*/ 2 w 136"/>
                  <a:gd name="T7" fmla="*/ 54 h 98"/>
                  <a:gd name="T8" fmla="*/ 0 w 136"/>
                  <a:gd name="T9" fmla="*/ 58 h 98"/>
                  <a:gd name="T10" fmla="*/ 2 w 136"/>
                  <a:gd name="T11" fmla="*/ 64 h 98"/>
                  <a:gd name="T12" fmla="*/ 20 w 136"/>
                  <a:gd name="T13" fmla="*/ 68 h 98"/>
                  <a:gd name="T14" fmla="*/ 56 w 136"/>
                  <a:gd name="T15" fmla="*/ 98 h 98"/>
                  <a:gd name="T16" fmla="*/ 60 w 136"/>
                  <a:gd name="T17" fmla="*/ 96 h 98"/>
                  <a:gd name="T18" fmla="*/ 70 w 136"/>
                  <a:gd name="T19" fmla="*/ 92 h 98"/>
                  <a:gd name="T20" fmla="*/ 76 w 136"/>
                  <a:gd name="T21" fmla="*/ 88 h 98"/>
                  <a:gd name="T22" fmla="*/ 86 w 136"/>
                  <a:gd name="T23" fmla="*/ 86 h 98"/>
                  <a:gd name="T24" fmla="*/ 94 w 136"/>
                  <a:gd name="T25" fmla="*/ 88 h 98"/>
                  <a:gd name="T26" fmla="*/ 100 w 136"/>
                  <a:gd name="T27" fmla="*/ 86 h 98"/>
                  <a:gd name="T28" fmla="*/ 122 w 136"/>
                  <a:gd name="T29" fmla="*/ 72 h 98"/>
                  <a:gd name="T30" fmla="*/ 136 w 136"/>
                  <a:gd name="T31" fmla="*/ 44 h 98"/>
                  <a:gd name="T32" fmla="*/ 134 w 136"/>
                  <a:gd name="T33" fmla="*/ 40 h 98"/>
                  <a:gd name="T34" fmla="*/ 130 w 136"/>
                  <a:gd name="T35" fmla="*/ 32 h 98"/>
                  <a:gd name="T36" fmla="*/ 124 w 136"/>
                  <a:gd name="T37" fmla="*/ 24 h 98"/>
                  <a:gd name="T38" fmla="*/ 118 w 136"/>
                  <a:gd name="T39" fmla="*/ 22 h 98"/>
                  <a:gd name="T40" fmla="*/ 118 w 136"/>
                  <a:gd name="T41" fmla="*/ 20 h 98"/>
                  <a:gd name="T42" fmla="*/ 118 w 136"/>
                  <a:gd name="T43" fmla="*/ 16 h 98"/>
                  <a:gd name="T44" fmla="*/ 114 w 136"/>
                  <a:gd name="T45" fmla="*/ 10 h 98"/>
                  <a:gd name="T46" fmla="*/ 106 w 136"/>
                  <a:gd name="T47" fmla="*/ 8 h 98"/>
                  <a:gd name="T48" fmla="*/ 102 w 136"/>
                  <a:gd name="T49" fmla="*/ 10 h 98"/>
                  <a:gd name="T50" fmla="*/ 94 w 136"/>
                  <a:gd name="T51" fmla="*/ 14 h 98"/>
                  <a:gd name="T52" fmla="*/ 86 w 136"/>
                  <a:gd name="T53" fmla="*/ 18 h 98"/>
                  <a:gd name="T54" fmla="*/ 82 w 136"/>
                  <a:gd name="T55" fmla="*/ 22 h 98"/>
                  <a:gd name="T56" fmla="*/ 76 w 136"/>
                  <a:gd name="T57" fmla="*/ 20 h 98"/>
                  <a:gd name="T58" fmla="*/ 70 w 136"/>
                  <a:gd name="T59" fmla="*/ 16 h 98"/>
                  <a:gd name="T60" fmla="*/ 68 w 136"/>
                  <a:gd name="T61" fmla="*/ 12 h 98"/>
                  <a:gd name="T62" fmla="*/ 60 w 136"/>
                  <a:gd name="T63" fmla="*/ 6 h 98"/>
                  <a:gd name="T64" fmla="*/ 50 w 136"/>
                  <a:gd name="T65" fmla="*/ 8 h 98"/>
                  <a:gd name="T66" fmla="*/ 44 w 136"/>
                  <a:gd name="T67" fmla="*/ 16 h 98"/>
                  <a:gd name="T68" fmla="*/ 44 w 136"/>
                  <a:gd name="T69" fmla="*/ 24 h 98"/>
                  <a:gd name="T70" fmla="*/ 44 w 136"/>
                  <a:gd name="T71" fmla="*/ 28 h 98"/>
                  <a:gd name="T72" fmla="*/ 40 w 136"/>
                  <a:gd name="T73" fmla="*/ 28 h 98"/>
                  <a:gd name="T74" fmla="*/ 34 w 136"/>
                  <a:gd name="T75" fmla="*/ 22 h 98"/>
                  <a:gd name="T76" fmla="*/ 32 w 136"/>
                  <a:gd name="T77" fmla="*/ 16 h 98"/>
                  <a:gd name="T78" fmla="*/ 26 w 136"/>
                  <a:gd name="T79" fmla="*/ 8 h 98"/>
                  <a:gd name="T80" fmla="*/ 18 w 136"/>
                  <a:gd name="T81" fmla="*/ 0 h 98"/>
                  <a:gd name="T82" fmla="*/ 14 w 136"/>
                  <a:gd name="T8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6" h="98">
                    <a:moveTo>
                      <a:pt x="12" y="4"/>
                    </a:moveTo>
                    <a:lnTo>
                      <a:pt x="0" y="32"/>
                    </a:lnTo>
                    <a:lnTo>
                      <a:pt x="16" y="36"/>
                    </a:lnTo>
                    <a:lnTo>
                      <a:pt x="22" y="48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20" y="68"/>
                    </a:lnTo>
                    <a:lnTo>
                      <a:pt x="38" y="86"/>
                    </a:lnTo>
                    <a:lnTo>
                      <a:pt x="56" y="98"/>
                    </a:lnTo>
                    <a:lnTo>
                      <a:pt x="58" y="98"/>
                    </a:lnTo>
                    <a:lnTo>
                      <a:pt x="60" y="96"/>
                    </a:lnTo>
                    <a:lnTo>
                      <a:pt x="66" y="94"/>
                    </a:lnTo>
                    <a:lnTo>
                      <a:pt x="70" y="92"/>
                    </a:lnTo>
                    <a:lnTo>
                      <a:pt x="74" y="90"/>
                    </a:lnTo>
                    <a:lnTo>
                      <a:pt x="76" y="88"/>
                    </a:lnTo>
                    <a:lnTo>
                      <a:pt x="82" y="86"/>
                    </a:lnTo>
                    <a:lnTo>
                      <a:pt x="86" y="86"/>
                    </a:lnTo>
                    <a:lnTo>
                      <a:pt x="90" y="86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100" y="86"/>
                    </a:lnTo>
                    <a:lnTo>
                      <a:pt x="110" y="80"/>
                    </a:lnTo>
                    <a:lnTo>
                      <a:pt x="122" y="72"/>
                    </a:lnTo>
                    <a:lnTo>
                      <a:pt x="132" y="5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6" y="28"/>
                    </a:lnTo>
                    <a:lnTo>
                      <a:pt x="124" y="24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8" y="12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98" y="12"/>
                    </a:lnTo>
                    <a:lnTo>
                      <a:pt x="94" y="14"/>
                    </a:lnTo>
                    <a:lnTo>
                      <a:pt x="90" y="16"/>
                    </a:lnTo>
                    <a:lnTo>
                      <a:pt x="86" y="18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78" y="22"/>
                    </a:lnTo>
                    <a:lnTo>
                      <a:pt x="76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68" y="12"/>
                    </a:lnTo>
                    <a:lnTo>
                      <a:pt x="64" y="8"/>
                    </a:lnTo>
                    <a:lnTo>
                      <a:pt x="60" y="6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12"/>
                    </a:lnTo>
                    <a:lnTo>
                      <a:pt x="44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68" name="群組 367">
              <a:extLst>
                <a:ext uri="{FF2B5EF4-FFF2-40B4-BE49-F238E27FC236}">
                  <a16:creationId xmlns:a16="http://schemas.microsoft.com/office/drawing/2014/main" id="{C7EBB885-F65E-4826-8D1E-D805BF906B9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7527974" y="1647182"/>
              <a:ext cx="858838" cy="1130300"/>
              <a:chOff x="6397625" y="3883025"/>
              <a:chExt cx="1717675" cy="2260600"/>
            </a:xfrm>
            <a:solidFill>
              <a:schemeClr val="tx1">
                <a:alpha val="10000"/>
              </a:schemeClr>
            </a:solidFill>
          </p:grpSpPr>
          <p:sp>
            <p:nvSpPr>
              <p:cNvPr id="369" name="Freeform 137">
                <a:extLst>
                  <a:ext uri="{FF2B5EF4-FFF2-40B4-BE49-F238E27FC236}">
                    <a16:creationId xmlns:a16="http://schemas.microsoft.com/office/drawing/2014/main" id="{28539E26-5BE9-4410-A1FF-27FA7F421E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34250" y="4791075"/>
                <a:ext cx="279400" cy="323850"/>
              </a:xfrm>
              <a:custGeom>
                <a:avLst/>
                <a:gdLst>
                  <a:gd name="T0" fmla="*/ 2 w 176"/>
                  <a:gd name="T1" fmla="*/ 94 h 204"/>
                  <a:gd name="T2" fmla="*/ 8 w 176"/>
                  <a:gd name="T3" fmla="*/ 90 h 204"/>
                  <a:gd name="T4" fmla="*/ 22 w 176"/>
                  <a:gd name="T5" fmla="*/ 84 h 204"/>
                  <a:gd name="T6" fmla="*/ 28 w 176"/>
                  <a:gd name="T7" fmla="*/ 80 h 204"/>
                  <a:gd name="T8" fmla="*/ 26 w 176"/>
                  <a:gd name="T9" fmla="*/ 70 h 204"/>
                  <a:gd name="T10" fmla="*/ 24 w 176"/>
                  <a:gd name="T11" fmla="*/ 66 h 204"/>
                  <a:gd name="T12" fmla="*/ 24 w 176"/>
                  <a:gd name="T13" fmla="*/ 52 h 204"/>
                  <a:gd name="T14" fmla="*/ 28 w 176"/>
                  <a:gd name="T15" fmla="*/ 44 h 204"/>
                  <a:gd name="T16" fmla="*/ 26 w 176"/>
                  <a:gd name="T17" fmla="*/ 36 h 204"/>
                  <a:gd name="T18" fmla="*/ 34 w 176"/>
                  <a:gd name="T19" fmla="*/ 18 h 204"/>
                  <a:gd name="T20" fmla="*/ 42 w 176"/>
                  <a:gd name="T21" fmla="*/ 16 h 204"/>
                  <a:gd name="T22" fmla="*/ 48 w 176"/>
                  <a:gd name="T23" fmla="*/ 8 h 204"/>
                  <a:gd name="T24" fmla="*/ 58 w 176"/>
                  <a:gd name="T25" fmla="*/ 4 h 204"/>
                  <a:gd name="T26" fmla="*/ 64 w 176"/>
                  <a:gd name="T27" fmla="*/ 6 h 204"/>
                  <a:gd name="T28" fmla="*/ 68 w 176"/>
                  <a:gd name="T29" fmla="*/ 0 h 204"/>
                  <a:gd name="T30" fmla="*/ 74 w 176"/>
                  <a:gd name="T31" fmla="*/ 2 h 204"/>
                  <a:gd name="T32" fmla="*/ 72 w 176"/>
                  <a:gd name="T33" fmla="*/ 20 h 204"/>
                  <a:gd name="T34" fmla="*/ 98 w 176"/>
                  <a:gd name="T35" fmla="*/ 46 h 204"/>
                  <a:gd name="T36" fmla="*/ 110 w 176"/>
                  <a:gd name="T37" fmla="*/ 48 h 204"/>
                  <a:gd name="T38" fmla="*/ 118 w 176"/>
                  <a:gd name="T39" fmla="*/ 60 h 204"/>
                  <a:gd name="T40" fmla="*/ 128 w 176"/>
                  <a:gd name="T41" fmla="*/ 66 h 204"/>
                  <a:gd name="T42" fmla="*/ 140 w 176"/>
                  <a:gd name="T43" fmla="*/ 78 h 204"/>
                  <a:gd name="T44" fmla="*/ 166 w 176"/>
                  <a:gd name="T45" fmla="*/ 90 h 204"/>
                  <a:gd name="T46" fmla="*/ 166 w 176"/>
                  <a:gd name="T47" fmla="*/ 98 h 204"/>
                  <a:gd name="T48" fmla="*/ 168 w 176"/>
                  <a:gd name="T49" fmla="*/ 104 h 204"/>
                  <a:gd name="T50" fmla="*/ 174 w 176"/>
                  <a:gd name="T51" fmla="*/ 108 h 204"/>
                  <a:gd name="T52" fmla="*/ 176 w 176"/>
                  <a:gd name="T53" fmla="*/ 120 h 204"/>
                  <a:gd name="T54" fmla="*/ 174 w 176"/>
                  <a:gd name="T55" fmla="*/ 156 h 204"/>
                  <a:gd name="T56" fmla="*/ 162 w 176"/>
                  <a:gd name="T57" fmla="*/ 152 h 204"/>
                  <a:gd name="T58" fmla="*/ 132 w 176"/>
                  <a:gd name="T59" fmla="*/ 150 h 204"/>
                  <a:gd name="T60" fmla="*/ 112 w 176"/>
                  <a:gd name="T61" fmla="*/ 180 h 204"/>
                  <a:gd name="T62" fmla="*/ 106 w 176"/>
                  <a:gd name="T63" fmla="*/ 190 h 204"/>
                  <a:gd name="T64" fmla="*/ 98 w 176"/>
                  <a:gd name="T65" fmla="*/ 186 h 204"/>
                  <a:gd name="T66" fmla="*/ 84 w 176"/>
                  <a:gd name="T67" fmla="*/ 200 h 204"/>
                  <a:gd name="T68" fmla="*/ 82 w 176"/>
                  <a:gd name="T69" fmla="*/ 194 h 204"/>
                  <a:gd name="T70" fmla="*/ 76 w 176"/>
                  <a:gd name="T71" fmla="*/ 188 h 204"/>
                  <a:gd name="T72" fmla="*/ 56 w 176"/>
                  <a:gd name="T73" fmla="*/ 188 h 204"/>
                  <a:gd name="T74" fmla="*/ 50 w 176"/>
                  <a:gd name="T75" fmla="*/ 198 h 204"/>
                  <a:gd name="T76" fmla="*/ 46 w 176"/>
                  <a:gd name="T77" fmla="*/ 202 h 204"/>
                  <a:gd name="T78" fmla="*/ 40 w 176"/>
                  <a:gd name="T79" fmla="*/ 204 h 204"/>
                  <a:gd name="T80" fmla="*/ 30 w 176"/>
                  <a:gd name="T81" fmla="*/ 160 h 204"/>
                  <a:gd name="T82" fmla="*/ 30 w 176"/>
                  <a:gd name="T83" fmla="*/ 150 h 204"/>
                  <a:gd name="T84" fmla="*/ 24 w 176"/>
                  <a:gd name="T85" fmla="*/ 138 h 204"/>
                  <a:gd name="T86" fmla="*/ 10 w 176"/>
                  <a:gd name="T87" fmla="*/ 118 h 204"/>
                  <a:gd name="T88" fmla="*/ 2 w 176"/>
                  <a:gd name="T89" fmla="*/ 10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6" h="204">
                    <a:moveTo>
                      <a:pt x="0" y="96"/>
                    </a:moveTo>
                    <a:lnTo>
                      <a:pt x="2" y="94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6" y="92"/>
                    </a:lnTo>
                    <a:lnTo>
                      <a:pt x="8" y="90"/>
                    </a:lnTo>
                    <a:lnTo>
                      <a:pt x="12" y="88"/>
                    </a:lnTo>
                    <a:lnTo>
                      <a:pt x="18" y="86"/>
                    </a:lnTo>
                    <a:lnTo>
                      <a:pt x="22" y="84"/>
                    </a:lnTo>
                    <a:lnTo>
                      <a:pt x="24" y="84"/>
                    </a:lnTo>
                    <a:lnTo>
                      <a:pt x="26" y="82"/>
                    </a:lnTo>
                    <a:lnTo>
                      <a:pt x="28" y="80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6"/>
                    </a:lnTo>
                    <a:lnTo>
                      <a:pt x="24" y="62"/>
                    </a:lnTo>
                    <a:lnTo>
                      <a:pt x="24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6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44" y="12"/>
                    </a:lnTo>
                    <a:lnTo>
                      <a:pt x="46" y="10"/>
                    </a:lnTo>
                    <a:lnTo>
                      <a:pt x="48" y="8"/>
                    </a:lnTo>
                    <a:lnTo>
                      <a:pt x="52" y="6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86" y="42"/>
                    </a:lnTo>
                    <a:lnTo>
                      <a:pt x="98" y="46"/>
                    </a:lnTo>
                    <a:lnTo>
                      <a:pt x="108" y="44"/>
                    </a:lnTo>
                    <a:lnTo>
                      <a:pt x="108" y="46"/>
                    </a:lnTo>
                    <a:lnTo>
                      <a:pt x="110" y="48"/>
                    </a:lnTo>
                    <a:lnTo>
                      <a:pt x="112" y="52"/>
                    </a:lnTo>
                    <a:lnTo>
                      <a:pt x="114" y="56"/>
                    </a:lnTo>
                    <a:lnTo>
                      <a:pt x="118" y="60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8" y="66"/>
                    </a:lnTo>
                    <a:lnTo>
                      <a:pt x="132" y="68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2" y="82"/>
                    </a:lnTo>
                    <a:lnTo>
                      <a:pt x="144" y="88"/>
                    </a:lnTo>
                    <a:lnTo>
                      <a:pt x="166" y="90"/>
                    </a:lnTo>
                    <a:lnTo>
                      <a:pt x="166" y="92"/>
                    </a:lnTo>
                    <a:lnTo>
                      <a:pt x="166" y="94"/>
                    </a:lnTo>
                    <a:lnTo>
                      <a:pt x="166" y="98"/>
                    </a:lnTo>
                    <a:lnTo>
                      <a:pt x="166" y="102"/>
                    </a:lnTo>
                    <a:lnTo>
                      <a:pt x="168" y="104"/>
                    </a:lnTo>
                    <a:lnTo>
                      <a:pt x="168" y="104"/>
                    </a:lnTo>
                    <a:lnTo>
                      <a:pt x="170" y="106"/>
                    </a:lnTo>
                    <a:lnTo>
                      <a:pt x="172" y="106"/>
                    </a:lnTo>
                    <a:lnTo>
                      <a:pt x="174" y="108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20"/>
                    </a:lnTo>
                    <a:lnTo>
                      <a:pt x="176" y="132"/>
                    </a:lnTo>
                    <a:lnTo>
                      <a:pt x="176" y="144"/>
                    </a:lnTo>
                    <a:lnTo>
                      <a:pt x="174" y="156"/>
                    </a:lnTo>
                    <a:lnTo>
                      <a:pt x="172" y="162"/>
                    </a:lnTo>
                    <a:lnTo>
                      <a:pt x="170" y="160"/>
                    </a:lnTo>
                    <a:lnTo>
                      <a:pt x="162" y="152"/>
                    </a:lnTo>
                    <a:lnTo>
                      <a:pt x="150" y="148"/>
                    </a:lnTo>
                    <a:lnTo>
                      <a:pt x="136" y="148"/>
                    </a:lnTo>
                    <a:lnTo>
                      <a:pt x="132" y="150"/>
                    </a:lnTo>
                    <a:lnTo>
                      <a:pt x="126" y="158"/>
                    </a:lnTo>
                    <a:lnTo>
                      <a:pt x="116" y="168"/>
                    </a:lnTo>
                    <a:lnTo>
                      <a:pt x="112" y="180"/>
                    </a:lnTo>
                    <a:lnTo>
                      <a:pt x="108" y="192"/>
                    </a:lnTo>
                    <a:lnTo>
                      <a:pt x="108" y="190"/>
                    </a:lnTo>
                    <a:lnTo>
                      <a:pt x="106" y="190"/>
                    </a:lnTo>
                    <a:lnTo>
                      <a:pt x="104" y="188"/>
                    </a:lnTo>
                    <a:lnTo>
                      <a:pt x="102" y="186"/>
                    </a:lnTo>
                    <a:lnTo>
                      <a:pt x="98" y="186"/>
                    </a:lnTo>
                    <a:lnTo>
                      <a:pt x="94" y="188"/>
                    </a:lnTo>
                    <a:lnTo>
                      <a:pt x="88" y="192"/>
                    </a:lnTo>
                    <a:lnTo>
                      <a:pt x="84" y="200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2" y="194"/>
                    </a:lnTo>
                    <a:lnTo>
                      <a:pt x="80" y="192"/>
                    </a:lnTo>
                    <a:lnTo>
                      <a:pt x="78" y="188"/>
                    </a:lnTo>
                    <a:lnTo>
                      <a:pt x="76" y="188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6" y="188"/>
                    </a:lnTo>
                    <a:lnTo>
                      <a:pt x="54" y="192"/>
                    </a:lnTo>
                    <a:lnTo>
                      <a:pt x="52" y="194"/>
                    </a:lnTo>
                    <a:lnTo>
                      <a:pt x="50" y="198"/>
                    </a:lnTo>
                    <a:lnTo>
                      <a:pt x="48" y="198"/>
                    </a:lnTo>
                    <a:lnTo>
                      <a:pt x="46" y="200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0" y="204"/>
                    </a:lnTo>
                    <a:lnTo>
                      <a:pt x="38" y="202"/>
                    </a:lnTo>
                    <a:lnTo>
                      <a:pt x="34" y="18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30" y="150"/>
                    </a:lnTo>
                    <a:lnTo>
                      <a:pt x="28" y="144"/>
                    </a:lnTo>
                    <a:lnTo>
                      <a:pt x="26" y="140"/>
                    </a:lnTo>
                    <a:lnTo>
                      <a:pt x="24" y="138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10" y="118"/>
                    </a:lnTo>
                    <a:lnTo>
                      <a:pt x="6" y="114"/>
                    </a:lnTo>
                    <a:lnTo>
                      <a:pt x="4" y="108"/>
                    </a:lnTo>
                    <a:lnTo>
                      <a:pt x="2" y="102"/>
                    </a:lnTo>
                    <a:lnTo>
                      <a:pt x="0" y="9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0" name="Freeform 138">
                <a:extLst>
                  <a:ext uri="{FF2B5EF4-FFF2-40B4-BE49-F238E27FC236}">
                    <a16:creationId xmlns:a16="http://schemas.microsoft.com/office/drawing/2014/main" id="{1F2E4002-248C-43B3-ABC3-BE871DD513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96125" y="4568825"/>
                <a:ext cx="282575" cy="387350"/>
              </a:xfrm>
              <a:custGeom>
                <a:avLst/>
                <a:gdLst>
                  <a:gd name="T0" fmla="*/ 72 w 178"/>
                  <a:gd name="T1" fmla="*/ 216 h 244"/>
                  <a:gd name="T2" fmla="*/ 68 w 178"/>
                  <a:gd name="T3" fmla="*/ 200 h 244"/>
                  <a:gd name="T4" fmla="*/ 58 w 178"/>
                  <a:gd name="T5" fmla="*/ 176 h 244"/>
                  <a:gd name="T6" fmla="*/ 46 w 178"/>
                  <a:gd name="T7" fmla="*/ 148 h 244"/>
                  <a:gd name="T8" fmla="*/ 18 w 178"/>
                  <a:gd name="T9" fmla="*/ 108 h 244"/>
                  <a:gd name="T10" fmla="*/ 4 w 178"/>
                  <a:gd name="T11" fmla="*/ 90 h 244"/>
                  <a:gd name="T12" fmla="*/ 6 w 178"/>
                  <a:gd name="T13" fmla="*/ 84 h 244"/>
                  <a:gd name="T14" fmla="*/ 4 w 178"/>
                  <a:gd name="T15" fmla="*/ 78 h 244"/>
                  <a:gd name="T16" fmla="*/ 0 w 178"/>
                  <a:gd name="T17" fmla="*/ 74 h 244"/>
                  <a:gd name="T18" fmla="*/ 6 w 178"/>
                  <a:gd name="T19" fmla="*/ 64 h 244"/>
                  <a:gd name="T20" fmla="*/ 14 w 178"/>
                  <a:gd name="T21" fmla="*/ 64 h 244"/>
                  <a:gd name="T22" fmla="*/ 28 w 178"/>
                  <a:gd name="T23" fmla="*/ 68 h 244"/>
                  <a:gd name="T24" fmla="*/ 36 w 178"/>
                  <a:gd name="T25" fmla="*/ 66 h 244"/>
                  <a:gd name="T26" fmla="*/ 38 w 178"/>
                  <a:gd name="T27" fmla="*/ 62 h 244"/>
                  <a:gd name="T28" fmla="*/ 42 w 178"/>
                  <a:gd name="T29" fmla="*/ 54 h 244"/>
                  <a:gd name="T30" fmla="*/ 46 w 178"/>
                  <a:gd name="T31" fmla="*/ 48 h 244"/>
                  <a:gd name="T32" fmla="*/ 60 w 178"/>
                  <a:gd name="T33" fmla="*/ 44 h 244"/>
                  <a:gd name="T34" fmla="*/ 82 w 178"/>
                  <a:gd name="T35" fmla="*/ 18 h 244"/>
                  <a:gd name="T36" fmla="*/ 82 w 178"/>
                  <a:gd name="T37" fmla="*/ 8 h 244"/>
                  <a:gd name="T38" fmla="*/ 88 w 178"/>
                  <a:gd name="T39" fmla="*/ 4 h 244"/>
                  <a:gd name="T40" fmla="*/ 100 w 178"/>
                  <a:gd name="T41" fmla="*/ 8 h 244"/>
                  <a:gd name="T42" fmla="*/ 116 w 178"/>
                  <a:gd name="T43" fmla="*/ 14 h 244"/>
                  <a:gd name="T44" fmla="*/ 124 w 178"/>
                  <a:gd name="T45" fmla="*/ 22 h 244"/>
                  <a:gd name="T46" fmla="*/ 126 w 178"/>
                  <a:gd name="T47" fmla="*/ 28 h 244"/>
                  <a:gd name="T48" fmla="*/ 134 w 178"/>
                  <a:gd name="T49" fmla="*/ 36 h 244"/>
                  <a:gd name="T50" fmla="*/ 146 w 178"/>
                  <a:gd name="T51" fmla="*/ 36 h 244"/>
                  <a:gd name="T52" fmla="*/ 158 w 178"/>
                  <a:gd name="T53" fmla="*/ 38 h 244"/>
                  <a:gd name="T54" fmla="*/ 162 w 178"/>
                  <a:gd name="T55" fmla="*/ 42 h 244"/>
                  <a:gd name="T56" fmla="*/ 162 w 178"/>
                  <a:gd name="T57" fmla="*/ 60 h 244"/>
                  <a:gd name="T58" fmla="*/ 156 w 178"/>
                  <a:gd name="T59" fmla="*/ 66 h 244"/>
                  <a:gd name="T60" fmla="*/ 148 w 178"/>
                  <a:gd name="T61" fmla="*/ 64 h 244"/>
                  <a:gd name="T62" fmla="*/ 142 w 178"/>
                  <a:gd name="T63" fmla="*/ 66 h 244"/>
                  <a:gd name="T64" fmla="*/ 128 w 178"/>
                  <a:gd name="T65" fmla="*/ 72 h 244"/>
                  <a:gd name="T66" fmla="*/ 122 w 178"/>
                  <a:gd name="T67" fmla="*/ 82 h 244"/>
                  <a:gd name="T68" fmla="*/ 118 w 178"/>
                  <a:gd name="T69" fmla="*/ 92 h 244"/>
                  <a:gd name="T70" fmla="*/ 114 w 178"/>
                  <a:gd name="T71" fmla="*/ 98 h 244"/>
                  <a:gd name="T72" fmla="*/ 110 w 178"/>
                  <a:gd name="T73" fmla="*/ 116 h 244"/>
                  <a:gd name="T74" fmla="*/ 114 w 178"/>
                  <a:gd name="T75" fmla="*/ 126 h 244"/>
                  <a:gd name="T76" fmla="*/ 116 w 178"/>
                  <a:gd name="T77" fmla="*/ 134 h 244"/>
                  <a:gd name="T78" fmla="*/ 118 w 178"/>
                  <a:gd name="T79" fmla="*/ 134 h 244"/>
                  <a:gd name="T80" fmla="*/ 126 w 178"/>
                  <a:gd name="T81" fmla="*/ 134 h 244"/>
                  <a:gd name="T82" fmla="*/ 126 w 178"/>
                  <a:gd name="T83" fmla="*/ 136 h 244"/>
                  <a:gd name="T84" fmla="*/ 138 w 178"/>
                  <a:gd name="T85" fmla="*/ 140 h 244"/>
                  <a:gd name="T86" fmla="*/ 142 w 178"/>
                  <a:gd name="T87" fmla="*/ 140 h 244"/>
                  <a:gd name="T88" fmla="*/ 150 w 178"/>
                  <a:gd name="T89" fmla="*/ 134 h 244"/>
                  <a:gd name="T90" fmla="*/ 152 w 178"/>
                  <a:gd name="T91" fmla="*/ 156 h 244"/>
                  <a:gd name="T92" fmla="*/ 156 w 178"/>
                  <a:gd name="T93" fmla="*/ 158 h 244"/>
                  <a:gd name="T94" fmla="*/ 164 w 178"/>
                  <a:gd name="T95" fmla="*/ 160 h 244"/>
                  <a:gd name="T96" fmla="*/ 176 w 178"/>
                  <a:gd name="T97" fmla="*/ 176 h 244"/>
                  <a:gd name="T98" fmla="*/ 178 w 178"/>
                  <a:gd name="T99" fmla="*/ 184 h 244"/>
                  <a:gd name="T100" fmla="*/ 174 w 178"/>
                  <a:gd name="T101" fmla="*/ 192 h 244"/>
                  <a:gd name="T102" fmla="*/ 174 w 178"/>
                  <a:gd name="T103" fmla="*/ 206 h 244"/>
                  <a:gd name="T104" fmla="*/ 176 w 178"/>
                  <a:gd name="T105" fmla="*/ 210 h 244"/>
                  <a:gd name="T106" fmla="*/ 178 w 178"/>
                  <a:gd name="T107" fmla="*/ 220 h 244"/>
                  <a:gd name="T108" fmla="*/ 170 w 178"/>
                  <a:gd name="T109" fmla="*/ 224 h 244"/>
                  <a:gd name="T110" fmla="*/ 156 w 178"/>
                  <a:gd name="T111" fmla="*/ 230 h 244"/>
                  <a:gd name="T112" fmla="*/ 148 w 178"/>
                  <a:gd name="T113" fmla="*/ 238 h 244"/>
                  <a:gd name="T114" fmla="*/ 132 w 178"/>
                  <a:gd name="T115" fmla="*/ 244 h 244"/>
                  <a:gd name="T116" fmla="*/ 120 w 178"/>
                  <a:gd name="T117" fmla="*/ 244 h 244"/>
                  <a:gd name="T118" fmla="*/ 112 w 178"/>
                  <a:gd name="T119" fmla="*/ 240 h 244"/>
                  <a:gd name="T120" fmla="*/ 98 w 178"/>
                  <a:gd name="T121" fmla="*/ 234 h 244"/>
                  <a:gd name="T122" fmla="*/ 82 w 178"/>
                  <a:gd name="T123" fmla="*/ 226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8" h="244">
                    <a:moveTo>
                      <a:pt x="82" y="226"/>
                    </a:moveTo>
                    <a:lnTo>
                      <a:pt x="76" y="222"/>
                    </a:lnTo>
                    <a:lnTo>
                      <a:pt x="72" y="216"/>
                    </a:lnTo>
                    <a:lnTo>
                      <a:pt x="70" y="210"/>
                    </a:lnTo>
                    <a:lnTo>
                      <a:pt x="68" y="204"/>
                    </a:lnTo>
                    <a:lnTo>
                      <a:pt x="68" y="200"/>
                    </a:lnTo>
                    <a:lnTo>
                      <a:pt x="66" y="196"/>
                    </a:lnTo>
                    <a:lnTo>
                      <a:pt x="64" y="190"/>
                    </a:lnTo>
                    <a:lnTo>
                      <a:pt x="58" y="176"/>
                    </a:lnTo>
                    <a:lnTo>
                      <a:pt x="52" y="164"/>
                    </a:lnTo>
                    <a:lnTo>
                      <a:pt x="48" y="152"/>
                    </a:lnTo>
                    <a:lnTo>
                      <a:pt x="46" y="148"/>
                    </a:lnTo>
                    <a:lnTo>
                      <a:pt x="40" y="136"/>
                    </a:lnTo>
                    <a:lnTo>
                      <a:pt x="30" y="122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6" y="94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4" y="66"/>
                    </a:lnTo>
                    <a:lnTo>
                      <a:pt x="6" y="64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4" y="64"/>
                    </a:lnTo>
                    <a:lnTo>
                      <a:pt x="16" y="66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60"/>
                    </a:lnTo>
                    <a:lnTo>
                      <a:pt x="40" y="56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60" y="44"/>
                    </a:lnTo>
                    <a:lnTo>
                      <a:pt x="70" y="36"/>
                    </a:lnTo>
                    <a:lnTo>
                      <a:pt x="78" y="28"/>
                    </a:lnTo>
                    <a:lnTo>
                      <a:pt x="82" y="18"/>
                    </a:lnTo>
                    <a:lnTo>
                      <a:pt x="84" y="14"/>
                    </a:lnTo>
                    <a:lnTo>
                      <a:pt x="84" y="10"/>
                    </a:lnTo>
                    <a:lnTo>
                      <a:pt x="82" y="8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88" y="4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10" y="12"/>
                    </a:lnTo>
                    <a:lnTo>
                      <a:pt x="116" y="14"/>
                    </a:lnTo>
                    <a:lnTo>
                      <a:pt x="122" y="18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4" y="24"/>
                    </a:lnTo>
                    <a:lnTo>
                      <a:pt x="124" y="26"/>
                    </a:lnTo>
                    <a:lnTo>
                      <a:pt x="126" y="28"/>
                    </a:lnTo>
                    <a:lnTo>
                      <a:pt x="126" y="32"/>
                    </a:lnTo>
                    <a:lnTo>
                      <a:pt x="130" y="34"/>
                    </a:lnTo>
                    <a:lnTo>
                      <a:pt x="134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6" y="36"/>
                    </a:lnTo>
                    <a:lnTo>
                      <a:pt x="150" y="36"/>
                    </a:lnTo>
                    <a:lnTo>
                      <a:pt x="154" y="38"/>
                    </a:lnTo>
                    <a:lnTo>
                      <a:pt x="158" y="38"/>
                    </a:lnTo>
                    <a:lnTo>
                      <a:pt x="158" y="38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56" y="60"/>
                    </a:lnTo>
                    <a:lnTo>
                      <a:pt x="162" y="60"/>
                    </a:lnTo>
                    <a:lnTo>
                      <a:pt x="162" y="66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2" y="64"/>
                    </a:lnTo>
                    <a:lnTo>
                      <a:pt x="148" y="64"/>
                    </a:lnTo>
                    <a:lnTo>
                      <a:pt x="146" y="66"/>
                    </a:lnTo>
                    <a:lnTo>
                      <a:pt x="146" y="66"/>
                    </a:lnTo>
                    <a:lnTo>
                      <a:pt x="142" y="66"/>
                    </a:lnTo>
                    <a:lnTo>
                      <a:pt x="138" y="68"/>
                    </a:lnTo>
                    <a:lnTo>
                      <a:pt x="134" y="68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2" y="80"/>
                    </a:lnTo>
                    <a:lnTo>
                      <a:pt x="122" y="82"/>
                    </a:lnTo>
                    <a:lnTo>
                      <a:pt x="122" y="86"/>
                    </a:lnTo>
                    <a:lnTo>
                      <a:pt x="120" y="90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6" y="96"/>
                    </a:lnTo>
                    <a:lnTo>
                      <a:pt x="114" y="98"/>
                    </a:lnTo>
                    <a:lnTo>
                      <a:pt x="112" y="102"/>
                    </a:lnTo>
                    <a:lnTo>
                      <a:pt x="110" y="108"/>
                    </a:lnTo>
                    <a:lnTo>
                      <a:pt x="110" y="116"/>
                    </a:lnTo>
                    <a:lnTo>
                      <a:pt x="114" y="122"/>
                    </a:lnTo>
                    <a:lnTo>
                      <a:pt x="114" y="124"/>
                    </a:lnTo>
                    <a:lnTo>
                      <a:pt x="114" y="126"/>
                    </a:lnTo>
                    <a:lnTo>
                      <a:pt x="116" y="128"/>
                    </a:lnTo>
                    <a:lnTo>
                      <a:pt x="116" y="132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8" y="134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6" y="134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8" y="138"/>
                    </a:lnTo>
                    <a:lnTo>
                      <a:pt x="132" y="138"/>
                    </a:lnTo>
                    <a:lnTo>
                      <a:pt x="138" y="140"/>
                    </a:lnTo>
                    <a:lnTo>
                      <a:pt x="140" y="140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4" y="138"/>
                    </a:lnTo>
                    <a:lnTo>
                      <a:pt x="148" y="136"/>
                    </a:lnTo>
                    <a:lnTo>
                      <a:pt x="150" y="134"/>
                    </a:lnTo>
                    <a:lnTo>
                      <a:pt x="152" y="132"/>
                    </a:lnTo>
                    <a:lnTo>
                      <a:pt x="154" y="130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54" y="158"/>
                    </a:lnTo>
                    <a:lnTo>
                      <a:pt x="156" y="158"/>
                    </a:lnTo>
                    <a:lnTo>
                      <a:pt x="160" y="160"/>
                    </a:lnTo>
                    <a:lnTo>
                      <a:pt x="160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76" y="176"/>
                    </a:lnTo>
                    <a:lnTo>
                      <a:pt x="176" y="176"/>
                    </a:lnTo>
                    <a:lnTo>
                      <a:pt x="176" y="178"/>
                    </a:lnTo>
                    <a:lnTo>
                      <a:pt x="178" y="180"/>
                    </a:lnTo>
                    <a:lnTo>
                      <a:pt x="178" y="184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4" y="192"/>
                    </a:lnTo>
                    <a:lnTo>
                      <a:pt x="174" y="196"/>
                    </a:lnTo>
                    <a:lnTo>
                      <a:pt x="174" y="202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4"/>
                    </a:lnTo>
                    <a:lnTo>
                      <a:pt x="178" y="216"/>
                    </a:lnTo>
                    <a:lnTo>
                      <a:pt x="178" y="220"/>
                    </a:lnTo>
                    <a:lnTo>
                      <a:pt x="176" y="222"/>
                    </a:lnTo>
                    <a:lnTo>
                      <a:pt x="174" y="224"/>
                    </a:lnTo>
                    <a:lnTo>
                      <a:pt x="170" y="224"/>
                    </a:lnTo>
                    <a:lnTo>
                      <a:pt x="166" y="226"/>
                    </a:lnTo>
                    <a:lnTo>
                      <a:pt x="160" y="228"/>
                    </a:lnTo>
                    <a:lnTo>
                      <a:pt x="156" y="230"/>
                    </a:lnTo>
                    <a:lnTo>
                      <a:pt x="154" y="234"/>
                    </a:lnTo>
                    <a:lnTo>
                      <a:pt x="152" y="236"/>
                    </a:lnTo>
                    <a:lnTo>
                      <a:pt x="148" y="238"/>
                    </a:lnTo>
                    <a:lnTo>
                      <a:pt x="142" y="240"/>
                    </a:lnTo>
                    <a:lnTo>
                      <a:pt x="138" y="242"/>
                    </a:lnTo>
                    <a:lnTo>
                      <a:pt x="132" y="244"/>
                    </a:lnTo>
                    <a:lnTo>
                      <a:pt x="130" y="244"/>
                    </a:lnTo>
                    <a:lnTo>
                      <a:pt x="128" y="244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6" y="242"/>
                    </a:lnTo>
                    <a:lnTo>
                      <a:pt x="112" y="240"/>
                    </a:lnTo>
                    <a:lnTo>
                      <a:pt x="108" y="238"/>
                    </a:lnTo>
                    <a:lnTo>
                      <a:pt x="104" y="236"/>
                    </a:lnTo>
                    <a:lnTo>
                      <a:pt x="98" y="234"/>
                    </a:lnTo>
                    <a:lnTo>
                      <a:pt x="96" y="232"/>
                    </a:lnTo>
                    <a:lnTo>
                      <a:pt x="94" y="230"/>
                    </a:lnTo>
                    <a:lnTo>
                      <a:pt x="82" y="22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1" name="Freeform 139">
                <a:extLst>
                  <a:ext uri="{FF2B5EF4-FFF2-40B4-BE49-F238E27FC236}">
                    <a16:creationId xmlns:a16="http://schemas.microsoft.com/office/drawing/2014/main" id="{BAB262B8-8896-4B69-8E30-A58AFE74106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92975" y="4283075"/>
                <a:ext cx="279400" cy="273050"/>
              </a:xfrm>
              <a:custGeom>
                <a:avLst/>
                <a:gdLst>
                  <a:gd name="T0" fmla="*/ 166 w 176"/>
                  <a:gd name="T1" fmla="*/ 50 h 172"/>
                  <a:gd name="T2" fmla="*/ 162 w 176"/>
                  <a:gd name="T3" fmla="*/ 46 h 172"/>
                  <a:gd name="T4" fmla="*/ 152 w 176"/>
                  <a:gd name="T5" fmla="*/ 38 h 172"/>
                  <a:gd name="T6" fmla="*/ 142 w 176"/>
                  <a:gd name="T7" fmla="*/ 34 h 172"/>
                  <a:gd name="T8" fmla="*/ 134 w 176"/>
                  <a:gd name="T9" fmla="*/ 26 h 172"/>
                  <a:gd name="T10" fmla="*/ 126 w 176"/>
                  <a:gd name="T11" fmla="*/ 22 h 172"/>
                  <a:gd name="T12" fmla="*/ 110 w 176"/>
                  <a:gd name="T13" fmla="*/ 26 h 172"/>
                  <a:gd name="T14" fmla="*/ 100 w 176"/>
                  <a:gd name="T15" fmla="*/ 30 h 172"/>
                  <a:gd name="T16" fmla="*/ 84 w 176"/>
                  <a:gd name="T17" fmla="*/ 32 h 172"/>
                  <a:gd name="T18" fmla="*/ 72 w 176"/>
                  <a:gd name="T19" fmla="*/ 30 h 172"/>
                  <a:gd name="T20" fmla="*/ 62 w 176"/>
                  <a:gd name="T21" fmla="*/ 22 h 172"/>
                  <a:gd name="T22" fmla="*/ 54 w 176"/>
                  <a:gd name="T23" fmla="*/ 14 h 172"/>
                  <a:gd name="T24" fmla="*/ 48 w 176"/>
                  <a:gd name="T25" fmla="*/ 6 h 172"/>
                  <a:gd name="T26" fmla="*/ 42 w 176"/>
                  <a:gd name="T27" fmla="*/ 4 h 172"/>
                  <a:gd name="T28" fmla="*/ 42 w 176"/>
                  <a:gd name="T29" fmla="*/ 0 h 172"/>
                  <a:gd name="T30" fmla="*/ 40 w 176"/>
                  <a:gd name="T31" fmla="*/ 2 h 172"/>
                  <a:gd name="T32" fmla="*/ 40 w 176"/>
                  <a:gd name="T33" fmla="*/ 6 h 172"/>
                  <a:gd name="T34" fmla="*/ 38 w 176"/>
                  <a:gd name="T35" fmla="*/ 8 h 172"/>
                  <a:gd name="T36" fmla="*/ 36 w 176"/>
                  <a:gd name="T37" fmla="*/ 12 h 172"/>
                  <a:gd name="T38" fmla="*/ 36 w 176"/>
                  <a:gd name="T39" fmla="*/ 16 h 172"/>
                  <a:gd name="T40" fmla="*/ 36 w 176"/>
                  <a:gd name="T41" fmla="*/ 20 h 172"/>
                  <a:gd name="T42" fmla="*/ 32 w 176"/>
                  <a:gd name="T43" fmla="*/ 18 h 172"/>
                  <a:gd name="T44" fmla="*/ 32 w 176"/>
                  <a:gd name="T45" fmla="*/ 14 h 172"/>
                  <a:gd name="T46" fmla="*/ 34 w 176"/>
                  <a:gd name="T47" fmla="*/ 10 h 172"/>
                  <a:gd name="T48" fmla="*/ 32 w 176"/>
                  <a:gd name="T49" fmla="*/ 6 h 172"/>
                  <a:gd name="T50" fmla="*/ 24 w 176"/>
                  <a:gd name="T51" fmla="*/ 10 h 172"/>
                  <a:gd name="T52" fmla="*/ 18 w 176"/>
                  <a:gd name="T53" fmla="*/ 16 h 172"/>
                  <a:gd name="T54" fmla="*/ 10 w 176"/>
                  <a:gd name="T55" fmla="*/ 20 h 172"/>
                  <a:gd name="T56" fmla="*/ 0 w 176"/>
                  <a:gd name="T57" fmla="*/ 30 h 172"/>
                  <a:gd name="T58" fmla="*/ 0 w 176"/>
                  <a:gd name="T59" fmla="*/ 36 h 172"/>
                  <a:gd name="T60" fmla="*/ 2 w 176"/>
                  <a:gd name="T61" fmla="*/ 48 h 172"/>
                  <a:gd name="T62" fmla="*/ 4 w 176"/>
                  <a:gd name="T63" fmla="*/ 54 h 172"/>
                  <a:gd name="T64" fmla="*/ 2 w 176"/>
                  <a:gd name="T65" fmla="*/ 62 h 172"/>
                  <a:gd name="T66" fmla="*/ 0 w 176"/>
                  <a:gd name="T67" fmla="*/ 72 h 172"/>
                  <a:gd name="T68" fmla="*/ 6 w 176"/>
                  <a:gd name="T69" fmla="*/ 84 h 172"/>
                  <a:gd name="T70" fmla="*/ 48 w 176"/>
                  <a:gd name="T71" fmla="*/ 98 h 172"/>
                  <a:gd name="T72" fmla="*/ 56 w 176"/>
                  <a:gd name="T73" fmla="*/ 98 h 172"/>
                  <a:gd name="T74" fmla="*/ 62 w 176"/>
                  <a:gd name="T75" fmla="*/ 96 h 172"/>
                  <a:gd name="T76" fmla="*/ 66 w 176"/>
                  <a:gd name="T77" fmla="*/ 96 h 172"/>
                  <a:gd name="T78" fmla="*/ 66 w 176"/>
                  <a:gd name="T79" fmla="*/ 102 h 172"/>
                  <a:gd name="T80" fmla="*/ 60 w 176"/>
                  <a:gd name="T81" fmla="*/ 108 h 172"/>
                  <a:gd name="T82" fmla="*/ 60 w 176"/>
                  <a:gd name="T83" fmla="*/ 122 h 172"/>
                  <a:gd name="T84" fmla="*/ 60 w 176"/>
                  <a:gd name="T85" fmla="*/ 140 h 172"/>
                  <a:gd name="T86" fmla="*/ 64 w 176"/>
                  <a:gd name="T87" fmla="*/ 148 h 172"/>
                  <a:gd name="T88" fmla="*/ 68 w 176"/>
                  <a:gd name="T89" fmla="*/ 164 h 172"/>
                  <a:gd name="T90" fmla="*/ 116 w 176"/>
                  <a:gd name="T91" fmla="*/ 152 h 172"/>
                  <a:gd name="T92" fmla="*/ 122 w 176"/>
                  <a:gd name="T93" fmla="*/ 140 h 172"/>
                  <a:gd name="T94" fmla="*/ 116 w 176"/>
                  <a:gd name="T95" fmla="*/ 140 h 172"/>
                  <a:gd name="T96" fmla="*/ 112 w 176"/>
                  <a:gd name="T97" fmla="*/ 136 h 172"/>
                  <a:gd name="T98" fmla="*/ 108 w 176"/>
                  <a:gd name="T99" fmla="*/ 126 h 172"/>
                  <a:gd name="T100" fmla="*/ 104 w 176"/>
                  <a:gd name="T101" fmla="*/ 124 h 172"/>
                  <a:gd name="T102" fmla="*/ 106 w 176"/>
                  <a:gd name="T103" fmla="*/ 118 h 172"/>
                  <a:gd name="T104" fmla="*/ 126 w 176"/>
                  <a:gd name="T105" fmla="*/ 124 h 172"/>
                  <a:gd name="T106" fmla="*/ 144 w 176"/>
                  <a:gd name="T107" fmla="*/ 124 h 172"/>
                  <a:gd name="T108" fmla="*/ 156 w 176"/>
                  <a:gd name="T109" fmla="*/ 122 h 172"/>
                  <a:gd name="T110" fmla="*/ 162 w 176"/>
                  <a:gd name="T111" fmla="*/ 120 h 172"/>
                  <a:gd name="T112" fmla="*/ 156 w 176"/>
                  <a:gd name="T113" fmla="*/ 100 h 172"/>
                  <a:gd name="T114" fmla="*/ 154 w 176"/>
                  <a:gd name="T115" fmla="*/ 90 h 172"/>
                  <a:gd name="T116" fmla="*/ 166 w 176"/>
                  <a:gd name="T117" fmla="*/ 76 h 172"/>
                  <a:gd name="T118" fmla="*/ 168 w 176"/>
                  <a:gd name="T119" fmla="*/ 62 h 172"/>
                  <a:gd name="T120" fmla="*/ 176 w 176"/>
                  <a:gd name="T121" fmla="*/ 5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2">
                    <a:moveTo>
                      <a:pt x="176" y="58"/>
                    </a:moveTo>
                    <a:lnTo>
                      <a:pt x="170" y="54"/>
                    </a:lnTo>
                    <a:lnTo>
                      <a:pt x="166" y="50"/>
                    </a:lnTo>
                    <a:lnTo>
                      <a:pt x="166" y="50"/>
                    </a:lnTo>
                    <a:lnTo>
                      <a:pt x="164" y="48"/>
                    </a:lnTo>
                    <a:lnTo>
                      <a:pt x="162" y="46"/>
                    </a:lnTo>
                    <a:lnTo>
                      <a:pt x="160" y="44"/>
                    </a:lnTo>
                    <a:lnTo>
                      <a:pt x="156" y="40"/>
                    </a:lnTo>
                    <a:lnTo>
                      <a:pt x="152" y="38"/>
                    </a:lnTo>
                    <a:lnTo>
                      <a:pt x="146" y="36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38" y="32"/>
                    </a:lnTo>
                    <a:lnTo>
                      <a:pt x="136" y="28"/>
                    </a:lnTo>
                    <a:lnTo>
                      <a:pt x="134" y="26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26" y="22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6" y="28"/>
                    </a:lnTo>
                    <a:lnTo>
                      <a:pt x="100" y="30"/>
                    </a:lnTo>
                    <a:lnTo>
                      <a:pt x="94" y="32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2" y="30"/>
                    </a:lnTo>
                    <a:lnTo>
                      <a:pt x="68" y="28"/>
                    </a:lnTo>
                    <a:lnTo>
                      <a:pt x="64" y="24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12" y="86"/>
                    </a:lnTo>
                    <a:lnTo>
                      <a:pt x="44" y="90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56" y="98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2" y="96"/>
                    </a:lnTo>
                    <a:lnTo>
                      <a:pt x="62" y="96"/>
                    </a:lnTo>
                    <a:lnTo>
                      <a:pt x="64" y="96"/>
                    </a:lnTo>
                    <a:lnTo>
                      <a:pt x="66" y="96"/>
                    </a:lnTo>
                    <a:lnTo>
                      <a:pt x="66" y="98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4" y="104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60" y="112"/>
                    </a:lnTo>
                    <a:lnTo>
                      <a:pt x="58" y="116"/>
                    </a:lnTo>
                    <a:lnTo>
                      <a:pt x="60" y="122"/>
                    </a:lnTo>
                    <a:lnTo>
                      <a:pt x="62" y="128"/>
                    </a:lnTo>
                    <a:lnTo>
                      <a:pt x="68" y="132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44"/>
                    </a:lnTo>
                    <a:lnTo>
                      <a:pt x="64" y="148"/>
                    </a:lnTo>
                    <a:lnTo>
                      <a:pt x="66" y="154"/>
                    </a:lnTo>
                    <a:lnTo>
                      <a:pt x="68" y="160"/>
                    </a:lnTo>
                    <a:lnTo>
                      <a:pt x="68" y="164"/>
                    </a:lnTo>
                    <a:lnTo>
                      <a:pt x="80" y="166"/>
                    </a:lnTo>
                    <a:lnTo>
                      <a:pt x="98" y="172"/>
                    </a:lnTo>
                    <a:lnTo>
                      <a:pt x="116" y="152"/>
                    </a:lnTo>
                    <a:lnTo>
                      <a:pt x="124" y="148"/>
                    </a:lnTo>
                    <a:lnTo>
                      <a:pt x="124" y="14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18" y="140"/>
                    </a:lnTo>
                    <a:lnTo>
                      <a:pt x="116" y="140"/>
                    </a:lnTo>
                    <a:lnTo>
                      <a:pt x="114" y="140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6"/>
                    </a:lnTo>
                    <a:lnTo>
                      <a:pt x="106" y="124"/>
                    </a:lnTo>
                    <a:lnTo>
                      <a:pt x="104" y="124"/>
                    </a:lnTo>
                    <a:lnTo>
                      <a:pt x="104" y="124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6" y="118"/>
                    </a:lnTo>
                    <a:lnTo>
                      <a:pt x="108" y="120"/>
                    </a:lnTo>
                    <a:lnTo>
                      <a:pt x="114" y="122"/>
                    </a:lnTo>
                    <a:lnTo>
                      <a:pt x="126" y="124"/>
                    </a:lnTo>
                    <a:lnTo>
                      <a:pt x="128" y="130"/>
                    </a:lnTo>
                    <a:lnTo>
                      <a:pt x="144" y="128"/>
                    </a:lnTo>
                    <a:lnTo>
                      <a:pt x="144" y="124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22"/>
                    </a:lnTo>
                    <a:lnTo>
                      <a:pt x="158" y="122"/>
                    </a:lnTo>
                    <a:lnTo>
                      <a:pt x="160" y="120"/>
                    </a:lnTo>
                    <a:lnTo>
                      <a:pt x="162" y="120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56" y="100"/>
                    </a:lnTo>
                    <a:lnTo>
                      <a:pt x="156" y="98"/>
                    </a:lnTo>
                    <a:lnTo>
                      <a:pt x="154" y="96"/>
                    </a:lnTo>
                    <a:lnTo>
                      <a:pt x="154" y="90"/>
                    </a:lnTo>
                    <a:lnTo>
                      <a:pt x="154" y="84"/>
                    </a:lnTo>
                    <a:lnTo>
                      <a:pt x="156" y="78"/>
                    </a:lnTo>
                    <a:lnTo>
                      <a:pt x="166" y="76"/>
                    </a:lnTo>
                    <a:lnTo>
                      <a:pt x="164" y="64"/>
                    </a:lnTo>
                    <a:lnTo>
                      <a:pt x="164" y="64"/>
                    </a:lnTo>
                    <a:lnTo>
                      <a:pt x="168" y="62"/>
                    </a:lnTo>
                    <a:lnTo>
                      <a:pt x="170" y="62"/>
                    </a:lnTo>
                    <a:lnTo>
                      <a:pt x="174" y="60"/>
                    </a:lnTo>
                    <a:lnTo>
                      <a:pt x="176" y="58"/>
                    </a:lnTo>
                    <a:lnTo>
                      <a:pt x="176" y="5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2" name="Freeform 140">
                <a:extLst>
                  <a:ext uri="{FF2B5EF4-FFF2-40B4-BE49-F238E27FC236}">
                    <a16:creationId xmlns:a16="http://schemas.microsoft.com/office/drawing/2014/main" id="{7478D4D4-B8AD-4E4B-BA10-4941860C80C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37450" y="4375150"/>
                <a:ext cx="82550" cy="136525"/>
              </a:xfrm>
              <a:custGeom>
                <a:avLst/>
                <a:gdLst>
                  <a:gd name="T0" fmla="*/ 52 w 52"/>
                  <a:gd name="T1" fmla="*/ 28 h 86"/>
                  <a:gd name="T2" fmla="*/ 52 w 52"/>
                  <a:gd name="T3" fmla="*/ 28 h 86"/>
                  <a:gd name="T4" fmla="*/ 48 w 52"/>
                  <a:gd name="T5" fmla="*/ 26 h 86"/>
                  <a:gd name="T6" fmla="*/ 46 w 52"/>
                  <a:gd name="T7" fmla="*/ 22 h 86"/>
                  <a:gd name="T8" fmla="*/ 40 w 52"/>
                  <a:gd name="T9" fmla="*/ 16 h 86"/>
                  <a:gd name="T10" fmla="*/ 34 w 52"/>
                  <a:gd name="T11" fmla="*/ 12 h 86"/>
                  <a:gd name="T12" fmla="*/ 28 w 52"/>
                  <a:gd name="T13" fmla="*/ 6 h 86"/>
                  <a:gd name="T14" fmla="*/ 22 w 52"/>
                  <a:gd name="T15" fmla="*/ 0 h 86"/>
                  <a:gd name="T16" fmla="*/ 22 w 52"/>
                  <a:gd name="T17" fmla="*/ 0 h 86"/>
                  <a:gd name="T18" fmla="*/ 20 w 52"/>
                  <a:gd name="T19" fmla="*/ 2 h 86"/>
                  <a:gd name="T20" fmla="*/ 16 w 52"/>
                  <a:gd name="T21" fmla="*/ 4 h 86"/>
                  <a:gd name="T22" fmla="*/ 14 w 52"/>
                  <a:gd name="T23" fmla="*/ 4 h 86"/>
                  <a:gd name="T24" fmla="*/ 10 w 52"/>
                  <a:gd name="T25" fmla="*/ 6 h 86"/>
                  <a:gd name="T26" fmla="*/ 10 w 52"/>
                  <a:gd name="T27" fmla="*/ 6 h 86"/>
                  <a:gd name="T28" fmla="*/ 12 w 52"/>
                  <a:gd name="T29" fmla="*/ 18 h 86"/>
                  <a:gd name="T30" fmla="*/ 2 w 52"/>
                  <a:gd name="T31" fmla="*/ 20 h 86"/>
                  <a:gd name="T32" fmla="*/ 0 w 52"/>
                  <a:gd name="T33" fmla="*/ 26 h 86"/>
                  <a:gd name="T34" fmla="*/ 0 w 52"/>
                  <a:gd name="T35" fmla="*/ 32 h 86"/>
                  <a:gd name="T36" fmla="*/ 0 w 52"/>
                  <a:gd name="T37" fmla="*/ 38 h 86"/>
                  <a:gd name="T38" fmla="*/ 2 w 52"/>
                  <a:gd name="T39" fmla="*/ 40 h 86"/>
                  <a:gd name="T40" fmla="*/ 2 w 52"/>
                  <a:gd name="T41" fmla="*/ 42 h 86"/>
                  <a:gd name="T42" fmla="*/ 10 w 52"/>
                  <a:gd name="T43" fmla="*/ 58 h 86"/>
                  <a:gd name="T44" fmla="*/ 14 w 52"/>
                  <a:gd name="T45" fmla="*/ 58 h 86"/>
                  <a:gd name="T46" fmla="*/ 16 w 52"/>
                  <a:gd name="T47" fmla="*/ 60 h 86"/>
                  <a:gd name="T48" fmla="*/ 16 w 52"/>
                  <a:gd name="T49" fmla="*/ 62 h 86"/>
                  <a:gd name="T50" fmla="*/ 18 w 52"/>
                  <a:gd name="T51" fmla="*/ 66 h 86"/>
                  <a:gd name="T52" fmla="*/ 18 w 52"/>
                  <a:gd name="T53" fmla="*/ 70 h 86"/>
                  <a:gd name="T54" fmla="*/ 18 w 52"/>
                  <a:gd name="T55" fmla="*/ 72 h 86"/>
                  <a:gd name="T56" fmla="*/ 16 w 52"/>
                  <a:gd name="T57" fmla="*/ 74 h 86"/>
                  <a:gd name="T58" fmla="*/ 16 w 52"/>
                  <a:gd name="T59" fmla="*/ 78 h 86"/>
                  <a:gd name="T60" fmla="*/ 16 w 52"/>
                  <a:gd name="T61" fmla="*/ 80 h 86"/>
                  <a:gd name="T62" fmla="*/ 16 w 52"/>
                  <a:gd name="T63" fmla="*/ 84 h 86"/>
                  <a:gd name="T64" fmla="*/ 18 w 52"/>
                  <a:gd name="T65" fmla="*/ 86 h 86"/>
                  <a:gd name="T66" fmla="*/ 24 w 52"/>
                  <a:gd name="T67" fmla="*/ 84 h 86"/>
                  <a:gd name="T68" fmla="*/ 26 w 52"/>
                  <a:gd name="T69" fmla="*/ 84 h 86"/>
                  <a:gd name="T70" fmla="*/ 36 w 52"/>
                  <a:gd name="T71" fmla="*/ 82 h 86"/>
                  <a:gd name="T72" fmla="*/ 40 w 52"/>
                  <a:gd name="T73" fmla="*/ 82 h 86"/>
                  <a:gd name="T74" fmla="*/ 46 w 52"/>
                  <a:gd name="T75" fmla="*/ 82 h 86"/>
                  <a:gd name="T76" fmla="*/ 46 w 52"/>
                  <a:gd name="T77" fmla="*/ 82 h 86"/>
                  <a:gd name="T78" fmla="*/ 44 w 52"/>
                  <a:gd name="T79" fmla="*/ 80 h 86"/>
                  <a:gd name="T80" fmla="*/ 42 w 52"/>
                  <a:gd name="T81" fmla="*/ 78 h 86"/>
                  <a:gd name="T82" fmla="*/ 42 w 52"/>
                  <a:gd name="T83" fmla="*/ 74 h 86"/>
                  <a:gd name="T84" fmla="*/ 40 w 52"/>
                  <a:gd name="T85" fmla="*/ 64 h 86"/>
                  <a:gd name="T86" fmla="*/ 36 w 52"/>
                  <a:gd name="T87" fmla="*/ 62 h 86"/>
                  <a:gd name="T88" fmla="*/ 36 w 52"/>
                  <a:gd name="T89" fmla="*/ 62 h 86"/>
                  <a:gd name="T90" fmla="*/ 34 w 52"/>
                  <a:gd name="T91" fmla="*/ 58 h 86"/>
                  <a:gd name="T92" fmla="*/ 32 w 52"/>
                  <a:gd name="T93" fmla="*/ 54 h 86"/>
                  <a:gd name="T94" fmla="*/ 32 w 52"/>
                  <a:gd name="T95" fmla="*/ 50 h 86"/>
                  <a:gd name="T96" fmla="*/ 32 w 52"/>
                  <a:gd name="T97" fmla="*/ 44 h 86"/>
                  <a:gd name="T98" fmla="*/ 34 w 52"/>
                  <a:gd name="T99" fmla="*/ 40 h 86"/>
                  <a:gd name="T100" fmla="*/ 38 w 52"/>
                  <a:gd name="T101" fmla="*/ 40 h 86"/>
                  <a:gd name="T102" fmla="*/ 40 w 52"/>
                  <a:gd name="T103" fmla="*/ 40 h 86"/>
                  <a:gd name="T104" fmla="*/ 42 w 52"/>
                  <a:gd name="T105" fmla="*/ 42 h 86"/>
                  <a:gd name="T106" fmla="*/ 44 w 52"/>
                  <a:gd name="T107" fmla="*/ 42 h 86"/>
                  <a:gd name="T108" fmla="*/ 44 w 52"/>
                  <a:gd name="T109" fmla="*/ 40 h 86"/>
                  <a:gd name="T110" fmla="*/ 46 w 52"/>
                  <a:gd name="T111" fmla="*/ 38 h 86"/>
                  <a:gd name="T112" fmla="*/ 46 w 52"/>
                  <a:gd name="T113" fmla="*/ 38 h 86"/>
                  <a:gd name="T114" fmla="*/ 46 w 52"/>
                  <a:gd name="T115" fmla="*/ 36 h 86"/>
                  <a:gd name="T116" fmla="*/ 48 w 52"/>
                  <a:gd name="T117" fmla="*/ 34 h 86"/>
                  <a:gd name="T118" fmla="*/ 48 w 52"/>
                  <a:gd name="T119" fmla="*/ 32 h 86"/>
                  <a:gd name="T120" fmla="*/ 52 w 52"/>
                  <a:gd name="T121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" h="86">
                    <a:moveTo>
                      <a:pt x="52" y="28"/>
                    </a:moveTo>
                    <a:lnTo>
                      <a:pt x="52" y="28"/>
                    </a:lnTo>
                    <a:lnTo>
                      <a:pt x="48" y="26"/>
                    </a:lnTo>
                    <a:lnTo>
                      <a:pt x="46" y="22"/>
                    </a:lnTo>
                    <a:lnTo>
                      <a:pt x="40" y="16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18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0" y="58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18" y="86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36" y="82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4" y="80"/>
                    </a:lnTo>
                    <a:lnTo>
                      <a:pt x="42" y="78"/>
                    </a:lnTo>
                    <a:lnTo>
                      <a:pt x="42" y="74"/>
                    </a:lnTo>
                    <a:lnTo>
                      <a:pt x="40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4" y="58"/>
                    </a:lnTo>
                    <a:lnTo>
                      <a:pt x="32" y="54"/>
                    </a:lnTo>
                    <a:lnTo>
                      <a:pt x="32" y="50"/>
                    </a:lnTo>
                    <a:lnTo>
                      <a:pt x="32" y="44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52" y="2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3" name="Freeform 141">
                <a:extLst>
                  <a:ext uri="{FF2B5EF4-FFF2-40B4-BE49-F238E27FC236}">
                    <a16:creationId xmlns:a16="http://schemas.microsoft.com/office/drawing/2014/main" id="{C85CD907-EA4D-47CB-8FDC-F376CE1ED95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88250" y="4419600"/>
                <a:ext cx="73025" cy="88900"/>
              </a:xfrm>
              <a:custGeom>
                <a:avLst/>
                <a:gdLst>
                  <a:gd name="T0" fmla="*/ 20 w 46"/>
                  <a:gd name="T1" fmla="*/ 0 h 56"/>
                  <a:gd name="T2" fmla="*/ 28 w 46"/>
                  <a:gd name="T3" fmla="*/ 4 h 56"/>
                  <a:gd name="T4" fmla="*/ 36 w 46"/>
                  <a:gd name="T5" fmla="*/ 8 h 56"/>
                  <a:gd name="T6" fmla="*/ 46 w 46"/>
                  <a:gd name="T7" fmla="*/ 10 h 56"/>
                  <a:gd name="T8" fmla="*/ 44 w 46"/>
                  <a:gd name="T9" fmla="*/ 16 h 56"/>
                  <a:gd name="T10" fmla="*/ 44 w 46"/>
                  <a:gd name="T11" fmla="*/ 16 h 56"/>
                  <a:gd name="T12" fmla="*/ 42 w 46"/>
                  <a:gd name="T13" fmla="*/ 18 h 56"/>
                  <a:gd name="T14" fmla="*/ 40 w 46"/>
                  <a:gd name="T15" fmla="*/ 20 h 56"/>
                  <a:gd name="T16" fmla="*/ 38 w 46"/>
                  <a:gd name="T17" fmla="*/ 22 h 56"/>
                  <a:gd name="T18" fmla="*/ 38 w 46"/>
                  <a:gd name="T19" fmla="*/ 24 h 56"/>
                  <a:gd name="T20" fmla="*/ 36 w 46"/>
                  <a:gd name="T21" fmla="*/ 26 h 56"/>
                  <a:gd name="T22" fmla="*/ 36 w 46"/>
                  <a:gd name="T23" fmla="*/ 28 h 56"/>
                  <a:gd name="T24" fmla="*/ 38 w 46"/>
                  <a:gd name="T25" fmla="*/ 30 h 56"/>
                  <a:gd name="T26" fmla="*/ 38 w 46"/>
                  <a:gd name="T27" fmla="*/ 30 h 56"/>
                  <a:gd name="T28" fmla="*/ 40 w 46"/>
                  <a:gd name="T29" fmla="*/ 32 h 56"/>
                  <a:gd name="T30" fmla="*/ 42 w 46"/>
                  <a:gd name="T31" fmla="*/ 36 h 56"/>
                  <a:gd name="T32" fmla="*/ 42 w 46"/>
                  <a:gd name="T33" fmla="*/ 38 h 56"/>
                  <a:gd name="T34" fmla="*/ 42 w 46"/>
                  <a:gd name="T35" fmla="*/ 38 h 56"/>
                  <a:gd name="T36" fmla="*/ 40 w 46"/>
                  <a:gd name="T37" fmla="*/ 42 h 56"/>
                  <a:gd name="T38" fmla="*/ 40 w 46"/>
                  <a:gd name="T39" fmla="*/ 44 h 56"/>
                  <a:gd name="T40" fmla="*/ 40 w 46"/>
                  <a:gd name="T41" fmla="*/ 46 h 56"/>
                  <a:gd name="T42" fmla="*/ 40 w 46"/>
                  <a:gd name="T43" fmla="*/ 48 h 56"/>
                  <a:gd name="T44" fmla="*/ 40 w 46"/>
                  <a:gd name="T45" fmla="*/ 50 h 56"/>
                  <a:gd name="T46" fmla="*/ 38 w 46"/>
                  <a:gd name="T47" fmla="*/ 52 h 56"/>
                  <a:gd name="T48" fmla="*/ 36 w 46"/>
                  <a:gd name="T49" fmla="*/ 52 h 56"/>
                  <a:gd name="T50" fmla="*/ 34 w 46"/>
                  <a:gd name="T51" fmla="*/ 52 h 56"/>
                  <a:gd name="T52" fmla="*/ 34 w 46"/>
                  <a:gd name="T53" fmla="*/ 52 h 56"/>
                  <a:gd name="T54" fmla="*/ 32 w 46"/>
                  <a:gd name="T55" fmla="*/ 50 h 56"/>
                  <a:gd name="T56" fmla="*/ 28 w 46"/>
                  <a:gd name="T57" fmla="*/ 50 h 56"/>
                  <a:gd name="T58" fmla="*/ 26 w 46"/>
                  <a:gd name="T59" fmla="*/ 52 h 56"/>
                  <a:gd name="T60" fmla="*/ 24 w 46"/>
                  <a:gd name="T61" fmla="*/ 52 h 56"/>
                  <a:gd name="T62" fmla="*/ 20 w 46"/>
                  <a:gd name="T63" fmla="*/ 50 h 56"/>
                  <a:gd name="T64" fmla="*/ 20 w 46"/>
                  <a:gd name="T65" fmla="*/ 50 h 56"/>
                  <a:gd name="T66" fmla="*/ 18 w 46"/>
                  <a:gd name="T67" fmla="*/ 54 h 56"/>
                  <a:gd name="T68" fmla="*/ 20 w 46"/>
                  <a:gd name="T69" fmla="*/ 56 h 56"/>
                  <a:gd name="T70" fmla="*/ 14 w 46"/>
                  <a:gd name="T71" fmla="*/ 54 h 56"/>
                  <a:gd name="T72" fmla="*/ 14 w 46"/>
                  <a:gd name="T73" fmla="*/ 54 h 56"/>
                  <a:gd name="T74" fmla="*/ 12 w 46"/>
                  <a:gd name="T75" fmla="*/ 52 h 56"/>
                  <a:gd name="T76" fmla="*/ 10 w 46"/>
                  <a:gd name="T77" fmla="*/ 50 h 56"/>
                  <a:gd name="T78" fmla="*/ 10 w 46"/>
                  <a:gd name="T79" fmla="*/ 46 h 56"/>
                  <a:gd name="T80" fmla="*/ 8 w 46"/>
                  <a:gd name="T81" fmla="*/ 36 h 56"/>
                  <a:gd name="T82" fmla="*/ 4 w 46"/>
                  <a:gd name="T83" fmla="*/ 34 h 56"/>
                  <a:gd name="T84" fmla="*/ 4 w 46"/>
                  <a:gd name="T85" fmla="*/ 34 h 56"/>
                  <a:gd name="T86" fmla="*/ 2 w 46"/>
                  <a:gd name="T87" fmla="*/ 30 h 56"/>
                  <a:gd name="T88" fmla="*/ 0 w 46"/>
                  <a:gd name="T89" fmla="*/ 26 h 56"/>
                  <a:gd name="T90" fmla="*/ 0 w 46"/>
                  <a:gd name="T91" fmla="*/ 22 h 56"/>
                  <a:gd name="T92" fmla="*/ 0 w 46"/>
                  <a:gd name="T93" fmla="*/ 16 h 56"/>
                  <a:gd name="T94" fmla="*/ 2 w 46"/>
                  <a:gd name="T95" fmla="*/ 12 h 56"/>
                  <a:gd name="T96" fmla="*/ 6 w 46"/>
                  <a:gd name="T97" fmla="*/ 12 h 56"/>
                  <a:gd name="T98" fmla="*/ 8 w 46"/>
                  <a:gd name="T99" fmla="*/ 12 h 56"/>
                  <a:gd name="T100" fmla="*/ 10 w 46"/>
                  <a:gd name="T101" fmla="*/ 14 h 56"/>
                  <a:gd name="T102" fmla="*/ 12 w 46"/>
                  <a:gd name="T103" fmla="*/ 14 h 56"/>
                  <a:gd name="T104" fmla="*/ 12 w 46"/>
                  <a:gd name="T105" fmla="*/ 12 h 56"/>
                  <a:gd name="T106" fmla="*/ 14 w 46"/>
                  <a:gd name="T107" fmla="*/ 10 h 56"/>
                  <a:gd name="T108" fmla="*/ 14 w 46"/>
                  <a:gd name="T109" fmla="*/ 10 h 56"/>
                  <a:gd name="T110" fmla="*/ 14 w 46"/>
                  <a:gd name="T111" fmla="*/ 8 h 56"/>
                  <a:gd name="T112" fmla="*/ 16 w 46"/>
                  <a:gd name="T113" fmla="*/ 6 h 56"/>
                  <a:gd name="T114" fmla="*/ 16 w 46"/>
                  <a:gd name="T115" fmla="*/ 4 h 56"/>
                  <a:gd name="T116" fmla="*/ 20 w 46"/>
                  <a:gd name="T1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" h="56">
                    <a:moveTo>
                      <a:pt x="20" y="0"/>
                    </a:moveTo>
                    <a:lnTo>
                      <a:pt x="28" y="4"/>
                    </a:lnTo>
                    <a:lnTo>
                      <a:pt x="36" y="8"/>
                    </a:lnTo>
                    <a:lnTo>
                      <a:pt x="46" y="10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2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4" name="Freeform 142">
                <a:extLst>
                  <a:ext uri="{FF2B5EF4-FFF2-40B4-BE49-F238E27FC236}">
                    <a16:creationId xmlns:a16="http://schemas.microsoft.com/office/drawing/2014/main" id="{07DA03A8-244D-4347-85BA-2750B5C528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645400" y="4435475"/>
                <a:ext cx="73025" cy="66675"/>
              </a:xfrm>
              <a:custGeom>
                <a:avLst/>
                <a:gdLst>
                  <a:gd name="T0" fmla="*/ 46 w 46"/>
                  <a:gd name="T1" fmla="*/ 18 h 42"/>
                  <a:gd name="T2" fmla="*/ 38 w 46"/>
                  <a:gd name="T3" fmla="*/ 12 h 42"/>
                  <a:gd name="T4" fmla="*/ 32 w 46"/>
                  <a:gd name="T5" fmla="*/ 8 h 42"/>
                  <a:gd name="T6" fmla="*/ 20 w 46"/>
                  <a:gd name="T7" fmla="*/ 4 h 42"/>
                  <a:gd name="T8" fmla="*/ 10 w 46"/>
                  <a:gd name="T9" fmla="*/ 0 h 42"/>
                  <a:gd name="T10" fmla="*/ 8 w 46"/>
                  <a:gd name="T11" fmla="*/ 2 h 42"/>
                  <a:gd name="T12" fmla="*/ 8 w 46"/>
                  <a:gd name="T13" fmla="*/ 6 h 42"/>
                  <a:gd name="T14" fmla="*/ 8 w 46"/>
                  <a:gd name="T15" fmla="*/ 6 h 42"/>
                  <a:gd name="T16" fmla="*/ 6 w 46"/>
                  <a:gd name="T17" fmla="*/ 8 h 42"/>
                  <a:gd name="T18" fmla="*/ 4 w 46"/>
                  <a:gd name="T19" fmla="*/ 10 h 42"/>
                  <a:gd name="T20" fmla="*/ 2 w 46"/>
                  <a:gd name="T21" fmla="*/ 12 h 42"/>
                  <a:gd name="T22" fmla="*/ 2 w 46"/>
                  <a:gd name="T23" fmla="*/ 14 h 42"/>
                  <a:gd name="T24" fmla="*/ 0 w 46"/>
                  <a:gd name="T25" fmla="*/ 16 h 42"/>
                  <a:gd name="T26" fmla="*/ 0 w 46"/>
                  <a:gd name="T27" fmla="*/ 18 h 42"/>
                  <a:gd name="T28" fmla="*/ 2 w 46"/>
                  <a:gd name="T29" fmla="*/ 20 h 42"/>
                  <a:gd name="T30" fmla="*/ 2 w 46"/>
                  <a:gd name="T31" fmla="*/ 20 h 42"/>
                  <a:gd name="T32" fmla="*/ 4 w 46"/>
                  <a:gd name="T33" fmla="*/ 22 h 42"/>
                  <a:gd name="T34" fmla="*/ 6 w 46"/>
                  <a:gd name="T35" fmla="*/ 26 h 42"/>
                  <a:gd name="T36" fmla="*/ 6 w 46"/>
                  <a:gd name="T37" fmla="*/ 28 h 42"/>
                  <a:gd name="T38" fmla="*/ 6 w 46"/>
                  <a:gd name="T39" fmla="*/ 28 h 42"/>
                  <a:gd name="T40" fmla="*/ 4 w 46"/>
                  <a:gd name="T41" fmla="*/ 32 h 42"/>
                  <a:gd name="T42" fmla="*/ 4 w 46"/>
                  <a:gd name="T43" fmla="*/ 34 h 42"/>
                  <a:gd name="T44" fmla="*/ 4 w 46"/>
                  <a:gd name="T45" fmla="*/ 36 h 42"/>
                  <a:gd name="T46" fmla="*/ 4 w 46"/>
                  <a:gd name="T47" fmla="*/ 38 h 42"/>
                  <a:gd name="T48" fmla="*/ 4 w 46"/>
                  <a:gd name="T49" fmla="*/ 40 h 42"/>
                  <a:gd name="T50" fmla="*/ 2 w 46"/>
                  <a:gd name="T51" fmla="*/ 40 h 42"/>
                  <a:gd name="T52" fmla="*/ 2 w 46"/>
                  <a:gd name="T53" fmla="*/ 42 h 42"/>
                  <a:gd name="T54" fmla="*/ 4 w 46"/>
                  <a:gd name="T55" fmla="*/ 42 h 42"/>
                  <a:gd name="T56" fmla="*/ 8 w 46"/>
                  <a:gd name="T57" fmla="*/ 42 h 42"/>
                  <a:gd name="T58" fmla="*/ 8 w 46"/>
                  <a:gd name="T59" fmla="*/ 42 h 42"/>
                  <a:gd name="T60" fmla="*/ 10 w 46"/>
                  <a:gd name="T61" fmla="*/ 40 h 42"/>
                  <a:gd name="T62" fmla="*/ 10 w 46"/>
                  <a:gd name="T63" fmla="*/ 40 h 42"/>
                  <a:gd name="T64" fmla="*/ 12 w 46"/>
                  <a:gd name="T65" fmla="*/ 40 h 42"/>
                  <a:gd name="T66" fmla="*/ 14 w 46"/>
                  <a:gd name="T67" fmla="*/ 40 h 42"/>
                  <a:gd name="T68" fmla="*/ 16 w 46"/>
                  <a:gd name="T69" fmla="*/ 40 h 42"/>
                  <a:gd name="T70" fmla="*/ 16 w 46"/>
                  <a:gd name="T71" fmla="*/ 40 h 42"/>
                  <a:gd name="T72" fmla="*/ 18 w 46"/>
                  <a:gd name="T73" fmla="*/ 40 h 42"/>
                  <a:gd name="T74" fmla="*/ 20 w 46"/>
                  <a:gd name="T75" fmla="*/ 40 h 42"/>
                  <a:gd name="T76" fmla="*/ 22 w 46"/>
                  <a:gd name="T77" fmla="*/ 42 h 42"/>
                  <a:gd name="T78" fmla="*/ 24 w 46"/>
                  <a:gd name="T79" fmla="*/ 42 h 42"/>
                  <a:gd name="T80" fmla="*/ 26 w 46"/>
                  <a:gd name="T81" fmla="*/ 42 h 42"/>
                  <a:gd name="T82" fmla="*/ 26 w 46"/>
                  <a:gd name="T83" fmla="*/ 42 h 42"/>
                  <a:gd name="T84" fmla="*/ 28 w 46"/>
                  <a:gd name="T85" fmla="*/ 42 h 42"/>
                  <a:gd name="T86" fmla="*/ 28 w 46"/>
                  <a:gd name="T87" fmla="*/ 40 h 42"/>
                  <a:gd name="T88" fmla="*/ 30 w 46"/>
                  <a:gd name="T89" fmla="*/ 38 h 42"/>
                  <a:gd name="T90" fmla="*/ 30 w 46"/>
                  <a:gd name="T91" fmla="*/ 36 h 42"/>
                  <a:gd name="T92" fmla="*/ 32 w 46"/>
                  <a:gd name="T93" fmla="*/ 32 h 42"/>
                  <a:gd name="T94" fmla="*/ 34 w 46"/>
                  <a:gd name="T95" fmla="*/ 28 h 42"/>
                  <a:gd name="T96" fmla="*/ 36 w 46"/>
                  <a:gd name="T97" fmla="*/ 26 h 42"/>
                  <a:gd name="T98" fmla="*/ 40 w 46"/>
                  <a:gd name="T99" fmla="*/ 26 h 42"/>
                  <a:gd name="T100" fmla="*/ 42 w 46"/>
                  <a:gd name="T101" fmla="*/ 22 h 42"/>
                  <a:gd name="T102" fmla="*/ 46 w 46"/>
                  <a:gd name="T10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" h="42">
                    <a:moveTo>
                      <a:pt x="46" y="18"/>
                    </a:moveTo>
                    <a:lnTo>
                      <a:pt x="38" y="12"/>
                    </a:lnTo>
                    <a:lnTo>
                      <a:pt x="32" y="8"/>
                    </a:lnTo>
                    <a:lnTo>
                      <a:pt x="20" y="4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40" y="26"/>
                    </a:lnTo>
                    <a:lnTo>
                      <a:pt x="42" y="22"/>
                    </a:lnTo>
                    <a:lnTo>
                      <a:pt x="46" y="1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5" name="Freeform 143">
                <a:extLst>
                  <a:ext uri="{FF2B5EF4-FFF2-40B4-BE49-F238E27FC236}">
                    <a16:creationId xmlns:a16="http://schemas.microsoft.com/office/drawing/2014/main" id="{95BB7B65-736D-4385-A4BB-4E85C0F644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65975" y="4279900"/>
                <a:ext cx="234950" cy="384175"/>
              </a:xfrm>
              <a:custGeom>
                <a:avLst/>
                <a:gdLst>
                  <a:gd name="T0" fmla="*/ 128 w 148"/>
                  <a:gd name="T1" fmla="*/ 204 h 242"/>
                  <a:gd name="T2" fmla="*/ 126 w 148"/>
                  <a:gd name="T3" fmla="*/ 212 h 242"/>
                  <a:gd name="T4" fmla="*/ 114 w 148"/>
                  <a:gd name="T5" fmla="*/ 240 h 242"/>
                  <a:gd name="T6" fmla="*/ 118 w 148"/>
                  <a:gd name="T7" fmla="*/ 226 h 242"/>
                  <a:gd name="T8" fmla="*/ 114 w 148"/>
                  <a:gd name="T9" fmla="*/ 220 h 242"/>
                  <a:gd name="T10" fmla="*/ 106 w 148"/>
                  <a:gd name="T11" fmla="*/ 218 h 242"/>
                  <a:gd name="T12" fmla="*/ 96 w 148"/>
                  <a:gd name="T13" fmla="*/ 218 h 242"/>
                  <a:gd name="T14" fmla="*/ 82 w 148"/>
                  <a:gd name="T15" fmla="*/ 214 h 242"/>
                  <a:gd name="T16" fmla="*/ 80 w 148"/>
                  <a:gd name="T17" fmla="*/ 206 h 242"/>
                  <a:gd name="T18" fmla="*/ 78 w 148"/>
                  <a:gd name="T19" fmla="*/ 200 h 242"/>
                  <a:gd name="T20" fmla="*/ 60 w 148"/>
                  <a:gd name="T21" fmla="*/ 192 h 242"/>
                  <a:gd name="T22" fmla="*/ 50 w 148"/>
                  <a:gd name="T23" fmla="*/ 188 h 242"/>
                  <a:gd name="T24" fmla="*/ 36 w 148"/>
                  <a:gd name="T25" fmla="*/ 180 h 242"/>
                  <a:gd name="T26" fmla="*/ 26 w 148"/>
                  <a:gd name="T27" fmla="*/ 172 h 242"/>
                  <a:gd name="T28" fmla="*/ 26 w 148"/>
                  <a:gd name="T29" fmla="*/ 172 h 242"/>
                  <a:gd name="T30" fmla="*/ 14 w 148"/>
                  <a:gd name="T31" fmla="*/ 168 h 242"/>
                  <a:gd name="T32" fmla="*/ 2 w 148"/>
                  <a:gd name="T33" fmla="*/ 166 h 242"/>
                  <a:gd name="T34" fmla="*/ 4 w 148"/>
                  <a:gd name="T35" fmla="*/ 160 h 242"/>
                  <a:gd name="T36" fmla="*/ 14 w 148"/>
                  <a:gd name="T37" fmla="*/ 142 h 242"/>
                  <a:gd name="T38" fmla="*/ 18 w 148"/>
                  <a:gd name="T39" fmla="*/ 122 h 242"/>
                  <a:gd name="T40" fmla="*/ 18 w 148"/>
                  <a:gd name="T41" fmla="*/ 92 h 242"/>
                  <a:gd name="T42" fmla="*/ 20 w 148"/>
                  <a:gd name="T43" fmla="*/ 72 h 242"/>
                  <a:gd name="T44" fmla="*/ 18 w 148"/>
                  <a:gd name="T45" fmla="*/ 66 h 242"/>
                  <a:gd name="T46" fmla="*/ 18 w 148"/>
                  <a:gd name="T47" fmla="*/ 56 h 242"/>
                  <a:gd name="T48" fmla="*/ 34 w 148"/>
                  <a:gd name="T49" fmla="*/ 50 h 242"/>
                  <a:gd name="T50" fmla="*/ 68 w 148"/>
                  <a:gd name="T51" fmla="*/ 22 h 242"/>
                  <a:gd name="T52" fmla="*/ 78 w 148"/>
                  <a:gd name="T53" fmla="*/ 12 h 242"/>
                  <a:gd name="T54" fmla="*/ 86 w 148"/>
                  <a:gd name="T55" fmla="*/ 8 h 242"/>
                  <a:gd name="T56" fmla="*/ 94 w 148"/>
                  <a:gd name="T57" fmla="*/ 6 h 242"/>
                  <a:gd name="T58" fmla="*/ 102 w 148"/>
                  <a:gd name="T59" fmla="*/ 2 h 242"/>
                  <a:gd name="T60" fmla="*/ 112 w 148"/>
                  <a:gd name="T61" fmla="*/ 0 h 242"/>
                  <a:gd name="T62" fmla="*/ 116 w 148"/>
                  <a:gd name="T63" fmla="*/ 2 h 242"/>
                  <a:gd name="T64" fmla="*/ 114 w 148"/>
                  <a:gd name="T65" fmla="*/ 6 h 242"/>
                  <a:gd name="T66" fmla="*/ 106 w 148"/>
                  <a:gd name="T67" fmla="*/ 10 h 242"/>
                  <a:gd name="T68" fmla="*/ 98 w 148"/>
                  <a:gd name="T69" fmla="*/ 20 h 242"/>
                  <a:gd name="T70" fmla="*/ 86 w 148"/>
                  <a:gd name="T71" fmla="*/ 26 h 242"/>
                  <a:gd name="T72" fmla="*/ 80 w 148"/>
                  <a:gd name="T73" fmla="*/ 32 h 242"/>
                  <a:gd name="T74" fmla="*/ 80 w 148"/>
                  <a:gd name="T75" fmla="*/ 44 h 242"/>
                  <a:gd name="T76" fmla="*/ 82 w 148"/>
                  <a:gd name="T77" fmla="*/ 50 h 242"/>
                  <a:gd name="T78" fmla="*/ 84 w 148"/>
                  <a:gd name="T79" fmla="*/ 60 h 242"/>
                  <a:gd name="T80" fmla="*/ 82 w 148"/>
                  <a:gd name="T81" fmla="*/ 66 h 242"/>
                  <a:gd name="T82" fmla="*/ 82 w 148"/>
                  <a:gd name="T83" fmla="*/ 78 h 242"/>
                  <a:gd name="T84" fmla="*/ 92 w 148"/>
                  <a:gd name="T85" fmla="*/ 88 h 242"/>
                  <a:gd name="T86" fmla="*/ 128 w 148"/>
                  <a:gd name="T87" fmla="*/ 100 h 242"/>
                  <a:gd name="T88" fmla="*/ 140 w 148"/>
                  <a:gd name="T89" fmla="*/ 100 h 242"/>
                  <a:gd name="T90" fmla="*/ 142 w 148"/>
                  <a:gd name="T91" fmla="*/ 98 h 242"/>
                  <a:gd name="T92" fmla="*/ 146 w 148"/>
                  <a:gd name="T93" fmla="*/ 100 h 242"/>
                  <a:gd name="T94" fmla="*/ 144 w 148"/>
                  <a:gd name="T95" fmla="*/ 106 h 242"/>
                  <a:gd name="T96" fmla="*/ 140 w 148"/>
                  <a:gd name="T97" fmla="*/ 114 h 242"/>
                  <a:gd name="T98" fmla="*/ 142 w 148"/>
                  <a:gd name="T99" fmla="*/ 130 h 242"/>
                  <a:gd name="T100" fmla="*/ 142 w 148"/>
                  <a:gd name="T101" fmla="*/ 142 h 242"/>
                  <a:gd name="T102" fmla="*/ 146 w 148"/>
                  <a:gd name="T103" fmla="*/ 156 h 242"/>
                  <a:gd name="T104" fmla="*/ 146 w 148"/>
                  <a:gd name="T105" fmla="*/ 166 h 242"/>
                  <a:gd name="T106" fmla="*/ 144 w 148"/>
                  <a:gd name="T107" fmla="*/ 160 h 242"/>
                  <a:gd name="T108" fmla="*/ 120 w 148"/>
                  <a:gd name="T109" fmla="*/ 168 h 242"/>
                  <a:gd name="T110" fmla="*/ 128 w 148"/>
                  <a:gd name="T111" fmla="*/ 178 h 242"/>
                  <a:gd name="T112" fmla="*/ 122 w 148"/>
                  <a:gd name="T113" fmla="*/ 174 h 242"/>
                  <a:gd name="T114" fmla="*/ 120 w 148"/>
                  <a:gd name="T115" fmla="*/ 186 h 242"/>
                  <a:gd name="T116" fmla="*/ 124 w 148"/>
                  <a:gd name="T117" fmla="*/ 19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8" h="242">
                    <a:moveTo>
                      <a:pt x="124" y="194"/>
                    </a:moveTo>
                    <a:lnTo>
                      <a:pt x="126" y="200"/>
                    </a:lnTo>
                    <a:lnTo>
                      <a:pt x="128" y="204"/>
                    </a:lnTo>
                    <a:lnTo>
                      <a:pt x="128" y="208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18" y="242"/>
                    </a:lnTo>
                    <a:lnTo>
                      <a:pt x="116" y="240"/>
                    </a:lnTo>
                    <a:lnTo>
                      <a:pt x="114" y="240"/>
                    </a:lnTo>
                    <a:lnTo>
                      <a:pt x="112" y="242"/>
                    </a:lnTo>
                    <a:lnTo>
                      <a:pt x="112" y="242"/>
                    </a:lnTo>
                    <a:lnTo>
                      <a:pt x="118" y="226"/>
                    </a:lnTo>
                    <a:lnTo>
                      <a:pt x="118" y="224"/>
                    </a:lnTo>
                    <a:lnTo>
                      <a:pt x="116" y="222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0" y="220"/>
                    </a:lnTo>
                    <a:lnTo>
                      <a:pt x="106" y="218"/>
                    </a:lnTo>
                    <a:lnTo>
                      <a:pt x="102" y="218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0" y="218"/>
                    </a:lnTo>
                    <a:lnTo>
                      <a:pt x="86" y="216"/>
                    </a:lnTo>
                    <a:lnTo>
                      <a:pt x="82" y="214"/>
                    </a:lnTo>
                    <a:lnTo>
                      <a:pt x="82" y="210"/>
                    </a:lnTo>
                    <a:lnTo>
                      <a:pt x="80" y="208"/>
                    </a:lnTo>
                    <a:lnTo>
                      <a:pt x="80" y="206"/>
                    </a:lnTo>
                    <a:lnTo>
                      <a:pt x="80" y="204"/>
                    </a:lnTo>
                    <a:lnTo>
                      <a:pt x="80" y="204"/>
                    </a:lnTo>
                    <a:lnTo>
                      <a:pt x="78" y="200"/>
                    </a:lnTo>
                    <a:lnTo>
                      <a:pt x="72" y="196"/>
                    </a:lnTo>
                    <a:lnTo>
                      <a:pt x="66" y="194"/>
                    </a:lnTo>
                    <a:lnTo>
                      <a:pt x="60" y="192"/>
                    </a:lnTo>
                    <a:lnTo>
                      <a:pt x="56" y="190"/>
                    </a:lnTo>
                    <a:lnTo>
                      <a:pt x="52" y="188"/>
                    </a:lnTo>
                    <a:lnTo>
                      <a:pt x="50" y="188"/>
                    </a:lnTo>
                    <a:lnTo>
                      <a:pt x="46" y="186"/>
                    </a:lnTo>
                    <a:lnTo>
                      <a:pt x="40" y="184"/>
                    </a:lnTo>
                    <a:lnTo>
                      <a:pt x="36" y="180"/>
                    </a:lnTo>
                    <a:lnTo>
                      <a:pt x="32" y="178"/>
                    </a:lnTo>
                    <a:lnTo>
                      <a:pt x="28" y="174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0" y="170"/>
                    </a:lnTo>
                    <a:lnTo>
                      <a:pt x="14" y="168"/>
                    </a:lnTo>
                    <a:lnTo>
                      <a:pt x="10" y="168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2" y="162"/>
                    </a:lnTo>
                    <a:lnTo>
                      <a:pt x="4" y="160"/>
                    </a:lnTo>
                    <a:lnTo>
                      <a:pt x="4" y="160"/>
                    </a:lnTo>
                    <a:lnTo>
                      <a:pt x="10" y="154"/>
                    </a:lnTo>
                    <a:lnTo>
                      <a:pt x="14" y="142"/>
                    </a:lnTo>
                    <a:lnTo>
                      <a:pt x="16" y="136"/>
                    </a:lnTo>
                    <a:lnTo>
                      <a:pt x="18" y="130"/>
                    </a:lnTo>
                    <a:lnTo>
                      <a:pt x="18" y="122"/>
                    </a:lnTo>
                    <a:lnTo>
                      <a:pt x="18" y="114"/>
                    </a:lnTo>
                    <a:lnTo>
                      <a:pt x="18" y="104"/>
                    </a:lnTo>
                    <a:lnTo>
                      <a:pt x="18" y="92"/>
                    </a:lnTo>
                    <a:lnTo>
                      <a:pt x="18" y="80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20" y="62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34" y="50"/>
                    </a:lnTo>
                    <a:lnTo>
                      <a:pt x="44" y="34"/>
                    </a:lnTo>
                    <a:lnTo>
                      <a:pt x="50" y="24"/>
                    </a:lnTo>
                    <a:lnTo>
                      <a:pt x="68" y="2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80" y="10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98" y="4"/>
                    </a:lnTo>
                    <a:lnTo>
                      <a:pt x="102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6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0" y="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8" y="20"/>
                    </a:lnTo>
                    <a:lnTo>
                      <a:pt x="94" y="20"/>
                    </a:lnTo>
                    <a:lnTo>
                      <a:pt x="90" y="22"/>
                    </a:lnTo>
                    <a:lnTo>
                      <a:pt x="86" y="26"/>
                    </a:lnTo>
                    <a:lnTo>
                      <a:pt x="82" y="28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48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4" y="56"/>
                    </a:lnTo>
                    <a:lnTo>
                      <a:pt x="84" y="60"/>
                    </a:lnTo>
                    <a:lnTo>
                      <a:pt x="82" y="62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0" y="70"/>
                    </a:lnTo>
                    <a:lnTo>
                      <a:pt x="80" y="74"/>
                    </a:lnTo>
                    <a:lnTo>
                      <a:pt x="82" y="78"/>
                    </a:lnTo>
                    <a:lnTo>
                      <a:pt x="82" y="82"/>
                    </a:lnTo>
                    <a:lnTo>
                      <a:pt x="86" y="86"/>
                    </a:lnTo>
                    <a:lnTo>
                      <a:pt x="92" y="88"/>
                    </a:lnTo>
                    <a:lnTo>
                      <a:pt x="124" y="92"/>
                    </a:lnTo>
                    <a:lnTo>
                      <a:pt x="128" y="100"/>
                    </a:lnTo>
                    <a:lnTo>
                      <a:pt x="128" y="100"/>
                    </a:lnTo>
                    <a:lnTo>
                      <a:pt x="132" y="100"/>
                    </a:lnTo>
                    <a:lnTo>
                      <a:pt x="136" y="100"/>
                    </a:lnTo>
                    <a:lnTo>
                      <a:pt x="140" y="100"/>
                    </a:lnTo>
                    <a:lnTo>
                      <a:pt x="140" y="100"/>
                    </a:lnTo>
                    <a:lnTo>
                      <a:pt x="142" y="98"/>
                    </a:lnTo>
                    <a:lnTo>
                      <a:pt x="142" y="98"/>
                    </a:lnTo>
                    <a:lnTo>
                      <a:pt x="144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6" y="104"/>
                    </a:lnTo>
                    <a:lnTo>
                      <a:pt x="146" y="104"/>
                    </a:lnTo>
                    <a:lnTo>
                      <a:pt x="144" y="106"/>
                    </a:lnTo>
                    <a:lnTo>
                      <a:pt x="142" y="108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38" y="118"/>
                    </a:lnTo>
                    <a:lnTo>
                      <a:pt x="140" y="124"/>
                    </a:lnTo>
                    <a:lnTo>
                      <a:pt x="142" y="130"/>
                    </a:lnTo>
                    <a:lnTo>
                      <a:pt x="148" y="134"/>
                    </a:lnTo>
                    <a:lnTo>
                      <a:pt x="140" y="142"/>
                    </a:lnTo>
                    <a:lnTo>
                      <a:pt x="142" y="142"/>
                    </a:lnTo>
                    <a:lnTo>
                      <a:pt x="142" y="146"/>
                    </a:lnTo>
                    <a:lnTo>
                      <a:pt x="144" y="150"/>
                    </a:lnTo>
                    <a:lnTo>
                      <a:pt x="146" y="156"/>
                    </a:lnTo>
                    <a:lnTo>
                      <a:pt x="148" y="162"/>
                    </a:lnTo>
                    <a:lnTo>
                      <a:pt x="148" y="166"/>
                    </a:lnTo>
                    <a:lnTo>
                      <a:pt x="146" y="166"/>
                    </a:lnTo>
                    <a:lnTo>
                      <a:pt x="146" y="166"/>
                    </a:lnTo>
                    <a:lnTo>
                      <a:pt x="146" y="164"/>
                    </a:lnTo>
                    <a:lnTo>
                      <a:pt x="144" y="160"/>
                    </a:lnTo>
                    <a:lnTo>
                      <a:pt x="142" y="156"/>
                    </a:lnTo>
                    <a:lnTo>
                      <a:pt x="118" y="160"/>
                    </a:lnTo>
                    <a:lnTo>
                      <a:pt x="120" y="168"/>
                    </a:lnTo>
                    <a:lnTo>
                      <a:pt x="126" y="168"/>
                    </a:lnTo>
                    <a:lnTo>
                      <a:pt x="130" y="178"/>
                    </a:lnTo>
                    <a:lnTo>
                      <a:pt x="128" y="178"/>
                    </a:lnTo>
                    <a:lnTo>
                      <a:pt x="126" y="176"/>
                    </a:lnTo>
                    <a:lnTo>
                      <a:pt x="124" y="176"/>
                    </a:lnTo>
                    <a:lnTo>
                      <a:pt x="122" y="174"/>
                    </a:lnTo>
                    <a:lnTo>
                      <a:pt x="120" y="174"/>
                    </a:lnTo>
                    <a:lnTo>
                      <a:pt x="120" y="176"/>
                    </a:lnTo>
                    <a:lnTo>
                      <a:pt x="120" y="186"/>
                    </a:lnTo>
                    <a:lnTo>
                      <a:pt x="120" y="186"/>
                    </a:lnTo>
                    <a:lnTo>
                      <a:pt x="122" y="188"/>
                    </a:lnTo>
                    <a:lnTo>
                      <a:pt x="124" y="19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6" name="Freeform 144">
                <a:extLst>
                  <a:ext uri="{FF2B5EF4-FFF2-40B4-BE49-F238E27FC236}">
                    <a16:creationId xmlns:a16="http://schemas.microsoft.com/office/drawing/2014/main" id="{75E9D2D4-6240-4679-A7FF-F6E7616F1A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02475" y="4543425"/>
                <a:ext cx="127000" cy="133350"/>
              </a:xfrm>
              <a:custGeom>
                <a:avLst/>
                <a:gdLst>
                  <a:gd name="T0" fmla="*/ 10 w 80"/>
                  <a:gd name="T1" fmla="*/ 80 h 84"/>
                  <a:gd name="T2" fmla="*/ 10 w 80"/>
                  <a:gd name="T3" fmla="*/ 74 h 84"/>
                  <a:gd name="T4" fmla="*/ 6 w 80"/>
                  <a:gd name="T5" fmla="*/ 74 h 84"/>
                  <a:gd name="T6" fmla="*/ 4 w 80"/>
                  <a:gd name="T7" fmla="*/ 72 h 84"/>
                  <a:gd name="T8" fmla="*/ 2 w 80"/>
                  <a:gd name="T9" fmla="*/ 70 h 84"/>
                  <a:gd name="T10" fmla="*/ 0 w 80"/>
                  <a:gd name="T11" fmla="*/ 68 h 84"/>
                  <a:gd name="T12" fmla="*/ 0 w 80"/>
                  <a:gd name="T13" fmla="*/ 66 h 84"/>
                  <a:gd name="T14" fmla="*/ 6 w 80"/>
                  <a:gd name="T15" fmla="*/ 54 h 84"/>
                  <a:gd name="T16" fmla="*/ 14 w 80"/>
                  <a:gd name="T17" fmla="*/ 44 h 84"/>
                  <a:gd name="T18" fmla="*/ 24 w 80"/>
                  <a:gd name="T19" fmla="*/ 36 h 84"/>
                  <a:gd name="T20" fmla="*/ 28 w 80"/>
                  <a:gd name="T21" fmla="*/ 34 h 84"/>
                  <a:gd name="T22" fmla="*/ 30 w 80"/>
                  <a:gd name="T23" fmla="*/ 22 h 84"/>
                  <a:gd name="T24" fmla="*/ 32 w 80"/>
                  <a:gd name="T25" fmla="*/ 20 h 84"/>
                  <a:gd name="T26" fmla="*/ 34 w 80"/>
                  <a:gd name="T27" fmla="*/ 18 h 84"/>
                  <a:gd name="T28" fmla="*/ 36 w 80"/>
                  <a:gd name="T29" fmla="*/ 18 h 84"/>
                  <a:gd name="T30" fmla="*/ 38 w 80"/>
                  <a:gd name="T31" fmla="*/ 16 h 84"/>
                  <a:gd name="T32" fmla="*/ 38 w 80"/>
                  <a:gd name="T33" fmla="*/ 12 h 84"/>
                  <a:gd name="T34" fmla="*/ 38 w 80"/>
                  <a:gd name="T35" fmla="*/ 8 h 84"/>
                  <a:gd name="T36" fmla="*/ 38 w 80"/>
                  <a:gd name="T37" fmla="*/ 6 h 84"/>
                  <a:gd name="T38" fmla="*/ 40 w 80"/>
                  <a:gd name="T39" fmla="*/ 2 h 84"/>
                  <a:gd name="T40" fmla="*/ 40 w 80"/>
                  <a:gd name="T41" fmla="*/ 0 h 84"/>
                  <a:gd name="T42" fmla="*/ 42 w 80"/>
                  <a:gd name="T43" fmla="*/ 0 h 84"/>
                  <a:gd name="T44" fmla="*/ 44 w 80"/>
                  <a:gd name="T45" fmla="*/ 0 h 84"/>
                  <a:gd name="T46" fmla="*/ 50 w 80"/>
                  <a:gd name="T47" fmla="*/ 2 h 84"/>
                  <a:gd name="T48" fmla="*/ 54 w 80"/>
                  <a:gd name="T49" fmla="*/ 2 h 84"/>
                  <a:gd name="T50" fmla="*/ 60 w 80"/>
                  <a:gd name="T51" fmla="*/ 4 h 84"/>
                  <a:gd name="T52" fmla="*/ 66 w 80"/>
                  <a:gd name="T53" fmla="*/ 6 h 84"/>
                  <a:gd name="T54" fmla="*/ 66 w 80"/>
                  <a:gd name="T55" fmla="*/ 6 h 84"/>
                  <a:gd name="T56" fmla="*/ 66 w 80"/>
                  <a:gd name="T57" fmla="*/ 6 h 84"/>
                  <a:gd name="T58" fmla="*/ 66 w 80"/>
                  <a:gd name="T59" fmla="*/ 6 h 84"/>
                  <a:gd name="T60" fmla="*/ 68 w 80"/>
                  <a:gd name="T61" fmla="*/ 6 h 84"/>
                  <a:gd name="T62" fmla="*/ 70 w 80"/>
                  <a:gd name="T63" fmla="*/ 10 h 84"/>
                  <a:gd name="T64" fmla="*/ 74 w 80"/>
                  <a:gd name="T65" fmla="*/ 12 h 84"/>
                  <a:gd name="T66" fmla="*/ 78 w 80"/>
                  <a:gd name="T67" fmla="*/ 16 h 84"/>
                  <a:gd name="T68" fmla="*/ 78 w 80"/>
                  <a:gd name="T69" fmla="*/ 18 h 84"/>
                  <a:gd name="T70" fmla="*/ 78 w 80"/>
                  <a:gd name="T71" fmla="*/ 20 h 84"/>
                  <a:gd name="T72" fmla="*/ 78 w 80"/>
                  <a:gd name="T73" fmla="*/ 24 h 84"/>
                  <a:gd name="T74" fmla="*/ 80 w 80"/>
                  <a:gd name="T75" fmla="*/ 26 h 84"/>
                  <a:gd name="T76" fmla="*/ 80 w 80"/>
                  <a:gd name="T77" fmla="*/ 30 h 84"/>
                  <a:gd name="T78" fmla="*/ 78 w 80"/>
                  <a:gd name="T79" fmla="*/ 34 h 84"/>
                  <a:gd name="T80" fmla="*/ 74 w 80"/>
                  <a:gd name="T81" fmla="*/ 44 h 84"/>
                  <a:gd name="T82" fmla="*/ 66 w 80"/>
                  <a:gd name="T83" fmla="*/ 52 h 84"/>
                  <a:gd name="T84" fmla="*/ 56 w 80"/>
                  <a:gd name="T85" fmla="*/ 60 h 84"/>
                  <a:gd name="T86" fmla="*/ 44 w 80"/>
                  <a:gd name="T87" fmla="*/ 64 h 84"/>
                  <a:gd name="T88" fmla="*/ 42 w 80"/>
                  <a:gd name="T89" fmla="*/ 64 h 84"/>
                  <a:gd name="T90" fmla="*/ 42 w 80"/>
                  <a:gd name="T91" fmla="*/ 64 h 84"/>
                  <a:gd name="T92" fmla="*/ 40 w 80"/>
                  <a:gd name="T93" fmla="*/ 66 h 84"/>
                  <a:gd name="T94" fmla="*/ 38 w 80"/>
                  <a:gd name="T95" fmla="*/ 70 h 84"/>
                  <a:gd name="T96" fmla="*/ 38 w 80"/>
                  <a:gd name="T97" fmla="*/ 70 h 84"/>
                  <a:gd name="T98" fmla="*/ 36 w 80"/>
                  <a:gd name="T99" fmla="*/ 72 h 84"/>
                  <a:gd name="T100" fmla="*/ 36 w 80"/>
                  <a:gd name="T101" fmla="*/ 76 h 84"/>
                  <a:gd name="T102" fmla="*/ 34 w 80"/>
                  <a:gd name="T103" fmla="*/ 78 h 84"/>
                  <a:gd name="T104" fmla="*/ 32 w 80"/>
                  <a:gd name="T105" fmla="*/ 80 h 84"/>
                  <a:gd name="T106" fmla="*/ 32 w 80"/>
                  <a:gd name="T107" fmla="*/ 80 h 84"/>
                  <a:gd name="T108" fmla="*/ 32 w 80"/>
                  <a:gd name="T109" fmla="*/ 82 h 84"/>
                  <a:gd name="T110" fmla="*/ 30 w 80"/>
                  <a:gd name="T111" fmla="*/ 84 h 84"/>
                  <a:gd name="T112" fmla="*/ 26 w 80"/>
                  <a:gd name="T113" fmla="*/ 84 h 84"/>
                  <a:gd name="T114" fmla="*/ 24 w 80"/>
                  <a:gd name="T115" fmla="*/ 84 h 84"/>
                  <a:gd name="T116" fmla="*/ 22 w 80"/>
                  <a:gd name="T117" fmla="*/ 82 h 84"/>
                  <a:gd name="T118" fmla="*/ 12 w 80"/>
                  <a:gd name="T119" fmla="*/ 82 h 84"/>
                  <a:gd name="T120" fmla="*/ 10 w 80"/>
                  <a:gd name="T121" fmla="*/ 8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84">
                    <a:moveTo>
                      <a:pt x="10" y="80"/>
                    </a:moveTo>
                    <a:lnTo>
                      <a:pt x="10" y="74"/>
                    </a:lnTo>
                    <a:lnTo>
                      <a:pt x="6" y="74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6" y="54"/>
                    </a:lnTo>
                    <a:lnTo>
                      <a:pt x="14" y="44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4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4" y="12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20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0" y="30"/>
                    </a:lnTo>
                    <a:lnTo>
                      <a:pt x="78" y="34"/>
                    </a:lnTo>
                    <a:lnTo>
                      <a:pt x="74" y="44"/>
                    </a:lnTo>
                    <a:lnTo>
                      <a:pt x="66" y="52"/>
                    </a:lnTo>
                    <a:lnTo>
                      <a:pt x="56" y="60"/>
                    </a:lnTo>
                    <a:lnTo>
                      <a:pt x="44" y="64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40" y="66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2" y="82"/>
                    </a:lnTo>
                    <a:lnTo>
                      <a:pt x="12" y="82"/>
                    </a:lnTo>
                    <a:lnTo>
                      <a:pt x="10" y="8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7" name="Freeform 145">
                <a:extLst>
                  <a:ext uri="{FF2B5EF4-FFF2-40B4-BE49-F238E27FC236}">
                    <a16:creationId xmlns:a16="http://schemas.microsoft.com/office/drawing/2014/main" id="{04A905A8-A928-47D7-BBF0-EE8E053C8D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77100" y="5083175"/>
                <a:ext cx="425450" cy="1047750"/>
              </a:xfrm>
              <a:custGeom>
                <a:avLst/>
                <a:gdLst>
                  <a:gd name="T0" fmla="*/ 82 w 268"/>
                  <a:gd name="T1" fmla="*/ 28 h 660"/>
                  <a:gd name="T2" fmla="*/ 78 w 268"/>
                  <a:gd name="T3" fmla="*/ 38 h 660"/>
                  <a:gd name="T4" fmla="*/ 68 w 268"/>
                  <a:gd name="T5" fmla="*/ 58 h 660"/>
                  <a:gd name="T6" fmla="*/ 52 w 268"/>
                  <a:gd name="T7" fmla="*/ 90 h 660"/>
                  <a:gd name="T8" fmla="*/ 46 w 268"/>
                  <a:gd name="T9" fmla="*/ 126 h 660"/>
                  <a:gd name="T10" fmla="*/ 44 w 268"/>
                  <a:gd name="T11" fmla="*/ 238 h 660"/>
                  <a:gd name="T12" fmla="*/ 32 w 268"/>
                  <a:gd name="T13" fmla="*/ 256 h 660"/>
                  <a:gd name="T14" fmla="*/ 22 w 268"/>
                  <a:gd name="T15" fmla="*/ 282 h 660"/>
                  <a:gd name="T16" fmla="*/ 24 w 268"/>
                  <a:gd name="T17" fmla="*/ 310 h 660"/>
                  <a:gd name="T18" fmla="*/ 20 w 268"/>
                  <a:gd name="T19" fmla="*/ 332 h 660"/>
                  <a:gd name="T20" fmla="*/ 20 w 268"/>
                  <a:gd name="T21" fmla="*/ 370 h 660"/>
                  <a:gd name="T22" fmla="*/ 18 w 268"/>
                  <a:gd name="T23" fmla="*/ 382 h 660"/>
                  <a:gd name="T24" fmla="*/ 22 w 268"/>
                  <a:gd name="T25" fmla="*/ 390 h 660"/>
                  <a:gd name="T26" fmla="*/ 20 w 268"/>
                  <a:gd name="T27" fmla="*/ 428 h 660"/>
                  <a:gd name="T28" fmla="*/ 10 w 268"/>
                  <a:gd name="T29" fmla="*/ 438 h 660"/>
                  <a:gd name="T30" fmla="*/ 2 w 268"/>
                  <a:gd name="T31" fmla="*/ 466 h 660"/>
                  <a:gd name="T32" fmla="*/ 2 w 268"/>
                  <a:gd name="T33" fmla="*/ 530 h 660"/>
                  <a:gd name="T34" fmla="*/ 2 w 268"/>
                  <a:gd name="T35" fmla="*/ 554 h 660"/>
                  <a:gd name="T36" fmla="*/ 54 w 268"/>
                  <a:gd name="T37" fmla="*/ 570 h 660"/>
                  <a:gd name="T38" fmla="*/ 56 w 268"/>
                  <a:gd name="T39" fmla="*/ 588 h 660"/>
                  <a:gd name="T40" fmla="*/ 114 w 268"/>
                  <a:gd name="T41" fmla="*/ 660 h 660"/>
                  <a:gd name="T42" fmla="*/ 106 w 268"/>
                  <a:gd name="T43" fmla="*/ 624 h 660"/>
                  <a:gd name="T44" fmla="*/ 82 w 268"/>
                  <a:gd name="T45" fmla="*/ 616 h 660"/>
                  <a:gd name="T46" fmla="*/ 56 w 268"/>
                  <a:gd name="T47" fmla="*/ 568 h 660"/>
                  <a:gd name="T48" fmla="*/ 54 w 268"/>
                  <a:gd name="T49" fmla="*/ 534 h 660"/>
                  <a:gd name="T50" fmla="*/ 78 w 268"/>
                  <a:gd name="T51" fmla="*/ 506 h 660"/>
                  <a:gd name="T52" fmla="*/ 92 w 268"/>
                  <a:gd name="T53" fmla="*/ 492 h 660"/>
                  <a:gd name="T54" fmla="*/ 96 w 268"/>
                  <a:gd name="T55" fmla="*/ 482 h 660"/>
                  <a:gd name="T56" fmla="*/ 96 w 268"/>
                  <a:gd name="T57" fmla="*/ 466 h 660"/>
                  <a:gd name="T58" fmla="*/ 82 w 268"/>
                  <a:gd name="T59" fmla="*/ 456 h 660"/>
                  <a:gd name="T60" fmla="*/ 74 w 268"/>
                  <a:gd name="T61" fmla="*/ 436 h 660"/>
                  <a:gd name="T62" fmla="*/ 82 w 268"/>
                  <a:gd name="T63" fmla="*/ 424 h 660"/>
                  <a:gd name="T64" fmla="*/ 88 w 268"/>
                  <a:gd name="T65" fmla="*/ 424 h 660"/>
                  <a:gd name="T66" fmla="*/ 124 w 268"/>
                  <a:gd name="T67" fmla="*/ 368 h 660"/>
                  <a:gd name="T68" fmla="*/ 112 w 268"/>
                  <a:gd name="T69" fmla="*/ 346 h 660"/>
                  <a:gd name="T70" fmla="*/ 112 w 268"/>
                  <a:gd name="T71" fmla="*/ 334 h 660"/>
                  <a:gd name="T72" fmla="*/ 142 w 268"/>
                  <a:gd name="T73" fmla="*/ 314 h 660"/>
                  <a:gd name="T74" fmla="*/ 148 w 268"/>
                  <a:gd name="T75" fmla="*/ 300 h 660"/>
                  <a:gd name="T76" fmla="*/ 164 w 268"/>
                  <a:gd name="T77" fmla="*/ 294 h 660"/>
                  <a:gd name="T78" fmla="*/ 210 w 268"/>
                  <a:gd name="T79" fmla="*/ 282 h 660"/>
                  <a:gd name="T80" fmla="*/ 218 w 268"/>
                  <a:gd name="T81" fmla="*/ 250 h 660"/>
                  <a:gd name="T82" fmla="*/ 206 w 268"/>
                  <a:gd name="T83" fmla="*/ 216 h 660"/>
                  <a:gd name="T84" fmla="*/ 200 w 268"/>
                  <a:gd name="T85" fmla="*/ 202 h 660"/>
                  <a:gd name="T86" fmla="*/ 200 w 268"/>
                  <a:gd name="T87" fmla="*/ 180 h 660"/>
                  <a:gd name="T88" fmla="*/ 214 w 268"/>
                  <a:gd name="T89" fmla="*/ 134 h 660"/>
                  <a:gd name="T90" fmla="*/ 220 w 268"/>
                  <a:gd name="T91" fmla="*/ 120 h 660"/>
                  <a:gd name="T92" fmla="*/ 230 w 268"/>
                  <a:gd name="T93" fmla="*/ 110 h 660"/>
                  <a:gd name="T94" fmla="*/ 262 w 268"/>
                  <a:gd name="T95" fmla="*/ 84 h 660"/>
                  <a:gd name="T96" fmla="*/ 268 w 268"/>
                  <a:gd name="T97" fmla="*/ 68 h 660"/>
                  <a:gd name="T98" fmla="*/ 262 w 268"/>
                  <a:gd name="T99" fmla="*/ 62 h 660"/>
                  <a:gd name="T100" fmla="*/ 258 w 268"/>
                  <a:gd name="T101" fmla="*/ 58 h 660"/>
                  <a:gd name="T102" fmla="*/ 252 w 268"/>
                  <a:gd name="T103" fmla="*/ 58 h 660"/>
                  <a:gd name="T104" fmla="*/ 250 w 268"/>
                  <a:gd name="T105" fmla="*/ 72 h 660"/>
                  <a:gd name="T106" fmla="*/ 246 w 268"/>
                  <a:gd name="T107" fmla="*/ 86 h 660"/>
                  <a:gd name="T108" fmla="*/ 176 w 268"/>
                  <a:gd name="T109" fmla="*/ 34 h 660"/>
                  <a:gd name="T110" fmla="*/ 146 w 268"/>
                  <a:gd name="T111" fmla="*/ 18 h 660"/>
                  <a:gd name="T112" fmla="*/ 144 w 268"/>
                  <a:gd name="T113" fmla="*/ 6 h 660"/>
                  <a:gd name="T114" fmla="*/ 138 w 268"/>
                  <a:gd name="T115" fmla="*/ 2 h 660"/>
                  <a:gd name="T116" fmla="*/ 120 w 268"/>
                  <a:gd name="T117" fmla="*/ 16 h 660"/>
                  <a:gd name="T118" fmla="*/ 118 w 268"/>
                  <a:gd name="T119" fmla="*/ 8 h 660"/>
                  <a:gd name="T120" fmla="*/ 94 w 268"/>
                  <a:gd name="T121" fmla="*/ 0 h 660"/>
                  <a:gd name="T122" fmla="*/ 86 w 268"/>
                  <a:gd name="T123" fmla="*/ 14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8" h="660">
                    <a:moveTo>
                      <a:pt x="82" y="18"/>
                    </a:moveTo>
                    <a:lnTo>
                      <a:pt x="82" y="20"/>
                    </a:lnTo>
                    <a:lnTo>
                      <a:pt x="82" y="22"/>
                    </a:lnTo>
                    <a:lnTo>
                      <a:pt x="82" y="28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6" y="40"/>
                    </a:lnTo>
                    <a:lnTo>
                      <a:pt x="72" y="44"/>
                    </a:lnTo>
                    <a:lnTo>
                      <a:pt x="70" y="50"/>
                    </a:lnTo>
                    <a:lnTo>
                      <a:pt x="68" y="58"/>
                    </a:lnTo>
                    <a:lnTo>
                      <a:pt x="66" y="62"/>
                    </a:lnTo>
                    <a:lnTo>
                      <a:pt x="62" y="70"/>
                    </a:lnTo>
                    <a:lnTo>
                      <a:pt x="56" y="80"/>
                    </a:lnTo>
                    <a:lnTo>
                      <a:pt x="52" y="90"/>
                    </a:lnTo>
                    <a:lnTo>
                      <a:pt x="50" y="98"/>
                    </a:lnTo>
                    <a:lnTo>
                      <a:pt x="48" y="104"/>
                    </a:lnTo>
                    <a:lnTo>
                      <a:pt x="48" y="112"/>
                    </a:lnTo>
                    <a:lnTo>
                      <a:pt x="46" y="126"/>
                    </a:lnTo>
                    <a:lnTo>
                      <a:pt x="48" y="14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8"/>
                    </a:lnTo>
                    <a:lnTo>
                      <a:pt x="40" y="242"/>
                    </a:lnTo>
                    <a:lnTo>
                      <a:pt x="38" y="246"/>
                    </a:lnTo>
                    <a:lnTo>
                      <a:pt x="34" y="250"/>
                    </a:lnTo>
                    <a:lnTo>
                      <a:pt x="32" y="256"/>
                    </a:lnTo>
                    <a:lnTo>
                      <a:pt x="30" y="260"/>
                    </a:lnTo>
                    <a:lnTo>
                      <a:pt x="28" y="262"/>
                    </a:lnTo>
                    <a:lnTo>
                      <a:pt x="24" y="280"/>
                    </a:lnTo>
                    <a:lnTo>
                      <a:pt x="22" y="282"/>
                    </a:lnTo>
                    <a:lnTo>
                      <a:pt x="22" y="284"/>
                    </a:lnTo>
                    <a:lnTo>
                      <a:pt x="24" y="292"/>
                    </a:lnTo>
                    <a:lnTo>
                      <a:pt x="22" y="302"/>
                    </a:lnTo>
                    <a:lnTo>
                      <a:pt x="24" y="310"/>
                    </a:lnTo>
                    <a:lnTo>
                      <a:pt x="22" y="322"/>
                    </a:lnTo>
                    <a:lnTo>
                      <a:pt x="18" y="324"/>
                    </a:lnTo>
                    <a:lnTo>
                      <a:pt x="18" y="332"/>
                    </a:lnTo>
                    <a:lnTo>
                      <a:pt x="20" y="332"/>
                    </a:lnTo>
                    <a:lnTo>
                      <a:pt x="20" y="336"/>
                    </a:lnTo>
                    <a:lnTo>
                      <a:pt x="20" y="348"/>
                    </a:lnTo>
                    <a:lnTo>
                      <a:pt x="20" y="360"/>
                    </a:lnTo>
                    <a:lnTo>
                      <a:pt x="20" y="370"/>
                    </a:lnTo>
                    <a:lnTo>
                      <a:pt x="20" y="374"/>
                    </a:lnTo>
                    <a:lnTo>
                      <a:pt x="18" y="378"/>
                    </a:lnTo>
                    <a:lnTo>
                      <a:pt x="18" y="380"/>
                    </a:lnTo>
                    <a:lnTo>
                      <a:pt x="18" y="382"/>
                    </a:lnTo>
                    <a:lnTo>
                      <a:pt x="18" y="384"/>
                    </a:lnTo>
                    <a:lnTo>
                      <a:pt x="20" y="386"/>
                    </a:lnTo>
                    <a:lnTo>
                      <a:pt x="20" y="388"/>
                    </a:lnTo>
                    <a:lnTo>
                      <a:pt x="22" y="390"/>
                    </a:lnTo>
                    <a:lnTo>
                      <a:pt x="22" y="396"/>
                    </a:lnTo>
                    <a:lnTo>
                      <a:pt x="22" y="408"/>
                    </a:lnTo>
                    <a:lnTo>
                      <a:pt x="22" y="420"/>
                    </a:lnTo>
                    <a:lnTo>
                      <a:pt x="20" y="428"/>
                    </a:lnTo>
                    <a:lnTo>
                      <a:pt x="20" y="430"/>
                    </a:lnTo>
                    <a:lnTo>
                      <a:pt x="16" y="432"/>
                    </a:lnTo>
                    <a:lnTo>
                      <a:pt x="14" y="434"/>
                    </a:lnTo>
                    <a:lnTo>
                      <a:pt x="10" y="438"/>
                    </a:lnTo>
                    <a:lnTo>
                      <a:pt x="6" y="442"/>
                    </a:lnTo>
                    <a:lnTo>
                      <a:pt x="4" y="446"/>
                    </a:lnTo>
                    <a:lnTo>
                      <a:pt x="2" y="452"/>
                    </a:lnTo>
                    <a:lnTo>
                      <a:pt x="2" y="466"/>
                    </a:lnTo>
                    <a:lnTo>
                      <a:pt x="2" y="486"/>
                    </a:lnTo>
                    <a:lnTo>
                      <a:pt x="2" y="506"/>
                    </a:lnTo>
                    <a:lnTo>
                      <a:pt x="2" y="524"/>
                    </a:lnTo>
                    <a:lnTo>
                      <a:pt x="2" y="530"/>
                    </a:lnTo>
                    <a:lnTo>
                      <a:pt x="0" y="532"/>
                    </a:lnTo>
                    <a:lnTo>
                      <a:pt x="0" y="536"/>
                    </a:lnTo>
                    <a:lnTo>
                      <a:pt x="2" y="542"/>
                    </a:lnTo>
                    <a:lnTo>
                      <a:pt x="2" y="554"/>
                    </a:lnTo>
                    <a:lnTo>
                      <a:pt x="14" y="568"/>
                    </a:lnTo>
                    <a:lnTo>
                      <a:pt x="52" y="568"/>
                    </a:lnTo>
                    <a:lnTo>
                      <a:pt x="54" y="568"/>
                    </a:lnTo>
                    <a:lnTo>
                      <a:pt x="54" y="570"/>
                    </a:lnTo>
                    <a:lnTo>
                      <a:pt x="54" y="572"/>
                    </a:lnTo>
                    <a:lnTo>
                      <a:pt x="54" y="574"/>
                    </a:lnTo>
                    <a:lnTo>
                      <a:pt x="54" y="580"/>
                    </a:lnTo>
                    <a:lnTo>
                      <a:pt x="56" y="588"/>
                    </a:lnTo>
                    <a:lnTo>
                      <a:pt x="56" y="612"/>
                    </a:lnTo>
                    <a:lnTo>
                      <a:pt x="60" y="638"/>
                    </a:lnTo>
                    <a:lnTo>
                      <a:pt x="100" y="640"/>
                    </a:lnTo>
                    <a:lnTo>
                      <a:pt x="114" y="660"/>
                    </a:lnTo>
                    <a:lnTo>
                      <a:pt x="116" y="654"/>
                    </a:lnTo>
                    <a:lnTo>
                      <a:pt x="118" y="648"/>
                    </a:lnTo>
                    <a:lnTo>
                      <a:pt x="118" y="638"/>
                    </a:lnTo>
                    <a:lnTo>
                      <a:pt x="106" y="624"/>
                    </a:lnTo>
                    <a:lnTo>
                      <a:pt x="94" y="614"/>
                    </a:lnTo>
                    <a:lnTo>
                      <a:pt x="92" y="616"/>
                    </a:lnTo>
                    <a:lnTo>
                      <a:pt x="88" y="616"/>
                    </a:lnTo>
                    <a:lnTo>
                      <a:pt x="82" y="616"/>
                    </a:lnTo>
                    <a:lnTo>
                      <a:pt x="74" y="612"/>
                    </a:lnTo>
                    <a:lnTo>
                      <a:pt x="66" y="604"/>
                    </a:lnTo>
                    <a:lnTo>
                      <a:pt x="60" y="590"/>
                    </a:lnTo>
                    <a:lnTo>
                      <a:pt x="56" y="568"/>
                    </a:lnTo>
                    <a:lnTo>
                      <a:pt x="56" y="564"/>
                    </a:lnTo>
                    <a:lnTo>
                      <a:pt x="54" y="554"/>
                    </a:lnTo>
                    <a:lnTo>
                      <a:pt x="52" y="544"/>
                    </a:lnTo>
                    <a:lnTo>
                      <a:pt x="54" y="534"/>
                    </a:lnTo>
                    <a:lnTo>
                      <a:pt x="62" y="526"/>
                    </a:lnTo>
                    <a:lnTo>
                      <a:pt x="74" y="508"/>
                    </a:lnTo>
                    <a:lnTo>
                      <a:pt x="74" y="508"/>
                    </a:lnTo>
                    <a:lnTo>
                      <a:pt x="78" y="506"/>
                    </a:lnTo>
                    <a:lnTo>
                      <a:pt x="80" y="502"/>
                    </a:lnTo>
                    <a:lnTo>
                      <a:pt x="84" y="500"/>
                    </a:lnTo>
                    <a:lnTo>
                      <a:pt x="88" y="496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2"/>
                    </a:lnTo>
                    <a:lnTo>
                      <a:pt x="96" y="478"/>
                    </a:lnTo>
                    <a:lnTo>
                      <a:pt x="96" y="474"/>
                    </a:lnTo>
                    <a:lnTo>
                      <a:pt x="96" y="470"/>
                    </a:lnTo>
                    <a:lnTo>
                      <a:pt x="96" y="466"/>
                    </a:lnTo>
                    <a:lnTo>
                      <a:pt x="94" y="462"/>
                    </a:lnTo>
                    <a:lnTo>
                      <a:pt x="90" y="460"/>
                    </a:lnTo>
                    <a:lnTo>
                      <a:pt x="86" y="458"/>
                    </a:lnTo>
                    <a:lnTo>
                      <a:pt x="82" y="456"/>
                    </a:lnTo>
                    <a:lnTo>
                      <a:pt x="78" y="452"/>
                    </a:lnTo>
                    <a:lnTo>
                      <a:pt x="76" y="448"/>
                    </a:lnTo>
                    <a:lnTo>
                      <a:pt x="74" y="444"/>
                    </a:lnTo>
                    <a:lnTo>
                      <a:pt x="74" y="436"/>
                    </a:lnTo>
                    <a:lnTo>
                      <a:pt x="74" y="432"/>
                    </a:lnTo>
                    <a:lnTo>
                      <a:pt x="76" y="428"/>
                    </a:lnTo>
                    <a:lnTo>
                      <a:pt x="78" y="426"/>
                    </a:lnTo>
                    <a:lnTo>
                      <a:pt x="82" y="424"/>
                    </a:lnTo>
                    <a:lnTo>
                      <a:pt x="84" y="424"/>
                    </a:lnTo>
                    <a:lnTo>
                      <a:pt x="86" y="424"/>
                    </a:lnTo>
                    <a:lnTo>
                      <a:pt x="88" y="424"/>
                    </a:lnTo>
                    <a:lnTo>
                      <a:pt x="88" y="424"/>
                    </a:lnTo>
                    <a:lnTo>
                      <a:pt x="104" y="402"/>
                    </a:lnTo>
                    <a:lnTo>
                      <a:pt x="112" y="382"/>
                    </a:lnTo>
                    <a:lnTo>
                      <a:pt x="112" y="370"/>
                    </a:lnTo>
                    <a:lnTo>
                      <a:pt x="124" y="368"/>
                    </a:lnTo>
                    <a:lnTo>
                      <a:pt x="124" y="354"/>
                    </a:lnTo>
                    <a:lnTo>
                      <a:pt x="112" y="348"/>
                    </a:lnTo>
                    <a:lnTo>
                      <a:pt x="112" y="348"/>
                    </a:lnTo>
                    <a:lnTo>
                      <a:pt x="112" y="346"/>
                    </a:lnTo>
                    <a:lnTo>
                      <a:pt x="110" y="344"/>
                    </a:lnTo>
                    <a:lnTo>
                      <a:pt x="110" y="340"/>
                    </a:lnTo>
                    <a:lnTo>
                      <a:pt x="110" y="336"/>
                    </a:lnTo>
                    <a:lnTo>
                      <a:pt x="112" y="334"/>
                    </a:lnTo>
                    <a:lnTo>
                      <a:pt x="114" y="332"/>
                    </a:lnTo>
                    <a:lnTo>
                      <a:pt x="118" y="332"/>
                    </a:lnTo>
                    <a:lnTo>
                      <a:pt x="138" y="334"/>
                    </a:lnTo>
                    <a:lnTo>
                      <a:pt x="142" y="314"/>
                    </a:lnTo>
                    <a:lnTo>
                      <a:pt x="142" y="312"/>
                    </a:lnTo>
                    <a:lnTo>
                      <a:pt x="144" y="310"/>
                    </a:lnTo>
                    <a:lnTo>
                      <a:pt x="144" y="306"/>
                    </a:lnTo>
                    <a:lnTo>
                      <a:pt x="148" y="300"/>
                    </a:lnTo>
                    <a:lnTo>
                      <a:pt x="150" y="296"/>
                    </a:lnTo>
                    <a:lnTo>
                      <a:pt x="154" y="294"/>
                    </a:lnTo>
                    <a:lnTo>
                      <a:pt x="160" y="292"/>
                    </a:lnTo>
                    <a:lnTo>
                      <a:pt x="164" y="294"/>
                    </a:lnTo>
                    <a:lnTo>
                      <a:pt x="172" y="294"/>
                    </a:lnTo>
                    <a:lnTo>
                      <a:pt x="184" y="294"/>
                    </a:lnTo>
                    <a:lnTo>
                      <a:pt x="198" y="290"/>
                    </a:lnTo>
                    <a:lnTo>
                      <a:pt x="210" y="282"/>
                    </a:lnTo>
                    <a:lnTo>
                      <a:pt x="218" y="266"/>
                    </a:lnTo>
                    <a:lnTo>
                      <a:pt x="220" y="262"/>
                    </a:lnTo>
                    <a:lnTo>
                      <a:pt x="220" y="256"/>
                    </a:lnTo>
                    <a:lnTo>
                      <a:pt x="218" y="250"/>
                    </a:lnTo>
                    <a:lnTo>
                      <a:pt x="216" y="242"/>
                    </a:lnTo>
                    <a:lnTo>
                      <a:pt x="214" y="234"/>
                    </a:lnTo>
                    <a:lnTo>
                      <a:pt x="208" y="218"/>
                    </a:lnTo>
                    <a:lnTo>
                      <a:pt x="206" y="216"/>
                    </a:lnTo>
                    <a:lnTo>
                      <a:pt x="206" y="214"/>
                    </a:lnTo>
                    <a:lnTo>
                      <a:pt x="204" y="210"/>
                    </a:lnTo>
                    <a:lnTo>
                      <a:pt x="202" y="206"/>
                    </a:lnTo>
                    <a:lnTo>
                      <a:pt x="200" y="202"/>
                    </a:lnTo>
                    <a:lnTo>
                      <a:pt x="200" y="196"/>
                    </a:lnTo>
                    <a:lnTo>
                      <a:pt x="202" y="194"/>
                    </a:lnTo>
                    <a:lnTo>
                      <a:pt x="202" y="190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58"/>
                    </a:lnTo>
                    <a:lnTo>
                      <a:pt x="202" y="152"/>
                    </a:lnTo>
                    <a:lnTo>
                      <a:pt x="214" y="134"/>
                    </a:lnTo>
                    <a:lnTo>
                      <a:pt x="214" y="132"/>
                    </a:lnTo>
                    <a:lnTo>
                      <a:pt x="214" y="128"/>
                    </a:lnTo>
                    <a:lnTo>
                      <a:pt x="218" y="124"/>
                    </a:lnTo>
                    <a:lnTo>
                      <a:pt x="220" y="120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0" y="110"/>
                    </a:lnTo>
                    <a:lnTo>
                      <a:pt x="230" y="110"/>
                    </a:lnTo>
                    <a:lnTo>
                      <a:pt x="238" y="104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62" y="84"/>
                    </a:lnTo>
                    <a:lnTo>
                      <a:pt x="264" y="82"/>
                    </a:lnTo>
                    <a:lnTo>
                      <a:pt x="266" y="76"/>
                    </a:lnTo>
                    <a:lnTo>
                      <a:pt x="268" y="72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66" y="62"/>
                    </a:lnTo>
                    <a:lnTo>
                      <a:pt x="264" y="62"/>
                    </a:lnTo>
                    <a:lnTo>
                      <a:pt x="262" y="62"/>
                    </a:lnTo>
                    <a:lnTo>
                      <a:pt x="262" y="60"/>
                    </a:lnTo>
                    <a:lnTo>
                      <a:pt x="260" y="60"/>
                    </a:lnTo>
                    <a:lnTo>
                      <a:pt x="258" y="60"/>
                    </a:lnTo>
                    <a:lnTo>
                      <a:pt x="258" y="58"/>
                    </a:lnTo>
                    <a:lnTo>
                      <a:pt x="258" y="58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52" y="58"/>
                    </a:lnTo>
                    <a:lnTo>
                      <a:pt x="252" y="60"/>
                    </a:lnTo>
                    <a:lnTo>
                      <a:pt x="250" y="66"/>
                    </a:lnTo>
                    <a:lnTo>
                      <a:pt x="250" y="70"/>
                    </a:lnTo>
                    <a:lnTo>
                      <a:pt x="250" y="72"/>
                    </a:lnTo>
                    <a:lnTo>
                      <a:pt x="250" y="74"/>
                    </a:lnTo>
                    <a:lnTo>
                      <a:pt x="248" y="78"/>
                    </a:lnTo>
                    <a:lnTo>
                      <a:pt x="246" y="82"/>
                    </a:lnTo>
                    <a:lnTo>
                      <a:pt x="246" y="86"/>
                    </a:lnTo>
                    <a:lnTo>
                      <a:pt x="246" y="88"/>
                    </a:lnTo>
                    <a:lnTo>
                      <a:pt x="194" y="88"/>
                    </a:lnTo>
                    <a:lnTo>
                      <a:pt x="210" y="52"/>
                    </a:lnTo>
                    <a:lnTo>
                      <a:pt x="176" y="34"/>
                    </a:lnTo>
                    <a:lnTo>
                      <a:pt x="170" y="28"/>
                    </a:lnTo>
                    <a:lnTo>
                      <a:pt x="154" y="22"/>
                    </a:lnTo>
                    <a:lnTo>
                      <a:pt x="150" y="20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0" y="4"/>
                    </a:lnTo>
                    <a:lnTo>
                      <a:pt x="120" y="16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8" y="8"/>
                    </a:lnTo>
                    <a:lnTo>
                      <a:pt x="116" y="6"/>
                    </a:lnTo>
                    <a:lnTo>
                      <a:pt x="114" y="4"/>
                    </a:lnTo>
                    <a:lnTo>
                      <a:pt x="108" y="4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2" y="6"/>
                    </a:lnTo>
                    <a:lnTo>
                      <a:pt x="90" y="10"/>
                    </a:lnTo>
                    <a:lnTo>
                      <a:pt x="86" y="14"/>
                    </a:lnTo>
                    <a:lnTo>
                      <a:pt x="82" y="1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8" name="Freeform 146">
                <a:extLst>
                  <a:ext uri="{FF2B5EF4-FFF2-40B4-BE49-F238E27FC236}">
                    <a16:creationId xmlns:a16="http://schemas.microsoft.com/office/drawing/2014/main" id="{315BCF82-6F91-4DC0-854E-DB24F14530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70750" y="4464050"/>
                <a:ext cx="844550" cy="908050"/>
              </a:xfrm>
              <a:custGeom>
                <a:avLst/>
                <a:gdLst>
                  <a:gd name="T0" fmla="*/ 324 w 532"/>
                  <a:gd name="T1" fmla="*/ 492 h 572"/>
                  <a:gd name="T2" fmla="*/ 418 w 532"/>
                  <a:gd name="T3" fmla="*/ 404 h 572"/>
                  <a:gd name="T4" fmla="*/ 474 w 532"/>
                  <a:gd name="T5" fmla="*/ 284 h 572"/>
                  <a:gd name="T6" fmla="*/ 532 w 532"/>
                  <a:gd name="T7" fmla="*/ 162 h 572"/>
                  <a:gd name="T8" fmla="*/ 478 w 532"/>
                  <a:gd name="T9" fmla="*/ 116 h 572"/>
                  <a:gd name="T10" fmla="*/ 382 w 532"/>
                  <a:gd name="T11" fmla="*/ 96 h 572"/>
                  <a:gd name="T12" fmla="*/ 384 w 532"/>
                  <a:gd name="T13" fmla="*/ 80 h 572"/>
                  <a:gd name="T14" fmla="*/ 366 w 532"/>
                  <a:gd name="T15" fmla="*/ 76 h 572"/>
                  <a:gd name="T16" fmla="*/ 336 w 532"/>
                  <a:gd name="T17" fmla="*/ 72 h 572"/>
                  <a:gd name="T18" fmla="*/ 306 w 532"/>
                  <a:gd name="T19" fmla="*/ 84 h 572"/>
                  <a:gd name="T20" fmla="*/ 282 w 532"/>
                  <a:gd name="T21" fmla="*/ 96 h 572"/>
                  <a:gd name="T22" fmla="*/ 300 w 532"/>
                  <a:gd name="T23" fmla="*/ 76 h 572"/>
                  <a:gd name="T24" fmla="*/ 322 w 532"/>
                  <a:gd name="T25" fmla="*/ 50 h 572"/>
                  <a:gd name="T26" fmla="*/ 282 w 532"/>
                  <a:gd name="T27" fmla="*/ 0 h 572"/>
                  <a:gd name="T28" fmla="*/ 264 w 532"/>
                  <a:gd name="T29" fmla="*/ 20 h 572"/>
                  <a:gd name="T30" fmla="*/ 254 w 532"/>
                  <a:gd name="T31" fmla="*/ 22 h 572"/>
                  <a:gd name="T32" fmla="*/ 244 w 532"/>
                  <a:gd name="T33" fmla="*/ 22 h 572"/>
                  <a:gd name="T34" fmla="*/ 234 w 532"/>
                  <a:gd name="T35" fmla="*/ 24 h 572"/>
                  <a:gd name="T36" fmla="*/ 218 w 532"/>
                  <a:gd name="T37" fmla="*/ 22 h 572"/>
                  <a:gd name="T38" fmla="*/ 202 w 532"/>
                  <a:gd name="T39" fmla="*/ 26 h 572"/>
                  <a:gd name="T40" fmla="*/ 184 w 532"/>
                  <a:gd name="T41" fmla="*/ 24 h 572"/>
                  <a:gd name="T42" fmla="*/ 176 w 532"/>
                  <a:gd name="T43" fmla="*/ 2 h 572"/>
                  <a:gd name="T44" fmla="*/ 156 w 532"/>
                  <a:gd name="T45" fmla="*/ 14 h 572"/>
                  <a:gd name="T46" fmla="*/ 120 w 532"/>
                  <a:gd name="T47" fmla="*/ 6 h 572"/>
                  <a:gd name="T48" fmla="*/ 120 w 532"/>
                  <a:gd name="T49" fmla="*/ 10 h 572"/>
                  <a:gd name="T50" fmla="*/ 130 w 532"/>
                  <a:gd name="T51" fmla="*/ 26 h 572"/>
                  <a:gd name="T52" fmla="*/ 90 w 532"/>
                  <a:gd name="T53" fmla="*/ 52 h 572"/>
                  <a:gd name="T54" fmla="*/ 76 w 532"/>
                  <a:gd name="T55" fmla="*/ 44 h 572"/>
                  <a:gd name="T56" fmla="*/ 62 w 532"/>
                  <a:gd name="T57" fmla="*/ 62 h 572"/>
                  <a:gd name="T58" fmla="*/ 52 w 532"/>
                  <a:gd name="T59" fmla="*/ 70 h 572"/>
                  <a:gd name="T60" fmla="*/ 60 w 532"/>
                  <a:gd name="T61" fmla="*/ 96 h 572"/>
                  <a:gd name="T62" fmla="*/ 36 w 532"/>
                  <a:gd name="T63" fmla="*/ 132 h 572"/>
                  <a:gd name="T64" fmla="*/ 10 w 532"/>
                  <a:gd name="T65" fmla="*/ 146 h 572"/>
                  <a:gd name="T66" fmla="*/ 2 w 532"/>
                  <a:gd name="T67" fmla="*/ 164 h 572"/>
                  <a:gd name="T68" fmla="*/ 4 w 532"/>
                  <a:gd name="T69" fmla="*/ 194 h 572"/>
                  <a:gd name="T70" fmla="*/ 12 w 532"/>
                  <a:gd name="T71" fmla="*/ 198 h 572"/>
                  <a:gd name="T72" fmla="*/ 26 w 532"/>
                  <a:gd name="T73" fmla="*/ 206 h 572"/>
                  <a:gd name="T74" fmla="*/ 42 w 532"/>
                  <a:gd name="T75" fmla="*/ 198 h 572"/>
                  <a:gd name="T76" fmla="*/ 50 w 532"/>
                  <a:gd name="T77" fmla="*/ 226 h 572"/>
                  <a:gd name="T78" fmla="*/ 78 w 532"/>
                  <a:gd name="T79" fmla="*/ 224 h 572"/>
                  <a:gd name="T80" fmla="*/ 96 w 532"/>
                  <a:gd name="T81" fmla="*/ 210 h 572"/>
                  <a:gd name="T82" fmla="*/ 110 w 532"/>
                  <a:gd name="T83" fmla="*/ 206 h 572"/>
                  <a:gd name="T84" fmla="*/ 124 w 532"/>
                  <a:gd name="T85" fmla="*/ 248 h 572"/>
                  <a:gd name="T86" fmla="*/ 156 w 532"/>
                  <a:gd name="T87" fmla="*/ 266 h 572"/>
                  <a:gd name="T88" fmla="*/ 182 w 532"/>
                  <a:gd name="T89" fmla="*/ 288 h 572"/>
                  <a:gd name="T90" fmla="*/ 206 w 532"/>
                  <a:gd name="T91" fmla="*/ 310 h 572"/>
                  <a:gd name="T92" fmla="*/ 214 w 532"/>
                  <a:gd name="T93" fmla="*/ 326 h 572"/>
                  <a:gd name="T94" fmla="*/ 214 w 532"/>
                  <a:gd name="T95" fmla="*/ 372 h 572"/>
                  <a:gd name="T96" fmla="*/ 220 w 532"/>
                  <a:gd name="T97" fmla="*/ 416 h 572"/>
                  <a:gd name="T98" fmla="*/ 242 w 532"/>
                  <a:gd name="T99" fmla="*/ 422 h 572"/>
                  <a:gd name="T100" fmla="*/ 254 w 532"/>
                  <a:gd name="T101" fmla="*/ 436 h 572"/>
                  <a:gd name="T102" fmla="*/ 264 w 532"/>
                  <a:gd name="T103" fmla="*/ 450 h 572"/>
                  <a:gd name="T104" fmla="*/ 270 w 532"/>
                  <a:gd name="T105" fmla="*/ 466 h 572"/>
                  <a:gd name="T106" fmla="*/ 232 w 532"/>
                  <a:gd name="T107" fmla="*/ 500 h 572"/>
                  <a:gd name="T108" fmla="*/ 216 w 532"/>
                  <a:gd name="T109" fmla="*/ 524 h 572"/>
                  <a:gd name="T110" fmla="*/ 240 w 532"/>
                  <a:gd name="T111" fmla="*/ 538 h 572"/>
                  <a:gd name="T112" fmla="*/ 264 w 532"/>
                  <a:gd name="T113" fmla="*/ 552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2" h="572">
                    <a:moveTo>
                      <a:pt x="290" y="562"/>
                    </a:moveTo>
                    <a:lnTo>
                      <a:pt x="292" y="556"/>
                    </a:lnTo>
                    <a:lnTo>
                      <a:pt x="294" y="552"/>
                    </a:lnTo>
                    <a:lnTo>
                      <a:pt x="296" y="548"/>
                    </a:lnTo>
                    <a:lnTo>
                      <a:pt x="304" y="536"/>
                    </a:lnTo>
                    <a:lnTo>
                      <a:pt x="314" y="518"/>
                    </a:lnTo>
                    <a:lnTo>
                      <a:pt x="324" y="492"/>
                    </a:lnTo>
                    <a:lnTo>
                      <a:pt x="336" y="458"/>
                    </a:lnTo>
                    <a:lnTo>
                      <a:pt x="342" y="452"/>
                    </a:lnTo>
                    <a:lnTo>
                      <a:pt x="354" y="440"/>
                    </a:lnTo>
                    <a:lnTo>
                      <a:pt x="370" y="426"/>
                    </a:lnTo>
                    <a:lnTo>
                      <a:pt x="392" y="414"/>
                    </a:lnTo>
                    <a:lnTo>
                      <a:pt x="416" y="406"/>
                    </a:lnTo>
                    <a:lnTo>
                      <a:pt x="418" y="404"/>
                    </a:lnTo>
                    <a:lnTo>
                      <a:pt x="426" y="400"/>
                    </a:lnTo>
                    <a:lnTo>
                      <a:pt x="434" y="394"/>
                    </a:lnTo>
                    <a:lnTo>
                      <a:pt x="446" y="382"/>
                    </a:lnTo>
                    <a:lnTo>
                      <a:pt x="456" y="366"/>
                    </a:lnTo>
                    <a:lnTo>
                      <a:pt x="466" y="344"/>
                    </a:lnTo>
                    <a:lnTo>
                      <a:pt x="472" y="318"/>
                    </a:lnTo>
                    <a:lnTo>
                      <a:pt x="474" y="284"/>
                    </a:lnTo>
                    <a:lnTo>
                      <a:pt x="514" y="216"/>
                    </a:lnTo>
                    <a:lnTo>
                      <a:pt x="516" y="214"/>
                    </a:lnTo>
                    <a:lnTo>
                      <a:pt x="524" y="204"/>
                    </a:lnTo>
                    <a:lnTo>
                      <a:pt x="530" y="190"/>
                    </a:lnTo>
                    <a:lnTo>
                      <a:pt x="532" y="170"/>
                    </a:lnTo>
                    <a:lnTo>
                      <a:pt x="532" y="168"/>
                    </a:lnTo>
                    <a:lnTo>
                      <a:pt x="532" y="162"/>
                    </a:lnTo>
                    <a:lnTo>
                      <a:pt x="532" y="154"/>
                    </a:lnTo>
                    <a:lnTo>
                      <a:pt x="528" y="146"/>
                    </a:lnTo>
                    <a:lnTo>
                      <a:pt x="518" y="138"/>
                    </a:lnTo>
                    <a:lnTo>
                      <a:pt x="502" y="132"/>
                    </a:lnTo>
                    <a:lnTo>
                      <a:pt x="498" y="130"/>
                    </a:lnTo>
                    <a:lnTo>
                      <a:pt x="490" y="124"/>
                    </a:lnTo>
                    <a:lnTo>
                      <a:pt x="478" y="116"/>
                    </a:lnTo>
                    <a:lnTo>
                      <a:pt x="464" y="110"/>
                    </a:lnTo>
                    <a:lnTo>
                      <a:pt x="448" y="110"/>
                    </a:lnTo>
                    <a:lnTo>
                      <a:pt x="398" y="94"/>
                    </a:lnTo>
                    <a:lnTo>
                      <a:pt x="394" y="92"/>
                    </a:lnTo>
                    <a:lnTo>
                      <a:pt x="390" y="94"/>
                    </a:lnTo>
                    <a:lnTo>
                      <a:pt x="386" y="94"/>
                    </a:lnTo>
                    <a:lnTo>
                      <a:pt x="382" y="96"/>
                    </a:lnTo>
                    <a:lnTo>
                      <a:pt x="380" y="98"/>
                    </a:lnTo>
                    <a:lnTo>
                      <a:pt x="378" y="98"/>
                    </a:lnTo>
                    <a:lnTo>
                      <a:pt x="380" y="94"/>
                    </a:lnTo>
                    <a:lnTo>
                      <a:pt x="382" y="90"/>
                    </a:lnTo>
                    <a:lnTo>
                      <a:pt x="382" y="86"/>
                    </a:lnTo>
                    <a:lnTo>
                      <a:pt x="384" y="82"/>
                    </a:lnTo>
                    <a:lnTo>
                      <a:pt x="384" y="80"/>
                    </a:lnTo>
                    <a:lnTo>
                      <a:pt x="382" y="78"/>
                    </a:lnTo>
                    <a:lnTo>
                      <a:pt x="380" y="76"/>
                    </a:lnTo>
                    <a:lnTo>
                      <a:pt x="376" y="76"/>
                    </a:lnTo>
                    <a:lnTo>
                      <a:pt x="374" y="76"/>
                    </a:lnTo>
                    <a:lnTo>
                      <a:pt x="370" y="76"/>
                    </a:lnTo>
                    <a:lnTo>
                      <a:pt x="368" y="76"/>
                    </a:lnTo>
                    <a:lnTo>
                      <a:pt x="366" y="76"/>
                    </a:lnTo>
                    <a:lnTo>
                      <a:pt x="362" y="76"/>
                    </a:lnTo>
                    <a:lnTo>
                      <a:pt x="358" y="74"/>
                    </a:lnTo>
                    <a:lnTo>
                      <a:pt x="352" y="74"/>
                    </a:lnTo>
                    <a:lnTo>
                      <a:pt x="346" y="72"/>
                    </a:lnTo>
                    <a:lnTo>
                      <a:pt x="340" y="72"/>
                    </a:lnTo>
                    <a:lnTo>
                      <a:pt x="338" y="72"/>
                    </a:lnTo>
                    <a:lnTo>
                      <a:pt x="336" y="72"/>
                    </a:lnTo>
                    <a:lnTo>
                      <a:pt x="330" y="72"/>
                    </a:lnTo>
                    <a:lnTo>
                      <a:pt x="324" y="76"/>
                    </a:lnTo>
                    <a:lnTo>
                      <a:pt x="318" y="78"/>
                    </a:lnTo>
                    <a:lnTo>
                      <a:pt x="314" y="80"/>
                    </a:lnTo>
                    <a:lnTo>
                      <a:pt x="310" y="82"/>
                    </a:lnTo>
                    <a:lnTo>
                      <a:pt x="306" y="84"/>
                    </a:lnTo>
                    <a:lnTo>
                      <a:pt x="306" y="84"/>
                    </a:lnTo>
                    <a:lnTo>
                      <a:pt x="298" y="90"/>
                    </a:lnTo>
                    <a:lnTo>
                      <a:pt x="292" y="94"/>
                    </a:lnTo>
                    <a:lnTo>
                      <a:pt x="286" y="98"/>
                    </a:lnTo>
                    <a:lnTo>
                      <a:pt x="282" y="98"/>
                    </a:lnTo>
                    <a:lnTo>
                      <a:pt x="278" y="98"/>
                    </a:lnTo>
                    <a:lnTo>
                      <a:pt x="278" y="98"/>
                    </a:lnTo>
                    <a:lnTo>
                      <a:pt x="282" y="96"/>
                    </a:lnTo>
                    <a:lnTo>
                      <a:pt x="286" y="94"/>
                    </a:lnTo>
                    <a:lnTo>
                      <a:pt x="290" y="90"/>
                    </a:lnTo>
                    <a:lnTo>
                      <a:pt x="292" y="86"/>
                    </a:lnTo>
                    <a:lnTo>
                      <a:pt x="294" y="84"/>
                    </a:lnTo>
                    <a:lnTo>
                      <a:pt x="294" y="84"/>
                    </a:lnTo>
                    <a:lnTo>
                      <a:pt x="298" y="80"/>
                    </a:lnTo>
                    <a:lnTo>
                      <a:pt x="300" y="76"/>
                    </a:lnTo>
                    <a:lnTo>
                      <a:pt x="304" y="72"/>
                    </a:lnTo>
                    <a:lnTo>
                      <a:pt x="308" y="68"/>
                    </a:lnTo>
                    <a:lnTo>
                      <a:pt x="312" y="66"/>
                    </a:lnTo>
                    <a:lnTo>
                      <a:pt x="314" y="64"/>
                    </a:lnTo>
                    <a:lnTo>
                      <a:pt x="316" y="62"/>
                    </a:lnTo>
                    <a:lnTo>
                      <a:pt x="320" y="56"/>
                    </a:lnTo>
                    <a:lnTo>
                      <a:pt x="322" y="50"/>
                    </a:lnTo>
                    <a:lnTo>
                      <a:pt x="322" y="46"/>
                    </a:lnTo>
                    <a:lnTo>
                      <a:pt x="322" y="46"/>
                    </a:lnTo>
                    <a:lnTo>
                      <a:pt x="312" y="26"/>
                    </a:lnTo>
                    <a:lnTo>
                      <a:pt x="296" y="8"/>
                    </a:lnTo>
                    <a:lnTo>
                      <a:pt x="290" y="4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4"/>
                    </a:lnTo>
                    <a:lnTo>
                      <a:pt x="274" y="8"/>
                    </a:lnTo>
                    <a:lnTo>
                      <a:pt x="270" y="8"/>
                    </a:lnTo>
                    <a:lnTo>
                      <a:pt x="270" y="10"/>
                    </a:lnTo>
                    <a:lnTo>
                      <a:pt x="268" y="14"/>
                    </a:lnTo>
                    <a:lnTo>
                      <a:pt x="266" y="18"/>
                    </a:lnTo>
                    <a:lnTo>
                      <a:pt x="264" y="20"/>
                    </a:lnTo>
                    <a:lnTo>
                      <a:pt x="264" y="22"/>
                    </a:lnTo>
                    <a:lnTo>
                      <a:pt x="262" y="24"/>
                    </a:lnTo>
                    <a:lnTo>
                      <a:pt x="260" y="24"/>
                    </a:lnTo>
                    <a:lnTo>
                      <a:pt x="260" y="24"/>
                    </a:lnTo>
                    <a:lnTo>
                      <a:pt x="258" y="24"/>
                    </a:lnTo>
                    <a:lnTo>
                      <a:pt x="256" y="24"/>
                    </a:lnTo>
                    <a:lnTo>
                      <a:pt x="254" y="22"/>
                    </a:lnTo>
                    <a:lnTo>
                      <a:pt x="252" y="22"/>
                    </a:lnTo>
                    <a:lnTo>
                      <a:pt x="252" y="22"/>
                    </a:lnTo>
                    <a:lnTo>
                      <a:pt x="250" y="22"/>
                    </a:lnTo>
                    <a:lnTo>
                      <a:pt x="248" y="22"/>
                    </a:lnTo>
                    <a:lnTo>
                      <a:pt x="248" y="22"/>
                    </a:lnTo>
                    <a:lnTo>
                      <a:pt x="246" y="22"/>
                    </a:lnTo>
                    <a:lnTo>
                      <a:pt x="244" y="22"/>
                    </a:lnTo>
                    <a:lnTo>
                      <a:pt x="242" y="24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34" y="24"/>
                    </a:lnTo>
                    <a:lnTo>
                      <a:pt x="232" y="22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2"/>
                    </a:lnTo>
                    <a:lnTo>
                      <a:pt x="226" y="24"/>
                    </a:lnTo>
                    <a:lnTo>
                      <a:pt x="224" y="24"/>
                    </a:lnTo>
                    <a:lnTo>
                      <a:pt x="218" y="22"/>
                    </a:lnTo>
                    <a:lnTo>
                      <a:pt x="218" y="26"/>
                    </a:lnTo>
                    <a:lnTo>
                      <a:pt x="218" y="28"/>
                    </a:lnTo>
                    <a:lnTo>
                      <a:pt x="218" y="28"/>
                    </a:lnTo>
                    <a:lnTo>
                      <a:pt x="214" y="28"/>
                    </a:lnTo>
                    <a:lnTo>
                      <a:pt x="212" y="26"/>
                    </a:lnTo>
                    <a:lnTo>
                      <a:pt x="206" y="26"/>
                    </a:lnTo>
                    <a:lnTo>
                      <a:pt x="202" y="26"/>
                    </a:lnTo>
                    <a:lnTo>
                      <a:pt x="194" y="28"/>
                    </a:lnTo>
                    <a:lnTo>
                      <a:pt x="192" y="28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28"/>
                    </a:lnTo>
                    <a:lnTo>
                      <a:pt x="184" y="24"/>
                    </a:lnTo>
                    <a:lnTo>
                      <a:pt x="184" y="20"/>
                    </a:lnTo>
                    <a:lnTo>
                      <a:pt x="184" y="18"/>
                    </a:lnTo>
                    <a:lnTo>
                      <a:pt x="184" y="14"/>
                    </a:lnTo>
                    <a:lnTo>
                      <a:pt x="184" y="10"/>
                    </a:lnTo>
                    <a:lnTo>
                      <a:pt x="184" y="6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76" y="2"/>
                    </a:lnTo>
                    <a:lnTo>
                      <a:pt x="176" y="4"/>
                    </a:lnTo>
                    <a:lnTo>
                      <a:pt x="174" y="6"/>
                    </a:lnTo>
                    <a:lnTo>
                      <a:pt x="172" y="8"/>
                    </a:lnTo>
                    <a:lnTo>
                      <a:pt x="166" y="6"/>
                    </a:lnTo>
                    <a:lnTo>
                      <a:pt x="156" y="10"/>
                    </a:lnTo>
                    <a:lnTo>
                      <a:pt x="156" y="14"/>
                    </a:lnTo>
                    <a:lnTo>
                      <a:pt x="142" y="16"/>
                    </a:lnTo>
                    <a:lnTo>
                      <a:pt x="138" y="10"/>
                    </a:lnTo>
                    <a:lnTo>
                      <a:pt x="136" y="10"/>
                    </a:lnTo>
                    <a:lnTo>
                      <a:pt x="134" y="10"/>
                    </a:lnTo>
                    <a:lnTo>
                      <a:pt x="128" y="8"/>
                    </a:lnTo>
                    <a:lnTo>
                      <a:pt x="124" y="8"/>
                    </a:lnTo>
                    <a:lnTo>
                      <a:pt x="120" y="6"/>
                    </a:lnTo>
                    <a:lnTo>
                      <a:pt x="116" y="4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22" y="12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4" y="22"/>
                    </a:lnTo>
                    <a:lnTo>
                      <a:pt x="126" y="24"/>
                    </a:lnTo>
                    <a:lnTo>
                      <a:pt x="128" y="26"/>
                    </a:lnTo>
                    <a:lnTo>
                      <a:pt x="130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6" y="34"/>
                    </a:lnTo>
                    <a:lnTo>
                      <a:pt x="128" y="38"/>
                    </a:lnTo>
                    <a:lnTo>
                      <a:pt x="110" y="58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88" y="52"/>
                    </a:lnTo>
                    <a:lnTo>
                      <a:pt x="84" y="50"/>
                    </a:lnTo>
                    <a:lnTo>
                      <a:pt x="80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52" y="44"/>
                    </a:lnTo>
                    <a:lnTo>
                      <a:pt x="52" y="52"/>
                    </a:lnTo>
                    <a:lnTo>
                      <a:pt x="60" y="5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2" y="60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4" y="72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6"/>
                    </a:lnTo>
                    <a:lnTo>
                      <a:pt x="60" y="92"/>
                    </a:lnTo>
                    <a:lnTo>
                      <a:pt x="60" y="96"/>
                    </a:lnTo>
                    <a:lnTo>
                      <a:pt x="52" y="126"/>
                    </a:lnTo>
                    <a:lnTo>
                      <a:pt x="50" y="132"/>
                    </a:lnTo>
                    <a:lnTo>
                      <a:pt x="44" y="132"/>
                    </a:lnTo>
                    <a:lnTo>
                      <a:pt x="44" y="132"/>
                    </a:lnTo>
                    <a:lnTo>
                      <a:pt x="42" y="130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8"/>
                    </a:lnTo>
                    <a:lnTo>
                      <a:pt x="14" y="142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52"/>
                    </a:lnTo>
                    <a:lnTo>
                      <a:pt x="8" y="156"/>
                    </a:lnTo>
                    <a:lnTo>
                      <a:pt x="6" y="158"/>
                    </a:lnTo>
                    <a:lnTo>
                      <a:pt x="6" y="160"/>
                    </a:lnTo>
                    <a:lnTo>
                      <a:pt x="4" y="162"/>
                    </a:lnTo>
                    <a:lnTo>
                      <a:pt x="2" y="164"/>
                    </a:lnTo>
                    <a:lnTo>
                      <a:pt x="0" y="168"/>
                    </a:lnTo>
                    <a:lnTo>
                      <a:pt x="0" y="174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2" y="190"/>
                    </a:lnTo>
                    <a:lnTo>
                      <a:pt x="4" y="192"/>
                    </a:lnTo>
                    <a:lnTo>
                      <a:pt x="4" y="194"/>
                    </a:lnTo>
                    <a:lnTo>
                      <a:pt x="6" y="198"/>
                    </a:lnTo>
                    <a:lnTo>
                      <a:pt x="6" y="200"/>
                    </a:lnTo>
                    <a:lnTo>
                      <a:pt x="4" y="200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14" y="200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8" y="204"/>
                    </a:lnTo>
                    <a:lnTo>
                      <a:pt x="22" y="204"/>
                    </a:lnTo>
                    <a:lnTo>
                      <a:pt x="26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4" y="204"/>
                    </a:lnTo>
                    <a:lnTo>
                      <a:pt x="36" y="202"/>
                    </a:lnTo>
                    <a:lnTo>
                      <a:pt x="38" y="200"/>
                    </a:lnTo>
                    <a:lnTo>
                      <a:pt x="42" y="198"/>
                    </a:lnTo>
                    <a:lnTo>
                      <a:pt x="42" y="196"/>
                    </a:lnTo>
                    <a:lnTo>
                      <a:pt x="42" y="222"/>
                    </a:lnTo>
                    <a:lnTo>
                      <a:pt x="42" y="222"/>
                    </a:lnTo>
                    <a:lnTo>
                      <a:pt x="42" y="224"/>
                    </a:lnTo>
                    <a:lnTo>
                      <a:pt x="44" y="224"/>
                    </a:lnTo>
                    <a:lnTo>
                      <a:pt x="48" y="226"/>
                    </a:lnTo>
                    <a:lnTo>
                      <a:pt x="50" y="226"/>
                    </a:lnTo>
                    <a:lnTo>
                      <a:pt x="54" y="226"/>
                    </a:lnTo>
                    <a:lnTo>
                      <a:pt x="58" y="226"/>
                    </a:lnTo>
                    <a:lnTo>
                      <a:pt x="64" y="226"/>
                    </a:lnTo>
                    <a:lnTo>
                      <a:pt x="70" y="226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78" y="224"/>
                    </a:lnTo>
                    <a:lnTo>
                      <a:pt x="80" y="222"/>
                    </a:lnTo>
                    <a:lnTo>
                      <a:pt x="84" y="218"/>
                    </a:lnTo>
                    <a:lnTo>
                      <a:pt x="86" y="216"/>
                    </a:lnTo>
                    <a:lnTo>
                      <a:pt x="86" y="214"/>
                    </a:lnTo>
                    <a:lnTo>
                      <a:pt x="90" y="212"/>
                    </a:lnTo>
                    <a:lnTo>
                      <a:pt x="94" y="210"/>
                    </a:lnTo>
                    <a:lnTo>
                      <a:pt x="96" y="210"/>
                    </a:lnTo>
                    <a:lnTo>
                      <a:pt x="100" y="212"/>
                    </a:lnTo>
                    <a:lnTo>
                      <a:pt x="102" y="212"/>
                    </a:lnTo>
                    <a:lnTo>
                      <a:pt x="102" y="212"/>
                    </a:lnTo>
                    <a:lnTo>
                      <a:pt x="104" y="210"/>
                    </a:lnTo>
                    <a:lnTo>
                      <a:pt x="106" y="208"/>
                    </a:lnTo>
                    <a:lnTo>
                      <a:pt x="108" y="206"/>
                    </a:lnTo>
                    <a:lnTo>
                      <a:pt x="110" y="206"/>
                    </a:lnTo>
                    <a:lnTo>
                      <a:pt x="112" y="206"/>
                    </a:lnTo>
                    <a:lnTo>
                      <a:pt x="112" y="208"/>
                    </a:lnTo>
                    <a:lnTo>
                      <a:pt x="112" y="212"/>
                    </a:lnTo>
                    <a:lnTo>
                      <a:pt x="112" y="216"/>
                    </a:lnTo>
                    <a:lnTo>
                      <a:pt x="112" y="226"/>
                    </a:lnTo>
                    <a:lnTo>
                      <a:pt x="114" y="238"/>
                    </a:lnTo>
                    <a:lnTo>
                      <a:pt x="124" y="248"/>
                    </a:lnTo>
                    <a:lnTo>
                      <a:pt x="136" y="252"/>
                    </a:lnTo>
                    <a:lnTo>
                      <a:pt x="146" y="250"/>
                    </a:lnTo>
                    <a:lnTo>
                      <a:pt x="148" y="252"/>
                    </a:lnTo>
                    <a:lnTo>
                      <a:pt x="148" y="254"/>
                    </a:lnTo>
                    <a:lnTo>
                      <a:pt x="150" y="258"/>
                    </a:lnTo>
                    <a:lnTo>
                      <a:pt x="152" y="262"/>
                    </a:lnTo>
                    <a:lnTo>
                      <a:pt x="156" y="266"/>
                    </a:lnTo>
                    <a:lnTo>
                      <a:pt x="162" y="268"/>
                    </a:lnTo>
                    <a:lnTo>
                      <a:pt x="164" y="268"/>
                    </a:lnTo>
                    <a:lnTo>
                      <a:pt x="166" y="272"/>
                    </a:lnTo>
                    <a:lnTo>
                      <a:pt x="170" y="274"/>
                    </a:lnTo>
                    <a:lnTo>
                      <a:pt x="174" y="278"/>
                    </a:lnTo>
                    <a:lnTo>
                      <a:pt x="178" y="284"/>
                    </a:lnTo>
                    <a:lnTo>
                      <a:pt x="182" y="288"/>
                    </a:lnTo>
                    <a:lnTo>
                      <a:pt x="182" y="294"/>
                    </a:lnTo>
                    <a:lnTo>
                      <a:pt x="206" y="296"/>
                    </a:lnTo>
                    <a:lnTo>
                      <a:pt x="206" y="298"/>
                    </a:lnTo>
                    <a:lnTo>
                      <a:pt x="204" y="300"/>
                    </a:lnTo>
                    <a:lnTo>
                      <a:pt x="204" y="304"/>
                    </a:lnTo>
                    <a:lnTo>
                      <a:pt x="204" y="308"/>
                    </a:lnTo>
                    <a:lnTo>
                      <a:pt x="206" y="310"/>
                    </a:lnTo>
                    <a:lnTo>
                      <a:pt x="206" y="310"/>
                    </a:lnTo>
                    <a:lnTo>
                      <a:pt x="208" y="312"/>
                    </a:lnTo>
                    <a:lnTo>
                      <a:pt x="210" y="312"/>
                    </a:lnTo>
                    <a:lnTo>
                      <a:pt x="212" y="314"/>
                    </a:lnTo>
                    <a:lnTo>
                      <a:pt x="214" y="318"/>
                    </a:lnTo>
                    <a:lnTo>
                      <a:pt x="214" y="322"/>
                    </a:lnTo>
                    <a:lnTo>
                      <a:pt x="214" y="326"/>
                    </a:lnTo>
                    <a:lnTo>
                      <a:pt x="214" y="338"/>
                    </a:lnTo>
                    <a:lnTo>
                      <a:pt x="214" y="350"/>
                    </a:lnTo>
                    <a:lnTo>
                      <a:pt x="214" y="362"/>
                    </a:lnTo>
                    <a:lnTo>
                      <a:pt x="210" y="368"/>
                    </a:lnTo>
                    <a:lnTo>
                      <a:pt x="212" y="368"/>
                    </a:lnTo>
                    <a:lnTo>
                      <a:pt x="212" y="370"/>
                    </a:lnTo>
                    <a:lnTo>
                      <a:pt x="214" y="372"/>
                    </a:lnTo>
                    <a:lnTo>
                      <a:pt x="214" y="374"/>
                    </a:lnTo>
                    <a:lnTo>
                      <a:pt x="214" y="380"/>
                    </a:lnTo>
                    <a:lnTo>
                      <a:pt x="216" y="384"/>
                    </a:lnTo>
                    <a:lnTo>
                      <a:pt x="216" y="396"/>
                    </a:lnTo>
                    <a:lnTo>
                      <a:pt x="218" y="408"/>
                    </a:lnTo>
                    <a:lnTo>
                      <a:pt x="218" y="416"/>
                    </a:lnTo>
                    <a:lnTo>
                      <a:pt x="220" y="416"/>
                    </a:lnTo>
                    <a:lnTo>
                      <a:pt x="220" y="418"/>
                    </a:lnTo>
                    <a:lnTo>
                      <a:pt x="222" y="420"/>
                    </a:lnTo>
                    <a:lnTo>
                      <a:pt x="226" y="420"/>
                    </a:lnTo>
                    <a:lnTo>
                      <a:pt x="236" y="424"/>
                    </a:lnTo>
                    <a:lnTo>
                      <a:pt x="238" y="422"/>
                    </a:lnTo>
                    <a:lnTo>
                      <a:pt x="240" y="422"/>
                    </a:lnTo>
                    <a:lnTo>
                      <a:pt x="242" y="422"/>
                    </a:lnTo>
                    <a:lnTo>
                      <a:pt x="244" y="422"/>
                    </a:lnTo>
                    <a:lnTo>
                      <a:pt x="246" y="422"/>
                    </a:lnTo>
                    <a:lnTo>
                      <a:pt x="248" y="424"/>
                    </a:lnTo>
                    <a:lnTo>
                      <a:pt x="248" y="424"/>
                    </a:lnTo>
                    <a:lnTo>
                      <a:pt x="250" y="428"/>
                    </a:lnTo>
                    <a:lnTo>
                      <a:pt x="252" y="432"/>
                    </a:lnTo>
                    <a:lnTo>
                      <a:pt x="254" y="436"/>
                    </a:lnTo>
                    <a:lnTo>
                      <a:pt x="256" y="442"/>
                    </a:lnTo>
                    <a:lnTo>
                      <a:pt x="256" y="446"/>
                    </a:lnTo>
                    <a:lnTo>
                      <a:pt x="256" y="448"/>
                    </a:lnTo>
                    <a:lnTo>
                      <a:pt x="256" y="448"/>
                    </a:lnTo>
                    <a:lnTo>
                      <a:pt x="260" y="450"/>
                    </a:lnTo>
                    <a:lnTo>
                      <a:pt x="264" y="450"/>
                    </a:lnTo>
                    <a:lnTo>
                      <a:pt x="264" y="450"/>
                    </a:lnTo>
                    <a:lnTo>
                      <a:pt x="266" y="452"/>
                    </a:lnTo>
                    <a:lnTo>
                      <a:pt x="266" y="452"/>
                    </a:lnTo>
                    <a:lnTo>
                      <a:pt x="268" y="452"/>
                    </a:lnTo>
                    <a:lnTo>
                      <a:pt x="270" y="454"/>
                    </a:lnTo>
                    <a:lnTo>
                      <a:pt x="270" y="458"/>
                    </a:lnTo>
                    <a:lnTo>
                      <a:pt x="270" y="462"/>
                    </a:lnTo>
                    <a:lnTo>
                      <a:pt x="270" y="466"/>
                    </a:lnTo>
                    <a:lnTo>
                      <a:pt x="266" y="472"/>
                    </a:lnTo>
                    <a:lnTo>
                      <a:pt x="264" y="474"/>
                    </a:lnTo>
                    <a:lnTo>
                      <a:pt x="258" y="480"/>
                    </a:lnTo>
                    <a:lnTo>
                      <a:pt x="248" y="488"/>
                    </a:lnTo>
                    <a:lnTo>
                      <a:pt x="240" y="494"/>
                    </a:lnTo>
                    <a:lnTo>
                      <a:pt x="234" y="500"/>
                    </a:lnTo>
                    <a:lnTo>
                      <a:pt x="232" y="500"/>
                    </a:lnTo>
                    <a:lnTo>
                      <a:pt x="230" y="502"/>
                    </a:lnTo>
                    <a:lnTo>
                      <a:pt x="228" y="506"/>
                    </a:lnTo>
                    <a:lnTo>
                      <a:pt x="224" y="510"/>
                    </a:lnTo>
                    <a:lnTo>
                      <a:pt x="220" y="514"/>
                    </a:lnTo>
                    <a:lnTo>
                      <a:pt x="218" y="518"/>
                    </a:lnTo>
                    <a:lnTo>
                      <a:pt x="216" y="522"/>
                    </a:lnTo>
                    <a:lnTo>
                      <a:pt x="216" y="524"/>
                    </a:lnTo>
                    <a:lnTo>
                      <a:pt x="216" y="524"/>
                    </a:lnTo>
                    <a:lnTo>
                      <a:pt x="218" y="524"/>
                    </a:lnTo>
                    <a:lnTo>
                      <a:pt x="220" y="522"/>
                    </a:lnTo>
                    <a:lnTo>
                      <a:pt x="224" y="524"/>
                    </a:lnTo>
                    <a:lnTo>
                      <a:pt x="226" y="526"/>
                    </a:lnTo>
                    <a:lnTo>
                      <a:pt x="230" y="530"/>
                    </a:lnTo>
                    <a:lnTo>
                      <a:pt x="240" y="538"/>
                    </a:lnTo>
                    <a:lnTo>
                      <a:pt x="240" y="540"/>
                    </a:lnTo>
                    <a:lnTo>
                      <a:pt x="244" y="540"/>
                    </a:lnTo>
                    <a:lnTo>
                      <a:pt x="248" y="542"/>
                    </a:lnTo>
                    <a:lnTo>
                      <a:pt x="254" y="544"/>
                    </a:lnTo>
                    <a:lnTo>
                      <a:pt x="258" y="546"/>
                    </a:lnTo>
                    <a:lnTo>
                      <a:pt x="262" y="548"/>
                    </a:lnTo>
                    <a:lnTo>
                      <a:pt x="264" y="552"/>
                    </a:lnTo>
                    <a:lnTo>
                      <a:pt x="278" y="568"/>
                    </a:lnTo>
                    <a:lnTo>
                      <a:pt x="282" y="572"/>
                    </a:lnTo>
                    <a:lnTo>
                      <a:pt x="290" y="56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9" name="Freeform 147">
                <a:extLst>
                  <a:ext uri="{FF2B5EF4-FFF2-40B4-BE49-F238E27FC236}">
                    <a16:creationId xmlns:a16="http://schemas.microsoft.com/office/drawing/2014/main" id="{DFB790AF-9B0D-478A-A5D7-C45CED9CB87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19950" y="4943475"/>
                <a:ext cx="238125" cy="1200150"/>
              </a:xfrm>
              <a:custGeom>
                <a:avLst/>
                <a:gdLst>
                  <a:gd name="T0" fmla="*/ 130 w 150"/>
                  <a:gd name="T1" fmla="*/ 742 h 756"/>
                  <a:gd name="T2" fmla="*/ 102 w 150"/>
                  <a:gd name="T3" fmla="*/ 748 h 756"/>
                  <a:gd name="T4" fmla="*/ 92 w 150"/>
                  <a:gd name="T5" fmla="*/ 748 h 756"/>
                  <a:gd name="T6" fmla="*/ 54 w 150"/>
                  <a:gd name="T7" fmla="*/ 716 h 756"/>
                  <a:gd name="T8" fmla="*/ 70 w 150"/>
                  <a:gd name="T9" fmla="*/ 688 h 756"/>
                  <a:gd name="T10" fmla="*/ 58 w 150"/>
                  <a:gd name="T11" fmla="*/ 678 h 756"/>
                  <a:gd name="T12" fmla="*/ 42 w 150"/>
                  <a:gd name="T13" fmla="*/ 678 h 756"/>
                  <a:gd name="T14" fmla="*/ 34 w 150"/>
                  <a:gd name="T15" fmla="*/ 686 h 756"/>
                  <a:gd name="T16" fmla="*/ 0 w 150"/>
                  <a:gd name="T17" fmla="*/ 622 h 756"/>
                  <a:gd name="T18" fmla="*/ 8 w 150"/>
                  <a:gd name="T19" fmla="*/ 540 h 756"/>
                  <a:gd name="T20" fmla="*/ 30 w 150"/>
                  <a:gd name="T21" fmla="*/ 452 h 756"/>
                  <a:gd name="T22" fmla="*/ 28 w 150"/>
                  <a:gd name="T23" fmla="*/ 398 h 756"/>
                  <a:gd name="T24" fmla="*/ 48 w 150"/>
                  <a:gd name="T25" fmla="*/ 368 h 756"/>
                  <a:gd name="T26" fmla="*/ 46 w 150"/>
                  <a:gd name="T27" fmla="*/ 336 h 756"/>
                  <a:gd name="T28" fmla="*/ 38 w 150"/>
                  <a:gd name="T29" fmla="*/ 352 h 756"/>
                  <a:gd name="T30" fmla="*/ 36 w 150"/>
                  <a:gd name="T31" fmla="*/ 372 h 756"/>
                  <a:gd name="T32" fmla="*/ 30 w 150"/>
                  <a:gd name="T33" fmla="*/ 380 h 756"/>
                  <a:gd name="T34" fmla="*/ 50 w 150"/>
                  <a:gd name="T35" fmla="*/ 260 h 756"/>
                  <a:gd name="T36" fmla="*/ 56 w 150"/>
                  <a:gd name="T37" fmla="*/ 214 h 756"/>
                  <a:gd name="T38" fmla="*/ 66 w 150"/>
                  <a:gd name="T39" fmla="*/ 184 h 756"/>
                  <a:gd name="T40" fmla="*/ 66 w 150"/>
                  <a:gd name="T41" fmla="*/ 166 h 756"/>
                  <a:gd name="T42" fmla="*/ 68 w 150"/>
                  <a:gd name="T43" fmla="*/ 150 h 756"/>
                  <a:gd name="T44" fmla="*/ 70 w 150"/>
                  <a:gd name="T45" fmla="*/ 134 h 756"/>
                  <a:gd name="T46" fmla="*/ 68 w 150"/>
                  <a:gd name="T47" fmla="*/ 110 h 756"/>
                  <a:gd name="T48" fmla="*/ 72 w 150"/>
                  <a:gd name="T49" fmla="*/ 88 h 756"/>
                  <a:gd name="T50" fmla="*/ 64 w 150"/>
                  <a:gd name="T51" fmla="*/ 30 h 756"/>
                  <a:gd name="T52" fmla="*/ 46 w 150"/>
                  <a:gd name="T53" fmla="*/ 10 h 756"/>
                  <a:gd name="T54" fmla="*/ 60 w 150"/>
                  <a:gd name="T55" fmla="*/ 6 h 756"/>
                  <a:gd name="T56" fmla="*/ 74 w 150"/>
                  <a:gd name="T57" fmla="*/ 8 h 756"/>
                  <a:gd name="T58" fmla="*/ 100 w 150"/>
                  <a:gd name="T59" fmla="*/ 46 h 756"/>
                  <a:gd name="T60" fmla="*/ 110 w 150"/>
                  <a:gd name="T61" fmla="*/ 106 h 756"/>
                  <a:gd name="T62" fmla="*/ 116 w 150"/>
                  <a:gd name="T63" fmla="*/ 108 h 756"/>
                  <a:gd name="T64" fmla="*/ 118 w 150"/>
                  <a:gd name="T65" fmla="*/ 116 h 756"/>
                  <a:gd name="T66" fmla="*/ 114 w 150"/>
                  <a:gd name="T67" fmla="*/ 126 h 756"/>
                  <a:gd name="T68" fmla="*/ 104 w 150"/>
                  <a:gd name="T69" fmla="*/ 146 h 756"/>
                  <a:gd name="T70" fmla="*/ 88 w 150"/>
                  <a:gd name="T71" fmla="*/ 178 h 756"/>
                  <a:gd name="T72" fmla="*/ 82 w 150"/>
                  <a:gd name="T73" fmla="*/ 214 h 756"/>
                  <a:gd name="T74" fmla="*/ 80 w 150"/>
                  <a:gd name="T75" fmla="*/ 326 h 756"/>
                  <a:gd name="T76" fmla="*/ 68 w 150"/>
                  <a:gd name="T77" fmla="*/ 344 h 756"/>
                  <a:gd name="T78" fmla="*/ 58 w 150"/>
                  <a:gd name="T79" fmla="*/ 370 h 756"/>
                  <a:gd name="T80" fmla="*/ 60 w 150"/>
                  <a:gd name="T81" fmla="*/ 398 h 756"/>
                  <a:gd name="T82" fmla="*/ 56 w 150"/>
                  <a:gd name="T83" fmla="*/ 420 h 756"/>
                  <a:gd name="T84" fmla="*/ 56 w 150"/>
                  <a:gd name="T85" fmla="*/ 458 h 756"/>
                  <a:gd name="T86" fmla="*/ 54 w 150"/>
                  <a:gd name="T87" fmla="*/ 470 h 756"/>
                  <a:gd name="T88" fmla="*/ 58 w 150"/>
                  <a:gd name="T89" fmla="*/ 478 h 756"/>
                  <a:gd name="T90" fmla="*/ 56 w 150"/>
                  <a:gd name="T91" fmla="*/ 516 h 756"/>
                  <a:gd name="T92" fmla="*/ 46 w 150"/>
                  <a:gd name="T93" fmla="*/ 526 h 756"/>
                  <a:gd name="T94" fmla="*/ 38 w 150"/>
                  <a:gd name="T95" fmla="*/ 554 h 756"/>
                  <a:gd name="T96" fmla="*/ 38 w 150"/>
                  <a:gd name="T97" fmla="*/ 618 h 756"/>
                  <a:gd name="T98" fmla="*/ 38 w 150"/>
                  <a:gd name="T99" fmla="*/ 642 h 756"/>
                  <a:gd name="T100" fmla="*/ 90 w 150"/>
                  <a:gd name="T101" fmla="*/ 658 h 756"/>
                  <a:gd name="T102" fmla="*/ 92 w 150"/>
                  <a:gd name="T103" fmla="*/ 676 h 756"/>
                  <a:gd name="T104" fmla="*/ 150 w 150"/>
                  <a:gd name="T105" fmla="*/ 748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0" h="756">
                    <a:moveTo>
                      <a:pt x="150" y="748"/>
                    </a:moveTo>
                    <a:lnTo>
                      <a:pt x="144" y="752"/>
                    </a:lnTo>
                    <a:lnTo>
                      <a:pt x="136" y="748"/>
                    </a:lnTo>
                    <a:lnTo>
                      <a:pt x="130" y="742"/>
                    </a:lnTo>
                    <a:lnTo>
                      <a:pt x="122" y="744"/>
                    </a:lnTo>
                    <a:lnTo>
                      <a:pt x="112" y="750"/>
                    </a:lnTo>
                    <a:lnTo>
                      <a:pt x="106" y="756"/>
                    </a:lnTo>
                    <a:lnTo>
                      <a:pt x="102" y="748"/>
                    </a:lnTo>
                    <a:lnTo>
                      <a:pt x="104" y="738"/>
                    </a:lnTo>
                    <a:lnTo>
                      <a:pt x="102" y="732"/>
                    </a:lnTo>
                    <a:lnTo>
                      <a:pt x="92" y="736"/>
                    </a:lnTo>
                    <a:lnTo>
                      <a:pt x="92" y="748"/>
                    </a:lnTo>
                    <a:lnTo>
                      <a:pt x="76" y="748"/>
                    </a:lnTo>
                    <a:lnTo>
                      <a:pt x="70" y="728"/>
                    </a:lnTo>
                    <a:lnTo>
                      <a:pt x="54" y="730"/>
                    </a:lnTo>
                    <a:lnTo>
                      <a:pt x="54" y="716"/>
                    </a:lnTo>
                    <a:lnTo>
                      <a:pt x="66" y="712"/>
                    </a:lnTo>
                    <a:lnTo>
                      <a:pt x="72" y="694"/>
                    </a:lnTo>
                    <a:lnTo>
                      <a:pt x="72" y="690"/>
                    </a:lnTo>
                    <a:lnTo>
                      <a:pt x="70" y="688"/>
                    </a:lnTo>
                    <a:lnTo>
                      <a:pt x="66" y="684"/>
                    </a:lnTo>
                    <a:lnTo>
                      <a:pt x="62" y="682"/>
                    </a:lnTo>
                    <a:lnTo>
                      <a:pt x="60" y="680"/>
                    </a:lnTo>
                    <a:lnTo>
                      <a:pt x="58" y="678"/>
                    </a:lnTo>
                    <a:lnTo>
                      <a:pt x="56" y="676"/>
                    </a:lnTo>
                    <a:lnTo>
                      <a:pt x="50" y="676"/>
                    </a:lnTo>
                    <a:lnTo>
                      <a:pt x="46" y="676"/>
                    </a:lnTo>
                    <a:lnTo>
                      <a:pt x="42" y="678"/>
                    </a:lnTo>
                    <a:lnTo>
                      <a:pt x="38" y="680"/>
                    </a:lnTo>
                    <a:lnTo>
                      <a:pt x="36" y="682"/>
                    </a:lnTo>
                    <a:lnTo>
                      <a:pt x="34" y="684"/>
                    </a:lnTo>
                    <a:lnTo>
                      <a:pt x="34" y="686"/>
                    </a:lnTo>
                    <a:lnTo>
                      <a:pt x="34" y="686"/>
                    </a:lnTo>
                    <a:lnTo>
                      <a:pt x="2" y="654"/>
                    </a:lnTo>
                    <a:lnTo>
                      <a:pt x="0" y="642"/>
                    </a:lnTo>
                    <a:lnTo>
                      <a:pt x="0" y="622"/>
                    </a:lnTo>
                    <a:lnTo>
                      <a:pt x="0" y="600"/>
                    </a:lnTo>
                    <a:lnTo>
                      <a:pt x="4" y="576"/>
                    </a:lnTo>
                    <a:lnTo>
                      <a:pt x="6" y="554"/>
                    </a:lnTo>
                    <a:lnTo>
                      <a:pt x="8" y="540"/>
                    </a:lnTo>
                    <a:lnTo>
                      <a:pt x="8" y="534"/>
                    </a:lnTo>
                    <a:lnTo>
                      <a:pt x="26" y="510"/>
                    </a:lnTo>
                    <a:lnTo>
                      <a:pt x="30" y="484"/>
                    </a:lnTo>
                    <a:lnTo>
                      <a:pt x="30" y="452"/>
                    </a:lnTo>
                    <a:lnTo>
                      <a:pt x="16" y="432"/>
                    </a:lnTo>
                    <a:lnTo>
                      <a:pt x="34" y="414"/>
                    </a:lnTo>
                    <a:lnTo>
                      <a:pt x="36" y="398"/>
                    </a:lnTo>
                    <a:lnTo>
                      <a:pt x="28" y="398"/>
                    </a:lnTo>
                    <a:lnTo>
                      <a:pt x="32" y="388"/>
                    </a:lnTo>
                    <a:lnTo>
                      <a:pt x="38" y="388"/>
                    </a:lnTo>
                    <a:lnTo>
                      <a:pt x="46" y="384"/>
                    </a:lnTo>
                    <a:lnTo>
                      <a:pt x="48" y="368"/>
                    </a:lnTo>
                    <a:lnTo>
                      <a:pt x="48" y="358"/>
                    </a:lnTo>
                    <a:lnTo>
                      <a:pt x="50" y="348"/>
                    </a:lnTo>
                    <a:lnTo>
                      <a:pt x="54" y="332"/>
                    </a:lnTo>
                    <a:lnTo>
                      <a:pt x="46" y="336"/>
                    </a:lnTo>
                    <a:lnTo>
                      <a:pt x="42" y="344"/>
                    </a:lnTo>
                    <a:lnTo>
                      <a:pt x="40" y="346"/>
                    </a:lnTo>
                    <a:lnTo>
                      <a:pt x="40" y="348"/>
                    </a:lnTo>
                    <a:lnTo>
                      <a:pt x="38" y="352"/>
                    </a:lnTo>
                    <a:lnTo>
                      <a:pt x="38" y="356"/>
                    </a:lnTo>
                    <a:lnTo>
                      <a:pt x="38" y="362"/>
                    </a:lnTo>
                    <a:lnTo>
                      <a:pt x="38" y="368"/>
                    </a:lnTo>
                    <a:lnTo>
                      <a:pt x="36" y="372"/>
                    </a:lnTo>
                    <a:lnTo>
                      <a:pt x="34" y="376"/>
                    </a:lnTo>
                    <a:lnTo>
                      <a:pt x="32" y="378"/>
                    </a:lnTo>
                    <a:lnTo>
                      <a:pt x="30" y="378"/>
                    </a:lnTo>
                    <a:lnTo>
                      <a:pt x="30" y="380"/>
                    </a:lnTo>
                    <a:lnTo>
                      <a:pt x="28" y="352"/>
                    </a:lnTo>
                    <a:lnTo>
                      <a:pt x="40" y="314"/>
                    </a:lnTo>
                    <a:lnTo>
                      <a:pt x="46" y="282"/>
                    </a:lnTo>
                    <a:lnTo>
                      <a:pt x="50" y="260"/>
                    </a:lnTo>
                    <a:lnTo>
                      <a:pt x="50" y="244"/>
                    </a:lnTo>
                    <a:lnTo>
                      <a:pt x="50" y="240"/>
                    </a:lnTo>
                    <a:lnTo>
                      <a:pt x="50" y="228"/>
                    </a:lnTo>
                    <a:lnTo>
                      <a:pt x="56" y="214"/>
                    </a:lnTo>
                    <a:lnTo>
                      <a:pt x="60" y="200"/>
                    </a:lnTo>
                    <a:lnTo>
                      <a:pt x="64" y="190"/>
                    </a:lnTo>
                    <a:lnTo>
                      <a:pt x="66" y="186"/>
                    </a:lnTo>
                    <a:lnTo>
                      <a:pt x="66" y="184"/>
                    </a:lnTo>
                    <a:lnTo>
                      <a:pt x="66" y="182"/>
                    </a:lnTo>
                    <a:lnTo>
                      <a:pt x="66" y="176"/>
                    </a:lnTo>
                    <a:lnTo>
                      <a:pt x="66" y="172"/>
                    </a:lnTo>
                    <a:lnTo>
                      <a:pt x="66" y="166"/>
                    </a:lnTo>
                    <a:lnTo>
                      <a:pt x="66" y="164"/>
                    </a:lnTo>
                    <a:lnTo>
                      <a:pt x="68" y="160"/>
                    </a:lnTo>
                    <a:lnTo>
                      <a:pt x="68" y="154"/>
                    </a:lnTo>
                    <a:lnTo>
                      <a:pt x="68" y="150"/>
                    </a:lnTo>
                    <a:lnTo>
                      <a:pt x="70" y="146"/>
                    </a:lnTo>
                    <a:lnTo>
                      <a:pt x="70" y="142"/>
                    </a:lnTo>
                    <a:lnTo>
                      <a:pt x="70" y="140"/>
                    </a:lnTo>
                    <a:lnTo>
                      <a:pt x="70" y="134"/>
                    </a:lnTo>
                    <a:lnTo>
                      <a:pt x="70" y="128"/>
                    </a:lnTo>
                    <a:lnTo>
                      <a:pt x="70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70" y="106"/>
                    </a:lnTo>
                    <a:lnTo>
                      <a:pt x="70" y="100"/>
                    </a:lnTo>
                    <a:lnTo>
                      <a:pt x="72" y="96"/>
                    </a:lnTo>
                    <a:lnTo>
                      <a:pt x="72" y="88"/>
                    </a:lnTo>
                    <a:lnTo>
                      <a:pt x="74" y="74"/>
                    </a:lnTo>
                    <a:lnTo>
                      <a:pt x="72" y="56"/>
                    </a:lnTo>
                    <a:lnTo>
                      <a:pt x="68" y="36"/>
                    </a:lnTo>
                    <a:lnTo>
                      <a:pt x="64" y="30"/>
                    </a:lnTo>
                    <a:lnTo>
                      <a:pt x="60" y="22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60" y="6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8"/>
                    </a:lnTo>
                    <a:lnTo>
                      <a:pt x="80" y="18"/>
                    </a:lnTo>
                    <a:lnTo>
                      <a:pt x="90" y="34"/>
                    </a:lnTo>
                    <a:lnTo>
                      <a:pt x="98" y="46"/>
                    </a:lnTo>
                    <a:lnTo>
                      <a:pt x="100" y="46"/>
                    </a:lnTo>
                    <a:lnTo>
                      <a:pt x="100" y="48"/>
                    </a:lnTo>
                    <a:lnTo>
                      <a:pt x="102" y="52"/>
                    </a:lnTo>
                    <a:lnTo>
                      <a:pt x="102" y="60"/>
                    </a:lnTo>
                    <a:lnTo>
                      <a:pt x="110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4" y="108"/>
                    </a:lnTo>
                    <a:lnTo>
                      <a:pt x="116" y="108"/>
                    </a:lnTo>
                    <a:lnTo>
                      <a:pt x="118" y="106"/>
                    </a:lnTo>
                    <a:lnTo>
                      <a:pt x="118" y="108"/>
                    </a:lnTo>
                    <a:lnTo>
                      <a:pt x="118" y="110"/>
                    </a:lnTo>
                    <a:lnTo>
                      <a:pt x="118" y="116"/>
                    </a:lnTo>
                    <a:lnTo>
                      <a:pt x="118" y="120"/>
                    </a:lnTo>
                    <a:lnTo>
                      <a:pt x="118" y="124"/>
                    </a:lnTo>
                    <a:lnTo>
                      <a:pt x="116" y="124"/>
                    </a:lnTo>
                    <a:lnTo>
                      <a:pt x="114" y="126"/>
                    </a:lnTo>
                    <a:lnTo>
                      <a:pt x="112" y="128"/>
                    </a:lnTo>
                    <a:lnTo>
                      <a:pt x="108" y="132"/>
                    </a:lnTo>
                    <a:lnTo>
                      <a:pt x="106" y="138"/>
                    </a:lnTo>
                    <a:lnTo>
                      <a:pt x="104" y="146"/>
                    </a:lnTo>
                    <a:lnTo>
                      <a:pt x="102" y="150"/>
                    </a:lnTo>
                    <a:lnTo>
                      <a:pt x="98" y="158"/>
                    </a:lnTo>
                    <a:lnTo>
                      <a:pt x="92" y="168"/>
                    </a:lnTo>
                    <a:lnTo>
                      <a:pt x="88" y="178"/>
                    </a:lnTo>
                    <a:lnTo>
                      <a:pt x="86" y="186"/>
                    </a:lnTo>
                    <a:lnTo>
                      <a:pt x="84" y="192"/>
                    </a:lnTo>
                    <a:lnTo>
                      <a:pt x="84" y="200"/>
                    </a:lnTo>
                    <a:lnTo>
                      <a:pt x="82" y="214"/>
                    </a:lnTo>
                    <a:lnTo>
                      <a:pt x="84" y="232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0" y="326"/>
                    </a:lnTo>
                    <a:lnTo>
                      <a:pt x="76" y="330"/>
                    </a:lnTo>
                    <a:lnTo>
                      <a:pt x="74" y="334"/>
                    </a:lnTo>
                    <a:lnTo>
                      <a:pt x="70" y="338"/>
                    </a:lnTo>
                    <a:lnTo>
                      <a:pt x="68" y="344"/>
                    </a:lnTo>
                    <a:lnTo>
                      <a:pt x="66" y="348"/>
                    </a:lnTo>
                    <a:lnTo>
                      <a:pt x="64" y="350"/>
                    </a:lnTo>
                    <a:lnTo>
                      <a:pt x="60" y="368"/>
                    </a:lnTo>
                    <a:lnTo>
                      <a:pt x="58" y="370"/>
                    </a:lnTo>
                    <a:lnTo>
                      <a:pt x="58" y="372"/>
                    </a:lnTo>
                    <a:lnTo>
                      <a:pt x="60" y="380"/>
                    </a:lnTo>
                    <a:lnTo>
                      <a:pt x="58" y="390"/>
                    </a:lnTo>
                    <a:lnTo>
                      <a:pt x="60" y="398"/>
                    </a:lnTo>
                    <a:lnTo>
                      <a:pt x="58" y="410"/>
                    </a:lnTo>
                    <a:lnTo>
                      <a:pt x="54" y="412"/>
                    </a:lnTo>
                    <a:lnTo>
                      <a:pt x="54" y="420"/>
                    </a:lnTo>
                    <a:lnTo>
                      <a:pt x="56" y="420"/>
                    </a:lnTo>
                    <a:lnTo>
                      <a:pt x="56" y="424"/>
                    </a:lnTo>
                    <a:lnTo>
                      <a:pt x="56" y="436"/>
                    </a:lnTo>
                    <a:lnTo>
                      <a:pt x="56" y="448"/>
                    </a:lnTo>
                    <a:lnTo>
                      <a:pt x="56" y="458"/>
                    </a:lnTo>
                    <a:lnTo>
                      <a:pt x="56" y="462"/>
                    </a:lnTo>
                    <a:lnTo>
                      <a:pt x="54" y="466"/>
                    </a:lnTo>
                    <a:lnTo>
                      <a:pt x="54" y="468"/>
                    </a:lnTo>
                    <a:lnTo>
                      <a:pt x="54" y="470"/>
                    </a:lnTo>
                    <a:lnTo>
                      <a:pt x="54" y="472"/>
                    </a:lnTo>
                    <a:lnTo>
                      <a:pt x="56" y="474"/>
                    </a:lnTo>
                    <a:lnTo>
                      <a:pt x="56" y="476"/>
                    </a:lnTo>
                    <a:lnTo>
                      <a:pt x="58" y="478"/>
                    </a:lnTo>
                    <a:lnTo>
                      <a:pt x="58" y="484"/>
                    </a:lnTo>
                    <a:lnTo>
                      <a:pt x="58" y="496"/>
                    </a:lnTo>
                    <a:lnTo>
                      <a:pt x="58" y="508"/>
                    </a:lnTo>
                    <a:lnTo>
                      <a:pt x="56" y="516"/>
                    </a:lnTo>
                    <a:lnTo>
                      <a:pt x="56" y="518"/>
                    </a:lnTo>
                    <a:lnTo>
                      <a:pt x="52" y="520"/>
                    </a:lnTo>
                    <a:lnTo>
                      <a:pt x="50" y="522"/>
                    </a:lnTo>
                    <a:lnTo>
                      <a:pt x="46" y="526"/>
                    </a:lnTo>
                    <a:lnTo>
                      <a:pt x="42" y="530"/>
                    </a:lnTo>
                    <a:lnTo>
                      <a:pt x="40" y="534"/>
                    </a:lnTo>
                    <a:lnTo>
                      <a:pt x="38" y="540"/>
                    </a:lnTo>
                    <a:lnTo>
                      <a:pt x="38" y="554"/>
                    </a:lnTo>
                    <a:lnTo>
                      <a:pt x="38" y="574"/>
                    </a:lnTo>
                    <a:lnTo>
                      <a:pt x="38" y="594"/>
                    </a:lnTo>
                    <a:lnTo>
                      <a:pt x="38" y="612"/>
                    </a:lnTo>
                    <a:lnTo>
                      <a:pt x="38" y="618"/>
                    </a:lnTo>
                    <a:lnTo>
                      <a:pt x="36" y="620"/>
                    </a:lnTo>
                    <a:lnTo>
                      <a:pt x="36" y="624"/>
                    </a:lnTo>
                    <a:lnTo>
                      <a:pt x="38" y="630"/>
                    </a:lnTo>
                    <a:lnTo>
                      <a:pt x="38" y="642"/>
                    </a:lnTo>
                    <a:lnTo>
                      <a:pt x="50" y="656"/>
                    </a:lnTo>
                    <a:lnTo>
                      <a:pt x="88" y="656"/>
                    </a:lnTo>
                    <a:lnTo>
                      <a:pt x="90" y="656"/>
                    </a:lnTo>
                    <a:lnTo>
                      <a:pt x="90" y="658"/>
                    </a:lnTo>
                    <a:lnTo>
                      <a:pt x="90" y="660"/>
                    </a:lnTo>
                    <a:lnTo>
                      <a:pt x="90" y="662"/>
                    </a:lnTo>
                    <a:lnTo>
                      <a:pt x="90" y="668"/>
                    </a:lnTo>
                    <a:lnTo>
                      <a:pt x="92" y="676"/>
                    </a:lnTo>
                    <a:lnTo>
                      <a:pt x="92" y="700"/>
                    </a:lnTo>
                    <a:lnTo>
                      <a:pt x="96" y="726"/>
                    </a:lnTo>
                    <a:lnTo>
                      <a:pt x="136" y="728"/>
                    </a:lnTo>
                    <a:lnTo>
                      <a:pt x="150" y="74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0" name="Freeform 148">
                <a:extLst>
                  <a:ext uri="{FF2B5EF4-FFF2-40B4-BE49-F238E27FC236}">
                    <a16:creationId xmlns:a16="http://schemas.microsoft.com/office/drawing/2014/main" id="{663071F0-5192-46DD-A206-4FB505A2E54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05700" y="5022850"/>
                <a:ext cx="174625" cy="200025"/>
              </a:xfrm>
              <a:custGeom>
                <a:avLst/>
                <a:gdLst>
                  <a:gd name="T0" fmla="*/ 110 w 110"/>
                  <a:gd name="T1" fmla="*/ 94 h 126"/>
                  <a:gd name="T2" fmla="*/ 108 w 110"/>
                  <a:gd name="T3" fmla="*/ 84 h 126"/>
                  <a:gd name="T4" fmla="*/ 104 w 110"/>
                  <a:gd name="T5" fmla="*/ 76 h 126"/>
                  <a:gd name="T6" fmla="*/ 102 w 110"/>
                  <a:gd name="T7" fmla="*/ 72 h 126"/>
                  <a:gd name="T8" fmla="*/ 98 w 110"/>
                  <a:gd name="T9" fmla="*/ 70 h 126"/>
                  <a:gd name="T10" fmla="*/ 92 w 110"/>
                  <a:gd name="T11" fmla="*/ 70 h 126"/>
                  <a:gd name="T12" fmla="*/ 90 w 110"/>
                  <a:gd name="T13" fmla="*/ 72 h 126"/>
                  <a:gd name="T14" fmla="*/ 76 w 110"/>
                  <a:gd name="T15" fmla="*/ 68 h 126"/>
                  <a:gd name="T16" fmla="*/ 72 w 110"/>
                  <a:gd name="T17" fmla="*/ 64 h 126"/>
                  <a:gd name="T18" fmla="*/ 72 w 110"/>
                  <a:gd name="T19" fmla="*/ 54 h 126"/>
                  <a:gd name="T20" fmla="*/ 68 w 110"/>
                  <a:gd name="T21" fmla="*/ 32 h 126"/>
                  <a:gd name="T22" fmla="*/ 68 w 110"/>
                  <a:gd name="T23" fmla="*/ 24 h 126"/>
                  <a:gd name="T24" fmla="*/ 68 w 110"/>
                  <a:gd name="T25" fmla="*/ 18 h 126"/>
                  <a:gd name="T26" fmla="*/ 68 w 110"/>
                  <a:gd name="T27" fmla="*/ 18 h 126"/>
                  <a:gd name="T28" fmla="*/ 64 w 110"/>
                  <a:gd name="T29" fmla="*/ 16 h 126"/>
                  <a:gd name="T30" fmla="*/ 56 w 110"/>
                  <a:gd name="T31" fmla="*/ 8 h 126"/>
                  <a:gd name="T32" fmla="*/ 46 w 110"/>
                  <a:gd name="T33" fmla="*/ 2 h 126"/>
                  <a:gd name="T34" fmla="*/ 36 w 110"/>
                  <a:gd name="T35" fmla="*/ 0 h 126"/>
                  <a:gd name="T36" fmla="*/ 30 w 110"/>
                  <a:gd name="T37" fmla="*/ 4 h 126"/>
                  <a:gd name="T38" fmla="*/ 18 w 110"/>
                  <a:gd name="T39" fmla="*/ 10 h 126"/>
                  <a:gd name="T40" fmla="*/ 8 w 110"/>
                  <a:gd name="T41" fmla="*/ 24 h 126"/>
                  <a:gd name="T42" fmla="*/ 6 w 110"/>
                  <a:gd name="T43" fmla="*/ 28 h 126"/>
                  <a:gd name="T44" fmla="*/ 2 w 110"/>
                  <a:gd name="T45" fmla="*/ 38 h 126"/>
                  <a:gd name="T46" fmla="*/ 0 w 110"/>
                  <a:gd name="T47" fmla="*/ 52 h 126"/>
                  <a:gd name="T48" fmla="*/ 2 w 110"/>
                  <a:gd name="T49" fmla="*/ 56 h 126"/>
                  <a:gd name="T50" fmla="*/ 10 w 110"/>
                  <a:gd name="T51" fmla="*/ 60 h 126"/>
                  <a:gd name="T52" fmla="*/ 32 w 110"/>
                  <a:gd name="T53" fmla="*/ 72 h 126"/>
                  <a:gd name="T54" fmla="*/ 50 w 110"/>
                  <a:gd name="T55" fmla="*/ 126 h 126"/>
                  <a:gd name="T56" fmla="*/ 102 w 110"/>
                  <a:gd name="T57" fmla="*/ 124 h 126"/>
                  <a:gd name="T58" fmla="*/ 104 w 110"/>
                  <a:gd name="T59" fmla="*/ 116 h 126"/>
                  <a:gd name="T60" fmla="*/ 106 w 110"/>
                  <a:gd name="T61" fmla="*/ 110 h 126"/>
                  <a:gd name="T62" fmla="*/ 106 w 110"/>
                  <a:gd name="T63" fmla="*/ 104 h 126"/>
                  <a:gd name="T64" fmla="*/ 108 w 110"/>
                  <a:gd name="T65" fmla="*/ 9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0" h="126">
                    <a:moveTo>
                      <a:pt x="108" y="96"/>
                    </a:moveTo>
                    <a:lnTo>
                      <a:pt x="110" y="94"/>
                    </a:lnTo>
                    <a:lnTo>
                      <a:pt x="108" y="90"/>
                    </a:lnTo>
                    <a:lnTo>
                      <a:pt x="108" y="84"/>
                    </a:lnTo>
                    <a:lnTo>
                      <a:pt x="106" y="80"/>
                    </a:lnTo>
                    <a:lnTo>
                      <a:pt x="104" y="76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100" y="70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2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4" y="66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54"/>
                    </a:lnTo>
                    <a:lnTo>
                      <a:pt x="70" y="42"/>
                    </a:lnTo>
                    <a:lnTo>
                      <a:pt x="68" y="32"/>
                    </a:lnTo>
                    <a:lnTo>
                      <a:pt x="68" y="28"/>
                    </a:lnTo>
                    <a:lnTo>
                      <a:pt x="68" y="24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4" y="6"/>
                    </a:lnTo>
                    <a:lnTo>
                      <a:pt x="18" y="10"/>
                    </a:lnTo>
                    <a:lnTo>
                      <a:pt x="12" y="1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6" y="58"/>
                    </a:lnTo>
                    <a:lnTo>
                      <a:pt x="10" y="60"/>
                    </a:lnTo>
                    <a:lnTo>
                      <a:pt x="26" y="66"/>
                    </a:lnTo>
                    <a:lnTo>
                      <a:pt x="32" y="72"/>
                    </a:lnTo>
                    <a:lnTo>
                      <a:pt x="66" y="90"/>
                    </a:lnTo>
                    <a:lnTo>
                      <a:pt x="50" y="126"/>
                    </a:lnTo>
                    <a:lnTo>
                      <a:pt x="102" y="126"/>
                    </a:lnTo>
                    <a:lnTo>
                      <a:pt x="102" y="124"/>
                    </a:lnTo>
                    <a:lnTo>
                      <a:pt x="102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6" y="110"/>
                    </a:lnTo>
                    <a:lnTo>
                      <a:pt x="106" y="108"/>
                    </a:lnTo>
                    <a:lnTo>
                      <a:pt x="106" y="104"/>
                    </a:lnTo>
                    <a:lnTo>
                      <a:pt x="108" y="98"/>
                    </a:lnTo>
                    <a:lnTo>
                      <a:pt x="108" y="9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1" name="Freeform 149">
                <a:extLst>
                  <a:ext uri="{FF2B5EF4-FFF2-40B4-BE49-F238E27FC236}">
                    <a16:creationId xmlns:a16="http://schemas.microsoft.com/office/drawing/2014/main" id="{4ADDD60E-6012-47E3-97CD-BDBF23BFCC8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91350" y="4267200"/>
                <a:ext cx="82550" cy="111125"/>
              </a:xfrm>
              <a:custGeom>
                <a:avLst/>
                <a:gdLst>
                  <a:gd name="T0" fmla="*/ 50 w 52"/>
                  <a:gd name="T1" fmla="*/ 64 h 70"/>
                  <a:gd name="T2" fmla="*/ 46 w 52"/>
                  <a:gd name="T3" fmla="*/ 60 h 70"/>
                  <a:gd name="T4" fmla="*/ 44 w 52"/>
                  <a:gd name="T5" fmla="*/ 54 h 70"/>
                  <a:gd name="T6" fmla="*/ 46 w 52"/>
                  <a:gd name="T7" fmla="*/ 46 h 70"/>
                  <a:gd name="T8" fmla="*/ 48 w 52"/>
                  <a:gd name="T9" fmla="*/ 42 h 70"/>
                  <a:gd name="T10" fmla="*/ 48 w 52"/>
                  <a:gd name="T11" fmla="*/ 36 h 70"/>
                  <a:gd name="T12" fmla="*/ 48 w 52"/>
                  <a:gd name="T13" fmla="*/ 32 h 70"/>
                  <a:gd name="T14" fmla="*/ 50 w 52"/>
                  <a:gd name="T15" fmla="*/ 20 h 70"/>
                  <a:gd name="T16" fmla="*/ 52 w 52"/>
                  <a:gd name="T17" fmla="*/ 10 h 70"/>
                  <a:gd name="T18" fmla="*/ 52 w 52"/>
                  <a:gd name="T19" fmla="*/ 6 h 70"/>
                  <a:gd name="T20" fmla="*/ 52 w 52"/>
                  <a:gd name="T21" fmla="*/ 0 h 70"/>
                  <a:gd name="T22" fmla="*/ 48 w 52"/>
                  <a:gd name="T23" fmla="*/ 0 h 70"/>
                  <a:gd name="T24" fmla="*/ 44 w 52"/>
                  <a:gd name="T25" fmla="*/ 0 h 70"/>
                  <a:gd name="T26" fmla="*/ 40 w 52"/>
                  <a:gd name="T27" fmla="*/ 2 h 70"/>
                  <a:gd name="T28" fmla="*/ 36 w 52"/>
                  <a:gd name="T29" fmla="*/ 0 h 70"/>
                  <a:gd name="T30" fmla="*/ 34 w 52"/>
                  <a:gd name="T31" fmla="*/ 2 h 70"/>
                  <a:gd name="T32" fmla="*/ 30 w 52"/>
                  <a:gd name="T33" fmla="*/ 10 h 70"/>
                  <a:gd name="T34" fmla="*/ 28 w 52"/>
                  <a:gd name="T35" fmla="*/ 14 h 70"/>
                  <a:gd name="T36" fmla="*/ 24 w 52"/>
                  <a:gd name="T37" fmla="*/ 20 h 70"/>
                  <a:gd name="T38" fmla="*/ 20 w 52"/>
                  <a:gd name="T39" fmla="*/ 22 h 70"/>
                  <a:gd name="T40" fmla="*/ 16 w 52"/>
                  <a:gd name="T41" fmla="*/ 24 h 70"/>
                  <a:gd name="T42" fmla="*/ 14 w 52"/>
                  <a:gd name="T43" fmla="*/ 28 h 70"/>
                  <a:gd name="T44" fmla="*/ 14 w 52"/>
                  <a:gd name="T45" fmla="*/ 32 h 70"/>
                  <a:gd name="T46" fmla="*/ 10 w 52"/>
                  <a:gd name="T47" fmla="*/ 36 h 70"/>
                  <a:gd name="T48" fmla="*/ 8 w 52"/>
                  <a:gd name="T49" fmla="*/ 38 h 70"/>
                  <a:gd name="T50" fmla="*/ 6 w 52"/>
                  <a:gd name="T51" fmla="*/ 40 h 70"/>
                  <a:gd name="T52" fmla="*/ 6 w 52"/>
                  <a:gd name="T53" fmla="*/ 42 h 70"/>
                  <a:gd name="T54" fmla="*/ 4 w 52"/>
                  <a:gd name="T55" fmla="*/ 44 h 70"/>
                  <a:gd name="T56" fmla="*/ 2 w 52"/>
                  <a:gd name="T57" fmla="*/ 44 h 70"/>
                  <a:gd name="T58" fmla="*/ 0 w 52"/>
                  <a:gd name="T59" fmla="*/ 42 h 70"/>
                  <a:gd name="T60" fmla="*/ 0 w 52"/>
                  <a:gd name="T61" fmla="*/ 44 h 70"/>
                  <a:gd name="T62" fmla="*/ 8 w 52"/>
                  <a:gd name="T63" fmla="*/ 52 h 70"/>
                  <a:gd name="T64" fmla="*/ 12 w 52"/>
                  <a:gd name="T65" fmla="*/ 60 h 70"/>
                  <a:gd name="T66" fmla="*/ 16 w 52"/>
                  <a:gd name="T67" fmla="*/ 64 h 70"/>
                  <a:gd name="T68" fmla="*/ 20 w 52"/>
                  <a:gd name="T69" fmla="*/ 62 h 70"/>
                  <a:gd name="T70" fmla="*/ 26 w 52"/>
                  <a:gd name="T71" fmla="*/ 66 h 70"/>
                  <a:gd name="T72" fmla="*/ 30 w 52"/>
                  <a:gd name="T73" fmla="*/ 66 h 70"/>
                  <a:gd name="T74" fmla="*/ 36 w 52"/>
                  <a:gd name="T75" fmla="*/ 66 h 70"/>
                  <a:gd name="T76" fmla="*/ 40 w 52"/>
                  <a:gd name="T77" fmla="*/ 66 h 70"/>
                  <a:gd name="T78" fmla="*/ 44 w 52"/>
                  <a:gd name="T79" fmla="*/ 68 h 70"/>
                  <a:gd name="T80" fmla="*/ 48 w 52"/>
                  <a:gd name="T81" fmla="*/ 70 h 70"/>
                  <a:gd name="T82" fmla="*/ 50 w 52"/>
                  <a:gd name="T83" fmla="*/ 70 h 70"/>
                  <a:gd name="T84" fmla="*/ 52 w 52"/>
                  <a:gd name="T8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70">
                    <a:moveTo>
                      <a:pt x="52" y="70"/>
                    </a:moveTo>
                    <a:lnTo>
                      <a:pt x="50" y="64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48" y="26"/>
                    </a:lnTo>
                    <a:lnTo>
                      <a:pt x="50" y="20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20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10" y="56"/>
                    </a:lnTo>
                    <a:lnTo>
                      <a:pt x="12" y="60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4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34" y="66"/>
                    </a:lnTo>
                    <a:lnTo>
                      <a:pt x="36" y="66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2" y="70"/>
                    </a:lnTo>
                    <a:lnTo>
                      <a:pt x="52" y="7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2" name="Freeform 150">
                <a:extLst>
                  <a:ext uri="{FF2B5EF4-FFF2-40B4-BE49-F238E27FC236}">
                    <a16:creationId xmlns:a16="http://schemas.microsoft.com/office/drawing/2014/main" id="{7EF8DF2F-4C7C-4088-8054-B46A4E9808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6100" y="4191000"/>
                <a:ext cx="95250" cy="117475"/>
              </a:xfrm>
              <a:custGeom>
                <a:avLst/>
                <a:gdLst>
                  <a:gd name="T0" fmla="*/ 60 w 60"/>
                  <a:gd name="T1" fmla="*/ 40 h 74"/>
                  <a:gd name="T2" fmla="*/ 60 w 60"/>
                  <a:gd name="T3" fmla="*/ 40 h 74"/>
                  <a:gd name="T4" fmla="*/ 58 w 60"/>
                  <a:gd name="T5" fmla="*/ 42 h 74"/>
                  <a:gd name="T6" fmla="*/ 56 w 60"/>
                  <a:gd name="T7" fmla="*/ 46 h 74"/>
                  <a:gd name="T8" fmla="*/ 54 w 60"/>
                  <a:gd name="T9" fmla="*/ 48 h 74"/>
                  <a:gd name="T10" fmla="*/ 50 w 60"/>
                  <a:gd name="T11" fmla="*/ 50 h 74"/>
                  <a:gd name="T12" fmla="*/ 46 w 60"/>
                  <a:gd name="T13" fmla="*/ 52 h 74"/>
                  <a:gd name="T14" fmla="*/ 46 w 60"/>
                  <a:gd name="T15" fmla="*/ 52 h 74"/>
                  <a:gd name="T16" fmla="*/ 44 w 60"/>
                  <a:gd name="T17" fmla="*/ 52 h 74"/>
                  <a:gd name="T18" fmla="*/ 42 w 60"/>
                  <a:gd name="T19" fmla="*/ 54 h 74"/>
                  <a:gd name="T20" fmla="*/ 40 w 60"/>
                  <a:gd name="T21" fmla="*/ 58 h 74"/>
                  <a:gd name="T22" fmla="*/ 40 w 60"/>
                  <a:gd name="T23" fmla="*/ 58 h 74"/>
                  <a:gd name="T24" fmla="*/ 38 w 60"/>
                  <a:gd name="T25" fmla="*/ 60 h 74"/>
                  <a:gd name="T26" fmla="*/ 36 w 60"/>
                  <a:gd name="T27" fmla="*/ 62 h 74"/>
                  <a:gd name="T28" fmla="*/ 32 w 60"/>
                  <a:gd name="T29" fmla="*/ 62 h 74"/>
                  <a:gd name="T30" fmla="*/ 32 w 60"/>
                  <a:gd name="T31" fmla="*/ 62 h 74"/>
                  <a:gd name="T32" fmla="*/ 30 w 60"/>
                  <a:gd name="T33" fmla="*/ 64 h 74"/>
                  <a:gd name="T34" fmla="*/ 26 w 60"/>
                  <a:gd name="T35" fmla="*/ 66 h 74"/>
                  <a:gd name="T36" fmla="*/ 24 w 60"/>
                  <a:gd name="T37" fmla="*/ 68 h 74"/>
                  <a:gd name="T38" fmla="*/ 16 w 60"/>
                  <a:gd name="T39" fmla="*/ 74 h 74"/>
                  <a:gd name="T40" fmla="*/ 10 w 60"/>
                  <a:gd name="T41" fmla="*/ 70 h 74"/>
                  <a:gd name="T42" fmla="*/ 6 w 60"/>
                  <a:gd name="T43" fmla="*/ 66 h 74"/>
                  <a:gd name="T44" fmla="*/ 4 w 60"/>
                  <a:gd name="T45" fmla="*/ 62 h 74"/>
                  <a:gd name="T46" fmla="*/ 0 w 60"/>
                  <a:gd name="T47" fmla="*/ 54 h 74"/>
                  <a:gd name="T48" fmla="*/ 2 w 60"/>
                  <a:gd name="T49" fmla="*/ 54 h 74"/>
                  <a:gd name="T50" fmla="*/ 2 w 60"/>
                  <a:gd name="T51" fmla="*/ 50 h 74"/>
                  <a:gd name="T52" fmla="*/ 4 w 60"/>
                  <a:gd name="T53" fmla="*/ 48 h 74"/>
                  <a:gd name="T54" fmla="*/ 6 w 60"/>
                  <a:gd name="T55" fmla="*/ 44 h 74"/>
                  <a:gd name="T56" fmla="*/ 8 w 60"/>
                  <a:gd name="T57" fmla="*/ 42 h 74"/>
                  <a:gd name="T58" fmla="*/ 8 w 60"/>
                  <a:gd name="T59" fmla="*/ 40 h 74"/>
                  <a:gd name="T60" fmla="*/ 8 w 60"/>
                  <a:gd name="T61" fmla="*/ 38 h 74"/>
                  <a:gd name="T62" fmla="*/ 8 w 60"/>
                  <a:gd name="T63" fmla="*/ 36 h 74"/>
                  <a:gd name="T64" fmla="*/ 6 w 60"/>
                  <a:gd name="T65" fmla="*/ 34 h 74"/>
                  <a:gd name="T66" fmla="*/ 6 w 60"/>
                  <a:gd name="T67" fmla="*/ 32 h 74"/>
                  <a:gd name="T68" fmla="*/ 6 w 60"/>
                  <a:gd name="T69" fmla="*/ 32 h 74"/>
                  <a:gd name="T70" fmla="*/ 6 w 60"/>
                  <a:gd name="T71" fmla="*/ 30 h 74"/>
                  <a:gd name="T72" fmla="*/ 6 w 60"/>
                  <a:gd name="T73" fmla="*/ 28 h 74"/>
                  <a:gd name="T74" fmla="*/ 8 w 60"/>
                  <a:gd name="T75" fmla="*/ 28 h 74"/>
                  <a:gd name="T76" fmla="*/ 32 w 60"/>
                  <a:gd name="T77" fmla="*/ 28 h 74"/>
                  <a:gd name="T78" fmla="*/ 32 w 60"/>
                  <a:gd name="T79" fmla="*/ 18 h 74"/>
                  <a:gd name="T80" fmla="*/ 22 w 60"/>
                  <a:gd name="T81" fmla="*/ 8 h 74"/>
                  <a:gd name="T82" fmla="*/ 26 w 60"/>
                  <a:gd name="T83" fmla="*/ 8 h 74"/>
                  <a:gd name="T84" fmla="*/ 26 w 60"/>
                  <a:gd name="T85" fmla="*/ 0 h 74"/>
                  <a:gd name="T86" fmla="*/ 46 w 60"/>
                  <a:gd name="T87" fmla="*/ 0 h 74"/>
                  <a:gd name="T88" fmla="*/ 46 w 60"/>
                  <a:gd name="T89" fmla="*/ 2 h 74"/>
                  <a:gd name="T90" fmla="*/ 46 w 60"/>
                  <a:gd name="T91" fmla="*/ 32 h 74"/>
                  <a:gd name="T92" fmla="*/ 54 w 60"/>
                  <a:gd name="T93" fmla="*/ 32 h 74"/>
                  <a:gd name="T94" fmla="*/ 54 w 60"/>
                  <a:gd name="T95" fmla="*/ 34 h 74"/>
                  <a:gd name="T96" fmla="*/ 54 w 60"/>
                  <a:gd name="T97" fmla="*/ 34 h 74"/>
                  <a:gd name="T98" fmla="*/ 54 w 60"/>
                  <a:gd name="T99" fmla="*/ 36 h 74"/>
                  <a:gd name="T100" fmla="*/ 56 w 60"/>
                  <a:gd name="T101" fmla="*/ 38 h 74"/>
                  <a:gd name="T102" fmla="*/ 60 w 60"/>
                  <a:gd name="T103" fmla="*/ 4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" h="74">
                    <a:moveTo>
                      <a:pt x="60" y="40"/>
                    </a:moveTo>
                    <a:lnTo>
                      <a:pt x="60" y="40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4" y="48"/>
                    </a:lnTo>
                    <a:lnTo>
                      <a:pt x="50" y="50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2" y="54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6" y="62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0" y="64"/>
                    </a:lnTo>
                    <a:lnTo>
                      <a:pt x="26" y="66"/>
                    </a:lnTo>
                    <a:lnTo>
                      <a:pt x="24" y="68"/>
                    </a:lnTo>
                    <a:lnTo>
                      <a:pt x="16" y="74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4" y="62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32" y="28"/>
                    </a:lnTo>
                    <a:lnTo>
                      <a:pt x="32" y="18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6" y="38"/>
                    </a:lnTo>
                    <a:lnTo>
                      <a:pt x="60" y="4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3" name="Freeform 151">
                <a:extLst>
                  <a:ext uri="{FF2B5EF4-FFF2-40B4-BE49-F238E27FC236}">
                    <a16:creationId xmlns:a16="http://schemas.microsoft.com/office/drawing/2014/main" id="{B0FC10B0-B7F4-4EC2-B00E-78AFEDB29EB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69125" y="4178300"/>
                <a:ext cx="22225" cy="63500"/>
              </a:xfrm>
              <a:custGeom>
                <a:avLst/>
                <a:gdLst>
                  <a:gd name="T0" fmla="*/ 14 w 14"/>
                  <a:gd name="T1" fmla="*/ 0 h 40"/>
                  <a:gd name="T2" fmla="*/ 14 w 14"/>
                  <a:gd name="T3" fmla="*/ 0 h 40"/>
                  <a:gd name="T4" fmla="*/ 12 w 14"/>
                  <a:gd name="T5" fmla="*/ 0 h 40"/>
                  <a:gd name="T6" fmla="*/ 10 w 14"/>
                  <a:gd name="T7" fmla="*/ 0 h 40"/>
                  <a:gd name="T8" fmla="*/ 10 w 14"/>
                  <a:gd name="T9" fmla="*/ 2 h 40"/>
                  <a:gd name="T10" fmla="*/ 8 w 14"/>
                  <a:gd name="T11" fmla="*/ 2 h 40"/>
                  <a:gd name="T12" fmla="*/ 6 w 14"/>
                  <a:gd name="T13" fmla="*/ 4 h 40"/>
                  <a:gd name="T14" fmla="*/ 6 w 14"/>
                  <a:gd name="T15" fmla="*/ 4 h 40"/>
                  <a:gd name="T16" fmla="*/ 4 w 14"/>
                  <a:gd name="T17" fmla="*/ 6 h 40"/>
                  <a:gd name="T18" fmla="*/ 2 w 14"/>
                  <a:gd name="T19" fmla="*/ 4 h 40"/>
                  <a:gd name="T20" fmla="*/ 0 w 14"/>
                  <a:gd name="T21" fmla="*/ 4 h 40"/>
                  <a:gd name="T22" fmla="*/ 0 w 14"/>
                  <a:gd name="T23" fmla="*/ 6 h 40"/>
                  <a:gd name="T24" fmla="*/ 0 w 14"/>
                  <a:gd name="T25" fmla="*/ 8 h 40"/>
                  <a:gd name="T26" fmla="*/ 0 w 14"/>
                  <a:gd name="T27" fmla="*/ 8 h 40"/>
                  <a:gd name="T28" fmla="*/ 0 w 14"/>
                  <a:gd name="T29" fmla="*/ 40 h 40"/>
                  <a:gd name="T30" fmla="*/ 8 w 14"/>
                  <a:gd name="T31" fmla="*/ 40 h 40"/>
                  <a:gd name="T32" fmla="*/ 8 w 14"/>
                  <a:gd name="T33" fmla="*/ 40 h 40"/>
                  <a:gd name="T34" fmla="*/ 8 w 14"/>
                  <a:gd name="T35" fmla="*/ 38 h 40"/>
                  <a:gd name="T36" fmla="*/ 10 w 14"/>
                  <a:gd name="T37" fmla="*/ 36 h 40"/>
                  <a:gd name="T38" fmla="*/ 12 w 14"/>
                  <a:gd name="T39" fmla="*/ 34 h 40"/>
                  <a:gd name="T40" fmla="*/ 12 w 14"/>
                  <a:gd name="T41" fmla="*/ 32 h 40"/>
                  <a:gd name="T42" fmla="*/ 12 w 14"/>
                  <a:gd name="T43" fmla="*/ 30 h 40"/>
                  <a:gd name="T44" fmla="*/ 12 w 14"/>
                  <a:gd name="T45" fmla="*/ 28 h 40"/>
                  <a:gd name="T46" fmla="*/ 10 w 14"/>
                  <a:gd name="T47" fmla="*/ 24 h 40"/>
                  <a:gd name="T48" fmla="*/ 10 w 14"/>
                  <a:gd name="T49" fmla="*/ 18 h 40"/>
                  <a:gd name="T50" fmla="*/ 10 w 14"/>
                  <a:gd name="T51" fmla="*/ 14 h 40"/>
                  <a:gd name="T52" fmla="*/ 10 w 14"/>
                  <a:gd name="T53" fmla="*/ 12 h 40"/>
                  <a:gd name="T54" fmla="*/ 12 w 14"/>
                  <a:gd name="T55" fmla="*/ 10 h 40"/>
                  <a:gd name="T56" fmla="*/ 12 w 14"/>
                  <a:gd name="T57" fmla="*/ 8 h 40"/>
                  <a:gd name="T58" fmla="*/ 14 w 14"/>
                  <a:gd name="T59" fmla="*/ 4 h 40"/>
                  <a:gd name="T60" fmla="*/ 14 w 14"/>
                  <a:gd name="T6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4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4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4" y="4"/>
                    </a:lnTo>
                    <a:lnTo>
                      <a:pt x="14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4" name="Freeform 152">
                <a:extLst>
                  <a:ext uri="{FF2B5EF4-FFF2-40B4-BE49-F238E27FC236}">
                    <a16:creationId xmlns:a16="http://schemas.microsoft.com/office/drawing/2014/main" id="{64F5CAF9-2842-40C0-86B6-41446D4A9F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13575" y="4368800"/>
                <a:ext cx="76200" cy="63500"/>
              </a:xfrm>
              <a:custGeom>
                <a:avLst/>
                <a:gdLst>
                  <a:gd name="T0" fmla="*/ 48 w 48"/>
                  <a:gd name="T1" fmla="*/ 16 h 40"/>
                  <a:gd name="T2" fmla="*/ 46 w 48"/>
                  <a:gd name="T3" fmla="*/ 14 h 40"/>
                  <a:gd name="T4" fmla="*/ 42 w 48"/>
                  <a:gd name="T5" fmla="*/ 12 h 40"/>
                  <a:gd name="T6" fmla="*/ 40 w 48"/>
                  <a:gd name="T7" fmla="*/ 8 h 40"/>
                  <a:gd name="T8" fmla="*/ 38 w 48"/>
                  <a:gd name="T9" fmla="*/ 6 h 40"/>
                  <a:gd name="T10" fmla="*/ 36 w 48"/>
                  <a:gd name="T11" fmla="*/ 6 h 40"/>
                  <a:gd name="T12" fmla="*/ 34 w 48"/>
                  <a:gd name="T13" fmla="*/ 6 h 40"/>
                  <a:gd name="T14" fmla="*/ 30 w 48"/>
                  <a:gd name="T15" fmla="*/ 4 h 40"/>
                  <a:gd name="T16" fmla="*/ 26 w 48"/>
                  <a:gd name="T17" fmla="*/ 2 h 40"/>
                  <a:gd name="T18" fmla="*/ 22 w 48"/>
                  <a:gd name="T19" fmla="*/ 2 h 40"/>
                  <a:gd name="T20" fmla="*/ 16 w 48"/>
                  <a:gd name="T21" fmla="*/ 2 h 40"/>
                  <a:gd name="T22" fmla="*/ 12 w 48"/>
                  <a:gd name="T23" fmla="*/ 2 h 40"/>
                  <a:gd name="T24" fmla="*/ 6 w 48"/>
                  <a:gd name="T25" fmla="*/ 0 h 40"/>
                  <a:gd name="T26" fmla="*/ 2 w 48"/>
                  <a:gd name="T27" fmla="*/ 0 h 40"/>
                  <a:gd name="T28" fmla="*/ 2 w 48"/>
                  <a:gd name="T29" fmla="*/ 2 h 40"/>
                  <a:gd name="T30" fmla="*/ 2 w 48"/>
                  <a:gd name="T31" fmla="*/ 6 h 40"/>
                  <a:gd name="T32" fmla="*/ 2 w 48"/>
                  <a:gd name="T33" fmla="*/ 10 h 40"/>
                  <a:gd name="T34" fmla="*/ 2 w 48"/>
                  <a:gd name="T35" fmla="*/ 16 h 40"/>
                  <a:gd name="T36" fmla="*/ 8 w 48"/>
                  <a:gd name="T37" fmla="*/ 24 h 40"/>
                  <a:gd name="T38" fmla="*/ 8 w 48"/>
                  <a:gd name="T39" fmla="*/ 20 h 40"/>
                  <a:gd name="T40" fmla="*/ 6 w 48"/>
                  <a:gd name="T41" fmla="*/ 18 h 40"/>
                  <a:gd name="T42" fmla="*/ 8 w 48"/>
                  <a:gd name="T43" fmla="*/ 16 h 40"/>
                  <a:gd name="T44" fmla="*/ 14 w 48"/>
                  <a:gd name="T45" fmla="*/ 20 h 40"/>
                  <a:gd name="T46" fmla="*/ 24 w 48"/>
                  <a:gd name="T47" fmla="*/ 30 h 40"/>
                  <a:gd name="T48" fmla="*/ 22 w 48"/>
                  <a:gd name="T49" fmla="*/ 32 h 40"/>
                  <a:gd name="T50" fmla="*/ 24 w 48"/>
                  <a:gd name="T51" fmla="*/ 36 h 40"/>
                  <a:gd name="T52" fmla="*/ 24 w 48"/>
                  <a:gd name="T53" fmla="*/ 36 h 40"/>
                  <a:gd name="T54" fmla="*/ 26 w 48"/>
                  <a:gd name="T55" fmla="*/ 34 h 40"/>
                  <a:gd name="T56" fmla="*/ 26 w 48"/>
                  <a:gd name="T57" fmla="*/ 34 h 40"/>
                  <a:gd name="T58" fmla="*/ 28 w 48"/>
                  <a:gd name="T59" fmla="*/ 34 h 40"/>
                  <a:gd name="T60" fmla="*/ 28 w 48"/>
                  <a:gd name="T61" fmla="*/ 36 h 40"/>
                  <a:gd name="T62" fmla="*/ 32 w 48"/>
                  <a:gd name="T63" fmla="*/ 40 h 40"/>
                  <a:gd name="T64" fmla="*/ 36 w 48"/>
                  <a:gd name="T65" fmla="*/ 38 h 40"/>
                  <a:gd name="T66" fmla="*/ 40 w 48"/>
                  <a:gd name="T67" fmla="*/ 32 h 40"/>
                  <a:gd name="T68" fmla="*/ 40 w 48"/>
                  <a:gd name="T69" fmla="*/ 28 h 40"/>
                  <a:gd name="T70" fmla="*/ 44 w 48"/>
                  <a:gd name="T71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8" h="40">
                    <a:moveTo>
                      <a:pt x="48" y="16"/>
                    </a:moveTo>
                    <a:lnTo>
                      <a:pt x="48" y="16"/>
                    </a:lnTo>
                    <a:lnTo>
                      <a:pt x="48" y="16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8"/>
                    </a:lnTo>
                    <a:lnTo>
                      <a:pt x="32" y="40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8" y="1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5" name="Freeform 153">
                <a:extLst>
                  <a:ext uri="{FF2B5EF4-FFF2-40B4-BE49-F238E27FC236}">
                    <a16:creationId xmlns:a16="http://schemas.microsoft.com/office/drawing/2014/main" id="{AC807512-1109-48CA-9E2A-D4CB63888B3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67550" y="4397375"/>
                <a:ext cx="130175" cy="47625"/>
              </a:xfrm>
              <a:custGeom>
                <a:avLst/>
                <a:gdLst>
                  <a:gd name="T0" fmla="*/ 12 w 82"/>
                  <a:gd name="T1" fmla="*/ 6 h 30"/>
                  <a:gd name="T2" fmla="*/ 8 w 82"/>
                  <a:gd name="T3" fmla="*/ 10 h 30"/>
                  <a:gd name="T4" fmla="*/ 6 w 82"/>
                  <a:gd name="T5" fmla="*/ 14 h 30"/>
                  <a:gd name="T6" fmla="*/ 2 w 82"/>
                  <a:gd name="T7" fmla="*/ 20 h 30"/>
                  <a:gd name="T8" fmla="*/ 0 w 82"/>
                  <a:gd name="T9" fmla="*/ 20 h 30"/>
                  <a:gd name="T10" fmla="*/ 6 w 82"/>
                  <a:gd name="T11" fmla="*/ 22 h 30"/>
                  <a:gd name="T12" fmla="*/ 10 w 82"/>
                  <a:gd name="T13" fmla="*/ 20 h 30"/>
                  <a:gd name="T14" fmla="*/ 16 w 82"/>
                  <a:gd name="T15" fmla="*/ 20 h 30"/>
                  <a:gd name="T16" fmla="*/ 28 w 82"/>
                  <a:gd name="T17" fmla="*/ 18 h 30"/>
                  <a:gd name="T18" fmla="*/ 32 w 82"/>
                  <a:gd name="T19" fmla="*/ 18 h 30"/>
                  <a:gd name="T20" fmla="*/ 40 w 82"/>
                  <a:gd name="T21" fmla="*/ 20 h 30"/>
                  <a:gd name="T22" fmla="*/ 42 w 82"/>
                  <a:gd name="T23" fmla="*/ 22 h 30"/>
                  <a:gd name="T24" fmla="*/ 46 w 82"/>
                  <a:gd name="T25" fmla="*/ 26 h 30"/>
                  <a:gd name="T26" fmla="*/ 50 w 82"/>
                  <a:gd name="T27" fmla="*/ 28 h 30"/>
                  <a:gd name="T28" fmla="*/ 56 w 82"/>
                  <a:gd name="T29" fmla="*/ 28 h 30"/>
                  <a:gd name="T30" fmla="*/ 56 w 82"/>
                  <a:gd name="T31" fmla="*/ 26 h 30"/>
                  <a:gd name="T32" fmla="*/ 56 w 82"/>
                  <a:gd name="T33" fmla="*/ 26 h 30"/>
                  <a:gd name="T34" fmla="*/ 54 w 82"/>
                  <a:gd name="T35" fmla="*/ 24 h 30"/>
                  <a:gd name="T36" fmla="*/ 52 w 82"/>
                  <a:gd name="T37" fmla="*/ 22 h 30"/>
                  <a:gd name="T38" fmla="*/ 54 w 82"/>
                  <a:gd name="T39" fmla="*/ 20 h 30"/>
                  <a:gd name="T40" fmla="*/ 60 w 82"/>
                  <a:gd name="T41" fmla="*/ 18 h 30"/>
                  <a:gd name="T42" fmla="*/ 62 w 82"/>
                  <a:gd name="T43" fmla="*/ 14 h 30"/>
                  <a:gd name="T44" fmla="*/ 64 w 82"/>
                  <a:gd name="T45" fmla="*/ 12 h 30"/>
                  <a:gd name="T46" fmla="*/ 68 w 82"/>
                  <a:gd name="T47" fmla="*/ 12 h 30"/>
                  <a:gd name="T48" fmla="*/ 72 w 82"/>
                  <a:gd name="T49" fmla="*/ 12 h 30"/>
                  <a:gd name="T50" fmla="*/ 76 w 82"/>
                  <a:gd name="T51" fmla="*/ 14 h 30"/>
                  <a:gd name="T52" fmla="*/ 80 w 82"/>
                  <a:gd name="T53" fmla="*/ 18 h 30"/>
                  <a:gd name="T54" fmla="*/ 82 w 82"/>
                  <a:gd name="T55" fmla="*/ 14 h 30"/>
                  <a:gd name="T56" fmla="*/ 80 w 82"/>
                  <a:gd name="T57" fmla="*/ 10 h 30"/>
                  <a:gd name="T58" fmla="*/ 78 w 82"/>
                  <a:gd name="T59" fmla="*/ 6 h 30"/>
                  <a:gd name="T60" fmla="*/ 70 w 82"/>
                  <a:gd name="T61" fmla="*/ 4 h 30"/>
                  <a:gd name="T62" fmla="*/ 66 w 82"/>
                  <a:gd name="T63" fmla="*/ 4 h 30"/>
                  <a:gd name="T64" fmla="*/ 62 w 82"/>
                  <a:gd name="T65" fmla="*/ 4 h 30"/>
                  <a:gd name="T66" fmla="*/ 50 w 82"/>
                  <a:gd name="T67" fmla="*/ 8 h 30"/>
                  <a:gd name="T68" fmla="*/ 44 w 82"/>
                  <a:gd name="T69" fmla="*/ 10 h 30"/>
                  <a:gd name="T70" fmla="*/ 40 w 82"/>
                  <a:gd name="T71" fmla="*/ 10 h 30"/>
                  <a:gd name="T72" fmla="*/ 34 w 82"/>
                  <a:gd name="T73" fmla="*/ 8 h 30"/>
                  <a:gd name="T74" fmla="*/ 32 w 82"/>
                  <a:gd name="T75" fmla="*/ 8 h 30"/>
                  <a:gd name="T76" fmla="*/ 30 w 82"/>
                  <a:gd name="T77" fmla="*/ 6 h 30"/>
                  <a:gd name="T78" fmla="*/ 16 w 82"/>
                  <a:gd name="T7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2" h="30">
                    <a:moveTo>
                      <a:pt x="16" y="0"/>
                    </a:moveTo>
                    <a:lnTo>
                      <a:pt x="12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6" y="26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78" y="6"/>
                    </a:lnTo>
                    <a:lnTo>
                      <a:pt x="74" y="4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1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6" name="Freeform 154">
                <a:extLst>
                  <a:ext uri="{FF2B5EF4-FFF2-40B4-BE49-F238E27FC236}">
                    <a16:creationId xmlns:a16="http://schemas.microsoft.com/office/drawing/2014/main" id="{F4FBEBDF-8875-49E7-81A4-C5121F46BA4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97625" y="3883025"/>
                <a:ext cx="612775" cy="393700"/>
              </a:xfrm>
              <a:custGeom>
                <a:avLst/>
                <a:gdLst>
                  <a:gd name="T0" fmla="*/ 380 w 386"/>
                  <a:gd name="T1" fmla="*/ 178 h 248"/>
                  <a:gd name="T2" fmla="*/ 384 w 386"/>
                  <a:gd name="T3" fmla="*/ 170 h 248"/>
                  <a:gd name="T4" fmla="*/ 386 w 386"/>
                  <a:gd name="T5" fmla="*/ 164 h 248"/>
                  <a:gd name="T6" fmla="*/ 374 w 386"/>
                  <a:gd name="T7" fmla="*/ 162 h 248"/>
                  <a:gd name="T8" fmla="*/ 356 w 386"/>
                  <a:gd name="T9" fmla="*/ 162 h 248"/>
                  <a:gd name="T10" fmla="*/ 346 w 386"/>
                  <a:gd name="T11" fmla="*/ 166 h 248"/>
                  <a:gd name="T12" fmla="*/ 340 w 386"/>
                  <a:gd name="T13" fmla="*/ 164 h 248"/>
                  <a:gd name="T14" fmla="*/ 334 w 386"/>
                  <a:gd name="T15" fmla="*/ 170 h 248"/>
                  <a:gd name="T16" fmla="*/ 332 w 386"/>
                  <a:gd name="T17" fmla="*/ 184 h 248"/>
                  <a:gd name="T18" fmla="*/ 326 w 386"/>
                  <a:gd name="T19" fmla="*/ 192 h 248"/>
                  <a:gd name="T20" fmla="*/ 314 w 386"/>
                  <a:gd name="T21" fmla="*/ 196 h 248"/>
                  <a:gd name="T22" fmla="*/ 302 w 386"/>
                  <a:gd name="T23" fmla="*/ 198 h 248"/>
                  <a:gd name="T24" fmla="*/ 268 w 386"/>
                  <a:gd name="T25" fmla="*/ 190 h 248"/>
                  <a:gd name="T26" fmla="*/ 258 w 386"/>
                  <a:gd name="T27" fmla="*/ 184 h 248"/>
                  <a:gd name="T28" fmla="*/ 254 w 386"/>
                  <a:gd name="T29" fmla="*/ 162 h 248"/>
                  <a:gd name="T30" fmla="*/ 244 w 386"/>
                  <a:gd name="T31" fmla="*/ 136 h 248"/>
                  <a:gd name="T32" fmla="*/ 244 w 386"/>
                  <a:gd name="T33" fmla="*/ 116 h 248"/>
                  <a:gd name="T34" fmla="*/ 232 w 386"/>
                  <a:gd name="T35" fmla="*/ 90 h 248"/>
                  <a:gd name="T36" fmla="*/ 208 w 386"/>
                  <a:gd name="T37" fmla="*/ 62 h 248"/>
                  <a:gd name="T38" fmla="*/ 194 w 386"/>
                  <a:gd name="T39" fmla="*/ 50 h 248"/>
                  <a:gd name="T40" fmla="*/ 184 w 386"/>
                  <a:gd name="T41" fmla="*/ 54 h 248"/>
                  <a:gd name="T42" fmla="*/ 164 w 386"/>
                  <a:gd name="T43" fmla="*/ 48 h 248"/>
                  <a:gd name="T44" fmla="*/ 142 w 386"/>
                  <a:gd name="T45" fmla="*/ 12 h 248"/>
                  <a:gd name="T46" fmla="*/ 126 w 386"/>
                  <a:gd name="T47" fmla="*/ 10 h 248"/>
                  <a:gd name="T48" fmla="*/ 100 w 386"/>
                  <a:gd name="T49" fmla="*/ 20 h 248"/>
                  <a:gd name="T50" fmla="*/ 54 w 386"/>
                  <a:gd name="T51" fmla="*/ 14 h 248"/>
                  <a:gd name="T52" fmla="*/ 26 w 386"/>
                  <a:gd name="T53" fmla="*/ 0 h 248"/>
                  <a:gd name="T54" fmla="*/ 6 w 386"/>
                  <a:gd name="T55" fmla="*/ 22 h 248"/>
                  <a:gd name="T56" fmla="*/ 22 w 386"/>
                  <a:gd name="T57" fmla="*/ 58 h 248"/>
                  <a:gd name="T58" fmla="*/ 30 w 386"/>
                  <a:gd name="T59" fmla="*/ 80 h 248"/>
                  <a:gd name="T60" fmla="*/ 44 w 386"/>
                  <a:gd name="T61" fmla="*/ 88 h 248"/>
                  <a:gd name="T62" fmla="*/ 58 w 386"/>
                  <a:gd name="T63" fmla="*/ 108 h 248"/>
                  <a:gd name="T64" fmla="*/ 82 w 386"/>
                  <a:gd name="T65" fmla="*/ 142 h 248"/>
                  <a:gd name="T66" fmla="*/ 94 w 386"/>
                  <a:gd name="T67" fmla="*/ 148 h 248"/>
                  <a:gd name="T68" fmla="*/ 94 w 386"/>
                  <a:gd name="T69" fmla="*/ 140 h 248"/>
                  <a:gd name="T70" fmla="*/ 80 w 386"/>
                  <a:gd name="T71" fmla="*/ 116 h 248"/>
                  <a:gd name="T72" fmla="*/ 52 w 386"/>
                  <a:gd name="T73" fmla="*/ 72 h 248"/>
                  <a:gd name="T74" fmla="*/ 30 w 386"/>
                  <a:gd name="T75" fmla="*/ 24 h 248"/>
                  <a:gd name="T76" fmla="*/ 30 w 386"/>
                  <a:gd name="T77" fmla="*/ 16 h 248"/>
                  <a:gd name="T78" fmla="*/ 42 w 386"/>
                  <a:gd name="T79" fmla="*/ 18 h 248"/>
                  <a:gd name="T80" fmla="*/ 68 w 386"/>
                  <a:gd name="T81" fmla="*/ 66 h 248"/>
                  <a:gd name="T82" fmla="*/ 84 w 386"/>
                  <a:gd name="T83" fmla="*/ 80 h 248"/>
                  <a:gd name="T84" fmla="*/ 96 w 386"/>
                  <a:gd name="T85" fmla="*/ 90 h 248"/>
                  <a:gd name="T86" fmla="*/ 116 w 386"/>
                  <a:gd name="T87" fmla="*/ 116 h 248"/>
                  <a:gd name="T88" fmla="*/ 142 w 386"/>
                  <a:gd name="T89" fmla="*/ 148 h 248"/>
                  <a:gd name="T90" fmla="*/ 150 w 386"/>
                  <a:gd name="T91" fmla="*/ 198 h 248"/>
                  <a:gd name="T92" fmla="*/ 174 w 386"/>
                  <a:gd name="T93" fmla="*/ 204 h 248"/>
                  <a:gd name="T94" fmla="*/ 226 w 386"/>
                  <a:gd name="T95" fmla="*/ 224 h 248"/>
                  <a:gd name="T96" fmla="*/ 272 w 386"/>
                  <a:gd name="T97" fmla="*/ 240 h 248"/>
                  <a:gd name="T98" fmla="*/ 304 w 386"/>
                  <a:gd name="T99" fmla="*/ 240 h 248"/>
                  <a:gd name="T100" fmla="*/ 314 w 386"/>
                  <a:gd name="T101" fmla="*/ 244 h 248"/>
                  <a:gd name="T102" fmla="*/ 318 w 386"/>
                  <a:gd name="T103" fmla="*/ 242 h 248"/>
                  <a:gd name="T104" fmla="*/ 322 w 386"/>
                  <a:gd name="T105" fmla="*/ 232 h 248"/>
                  <a:gd name="T106" fmla="*/ 320 w 386"/>
                  <a:gd name="T107" fmla="*/ 226 h 248"/>
                  <a:gd name="T108" fmla="*/ 346 w 386"/>
                  <a:gd name="T109" fmla="*/ 222 h 248"/>
                  <a:gd name="T110" fmla="*/ 340 w 386"/>
                  <a:gd name="T111" fmla="*/ 194 h 248"/>
                  <a:gd name="T112" fmla="*/ 360 w 386"/>
                  <a:gd name="T113" fmla="*/ 190 h 248"/>
                  <a:gd name="T114" fmla="*/ 366 w 386"/>
                  <a:gd name="T115" fmla="*/ 190 h 248"/>
                  <a:gd name="T116" fmla="*/ 374 w 386"/>
                  <a:gd name="T117" fmla="*/ 186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6" h="248">
                    <a:moveTo>
                      <a:pt x="374" y="186"/>
                    </a:moveTo>
                    <a:lnTo>
                      <a:pt x="378" y="182"/>
                    </a:lnTo>
                    <a:lnTo>
                      <a:pt x="378" y="178"/>
                    </a:lnTo>
                    <a:lnTo>
                      <a:pt x="380" y="178"/>
                    </a:lnTo>
                    <a:lnTo>
                      <a:pt x="382" y="174"/>
                    </a:lnTo>
                    <a:lnTo>
                      <a:pt x="382" y="172"/>
                    </a:lnTo>
                    <a:lnTo>
                      <a:pt x="384" y="172"/>
                    </a:lnTo>
                    <a:lnTo>
                      <a:pt x="384" y="170"/>
                    </a:lnTo>
                    <a:lnTo>
                      <a:pt x="386" y="168"/>
                    </a:lnTo>
                    <a:lnTo>
                      <a:pt x="386" y="166"/>
                    </a:lnTo>
                    <a:lnTo>
                      <a:pt x="386" y="164"/>
                    </a:lnTo>
                    <a:lnTo>
                      <a:pt x="386" y="164"/>
                    </a:lnTo>
                    <a:lnTo>
                      <a:pt x="384" y="164"/>
                    </a:lnTo>
                    <a:lnTo>
                      <a:pt x="382" y="162"/>
                    </a:lnTo>
                    <a:lnTo>
                      <a:pt x="376" y="162"/>
                    </a:lnTo>
                    <a:lnTo>
                      <a:pt x="374" y="162"/>
                    </a:lnTo>
                    <a:lnTo>
                      <a:pt x="372" y="162"/>
                    </a:lnTo>
                    <a:lnTo>
                      <a:pt x="366" y="162"/>
                    </a:lnTo>
                    <a:lnTo>
                      <a:pt x="362" y="162"/>
                    </a:lnTo>
                    <a:lnTo>
                      <a:pt x="356" y="162"/>
                    </a:lnTo>
                    <a:lnTo>
                      <a:pt x="352" y="164"/>
                    </a:lnTo>
                    <a:lnTo>
                      <a:pt x="350" y="164"/>
                    </a:lnTo>
                    <a:lnTo>
                      <a:pt x="348" y="164"/>
                    </a:lnTo>
                    <a:lnTo>
                      <a:pt x="346" y="166"/>
                    </a:lnTo>
                    <a:lnTo>
                      <a:pt x="342" y="164"/>
                    </a:lnTo>
                    <a:lnTo>
                      <a:pt x="342" y="164"/>
                    </a:lnTo>
                    <a:lnTo>
                      <a:pt x="340" y="164"/>
                    </a:lnTo>
                    <a:lnTo>
                      <a:pt x="340" y="164"/>
                    </a:lnTo>
                    <a:lnTo>
                      <a:pt x="338" y="164"/>
                    </a:lnTo>
                    <a:lnTo>
                      <a:pt x="336" y="166"/>
                    </a:lnTo>
                    <a:lnTo>
                      <a:pt x="334" y="170"/>
                    </a:lnTo>
                    <a:lnTo>
                      <a:pt x="334" y="170"/>
                    </a:lnTo>
                    <a:lnTo>
                      <a:pt x="334" y="174"/>
                    </a:lnTo>
                    <a:lnTo>
                      <a:pt x="332" y="178"/>
                    </a:lnTo>
                    <a:lnTo>
                      <a:pt x="332" y="182"/>
                    </a:lnTo>
                    <a:lnTo>
                      <a:pt x="332" y="184"/>
                    </a:lnTo>
                    <a:lnTo>
                      <a:pt x="332" y="186"/>
                    </a:lnTo>
                    <a:lnTo>
                      <a:pt x="332" y="188"/>
                    </a:lnTo>
                    <a:lnTo>
                      <a:pt x="328" y="190"/>
                    </a:lnTo>
                    <a:lnTo>
                      <a:pt x="326" y="192"/>
                    </a:lnTo>
                    <a:lnTo>
                      <a:pt x="324" y="192"/>
                    </a:lnTo>
                    <a:lnTo>
                      <a:pt x="322" y="192"/>
                    </a:lnTo>
                    <a:lnTo>
                      <a:pt x="318" y="194"/>
                    </a:lnTo>
                    <a:lnTo>
                      <a:pt x="314" y="196"/>
                    </a:lnTo>
                    <a:lnTo>
                      <a:pt x="314" y="196"/>
                    </a:lnTo>
                    <a:lnTo>
                      <a:pt x="312" y="196"/>
                    </a:lnTo>
                    <a:lnTo>
                      <a:pt x="308" y="198"/>
                    </a:lnTo>
                    <a:lnTo>
                      <a:pt x="302" y="198"/>
                    </a:lnTo>
                    <a:lnTo>
                      <a:pt x="294" y="198"/>
                    </a:lnTo>
                    <a:lnTo>
                      <a:pt x="284" y="196"/>
                    </a:lnTo>
                    <a:lnTo>
                      <a:pt x="276" y="194"/>
                    </a:lnTo>
                    <a:lnTo>
                      <a:pt x="268" y="190"/>
                    </a:lnTo>
                    <a:lnTo>
                      <a:pt x="262" y="188"/>
                    </a:lnTo>
                    <a:lnTo>
                      <a:pt x="262" y="186"/>
                    </a:lnTo>
                    <a:lnTo>
                      <a:pt x="260" y="186"/>
                    </a:lnTo>
                    <a:lnTo>
                      <a:pt x="258" y="184"/>
                    </a:lnTo>
                    <a:lnTo>
                      <a:pt x="256" y="180"/>
                    </a:lnTo>
                    <a:lnTo>
                      <a:pt x="256" y="176"/>
                    </a:lnTo>
                    <a:lnTo>
                      <a:pt x="254" y="172"/>
                    </a:lnTo>
                    <a:lnTo>
                      <a:pt x="254" y="162"/>
                    </a:lnTo>
                    <a:lnTo>
                      <a:pt x="250" y="152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4" y="132"/>
                    </a:lnTo>
                    <a:lnTo>
                      <a:pt x="242" y="126"/>
                    </a:lnTo>
                    <a:lnTo>
                      <a:pt x="242" y="122"/>
                    </a:lnTo>
                    <a:lnTo>
                      <a:pt x="244" y="116"/>
                    </a:lnTo>
                    <a:lnTo>
                      <a:pt x="244" y="112"/>
                    </a:lnTo>
                    <a:lnTo>
                      <a:pt x="242" y="96"/>
                    </a:lnTo>
                    <a:lnTo>
                      <a:pt x="240" y="96"/>
                    </a:lnTo>
                    <a:lnTo>
                      <a:pt x="232" y="90"/>
                    </a:lnTo>
                    <a:lnTo>
                      <a:pt x="222" y="80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08" y="62"/>
                    </a:lnTo>
                    <a:lnTo>
                      <a:pt x="206" y="58"/>
                    </a:lnTo>
                    <a:lnTo>
                      <a:pt x="202" y="56"/>
                    </a:lnTo>
                    <a:lnTo>
                      <a:pt x="198" y="52"/>
                    </a:lnTo>
                    <a:lnTo>
                      <a:pt x="194" y="50"/>
                    </a:lnTo>
                    <a:lnTo>
                      <a:pt x="190" y="50"/>
                    </a:lnTo>
                    <a:lnTo>
                      <a:pt x="188" y="52"/>
                    </a:lnTo>
                    <a:lnTo>
                      <a:pt x="186" y="52"/>
                    </a:lnTo>
                    <a:lnTo>
                      <a:pt x="184" y="54"/>
                    </a:lnTo>
                    <a:lnTo>
                      <a:pt x="180" y="54"/>
                    </a:lnTo>
                    <a:lnTo>
                      <a:pt x="174" y="54"/>
                    </a:lnTo>
                    <a:lnTo>
                      <a:pt x="168" y="50"/>
                    </a:lnTo>
                    <a:lnTo>
                      <a:pt x="164" y="48"/>
                    </a:lnTo>
                    <a:lnTo>
                      <a:pt x="156" y="42"/>
                    </a:lnTo>
                    <a:lnTo>
                      <a:pt x="148" y="30"/>
                    </a:lnTo>
                    <a:lnTo>
                      <a:pt x="144" y="14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6" y="10"/>
                    </a:lnTo>
                    <a:lnTo>
                      <a:pt x="130" y="10"/>
                    </a:lnTo>
                    <a:lnTo>
                      <a:pt x="126" y="10"/>
                    </a:lnTo>
                    <a:lnTo>
                      <a:pt x="120" y="10"/>
                    </a:lnTo>
                    <a:lnTo>
                      <a:pt x="116" y="14"/>
                    </a:lnTo>
                    <a:lnTo>
                      <a:pt x="112" y="16"/>
                    </a:lnTo>
                    <a:lnTo>
                      <a:pt x="100" y="20"/>
                    </a:lnTo>
                    <a:lnTo>
                      <a:pt x="82" y="20"/>
                    </a:lnTo>
                    <a:lnTo>
                      <a:pt x="78" y="20"/>
                    </a:lnTo>
                    <a:lnTo>
                      <a:pt x="68" y="18"/>
                    </a:lnTo>
                    <a:lnTo>
                      <a:pt x="54" y="14"/>
                    </a:lnTo>
                    <a:lnTo>
                      <a:pt x="42" y="10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22"/>
                    </a:lnTo>
                    <a:lnTo>
                      <a:pt x="12" y="36"/>
                    </a:lnTo>
                    <a:lnTo>
                      <a:pt x="18" y="4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4" y="62"/>
                    </a:lnTo>
                    <a:lnTo>
                      <a:pt x="26" y="68"/>
                    </a:lnTo>
                    <a:lnTo>
                      <a:pt x="28" y="74"/>
                    </a:lnTo>
                    <a:lnTo>
                      <a:pt x="30" y="80"/>
                    </a:lnTo>
                    <a:lnTo>
                      <a:pt x="32" y="82"/>
                    </a:lnTo>
                    <a:lnTo>
                      <a:pt x="34" y="82"/>
                    </a:lnTo>
                    <a:lnTo>
                      <a:pt x="38" y="84"/>
                    </a:lnTo>
                    <a:lnTo>
                      <a:pt x="44" y="88"/>
                    </a:lnTo>
                    <a:lnTo>
                      <a:pt x="48" y="92"/>
                    </a:lnTo>
                    <a:lnTo>
                      <a:pt x="52" y="98"/>
                    </a:lnTo>
                    <a:lnTo>
                      <a:pt x="56" y="106"/>
                    </a:lnTo>
                    <a:lnTo>
                      <a:pt x="58" y="108"/>
                    </a:lnTo>
                    <a:lnTo>
                      <a:pt x="62" y="118"/>
                    </a:lnTo>
                    <a:lnTo>
                      <a:pt x="68" y="128"/>
                    </a:lnTo>
                    <a:lnTo>
                      <a:pt x="76" y="136"/>
                    </a:lnTo>
                    <a:lnTo>
                      <a:pt x="82" y="142"/>
                    </a:lnTo>
                    <a:lnTo>
                      <a:pt x="84" y="144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98" y="144"/>
                    </a:lnTo>
                    <a:lnTo>
                      <a:pt x="94" y="140"/>
                    </a:lnTo>
                    <a:lnTo>
                      <a:pt x="90" y="134"/>
                    </a:lnTo>
                    <a:lnTo>
                      <a:pt x="86" y="126"/>
                    </a:lnTo>
                    <a:lnTo>
                      <a:pt x="82" y="120"/>
                    </a:lnTo>
                    <a:lnTo>
                      <a:pt x="80" y="116"/>
                    </a:lnTo>
                    <a:lnTo>
                      <a:pt x="74" y="108"/>
                    </a:lnTo>
                    <a:lnTo>
                      <a:pt x="68" y="94"/>
                    </a:lnTo>
                    <a:lnTo>
                      <a:pt x="62" y="82"/>
                    </a:lnTo>
                    <a:lnTo>
                      <a:pt x="52" y="72"/>
                    </a:lnTo>
                    <a:lnTo>
                      <a:pt x="42" y="58"/>
                    </a:lnTo>
                    <a:lnTo>
                      <a:pt x="34" y="4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8" y="16"/>
                    </a:lnTo>
                    <a:lnTo>
                      <a:pt x="42" y="18"/>
                    </a:lnTo>
                    <a:lnTo>
                      <a:pt x="44" y="24"/>
                    </a:lnTo>
                    <a:lnTo>
                      <a:pt x="50" y="36"/>
                    </a:lnTo>
                    <a:lnTo>
                      <a:pt x="58" y="52"/>
                    </a:lnTo>
                    <a:lnTo>
                      <a:pt x="68" y="66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4" y="80"/>
                    </a:lnTo>
                    <a:lnTo>
                      <a:pt x="88" y="80"/>
                    </a:lnTo>
                    <a:lnTo>
                      <a:pt x="92" y="84"/>
                    </a:lnTo>
                    <a:lnTo>
                      <a:pt x="94" y="86"/>
                    </a:lnTo>
                    <a:lnTo>
                      <a:pt x="96" y="90"/>
                    </a:lnTo>
                    <a:lnTo>
                      <a:pt x="98" y="96"/>
                    </a:lnTo>
                    <a:lnTo>
                      <a:pt x="100" y="98"/>
                    </a:lnTo>
                    <a:lnTo>
                      <a:pt x="106" y="106"/>
                    </a:lnTo>
                    <a:lnTo>
                      <a:pt x="116" y="116"/>
                    </a:lnTo>
                    <a:lnTo>
                      <a:pt x="124" y="126"/>
                    </a:lnTo>
                    <a:lnTo>
                      <a:pt x="134" y="136"/>
                    </a:lnTo>
                    <a:lnTo>
                      <a:pt x="140" y="142"/>
                    </a:lnTo>
                    <a:lnTo>
                      <a:pt x="142" y="148"/>
                    </a:lnTo>
                    <a:lnTo>
                      <a:pt x="144" y="160"/>
                    </a:lnTo>
                    <a:lnTo>
                      <a:pt x="148" y="176"/>
                    </a:lnTo>
                    <a:lnTo>
                      <a:pt x="148" y="198"/>
                    </a:lnTo>
                    <a:lnTo>
                      <a:pt x="150" y="198"/>
                    </a:lnTo>
                    <a:lnTo>
                      <a:pt x="154" y="200"/>
                    </a:lnTo>
                    <a:lnTo>
                      <a:pt x="160" y="202"/>
                    </a:lnTo>
                    <a:lnTo>
                      <a:pt x="170" y="204"/>
                    </a:lnTo>
                    <a:lnTo>
                      <a:pt x="174" y="204"/>
                    </a:lnTo>
                    <a:lnTo>
                      <a:pt x="186" y="208"/>
                    </a:lnTo>
                    <a:lnTo>
                      <a:pt x="198" y="216"/>
                    </a:lnTo>
                    <a:lnTo>
                      <a:pt x="208" y="224"/>
                    </a:lnTo>
                    <a:lnTo>
                      <a:pt x="226" y="224"/>
                    </a:lnTo>
                    <a:lnTo>
                      <a:pt x="230" y="226"/>
                    </a:lnTo>
                    <a:lnTo>
                      <a:pt x="240" y="230"/>
                    </a:lnTo>
                    <a:lnTo>
                      <a:pt x="254" y="236"/>
                    </a:lnTo>
                    <a:lnTo>
                      <a:pt x="272" y="240"/>
                    </a:lnTo>
                    <a:lnTo>
                      <a:pt x="278" y="240"/>
                    </a:lnTo>
                    <a:lnTo>
                      <a:pt x="290" y="240"/>
                    </a:lnTo>
                    <a:lnTo>
                      <a:pt x="304" y="240"/>
                    </a:lnTo>
                    <a:lnTo>
                      <a:pt x="304" y="240"/>
                    </a:lnTo>
                    <a:lnTo>
                      <a:pt x="306" y="240"/>
                    </a:lnTo>
                    <a:lnTo>
                      <a:pt x="308" y="240"/>
                    </a:lnTo>
                    <a:lnTo>
                      <a:pt x="310" y="242"/>
                    </a:lnTo>
                    <a:lnTo>
                      <a:pt x="314" y="244"/>
                    </a:lnTo>
                    <a:lnTo>
                      <a:pt x="314" y="248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18" y="242"/>
                    </a:lnTo>
                    <a:lnTo>
                      <a:pt x="320" y="238"/>
                    </a:lnTo>
                    <a:lnTo>
                      <a:pt x="322" y="236"/>
                    </a:lnTo>
                    <a:lnTo>
                      <a:pt x="322" y="234"/>
                    </a:lnTo>
                    <a:lnTo>
                      <a:pt x="322" y="232"/>
                    </a:lnTo>
                    <a:lnTo>
                      <a:pt x="322" y="230"/>
                    </a:lnTo>
                    <a:lnTo>
                      <a:pt x="320" y="228"/>
                    </a:lnTo>
                    <a:lnTo>
                      <a:pt x="320" y="226"/>
                    </a:lnTo>
                    <a:lnTo>
                      <a:pt x="320" y="226"/>
                    </a:lnTo>
                    <a:lnTo>
                      <a:pt x="320" y="224"/>
                    </a:lnTo>
                    <a:lnTo>
                      <a:pt x="320" y="222"/>
                    </a:lnTo>
                    <a:lnTo>
                      <a:pt x="322" y="222"/>
                    </a:lnTo>
                    <a:lnTo>
                      <a:pt x="346" y="222"/>
                    </a:lnTo>
                    <a:lnTo>
                      <a:pt x="346" y="212"/>
                    </a:lnTo>
                    <a:lnTo>
                      <a:pt x="336" y="202"/>
                    </a:lnTo>
                    <a:lnTo>
                      <a:pt x="340" y="202"/>
                    </a:lnTo>
                    <a:lnTo>
                      <a:pt x="340" y="194"/>
                    </a:lnTo>
                    <a:lnTo>
                      <a:pt x="360" y="194"/>
                    </a:lnTo>
                    <a:lnTo>
                      <a:pt x="360" y="194"/>
                    </a:lnTo>
                    <a:lnTo>
                      <a:pt x="360" y="192"/>
                    </a:lnTo>
                    <a:lnTo>
                      <a:pt x="360" y="190"/>
                    </a:lnTo>
                    <a:lnTo>
                      <a:pt x="362" y="190"/>
                    </a:lnTo>
                    <a:lnTo>
                      <a:pt x="364" y="192"/>
                    </a:lnTo>
                    <a:lnTo>
                      <a:pt x="366" y="190"/>
                    </a:lnTo>
                    <a:lnTo>
                      <a:pt x="366" y="190"/>
                    </a:lnTo>
                    <a:lnTo>
                      <a:pt x="368" y="188"/>
                    </a:lnTo>
                    <a:lnTo>
                      <a:pt x="370" y="188"/>
                    </a:lnTo>
                    <a:lnTo>
                      <a:pt x="372" y="188"/>
                    </a:lnTo>
                    <a:lnTo>
                      <a:pt x="374" y="186"/>
                    </a:lnTo>
                    <a:lnTo>
                      <a:pt x="374" y="18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7" name="Freeform 155">
                <a:extLst>
                  <a:ext uri="{FF2B5EF4-FFF2-40B4-BE49-F238E27FC236}">
                    <a16:creationId xmlns:a16="http://schemas.microsoft.com/office/drawing/2014/main" id="{10AA8495-F970-49B6-B8BA-CBF5D5F9F5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43725" y="4254500"/>
                <a:ext cx="130175" cy="73025"/>
              </a:xfrm>
              <a:custGeom>
                <a:avLst/>
                <a:gdLst>
                  <a:gd name="T0" fmla="*/ 80 w 82"/>
                  <a:gd name="T1" fmla="*/ 8 h 46"/>
                  <a:gd name="T2" fmla="*/ 76 w 82"/>
                  <a:gd name="T3" fmla="*/ 8 h 46"/>
                  <a:gd name="T4" fmla="*/ 72 w 82"/>
                  <a:gd name="T5" fmla="*/ 8 h 46"/>
                  <a:gd name="T6" fmla="*/ 68 w 82"/>
                  <a:gd name="T7" fmla="*/ 8 h 46"/>
                  <a:gd name="T8" fmla="*/ 66 w 82"/>
                  <a:gd name="T9" fmla="*/ 8 h 46"/>
                  <a:gd name="T10" fmla="*/ 62 w 82"/>
                  <a:gd name="T11" fmla="*/ 12 h 46"/>
                  <a:gd name="T12" fmla="*/ 60 w 82"/>
                  <a:gd name="T13" fmla="*/ 18 h 46"/>
                  <a:gd name="T14" fmla="*/ 56 w 82"/>
                  <a:gd name="T15" fmla="*/ 24 h 46"/>
                  <a:gd name="T16" fmla="*/ 50 w 82"/>
                  <a:gd name="T17" fmla="*/ 30 h 46"/>
                  <a:gd name="T18" fmla="*/ 48 w 82"/>
                  <a:gd name="T19" fmla="*/ 30 h 46"/>
                  <a:gd name="T20" fmla="*/ 44 w 82"/>
                  <a:gd name="T21" fmla="*/ 34 h 46"/>
                  <a:gd name="T22" fmla="*/ 44 w 82"/>
                  <a:gd name="T23" fmla="*/ 38 h 46"/>
                  <a:gd name="T24" fmla="*/ 42 w 82"/>
                  <a:gd name="T25" fmla="*/ 42 h 46"/>
                  <a:gd name="T26" fmla="*/ 38 w 82"/>
                  <a:gd name="T27" fmla="*/ 44 h 46"/>
                  <a:gd name="T28" fmla="*/ 36 w 82"/>
                  <a:gd name="T29" fmla="*/ 46 h 46"/>
                  <a:gd name="T30" fmla="*/ 34 w 82"/>
                  <a:gd name="T31" fmla="*/ 42 h 46"/>
                  <a:gd name="T32" fmla="*/ 32 w 82"/>
                  <a:gd name="T33" fmla="*/ 42 h 46"/>
                  <a:gd name="T34" fmla="*/ 30 w 82"/>
                  <a:gd name="T35" fmla="*/ 44 h 46"/>
                  <a:gd name="T36" fmla="*/ 30 w 82"/>
                  <a:gd name="T37" fmla="*/ 42 h 46"/>
                  <a:gd name="T38" fmla="*/ 30 w 82"/>
                  <a:gd name="T39" fmla="*/ 36 h 46"/>
                  <a:gd name="T40" fmla="*/ 30 w 82"/>
                  <a:gd name="T41" fmla="*/ 34 h 46"/>
                  <a:gd name="T42" fmla="*/ 26 w 82"/>
                  <a:gd name="T43" fmla="*/ 32 h 46"/>
                  <a:gd name="T44" fmla="*/ 22 w 82"/>
                  <a:gd name="T45" fmla="*/ 30 h 46"/>
                  <a:gd name="T46" fmla="*/ 18 w 82"/>
                  <a:gd name="T47" fmla="*/ 30 h 46"/>
                  <a:gd name="T48" fmla="*/ 16 w 82"/>
                  <a:gd name="T49" fmla="*/ 32 h 46"/>
                  <a:gd name="T50" fmla="*/ 12 w 82"/>
                  <a:gd name="T51" fmla="*/ 30 h 46"/>
                  <a:gd name="T52" fmla="*/ 10 w 82"/>
                  <a:gd name="T53" fmla="*/ 28 h 46"/>
                  <a:gd name="T54" fmla="*/ 2 w 82"/>
                  <a:gd name="T55" fmla="*/ 24 h 46"/>
                  <a:gd name="T56" fmla="*/ 2 w 82"/>
                  <a:gd name="T57" fmla="*/ 22 h 46"/>
                  <a:gd name="T58" fmla="*/ 2 w 82"/>
                  <a:gd name="T59" fmla="*/ 22 h 46"/>
                  <a:gd name="T60" fmla="*/ 6 w 82"/>
                  <a:gd name="T61" fmla="*/ 22 h 46"/>
                  <a:gd name="T62" fmla="*/ 10 w 82"/>
                  <a:gd name="T63" fmla="*/ 18 h 46"/>
                  <a:gd name="T64" fmla="*/ 12 w 82"/>
                  <a:gd name="T65" fmla="*/ 14 h 46"/>
                  <a:gd name="T66" fmla="*/ 16 w 82"/>
                  <a:gd name="T67" fmla="*/ 12 h 46"/>
                  <a:gd name="T68" fmla="*/ 20 w 82"/>
                  <a:gd name="T69" fmla="*/ 10 h 46"/>
                  <a:gd name="T70" fmla="*/ 26 w 82"/>
                  <a:gd name="T71" fmla="*/ 4 h 46"/>
                  <a:gd name="T72" fmla="*/ 28 w 82"/>
                  <a:gd name="T73" fmla="*/ 2 h 46"/>
                  <a:gd name="T74" fmla="*/ 32 w 82"/>
                  <a:gd name="T75" fmla="*/ 0 h 46"/>
                  <a:gd name="T76" fmla="*/ 34 w 82"/>
                  <a:gd name="T77" fmla="*/ 0 h 46"/>
                  <a:gd name="T78" fmla="*/ 40 w 82"/>
                  <a:gd name="T79" fmla="*/ 0 h 46"/>
                  <a:gd name="T80" fmla="*/ 42 w 82"/>
                  <a:gd name="T81" fmla="*/ 0 h 46"/>
                  <a:gd name="T82" fmla="*/ 48 w 82"/>
                  <a:gd name="T83" fmla="*/ 0 h 46"/>
                  <a:gd name="T84" fmla="*/ 58 w 82"/>
                  <a:gd name="T85" fmla="*/ 0 h 46"/>
                  <a:gd name="T86" fmla="*/ 70 w 82"/>
                  <a:gd name="T87" fmla="*/ 2 h 46"/>
                  <a:gd name="T88" fmla="*/ 80 w 82"/>
                  <a:gd name="T89" fmla="*/ 2 h 46"/>
                  <a:gd name="T90" fmla="*/ 82 w 82"/>
                  <a:gd name="T91" fmla="*/ 4 h 46"/>
                  <a:gd name="T92" fmla="*/ 82 w 82"/>
                  <a:gd name="T93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2" h="46">
                    <a:moveTo>
                      <a:pt x="82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4" y="28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2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2" y="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8" name="Freeform 156">
                <a:extLst>
                  <a:ext uri="{FF2B5EF4-FFF2-40B4-BE49-F238E27FC236}">
                    <a16:creationId xmlns:a16="http://schemas.microsoft.com/office/drawing/2014/main" id="{AE00D267-7285-4536-8E99-2323F9AEED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24675" y="4292600"/>
                <a:ext cx="69850" cy="38100"/>
              </a:xfrm>
              <a:custGeom>
                <a:avLst/>
                <a:gdLst>
                  <a:gd name="T0" fmla="*/ 44 w 44"/>
                  <a:gd name="T1" fmla="*/ 20 h 24"/>
                  <a:gd name="T2" fmla="*/ 42 w 44"/>
                  <a:gd name="T3" fmla="*/ 22 h 24"/>
                  <a:gd name="T4" fmla="*/ 40 w 44"/>
                  <a:gd name="T5" fmla="*/ 22 h 24"/>
                  <a:gd name="T6" fmla="*/ 40 w 44"/>
                  <a:gd name="T7" fmla="*/ 24 h 24"/>
                  <a:gd name="T8" fmla="*/ 32 w 44"/>
                  <a:gd name="T9" fmla="*/ 22 h 24"/>
                  <a:gd name="T10" fmla="*/ 26 w 44"/>
                  <a:gd name="T11" fmla="*/ 22 h 24"/>
                  <a:gd name="T12" fmla="*/ 20 w 44"/>
                  <a:gd name="T13" fmla="*/ 20 h 24"/>
                  <a:gd name="T14" fmla="*/ 16 w 44"/>
                  <a:gd name="T15" fmla="*/ 18 h 24"/>
                  <a:gd name="T16" fmla="*/ 12 w 44"/>
                  <a:gd name="T17" fmla="*/ 18 h 24"/>
                  <a:gd name="T18" fmla="*/ 12 w 44"/>
                  <a:gd name="T19" fmla="*/ 16 h 24"/>
                  <a:gd name="T20" fmla="*/ 6 w 44"/>
                  <a:gd name="T21" fmla="*/ 14 h 24"/>
                  <a:gd name="T22" fmla="*/ 2 w 44"/>
                  <a:gd name="T23" fmla="*/ 12 h 24"/>
                  <a:gd name="T24" fmla="*/ 0 w 44"/>
                  <a:gd name="T25" fmla="*/ 10 h 24"/>
                  <a:gd name="T26" fmla="*/ 8 w 44"/>
                  <a:gd name="T27" fmla="*/ 4 h 24"/>
                  <a:gd name="T28" fmla="*/ 10 w 44"/>
                  <a:gd name="T29" fmla="*/ 2 h 24"/>
                  <a:gd name="T30" fmla="*/ 12 w 44"/>
                  <a:gd name="T31" fmla="*/ 0 h 24"/>
                  <a:gd name="T32" fmla="*/ 14 w 44"/>
                  <a:gd name="T33" fmla="*/ 0 h 24"/>
                  <a:gd name="T34" fmla="*/ 16 w 44"/>
                  <a:gd name="T35" fmla="*/ 0 h 24"/>
                  <a:gd name="T36" fmla="*/ 20 w 44"/>
                  <a:gd name="T37" fmla="*/ 2 h 24"/>
                  <a:gd name="T38" fmla="*/ 24 w 44"/>
                  <a:gd name="T39" fmla="*/ 4 h 24"/>
                  <a:gd name="T40" fmla="*/ 24 w 44"/>
                  <a:gd name="T41" fmla="*/ 6 h 24"/>
                  <a:gd name="T42" fmla="*/ 26 w 44"/>
                  <a:gd name="T43" fmla="*/ 6 h 24"/>
                  <a:gd name="T44" fmla="*/ 26 w 44"/>
                  <a:gd name="T45" fmla="*/ 8 h 24"/>
                  <a:gd name="T46" fmla="*/ 30 w 44"/>
                  <a:gd name="T47" fmla="*/ 8 h 24"/>
                  <a:gd name="T48" fmla="*/ 30 w 44"/>
                  <a:gd name="T49" fmla="*/ 8 h 24"/>
                  <a:gd name="T50" fmla="*/ 32 w 44"/>
                  <a:gd name="T51" fmla="*/ 6 h 24"/>
                  <a:gd name="T52" fmla="*/ 34 w 44"/>
                  <a:gd name="T53" fmla="*/ 6 h 24"/>
                  <a:gd name="T54" fmla="*/ 38 w 44"/>
                  <a:gd name="T55" fmla="*/ 6 h 24"/>
                  <a:gd name="T56" fmla="*/ 38 w 44"/>
                  <a:gd name="T57" fmla="*/ 6 h 24"/>
                  <a:gd name="T58" fmla="*/ 40 w 44"/>
                  <a:gd name="T59" fmla="*/ 8 h 24"/>
                  <a:gd name="T60" fmla="*/ 42 w 44"/>
                  <a:gd name="T61" fmla="*/ 10 h 24"/>
                  <a:gd name="T62" fmla="*/ 44 w 44"/>
                  <a:gd name="T63" fmla="*/ 12 h 24"/>
                  <a:gd name="T64" fmla="*/ 44 w 44"/>
                  <a:gd name="T65" fmla="*/ 14 h 24"/>
                  <a:gd name="T66" fmla="*/ 44 w 44"/>
                  <a:gd name="T67" fmla="*/ 16 h 24"/>
                  <a:gd name="T68" fmla="*/ 44 w 44"/>
                  <a:gd name="T69" fmla="*/ 18 h 24"/>
                  <a:gd name="T70" fmla="*/ 44 w 44"/>
                  <a:gd name="T71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" h="24">
                    <a:moveTo>
                      <a:pt x="44" y="20"/>
                    </a:move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2" y="22"/>
                    </a:lnTo>
                    <a:lnTo>
                      <a:pt x="26" y="22"/>
                    </a:lnTo>
                    <a:lnTo>
                      <a:pt x="20" y="20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9" name="Freeform 157">
                <a:extLst>
                  <a:ext uri="{FF2B5EF4-FFF2-40B4-BE49-F238E27FC236}">
                    <a16:creationId xmlns:a16="http://schemas.microsoft.com/office/drawing/2014/main" id="{3DDDAFB2-CCB1-439A-A28A-E6C6F6919A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21550" y="4178300"/>
                <a:ext cx="60325" cy="44450"/>
              </a:xfrm>
              <a:custGeom>
                <a:avLst/>
                <a:gdLst>
                  <a:gd name="T0" fmla="*/ 4 w 38"/>
                  <a:gd name="T1" fmla="*/ 0 h 28"/>
                  <a:gd name="T2" fmla="*/ 6 w 38"/>
                  <a:gd name="T3" fmla="*/ 2 h 28"/>
                  <a:gd name="T4" fmla="*/ 6 w 38"/>
                  <a:gd name="T5" fmla="*/ 6 h 28"/>
                  <a:gd name="T6" fmla="*/ 6 w 38"/>
                  <a:gd name="T7" fmla="*/ 10 h 28"/>
                  <a:gd name="T8" fmla="*/ 4 w 38"/>
                  <a:gd name="T9" fmla="*/ 12 h 28"/>
                  <a:gd name="T10" fmla="*/ 2 w 38"/>
                  <a:gd name="T11" fmla="*/ 14 h 28"/>
                  <a:gd name="T12" fmla="*/ 0 w 38"/>
                  <a:gd name="T13" fmla="*/ 14 h 28"/>
                  <a:gd name="T14" fmla="*/ 0 w 38"/>
                  <a:gd name="T15" fmla="*/ 16 h 28"/>
                  <a:gd name="T16" fmla="*/ 0 w 38"/>
                  <a:gd name="T17" fmla="*/ 20 h 28"/>
                  <a:gd name="T18" fmla="*/ 2 w 38"/>
                  <a:gd name="T19" fmla="*/ 22 h 28"/>
                  <a:gd name="T20" fmla="*/ 2 w 38"/>
                  <a:gd name="T21" fmla="*/ 24 h 28"/>
                  <a:gd name="T22" fmla="*/ 4 w 38"/>
                  <a:gd name="T23" fmla="*/ 26 h 28"/>
                  <a:gd name="T24" fmla="*/ 4 w 38"/>
                  <a:gd name="T25" fmla="*/ 28 h 28"/>
                  <a:gd name="T26" fmla="*/ 4 w 38"/>
                  <a:gd name="T27" fmla="*/ 28 h 28"/>
                  <a:gd name="T28" fmla="*/ 6 w 38"/>
                  <a:gd name="T29" fmla="*/ 28 h 28"/>
                  <a:gd name="T30" fmla="*/ 8 w 38"/>
                  <a:gd name="T31" fmla="*/ 28 h 28"/>
                  <a:gd name="T32" fmla="*/ 12 w 38"/>
                  <a:gd name="T33" fmla="*/ 26 h 28"/>
                  <a:gd name="T34" fmla="*/ 14 w 38"/>
                  <a:gd name="T35" fmla="*/ 24 h 28"/>
                  <a:gd name="T36" fmla="*/ 16 w 38"/>
                  <a:gd name="T37" fmla="*/ 24 h 28"/>
                  <a:gd name="T38" fmla="*/ 18 w 38"/>
                  <a:gd name="T39" fmla="*/ 22 h 28"/>
                  <a:gd name="T40" fmla="*/ 20 w 38"/>
                  <a:gd name="T41" fmla="*/ 22 h 28"/>
                  <a:gd name="T42" fmla="*/ 22 w 38"/>
                  <a:gd name="T43" fmla="*/ 24 h 28"/>
                  <a:gd name="T44" fmla="*/ 22 w 38"/>
                  <a:gd name="T45" fmla="*/ 24 h 28"/>
                  <a:gd name="T46" fmla="*/ 32 w 38"/>
                  <a:gd name="T47" fmla="*/ 22 h 28"/>
                  <a:gd name="T48" fmla="*/ 38 w 38"/>
                  <a:gd name="T49" fmla="*/ 20 h 28"/>
                  <a:gd name="T50" fmla="*/ 38 w 38"/>
                  <a:gd name="T51" fmla="*/ 12 h 28"/>
                  <a:gd name="T52" fmla="*/ 32 w 38"/>
                  <a:gd name="T53" fmla="*/ 10 h 28"/>
                  <a:gd name="T54" fmla="*/ 24 w 38"/>
                  <a:gd name="T55" fmla="*/ 8 h 28"/>
                  <a:gd name="T56" fmla="*/ 30 w 38"/>
                  <a:gd name="T57" fmla="*/ 6 h 28"/>
                  <a:gd name="T58" fmla="*/ 20 w 38"/>
                  <a:gd name="T59" fmla="*/ 6 h 28"/>
                  <a:gd name="T60" fmla="*/ 14 w 38"/>
                  <a:gd name="T61" fmla="*/ 2 h 28"/>
                  <a:gd name="T62" fmla="*/ 4 w 38"/>
                  <a:gd name="T6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2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32" y="22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2" y="10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20" y="6"/>
                    </a:lnTo>
                    <a:lnTo>
                      <a:pt x="14" y="2"/>
                    </a:lnTo>
                    <a:lnTo>
                      <a:pt x="4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0" name="Freeform 158">
                <a:extLst>
                  <a:ext uri="{FF2B5EF4-FFF2-40B4-BE49-F238E27FC236}">
                    <a16:creationId xmlns:a16="http://schemas.microsoft.com/office/drawing/2014/main" id="{E6A12FF2-9D7B-4564-84E2-A6FDBA963BB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61225" y="4168775"/>
                <a:ext cx="69850" cy="57150"/>
              </a:xfrm>
              <a:custGeom>
                <a:avLst/>
                <a:gdLst>
                  <a:gd name="T0" fmla="*/ 12 w 44"/>
                  <a:gd name="T1" fmla="*/ 2 h 36"/>
                  <a:gd name="T2" fmla="*/ 8 w 44"/>
                  <a:gd name="T3" fmla="*/ 6 h 36"/>
                  <a:gd name="T4" fmla="*/ 12 w 44"/>
                  <a:gd name="T5" fmla="*/ 8 h 36"/>
                  <a:gd name="T6" fmla="*/ 14 w 44"/>
                  <a:gd name="T7" fmla="*/ 8 h 36"/>
                  <a:gd name="T8" fmla="*/ 16 w 44"/>
                  <a:gd name="T9" fmla="*/ 8 h 36"/>
                  <a:gd name="T10" fmla="*/ 18 w 44"/>
                  <a:gd name="T11" fmla="*/ 8 h 36"/>
                  <a:gd name="T12" fmla="*/ 22 w 44"/>
                  <a:gd name="T13" fmla="*/ 10 h 36"/>
                  <a:gd name="T14" fmla="*/ 24 w 44"/>
                  <a:gd name="T15" fmla="*/ 10 h 36"/>
                  <a:gd name="T16" fmla="*/ 26 w 44"/>
                  <a:gd name="T17" fmla="*/ 14 h 36"/>
                  <a:gd name="T18" fmla="*/ 26 w 44"/>
                  <a:gd name="T19" fmla="*/ 14 h 36"/>
                  <a:gd name="T20" fmla="*/ 26 w 44"/>
                  <a:gd name="T21" fmla="*/ 16 h 36"/>
                  <a:gd name="T22" fmla="*/ 26 w 44"/>
                  <a:gd name="T23" fmla="*/ 18 h 36"/>
                  <a:gd name="T24" fmla="*/ 26 w 44"/>
                  <a:gd name="T25" fmla="*/ 20 h 36"/>
                  <a:gd name="T26" fmla="*/ 24 w 44"/>
                  <a:gd name="T27" fmla="*/ 22 h 36"/>
                  <a:gd name="T28" fmla="*/ 20 w 44"/>
                  <a:gd name="T29" fmla="*/ 22 h 36"/>
                  <a:gd name="T30" fmla="*/ 10 w 44"/>
                  <a:gd name="T31" fmla="*/ 18 h 36"/>
                  <a:gd name="T32" fmla="*/ 4 w 44"/>
                  <a:gd name="T33" fmla="*/ 18 h 36"/>
                  <a:gd name="T34" fmla="*/ 0 w 44"/>
                  <a:gd name="T35" fmla="*/ 22 h 36"/>
                  <a:gd name="T36" fmla="*/ 6 w 44"/>
                  <a:gd name="T37" fmla="*/ 26 h 36"/>
                  <a:gd name="T38" fmla="*/ 6 w 44"/>
                  <a:gd name="T39" fmla="*/ 26 h 36"/>
                  <a:gd name="T40" fmla="*/ 10 w 44"/>
                  <a:gd name="T41" fmla="*/ 26 h 36"/>
                  <a:gd name="T42" fmla="*/ 14 w 44"/>
                  <a:gd name="T43" fmla="*/ 26 h 36"/>
                  <a:gd name="T44" fmla="*/ 16 w 44"/>
                  <a:gd name="T45" fmla="*/ 26 h 36"/>
                  <a:gd name="T46" fmla="*/ 20 w 44"/>
                  <a:gd name="T47" fmla="*/ 28 h 36"/>
                  <a:gd name="T48" fmla="*/ 20 w 44"/>
                  <a:gd name="T49" fmla="*/ 30 h 36"/>
                  <a:gd name="T50" fmla="*/ 22 w 44"/>
                  <a:gd name="T51" fmla="*/ 32 h 36"/>
                  <a:gd name="T52" fmla="*/ 26 w 44"/>
                  <a:gd name="T53" fmla="*/ 34 h 36"/>
                  <a:gd name="T54" fmla="*/ 30 w 44"/>
                  <a:gd name="T55" fmla="*/ 36 h 36"/>
                  <a:gd name="T56" fmla="*/ 34 w 44"/>
                  <a:gd name="T57" fmla="*/ 36 h 36"/>
                  <a:gd name="T58" fmla="*/ 36 w 44"/>
                  <a:gd name="T59" fmla="*/ 36 h 36"/>
                  <a:gd name="T60" fmla="*/ 40 w 44"/>
                  <a:gd name="T61" fmla="*/ 36 h 36"/>
                  <a:gd name="T62" fmla="*/ 42 w 44"/>
                  <a:gd name="T63" fmla="*/ 36 h 36"/>
                  <a:gd name="T64" fmla="*/ 42 w 44"/>
                  <a:gd name="T65" fmla="*/ 34 h 36"/>
                  <a:gd name="T66" fmla="*/ 42 w 44"/>
                  <a:gd name="T67" fmla="*/ 30 h 36"/>
                  <a:gd name="T68" fmla="*/ 40 w 44"/>
                  <a:gd name="T69" fmla="*/ 30 h 36"/>
                  <a:gd name="T70" fmla="*/ 40 w 44"/>
                  <a:gd name="T71" fmla="*/ 28 h 36"/>
                  <a:gd name="T72" fmla="*/ 38 w 44"/>
                  <a:gd name="T73" fmla="*/ 24 h 36"/>
                  <a:gd name="T74" fmla="*/ 38 w 44"/>
                  <a:gd name="T75" fmla="*/ 22 h 36"/>
                  <a:gd name="T76" fmla="*/ 38 w 44"/>
                  <a:gd name="T77" fmla="*/ 18 h 36"/>
                  <a:gd name="T78" fmla="*/ 40 w 44"/>
                  <a:gd name="T79" fmla="*/ 18 h 36"/>
                  <a:gd name="T80" fmla="*/ 42 w 44"/>
                  <a:gd name="T81" fmla="*/ 16 h 36"/>
                  <a:gd name="T82" fmla="*/ 44 w 44"/>
                  <a:gd name="T83" fmla="*/ 14 h 36"/>
                  <a:gd name="T84" fmla="*/ 44 w 44"/>
                  <a:gd name="T85" fmla="*/ 12 h 36"/>
                  <a:gd name="T86" fmla="*/ 44 w 44"/>
                  <a:gd name="T87" fmla="*/ 8 h 36"/>
                  <a:gd name="T88" fmla="*/ 42 w 44"/>
                  <a:gd name="T89" fmla="*/ 4 h 36"/>
                  <a:gd name="T90" fmla="*/ 28 w 44"/>
                  <a:gd name="T91" fmla="*/ 2 h 36"/>
                  <a:gd name="T92" fmla="*/ 20 w 44"/>
                  <a:gd name="T93" fmla="*/ 0 h 36"/>
                  <a:gd name="T94" fmla="*/ 12 w 44"/>
                  <a:gd name="T95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" h="36">
                    <a:moveTo>
                      <a:pt x="12" y="2"/>
                    </a:moveTo>
                    <a:lnTo>
                      <a:pt x="8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10" y="18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2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1" name="Freeform 159">
                <a:extLst>
                  <a:ext uri="{FF2B5EF4-FFF2-40B4-BE49-F238E27FC236}">
                    <a16:creationId xmlns:a16="http://schemas.microsoft.com/office/drawing/2014/main" id="{03473148-D232-4A66-8CA8-786C3262FC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45325" y="4095750"/>
                <a:ext cx="222250" cy="85725"/>
              </a:xfrm>
              <a:custGeom>
                <a:avLst/>
                <a:gdLst>
                  <a:gd name="T0" fmla="*/ 18 w 140"/>
                  <a:gd name="T1" fmla="*/ 2 h 54"/>
                  <a:gd name="T2" fmla="*/ 16 w 140"/>
                  <a:gd name="T3" fmla="*/ 2 h 54"/>
                  <a:gd name="T4" fmla="*/ 14 w 140"/>
                  <a:gd name="T5" fmla="*/ 4 h 54"/>
                  <a:gd name="T6" fmla="*/ 10 w 140"/>
                  <a:gd name="T7" fmla="*/ 6 h 54"/>
                  <a:gd name="T8" fmla="*/ 6 w 140"/>
                  <a:gd name="T9" fmla="*/ 8 h 54"/>
                  <a:gd name="T10" fmla="*/ 2 w 140"/>
                  <a:gd name="T11" fmla="*/ 10 h 54"/>
                  <a:gd name="T12" fmla="*/ 0 w 140"/>
                  <a:gd name="T13" fmla="*/ 14 h 54"/>
                  <a:gd name="T14" fmla="*/ 0 w 140"/>
                  <a:gd name="T15" fmla="*/ 18 h 54"/>
                  <a:gd name="T16" fmla="*/ 0 w 140"/>
                  <a:gd name="T17" fmla="*/ 18 h 54"/>
                  <a:gd name="T18" fmla="*/ 2 w 140"/>
                  <a:gd name="T19" fmla="*/ 20 h 54"/>
                  <a:gd name="T20" fmla="*/ 4 w 140"/>
                  <a:gd name="T21" fmla="*/ 22 h 54"/>
                  <a:gd name="T22" fmla="*/ 8 w 140"/>
                  <a:gd name="T23" fmla="*/ 22 h 54"/>
                  <a:gd name="T24" fmla="*/ 12 w 140"/>
                  <a:gd name="T25" fmla="*/ 22 h 54"/>
                  <a:gd name="T26" fmla="*/ 16 w 140"/>
                  <a:gd name="T27" fmla="*/ 20 h 54"/>
                  <a:gd name="T28" fmla="*/ 20 w 140"/>
                  <a:gd name="T29" fmla="*/ 18 h 54"/>
                  <a:gd name="T30" fmla="*/ 24 w 140"/>
                  <a:gd name="T31" fmla="*/ 16 h 54"/>
                  <a:gd name="T32" fmla="*/ 28 w 140"/>
                  <a:gd name="T33" fmla="*/ 16 h 54"/>
                  <a:gd name="T34" fmla="*/ 32 w 140"/>
                  <a:gd name="T35" fmla="*/ 16 h 54"/>
                  <a:gd name="T36" fmla="*/ 34 w 140"/>
                  <a:gd name="T37" fmla="*/ 18 h 54"/>
                  <a:gd name="T38" fmla="*/ 36 w 140"/>
                  <a:gd name="T39" fmla="*/ 18 h 54"/>
                  <a:gd name="T40" fmla="*/ 40 w 140"/>
                  <a:gd name="T41" fmla="*/ 20 h 54"/>
                  <a:gd name="T42" fmla="*/ 44 w 140"/>
                  <a:gd name="T43" fmla="*/ 22 h 54"/>
                  <a:gd name="T44" fmla="*/ 48 w 140"/>
                  <a:gd name="T45" fmla="*/ 22 h 54"/>
                  <a:gd name="T46" fmla="*/ 50 w 140"/>
                  <a:gd name="T47" fmla="*/ 24 h 54"/>
                  <a:gd name="T48" fmla="*/ 52 w 140"/>
                  <a:gd name="T49" fmla="*/ 24 h 54"/>
                  <a:gd name="T50" fmla="*/ 68 w 140"/>
                  <a:gd name="T51" fmla="*/ 32 h 54"/>
                  <a:gd name="T52" fmla="*/ 68 w 140"/>
                  <a:gd name="T53" fmla="*/ 32 h 54"/>
                  <a:gd name="T54" fmla="*/ 70 w 140"/>
                  <a:gd name="T55" fmla="*/ 34 h 54"/>
                  <a:gd name="T56" fmla="*/ 74 w 140"/>
                  <a:gd name="T57" fmla="*/ 36 h 54"/>
                  <a:gd name="T58" fmla="*/ 80 w 140"/>
                  <a:gd name="T59" fmla="*/ 40 h 54"/>
                  <a:gd name="T60" fmla="*/ 88 w 140"/>
                  <a:gd name="T61" fmla="*/ 40 h 54"/>
                  <a:gd name="T62" fmla="*/ 98 w 140"/>
                  <a:gd name="T63" fmla="*/ 42 h 54"/>
                  <a:gd name="T64" fmla="*/ 98 w 140"/>
                  <a:gd name="T65" fmla="*/ 46 h 54"/>
                  <a:gd name="T66" fmla="*/ 90 w 140"/>
                  <a:gd name="T67" fmla="*/ 50 h 54"/>
                  <a:gd name="T68" fmla="*/ 92 w 140"/>
                  <a:gd name="T69" fmla="*/ 54 h 54"/>
                  <a:gd name="T70" fmla="*/ 94 w 140"/>
                  <a:gd name="T71" fmla="*/ 54 h 54"/>
                  <a:gd name="T72" fmla="*/ 96 w 140"/>
                  <a:gd name="T73" fmla="*/ 54 h 54"/>
                  <a:gd name="T74" fmla="*/ 102 w 140"/>
                  <a:gd name="T75" fmla="*/ 54 h 54"/>
                  <a:gd name="T76" fmla="*/ 108 w 140"/>
                  <a:gd name="T77" fmla="*/ 54 h 54"/>
                  <a:gd name="T78" fmla="*/ 114 w 140"/>
                  <a:gd name="T79" fmla="*/ 54 h 54"/>
                  <a:gd name="T80" fmla="*/ 120 w 140"/>
                  <a:gd name="T81" fmla="*/ 54 h 54"/>
                  <a:gd name="T82" fmla="*/ 122 w 140"/>
                  <a:gd name="T83" fmla="*/ 54 h 54"/>
                  <a:gd name="T84" fmla="*/ 138 w 140"/>
                  <a:gd name="T85" fmla="*/ 52 h 54"/>
                  <a:gd name="T86" fmla="*/ 138 w 140"/>
                  <a:gd name="T87" fmla="*/ 52 h 54"/>
                  <a:gd name="T88" fmla="*/ 138 w 140"/>
                  <a:gd name="T89" fmla="*/ 50 h 54"/>
                  <a:gd name="T90" fmla="*/ 140 w 140"/>
                  <a:gd name="T91" fmla="*/ 48 h 54"/>
                  <a:gd name="T92" fmla="*/ 140 w 140"/>
                  <a:gd name="T93" fmla="*/ 46 h 54"/>
                  <a:gd name="T94" fmla="*/ 138 w 140"/>
                  <a:gd name="T95" fmla="*/ 42 h 54"/>
                  <a:gd name="T96" fmla="*/ 120 w 140"/>
                  <a:gd name="T97" fmla="*/ 34 h 54"/>
                  <a:gd name="T98" fmla="*/ 116 w 140"/>
                  <a:gd name="T99" fmla="*/ 30 h 54"/>
                  <a:gd name="T100" fmla="*/ 86 w 140"/>
                  <a:gd name="T101" fmla="*/ 22 h 54"/>
                  <a:gd name="T102" fmla="*/ 76 w 140"/>
                  <a:gd name="T103" fmla="*/ 20 h 54"/>
                  <a:gd name="T104" fmla="*/ 74 w 140"/>
                  <a:gd name="T105" fmla="*/ 20 h 54"/>
                  <a:gd name="T106" fmla="*/ 70 w 140"/>
                  <a:gd name="T107" fmla="*/ 16 h 54"/>
                  <a:gd name="T108" fmla="*/ 66 w 140"/>
                  <a:gd name="T109" fmla="*/ 14 h 54"/>
                  <a:gd name="T110" fmla="*/ 58 w 140"/>
                  <a:gd name="T111" fmla="*/ 8 h 54"/>
                  <a:gd name="T112" fmla="*/ 32 w 140"/>
                  <a:gd name="T113" fmla="*/ 0 h 54"/>
                  <a:gd name="T114" fmla="*/ 18 w 140"/>
                  <a:gd name="T115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54">
                    <a:moveTo>
                      <a:pt x="18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24" y="16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4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4" y="36"/>
                    </a:lnTo>
                    <a:lnTo>
                      <a:pt x="80" y="40"/>
                    </a:lnTo>
                    <a:lnTo>
                      <a:pt x="88" y="40"/>
                    </a:lnTo>
                    <a:lnTo>
                      <a:pt x="98" y="42"/>
                    </a:lnTo>
                    <a:lnTo>
                      <a:pt x="98" y="46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8" y="54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2" y="54"/>
                    </a:lnTo>
                    <a:lnTo>
                      <a:pt x="138" y="52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38" y="42"/>
                    </a:lnTo>
                    <a:lnTo>
                      <a:pt x="120" y="34"/>
                    </a:lnTo>
                    <a:lnTo>
                      <a:pt x="116" y="30"/>
                    </a:lnTo>
                    <a:lnTo>
                      <a:pt x="86" y="22"/>
                    </a:lnTo>
                    <a:lnTo>
                      <a:pt x="76" y="20"/>
                    </a:lnTo>
                    <a:lnTo>
                      <a:pt x="74" y="20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58" y="8"/>
                    </a:lnTo>
                    <a:lnTo>
                      <a:pt x="32" y="0"/>
                    </a:lnTo>
                    <a:lnTo>
                      <a:pt x="18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2" name="Freeform 185">
                <a:extLst>
                  <a:ext uri="{FF2B5EF4-FFF2-40B4-BE49-F238E27FC236}">
                    <a16:creationId xmlns:a16="http://schemas.microsoft.com/office/drawing/2014/main" id="{00172275-13BB-47AC-B446-08418AF1F8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94600" y="5292725"/>
                <a:ext cx="123825" cy="142875"/>
              </a:xfrm>
              <a:custGeom>
                <a:avLst/>
                <a:gdLst>
                  <a:gd name="T0" fmla="*/ 78 w 78"/>
                  <a:gd name="T1" fmla="*/ 50 h 90"/>
                  <a:gd name="T2" fmla="*/ 60 w 78"/>
                  <a:gd name="T3" fmla="*/ 32 h 90"/>
                  <a:gd name="T4" fmla="*/ 60 w 78"/>
                  <a:gd name="T5" fmla="*/ 30 h 90"/>
                  <a:gd name="T6" fmla="*/ 58 w 78"/>
                  <a:gd name="T7" fmla="*/ 28 h 90"/>
                  <a:gd name="T8" fmla="*/ 56 w 78"/>
                  <a:gd name="T9" fmla="*/ 26 h 90"/>
                  <a:gd name="T10" fmla="*/ 52 w 78"/>
                  <a:gd name="T11" fmla="*/ 24 h 90"/>
                  <a:gd name="T12" fmla="*/ 44 w 78"/>
                  <a:gd name="T13" fmla="*/ 20 h 90"/>
                  <a:gd name="T14" fmla="*/ 36 w 78"/>
                  <a:gd name="T15" fmla="*/ 18 h 90"/>
                  <a:gd name="T16" fmla="*/ 32 w 78"/>
                  <a:gd name="T17" fmla="*/ 14 h 90"/>
                  <a:gd name="T18" fmla="*/ 30 w 78"/>
                  <a:gd name="T19" fmla="*/ 12 h 90"/>
                  <a:gd name="T20" fmla="*/ 28 w 78"/>
                  <a:gd name="T21" fmla="*/ 10 h 90"/>
                  <a:gd name="T22" fmla="*/ 28 w 78"/>
                  <a:gd name="T23" fmla="*/ 10 h 90"/>
                  <a:gd name="T24" fmla="*/ 28 w 78"/>
                  <a:gd name="T25" fmla="*/ 8 h 90"/>
                  <a:gd name="T26" fmla="*/ 26 w 78"/>
                  <a:gd name="T27" fmla="*/ 6 h 90"/>
                  <a:gd name="T28" fmla="*/ 24 w 78"/>
                  <a:gd name="T29" fmla="*/ 4 h 90"/>
                  <a:gd name="T30" fmla="*/ 20 w 78"/>
                  <a:gd name="T31" fmla="*/ 2 h 90"/>
                  <a:gd name="T32" fmla="*/ 16 w 78"/>
                  <a:gd name="T33" fmla="*/ 0 h 90"/>
                  <a:gd name="T34" fmla="*/ 12 w 78"/>
                  <a:gd name="T35" fmla="*/ 2 h 90"/>
                  <a:gd name="T36" fmla="*/ 12 w 78"/>
                  <a:gd name="T37" fmla="*/ 2 h 90"/>
                  <a:gd name="T38" fmla="*/ 10 w 78"/>
                  <a:gd name="T39" fmla="*/ 6 h 90"/>
                  <a:gd name="T40" fmla="*/ 8 w 78"/>
                  <a:gd name="T41" fmla="*/ 10 h 90"/>
                  <a:gd name="T42" fmla="*/ 4 w 78"/>
                  <a:gd name="T43" fmla="*/ 14 h 90"/>
                  <a:gd name="T44" fmla="*/ 2 w 78"/>
                  <a:gd name="T45" fmla="*/ 20 h 90"/>
                  <a:gd name="T46" fmla="*/ 0 w 78"/>
                  <a:gd name="T47" fmla="*/ 32 h 90"/>
                  <a:gd name="T48" fmla="*/ 0 w 78"/>
                  <a:gd name="T49" fmla="*/ 44 h 90"/>
                  <a:gd name="T50" fmla="*/ 2 w 78"/>
                  <a:gd name="T51" fmla="*/ 52 h 90"/>
                  <a:gd name="T52" fmla="*/ 2 w 78"/>
                  <a:gd name="T53" fmla="*/ 54 h 90"/>
                  <a:gd name="T54" fmla="*/ 2 w 78"/>
                  <a:gd name="T55" fmla="*/ 56 h 90"/>
                  <a:gd name="T56" fmla="*/ 2 w 78"/>
                  <a:gd name="T57" fmla="*/ 58 h 90"/>
                  <a:gd name="T58" fmla="*/ 2 w 78"/>
                  <a:gd name="T59" fmla="*/ 62 h 90"/>
                  <a:gd name="T60" fmla="*/ 2 w 78"/>
                  <a:gd name="T61" fmla="*/ 66 h 90"/>
                  <a:gd name="T62" fmla="*/ 2 w 78"/>
                  <a:gd name="T63" fmla="*/ 72 h 90"/>
                  <a:gd name="T64" fmla="*/ 4 w 78"/>
                  <a:gd name="T65" fmla="*/ 78 h 90"/>
                  <a:gd name="T66" fmla="*/ 6 w 78"/>
                  <a:gd name="T67" fmla="*/ 82 h 90"/>
                  <a:gd name="T68" fmla="*/ 10 w 78"/>
                  <a:gd name="T69" fmla="*/ 86 h 90"/>
                  <a:gd name="T70" fmla="*/ 12 w 78"/>
                  <a:gd name="T71" fmla="*/ 88 h 90"/>
                  <a:gd name="T72" fmla="*/ 14 w 78"/>
                  <a:gd name="T73" fmla="*/ 90 h 90"/>
                  <a:gd name="T74" fmla="*/ 16 w 78"/>
                  <a:gd name="T75" fmla="*/ 90 h 90"/>
                  <a:gd name="T76" fmla="*/ 20 w 78"/>
                  <a:gd name="T77" fmla="*/ 90 h 90"/>
                  <a:gd name="T78" fmla="*/ 30 w 78"/>
                  <a:gd name="T79" fmla="*/ 90 h 90"/>
                  <a:gd name="T80" fmla="*/ 42 w 78"/>
                  <a:gd name="T81" fmla="*/ 90 h 90"/>
                  <a:gd name="T82" fmla="*/ 50 w 78"/>
                  <a:gd name="T83" fmla="*/ 88 h 90"/>
                  <a:gd name="T84" fmla="*/ 52 w 78"/>
                  <a:gd name="T85" fmla="*/ 86 h 90"/>
                  <a:gd name="T86" fmla="*/ 56 w 78"/>
                  <a:gd name="T87" fmla="*/ 84 h 90"/>
                  <a:gd name="T88" fmla="*/ 60 w 78"/>
                  <a:gd name="T89" fmla="*/ 82 h 90"/>
                  <a:gd name="T90" fmla="*/ 64 w 78"/>
                  <a:gd name="T91" fmla="*/ 80 h 90"/>
                  <a:gd name="T92" fmla="*/ 68 w 78"/>
                  <a:gd name="T93" fmla="*/ 78 h 90"/>
                  <a:gd name="T94" fmla="*/ 70 w 78"/>
                  <a:gd name="T95" fmla="*/ 76 h 90"/>
                  <a:gd name="T96" fmla="*/ 70 w 78"/>
                  <a:gd name="T97" fmla="*/ 76 h 90"/>
                  <a:gd name="T98" fmla="*/ 78 w 78"/>
                  <a:gd name="T99" fmla="*/ 5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8" h="90">
                    <a:moveTo>
                      <a:pt x="78" y="50"/>
                    </a:moveTo>
                    <a:lnTo>
                      <a:pt x="60" y="32"/>
                    </a:lnTo>
                    <a:lnTo>
                      <a:pt x="60" y="30"/>
                    </a:lnTo>
                    <a:lnTo>
                      <a:pt x="58" y="28"/>
                    </a:lnTo>
                    <a:lnTo>
                      <a:pt x="56" y="26"/>
                    </a:lnTo>
                    <a:lnTo>
                      <a:pt x="52" y="24"/>
                    </a:lnTo>
                    <a:lnTo>
                      <a:pt x="44" y="20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6" y="82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0"/>
                    </a:lnTo>
                    <a:lnTo>
                      <a:pt x="16" y="90"/>
                    </a:lnTo>
                    <a:lnTo>
                      <a:pt x="20" y="90"/>
                    </a:lnTo>
                    <a:lnTo>
                      <a:pt x="30" y="90"/>
                    </a:lnTo>
                    <a:lnTo>
                      <a:pt x="42" y="90"/>
                    </a:lnTo>
                    <a:lnTo>
                      <a:pt x="50" y="88"/>
                    </a:lnTo>
                    <a:lnTo>
                      <a:pt x="52" y="86"/>
                    </a:lnTo>
                    <a:lnTo>
                      <a:pt x="56" y="84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78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8" y="5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93" name="群組 392">
              <a:extLst>
                <a:ext uri="{FF2B5EF4-FFF2-40B4-BE49-F238E27FC236}">
                  <a16:creationId xmlns:a16="http://schemas.microsoft.com/office/drawing/2014/main" id="{8EE1BC77-F61F-41C4-824B-B590DA31E6C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010340" y="1701157"/>
              <a:ext cx="2011363" cy="1022350"/>
              <a:chOff x="1250950" y="1927225"/>
              <a:chExt cx="4022725" cy="2044700"/>
            </a:xfrm>
            <a:solidFill>
              <a:schemeClr val="tx1">
                <a:alpha val="10000"/>
              </a:schemeClr>
            </a:solidFill>
          </p:grpSpPr>
          <p:sp>
            <p:nvSpPr>
              <p:cNvPr id="394" name="Freeform 5">
                <a:extLst>
                  <a:ext uri="{FF2B5EF4-FFF2-40B4-BE49-F238E27FC236}">
                    <a16:creationId xmlns:a16="http://schemas.microsoft.com/office/drawing/2014/main" id="{19C4D71E-CD1A-478B-9208-CAC8EEB25F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47950" y="2212975"/>
                <a:ext cx="133350" cy="295275"/>
              </a:xfrm>
              <a:custGeom>
                <a:avLst/>
                <a:gdLst>
                  <a:gd name="T0" fmla="*/ 76 w 84"/>
                  <a:gd name="T1" fmla="*/ 8 h 186"/>
                  <a:gd name="T2" fmla="*/ 74 w 84"/>
                  <a:gd name="T3" fmla="*/ 4 h 186"/>
                  <a:gd name="T4" fmla="*/ 74 w 84"/>
                  <a:gd name="T5" fmla="*/ 0 h 186"/>
                  <a:gd name="T6" fmla="*/ 70 w 84"/>
                  <a:gd name="T7" fmla="*/ 0 h 186"/>
                  <a:gd name="T8" fmla="*/ 64 w 84"/>
                  <a:gd name="T9" fmla="*/ 8 h 186"/>
                  <a:gd name="T10" fmla="*/ 50 w 84"/>
                  <a:gd name="T11" fmla="*/ 22 h 186"/>
                  <a:gd name="T12" fmla="*/ 38 w 84"/>
                  <a:gd name="T13" fmla="*/ 30 h 186"/>
                  <a:gd name="T14" fmla="*/ 34 w 84"/>
                  <a:gd name="T15" fmla="*/ 32 h 186"/>
                  <a:gd name="T16" fmla="*/ 2 w 84"/>
                  <a:gd name="T17" fmla="*/ 116 h 186"/>
                  <a:gd name="T18" fmla="*/ 0 w 84"/>
                  <a:gd name="T19" fmla="*/ 148 h 186"/>
                  <a:gd name="T20" fmla="*/ 2 w 84"/>
                  <a:gd name="T21" fmla="*/ 148 h 186"/>
                  <a:gd name="T22" fmla="*/ 6 w 84"/>
                  <a:gd name="T23" fmla="*/ 150 h 186"/>
                  <a:gd name="T24" fmla="*/ 4 w 84"/>
                  <a:gd name="T25" fmla="*/ 158 h 186"/>
                  <a:gd name="T26" fmla="*/ 4 w 84"/>
                  <a:gd name="T27" fmla="*/ 168 h 186"/>
                  <a:gd name="T28" fmla="*/ 6 w 84"/>
                  <a:gd name="T29" fmla="*/ 176 h 186"/>
                  <a:gd name="T30" fmla="*/ 14 w 84"/>
                  <a:gd name="T31" fmla="*/ 178 h 186"/>
                  <a:gd name="T32" fmla="*/ 24 w 84"/>
                  <a:gd name="T33" fmla="*/ 180 h 186"/>
                  <a:gd name="T34" fmla="*/ 28 w 84"/>
                  <a:gd name="T35" fmla="*/ 184 h 186"/>
                  <a:gd name="T36" fmla="*/ 40 w 84"/>
                  <a:gd name="T37" fmla="*/ 186 h 186"/>
                  <a:gd name="T38" fmla="*/ 44 w 84"/>
                  <a:gd name="T39" fmla="*/ 184 h 186"/>
                  <a:gd name="T40" fmla="*/ 48 w 84"/>
                  <a:gd name="T41" fmla="*/ 180 h 186"/>
                  <a:gd name="T42" fmla="*/ 48 w 84"/>
                  <a:gd name="T43" fmla="*/ 174 h 186"/>
                  <a:gd name="T44" fmla="*/ 44 w 84"/>
                  <a:gd name="T45" fmla="*/ 170 h 186"/>
                  <a:gd name="T46" fmla="*/ 40 w 84"/>
                  <a:gd name="T47" fmla="*/ 170 h 186"/>
                  <a:gd name="T48" fmla="*/ 30 w 84"/>
                  <a:gd name="T49" fmla="*/ 154 h 186"/>
                  <a:gd name="T50" fmla="*/ 26 w 84"/>
                  <a:gd name="T51" fmla="*/ 128 h 186"/>
                  <a:gd name="T52" fmla="*/ 34 w 84"/>
                  <a:gd name="T53" fmla="*/ 100 h 186"/>
                  <a:gd name="T54" fmla="*/ 32 w 84"/>
                  <a:gd name="T55" fmla="*/ 96 h 186"/>
                  <a:gd name="T56" fmla="*/ 34 w 84"/>
                  <a:gd name="T57" fmla="*/ 86 h 186"/>
                  <a:gd name="T58" fmla="*/ 40 w 84"/>
                  <a:gd name="T59" fmla="*/ 76 h 186"/>
                  <a:gd name="T60" fmla="*/ 56 w 84"/>
                  <a:gd name="T61" fmla="*/ 50 h 186"/>
                  <a:gd name="T62" fmla="*/ 84 w 84"/>
                  <a:gd name="T63" fmla="*/ 2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4" h="186">
                    <a:moveTo>
                      <a:pt x="76" y="8"/>
                    </a:moveTo>
                    <a:lnTo>
                      <a:pt x="76" y="8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6" y="2"/>
                    </a:lnTo>
                    <a:lnTo>
                      <a:pt x="64" y="8"/>
                    </a:lnTo>
                    <a:lnTo>
                      <a:pt x="56" y="16"/>
                    </a:lnTo>
                    <a:lnTo>
                      <a:pt x="50" y="22"/>
                    </a:lnTo>
                    <a:lnTo>
                      <a:pt x="44" y="28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8" y="88"/>
                    </a:lnTo>
                    <a:lnTo>
                      <a:pt x="2" y="116"/>
                    </a:lnTo>
                    <a:lnTo>
                      <a:pt x="2" y="124"/>
                    </a:lnTo>
                    <a:lnTo>
                      <a:pt x="0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4" y="158"/>
                    </a:lnTo>
                    <a:lnTo>
                      <a:pt x="4" y="162"/>
                    </a:lnTo>
                    <a:lnTo>
                      <a:pt x="4" y="168"/>
                    </a:lnTo>
                    <a:lnTo>
                      <a:pt x="4" y="172"/>
                    </a:lnTo>
                    <a:lnTo>
                      <a:pt x="6" y="176"/>
                    </a:lnTo>
                    <a:lnTo>
                      <a:pt x="8" y="178"/>
                    </a:lnTo>
                    <a:lnTo>
                      <a:pt x="14" y="178"/>
                    </a:lnTo>
                    <a:lnTo>
                      <a:pt x="20" y="178"/>
                    </a:lnTo>
                    <a:lnTo>
                      <a:pt x="24" y="180"/>
                    </a:lnTo>
                    <a:lnTo>
                      <a:pt x="26" y="182"/>
                    </a:lnTo>
                    <a:lnTo>
                      <a:pt x="28" y="184"/>
                    </a:lnTo>
                    <a:lnTo>
                      <a:pt x="28" y="184"/>
                    </a:lnTo>
                    <a:lnTo>
                      <a:pt x="40" y="186"/>
                    </a:lnTo>
                    <a:lnTo>
                      <a:pt x="42" y="186"/>
                    </a:lnTo>
                    <a:lnTo>
                      <a:pt x="44" y="184"/>
                    </a:lnTo>
                    <a:lnTo>
                      <a:pt x="46" y="184"/>
                    </a:lnTo>
                    <a:lnTo>
                      <a:pt x="48" y="180"/>
                    </a:lnTo>
                    <a:lnTo>
                      <a:pt x="50" y="178"/>
                    </a:lnTo>
                    <a:lnTo>
                      <a:pt x="48" y="174"/>
                    </a:lnTo>
                    <a:lnTo>
                      <a:pt x="46" y="172"/>
                    </a:lnTo>
                    <a:lnTo>
                      <a:pt x="44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26" y="142"/>
                    </a:lnTo>
                    <a:lnTo>
                      <a:pt x="26" y="128"/>
                    </a:lnTo>
                    <a:lnTo>
                      <a:pt x="26" y="112"/>
                    </a:lnTo>
                    <a:lnTo>
                      <a:pt x="34" y="100"/>
                    </a:lnTo>
                    <a:lnTo>
                      <a:pt x="34" y="98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4" y="86"/>
                    </a:lnTo>
                    <a:lnTo>
                      <a:pt x="36" y="82"/>
                    </a:lnTo>
                    <a:lnTo>
                      <a:pt x="40" y="76"/>
                    </a:lnTo>
                    <a:lnTo>
                      <a:pt x="48" y="66"/>
                    </a:lnTo>
                    <a:lnTo>
                      <a:pt x="56" y="50"/>
                    </a:lnTo>
                    <a:lnTo>
                      <a:pt x="66" y="36"/>
                    </a:lnTo>
                    <a:lnTo>
                      <a:pt x="84" y="22"/>
                    </a:lnTo>
                    <a:lnTo>
                      <a:pt x="76" y="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5" name="Freeform 6">
                <a:extLst>
                  <a:ext uri="{FF2B5EF4-FFF2-40B4-BE49-F238E27FC236}">
                    <a16:creationId xmlns:a16="http://schemas.microsoft.com/office/drawing/2014/main" id="{D8A7D1AB-103D-4403-9323-9C12545BFCB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65375" y="1965325"/>
                <a:ext cx="174625" cy="111125"/>
              </a:xfrm>
              <a:custGeom>
                <a:avLst/>
                <a:gdLst>
                  <a:gd name="T0" fmla="*/ 26 w 110"/>
                  <a:gd name="T1" fmla="*/ 10 h 70"/>
                  <a:gd name="T2" fmla="*/ 26 w 110"/>
                  <a:gd name="T3" fmla="*/ 10 h 70"/>
                  <a:gd name="T4" fmla="*/ 26 w 110"/>
                  <a:gd name="T5" fmla="*/ 12 h 70"/>
                  <a:gd name="T6" fmla="*/ 24 w 110"/>
                  <a:gd name="T7" fmla="*/ 16 h 70"/>
                  <a:gd name="T8" fmla="*/ 22 w 110"/>
                  <a:gd name="T9" fmla="*/ 18 h 70"/>
                  <a:gd name="T10" fmla="*/ 20 w 110"/>
                  <a:gd name="T11" fmla="*/ 20 h 70"/>
                  <a:gd name="T12" fmla="*/ 14 w 110"/>
                  <a:gd name="T13" fmla="*/ 22 h 70"/>
                  <a:gd name="T14" fmla="*/ 10 w 110"/>
                  <a:gd name="T15" fmla="*/ 24 h 70"/>
                  <a:gd name="T16" fmla="*/ 4 w 110"/>
                  <a:gd name="T17" fmla="*/ 24 h 70"/>
                  <a:gd name="T18" fmla="*/ 2 w 110"/>
                  <a:gd name="T19" fmla="*/ 28 h 70"/>
                  <a:gd name="T20" fmla="*/ 0 w 110"/>
                  <a:gd name="T21" fmla="*/ 30 h 70"/>
                  <a:gd name="T22" fmla="*/ 0 w 110"/>
                  <a:gd name="T23" fmla="*/ 32 h 70"/>
                  <a:gd name="T24" fmla="*/ 2 w 110"/>
                  <a:gd name="T25" fmla="*/ 34 h 70"/>
                  <a:gd name="T26" fmla="*/ 8 w 110"/>
                  <a:gd name="T27" fmla="*/ 38 h 70"/>
                  <a:gd name="T28" fmla="*/ 22 w 110"/>
                  <a:gd name="T29" fmla="*/ 42 h 70"/>
                  <a:gd name="T30" fmla="*/ 34 w 110"/>
                  <a:gd name="T31" fmla="*/ 44 h 70"/>
                  <a:gd name="T32" fmla="*/ 46 w 110"/>
                  <a:gd name="T33" fmla="*/ 44 h 70"/>
                  <a:gd name="T34" fmla="*/ 50 w 110"/>
                  <a:gd name="T35" fmla="*/ 44 h 70"/>
                  <a:gd name="T36" fmla="*/ 68 w 110"/>
                  <a:gd name="T37" fmla="*/ 70 h 70"/>
                  <a:gd name="T38" fmla="*/ 86 w 110"/>
                  <a:gd name="T39" fmla="*/ 56 h 70"/>
                  <a:gd name="T40" fmla="*/ 88 w 110"/>
                  <a:gd name="T41" fmla="*/ 44 h 70"/>
                  <a:gd name="T42" fmla="*/ 88 w 110"/>
                  <a:gd name="T43" fmla="*/ 44 h 70"/>
                  <a:gd name="T44" fmla="*/ 92 w 110"/>
                  <a:gd name="T45" fmla="*/ 42 h 70"/>
                  <a:gd name="T46" fmla="*/ 96 w 110"/>
                  <a:gd name="T47" fmla="*/ 40 h 70"/>
                  <a:gd name="T48" fmla="*/ 100 w 110"/>
                  <a:gd name="T49" fmla="*/ 36 h 70"/>
                  <a:gd name="T50" fmla="*/ 104 w 110"/>
                  <a:gd name="T51" fmla="*/ 32 h 70"/>
                  <a:gd name="T52" fmla="*/ 108 w 110"/>
                  <a:gd name="T53" fmla="*/ 28 h 70"/>
                  <a:gd name="T54" fmla="*/ 110 w 110"/>
                  <a:gd name="T55" fmla="*/ 22 h 70"/>
                  <a:gd name="T56" fmla="*/ 110 w 110"/>
                  <a:gd name="T57" fmla="*/ 18 h 70"/>
                  <a:gd name="T58" fmla="*/ 110 w 110"/>
                  <a:gd name="T59" fmla="*/ 16 h 70"/>
                  <a:gd name="T60" fmla="*/ 108 w 110"/>
                  <a:gd name="T61" fmla="*/ 16 h 70"/>
                  <a:gd name="T62" fmla="*/ 106 w 110"/>
                  <a:gd name="T63" fmla="*/ 16 h 70"/>
                  <a:gd name="T64" fmla="*/ 104 w 110"/>
                  <a:gd name="T65" fmla="*/ 18 h 70"/>
                  <a:gd name="T66" fmla="*/ 102 w 110"/>
                  <a:gd name="T67" fmla="*/ 18 h 70"/>
                  <a:gd name="T68" fmla="*/ 100 w 110"/>
                  <a:gd name="T69" fmla="*/ 20 h 70"/>
                  <a:gd name="T70" fmla="*/ 98 w 110"/>
                  <a:gd name="T71" fmla="*/ 22 h 70"/>
                  <a:gd name="T72" fmla="*/ 98 w 110"/>
                  <a:gd name="T73" fmla="*/ 22 h 70"/>
                  <a:gd name="T74" fmla="*/ 80 w 110"/>
                  <a:gd name="T75" fmla="*/ 32 h 70"/>
                  <a:gd name="T76" fmla="*/ 62 w 110"/>
                  <a:gd name="T77" fmla="*/ 30 h 70"/>
                  <a:gd name="T78" fmla="*/ 60 w 110"/>
                  <a:gd name="T79" fmla="*/ 28 h 70"/>
                  <a:gd name="T80" fmla="*/ 58 w 110"/>
                  <a:gd name="T81" fmla="*/ 28 h 70"/>
                  <a:gd name="T82" fmla="*/ 56 w 110"/>
                  <a:gd name="T83" fmla="*/ 24 h 70"/>
                  <a:gd name="T84" fmla="*/ 56 w 110"/>
                  <a:gd name="T85" fmla="*/ 22 h 70"/>
                  <a:gd name="T86" fmla="*/ 56 w 110"/>
                  <a:gd name="T87" fmla="*/ 18 h 70"/>
                  <a:gd name="T88" fmla="*/ 58 w 110"/>
                  <a:gd name="T89" fmla="*/ 14 h 70"/>
                  <a:gd name="T90" fmla="*/ 62 w 110"/>
                  <a:gd name="T91" fmla="*/ 10 h 70"/>
                  <a:gd name="T92" fmla="*/ 64 w 110"/>
                  <a:gd name="T93" fmla="*/ 6 h 70"/>
                  <a:gd name="T94" fmla="*/ 66 w 110"/>
                  <a:gd name="T95" fmla="*/ 4 h 70"/>
                  <a:gd name="T96" fmla="*/ 66 w 110"/>
                  <a:gd name="T97" fmla="*/ 4 h 70"/>
                  <a:gd name="T98" fmla="*/ 62 w 110"/>
                  <a:gd name="T99" fmla="*/ 2 h 70"/>
                  <a:gd name="T100" fmla="*/ 54 w 110"/>
                  <a:gd name="T101" fmla="*/ 2 h 70"/>
                  <a:gd name="T102" fmla="*/ 44 w 110"/>
                  <a:gd name="T103" fmla="*/ 0 h 70"/>
                  <a:gd name="T104" fmla="*/ 34 w 110"/>
                  <a:gd name="T105" fmla="*/ 4 h 70"/>
                  <a:gd name="T106" fmla="*/ 26 w 110"/>
                  <a:gd name="T107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70">
                    <a:moveTo>
                      <a:pt x="26" y="10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4" y="24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8" y="38"/>
                    </a:lnTo>
                    <a:lnTo>
                      <a:pt x="22" y="42"/>
                    </a:lnTo>
                    <a:lnTo>
                      <a:pt x="34" y="44"/>
                    </a:lnTo>
                    <a:lnTo>
                      <a:pt x="46" y="44"/>
                    </a:lnTo>
                    <a:lnTo>
                      <a:pt x="50" y="44"/>
                    </a:lnTo>
                    <a:lnTo>
                      <a:pt x="68" y="70"/>
                    </a:lnTo>
                    <a:lnTo>
                      <a:pt x="86" y="56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92" y="42"/>
                    </a:lnTo>
                    <a:lnTo>
                      <a:pt x="96" y="40"/>
                    </a:lnTo>
                    <a:lnTo>
                      <a:pt x="100" y="36"/>
                    </a:lnTo>
                    <a:lnTo>
                      <a:pt x="104" y="32"/>
                    </a:lnTo>
                    <a:lnTo>
                      <a:pt x="108" y="28"/>
                    </a:lnTo>
                    <a:lnTo>
                      <a:pt x="110" y="22"/>
                    </a:lnTo>
                    <a:lnTo>
                      <a:pt x="110" y="18"/>
                    </a:lnTo>
                    <a:lnTo>
                      <a:pt x="110" y="16"/>
                    </a:lnTo>
                    <a:lnTo>
                      <a:pt x="108" y="16"/>
                    </a:lnTo>
                    <a:lnTo>
                      <a:pt x="106" y="16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0" y="2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80" y="32"/>
                    </a:lnTo>
                    <a:lnTo>
                      <a:pt x="62" y="30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6" y="18"/>
                    </a:lnTo>
                    <a:lnTo>
                      <a:pt x="58" y="14"/>
                    </a:lnTo>
                    <a:lnTo>
                      <a:pt x="62" y="10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2" y="2"/>
                    </a:lnTo>
                    <a:lnTo>
                      <a:pt x="54" y="2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6" y="1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6" name="Freeform 7">
                <a:extLst>
                  <a:ext uri="{FF2B5EF4-FFF2-40B4-BE49-F238E27FC236}">
                    <a16:creationId xmlns:a16="http://schemas.microsoft.com/office/drawing/2014/main" id="{E945C522-6EEE-45BA-AA5A-154954F9DA6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78000" y="1990725"/>
                <a:ext cx="174625" cy="349250"/>
              </a:xfrm>
              <a:custGeom>
                <a:avLst/>
                <a:gdLst>
                  <a:gd name="T0" fmla="*/ 44 w 110"/>
                  <a:gd name="T1" fmla="*/ 20 h 220"/>
                  <a:gd name="T2" fmla="*/ 40 w 110"/>
                  <a:gd name="T3" fmla="*/ 20 h 220"/>
                  <a:gd name="T4" fmla="*/ 36 w 110"/>
                  <a:gd name="T5" fmla="*/ 20 h 220"/>
                  <a:gd name="T6" fmla="*/ 34 w 110"/>
                  <a:gd name="T7" fmla="*/ 26 h 220"/>
                  <a:gd name="T8" fmla="*/ 32 w 110"/>
                  <a:gd name="T9" fmla="*/ 32 h 220"/>
                  <a:gd name="T10" fmla="*/ 28 w 110"/>
                  <a:gd name="T11" fmla="*/ 34 h 220"/>
                  <a:gd name="T12" fmla="*/ 24 w 110"/>
                  <a:gd name="T13" fmla="*/ 34 h 220"/>
                  <a:gd name="T14" fmla="*/ 24 w 110"/>
                  <a:gd name="T15" fmla="*/ 34 h 220"/>
                  <a:gd name="T16" fmla="*/ 20 w 110"/>
                  <a:gd name="T17" fmla="*/ 26 h 220"/>
                  <a:gd name="T18" fmla="*/ 12 w 110"/>
                  <a:gd name="T19" fmla="*/ 18 h 220"/>
                  <a:gd name="T20" fmla="*/ 2 w 110"/>
                  <a:gd name="T21" fmla="*/ 16 h 220"/>
                  <a:gd name="T22" fmla="*/ 0 w 110"/>
                  <a:gd name="T23" fmla="*/ 60 h 220"/>
                  <a:gd name="T24" fmla="*/ 4 w 110"/>
                  <a:gd name="T25" fmla="*/ 72 h 220"/>
                  <a:gd name="T26" fmla="*/ 14 w 110"/>
                  <a:gd name="T27" fmla="*/ 94 h 220"/>
                  <a:gd name="T28" fmla="*/ 42 w 110"/>
                  <a:gd name="T29" fmla="*/ 106 h 220"/>
                  <a:gd name="T30" fmla="*/ 58 w 110"/>
                  <a:gd name="T31" fmla="*/ 94 h 220"/>
                  <a:gd name="T32" fmla="*/ 60 w 110"/>
                  <a:gd name="T33" fmla="*/ 96 h 220"/>
                  <a:gd name="T34" fmla="*/ 66 w 110"/>
                  <a:gd name="T35" fmla="*/ 100 h 220"/>
                  <a:gd name="T36" fmla="*/ 68 w 110"/>
                  <a:gd name="T37" fmla="*/ 106 h 220"/>
                  <a:gd name="T38" fmla="*/ 62 w 110"/>
                  <a:gd name="T39" fmla="*/ 114 h 220"/>
                  <a:gd name="T40" fmla="*/ 46 w 110"/>
                  <a:gd name="T41" fmla="*/ 126 h 220"/>
                  <a:gd name="T42" fmla="*/ 38 w 110"/>
                  <a:gd name="T43" fmla="*/ 130 h 220"/>
                  <a:gd name="T44" fmla="*/ 36 w 110"/>
                  <a:gd name="T45" fmla="*/ 144 h 220"/>
                  <a:gd name="T46" fmla="*/ 36 w 110"/>
                  <a:gd name="T47" fmla="*/ 166 h 220"/>
                  <a:gd name="T48" fmla="*/ 38 w 110"/>
                  <a:gd name="T49" fmla="*/ 170 h 220"/>
                  <a:gd name="T50" fmla="*/ 42 w 110"/>
                  <a:gd name="T51" fmla="*/ 182 h 220"/>
                  <a:gd name="T52" fmla="*/ 48 w 110"/>
                  <a:gd name="T53" fmla="*/ 192 h 220"/>
                  <a:gd name="T54" fmla="*/ 56 w 110"/>
                  <a:gd name="T55" fmla="*/ 202 h 220"/>
                  <a:gd name="T56" fmla="*/ 62 w 110"/>
                  <a:gd name="T57" fmla="*/ 212 h 220"/>
                  <a:gd name="T58" fmla="*/ 66 w 110"/>
                  <a:gd name="T59" fmla="*/ 220 h 220"/>
                  <a:gd name="T60" fmla="*/ 74 w 110"/>
                  <a:gd name="T61" fmla="*/ 212 h 220"/>
                  <a:gd name="T62" fmla="*/ 90 w 110"/>
                  <a:gd name="T63" fmla="*/ 154 h 220"/>
                  <a:gd name="T64" fmla="*/ 104 w 110"/>
                  <a:gd name="T65" fmla="*/ 98 h 220"/>
                  <a:gd name="T66" fmla="*/ 108 w 110"/>
                  <a:gd name="T67" fmla="*/ 88 h 220"/>
                  <a:gd name="T68" fmla="*/ 108 w 110"/>
                  <a:gd name="T69" fmla="*/ 66 h 220"/>
                  <a:gd name="T70" fmla="*/ 102 w 110"/>
                  <a:gd name="T71" fmla="*/ 22 h 220"/>
                  <a:gd name="T72" fmla="*/ 70 w 110"/>
                  <a:gd name="T73" fmla="*/ 2 h 220"/>
                  <a:gd name="T74" fmla="*/ 64 w 110"/>
                  <a:gd name="T75" fmla="*/ 4 h 220"/>
                  <a:gd name="T76" fmla="*/ 58 w 110"/>
                  <a:gd name="T77" fmla="*/ 8 h 220"/>
                  <a:gd name="T78" fmla="*/ 58 w 110"/>
                  <a:gd name="T79" fmla="*/ 14 h 220"/>
                  <a:gd name="T80" fmla="*/ 56 w 110"/>
                  <a:gd name="T81" fmla="*/ 24 h 220"/>
                  <a:gd name="T82" fmla="*/ 54 w 110"/>
                  <a:gd name="T83" fmla="*/ 30 h 220"/>
                  <a:gd name="T84" fmla="*/ 44 w 110"/>
                  <a:gd name="T85" fmla="*/ 2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" h="220">
                    <a:moveTo>
                      <a:pt x="44" y="22"/>
                    </a:moveTo>
                    <a:lnTo>
                      <a:pt x="44" y="20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4" y="28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2" y="30"/>
                    </a:lnTo>
                    <a:lnTo>
                      <a:pt x="20" y="26"/>
                    </a:lnTo>
                    <a:lnTo>
                      <a:pt x="16" y="22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2" y="16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2"/>
                    </a:lnTo>
                    <a:lnTo>
                      <a:pt x="8" y="84"/>
                    </a:lnTo>
                    <a:lnTo>
                      <a:pt x="14" y="94"/>
                    </a:lnTo>
                    <a:lnTo>
                      <a:pt x="28" y="114"/>
                    </a:lnTo>
                    <a:lnTo>
                      <a:pt x="42" y="106"/>
                    </a:lnTo>
                    <a:lnTo>
                      <a:pt x="44" y="94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60" y="96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10"/>
                    </a:lnTo>
                    <a:lnTo>
                      <a:pt x="62" y="114"/>
                    </a:lnTo>
                    <a:lnTo>
                      <a:pt x="54" y="122"/>
                    </a:lnTo>
                    <a:lnTo>
                      <a:pt x="46" y="126"/>
                    </a:lnTo>
                    <a:lnTo>
                      <a:pt x="40" y="128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6" y="144"/>
                    </a:lnTo>
                    <a:lnTo>
                      <a:pt x="46" y="152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8" y="170"/>
                    </a:lnTo>
                    <a:lnTo>
                      <a:pt x="40" y="176"/>
                    </a:lnTo>
                    <a:lnTo>
                      <a:pt x="42" y="182"/>
                    </a:lnTo>
                    <a:lnTo>
                      <a:pt x="44" y="188"/>
                    </a:lnTo>
                    <a:lnTo>
                      <a:pt x="48" y="192"/>
                    </a:lnTo>
                    <a:lnTo>
                      <a:pt x="52" y="196"/>
                    </a:lnTo>
                    <a:lnTo>
                      <a:pt x="56" y="202"/>
                    </a:lnTo>
                    <a:lnTo>
                      <a:pt x="58" y="208"/>
                    </a:lnTo>
                    <a:lnTo>
                      <a:pt x="62" y="212"/>
                    </a:lnTo>
                    <a:lnTo>
                      <a:pt x="64" y="216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74" y="212"/>
                    </a:lnTo>
                    <a:lnTo>
                      <a:pt x="84" y="172"/>
                    </a:lnTo>
                    <a:lnTo>
                      <a:pt x="90" y="154"/>
                    </a:lnTo>
                    <a:lnTo>
                      <a:pt x="94" y="132"/>
                    </a:lnTo>
                    <a:lnTo>
                      <a:pt x="104" y="98"/>
                    </a:lnTo>
                    <a:lnTo>
                      <a:pt x="106" y="96"/>
                    </a:lnTo>
                    <a:lnTo>
                      <a:pt x="108" y="88"/>
                    </a:lnTo>
                    <a:lnTo>
                      <a:pt x="110" y="76"/>
                    </a:lnTo>
                    <a:lnTo>
                      <a:pt x="108" y="66"/>
                    </a:lnTo>
                    <a:lnTo>
                      <a:pt x="98" y="46"/>
                    </a:lnTo>
                    <a:lnTo>
                      <a:pt x="102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44" y="2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7" name="Freeform 8">
                <a:extLst>
                  <a:ext uri="{FF2B5EF4-FFF2-40B4-BE49-F238E27FC236}">
                    <a16:creationId xmlns:a16="http://schemas.microsoft.com/office/drawing/2014/main" id="{858C18E5-D645-405B-8382-1764AED2267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17700" y="1927225"/>
                <a:ext cx="193675" cy="149225"/>
              </a:xfrm>
              <a:custGeom>
                <a:avLst/>
                <a:gdLst>
                  <a:gd name="T0" fmla="*/ 22 w 122"/>
                  <a:gd name="T1" fmla="*/ 0 h 94"/>
                  <a:gd name="T2" fmla="*/ 14 w 122"/>
                  <a:gd name="T3" fmla="*/ 20 h 94"/>
                  <a:gd name="T4" fmla="*/ 0 w 122"/>
                  <a:gd name="T5" fmla="*/ 32 h 94"/>
                  <a:gd name="T6" fmla="*/ 0 w 122"/>
                  <a:gd name="T7" fmla="*/ 32 h 94"/>
                  <a:gd name="T8" fmla="*/ 2 w 122"/>
                  <a:gd name="T9" fmla="*/ 36 h 94"/>
                  <a:gd name="T10" fmla="*/ 4 w 122"/>
                  <a:gd name="T11" fmla="*/ 40 h 94"/>
                  <a:gd name="T12" fmla="*/ 6 w 122"/>
                  <a:gd name="T13" fmla="*/ 46 h 94"/>
                  <a:gd name="T14" fmla="*/ 10 w 122"/>
                  <a:gd name="T15" fmla="*/ 50 h 94"/>
                  <a:gd name="T16" fmla="*/ 12 w 122"/>
                  <a:gd name="T17" fmla="*/ 52 h 94"/>
                  <a:gd name="T18" fmla="*/ 14 w 122"/>
                  <a:gd name="T19" fmla="*/ 54 h 94"/>
                  <a:gd name="T20" fmla="*/ 18 w 122"/>
                  <a:gd name="T21" fmla="*/ 54 h 94"/>
                  <a:gd name="T22" fmla="*/ 22 w 122"/>
                  <a:gd name="T23" fmla="*/ 56 h 94"/>
                  <a:gd name="T24" fmla="*/ 26 w 122"/>
                  <a:gd name="T25" fmla="*/ 56 h 94"/>
                  <a:gd name="T26" fmla="*/ 28 w 122"/>
                  <a:gd name="T27" fmla="*/ 56 h 94"/>
                  <a:gd name="T28" fmla="*/ 30 w 122"/>
                  <a:gd name="T29" fmla="*/ 58 h 94"/>
                  <a:gd name="T30" fmla="*/ 32 w 122"/>
                  <a:gd name="T31" fmla="*/ 60 h 94"/>
                  <a:gd name="T32" fmla="*/ 30 w 122"/>
                  <a:gd name="T33" fmla="*/ 62 h 94"/>
                  <a:gd name="T34" fmla="*/ 28 w 122"/>
                  <a:gd name="T35" fmla="*/ 66 h 94"/>
                  <a:gd name="T36" fmla="*/ 24 w 122"/>
                  <a:gd name="T37" fmla="*/ 70 h 94"/>
                  <a:gd name="T38" fmla="*/ 24 w 122"/>
                  <a:gd name="T39" fmla="*/ 74 h 94"/>
                  <a:gd name="T40" fmla="*/ 26 w 122"/>
                  <a:gd name="T41" fmla="*/ 80 h 94"/>
                  <a:gd name="T42" fmla="*/ 28 w 122"/>
                  <a:gd name="T43" fmla="*/ 82 h 94"/>
                  <a:gd name="T44" fmla="*/ 32 w 122"/>
                  <a:gd name="T45" fmla="*/ 86 h 94"/>
                  <a:gd name="T46" fmla="*/ 36 w 122"/>
                  <a:gd name="T47" fmla="*/ 88 h 94"/>
                  <a:gd name="T48" fmla="*/ 40 w 122"/>
                  <a:gd name="T49" fmla="*/ 88 h 94"/>
                  <a:gd name="T50" fmla="*/ 50 w 122"/>
                  <a:gd name="T51" fmla="*/ 88 h 94"/>
                  <a:gd name="T52" fmla="*/ 64 w 122"/>
                  <a:gd name="T53" fmla="*/ 88 h 94"/>
                  <a:gd name="T54" fmla="*/ 80 w 122"/>
                  <a:gd name="T55" fmla="*/ 94 h 94"/>
                  <a:gd name="T56" fmla="*/ 122 w 122"/>
                  <a:gd name="T57" fmla="*/ 42 h 94"/>
                  <a:gd name="T58" fmla="*/ 114 w 122"/>
                  <a:gd name="T59" fmla="*/ 24 h 94"/>
                  <a:gd name="T60" fmla="*/ 92 w 122"/>
                  <a:gd name="T61" fmla="*/ 20 h 94"/>
                  <a:gd name="T62" fmla="*/ 56 w 122"/>
                  <a:gd name="T63" fmla="*/ 0 h 94"/>
                  <a:gd name="T64" fmla="*/ 54 w 122"/>
                  <a:gd name="T65" fmla="*/ 12 h 94"/>
                  <a:gd name="T66" fmla="*/ 40 w 122"/>
                  <a:gd name="T67" fmla="*/ 10 h 94"/>
                  <a:gd name="T68" fmla="*/ 22 w 122"/>
                  <a:gd name="T6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" h="94">
                    <a:moveTo>
                      <a:pt x="22" y="0"/>
                    </a:moveTo>
                    <a:lnTo>
                      <a:pt x="14" y="2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2" y="60"/>
                    </a:lnTo>
                    <a:lnTo>
                      <a:pt x="30" y="62"/>
                    </a:lnTo>
                    <a:lnTo>
                      <a:pt x="28" y="66"/>
                    </a:lnTo>
                    <a:lnTo>
                      <a:pt x="24" y="70"/>
                    </a:lnTo>
                    <a:lnTo>
                      <a:pt x="24" y="74"/>
                    </a:lnTo>
                    <a:lnTo>
                      <a:pt x="26" y="80"/>
                    </a:lnTo>
                    <a:lnTo>
                      <a:pt x="28" y="82"/>
                    </a:lnTo>
                    <a:lnTo>
                      <a:pt x="32" y="86"/>
                    </a:lnTo>
                    <a:lnTo>
                      <a:pt x="36" y="88"/>
                    </a:lnTo>
                    <a:lnTo>
                      <a:pt x="40" y="88"/>
                    </a:lnTo>
                    <a:lnTo>
                      <a:pt x="50" y="88"/>
                    </a:lnTo>
                    <a:lnTo>
                      <a:pt x="64" y="88"/>
                    </a:lnTo>
                    <a:lnTo>
                      <a:pt x="80" y="94"/>
                    </a:lnTo>
                    <a:lnTo>
                      <a:pt x="122" y="42"/>
                    </a:lnTo>
                    <a:lnTo>
                      <a:pt x="114" y="24"/>
                    </a:lnTo>
                    <a:lnTo>
                      <a:pt x="92" y="20"/>
                    </a:lnTo>
                    <a:lnTo>
                      <a:pt x="56" y="0"/>
                    </a:lnTo>
                    <a:lnTo>
                      <a:pt x="54" y="12"/>
                    </a:lnTo>
                    <a:lnTo>
                      <a:pt x="40" y="10"/>
                    </a:lnTo>
                    <a:lnTo>
                      <a:pt x="22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8" name="Freeform 9">
                <a:extLst>
                  <a:ext uri="{FF2B5EF4-FFF2-40B4-BE49-F238E27FC236}">
                    <a16:creationId xmlns:a16="http://schemas.microsoft.com/office/drawing/2014/main" id="{5E271ED7-BD2A-4F9B-8521-5185AA8B0E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62150" y="2187575"/>
                <a:ext cx="73025" cy="73025"/>
              </a:xfrm>
              <a:custGeom>
                <a:avLst/>
                <a:gdLst>
                  <a:gd name="T0" fmla="*/ 28 w 46"/>
                  <a:gd name="T1" fmla="*/ 8 h 46"/>
                  <a:gd name="T2" fmla="*/ 28 w 46"/>
                  <a:gd name="T3" fmla="*/ 6 h 46"/>
                  <a:gd name="T4" fmla="*/ 26 w 46"/>
                  <a:gd name="T5" fmla="*/ 4 h 46"/>
                  <a:gd name="T6" fmla="*/ 22 w 46"/>
                  <a:gd name="T7" fmla="*/ 2 h 46"/>
                  <a:gd name="T8" fmla="*/ 20 w 46"/>
                  <a:gd name="T9" fmla="*/ 0 h 46"/>
                  <a:gd name="T10" fmla="*/ 16 w 46"/>
                  <a:gd name="T11" fmla="*/ 0 h 46"/>
                  <a:gd name="T12" fmla="*/ 12 w 46"/>
                  <a:gd name="T13" fmla="*/ 0 h 46"/>
                  <a:gd name="T14" fmla="*/ 10 w 46"/>
                  <a:gd name="T15" fmla="*/ 0 h 46"/>
                  <a:gd name="T16" fmla="*/ 8 w 46"/>
                  <a:gd name="T17" fmla="*/ 4 h 46"/>
                  <a:gd name="T18" fmla="*/ 4 w 46"/>
                  <a:gd name="T19" fmla="*/ 8 h 46"/>
                  <a:gd name="T20" fmla="*/ 2 w 46"/>
                  <a:gd name="T21" fmla="*/ 12 h 46"/>
                  <a:gd name="T22" fmla="*/ 2 w 46"/>
                  <a:gd name="T23" fmla="*/ 16 h 46"/>
                  <a:gd name="T24" fmla="*/ 0 w 46"/>
                  <a:gd name="T25" fmla="*/ 20 h 46"/>
                  <a:gd name="T26" fmla="*/ 2 w 46"/>
                  <a:gd name="T27" fmla="*/ 24 h 46"/>
                  <a:gd name="T28" fmla="*/ 4 w 46"/>
                  <a:gd name="T29" fmla="*/ 26 h 46"/>
                  <a:gd name="T30" fmla="*/ 8 w 46"/>
                  <a:gd name="T31" fmla="*/ 30 h 46"/>
                  <a:gd name="T32" fmla="*/ 12 w 46"/>
                  <a:gd name="T33" fmla="*/ 34 h 46"/>
                  <a:gd name="T34" fmla="*/ 16 w 46"/>
                  <a:gd name="T35" fmla="*/ 36 h 46"/>
                  <a:gd name="T36" fmla="*/ 20 w 46"/>
                  <a:gd name="T37" fmla="*/ 40 h 46"/>
                  <a:gd name="T38" fmla="*/ 24 w 46"/>
                  <a:gd name="T39" fmla="*/ 42 h 46"/>
                  <a:gd name="T40" fmla="*/ 28 w 46"/>
                  <a:gd name="T41" fmla="*/ 44 h 46"/>
                  <a:gd name="T42" fmla="*/ 28 w 46"/>
                  <a:gd name="T43" fmla="*/ 46 h 46"/>
                  <a:gd name="T44" fmla="*/ 28 w 46"/>
                  <a:gd name="T45" fmla="*/ 44 h 46"/>
                  <a:gd name="T46" fmla="*/ 32 w 46"/>
                  <a:gd name="T47" fmla="*/ 44 h 46"/>
                  <a:gd name="T48" fmla="*/ 36 w 46"/>
                  <a:gd name="T49" fmla="*/ 40 h 46"/>
                  <a:gd name="T50" fmla="*/ 40 w 46"/>
                  <a:gd name="T51" fmla="*/ 38 h 46"/>
                  <a:gd name="T52" fmla="*/ 42 w 46"/>
                  <a:gd name="T53" fmla="*/ 34 h 46"/>
                  <a:gd name="T54" fmla="*/ 46 w 46"/>
                  <a:gd name="T55" fmla="*/ 32 h 46"/>
                  <a:gd name="T56" fmla="*/ 46 w 46"/>
                  <a:gd name="T57" fmla="*/ 28 h 46"/>
                  <a:gd name="T58" fmla="*/ 46 w 46"/>
                  <a:gd name="T59" fmla="*/ 24 h 46"/>
                  <a:gd name="T60" fmla="*/ 42 w 46"/>
                  <a:gd name="T61" fmla="*/ 20 h 46"/>
                  <a:gd name="T62" fmla="*/ 38 w 46"/>
                  <a:gd name="T63" fmla="*/ 16 h 46"/>
                  <a:gd name="T64" fmla="*/ 34 w 46"/>
                  <a:gd name="T65" fmla="*/ 12 h 46"/>
                  <a:gd name="T66" fmla="*/ 32 w 46"/>
                  <a:gd name="T67" fmla="*/ 10 h 46"/>
                  <a:gd name="T68" fmla="*/ 28 w 46"/>
                  <a:gd name="T69" fmla="*/ 8 h 46"/>
                  <a:gd name="T70" fmla="*/ 28 w 46"/>
                  <a:gd name="T71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" h="46">
                    <a:moveTo>
                      <a:pt x="28" y="8"/>
                    </a:moveTo>
                    <a:lnTo>
                      <a:pt x="28" y="6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4"/>
                    </a:lnTo>
                    <a:lnTo>
                      <a:pt x="16" y="36"/>
                    </a:lnTo>
                    <a:lnTo>
                      <a:pt x="20" y="40"/>
                    </a:lnTo>
                    <a:lnTo>
                      <a:pt x="24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32" y="44"/>
                    </a:lnTo>
                    <a:lnTo>
                      <a:pt x="36" y="40"/>
                    </a:lnTo>
                    <a:lnTo>
                      <a:pt x="40" y="38"/>
                    </a:lnTo>
                    <a:lnTo>
                      <a:pt x="42" y="34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2" y="20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8" y="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9" name="Freeform 11">
                <a:extLst>
                  <a:ext uri="{FF2B5EF4-FFF2-40B4-BE49-F238E27FC236}">
                    <a16:creationId xmlns:a16="http://schemas.microsoft.com/office/drawing/2014/main" id="{6FF354BA-F368-4F5D-A98C-F91E64597A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9125" y="1955800"/>
                <a:ext cx="3384550" cy="1841500"/>
              </a:xfrm>
              <a:custGeom>
                <a:avLst/>
                <a:gdLst>
                  <a:gd name="T0" fmla="*/ 1494 w 2132"/>
                  <a:gd name="T1" fmla="*/ 916 h 1160"/>
                  <a:gd name="T2" fmla="*/ 1558 w 2132"/>
                  <a:gd name="T3" fmla="*/ 688 h 1160"/>
                  <a:gd name="T4" fmla="*/ 1762 w 2132"/>
                  <a:gd name="T5" fmla="*/ 626 h 1160"/>
                  <a:gd name="T6" fmla="*/ 1698 w 2132"/>
                  <a:gd name="T7" fmla="*/ 776 h 1160"/>
                  <a:gd name="T8" fmla="*/ 1790 w 2132"/>
                  <a:gd name="T9" fmla="*/ 726 h 1160"/>
                  <a:gd name="T10" fmla="*/ 1876 w 2132"/>
                  <a:gd name="T11" fmla="*/ 654 h 1160"/>
                  <a:gd name="T12" fmla="*/ 1998 w 2132"/>
                  <a:gd name="T13" fmla="*/ 586 h 1160"/>
                  <a:gd name="T14" fmla="*/ 2084 w 2132"/>
                  <a:gd name="T15" fmla="*/ 548 h 1160"/>
                  <a:gd name="T16" fmla="*/ 2074 w 2132"/>
                  <a:gd name="T17" fmla="*/ 480 h 1160"/>
                  <a:gd name="T18" fmla="*/ 1880 w 2132"/>
                  <a:gd name="T19" fmla="*/ 370 h 1160"/>
                  <a:gd name="T20" fmla="*/ 1640 w 2132"/>
                  <a:gd name="T21" fmla="*/ 308 h 1160"/>
                  <a:gd name="T22" fmla="*/ 1578 w 2132"/>
                  <a:gd name="T23" fmla="*/ 268 h 1160"/>
                  <a:gd name="T24" fmla="*/ 1412 w 2132"/>
                  <a:gd name="T25" fmla="*/ 308 h 1160"/>
                  <a:gd name="T26" fmla="*/ 1338 w 2132"/>
                  <a:gd name="T27" fmla="*/ 230 h 1160"/>
                  <a:gd name="T28" fmla="*/ 1160 w 2132"/>
                  <a:gd name="T29" fmla="*/ 170 h 1160"/>
                  <a:gd name="T30" fmla="*/ 1134 w 2132"/>
                  <a:gd name="T31" fmla="*/ 160 h 1160"/>
                  <a:gd name="T32" fmla="*/ 1086 w 2132"/>
                  <a:gd name="T33" fmla="*/ 8 h 1160"/>
                  <a:gd name="T34" fmla="*/ 1020 w 2132"/>
                  <a:gd name="T35" fmla="*/ 108 h 1160"/>
                  <a:gd name="T36" fmla="*/ 906 w 2132"/>
                  <a:gd name="T37" fmla="*/ 98 h 1160"/>
                  <a:gd name="T38" fmla="*/ 764 w 2132"/>
                  <a:gd name="T39" fmla="*/ 244 h 1160"/>
                  <a:gd name="T40" fmla="*/ 812 w 2132"/>
                  <a:gd name="T41" fmla="*/ 382 h 1160"/>
                  <a:gd name="T42" fmla="*/ 778 w 2132"/>
                  <a:gd name="T43" fmla="*/ 298 h 1160"/>
                  <a:gd name="T44" fmla="*/ 706 w 2132"/>
                  <a:gd name="T45" fmla="*/ 244 h 1160"/>
                  <a:gd name="T46" fmla="*/ 670 w 2132"/>
                  <a:gd name="T47" fmla="*/ 318 h 1160"/>
                  <a:gd name="T48" fmla="*/ 726 w 2132"/>
                  <a:gd name="T49" fmla="*/ 416 h 1160"/>
                  <a:gd name="T50" fmla="*/ 756 w 2132"/>
                  <a:gd name="T51" fmla="*/ 470 h 1160"/>
                  <a:gd name="T52" fmla="*/ 712 w 2132"/>
                  <a:gd name="T53" fmla="*/ 492 h 1160"/>
                  <a:gd name="T54" fmla="*/ 676 w 2132"/>
                  <a:gd name="T55" fmla="*/ 424 h 1160"/>
                  <a:gd name="T56" fmla="*/ 648 w 2132"/>
                  <a:gd name="T57" fmla="*/ 466 h 1160"/>
                  <a:gd name="T58" fmla="*/ 656 w 2132"/>
                  <a:gd name="T59" fmla="*/ 368 h 1160"/>
                  <a:gd name="T60" fmla="*/ 610 w 2132"/>
                  <a:gd name="T61" fmla="*/ 280 h 1160"/>
                  <a:gd name="T62" fmla="*/ 552 w 2132"/>
                  <a:gd name="T63" fmla="*/ 374 h 1160"/>
                  <a:gd name="T64" fmla="*/ 390 w 2132"/>
                  <a:gd name="T65" fmla="*/ 422 h 1160"/>
                  <a:gd name="T66" fmla="*/ 328 w 2132"/>
                  <a:gd name="T67" fmla="*/ 410 h 1160"/>
                  <a:gd name="T68" fmla="*/ 302 w 2132"/>
                  <a:gd name="T69" fmla="*/ 490 h 1160"/>
                  <a:gd name="T70" fmla="*/ 208 w 2132"/>
                  <a:gd name="T71" fmla="*/ 560 h 1160"/>
                  <a:gd name="T72" fmla="*/ 258 w 2132"/>
                  <a:gd name="T73" fmla="*/ 480 h 1160"/>
                  <a:gd name="T74" fmla="*/ 162 w 2132"/>
                  <a:gd name="T75" fmla="*/ 368 h 1160"/>
                  <a:gd name="T76" fmla="*/ 134 w 2132"/>
                  <a:gd name="T77" fmla="*/ 606 h 1160"/>
                  <a:gd name="T78" fmla="*/ 54 w 2132"/>
                  <a:gd name="T79" fmla="*/ 674 h 1160"/>
                  <a:gd name="T80" fmla="*/ 28 w 2132"/>
                  <a:gd name="T81" fmla="*/ 730 h 1160"/>
                  <a:gd name="T82" fmla="*/ 42 w 2132"/>
                  <a:gd name="T83" fmla="*/ 810 h 1160"/>
                  <a:gd name="T84" fmla="*/ 38 w 2132"/>
                  <a:gd name="T85" fmla="*/ 892 h 1160"/>
                  <a:gd name="T86" fmla="*/ 60 w 2132"/>
                  <a:gd name="T87" fmla="*/ 918 h 1160"/>
                  <a:gd name="T88" fmla="*/ 114 w 2132"/>
                  <a:gd name="T89" fmla="*/ 970 h 1160"/>
                  <a:gd name="T90" fmla="*/ 174 w 2132"/>
                  <a:gd name="T91" fmla="*/ 998 h 1160"/>
                  <a:gd name="T92" fmla="*/ 212 w 2132"/>
                  <a:gd name="T93" fmla="*/ 974 h 1160"/>
                  <a:gd name="T94" fmla="*/ 236 w 2132"/>
                  <a:gd name="T95" fmla="*/ 1020 h 1160"/>
                  <a:gd name="T96" fmla="*/ 316 w 2132"/>
                  <a:gd name="T97" fmla="*/ 1092 h 1160"/>
                  <a:gd name="T98" fmla="*/ 348 w 2132"/>
                  <a:gd name="T99" fmla="*/ 1034 h 1160"/>
                  <a:gd name="T100" fmla="*/ 390 w 2132"/>
                  <a:gd name="T101" fmla="*/ 992 h 1160"/>
                  <a:gd name="T102" fmla="*/ 410 w 2132"/>
                  <a:gd name="T103" fmla="*/ 1058 h 1160"/>
                  <a:gd name="T104" fmla="*/ 452 w 2132"/>
                  <a:gd name="T105" fmla="*/ 1122 h 1160"/>
                  <a:gd name="T106" fmla="*/ 560 w 2132"/>
                  <a:gd name="T107" fmla="*/ 1128 h 1160"/>
                  <a:gd name="T108" fmla="*/ 660 w 2132"/>
                  <a:gd name="T109" fmla="*/ 1104 h 1160"/>
                  <a:gd name="T110" fmla="*/ 732 w 2132"/>
                  <a:gd name="T111" fmla="*/ 1050 h 1160"/>
                  <a:gd name="T112" fmla="*/ 752 w 2132"/>
                  <a:gd name="T113" fmla="*/ 994 h 1160"/>
                  <a:gd name="T114" fmla="*/ 834 w 2132"/>
                  <a:gd name="T115" fmla="*/ 912 h 1160"/>
                  <a:gd name="T116" fmla="*/ 964 w 2132"/>
                  <a:gd name="T117" fmla="*/ 912 h 1160"/>
                  <a:gd name="T118" fmla="*/ 1168 w 2132"/>
                  <a:gd name="T119" fmla="*/ 880 h 1160"/>
                  <a:gd name="T120" fmla="*/ 1354 w 2132"/>
                  <a:gd name="T121" fmla="*/ 904 h 1160"/>
                  <a:gd name="T122" fmla="*/ 1432 w 2132"/>
                  <a:gd name="T123" fmla="*/ 908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2" h="1160">
                    <a:moveTo>
                      <a:pt x="1396" y="998"/>
                    </a:move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6"/>
                    </a:lnTo>
                    <a:lnTo>
                      <a:pt x="1396" y="1000"/>
                    </a:lnTo>
                    <a:lnTo>
                      <a:pt x="1396" y="1002"/>
                    </a:lnTo>
                    <a:lnTo>
                      <a:pt x="1394" y="1006"/>
                    </a:lnTo>
                    <a:lnTo>
                      <a:pt x="1394" y="1010"/>
                    </a:lnTo>
                    <a:lnTo>
                      <a:pt x="1394" y="1012"/>
                    </a:lnTo>
                    <a:lnTo>
                      <a:pt x="1392" y="1012"/>
                    </a:lnTo>
                    <a:lnTo>
                      <a:pt x="1394" y="1018"/>
                    </a:lnTo>
                    <a:lnTo>
                      <a:pt x="1398" y="1024"/>
                    </a:lnTo>
                    <a:lnTo>
                      <a:pt x="1402" y="1028"/>
                    </a:lnTo>
                    <a:lnTo>
                      <a:pt x="1406" y="1030"/>
                    </a:lnTo>
                    <a:lnTo>
                      <a:pt x="1410" y="1032"/>
                    </a:lnTo>
                    <a:lnTo>
                      <a:pt x="1412" y="1034"/>
                    </a:lnTo>
                    <a:lnTo>
                      <a:pt x="1414" y="1034"/>
                    </a:lnTo>
                    <a:lnTo>
                      <a:pt x="1424" y="1026"/>
                    </a:lnTo>
                    <a:lnTo>
                      <a:pt x="1436" y="1010"/>
                    </a:lnTo>
                    <a:lnTo>
                      <a:pt x="1450" y="992"/>
                    </a:lnTo>
                    <a:lnTo>
                      <a:pt x="1464" y="970"/>
                    </a:lnTo>
                    <a:lnTo>
                      <a:pt x="1476" y="950"/>
                    </a:lnTo>
                    <a:lnTo>
                      <a:pt x="1486" y="932"/>
                    </a:lnTo>
                    <a:lnTo>
                      <a:pt x="1492" y="920"/>
                    </a:lnTo>
                    <a:lnTo>
                      <a:pt x="1494" y="916"/>
                    </a:lnTo>
                    <a:lnTo>
                      <a:pt x="1496" y="898"/>
                    </a:lnTo>
                    <a:lnTo>
                      <a:pt x="1502" y="884"/>
                    </a:lnTo>
                    <a:lnTo>
                      <a:pt x="1506" y="876"/>
                    </a:lnTo>
                    <a:lnTo>
                      <a:pt x="1510" y="872"/>
                    </a:lnTo>
                    <a:lnTo>
                      <a:pt x="1512" y="846"/>
                    </a:lnTo>
                    <a:lnTo>
                      <a:pt x="1514" y="842"/>
                    </a:lnTo>
                    <a:lnTo>
                      <a:pt x="1516" y="830"/>
                    </a:lnTo>
                    <a:lnTo>
                      <a:pt x="1514" y="818"/>
                    </a:lnTo>
                    <a:lnTo>
                      <a:pt x="1510" y="808"/>
                    </a:lnTo>
                    <a:lnTo>
                      <a:pt x="1500" y="804"/>
                    </a:lnTo>
                    <a:lnTo>
                      <a:pt x="1494" y="804"/>
                    </a:lnTo>
                    <a:lnTo>
                      <a:pt x="1486" y="806"/>
                    </a:lnTo>
                    <a:lnTo>
                      <a:pt x="1478" y="808"/>
                    </a:lnTo>
                    <a:lnTo>
                      <a:pt x="1472" y="808"/>
                    </a:lnTo>
                    <a:lnTo>
                      <a:pt x="1466" y="806"/>
                    </a:lnTo>
                    <a:lnTo>
                      <a:pt x="1462" y="802"/>
                    </a:lnTo>
                    <a:lnTo>
                      <a:pt x="1460" y="800"/>
                    </a:lnTo>
                    <a:lnTo>
                      <a:pt x="1458" y="798"/>
                    </a:lnTo>
                    <a:lnTo>
                      <a:pt x="1456" y="798"/>
                    </a:lnTo>
                    <a:lnTo>
                      <a:pt x="1444" y="794"/>
                    </a:lnTo>
                    <a:lnTo>
                      <a:pt x="1470" y="770"/>
                    </a:lnTo>
                    <a:lnTo>
                      <a:pt x="1472" y="762"/>
                    </a:lnTo>
                    <a:lnTo>
                      <a:pt x="1494" y="738"/>
                    </a:lnTo>
                    <a:lnTo>
                      <a:pt x="1542" y="686"/>
                    </a:lnTo>
                    <a:lnTo>
                      <a:pt x="1546" y="686"/>
                    </a:lnTo>
                    <a:lnTo>
                      <a:pt x="1558" y="688"/>
                    </a:lnTo>
                    <a:lnTo>
                      <a:pt x="1572" y="692"/>
                    </a:lnTo>
                    <a:lnTo>
                      <a:pt x="1588" y="694"/>
                    </a:lnTo>
                    <a:lnTo>
                      <a:pt x="1602" y="698"/>
                    </a:lnTo>
                    <a:lnTo>
                      <a:pt x="1608" y="698"/>
                    </a:lnTo>
                    <a:lnTo>
                      <a:pt x="1612" y="698"/>
                    </a:lnTo>
                    <a:lnTo>
                      <a:pt x="1612" y="694"/>
                    </a:lnTo>
                    <a:lnTo>
                      <a:pt x="1612" y="692"/>
                    </a:lnTo>
                    <a:lnTo>
                      <a:pt x="1612" y="688"/>
                    </a:lnTo>
                    <a:lnTo>
                      <a:pt x="1612" y="686"/>
                    </a:lnTo>
                    <a:lnTo>
                      <a:pt x="1612" y="686"/>
                    </a:lnTo>
                    <a:lnTo>
                      <a:pt x="1622" y="680"/>
                    </a:lnTo>
                    <a:lnTo>
                      <a:pt x="1634" y="682"/>
                    </a:lnTo>
                    <a:lnTo>
                      <a:pt x="1642" y="682"/>
                    </a:lnTo>
                    <a:lnTo>
                      <a:pt x="1650" y="700"/>
                    </a:lnTo>
                    <a:lnTo>
                      <a:pt x="1694" y="686"/>
                    </a:lnTo>
                    <a:lnTo>
                      <a:pt x="1694" y="676"/>
                    </a:lnTo>
                    <a:lnTo>
                      <a:pt x="1732" y="642"/>
                    </a:lnTo>
                    <a:lnTo>
                      <a:pt x="1734" y="642"/>
                    </a:lnTo>
                    <a:lnTo>
                      <a:pt x="1736" y="640"/>
                    </a:lnTo>
                    <a:lnTo>
                      <a:pt x="1738" y="636"/>
                    </a:lnTo>
                    <a:lnTo>
                      <a:pt x="1742" y="634"/>
                    </a:lnTo>
                    <a:lnTo>
                      <a:pt x="1746" y="630"/>
                    </a:lnTo>
                    <a:lnTo>
                      <a:pt x="1750" y="628"/>
                    </a:lnTo>
                    <a:lnTo>
                      <a:pt x="1756" y="626"/>
                    </a:lnTo>
                    <a:lnTo>
                      <a:pt x="1760" y="624"/>
                    </a:lnTo>
                    <a:lnTo>
                      <a:pt x="1762" y="626"/>
                    </a:lnTo>
                    <a:lnTo>
                      <a:pt x="1764" y="628"/>
                    </a:lnTo>
                    <a:lnTo>
                      <a:pt x="1764" y="632"/>
                    </a:lnTo>
                    <a:lnTo>
                      <a:pt x="1760" y="638"/>
                    </a:lnTo>
                    <a:lnTo>
                      <a:pt x="1758" y="644"/>
                    </a:lnTo>
                    <a:lnTo>
                      <a:pt x="1754" y="648"/>
                    </a:lnTo>
                    <a:lnTo>
                      <a:pt x="1754" y="652"/>
                    </a:lnTo>
                    <a:lnTo>
                      <a:pt x="1754" y="654"/>
                    </a:lnTo>
                    <a:lnTo>
                      <a:pt x="1758" y="654"/>
                    </a:lnTo>
                    <a:lnTo>
                      <a:pt x="1760" y="654"/>
                    </a:lnTo>
                    <a:lnTo>
                      <a:pt x="1764" y="654"/>
                    </a:lnTo>
                    <a:lnTo>
                      <a:pt x="1768" y="652"/>
                    </a:lnTo>
                    <a:lnTo>
                      <a:pt x="1770" y="650"/>
                    </a:lnTo>
                    <a:lnTo>
                      <a:pt x="1776" y="644"/>
                    </a:lnTo>
                    <a:lnTo>
                      <a:pt x="1784" y="634"/>
                    </a:lnTo>
                    <a:lnTo>
                      <a:pt x="1790" y="624"/>
                    </a:lnTo>
                    <a:lnTo>
                      <a:pt x="1796" y="616"/>
                    </a:lnTo>
                    <a:lnTo>
                      <a:pt x="1798" y="614"/>
                    </a:lnTo>
                    <a:lnTo>
                      <a:pt x="1792" y="626"/>
                    </a:lnTo>
                    <a:lnTo>
                      <a:pt x="1792" y="638"/>
                    </a:lnTo>
                    <a:lnTo>
                      <a:pt x="1794" y="648"/>
                    </a:lnTo>
                    <a:lnTo>
                      <a:pt x="1796" y="652"/>
                    </a:lnTo>
                    <a:lnTo>
                      <a:pt x="1762" y="676"/>
                    </a:lnTo>
                    <a:lnTo>
                      <a:pt x="1752" y="706"/>
                    </a:lnTo>
                    <a:lnTo>
                      <a:pt x="1714" y="736"/>
                    </a:lnTo>
                    <a:lnTo>
                      <a:pt x="1698" y="776"/>
                    </a:lnTo>
                    <a:lnTo>
                      <a:pt x="1698" y="776"/>
                    </a:lnTo>
                    <a:lnTo>
                      <a:pt x="1696" y="780"/>
                    </a:lnTo>
                    <a:lnTo>
                      <a:pt x="1696" y="784"/>
                    </a:lnTo>
                    <a:lnTo>
                      <a:pt x="1694" y="790"/>
                    </a:lnTo>
                    <a:lnTo>
                      <a:pt x="1696" y="798"/>
                    </a:lnTo>
                    <a:lnTo>
                      <a:pt x="1698" y="806"/>
                    </a:lnTo>
                    <a:lnTo>
                      <a:pt x="1702" y="820"/>
                    </a:lnTo>
                    <a:lnTo>
                      <a:pt x="1708" y="838"/>
                    </a:lnTo>
                    <a:lnTo>
                      <a:pt x="1712" y="854"/>
                    </a:lnTo>
                    <a:lnTo>
                      <a:pt x="1718" y="868"/>
                    </a:lnTo>
                    <a:lnTo>
                      <a:pt x="1718" y="874"/>
                    </a:lnTo>
                    <a:lnTo>
                      <a:pt x="1736" y="848"/>
                    </a:lnTo>
                    <a:lnTo>
                      <a:pt x="1766" y="802"/>
                    </a:lnTo>
                    <a:lnTo>
                      <a:pt x="1782" y="798"/>
                    </a:lnTo>
                    <a:lnTo>
                      <a:pt x="1780" y="794"/>
                    </a:lnTo>
                    <a:lnTo>
                      <a:pt x="1780" y="784"/>
                    </a:lnTo>
                    <a:lnTo>
                      <a:pt x="1782" y="772"/>
                    </a:lnTo>
                    <a:lnTo>
                      <a:pt x="1786" y="758"/>
                    </a:lnTo>
                    <a:lnTo>
                      <a:pt x="1790" y="750"/>
                    </a:lnTo>
                    <a:lnTo>
                      <a:pt x="1792" y="744"/>
                    </a:lnTo>
                    <a:lnTo>
                      <a:pt x="1792" y="740"/>
                    </a:lnTo>
                    <a:lnTo>
                      <a:pt x="1792" y="736"/>
                    </a:lnTo>
                    <a:lnTo>
                      <a:pt x="1792" y="732"/>
                    </a:lnTo>
                    <a:lnTo>
                      <a:pt x="1792" y="730"/>
                    </a:lnTo>
                    <a:lnTo>
                      <a:pt x="1790" y="730"/>
                    </a:lnTo>
                    <a:lnTo>
                      <a:pt x="1790" y="728"/>
                    </a:lnTo>
                    <a:lnTo>
                      <a:pt x="1790" y="726"/>
                    </a:lnTo>
                    <a:lnTo>
                      <a:pt x="1788" y="724"/>
                    </a:lnTo>
                    <a:lnTo>
                      <a:pt x="1786" y="720"/>
                    </a:lnTo>
                    <a:lnTo>
                      <a:pt x="1786" y="716"/>
                    </a:lnTo>
                    <a:lnTo>
                      <a:pt x="1786" y="712"/>
                    </a:lnTo>
                    <a:lnTo>
                      <a:pt x="1790" y="708"/>
                    </a:lnTo>
                    <a:lnTo>
                      <a:pt x="1792" y="704"/>
                    </a:lnTo>
                    <a:lnTo>
                      <a:pt x="1796" y="702"/>
                    </a:lnTo>
                    <a:lnTo>
                      <a:pt x="1802" y="702"/>
                    </a:lnTo>
                    <a:lnTo>
                      <a:pt x="1812" y="700"/>
                    </a:lnTo>
                    <a:lnTo>
                      <a:pt x="1816" y="698"/>
                    </a:lnTo>
                    <a:lnTo>
                      <a:pt x="1818" y="696"/>
                    </a:lnTo>
                    <a:lnTo>
                      <a:pt x="1820" y="692"/>
                    </a:lnTo>
                    <a:lnTo>
                      <a:pt x="1820" y="688"/>
                    </a:lnTo>
                    <a:lnTo>
                      <a:pt x="1820" y="684"/>
                    </a:lnTo>
                    <a:lnTo>
                      <a:pt x="1820" y="680"/>
                    </a:lnTo>
                    <a:lnTo>
                      <a:pt x="1820" y="678"/>
                    </a:lnTo>
                    <a:lnTo>
                      <a:pt x="1822" y="676"/>
                    </a:lnTo>
                    <a:lnTo>
                      <a:pt x="1824" y="676"/>
                    </a:lnTo>
                    <a:lnTo>
                      <a:pt x="1832" y="676"/>
                    </a:lnTo>
                    <a:lnTo>
                      <a:pt x="1838" y="674"/>
                    </a:lnTo>
                    <a:lnTo>
                      <a:pt x="1846" y="670"/>
                    </a:lnTo>
                    <a:lnTo>
                      <a:pt x="1858" y="660"/>
                    </a:lnTo>
                    <a:lnTo>
                      <a:pt x="1862" y="656"/>
                    </a:lnTo>
                    <a:lnTo>
                      <a:pt x="1868" y="654"/>
                    </a:lnTo>
                    <a:lnTo>
                      <a:pt x="1872" y="654"/>
                    </a:lnTo>
                    <a:lnTo>
                      <a:pt x="1876" y="654"/>
                    </a:lnTo>
                    <a:lnTo>
                      <a:pt x="1880" y="656"/>
                    </a:lnTo>
                    <a:lnTo>
                      <a:pt x="1882" y="660"/>
                    </a:lnTo>
                    <a:lnTo>
                      <a:pt x="1884" y="662"/>
                    </a:lnTo>
                    <a:lnTo>
                      <a:pt x="1884" y="664"/>
                    </a:lnTo>
                    <a:lnTo>
                      <a:pt x="1884" y="664"/>
                    </a:lnTo>
                    <a:lnTo>
                      <a:pt x="1906" y="656"/>
                    </a:lnTo>
                    <a:lnTo>
                      <a:pt x="1914" y="642"/>
                    </a:lnTo>
                    <a:lnTo>
                      <a:pt x="1926" y="630"/>
                    </a:lnTo>
                    <a:lnTo>
                      <a:pt x="1944" y="622"/>
                    </a:lnTo>
                    <a:lnTo>
                      <a:pt x="1948" y="610"/>
                    </a:lnTo>
                    <a:lnTo>
                      <a:pt x="1964" y="610"/>
                    </a:lnTo>
                    <a:lnTo>
                      <a:pt x="1966" y="610"/>
                    </a:lnTo>
                    <a:lnTo>
                      <a:pt x="1970" y="610"/>
                    </a:lnTo>
                    <a:lnTo>
                      <a:pt x="1974" y="610"/>
                    </a:lnTo>
                    <a:lnTo>
                      <a:pt x="1978" y="610"/>
                    </a:lnTo>
                    <a:lnTo>
                      <a:pt x="1982" y="612"/>
                    </a:lnTo>
                    <a:lnTo>
                      <a:pt x="1986" y="612"/>
                    </a:lnTo>
                    <a:lnTo>
                      <a:pt x="1988" y="610"/>
                    </a:lnTo>
                    <a:lnTo>
                      <a:pt x="1992" y="608"/>
                    </a:lnTo>
                    <a:lnTo>
                      <a:pt x="1996" y="604"/>
                    </a:lnTo>
                    <a:lnTo>
                      <a:pt x="2000" y="602"/>
                    </a:lnTo>
                    <a:lnTo>
                      <a:pt x="2002" y="598"/>
                    </a:lnTo>
                    <a:lnTo>
                      <a:pt x="2004" y="596"/>
                    </a:lnTo>
                    <a:lnTo>
                      <a:pt x="2006" y="596"/>
                    </a:lnTo>
                    <a:lnTo>
                      <a:pt x="2004" y="592"/>
                    </a:lnTo>
                    <a:lnTo>
                      <a:pt x="1998" y="586"/>
                    </a:lnTo>
                    <a:lnTo>
                      <a:pt x="1990" y="576"/>
                    </a:lnTo>
                    <a:lnTo>
                      <a:pt x="1984" y="568"/>
                    </a:lnTo>
                    <a:lnTo>
                      <a:pt x="1978" y="562"/>
                    </a:lnTo>
                    <a:lnTo>
                      <a:pt x="1974" y="560"/>
                    </a:lnTo>
                    <a:lnTo>
                      <a:pt x="1972" y="556"/>
                    </a:lnTo>
                    <a:lnTo>
                      <a:pt x="1972" y="552"/>
                    </a:lnTo>
                    <a:lnTo>
                      <a:pt x="1972" y="550"/>
                    </a:lnTo>
                    <a:lnTo>
                      <a:pt x="1972" y="546"/>
                    </a:lnTo>
                    <a:lnTo>
                      <a:pt x="1974" y="546"/>
                    </a:lnTo>
                    <a:lnTo>
                      <a:pt x="1978" y="546"/>
                    </a:lnTo>
                    <a:lnTo>
                      <a:pt x="1982" y="546"/>
                    </a:lnTo>
                    <a:lnTo>
                      <a:pt x="1986" y="546"/>
                    </a:lnTo>
                    <a:lnTo>
                      <a:pt x="1988" y="544"/>
                    </a:lnTo>
                    <a:lnTo>
                      <a:pt x="1992" y="542"/>
                    </a:lnTo>
                    <a:lnTo>
                      <a:pt x="1994" y="540"/>
                    </a:lnTo>
                    <a:lnTo>
                      <a:pt x="1994" y="540"/>
                    </a:lnTo>
                    <a:lnTo>
                      <a:pt x="2016" y="518"/>
                    </a:lnTo>
                    <a:lnTo>
                      <a:pt x="2014" y="502"/>
                    </a:lnTo>
                    <a:lnTo>
                      <a:pt x="2024" y="494"/>
                    </a:lnTo>
                    <a:lnTo>
                      <a:pt x="2032" y="512"/>
                    </a:lnTo>
                    <a:lnTo>
                      <a:pt x="2050" y="518"/>
                    </a:lnTo>
                    <a:lnTo>
                      <a:pt x="2054" y="520"/>
                    </a:lnTo>
                    <a:lnTo>
                      <a:pt x="2060" y="526"/>
                    </a:lnTo>
                    <a:lnTo>
                      <a:pt x="2068" y="534"/>
                    </a:lnTo>
                    <a:lnTo>
                      <a:pt x="2076" y="542"/>
                    </a:lnTo>
                    <a:lnTo>
                      <a:pt x="2084" y="548"/>
                    </a:lnTo>
                    <a:lnTo>
                      <a:pt x="2088" y="550"/>
                    </a:lnTo>
                    <a:lnTo>
                      <a:pt x="2090" y="552"/>
                    </a:lnTo>
                    <a:lnTo>
                      <a:pt x="2094" y="550"/>
                    </a:lnTo>
                    <a:lnTo>
                      <a:pt x="2094" y="550"/>
                    </a:lnTo>
                    <a:lnTo>
                      <a:pt x="2096" y="550"/>
                    </a:lnTo>
                    <a:lnTo>
                      <a:pt x="2100" y="524"/>
                    </a:lnTo>
                    <a:lnTo>
                      <a:pt x="2100" y="518"/>
                    </a:lnTo>
                    <a:lnTo>
                      <a:pt x="2102" y="518"/>
                    </a:lnTo>
                    <a:lnTo>
                      <a:pt x="2106" y="518"/>
                    </a:lnTo>
                    <a:lnTo>
                      <a:pt x="2110" y="518"/>
                    </a:lnTo>
                    <a:lnTo>
                      <a:pt x="2116" y="518"/>
                    </a:lnTo>
                    <a:lnTo>
                      <a:pt x="2122" y="516"/>
                    </a:lnTo>
                    <a:lnTo>
                      <a:pt x="2126" y="512"/>
                    </a:lnTo>
                    <a:lnTo>
                      <a:pt x="2130" y="508"/>
                    </a:lnTo>
                    <a:lnTo>
                      <a:pt x="2132" y="500"/>
                    </a:lnTo>
                    <a:lnTo>
                      <a:pt x="2124" y="494"/>
                    </a:lnTo>
                    <a:lnTo>
                      <a:pt x="2114" y="488"/>
                    </a:lnTo>
                    <a:lnTo>
                      <a:pt x="2102" y="482"/>
                    </a:lnTo>
                    <a:lnTo>
                      <a:pt x="2092" y="476"/>
                    </a:lnTo>
                    <a:lnTo>
                      <a:pt x="2088" y="472"/>
                    </a:lnTo>
                    <a:lnTo>
                      <a:pt x="2084" y="472"/>
                    </a:lnTo>
                    <a:lnTo>
                      <a:pt x="2080" y="474"/>
                    </a:lnTo>
                    <a:lnTo>
                      <a:pt x="2078" y="474"/>
                    </a:lnTo>
                    <a:lnTo>
                      <a:pt x="2076" y="478"/>
                    </a:lnTo>
                    <a:lnTo>
                      <a:pt x="2074" y="478"/>
                    </a:lnTo>
                    <a:lnTo>
                      <a:pt x="2074" y="480"/>
                    </a:lnTo>
                    <a:lnTo>
                      <a:pt x="2066" y="464"/>
                    </a:lnTo>
                    <a:lnTo>
                      <a:pt x="2054" y="446"/>
                    </a:lnTo>
                    <a:lnTo>
                      <a:pt x="2040" y="432"/>
                    </a:lnTo>
                    <a:lnTo>
                      <a:pt x="2024" y="420"/>
                    </a:lnTo>
                    <a:lnTo>
                      <a:pt x="2010" y="412"/>
                    </a:lnTo>
                    <a:lnTo>
                      <a:pt x="1998" y="408"/>
                    </a:lnTo>
                    <a:lnTo>
                      <a:pt x="1994" y="406"/>
                    </a:lnTo>
                    <a:lnTo>
                      <a:pt x="1960" y="376"/>
                    </a:lnTo>
                    <a:lnTo>
                      <a:pt x="1954" y="376"/>
                    </a:lnTo>
                    <a:lnTo>
                      <a:pt x="1942" y="376"/>
                    </a:lnTo>
                    <a:lnTo>
                      <a:pt x="1930" y="374"/>
                    </a:lnTo>
                    <a:lnTo>
                      <a:pt x="1922" y="372"/>
                    </a:lnTo>
                    <a:lnTo>
                      <a:pt x="1920" y="370"/>
                    </a:lnTo>
                    <a:lnTo>
                      <a:pt x="1916" y="366"/>
                    </a:lnTo>
                    <a:lnTo>
                      <a:pt x="1910" y="366"/>
                    </a:lnTo>
                    <a:lnTo>
                      <a:pt x="1906" y="364"/>
                    </a:lnTo>
                    <a:lnTo>
                      <a:pt x="1902" y="364"/>
                    </a:lnTo>
                    <a:lnTo>
                      <a:pt x="1902" y="364"/>
                    </a:lnTo>
                    <a:lnTo>
                      <a:pt x="1900" y="388"/>
                    </a:lnTo>
                    <a:lnTo>
                      <a:pt x="1900" y="406"/>
                    </a:lnTo>
                    <a:lnTo>
                      <a:pt x="1896" y="414"/>
                    </a:lnTo>
                    <a:lnTo>
                      <a:pt x="1884" y="416"/>
                    </a:lnTo>
                    <a:lnTo>
                      <a:pt x="1884" y="408"/>
                    </a:lnTo>
                    <a:lnTo>
                      <a:pt x="1866" y="386"/>
                    </a:lnTo>
                    <a:lnTo>
                      <a:pt x="1880" y="376"/>
                    </a:lnTo>
                    <a:lnTo>
                      <a:pt x="1880" y="370"/>
                    </a:lnTo>
                    <a:lnTo>
                      <a:pt x="1842" y="386"/>
                    </a:lnTo>
                    <a:lnTo>
                      <a:pt x="1834" y="382"/>
                    </a:lnTo>
                    <a:lnTo>
                      <a:pt x="1790" y="378"/>
                    </a:lnTo>
                    <a:lnTo>
                      <a:pt x="1774" y="398"/>
                    </a:lnTo>
                    <a:lnTo>
                      <a:pt x="1762" y="380"/>
                    </a:lnTo>
                    <a:lnTo>
                      <a:pt x="1762" y="378"/>
                    </a:lnTo>
                    <a:lnTo>
                      <a:pt x="1764" y="370"/>
                    </a:lnTo>
                    <a:lnTo>
                      <a:pt x="1762" y="358"/>
                    </a:lnTo>
                    <a:lnTo>
                      <a:pt x="1758" y="342"/>
                    </a:lnTo>
                    <a:lnTo>
                      <a:pt x="1748" y="332"/>
                    </a:lnTo>
                    <a:lnTo>
                      <a:pt x="1734" y="326"/>
                    </a:lnTo>
                    <a:lnTo>
                      <a:pt x="1722" y="326"/>
                    </a:lnTo>
                    <a:lnTo>
                      <a:pt x="1712" y="326"/>
                    </a:lnTo>
                    <a:lnTo>
                      <a:pt x="1710" y="328"/>
                    </a:lnTo>
                    <a:lnTo>
                      <a:pt x="1704" y="328"/>
                    </a:lnTo>
                    <a:lnTo>
                      <a:pt x="1690" y="330"/>
                    </a:lnTo>
                    <a:lnTo>
                      <a:pt x="1676" y="330"/>
                    </a:lnTo>
                    <a:lnTo>
                      <a:pt x="1664" y="328"/>
                    </a:lnTo>
                    <a:lnTo>
                      <a:pt x="1660" y="324"/>
                    </a:lnTo>
                    <a:lnTo>
                      <a:pt x="1654" y="322"/>
                    </a:lnTo>
                    <a:lnTo>
                      <a:pt x="1650" y="322"/>
                    </a:lnTo>
                    <a:lnTo>
                      <a:pt x="1648" y="324"/>
                    </a:lnTo>
                    <a:lnTo>
                      <a:pt x="1646" y="324"/>
                    </a:lnTo>
                    <a:lnTo>
                      <a:pt x="1646" y="314"/>
                    </a:lnTo>
                    <a:lnTo>
                      <a:pt x="1638" y="310"/>
                    </a:lnTo>
                    <a:lnTo>
                      <a:pt x="1640" y="308"/>
                    </a:lnTo>
                    <a:lnTo>
                      <a:pt x="1640" y="304"/>
                    </a:lnTo>
                    <a:lnTo>
                      <a:pt x="1638" y="298"/>
                    </a:lnTo>
                    <a:lnTo>
                      <a:pt x="1636" y="290"/>
                    </a:lnTo>
                    <a:lnTo>
                      <a:pt x="1634" y="282"/>
                    </a:lnTo>
                    <a:lnTo>
                      <a:pt x="1630" y="278"/>
                    </a:lnTo>
                    <a:lnTo>
                      <a:pt x="1626" y="276"/>
                    </a:lnTo>
                    <a:lnTo>
                      <a:pt x="1622" y="276"/>
                    </a:lnTo>
                    <a:lnTo>
                      <a:pt x="1618" y="278"/>
                    </a:lnTo>
                    <a:lnTo>
                      <a:pt x="1614" y="280"/>
                    </a:lnTo>
                    <a:lnTo>
                      <a:pt x="1610" y="282"/>
                    </a:lnTo>
                    <a:lnTo>
                      <a:pt x="1606" y="286"/>
                    </a:lnTo>
                    <a:lnTo>
                      <a:pt x="1604" y="288"/>
                    </a:lnTo>
                    <a:lnTo>
                      <a:pt x="1604" y="288"/>
                    </a:lnTo>
                    <a:lnTo>
                      <a:pt x="1602" y="288"/>
                    </a:lnTo>
                    <a:lnTo>
                      <a:pt x="1600" y="288"/>
                    </a:lnTo>
                    <a:lnTo>
                      <a:pt x="1598" y="290"/>
                    </a:lnTo>
                    <a:lnTo>
                      <a:pt x="1596" y="288"/>
                    </a:lnTo>
                    <a:lnTo>
                      <a:pt x="1594" y="288"/>
                    </a:lnTo>
                    <a:lnTo>
                      <a:pt x="1592" y="286"/>
                    </a:lnTo>
                    <a:lnTo>
                      <a:pt x="1592" y="282"/>
                    </a:lnTo>
                    <a:lnTo>
                      <a:pt x="1592" y="280"/>
                    </a:lnTo>
                    <a:lnTo>
                      <a:pt x="1592" y="276"/>
                    </a:lnTo>
                    <a:lnTo>
                      <a:pt x="1590" y="272"/>
                    </a:lnTo>
                    <a:lnTo>
                      <a:pt x="1588" y="270"/>
                    </a:lnTo>
                    <a:lnTo>
                      <a:pt x="1584" y="268"/>
                    </a:lnTo>
                    <a:lnTo>
                      <a:pt x="1578" y="268"/>
                    </a:lnTo>
                    <a:lnTo>
                      <a:pt x="1566" y="266"/>
                    </a:lnTo>
                    <a:lnTo>
                      <a:pt x="1552" y="264"/>
                    </a:lnTo>
                    <a:lnTo>
                      <a:pt x="1538" y="260"/>
                    </a:lnTo>
                    <a:lnTo>
                      <a:pt x="1528" y="256"/>
                    </a:lnTo>
                    <a:lnTo>
                      <a:pt x="1524" y="256"/>
                    </a:lnTo>
                    <a:lnTo>
                      <a:pt x="1528" y="260"/>
                    </a:lnTo>
                    <a:lnTo>
                      <a:pt x="1526" y="264"/>
                    </a:lnTo>
                    <a:lnTo>
                      <a:pt x="1524" y="268"/>
                    </a:lnTo>
                    <a:lnTo>
                      <a:pt x="1518" y="270"/>
                    </a:lnTo>
                    <a:lnTo>
                      <a:pt x="1512" y="272"/>
                    </a:lnTo>
                    <a:lnTo>
                      <a:pt x="1504" y="276"/>
                    </a:lnTo>
                    <a:lnTo>
                      <a:pt x="1502" y="286"/>
                    </a:lnTo>
                    <a:lnTo>
                      <a:pt x="1502" y="296"/>
                    </a:lnTo>
                    <a:lnTo>
                      <a:pt x="1502" y="306"/>
                    </a:lnTo>
                    <a:lnTo>
                      <a:pt x="1502" y="310"/>
                    </a:lnTo>
                    <a:lnTo>
                      <a:pt x="1494" y="312"/>
                    </a:lnTo>
                    <a:lnTo>
                      <a:pt x="1482" y="318"/>
                    </a:lnTo>
                    <a:lnTo>
                      <a:pt x="1460" y="304"/>
                    </a:lnTo>
                    <a:lnTo>
                      <a:pt x="1452" y="310"/>
                    </a:lnTo>
                    <a:lnTo>
                      <a:pt x="1438" y="310"/>
                    </a:lnTo>
                    <a:lnTo>
                      <a:pt x="1422" y="294"/>
                    </a:lnTo>
                    <a:lnTo>
                      <a:pt x="1422" y="294"/>
                    </a:lnTo>
                    <a:lnTo>
                      <a:pt x="1420" y="296"/>
                    </a:lnTo>
                    <a:lnTo>
                      <a:pt x="1418" y="300"/>
                    </a:lnTo>
                    <a:lnTo>
                      <a:pt x="1416" y="304"/>
                    </a:lnTo>
                    <a:lnTo>
                      <a:pt x="1412" y="308"/>
                    </a:lnTo>
                    <a:lnTo>
                      <a:pt x="1410" y="312"/>
                    </a:lnTo>
                    <a:lnTo>
                      <a:pt x="1410" y="316"/>
                    </a:lnTo>
                    <a:lnTo>
                      <a:pt x="1408" y="320"/>
                    </a:lnTo>
                    <a:lnTo>
                      <a:pt x="1404" y="324"/>
                    </a:lnTo>
                    <a:lnTo>
                      <a:pt x="1402" y="328"/>
                    </a:lnTo>
                    <a:lnTo>
                      <a:pt x="1398" y="330"/>
                    </a:lnTo>
                    <a:lnTo>
                      <a:pt x="1396" y="334"/>
                    </a:lnTo>
                    <a:lnTo>
                      <a:pt x="1396" y="334"/>
                    </a:lnTo>
                    <a:lnTo>
                      <a:pt x="1392" y="320"/>
                    </a:lnTo>
                    <a:lnTo>
                      <a:pt x="1384" y="304"/>
                    </a:lnTo>
                    <a:lnTo>
                      <a:pt x="1384" y="274"/>
                    </a:lnTo>
                    <a:lnTo>
                      <a:pt x="1388" y="254"/>
                    </a:lnTo>
                    <a:lnTo>
                      <a:pt x="1386" y="248"/>
                    </a:lnTo>
                    <a:lnTo>
                      <a:pt x="1384" y="246"/>
                    </a:lnTo>
                    <a:lnTo>
                      <a:pt x="1382" y="244"/>
                    </a:lnTo>
                    <a:lnTo>
                      <a:pt x="1378" y="242"/>
                    </a:lnTo>
                    <a:lnTo>
                      <a:pt x="1374" y="242"/>
                    </a:lnTo>
                    <a:lnTo>
                      <a:pt x="1372" y="244"/>
                    </a:lnTo>
                    <a:lnTo>
                      <a:pt x="1370" y="244"/>
                    </a:lnTo>
                    <a:lnTo>
                      <a:pt x="1368" y="244"/>
                    </a:lnTo>
                    <a:lnTo>
                      <a:pt x="1368" y="244"/>
                    </a:lnTo>
                    <a:lnTo>
                      <a:pt x="1366" y="240"/>
                    </a:lnTo>
                    <a:lnTo>
                      <a:pt x="1362" y="238"/>
                    </a:lnTo>
                    <a:lnTo>
                      <a:pt x="1356" y="234"/>
                    </a:lnTo>
                    <a:lnTo>
                      <a:pt x="1348" y="232"/>
                    </a:lnTo>
                    <a:lnTo>
                      <a:pt x="1338" y="230"/>
                    </a:lnTo>
                    <a:lnTo>
                      <a:pt x="1332" y="230"/>
                    </a:lnTo>
                    <a:lnTo>
                      <a:pt x="1326" y="228"/>
                    </a:lnTo>
                    <a:lnTo>
                      <a:pt x="1322" y="228"/>
                    </a:lnTo>
                    <a:lnTo>
                      <a:pt x="1320" y="230"/>
                    </a:lnTo>
                    <a:lnTo>
                      <a:pt x="1316" y="232"/>
                    </a:lnTo>
                    <a:lnTo>
                      <a:pt x="1312" y="234"/>
                    </a:lnTo>
                    <a:lnTo>
                      <a:pt x="1308" y="238"/>
                    </a:lnTo>
                    <a:lnTo>
                      <a:pt x="1296" y="242"/>
                    </a:lnTo>
                    <a:lnTo>
                      <a:pt x="1284" y="240"/>
                    </a:lnTo>
                    <a:lnTo>
                      <a:pt x="1272" y="238"/>
                    </a:lnTo>
                    <a:lnTo>
                      <a:pt x="1262" y="236"/>
                    </a:lnTo>
                    <a:lnTo>
                      <a:pt x="1258" y="234"/>
                    </a:lnTo>
                    <a:lnTo>
                      <a:pt x="1224" y="216"/>
                    </a:lnTo>
                    <a:lnTo>
                      <a:pt x="1210" y="216"/>
                    </a:lnTo>
                    <a:lnTo>
                      <a:pt x="1194" y="214"/>
                    </a:lnTo>
                    <a:lnTo>
                      <a:pt x="1182" y="208"/>
                    </a:lnTo>
                    <a:lnTo>
                      <a:pt x="1172" y="204"/>
                    </a:lnTo>
                    <a:lnTo>
                      <a:pt x="1168" y="202"/>
                    </a:lnTo>
                    <a:lnTo>
                      <a:pt x="1160" y="196"/>
                    </a:lnTo>
                    <a:lnTo>
                      <a:pt x="1156" y="190"/>
                    </a:lnTo>
                    <a:lnTo>
                      <a:pt x="1164" y="186"/>
                    </a:lnTo>
                    <a:lnTo>
                      <a:pt x="1166" y="184"/>
                    </a:lnTo>
                    <a:lnTo>
                      <a:pt x="1166" y="182"/>
                    </a:lnTo>
                    <a:lnTo>
                      <a:pt x="1166" y="178"/>
                    </a:lnTo>
                    <a:lnTo>
                      <a:pt x="1164" y="172"/>
                    </a:lnTo>
                    <a:lnTo>
                      <a:pt x="1160" y="170"/>
                    </a:lnTo>
                    <a:lnTo>
                      <a:pt x="1158" y="168"/>
                    </a:lnTo>
                    <a:lnTo>
                      <a:pt x="1156" y="168"/>
                    </a:lnTo>
                    <a:lnTo>
                      <a:pt x="1152" y="170"/>
                    </a:lnTo>
                    <a:lnTo>
                      <a:pt x="1150" y="170"/>
                    </a:lnTo>
                    <a:lnTo>
                      <a:pt x="1148" y="172"/>
                    </a:lnTo>
                    <a:lnTo>
                      <a:pt x="1148" y="172"/>
                    </a:lnTo>
                    <a:lnTo>
                      <a:pt x="1146" y="174"/>
                    </a:lnTo>
                    <a:lnTo>
                      <a:pt x="1144" y="176"/>
                    </a:lnTo>
                    <a:lnTo>
                      <a:pt x="1142" y="180"/>
                    </a:lnTo>
                    <a:lnTo>
                      <a:pt x="1140" y="184"/>
                    </a:lnTo>
                    <a:lnTo>
                      <a:pt x="1136" y="190"/>
                    </a:lnTo>
                    <a:lnTo>
                      <a:pt x="1132" y="194"/>
                    </a:lnTo>
                    <a:lnTo>
                      <a:pt x="1128" y="198"/>
                    </a:lnTo>
                    <a:lnTo>
                      <a:pt x="1126" y="200"/>
                    </a:lnTo>
                    <a:lnTo>
                      <a:pt x="1120" y="202"/>
                    </a:lnTo>
                    <a:lnTo>
                      <a:pt x="1116" y="206"/>
                    </a:lnTo>
                    <a:lnTo>
                      <a:pt x="1112" y="210"/>
                    </a:lnTo>
                    <a:lnTo>
                      <a:pt x="1110" y="216"/>
                    </a:lnTo>
                    <a:lnTo>
                      <a:pt x="1108" y="220"/>
                    </a:lnTo>
                    <a:lnTo>
                      <a:pt x="1106" y="222"/>
                    </a:lnTo>
                    <a:lnTo>
                      <a:pt x="1104" y="224"/>
                    </a:lnTo>
                    <a:lnTo>
                      <a:pt x="1096" y="224"/>
                    </a:lnTo>
                    <a:lnTo>
                      <a:pt x="1092" y="204"/>
                    </a:lnTo>
                    <a:lnTo>
                      <a:pt x="1084" y="194"/>
                    </a:lnTo>
                    <a:lnTo>
                      <a:pt x="1108" y="192"/>
                    </a:lnTo>
                    <a:lnTo>
                      <a:pt x="1134" y="160"/>
                    </a:lnTo>
                    <a:lnTo>
                      <a:pt x="1150" y="144"/>
                    </a:lnTo>
                    <a:lnTo>
                      <a:pt x="1158" y="130"/>
                    </a:lnTo>
                    <a:lnTo>
                      <a:pt x="1162" y="122"/>
                    </a:lnTo>
                    <a:lnTo>
                      <a:pt x="1164" y="120"/>
                    </a:lnTo>
                    <a:lnTo>
                      <a:pt x="1164" y="96"/>
                    </a:lnTo>
                    <a:lnTo>
                      <a:pt x="1166" y="78"/>
                    </a:lnTo>
                    <a:lnTo>
                      <a:pt x="1160" y="64"/>
                    </a:lnTo>
                    <a:lnTo>
                      <a:pt x="1148" y="54"/>
                    </a:lnTo>
                    <a:lnTo>
                      <a:pt x="1134" y="52"/>
                    </a:lnTo>
                    <a:lnTo>
                      <a:pt x="1122" y="56"/>
                    </a:lnTo>
                    <a:lnTo>
                      <a:pt x="1108" y="64"/>
                    </a:lnTo>
                    <a:lnTo>
                      <a:pt x="1098" y="68"/>
                    </a:lnTo>
                    <a:lnTo>
                      <a:pt x="1090" y="70"/>
                    </a:lnTo>
                    <a:lnTo>
                      <a:pt x="1084" y="70"/>
                    </a:lnTo>
                    <a:lnTo>
                      <a:pt x="1080" y="70"/>
                    </a:lnTo>
                    <a:lnTo>
                      <a:pt x="1080" y="70"/>
                    </a:lnTo>
                    <a:lnTo>
                      <a:pt x="1078" y="52"/>
                    </a:lnTo>
                    <a:lnTo>
                      <a:pt x="1070" y="46"/>
                    </a:lnTo>
                    <a:lnTo>
                      <a:pt x="1080" y="20"/>
                    </a:lnTo>
                    <a:lnTo>
                      <a:pt x="1082" y="20"/>
                    </a:lnTo>
                    <a:lnTo>
                      <a:pt x="1084" y="18"/>
                    </a:lnTo>
                    <a:lnTo>
                      <a:pt x="1086" y="18"/>
                    </a:lnTo>
                    <a:lnTo>
                      <a:pt x="1088" y="16"/>
                    </a:lnTo>
                    <a:lnTo>
                      <a:pt x="1088" y="14"/>
                    </a:lnTo>
                    <a:lnTo>
                      <a:pt x="1088" y="10"/>
                    </a:lnTo>
                    <a:lnTo>
                      <a:pt x="1086" y="8"/>
                    </a:lnTo>
                    <a:lnTo>
                      <a:pt x="1080" y="4"/>
                    </a:lnTo>
                    <a:lnTo>
                      <a:pt x="1068" y="0"/>
                    </a:lnTo>
                    <a:lnTo>
                      <a:pt x="1056" y="4"/>
                    </a:lnTo>
                    <a:lnTo>
                      <a:pt x="1048" y="10"/>
                    </a:lnTo>
                    <a:lnTo>
                      <a:pt x="1042" y="16"/>
                    </a:lnTo>
                    <a:lnTo>
                      <a:pt x="1038" y="22"/>
                    </a:lnTo>
                    <a:lnTo>
                      <a:pt x="1030" y="32"/>
                    </a:lnTo>
                    <a:lnTo>
                      <a:pt x="1022" y="42"/>
                    </a:lnTo>
                    <a:lnTo>
                      <a:pt x="1016" y="50"/>
                    </a:lnTo>
                    <a:lnTo>
                      <a:pt x="1012" y="54"/>
                    </a:lnTo>
                    <a:lnTo>
                      <a:pt x="1016" y="62"/>
                    </a:lnTo>
                    <a:lnTo>
                      <a:pt x="1008" y="76"/>
                    </a:lnTo>
                    <a:lnTo>
                      <a:pt x="990" y="68"/>
                    </a:lnTo>
                    <a:lnTo>
                      <a:pt x="988" y="68"/>
                    </a:lnTo>
                    <a:lnTo>
                      <a:pt x="986" y="68"/>
                    </a:lnTo>
                    <a:lnTo>
                      <a:pt x="986" y="68"/>
                    </a:lnTo>
                    <a:lnTo>
                      <a:pt x="986" y="70"/>
                    </a:lnTo>
                    <a:lnTo>
                      <a:pt x="988" y="72"/>
                    </a:lnTo>
                    <a:lnTo>
                      <a:pt x="990" y="74"/>
                    </a:lnTo>
                    <a:lnTo>
                      <a:pt x="992" y="76"/>
                    </a:lnTo>
                    <a:lnTo>
                      <a:pt x="992" y="78"/>
                    </a:lnTo>
                    <a:lnTo>
                      <a:pt x="994" y="78"/>
                    </a:lnTo>
                    <a:lnTo>
                      <a:pt x="1020" y="98"/>
                    </a:lnTo>
                    <a:lnTo>
                      <a:pt x="1020" y="100"/>
                    </a:lnTo>
                    <a:lnTo>
                      <a:pt x="1020" y="102"/>
                    </a:lnTo>
                    <a:lnTo>
                      <a:pt x="1020" y="108"/>
                    </a:lnTo>
                    <a:lnTo>
                      <a:pt x="1020" y="114"/>
                    </a:lnTo>
                    <a:lnTo>
                      <a:pt x="1020" y="122"/>
                    </a:lnTo>
                    <a:lnTo>
                      <a:pt x="1018" y="126"/>
                    </a:lnTo>
                    <a:lnTo>
                      <a:pt x="1014" y="130"/>
                    </a:lnTo>
                    <a:lnTo>
                      <a:pt x="1010" y="128"/>
                    </a:lnTo>
                    <a:lnTo>
                      <a:pt x="1006" y="126"/>
                    </a:lnTo>
                    <a:lnTo>
                      <a:pt x="1002" y="120"/>
                    </a:lnTo>
                    <a:lnTo>
                      <a:pt x="998" y="112"/>
                    </a:lnTo>
                    <a:lnTo>
                      <a:pt x="992" y="100"/>
                    </a:lnTo>
                    <a:lnTo>
                      <a:pt x="980" y="92"/>
                    </a:lnTo>
                    <a:lnTo>
                      <a:pt x="966" y="90"/>
                    </a:lnTo>
                    <a:lnTo>
                      <a:pt x="952" y="92"/>
                    </a:lnTo>
                    <a:lnTo>
                      <a:pt x="944" y="92"/>
                    </a:lnTo>
                    <a:lnTo>
                      <a:pt x="940" y="92"/>
                    </a:lnTo>
                    <a:lnTo>
                      <a:pt x="936" y="92"/>
                    </a:lnTo>
                    <a:lnTo>
                      <a:pt x="932" y="90"/>
                    </a:lnTo>
                    <a:lnTo>
                      <a:pt x="930" y="88"/>
                    </a:lnTo>
                    <a:lnTo>
                      <a:pt x="930" y="86"/>
                    </a:lnTo>
                    <a:lnTo>
                      <a:pt x="930" y="84"/>
                    </a:lnTo>
                    <a:lnTo>
                      <a:pt x="930" y="84"/>
                    </a:lnTo>
                    <a:lnTo>
                      <a:pt x="928" y="84"/>
                    </a:lnTo>
                    <a:lnTo>
                      <a:pt x="924" y="86"/>
                    </a:lnTo>
                    <a:lnTo>
                      <a:pt x="920" y="88"/>
                    </a:lnTo>
                    <a:lnTo>
                      <a:pt x="914" y="92"/>
                    </a:lnTo>
                    <a:lnTo>
                      <a:pt x="910" y="94"/>
                    </a:lnTo>
                    <a:lnTo>
                      <a:pt x="906" y="98"/>
                    </a:lnTo>
                    <a:lnTo>
                      <a:pt x="902" y="100"/>
                    </a:lnTo>
                    <a:lnTo>
                      <a:pt x="898" y="104"/>
                    </a:lnTo>
                    <a:lnTo>
                      <a:pt x="892" y="110"/>
                    </a:lnTo>
                    <a:lnTo>
                      <a:pt x="884" y="114"/>
                    </a:lnTo>
                    <a:lnTo>
                      <a:pt x="872" y="116"/>
                    </a:lnTo>
                    <a:lnTo>
                      <a:pt x="864" y="122"/>
                    </a:lnTo>
                    <a:lnTo>
                      <a:pt x="856" y="132"/>
                    </a:lnTo>
                    <a:lnTo>
                      <a:pt x="850" y="146"/>
                    </a:lnTo>
                    <a:lnTo>
                      <a:pt x="846" y="158"/>
                    </a:lnTo>
                    <a:lnTo>
                      <a:pt x="844" y="162"/>
                    </a:lnTo>
                    <a:lnTo>
                      <a:pt x="842" y="168"/>
                    </a:lnTo>
                    <a:lnTo>
                      <a:pt x="836" y="172"/>
                    </a:lnTo>
                    <a:lnTo>
                      <a:pt x="830" y="176"/>
                    </a:lnTo>
                    <a:lnTo>
                      <a:pt x="826" y="180"/>
                    </a:lnTo>
                    <a:lnTo>
                      <a:pt x="822" y="182"/>
                    </a:lnTo>
                    <a:lnTo>
                      <a:pt x="818" y="184"/>
                    </a:lnTo>
                    <a:lnTo>
                      <a:pt x="818" y="188"/>
                    </a:lnTo>
                    <a:lnTo>
                      <a:pt x="820" y="190"/>
                    </a:lnTo>
                    <a:lnTo>
                      <a:pt x="822" y="192"/>
                    </a:lnTo>
                    <a:lnTo>
                      <a:pt x="822" y="196"/>
                    </a:lnTo>
                    <a:lnTo>
                      <a:pt x="818" y="202"/>
                    </a:lnTo>
                    <a:lnTo>
                      <a:pt x="804" y="208"/>
                    </a:lnTo>
                    <a:lnTo>
                      <a:pt x="782" y="214"/>
                    </a:lnTo>
                    <a:lnTo>
                      <a:pt x="772" y="220"/>
                    </a:lnTo>
                    <a:lnTo>
                      <a:pt x="768" y="232"/>
                    </a:lnTo>
                    <a:lnTo>
                      <a:pt x="764" y="244"/>
                    </a:lnTo>
                    <a:lnTo>
                      <a:pt x="766" y="256"/>
                    </a:lnTo>
                    <a:lnTo>
                      <a:pt x="766" y="266"/>
                    </a:lnTo>
                    <a:lnTo>
                      <a:pt x="766" y="272"/>
                    </a:lnTo>
                    <a:lnTo>
                      <a:pt x="768" y="276"/>
                    </a:lnTo>
                    <a:lnTo>
                      <a:pt x="772" y="276"/>
                    </a:lnTo>
                    <a:lnTo>
                      <a:pt x="776" y="278"/>
                    </a:lnTo>
                    <a:lnTo>
                      <a:pt x="782" y="278"/>
                    </a:lnTo>
                    <a:lnTo>
                      <a:pt x="784" y="278"/>
                    </a:lnTo>
                    <a:lnTo>
                      <a:pt x="786" y="278"/>
                    </a:lnTo>
                    <a:lnTo>
                      <a:pt x="786" y="282"/>
                    </a:lnTo>
                    <a:lnTo>
                      <a:pt x="788" y="284"/>
                    </a:lnTo>
                    <a:lnTo>
                      <a:pt x="792" y="288"/>
                    </a:lnTo>
                    <a:lnTo>
                      <a:pt x="796" y="292"/>
                    </a:lnTo>
                    <a:lnTo>
                      <a:pt x="800" y="294"/>
                    </a:lnTo>
                    <a:lnTo>
                      <a:pt x="802" y="296"/>
                    </a:lnTo>
                    <a:lnTo>
                      <a:pt x="804" y="298"/>
                    </a:lnTo>
                    <a:lnTo>
                      <a:pt x="804" y="344"/>
                    </a:lnTo>
                    <a:lnTo>
                      <a:pt x="800" y="352"/>
                    </a:lnTo>
                    <a:lnTo>
                      <a:pt x="800" y="358"/>
                    </a:lnTo>
                    <a:lnTo>
                      <a:pt x="800" y="364"/>
                    </a:lnTo>
                    <a:lnTo>
                      <a:pt x="802" y="368"/>
                    </a:lnTo>
                    <a:lnTo>
                      <a:pt x="806" y="372"/>
                    </a:lnTo>
                    <a:lnTo>
                      <a:pt x="808" y="374"/>
                    </a:lnTo>
                    <a:lnTo>
                      <a:pt x="810" y="376"/>
                    </a:lnTo>
                    <a:lnTo>
                      <a:pt x="812" y="376"/>
                    </a:lnTo>
                    <a:lnTo>
                      <a:pt x="812" y="382"/>
                    </a:lnTo>
                    <a:lnTo>
                      <a:pt x="800" y="380"/>
                    </a:lnTo>
                    <a:lnTo>
                      <a:pt x="796" y="378"/>
                    </a:lnTo>
                    <a:lnTo>
                      <a:pt x="792" y="374"/>
                    </a:lnTo>
                    <a:lnTo>
                      <a:pt x="788" y="370"/>
                    </a:lnTo>
                    <a:lnTo>
                      <a:pt x="784" y="366"/>
                    </a:lnTo>
                    <a:lnTo>
                      <a:pt x="782" y="360"/>
                    </a:lnTo>
                    <a:lnTo>
                      <a:pt x="782" y="356"/>
                    </a:lnTo>
                    <a:lnTo>
                      <a:pt x="782" y="352"/>
                    </a:lnTo>
                    <a:lnTo>
                      <a:pt x="784" y="348"/>
                    </a:lnTo>
                    <a:lnTo>
                      <a:pt x="784" y="344"/>
                    </a:lnTo>
                    <a:lnTo>
                      <a:pt x="782" y="340"/>
                    </a:lnTo>
                    <a:lnTo>
                      <a:pt x="778" y="338"/>
                    </a:lnTo>
                    <a:lnTo>
                      <a:pt x="776" y="338"/>
                    </a:lnTo>
                    <a:lnTo>
                      <a:pt x="776" y="336"/>
                    </a:lnTo>
                    <a:lnTo>
                      <a:pt x="776" y="334"/>
                    </a:lnTo>
                    <a:lnTo>
                      <a:pt x="778" y="332"/>
                    </a:lnTo>
                    <a:lnTo>
                      <a:pt x="782" y="326"/>
                    </a:lnTo>
                    <a:lnTo>
                      <a:pt x="784" y="322"/>
                    </a:lnTo>
                    <a:lnTo>
                      <a:pt x="788" y="316"/>
                    </a:lnTo>
                    <a:lnTo>
                      <a:pt x="790" y="308"/>
                    </a:lnTo>
                    <a:lnTo>
                      <a:pt x="790" y="304"/>
                    </a:lnTo>
                    <a:lnTo>
                      <a:pt x="788" y="300"/>
                    </a:lnTo>
                    <a:lnTo>
                      <a:pt x="788" y="298"/>
                    </a:lnTo>
                    <a:lnTo>
                      <a:pt x="786" y="298"/>
                    </a:lnTo>
                    <a:lnTo>
                      <a:pt x="782" y="298"/>
                    </a:lnTo>
                    <a:lnTo>
                      <a:pt x="778" y="298"/>
                    </a:lnTo>
                    <a:lnTo>
                      <a:pt x="774" y="298"/>
                    </a:lnTo>
                    <a:lnTo>
                      <a:pt x="768" y="296"/>
                    </a:lnTo>
                    <a:lnTo>
                      <a:pt x="766" y="294"/>
                    </a:lnTo>
                    <a:lnTo>
                      <a:pt x="764" y="292"/>
                    </a:lnTo>
                    <a:lnTo>
                      <a:pt x="762" y="290"/>
                    </a:lnTo>
                    <a:lnTo>
                      <a:pt x="762" y="290"/>
                    </a:lnTo>
                    <a:lnTo>
                      <a:pt x="758" y="290"/>
                    </a:lnTo>
                    <a:lnTo>
                      <a:pt x="754" y="290"/>
                    </a:lnTo>
                    <a:lnTo>
                      <a:pt x="750" y="288"/>
                    </a:lnTo>
                    <a:lnTo>
                      <a:pt x="744" y="286"/>
                    </a:lnTo>
                    <a:lnTo>
                      <a:pt x="738" y="284"/>
                    </a:lnTo>
                    <a:lnTo>
                      <a:pt x="732" y="280"/>
                    </a:lnTo>
                    <a:lnTo>
                      <a:pt x="728" y="276"/>
                    </a:lnTo>
                    <a:lnTo>
                      <a:pt x="726" y="276"/>
                    </a:lnTo>
                    <a:lnTo>
                      <a:pt x="724" y="274"/>
                    </a:lnTo>
                    <a:lnTo>
                      <a:pt x="722" y="276"/>
                    </a:lnTo>
                    <a:lnTo>
                      <a:pt x="720" y="278"/>
                    </a:lnTo>
                    <a:lnTo>
                      <a:pt x="718" y="280"/>
                    </a:lnTo>
                    <a:lnTo>
                      <a:pt x="718" y="282"/>
                    </a:lnTo>
                    <a:lnTo>
                      <a:pt x="716" y="282"/>
                    </a:lnTo>
                    <a:lnTo>
                      <a:pt x="712" y="278"/>
                    </a:lnTo>
                    <a:lnTo>
                      <a:pt x="710" y="270"/>
                    </a:lnTo>
                    <a:lnTo>
                      <a:pt x="710" y="260"/>
                    </a:lnTo>
                    <a:lnTo>
                      <a:pt x="710" y="250"/>
                    </a:lnTo>
                    <a:lnTo>
                      <a:pt x="708" y="246"/>
                    </a:lnTo>
                    <a:lnTo>
                      <a:pt x="706" y="244"/>
                    </a:lnTo>
                    <a:lnTo>
                      <a:pt x="704" y="244"/>
                    </a:lnTo>
                    <a:lnTo>
                      <a:pt x="700" y="242"/>
                    </a:lnTo>
                    <a:lnTo>
                      <a:pt x="696" y="242"/>
                    </a:lnTo>
                    <a:lnTo>
                      <a:pt x="694" y="244"/>
                    </a:lnTo>
                    <a:lnTo>
                      <a:pt x="692" y="244"/>
                    </a:lnTo>
                    <a:lnTo>
                      <a:pt x="690" y="244"/>
                    </a:lnTo>
                    <a:lnTo>
                      <a:pt x="688" y="246"/>
                    </a:lnTo>
                    <a:lnTo>
                      <a:pt x="684" y="248"/>
                    </a:lnTo>
                    <a:lnTo>
                      <a:pt x="684" y="250"/>
                    </a:lnTo>
                    <a:lnTo>
                      <a:pt x="684" y="254"/>
                    </a:lnTo>
                    <a:lnTo>
                      <a:pt x="684" y="258"/>
                    </a:lnTo>
                    <a:lnTo>
                      <a:pt x="686" y="262"/>
                    </a:lnTo>
                    <a:lnTo>
                      <a:pt x="686" y="266"/>
                    </a:lnTo>
                    <a:lnTo>
                      <a:pt x="688" y="270"/>
                    </a:lnTo>
                    <a:lnTo>
                      <a:pt x="690" y="274"/>
                    </a:lnTo>
                    <a:lnTo>
                      <a:pt x="690" y="278"/>
                    </a:lnTo>
                    <a:lnTo>
                      <a:pt x="690" y="282"/>
                    </a:lnTo>
                    <a:lnTo>
                      <a:pt x="690" y="284"/>
                    </a:lnTo>
                    <a:lnTo>
                      <a:pt x="686" y="288"/>
                    </a:lnTo>
                    <a:lnTo>
                      <a:pt x="682" y="290"/>
                    </a:lnTo>
                    <a:lnTo>
                      <a:pt x="676" y="292"/>
                    </a:lnTo>
                    <a:lnTo>
                      <a:pt x="672" y="298"/>
                    </a:lnTo>
                    <a:lnTo>
                      <a:pt x="670" y="304"/>
                    </a:lnTo>
                    <a:lnTo>
                      <a:pt x="668" y="308"/>
                    </a:lnTo>
                    <a:lnTo>
                      <a:pt x="670" y="314"/>
                    </a:lnTo>
                    <a:lnTo>
                      <a:pt x="670" y="318"/>
                    </a:lnTo>
                    <a:lnTo>
                      <a:pt x="672" y="320"/>
                    </a:lnTo>
                    <a:lnTo>
                      <a:pt x="674" y="322"/>
                    </a:lnTo>
                    <a:lnTo>
                      <a:pt x="678" y="324"/>
                    </a:lnTo>
                    <a:lnTo>
                      <a:pt x="680" y="326"/>
                    </a:lnTo>
                    <a:lnTo>
                      <a:pt x="680" y="330"/>
                    </a:lnTo>
                    <a:lnTo>
                      <a:pt x="682" y="332"/>
                    </a:lnTo>
                    <a:lnTo>
                      <a:pt x="680" y="338"/>
                    </a:lnTo>
                    <a:lnTo>
                      <a:pt x="680" y="344"/>
                    </a:lnTo>
                    <a:lnTo>
                      <a:pt x="678" y="350"/>
                    </a:lnTo>
                    <a:lnTo>
                      <a:pt x="674" y="354"/>
                    </a:lnTo>
                    <a:lnTo>
                      <a:pt x="670" y="364"/>
                    </a:lnTo>
                    <a:lnTo>
                      <a:pt x="670" y="378"/>
                    </a:lnTo>
                    <a:lnTo>
                      <a:pt x="668" y="392"/>
                    </a:lnTo>
                    <a:lnTo>
                      <a:pt x="668" y="398"/>
                    </a:lnTo>
                    <a:lnTo>
                      <a:pt x="684" y="400"/>
                    </a:lnTo>
                    <a:lnTo>
                      <a:pt x="698" y="390"/>
                    </a:lnTo>
                    <a:lnTo>
                      <a:pt x="704" y="390"/>
                    </a:lnTo>
                    <a:lnTo>
                      <a:pt x="710" y="390"/>
                    </a:lnTo>
                    <a:lnTo>
                      <a:pt x="714" y="392"/>
                    </a:lnTo>
                    <a:lnTo>
                      <a:pt x="716" y="394"/>
                    </a:lnTo>
                    <a:lnTo>
                      <a:pt x="718" y="398"/>
                    </a:lnTo>
                    <a:lnTo>
                      <a:pt x="720" y="400"/>
                    </a:lnTo>
                    <a:lnTo>
                      <a:pt x="722" y="402"/>
                    </a:lnTo>
                    <a:lnTo>
                      <a:pt x="722" y="404"/>
                    </a:lnTo>
                    <a:lnTo>
                      <a:pt x="724" y="406"/>
                    </a:lnTo>
                    <a:lnTo>
                      <a:pt x="726" y="416"/>
                    </a:lnTo>
                    <a:lnTo>
                      <a:pt x="730" y="428"/>
                    </a:lnTo>
                    <a:lnTo>
                      <a:pt x="732" y="438"/>
                    </a:lnTo>
                    <a:lnTo>
                      <a:pt x="732" y="444"/>
                    </a:lnTo>
                    <a:lnTo>
                      <a:pt x="734" y="446"/>
                    </a:lnTo>
                    <a:lnTo>
                      <a:pt x="736" y="448"/>
                    </a:lnTo>
                    <a:lnTo>
                      <a:pt x="738" y="450"/>
                    </a:lnTo>
                    <a:lnTo>
                      <a:pt x="740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6" y="448"/>
                    </a:lnTo>
                    <a:lnTo>
                      <a:pt x="748" y="448"/>
                    </a:lnTo>
                    <a:lnTo>
                      <a:pt x="752" y="448"/>
                    </a:lnTo>
                    <a:lnTo>
                      <a:pt x="754" y="450"/>
                    </a:lnTo>
                    <a:lnTo>
                      <a:pt x="758" y="452"/>
                    </a:lnTo>
                    <a:lnTo>
                      <a:pt x="760" y="454"/>
                    </a:lnTo>
                    <a:lnTo>
                      <a:pt x="766" y="456"/>
                    </a:lnTo>
                    <a:lnTo>
                      <a:pt x="770" y="458"/>
                    </a:lnTo>
                    <a:lnTo>
                      <a:pt x="774" y="458"/>
                    </a:lnTo>
                    <a:lnTo>
                      <a:pt x="774" y="458"/>
                    </a:lnTo>
                    <a:lnTo>
                      <a:pt x="772" y="462"/>
                    </a:lnTo>
                    <a:lnTo>
                      <a:pt x="768" y="466"/>
                    </a:lnTo>
                    <a:lnTo>
                      <a:pt x="764" y="468"/>
                    </a:lnTo>
                    <a:lnTo>
                      <a:pt x="760" y="468"/>
                    </a:lnTo>
                    <a:lnTo>
                      <a:pt x="758" y="470"/>
                    </a:lnTo>
                    <a:lnTo>
                      <a:pt x="756" y="470"/>
                    </a:lnTo>
                    <a:lnTo>
                      <a:pt x="752" y="470"/>
                    </a:lnTo>
                    <a:lnTo>
                      <a:pt x="750" y="472"/>
                    </a:lnTo>
                    <a:lnTo>
                      <a:pt x="748" y="476"/>
                    </a:lnTo>
                    <a:lnTo>
                      <a:pt x="746" y="480"/>
                    </a:lnTo>
                    <a:lnTo>
                      <a:pt x="746" y="484"/>
                    </a:lnTo>
                    <a:lnTo>
                      <a:pt x="748" y="486"/>
                    </a:lnTo>
                    <a:lnTo>
                      <a:pt x="752" y="496"/>
                    </a:lnTo>
                    <a:lnTo>
                      <a:pt x="752" y="510"/>
                    </a:lnTo>
                    <a:lnTo>
                      <a:pt x="752" y="520"/>
                    </a:lnTo>
                    <a:lnTo>
                      <a:pt x="750" y="522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0" y="520"/>
                    </a:lnTo>
                    <a:lnTo>
                      <a:pt x="738" y="516"/>
                    </a:lnTo>
                    <a:lnTo>
                      <a:pt x="738" y="510"/>
                    </a:lnTo>
                    <a:lnTo>
                      <a:pt x="736" y="498"/>
                    </a:lnTo>
                    <a:lnTo>
                      <a:pt x="730" y="484"/>
                    </a:lnTo>
                    <a:lnTo>
                      <a:pt x="726" y="476"/>
                    </a:lnTo>
                    <a:lnTo>
                      <a:pt x="724" y="474"/>
                    </a:lnTo>
                    <a:lnTo>
                      <a:pt x="722" y="474"/>
                    </a:lnTo>
                    <a:lnTo>
                      <a:pt x="720" y="476"/>
                    </a:lnTo>
                    <a:lnTo>
                      <a:pt x="718" y="480"/>
                    </a:lnTo>
                    <a:lnTo>
                      <a:pt x="716" y="482"/>
                    </a:lnTo>
                    <a:lnTo>
                      <a:pt x="716" y="484"/>
                    </a:lnTo>
                    <a:lnTo>
                      <a:pt x="714" y="488"/>
                    </a:lnTo>
                    <a:lnTo>
                      <a:pt x="712" y="492"/>
                    </a:lnTo>
                    <a:lnTo>
                      <a:pt x="710" y="494"/>
                    </a:lnTo>
                    <a:lnTo>
                      <a:pt x="706" y="494"/>
                    </a:lnTo>
                    <a:lnTo>
                      <a:pt x="704" y="494"/>
                    </a:lnTo>
                    <a:lnTo>
                      <a:pt x="704" y="492"/>
                    </a:lnTo>
                    <a:lnTo>
                      <a:pt x="704" y="490"/>
                    </a:lnTo>
                    <a:lnTo>
                      <a:pt x="704" y="488"/>
                    </a:lnTo>
                    <a:lnTo>
                      <a:pt x="706" y="486"/>
                    </a:lnTo>
                    <a:lnTo>
                      <a:pt x="706" y="486"/>
                    </a:lnTo>
                    <a:lnTo>
                      <a:pt x="708" y="476"/>
                    </a:lnTo>
                    <a:lnTo>
                      <a:pt x="710" y="460"/>
                    </a:lnTo>
                    <a:lnTo>
                      <a:pt x="712" y="442"/>
                    </a:lnTo>
                    <a:lnTo>
                      <a:pt x="712" y="424"/>
                    </a:lnTo>
                    <a:lnTo>
                      <a:pt x="712" y="412"/>
                    </a:lnTo>
                    <a:lnTo>
                      <a:pt x="710" y="408"/>
                    </a:lnTo>
                    <a:lnTo>
                      <a:pt x="706" y="398"/>
                    </a:lnTo>
                    <a:lnTo>
                      <a:pt x="698" y="408"/>
                    </a:lnTo>
                    <a:lnTo>
                      <a:pt x="698" y="408"/>
                    </a:lnTo>
                    <a:lnTo>
                      <a:pt x="696" y="410"/>
                    </a:lnTo>
                    <a:lnTo>
                      <a:pt x="692" y="410"/>
                    </a:lnTo>
                    <a:lnTo>
                      <a:pt x="686" y="410"/>
                    </a:lnTo>
                    <a:lnTo>
                      <a:pt x="682" y="412"/>
                    </a:lnTo>
                    <a:lnTo>
                      <a:pt x="680" y="414"/>
                    </a:lnTo>
                    <a:lnTo>
                      <a:pt x="678" y="416"/>
                    </a:lnTo>
                    <a:lnTo>
                      <a:pt x="678" y="418"/>
                    </a:lnTo>
                    <a:lnTo>
                      <a:pt x="678" y="418"/>
                    </a:lnTo>
                    <a:lnTo>
                      <a:pt x="676" y="424"/>
                    </a:lnTo>
                    <a:lnTo>
                      <a:pt x="676" y="440"/>
                    </a:lnTo>
                    <a:lnTo>
                      <a:pt x="676" y="456"/>
                    </a:lnTo>
                    <a:lnTo>
                      <a:pt x="676" y="468"/>
                    </a:lnTo>
                    <a:lnTo>
                      <a:pt x="674" y="474"/>
                    </a:lnTo>
                    <a:lnTo>
                      <a:pt x="674" y="478"/>
                    </a:lnTo>
                    <a:lnTo>
                      <a:pt x="670" y="482"/>
                    </a:lnTo>
                    <a:lnTo>
                      <a:pt x="666" y="486"/>
                    </a:lnTo>
                    <a:lnTo>
                      <a:pt x="662" y="486"/>
                    </a:lnTo>
                    <a:lnTo>
                      <a:pt x="658" y="486"/>
                    </a:lnTo>
                    <a:lnTo>
                      <a:pt x="652" y="488"/>
                    </a:lnTo>
                    <a:lnTo>
                      <a:pt x="648" y="490"/>
                    </a:lnTo>
                    <a:lnTo>
                      <a:pt x="646" y="492"/>
                    </a:lnTo>
                    <a:lnTo>
                      <a:pt x="646" y="492"/>
                    </a:lnTo>
                    <a:lnTo>
                      <a:pt x="632" y="494"/>
                    </a:lnTo>
                    <a:lnTo>
                      <a:pt x="618" y="490"/>
                    </a:lnTo>
                    <a:lnTo>
                      <a:pt x="606" y="486"/>
                    </a:lnTo>
                    <a:lnTo>
                      <a:pt x="602" y="484"/>
                    </a:lnTo>
                    <a:lnTo>
                      <a:pt x="610" y="480"/>
                    </a:lnTo>
                    <a:lnTo>
                      <a:pt x="622" y="478"/>
                    </a:lnTo>
                    <a:lnTo>
                      <a:pt x="636" y="476"/>
                    </a:lnTo>
                    <a:lnTo>
                      <a:pt x="642" y="476"/>
                    </a:lnTo>
                    <a:lnTo>
                      <a:pt x="646" y="474"/>
                    </a:lnTo>
                    <a:lnTo>
                      <a:pt x="648" y="472"/>
                    </a:lnTo>
                    <a:lnTo>
                      <a:pt x="648" y="468"/>
                    </a:lnTo>
                    <a:lnTo>
                      <a:pt x="648" y="466"/>
                    </a:lnTo>
                    <a:lnTo>
                      <a:pt x="648" y="466"/>
                    </a:lnTo>
                    <a:lnTo>
                      <a:pt x="646" y="462"/>
                    </a:lnTo>
                    <a:lnTo>
                      <a:pt x="646" y="458"/>
                    </a:lnTo>
                    <a:lnTo>
                      <a:pt x="646" y="456"/>
                    </a:lnTo>
                    <a:lnTo>
                      <a:pt x="646" y="454"/>
                    </a:lnTo>
                    <a:lnTo>
                      <a:pt x="648" y="452"/>
                    </a:lnTo>
                    <a:lnTo>
                      <a:pt x="650" y="448"/>
                    </a:lnTo>
                    <a:lnTo>
                      <a:pt x="652" y="444"/>
                    </a:lnTo>
                    <a:lnTo>
                      <a:pt x="656" y="440"/>
                    </a:lnTo>
                    <a:lnTo>
                      <a:pt x="660" y="434"/>
                    </a:lnTo>
                    <a:lnTo>
                      <a:pt x="662" y="430"/>
                    </a:lnTo>
                    <a:lnTo>
                      <a:pt x="664" y="428"/>
                    </a:lnTo>
                    <a:lnTo>
                      <a:pt x="664" y="426"/>
                    </a:lnTo>
                    <a:lnTo>
                      <a:pt x="668" y="422"/>
                    </a:lnTo>
                    <a:lnTo>
                      <a:pt x="668" y="418"/>
                    </a:lnTo>
                    <a:lnTo>
                      <a:pt x="668" y="416"/>
                    </a:lnTo>
                    <a:lnTo>
                      <a:pt x="666" y="416"/>
                    </a:lnTo>
                    <a:lnTo>
                      <a:pt x="666" y="414"/>
                    </a:lnTo>
                    <a:lnTo>
                      <a:pt x="664" y="414"/>
                    </a:lnTo>
                    <a:lnTo>
                      <a:pt x="662" y="414"/>
                    </a:lnTo>
                    <a:lnTo>
                      <a:pt x="660" y="412"/>
                    </a:lnTo>
                    <a:lnTo>
                      <a:pt x="658" y="412"/>
                    </a:lnTo>
                    <a:lnTo>
                      <a:pt x="656" y="410"/>
                    </a:lnTo>
                    <a:lnTo>
                      <a:pt x="656" y="408"/>
                    </a:lnTo>
                    <a:lnTo>
                      <a:pt x="656" y="400"/>
                    </a:lnTo>
                    <a:lnTo>
                      <a:pt x="656" y="384"/>
                    </a:lnTo>
                    <a:lnTo>
                      <a:pt x="656" y="368"/>
                    </a:lnTo>
                    <a:lnTo>
                      <a:pt x="656" y="354"/>
                    </a:lnTo>
                    <a:lnTo>
                      <a:pt x="656" y="348"/>
                    </a:lnTo>
                    <a:lnTo>
                      <a:pt x="658" y="342"/>
                    </a:lnTo>
                    <a:lnTo>
                      <a:pt x="658" y="336"/>
                    </a:lnTo>
                    <a:lnTo>
                      <a:pt x="656" y="330"/>
                    </a:lnTo>
                    <a:lnTo>
                      <a:pt x="654" y="324"/>
                    </a:lnTo>
                    <a:lnTo>
                      <a:pt x="652" y="320"/>
                    </a:lnTo>
                    <a:lnTo>
                      <a:pt x="650" y="318"/>
                    </a:lnTo>
                    <a:lnTo>
                      <a:pt x="650" y="318"/>
                    </a:lnTo>
                    <a:lnTo>
                      <a:pt x="650" y="292"/>
                    </a:lnTo>
                    <a:lnTo>
                      <a:pt x="656" y="286"/>
                    </a:lnTo>
                    <a:lnTo>
                      <a:pt x="658" y="274"/>
                    </a:lnTo>
                    <a:lnTo>
                      <a:pt x="670" y="262"/>
                    </a:lnTo>
                    <a:lnTo>
                      <a:pt x="672" y="258"/>
                    </a:lnTo>
                    <a:lnTo>
                      <a:pt x="670" y="256"/>
                    </a:lnTo>
                    <a:lnTo>
                      <a:pt x="666" y="252"/>
                    </a:lnTo>
                    <a:lnTo>
                      <a:pt x="664" y="250"/>
                    </a:lnTo>
                    <a:lnTo>
                      <a:pt x="660" y="250"/>
                    </a:lnTo>
                    <a:lnTo>
                      <a:pt x="660" y="248"/>
                    </a:lnTo>
                    <a:lnTo>
                      <a:pt x="634" y="252"/>
                    </a:lnTo>
                    <a:lnTo>
                      <a:pt x="630" y="246"/>
                    </a:lnTo>
                    <a:lnTo>
                      <a:pt x="620" y="250"/>
                    </a:lnTo>
                    <a:lnTo>
                      <a:pt x="614" y="258"/>
                    </a:lnTo>
                    <a:lnTo>
                      <a:pt x="610" y="268"/>
                    </a:lnTo>
                    <a:lnTo>
                      <a:pt x="610" y="278"/>
                    </a:lnTo>
                    <a:lnTo>
                      <a:pt x="610" y="280"/>
                    </a:lnTo>
                    <a:lnTo>
                      <a:pt x="608" y="286"/>
                    </a:lnTo>
                    <a:lnTo>
                      <a:pt x="604" y="292"/>
                    </a:lnTo>
                    <a:lnTo>
                      <a:pt x="602" y="296"/>
                    </a:lnTo>
                    <a:lnTo>
                      <a:pt x="598" y="300"/>
                    </a:lnTo>
                    <a:lnTo>
                      <a:pt x="594" y="302"/>
                    </a:lnTo>
                    <a:lnTo>
                      <a:pt x="592" y="304"/>
                    </a:lnTo>
                    <a:lnTo>
                      <a:pt x="592" y="304"/>
                    </a:lnTo>
                    <a:lnTo>
                      <a:pt x="584" y="316"/>
                    </a:lnTo>
                    <a:lnTo>
                      <a:pt x="580" y="332"/>
                    </a:lnTo>
                    <a:lnTo>
                      <a:pt x="580" y="350"/>
                    </a:lnTo>
                    <a:lnTo>
                      <a:pt x="582" y="364"/>
                    </a:lnTo>
                    <a:lnTo>
                      <a:pt x="582" y="370"/>
                    </a:lnTo>
                    <a:lnTo>
                      <a:pt x="582" y="370"/>
                    </a:lnTo>
                    <a:lnTo>
                      <a:pt x="584" y="374"/>
                    </a:lnTo>
                    <a:lnTo>
                      <a:pt x="586" y="376"/>
                    </a:lnTo>
                    <a:lnTo>
                      <a:pt x="586" y="382"/>
                    </a:lnTo>
                    <a:lnTo>
                      <a:pt x="588" y="386"/>
                    </a:lnTo>
                    <a:lnTo>
                      <a:pt x="590" y="392"/>
                    </a:lnTo>
                    <a:lnTo>
                      <a:pt x="590" y="396"/>
                    </a:lnTo>
                    <a:lnTo>
                      <a:pt x="590" y="400"/>
                    </a:lnTo>
                    <a:lnTo>
                      <a:pt x="588" y="402"/>
                    </a:lnTo>
                    <a:lnTo>
                      <a:pt x="586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52" y="374"/>
                    </a:lnTo>
                    <a:lnTo>
                      <a:pt x="516" y="370"/>
                    </a:lnTo>
                    <a:lnTo>
                      <a:pt x="512" y="380"/>
                    </a:lnTo>
                    <a:lnTo>
                      <a:pt x="516" y="388"/>
                    </a:lnTo>
                    <a:lnTo>
                      <a:pt x="516" y="404"/>
                    </a:lnTo>
                    <a:lnTo>
                      <a:pt x="494" y="420"/>
                    </a:lnTo>
                    <a:lnTo>
                      <a:pt x="496" y="410"/>
                    </a:lnTo>
                    <a:lnTo>
                      <a:pt x="496" y="402"/>
                    </a:lnTo>
                    <a:lnTo>
                      <a:pt x="498" y="398"/>
                    </a:lnTo>
                    <a:lnTo>
                      <a:pt x="498" y="396"/>
                    </a:lnTo>
                    <a:lnTo>
                      <a:pt x="490" y="396"/>
                    </a:lnTo>
                    <a:lnTo>
                      <a:pt x="482" y="404"/>
                    </a:lnTo>
                    <a:lnTo>
                      <a:pt x="478" y="414"/>
                    </a:lnTo>
                    <a:lnTo>
                      <a:pt x="456" y="412"/>
                    </a:lnTo>
                    <a:lnTo>
                      <a:pt x="448" y="412"/>
                    </a:lnTo>
                    <a:lnTo>
                      <a:pt x="442" y="414"/>
                    </a:lnTo>
                    <a:lnTo>
                      <a:pt x="438" y="416"/>
                    </a:lnTo>
                    <a:lnTo>
                      <a:pt x="434" y="418"/>
                    </a:lnTo>
                    <a:lnTo>
                      <a:pt x="432" y="420"/>
                    </a:lnTo>
                    <a:lnTo>
                      <a:pt x="432" y="420"/>
                    </a:lnTo>
                    <a:lnTo>
                      <a:pt x="432" y="400"/>
                    </a:lnTo>
                    <a:lnTo>
                      <a:pt x="426" y="400"/>
                    </a:lnTo>
                    <a:lnTo>
                      <a:pt x="420" y="404"/>
                    </a:lnTo>
                    <a:lnTo>
                      <a:pt x="410" y="410"/>
                    </a:lnTo>
                    <a:lnTo>
                      <a:pt x="400" y="416"/>
                    </a:lnTo>
                    <a:lnTo>
                      <a:pt x="392" y="420"/>
                    </a:lnTo>
                    <a:lnTo>
                      <a:pt x="390" y="422"/>
                    </a:lnTo>
                    <a:lnTo>
                      <a:pt x="372" y="428"/>
                    </a:lnTo>
                    <a:lnTo>
                      <a:pt x="360" y="436"/>
                    </a:lnTo>
                    <a:lnTo>
                      <a:pt x="352" y="448"/>
                    </a:lnTo>
                    <a:lnTo>
                      <a:pt x="350" y="456"/>
                    </a:lnTo>
                    <a:lnTo>
                      <a:pt x="350" y="458"/>
                    </a:lnTo>
                    <a:lnTo>
                      <a:pt x="348" y="466"/>
                    </a:lnTo>
                    <a:lnTo>
                      <a:pt x="348" y="470"/>
                    </a:lnTo>
                    <a:lnTo>
                      <a:pt x="346" y="470"/>
                    </a:lnTo>
                    <a:lnTo>
                      <a:pt x="344" y="472"/>
                    </a:lnTo>
                    <a:lnTo>
                      <a:pt x="342" y="470"/>
                    </a:lnTo>
                    <a:lnTo>
                      <a:pt x="340" y="470"/>
                    </a:lnTo>
                    <a:lnTo>
                      <a:pt x="340" y="468"/>
                    </a:lnTo>
                    <a:lnTo>
                      <a:pt x="338" y="466"/>
                    </a:lnTo>
                    <a:lnTo>
                      <a:pt x="338" y="466"/>
                    </a:lnTo>
                    <a:lnTo>
                      <a:pt x="324" y="460"/>
                    </a:lnTo>
                    <a:lnTo>
                      <a:pt x="324" y="446"/>
                    </a:lnTo>
                    <a:lnTo>
                      <a:pt x="330" y="440"/>
                    </a:lnTo>
                    <a:lnTo>
                      <a:pt x="334" y="436"/>
                    </a:lnTo>
                    <a:lnTo>
                      <a:pt x="336" y="432"/>
                    </a:lnTo>
                    <a:lnTo>
                      <a:pt x="336" y="428"/>
                    </a:lnTo>
                    <a:lnTo>
                      <a:pt x="336" y="426"/>
                    </a:lnTo>
                    <a:lnTo>
                      <a:pt x="336" y="424"/>
                    </a:lnTo>
                    <a:lnTo>
                      <a:pt x="334" y="424"/>
                    </a:lnTo>
                    <a:lnTo>
                      <a:pt x="334" y="418"/>
                    </a:lnTo>
                    <a:lnTo>
                      <a:pt x="330" y="414"/>
                    </a:lnTo>
                    <a:lnTo>
                      <a:pt x="328" y="410"/>
                    </a:lnTo>
                    <a:lnTo>
                      <a:pt x="322" y="408"/>
                    </a:lnTo>
                    <a:lnTo>
                      <a:pt x="318" y="406"/>
                    </a:lnTo>
                    <a:lnTo>
                      <a:pt x="314" y="404"/>
                    </a:lnTo>
                    <a:lnTo>
                      <a:pt x="310" y="404"/>
                    </a:lnTo>
                    <a:lnTo>
                      <a:pt x="308" y="404"/>
                    </a:lnTo>
                    <a:lnTo>
                      <a:pt x="306" y="404"/>
                    </a:lnTo>
                    <a:lnTo>
                      <a:pt x="304" y="406"/>
                    </a:lnTo>
                    <a:lnTo>
                      <a:pt x="300" y="406"/>
                    </a:lnTo>
                    <a:lnTo>
                      <a:pt x="296" y="408"/>
                    </a:lnTo>
                    <a:lnTo>
                      <a:pt x="292" y="408"/>
                    </a:lnTo>
                    <a:lnTo>
                      <a:pt x="290" y="408"/>
                    </a:lnTo>
                    <a:lnTo>
                      <a:pt x="288" y="408"/>
                    </a:lnTo>
                    <a:lnTo>
                      <a:pt x="300" y="416"/>
                    </a:lnTo>
                    <a:lnTo>
                      <a:pt x="300" y="440"/>
                    </a:lnTo>
                    <a:lnTo>
                      <a:pt x="300" y="454"/>
                    </a:lnTo>
                    <a:lnTo>
                      <a:pt x="302" y="454"/>
                    </a:lnTo>
                    <a:lnTo>
                      <a:pt x="302" y="456"/>
                    </a:lnTo>
                    <a:lnTo>
                      <a:pt x="304" y="460"/>
                    </a:lnTo>
                    <a:lnTo>
                      <a:pt x="306" y="462"/>
                    </a:lnTo>
                    <a:lnTo>
                      <a:pt x="306" y="464"/>
                    </a:lnTo>
                    <a:lnTo>
                      <a:pt x="308" y="466"/>
                    </a:lnTo>
                    <a:lnTo>
                      <a:pt x="306" y="476"/>
                    </a:lnTo>
                    <a:lnTo>
                      <a:pt x="306" y="482"/>
                    </a:lnTo>
                    <a:lnTo>
                      <a:pt x="304" y="486"/>
                    </a:lnTo>
                    <a:lnTo>
                      <a:pt x="302" y="490"/>
                    </a:lnTo>
                    <a:lnTo>
                      <a:pt x="302" y="490"/>
                    </a:lnTo>
                    <a:lnTo>
                      <a:pt x="292" y="486"/>
                    </a:lnTo>
                    <a:lnTo>
                      <a:pt x="284" y="480"/>
                    </a:lnTo>
                    <a:lnTo>
                      <a:pt x="278" y="480"/>
                    </a:lnTo>
                    <a:lnTo>
                      <a:pt x="262" y="498"/>
                    </a:lnTo>
                    <a:lnTo>
                      <a:pt x="246" y="510"/>
                    </a:lnTo>
                    <a:lnTo>
                      <a:pt x="244" y="514"/>
                    </a:lnTo>
                    <a:lnTo>
                      <a:pt x="244" y="518"/>
                    </a:lnTo>
                    <a:lnTo>
                      <a:pt x="248" y="522"/>
                    </a:lnTo>
                    <a:lnTo>
                      <a:pt x="250" y="524"/>
                    </a:lnTo>
                    <a:lnTo>
                      <a:pt x="254" y="528"/>
                    </a:lnTo>
                    <a:lnTo>
                      <a:pt x="256" y="530"/>
                    </a:lnTo>
                    <a:lnTo>
                      <a:pt x="258" y="530"/>
                    </a:lnTo>
                    <a:lnTo>
                      <a:pt x="256" y="538"/>
                    </a:lnTo>
                    <a:lnTo>
                      <a:pt x="232" y="540"/>
                    </a:lnTo>
                    <a:lnTo>
                      <a:pt x="220" y="526"/>
                    </a:lnTo>
                    <a:lnTo>
                      <a:pt x="216" y="514"/>
                    </a:lnTo>
                    <a:lnTo>
                      <a:pt x="206" y="508"/>
                    </a:lnTo>
                    <a:lnTo>
                      <a:pt x="202" y="518"/>
                    </a:lnTo>
                    <a:lnTo>
                      <a:pt x="208" y="534"/>
                    </a:lnTo>
                    <a:lnTo>
                      <a:pt x="218" y="554"/>
                    </a:lnTo>
                    <a:lnTo>
                      <a:pt x="218" y="558"/>
                    </a:lnTo>
                    <a:lnTo>
                      <a:pt x="216" y="560"/>
                    </a:lnTo>
                    <a:lnTo>
                      <a:pt x="216" y="562"/>
                    </a:lnTo>
                    <a:lnTo>
                      <a:pt x="212" y="562"/>
                    </a:lnTo>
                    <a:lnTo>
                      <a:pt x="210" y="560"/>
                    </a:lnTo>
                    <a:lnTo>
                      <a:pt x="208" y="560"/>
                    </a:lnTo>
                    <a:lnTo>
                      <a:pt x="208" y="560"/>
                    </a:lnTo>
                    <a:lnTo>
                      <a:pt x="198" y="548"/>
                    </a:lnTo>
                    <a:lnTo>
                      <a:pt x="182" y="540"/>
                    </a:lnTo>
                    <a:lnTo>
                      <a:pt x="182" y="540"/>
                    </a:lnTo>
                    <a:lnTo>
                      <a:pt x="182" y="536"/>
                    </a:lnTo>
                    <a:lnTo>
                      <a:pt x="182" y="532"/>
                    </a:lnTo>
                    <a:lnTo>
                      <a:pt x="182" y="528"/>
                    </a:lnTo>
                    <a:lnTo>
                      <a:pt x="182" y="524"/>
                    </a:lnTo>
                    <a:lnTo>
                      <a:pt x="184" y="520"/>
                    </a:lnTo>
                    <a:lnTo>
                      <a:pt x="186" y="518"/>
                    </a:lnTo>
                    <a:lnTo>
                      <a:pt x="186" y="514"/>
                    </a:lnTo>
                    <a:lnTo>
                      <a:pt x="186" y="510"/>
                    </a:lnTo>
                    <a:lnTo>
                      <a:pt x="186" y="508"/>
                    </a:lnTo>
                    <a:lnTo>
                      <a:pt x="186" y="504"/>
                    </a:lnTo>
                    <a:lnTo>
                      <a:pt x="186" y="504"/>
                    </a:lnTo>
                    <a:lnTo>
                      <a:pt x="162" y="484"/>
                    </a:lnTo>
                    <a:lnTo>
                      <a:pt x="156" y="468"/>
                    </a:lnTo>
                    <a:lnTo>
                      <a:pt x="176" y="476"/>
                    </a:lnTo>
                    <a:lnTo>
                      <a:pt x="182" y="482"/>
                    </a:lnTo>
                    <a:lnTo>
                      <a:pt x="198" y="488"/>
                    </a:lnTo>
                    <a:lnTo>
                      <a:pt x="210" y="498"/>
                    </a:lnTo>
                    <a:lnTo>
                      <a:pt x="220" y="502"/>
                    </a:lnTo>
                    <a:lnTo>
                      <a:pt x="232" y="500"/>
                    </a:lnTo>
                    <a:lnTo>
                      <a:pt x="242" y="496"/>
                    </a:lnTo>
                    <a:lnTo>
                      <a:pt x="246" y="494"/>
                    </a:lnTo>
                    <a:lnTo>
                      <a:pt x="258" y="480"/>
                    </a:lnTo>
                    <a:lnTo>
                      <a:pt x="266" y="466"/>
                    </a:lnTo>
                    <a:lnTo>
                      <a:pt x="268" y="452"/>
                    </a:lnTo>
                    <a:lnTo>
                      <a:pt x="268" y="446"/>
                    </a:lnTo>
                    <a:lnTo>
                      <a:pt x="266" y="442"/>
                    </a:lnTo>
                    <a:lnTo>
                      <a:pt x="262" y="438"/>
                    </a:lnTo>
                    <a:lnTo>
                      <a:pt x="256" y="436"/>
                    </a:lnTo>
                    <a:lnTo>
                      <a:pt x="252" y="432"/>
                    </a:lnTo>
                    <a:lnTo>
                      <a:pt x="246" y="432"/>
                    </a:lnTo>
                    <a:lnTo>
                      <a:pt x="242" y="430"/>
                    </a:lnTo>
                    <a:lnTo>
                      <a:pt x="238" y="430"/>
                    </a:lnTo>
                    <a:lnTo>
                      <a:pt x="236" y="428"/>
                    </a:lnTo>
                    <a:lnTo>
                      <a:pt x="230" y="412"/>
                    </a:lnTo>
                    <a:lnTo>
                      <a:pt x="218" y="396"/>
                    </a:lnTo>
                    <a:lnTo>
                      <a:pt x="204" y="388"/>
                    </a:lnTo>
                    <a:lnTo>
                      <a:pt x="190" y="384"/>
                    </a:lnTo>
                    <a:lnTo>
                      <a:pt x="176" y="382"/>
                    </a:lnTo>
                    <a:lnTo>
                      <a:pt x="168" y="382"/>
                    </a:lnTo>
                    <a:lnTo>
                      <a:pt x="164" y="382"/>
                    </a:lnTo>
                    <a:lnTo>
                      <a:pt x="162" y="380"/>
                    </a:lnTo>
                    <a:lnTo>
                      <a:pt x="160" y="376"/>
                    </a:lnTo>
                    <a:lnTo>
                      <a:pt x="156" y="374"/>
                    </a:lnTo>
                    <a:lnTo>
                      <a:pt x="154" y="372"/>
                    </a:lnTo>
                    <a:lnTo>
                      <a:pt x="150" y="372"/>
                    </a:lnTo>
                    <a:lnTo>
                      <a:pt x="150" y="370"/>
                    </a:lnTo>
                    <a:lnTo>
                      <a:pt x="152" y="364"/>
                    </a:lnTo>
                    <a:lnTo>
                      <a:pt x="162" y="368"/>
                    </a:lnTo>
                    <a:lnTo>
                      <a:pt x="168" y="364"/>
                    </a:lnTo>
                    <a:lnTo>
                      <a:pt x="148" y="354"/>
                    </a:lnTo>
                    <a:lnTo>
                      <a:pt x="140" y="364"/>
                    </a:lnTo>
                    <a:lnTo>
                      <a:pt x="132" y="364"/>
                    </a:lnTo>
                    <a:lnTo>
                      <a:pt x="132" y="370"/>
                    </a:lnTo>
                    <a:lnTo>
                      <a:pt x="130" y="374"/>
                    </a:lnTo>
                    <a:lnTo>
                      <a:pt x="128" y="378"/>
                    </a:lnTo>
                    <a:lnTo>
                      <a:pt x="124" y="380"/>
                    </a:lnTo>
                    <a:lnTo>
                      <a:pt x="122" y="382"/>
                    </a:lnTo>
                    <a:lnTo>
                      <a:pt x="120" y="384"/>
                    </a:lnTo>
                    <a:lnTo>
                      <a:pt x="118" y="384"/>
                    </a:lnTo>
                    <a:lnTo>
                      <a:pt x="110" y="402"/>
                    </a:lnTo>
                    <a:lnTo>
                      <a:pt x="110" y="420"/>
                    </a:lnTo>
                    <a:lnTo>
                      <a:pt x="130" y="440"/>
                    </a:lnTo>
                    <a:lnTo>
                      <a:pt x="130" y="470"/>
                    </a:lnTo>
                    <a:lnTo>
                      <a:pt x="118" y="484"/>
                    </a:lnTo>
                    <a:lnTo>
                      <a:pt x="126" y="502"/>
                    </a:lnTo>
                    <a:lnTo>
                      <a:pt x="122" y="556"/>
                    </a:lnTo>
                    <a:lnTo>
                      <a:pt x="122" y="562"/>
                    </a:lnTo>
                    <a:lnTo>
                      <a:pt x="122" y="568"/>
                    </a:lnTo>
                    <a:lnTo>
                      <a:pt x="124" y="572"/>
                    </a:lnTo>
                    <a:lnTo>
                      <a:pt x="126" y="574"/>
                    </a:lnTo>
                    <a:lnTo>
                      <a:pt x="126" y="576"/>
                    </a:lnTo>
                    <a:lnTo>
                      <a:pt x="126" y="576"/>
                    </a:lnTo>
                    <a:lnTo>
                      <a:pt x="132" y="592"/>
                    </a:lnTo>
                    <a:lnTo>
                      <a:pt x="134" y="606"/>
                    </a:lnTo>
                    <a:lnTo>
                      <a:pt x="132" y="614"/>
                    </a:lnTo>
                    <a:lnTo>
                      <a:pt x="130" y="616"/>
                    </a:lnTo>
                    <a:lnTo>
                      <a:pt x="96" y="650"/>
                    </a:lnTo>
                    <a:lnTo>
                      <a:pt x="100" y="654"/>
                    </a:lnTo>
                    <a:lnTo>
                      <a:pt x="106" y="658"/>
                    </a:lnTo>
                    <a:lnTo>
                      <a:pt x="110" y="660"/>
                    </a:lnTo>
                    <a:lnTo>
                      <a:pt x="116" y="662"/>
                    </a:lnTo>
                    <a:lnTo>
                      <a:pt x="122" y="662"/>
                    </a:lnTo>
                    <a:lnTo>
                      <a:pt x="124" y="662"/>
                    </a:lnTo>
                    <a:lnTo>
                      <a:pt x="126" y="662"/>
                    </a:lnTo>
                    <a:lnTo>
                      <a:pt x="122" y="662"/>
                    </a:lnTo>
                    <a:lnTo>
                      <a:pt x="118" y="664"/>
                    </a:lnTo>
                    <a:lnTo>
                      <a:pt x="114" y="666"/>
                    </a:lnTo>
                    <a:lnTo>
                      <a:pt x="112" y="668"/>
                    </a:lnTo>
                    <a:lnTo>
                      <a:pt x="110" y="668"/>
                    </a:lnTo>
                    <a:lnTo>
                      <a:pt x="104" y="668"/>
                    </a:lnTo>
                    <a:lnTo>
                      <a:pt x="98" y="670"/>
                    </a:lnTo>
                    <a:lnTo>
                      <a:pt x="94" y="672"/>
                    </a:lnTo>
                    <a:lnTo>
                      <a:pt x="90" y="674"/>
                    </a:lnTo>
                    <a:lnTo>
                      <a:pt x="86" y="676"/>
                    </a:lnTo>
                    <a:lnTo>
                      <a:pt x="84" y="678"/>
                    </a:lnTo>
                    <a:lnTo>
                      <a:pt x="84" y="678"/>
                    </a:lnTo>
                    <a:lnTo>
                      <a:pt x="78" y="674"/>
                    </a:lnTo>
                    <a:lnTo>
                      <a:pt x="68" y="672"/>
                    </a:lnTo>
                    <a:lnTo>
                      <a:pt x="60" y="672"/>
                    </a:lnTo>
                    <a:lnTo>
                      <a:pt x="54" y="674"/>
                    </a:lnTo>
                    <a:lnTo>
                      <a:pt x="50" y="678"/>
                    </a:lnTo>
                    <a:lnTo>
                      <a:pt x="46" y="680"/>
                    </a:lnTo>
                    <a:lnTo>
                      <a:pt x="44" y="682"/>
                    </a:lnTo>
                    <a:lnTo>
                      <a:pt x="44" y="684"/>
                    </a:lnTo>
                    <a:lnTo>
                      <a:pt x="42" y="686"/>
                    </a:lnTo>
                    <a:lnTo>
                      <a:pt x="42" y="686"/>
                    </a:lnTo>
                    <a:lnTo>
                      <a:pt x="40" y="690"/>
                    </a:lnTo>
                    <a:lnTo>
                      <a:pt x="40" y="694"/>
                    </a:lnTo>
                    <a:lnTo>
                      <a:pt x="40" y="698"/>
                    </a:lnTo>
                    <a:lnTo>
                      <a:pt x="40" y="702"/>
                    </a:lnTo>
                    <a:lnTo>
                      <a:pt x="40" y="704"/>
                    </a:lnTo>
                    <a:lnTo>
                      <a:pt x="40" y="706"/>
                    </a:lnTo>
                    <a:lnTo>
                      <a:pt x="46" y="710"/>
                    </a:lnTo>
                    <a:lnTo>
                      <a:pt x="48" y="720"/>
                    </a:lnTo>
                    <a:lnTo>
                      <a:pt x="48" y="726"/>
                    </a:lnTo>
                    <a:lnTo>
                      <a:pt x="48" y="730"/>
                    </a:lnTo>
                    <a:lnTo>
                      <a:pt x="46" y="734"/>
                    </a:lnTo>
                    <a:lnTo>
                      <a:pt x="46" y="736"/>
                    </a:lnTo>
                    <a:lnTo>
                      <a:pt x="44" y="738"/>
                    </a:lnTo>
                    <a:lnTo>
                      <a:pt x="44" y="738"/>
                    </a:lnTo>
                    <a:lnTo>
                      <a:pt x="42" y="738"/>
                    </a:lnTo>
                    <a:lnTo>
                      <a:pt x="38" y="736"/>
                    </a:lnTo>
                    <a:lnTo>
                      <a:pt x="34" y="734"/>
                    </a:lnTo>
                    <a:lnTo>
                      <a:pt x="30" y="732"/>
                    </a:lnTo>
                    <a:lnTo>
                      <a:pt x="30" y="730"/>
                    </a:lnTo>
                    <a:lnTo>
                      <a:pt x="28" y="730"/>
                    </a:lnTo>
                    <a:lnTo>
                      <a:pt x="20" y="722"/>
                    </a:lnTo>
                    <a:lnTo>
                      <a:pt x="8" y="736"/>
                    </a:lnTo>
                    <a:lnTo>
                      <a:pt x="4" y="738"/>
                    </a:lnTo>
                    <a:lnTo>
                      <a:pt x="4" y="744"/>
                    </a:lnTo>
                    <a:lnTo>
                      <a:pt x="2" y="750"/>
                    </a:lnTo>
                    <a:lnTo>
                      <a:pt x="2" y="756"/>
                    </a:lnTo>
                    <a:lnTo>
                      <a:pt x="0" y="764"/>
                    </a:lnTo>
                    <a:lnTo>
                      <a:pt x="0" y="778"/>
                    </a:lnTo>
                    <a:lnTo>
                      <a:pt x="2" y="780"/>
                    </a:lnTo>
                    <a:lnTo>
                      <a:pt x="4" y="782"/>
                    </a:lnTo>
                    <a:lnTo>
                      <a:pt x="8" y="782"/>
                    </a:lnTo>
                    <a:lnTo>
                      <a:pt x="8" y="782"/>
                    </a:lnTo>
                    <a:lnTo>
                      <a:pt x="14" y="782"/>
                    </a:lnTo>
                    <a:lnTo>
                      <a:pt x="18" y="782"/>
                    </a:lnTo>
                    <a:lnTo>
                      <a:pt x="20" y="780"/>
                    </a:lnTo>
                    <a:lnTo>
                      <a:pt x="22" y="780"/>
                    </a:lnTo>
                    <a:lnTo>
                      <a:pt x="22" y="782"/>
                    </a:lnTo>
                    <a:lnTo>
                      <a:pt x="24" y="784"/>
                    </a:lnTo>
                    <a:lnTo>
                      <a:pt x="26" y="786"/>
                    </a:lnTo>
                    <a:lnTo>
                      <a:pt x="30" y="788"/>
                    </a:lnTo>
                    <a:lnTo>
                      <a:pt x="32" y="790"/>
                    </a:lnTo>
                    <a:lnTo>
                      <a:pt x="34" y="792"/>
                    </a:lnTo>
                    <a:lnTo>
                      <a:pt x="36" y="796"/>
                    </a:lnTo>
                    <a:lnTo>
                      <a:pt x="38" y="802"/>
                    </a:lnTo>
                    <a:lnTo>
                      <a:pt x="40" y="806"/>
                    </a:lnTo>
                    <a:lnTo>
                      <a:pt x="42" y="810"/>
                    </a:lnTo>
                    <a:lnTo>
                      <a:pt x="44" y="814"/>
                    </a:lnTo>
                    <a:lnTo>
                      <a:pt x="44" y="814"/>
                    </a:lnTo>
                    <a:lnTo>
                      <a:pt x="46" y="820"/>
                    </a:lnTo>
                    <a:lnTo>
                      <a:pt x="44" y="824"/>
                    </a:lnTo>
                    <a:lnTo>
                      <a:pt x="42" y="828"/>
                    </a:lnTo>
                    <a:lnTo>
                      <a:pt x="40" y="830"/>
                    </a:lnTo>
                    <a:lnTo>
                      <a:pt x="38" y="832"/>
                    </a:lnTo>
                    <a:lnTo>
                      <a:pt x="36" y="832"/>
                    </a:lnTo>
                    <a:lnTo>
                      <a:pt x="36" y="832"/>
                    </a:lnTo>
                    <a:lnTo>
                      <a:pt x="40" y="834"/>
                    </a:lnTo>
                    <a:lnTo>
                      <a:pt x="42" y="838"/>
                    </a:lnTo>
                    <a:lnTo>
                      <a:pt x="46" y="842"/>
                    </a:lnTo>
                    <a:lnTo>
                      <a:pt x="50" y="846"/>
                    </a:lnTo>
                    <a:lnTo>
                      <a:pt x="52" y="852"/>
                    </a:lnTo>
                    <a:lnTo>
                      <a:pt x="54" y="856"/>
                    </a:lnTo>
                    <a:lnTo>
                      <a:pt x="56" y="858"/>
                    </a:lnTo>
                    <a:lnTo>
                      <a:pt x="56" y="860"/>
                    </a:lnTo>
                    <a:lnTo>
                      <a:pt x="58" y="866"/>
                    </a:lnTo>
                    <a:lnTo>
                      <a:pt x="60" y="872"/>
                    </a:lnTo>
                    <a:lnTo>
                      <a:pt x="62" y="874"/>
                    </a:lnTo>
                    <a:lnTo>
                      <a:pt x="62" y="876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38" y="892"/>
                    </a:lnTo>
                    <a:lnTo>
                      <a:pt x="38" y="894"/>
                    </a:lnTo>
                    <a:lnTo>
                      <a:pt x="36" y="894"/>
                    </a:lnTo>
                    <a:lnTo>
                      <a:pt x="34" y="894"/>
                    </a:lnTo>
                    <a:lnTo>
                      <a:pt x="32" y="892"/>
                    </a:lnTo>
                    <a:lnTo>
                      <a:pt x="32" y="894"/>
                    </a:lnTo>
                    <a:lnTo>
                      <a:pt x="30" y="898"/>
                    </a:lnTo>
                    <a:lnTo>
                      <a:pt x="28" y="902"/>
                    </a:lnTo>
                    <a:lnTo>
                      <a:pt x="30" y="906"/>
                    </a:lnTo>
                    <a:lnTo>
                      <a:pt x="30" y="908"/>
                    </a:lnTo>
                    <a:lnTo>
                      <a:pt x="32" y="908"/>
                    </a:lnTo>
                    <a:lnTo>
                      <a:pt x="32" y="908"/>
                    </a:lnTo>
                    <a:lnTo>
                      <a:pt x="28" y="908"/>
                    </a:lnTo>
                    <a:lnTo>
                      <a:pt x="26" y="910"/>
                    </a:lnTo>
                    <a:lnTo>
                      <a:pt x="24" y="910"/>
                    </a:lnTo>
                    <a:lnTo>
                      <a:pt x="22" y="912"/>
                    </a:lnTo>
                    <a:lnTo>
                      <a:pt x="22" y="912"/>
                    </a:lnTo>
                    <a:lnTo>
                      <a:pt x="28" y="918"/>
                    </a:lnTo>
                    <a:lnTo>
                      <a:pt x="28" y="918"/>
                    </a:lnTo>
                    <a:lnTo>
                      <a:pt x="30" y="916"/>
                    </a:lnTo>
                    <a:lnTo>
                      <a:pt x="34" y="914"/>
                    </a:lnTo>
                    <a:lnTo>
                      <a:pt x="40" y="914"/>
                    </a:lnTo>
                    <a:lnTo>
                      <a:pt x="46" y="914"/>
                    </a:lnTo>
                    <a:lnTo>
                      <a:pt x="50" y="914"/>
                    </a:lnTo>
                    <a:lnTo>
                      <a:pt x="56" y="916"/>
                    </a:lnTo>
                    <a:lnTo>
                      <a:pt x="58" y="916"/>
                    </a:lnTo>
                    <a:lnTo>
                      <a:pt x="60" y="918"/>
                    </a:lnTo>
                    <a:lnTo>
                      <a:pt x="64" y="918"/>
                    </a:lnTo>
                    <a:lnTo>
                      <a:pt x="68" y="918"/>
                    </a:lnTo>
                    <a:lnTo>
                      <a:pt x="74" y="918"/>
                    </a:lnTo>
                    <a:lnTo>
                      <a:pt x="76" y="916"/>
                    </a:lnTo>
                    <a:lnTo>
                      <a:pt x="78" y="916"/>
                    </a:lnTo>
                    <a:lnTo>
                      <a:pt x="80" y="912"/>
                    </a:lnTo>
                    <a:lnTo>
                      <a:pt x="80" y="912"/>
                    </a:lnTo>
                    <a:lnTo>
                      <a:pt x="84" y="914"/>
                    </a:lnTo>
                    <a:lnTo>
                      <a:pt x="88" y="916"/>
                    </a:lnTo>
                    <a:lnTo>
                      <a:pt x="92" y="918"/>
                    </a:lnTo>
                    <a:lnTo>
                      <a:pt x="96" y="922"/>
                    </a:lnTo>
                    <a:lnTo>
                      <a:pt x="100" y="926"/>
                    </a:lnTo>
                    <a:lnTo>
                      <a:pt x="100" y="928"/>
                    </a:lnTo>
                    <a:lnTo>
                      <a:pt x="102" y="930"/>
                    </a:lnTo>
                    <a:lnTo>
                      <a:pt x="104" y="934"/>
                    </a:lnTo>
                    <a:lnTo>
                      <a:pt x="106" y="940"/>
                    </a:lnTo>
                    <a:lnTo>
                      <a:pt x="106" y="946"/>
                    </a:lnTo>
                    <a:lnTo>
                      <a:pt x="106" y="952"/>
                    </a:lnTo>
                    <a:lnTo>
                      <a:pt x="104" y="960"/>
                    </a:lnTo>
                    <a:lnTo>
                      <a:pt x="104" y="966"/>
                    </a:lnTo>
                    <a:lnTo>
                      <a:pt x="104" y="970"/>
                    </a:lnTo>
                    <a:lnTo>
                      <a:pt x="106" y="972"/>
                    </a:lnTo>
                    <a:lnTo>
                      <a:pt x="108" y="974"/>
                    </a:lnTo>
                    <a:lnTo>
                      <a:pt x="110" y="976"/>
                    </a:lnTo>
                    <a:lnTo>
                      <a:pt x="112" y="972"/>
                    </a:lnTo>
                    <a:lnTo>
                      <a:pt x="114" y="970"/>
                    </a:lnTo>
                    <a:lnTo>
                      <a:pt x="114" y="970"/>
                    </a:lnTo>
                    <a:lnTo>
                      <a:pt x="116" y="970"/>
                    </a:lnTo>
                    <a:lnTo>
                      <a:pt x="120" y="968"/>
                    </a:lnTo>
                    <a:lnTo>
                      <a:pt x="124" y="966"/>
                    </a:lnTo>
                    <a:lnTo>
                      <a:pt x="128" y="966"/>
                    </a:lnTo>
                    <a:lnTo>
                      <a:pt x="130" y="966"/>
                    </a:lnTo>
                    <a:lnTo>
                      <a:pt x="140" y="964"/>
                    </a:lnTo>
                    <a:lnTo>
                      <a:pt x="150" y="968"/>
                    </a:lnTo>
                    <a:lnTo>
                      <a:pt x="158" y="972"/>
                    </a:lnTo>
                    <a:lnTo>
                      <a:pt x="162" y="974"/>
                    </a:lnTo>
                    <a:lnTo>
                      <a:pt x="158" y="976"/>
                    </a:lnTo>
                    <a:lnTo>
                      <a:pt x="164" y="976"/>
                    </a:lnTo>
                    <a:lnTo>
                      <a:pt x="170" y="974"/>
                    </a:lnTo>
                    <a:lnTo>
                      <a:pt x="174" y="974"/>
                    </a:lnTo>
                    <a:lnTo>
                      <a:pt x="176" y="976"/>
                    </a:lnTo>
                    <a:lnTo>
                      <a:pt x="180" y="976"/>
                    </a:lnTo>
                    <a:lnTo>
                      <a:pt x="180" y="978"/>
                    </a:lnTo>
                    <a:lnTo>
                      <a:pt x="182" y="978"/>
                    </a:lnTo>
                    <a:lnTo>
                      <a:pt x="180" y="978"/>
                    </a:lnTo>
                    <a:lnTo>
                      <a:pt x="178" y="980"/>
                    </a:lnTo>
                    <a:lnTo>
                      <a:pt x="176" y="984"/>
                    </a:lnTo>
                    <a:lnTo>
                      <a:pt x="174" y="986"/>
                    </a:lnTo>
                    <a:lnTo>
                      <a:pt x="174" y="988"/>
                    </a:lnTo>
                    <a:lnTo>
                      <a:pt x="174" y="990"/>
                    </a:lnTo>
                    <a:lnTo>
                      <a:pt x="174" y="992"/>
                    </a:lnTo>
                    <a:lnTo>
                      <a:pt x="174" y="998"/>
                    </a:lnTo>
                    <a:lnTo>
                      <a:pt x="178" y="1000"/>
                    </a:lnTo>
                    <a:lnTo>
                      <a:pt x="182" y="998"/>
                    </a:lnTo>
                    <a:lnTo>
                      <a:pt x="186" y="996"/>
                    </a:lnTo>
                    <a:lnTo>
                      <a:pt x="190" y="992"/>
                    </a:lnTo>
                    <a:lnTo>
                      <a:pt x="192" y="988"/>
                    </a:lnTo>
                    <a:lnTo>
                      <a:pt x="194" y="986"/>
                    </a:lnTo>
                    <a:lnTo>
                      <a:pt x="194" y="984"/>
                    </a:lnTo>
                    <a:lnTo>
                      <a:pt x="192" y="984"/>
                    </a:lnTo>
                    <a:lnTo>
                      <a:pt x="190" y="982"/>
                    </a:lnTo>
                    <a:lnTo>
                      <a:pt x="188" y="980"/>
                    </a:lnTo>
                    <a:lnTo>
                      <a:pt x="186" y="978"/>
                    </a:lnTo>
                    <a:lnTo>
                      <a:pt x="186" y="974"/>
                    </a:lnTo>
                    <a:lnTo>
                      <a:pt x="186" y="972"/>
                    </a:lnTo>
                    <a:lnTo>
                      <a:pt x="186" y="970"/>
                    </a:lnTo>
                    <a:lnTo>
                      <a:pt x="188" y="966"/>
                    </a:lnTo>
                    <a:lnTo>
                      <a:pt x="192" y="964"/>
                    </a:lnTo>
                    <a:lnTo>
                      <a:pt x="196" y="962"/>
                    </a:lnTo>
                    <a:lnTo>
                      <a:pt x="200" y="960"/>
                    </a:lnTo>
                    <a:lnTo>
                      <a:pt x="202" y="960"/>
                    </a:lnTo>
                    <a:lnTo>
                      <a:pt x="206" y="958"/>
                    </a:lnTo>
                    <a:lnTo>
                      <a:pt x="210" y="960"/>
                    </a:lnTo>
                    <a:lnTo>
                      <a:pt x="214" y="962"/>
                    </a:lnTo>
                    <a:lnTo>
                      <a:pt x="216" y="968"/>
                    </a:lnTo>
                    <a:lnTo>
                      <a:pt x="216" y="972"/>
                    </a:lnTo>
                    <a:lnTo>
                      <a:pt x="214" y="974"/>
                    </a:lnTo>
                    <a:lnTo>
                      <a:pt x="212" y="974"/>
                    </a:lnTo>
                    <a:lnTo>
                      <a:pt x="210" y="976"/>
                    </a:lnTo>
                    <a:lnTo>
                      <a:pt x="210" y="976"/>
                    </a:lnTo>
                    <a:lnTo>
                      <a:pt x="206" y="976"/>
                    </a:lnTo>
                    <a:lnTo>
                      <a:pt x="202" y="976"/>
                    </a:lnTo>
                    <a:lnTo>
                      <a:pt x="200" y="978"/>
                    </a:lnTo>
                    <a:lnTo>
                      <a:pt x="200" y="980"/>
                    </a:lnTo>
                    <a:lnTo>
                      <a:pt x="200" y="980"/>
                    </a:lnTo>
                    <a:lnTo>
                      <a:pt x="198" y="984"/>
                    </a:lnTo>
                    <a:lnTo>
                      <a:pt x="200" y="988"/>
                    </a:lnTo>
                    <a:lnTo>
                      <a:pt x="200" y="990"/>
                    </a:lnTo>
                    <a:lnTo>
                      <a:pt x="202" y="992"/>
                    </a:lnTo>
                    <a:lnTo>
                      <a:pt x="204" y="994"/>
                    </a:lnTo>
                    <a:lnTo>
                      <a:pt x="208" y="996"/>
                    </a:lnTo>
                    <a:lnTo>
                      <a:pt x="210" y="998"/>
                    </a:lnTo>
                    <a:lnTo>
                      <a:pt x="214" y="1000"/>
                    </a:lnTo>
                    <a:lnTo>
                      <a:pt x="216" y="1002"/>
                    </a:lnTo>
                    <a:lnTo>
                      <a:pt x="218" y="1002"/>
                    </a:lnTo>
                    <a:lnTo>
                      <a:pt x="218" y="1004"/>
                    </a:lnTo>
                    <a:lnTo>
                      <a:pt x="220" y="1008"/>
                    </a:lnTo>
                    <a:lnTo>
                      <a:pt x="222" y="1010"/>
                    </a:lnTo>
                    <a:lnTo>
                      <a:pt x="224" y="1012"/>
                    </a:lnTo>
                    <a:lnTo>
                      <a:pt x="226" y="1014"/>
                    </a:lnTo>
                    <a:lnTo>
                      <a:pt x="228" y="1014"/>
                    </a:lnTo>
                    <a:lnTo>
                      <a:pt x="228" y="1016"/>
                    </a:lnTo>
                    <a:lnTo>
                      <a:pt x="232" y="1018"/>
                    </a:lnTo>
                    <a:lnTo>
                      <a:pt x="236" y="1020"/>
                    </a:lnTo>
                    <a:lnTo>
                      <a:pt x="242" y="1024"/>
                    </a:lnTo>
                    <a:lnTo>
                      <a:pt x="246" y="1028"/>
                    </a:lnTo>
                    <a:lnTo>
                      <a:pt x="250" y="1030"/>
                    </a:lnTo>
                    <a:lnTo>
                      <a:pt x="254" y="1032"/>
                    </a:lnTo>
                    <a:lnTo>
                      <a:pt x="254" y="1032"/>
                    </a:lnTo>
                    <a:lnTo>
                      <a:pt x="256" y="1040"/>
                    </a:lnTo>
                    <a:lnTo>
                      <a:pt x="256" y="1046"/>
                    </a:lnTo>
                    <a:lnTo>
                      <a:pt x="256" y="1052"/>
                    </a:lnTo>
                    <a:lnTo>
                      <a:pt x="252" y="1058"/>
                    </a:lnTo>
                    <a:lnTo>
                      <a:pt x="250" y="1062"/>
                    </a:lnTo>
                    <a:lnTo>
                      <a:pt x="250" y="1062"/>
                    </a:lnTo>
                    <a:lnTo>
                      <a:pt x="252" y="1064"/>
                    </a:lnTo>
                    <a:lnTo>
                      <a:pt x="256" y="1066"/>
                    </a:lnTo>
                    <a:lnTo>
                      <a:pt x="260" y="1068"/>
                    </a:lnTo>
                    <a:lnTo>
                      <a:pt x="264" y="1070"/>
                    </a:lnTo>
                    <a:lnTo>
                      <a:pt x="266" y="1072"/>
                    </a:lnTo>
                    <a:lnTo>
                      <a:pt x="268" y="1072"/>
                    </a:lnTo>
                    <a:lnTo>
                      <a:pt x="270" y="1074"/>
                    </a:lnTo>
                    <a:lnTo>
                      <a:pt x="274" y="1076"/>
                    </a:lnTo>
                    <a:lnTo>
                      <a:pt x="278" y="1080"/>
                    </a:lnTo>
                    <a:lnTo>
                      <a:pt x="282" y="1086"/>
                    </a:lnTo>
                    <a:lnTo>
                      <a:pt x="304" y="1090"/>
                    </a:lnTo>
                    <a:lnTo>
                      <a:pt x="306" y="1092"/>
                    </a:lnTo>
                    <a:lnTo>
                      <a:pt x="310" y="1094"/>
                    </a:lnTo>
                    <a:lnTo>
                      <a:pt x="312" y="1094"/>
                    </a:lnTo>
                    <a:lnTo>
                      <a:pt x="316" y="1092"/>
                    </a:lnTo>
                    <a:lnTo>
                      <a:pt x="318" y="1092"/>
                    </a:lnTo>
                    <a:lnTo>
                      <a:pt x="320" y="1092"/>
                    </a:lnTo>
                    <a:lnTo>
                      <a:pt x="334" y="1076"/>
                    </a:lnTo>
                    <a:lnTo>
                      <a:pt x="336" y="1080"/>
                    </a:lnTo>
                    <a:lnTo>
                      <a:pt x="338" y="1082"/>
                    </a:lnTo>
                    <a:lnTo>
                      <a:pt x="340" y="1086"/>
                    </a:lnTo>
                    <a:lnTo>
                      <a:pt x="344" y="1088"/>
                    </a:lnTo>
                    <a:lnTo>
                      <a:pt x="344" y="1088"/>
                    </a:lnTo>
                    <a:lnTo>
                      <a:pt x="350" y="1098"/>
                    </a:lnTo>
                    <a:lnTo>
                      <a:pt x="350" y="1096"/>
                    </a:lnTo>
                    <a:lnTo>
                      <a:pt x="348" y="1088"/>
                    </a:lnTo>
                    <a:lnTo>
                      <a:pt x="346" y="1078"/>
                    </a:lnTo>
                    <a:lnTo>
                      <a:pt x="346" y="1070"/>
                    </a:lnTo>
                    <a:lnTo>
                      <a:pt x="346" y="1064"/>
                    </a:lnTo>
                    <a:lnTo>
                      <a:pt x="352" y="1062"/>
                    </a:lnTo>
                    <a:lnTo>
                      <a:pt x="352" y="1062"/>
                    </a:lnTo>
                    <a:lnTo>
                      <a:pt x="350" y="1060"/>
                    </a:lnTo>
                    <a:lnTo>
                      <a:pt x="348" y="1056"/>
                    </a:lnTo>
                    <a:lnTo>
                      <a:pt x="346" y="1052"/>
                    </a:lnTo>
                    <a:lnTo>
                      <a:pt x="346" y="1048"/>
                    </a:lnTo>
                    <a:lnTo>
                      <a:pt x="344" y="1044"/>
                    </a:lnTo>
                    <a:lnTo>
                      <a:pt x="346" y="1040"/>
                    </a:lnTo>
                    <a:lnTo>
                      <a:pt x="348" y="1036"/>
                    </a:lnTo>
                    <a:lnTo>
                      <a:pt x="350" y="1034"/>
                    </a:lnTo>
                    <a:lnTo>
                      <a:pt x="350" y="1034"/>
                    </a:lnTo>
                    <a:lnTo>
                      <a:pt x="348" y="1034"/>
                    </a:lnTo>
                    <a:lnTo>
                      <a:pt x="346" y="1032"/>
                    </a:lnTo>
                    <a:lnTo>
                      <a:pt x="342" y="1030"/>
                    </a:lnTo>
                    <a:lnTo>
                      <a:pt x="338" y="1028"/>
                    </a:lnTo>
                    <a:lnTo>
                      <a:pt x="334" y="1022"/>
                    </a:lnTo>
                    <a:lnTo>
                      <a:pt x="332" y="1016"/>
                    </a:lnTo>
                    <a:lnTo>
                      <a:pt x="330" y="1008"/>
                    </a:lnTo>
                    <a:lnTo>
                      <a:pt x="326" y="992"/>
                    </a:lnTo>
                    <a:lnTo>
                      <a:pt x="330" y="976"/>
                    </a:lnTo>
                    <a:lnTo>
                      <a:pt x="334" y="972"/>
                    </a:lnTo>
                    <a:lnTo>
                      <a:pt x="344" y="964"/>
                    </a:lnTo>
                    <a:lnTo>
                      <a:pt x="358" y="956"/>
                    </a:lnTo>
                    <a:lnTo>
                      <a:pt x="378" y="952"/>
                    </a:lnTo>
                    <a:lnTo>
                      <a:pt x="382" y="954"/>
                    </a:lnTo>
                    <a:lnTo>
                      <a:pt x="390" y="956"/>
                    </a:lnTo>
                    <a:lnTo>
                      <a:pt x="400" y="960"/>
                    </a:lnTo>
                    <a:lnTo>
                      <a:pt x="408" y="966"/>
                    </a:lnTo>
                    <a:lnTo>
                      <a:pt x="410" y="976"/>
                    </a:lnTo>
                    <a:lnTo>
                      <a:pt x="410" y="976"/>
                    </a:lnTo>
                    <a:lnTo>
                      <a:pt x="410" y="978"/>
                    </a:lnTo>
                    <a:lnTo>
                      <a:pt x="408" y="982"/>
                    </a:lnTo>
                    <a:lnTo>
                      <a:pt x="406" y="984"/>
                    </a:lnTo>
                    <a:lnTo>
                      <a:pt x="404" y="988"/>
                    </a:lnTo>
                    <a:lnTo>
                      <a:pt x="400" y="990"/>
                    </a:lnTo>
                    <a:lnTo>
                      <a:pt x="394" y="992"/>
                    </a:lnTo>
                    <a:lnTo>
                      <a:pt x="392" y="992"/>
                    </a:lnTo>
                    <a:lnTo>
                      <a:pt x="390" y="992"/>
                    </a:lnTo>
                    <a:lnTo>
                      <a:pt x="384" y="992"/>
                    </a:lnTo>
                    <a:lnTo>
                      <a:pt x="380" y="992"/>
                    </a:lnTo>
                    <a:lnTo>
                      <a:pt x="374" y="994"/>
                    </a:lnTo>
                    <a:lnTo>
                      <a:pt x="372" y="996"/>
                    </a:lnTo>
                    <a:lnTo>
                      <a:pt x="370" y="998"/>
                    </a:lnTo>
                    <a:lnTo>
                      <a:pt x="370" y="1000"/>
                    </a:lnTo>
                    <a:lnTo>
                      <a:pt x="368" y="1004"/>
                    </a:lnTo>
                    <a:lnTo>
                      <a:pt x="368" y="1008"/>
                    </a:lnTo>
                    <a:lnTo>
                      <a:pt x="378" y="1026"/>
                    </a:lnTo>
                    <a:lnTo>
                      <a:pt x="384" y="1028"/>
                    </a:lnTo>
                    <a:lnTo>
                      <a:pt x="386" y="1028"/>
                    </a:lnTo>
                    <a:lnTo>
                      <a:pt x="388" y="1030"/>
                    </a:lnTo>
                    <a:lnTo>
                      <a:pt x="390" y="1032"/>
                    </a:lnTo>
                    <a:lnTo>
                      <a:pt x="390" y="1036"/>
                    </a:lnTo>
                    <a:lnTo>
                      <a:pt x="390" y="1050"/>
                    </a:lnTo>
                    <a:lnTo>
                      <a:pt x="390" y="1050"/>
                    </a:lnTo>
                    <a:lnTo>
                      <a:pt x="392" y="1052"/>
                    </a:lnTo>
                    <a:lnTo>
                      <a:pt x="394" y="1054"/>
                    </a:lnTo>
                    <a:lnTo>
                      <a:pt x="396" y="1054"/>
                    </a:lnTo>
                    <a:lnTo>
                      <a:pt x="398" y="1052"/>
                    </a:lnTo>
                    <a:lnTo>
                      <a:pt x="400" y="1050"/>
                    </a:lnTo>
                    <a:lnTo>
                      <a:pt x="402" y="1050"/>
                    </a:lnTo>
                    <a:lnTo>
                      <a:pt x="404" y="1050"/>
                    </a:lnTo>
                    <a:lnTo>
                      <a:pt x="406" y="1052"/>
                    </a:lnTo>
                    <a:lnTo>
                      <a:pt x="408" y="1054"/>
                    </a:lnTo>
                    <a:lnTo>
                      <a:pt x="410" y="1058"/>
                    </a:lnTo>
                    <a:lnTo>
                      <a:pt x="412" y="1060"/>
                    </a:lnTo>
                    <a:lnTo>
                      <a:pt x="412" y="1062"/>
                    </a:lnTo>
                    <a:lnTo>
                      <a:pt x="410" y="1070"/>
                    </a:lnTo>
                    <a:lnTo>
                      <a:pt x="410" y="1070"/>
                    </a:lnTo>
                    <a:lnTo>
                      <a:pt x="406" y="1070"/>
                    </a:lnTo>
                    <a:lnTo>
                      <a:pt x="402" y="1070"/>
                    </a:lnTo>
                    <a:lnTo>
                      <a:pt x="402" y="1070"/>
                    </a:lnTo>
                    <a:lnTo>
                      <a:pt x="400" y="1070"/>
                    </a:lnTo>
                    <a:lnTo>
                      <a:pt x="398" y="1072"/>
                    </a:lnTo>
                    <a:lnTo>
                      <a:pt x="396" y="1072"/>
                    </a:lnTo>
                    <a:lnTo>
                      <a:pt x="394" y="1076"/>
                    </a:lnTo>
                    <a:lnTo>
                      <a:pt x="394" y="1078"/>
                    </a:lnTo>
                    <a:lnTo>
                      <a:pt x="396" y="1084"/>
                    </a:lnTo>
                    <a:lnTo>
                      <a:pt x="398" y="1086"/>
                    </a:lnTo>
                    <a:lnTo>
                      <a:pt x="400" y="1088"/>
                    </a:lnTo>
                    <a:lnTo>
                      <a:pt x="400" y="1088"/>
                    </a:lnTo>
                    <a:lnTo>
                      <a:pt x="402" y="1104"/>
                    </a:lnTo>
                    <a:lnTo>
                      <a:pt x="402" y="1104"/>
                    </a:lnTo>
                    <a:lnTo>
                      <a:pt x="404" y="1106"/>
                    </a:lnTo>
                    <a:lnTo>
                      <a:pt x="406" y="1108"/>
                    </a:lnTo>
                    <a:lnTo>
                      <a:pt x="408" y="1110"/>
                    </a:lnTo>
                    <a:lnTo>
                      <a:pt x="408" y="1114"/>
                    </a:lnTo>
                    <a:lnTo>
                      <a:pt x="408" y="1130"/>
                    </a:lnTo>
                    <a:lnTo>
                      <a:pt x="426" y="1120"/>
                    </a:lnTo>
                    <a:lnTo>
                      <a:pt x="442" y="1120"/>
                    </a:lnTo>
                    <a:lnTo>
                      <a:pt x="452" y="1122"/>
                    </a:lnTo>
                    <a:lnTo>
                      <a:pt x="454" y="1124"/>
                    </a:lnTo>
                    <a:lnTo>
                      <a:pt x="458" y="1124"/>
                    </a:lnTo>
                    <a:lnTo>
                      <a:pt x="462" y="1126"/>
                    </a:lnTo>
                    <a:lnTo>
                      <a:pt x="464" y="1126"/>
                    </a:lnTo>
                    <a:lnTo>
                      <a:pt x="466" y="1128"/>
                    </a:lnTo>
                    <a:lnTo>
                      <a:pt x="478" y="1130"/>
                    </a:lnTo>
                    <a:lnTo>
                      <a:pt x="488" y="1138"/>
                    </a:lnTo>
                    <a:lnTo>
                      <a:pt x="494" y="1146"/>
                    </a:lnTo>
                    <a:lnTo>
                      <a:pt x="496" y="1152"/>
                    </a:lnTo>
                    <a:lnTo>
                      <a:pt x="498" y="1156"/>
                    </a:lnTo>
                    <a:lnTo>
                      <a:pt x="498" y="1160"/>
                    </a:lnTo>
                    <a:lnTo>
                      <a:pt x="508" y="1160"/>
                    </a:lnTo>
                    <a:lnTo>
                      <a:pt x="516" y="1158"/>
                    </a:lnTo>
                    <a:lnTo>
                      <a:pt x="520" y="1150"/>
                    </a:lnTo>
                    <a:lnTo>
                      <a:pt x="522" y="1148"/>
                    </a:lnTo>
                    <a:lnTo>
                      <a:pt x="524" y="1148"/>
                    </a:lnTo>
                    <a:lnTo>
                      <a:pt x="530" y="1144"/>
                    </a:lnTo>
                    <a:lnTo>
                      <a:pt x="534" y="1142"/>
                    </a:lnTo>
                    <a:lnTo>
                      <a:pt x="540" y="1138"/>
                    </a:lnTo>
                    <a:lnTo>
                      <a:pt x="542" y="1132"/>
                    </a:lnTo>
                    <a:lnTo>
                      <a:pt x="546" y="1126"/>
                    </a:lnTo>
                    <a:lnTo>
                      <a:pt x="546" y="1126"/>
                    </a:lnTo>
                    <a:lnTo>
                      <a:pt x="550" y="1126"/>
                    </a:lnTo>
                    <a:lnTo>
                      <a:pt x="554" y="1128"/>
                    </a:lnTo>
                    <a:lnTo>
                      <a:pt x="556" y="1128"/>
                    </a:lnTo>
                    <a:lnTo>
                      <a:pt x="560" y="1128"/>
                    </a:lnTo>
                    <a:lnTo>
                      <a:pt x="566" y="1128"/>
                    </a:lnTo>
                    <a:lnTo>
                      <a:pt x="580" y="1130"/>
                    </a:lnTo>
                    <a:lnTo>
                      <a:pt x="594" y="1128"/>
                    </a:lnTo>
                    <a:lnTo>
                      <a:pt x="610" y="1118"/>
                    </a:lnTo>
                    <a:lnTo>
                      <a:pt x="618" y="1118"/>
                    </a:lnTo>
                    <a:lnTo>
                      <a:pt x="626" y="1126"/>
                    </a:lnTo>
                    <a:lnTo>
                      <a:pt x="628" y="1126"/>
                    </a:lnTo>
                    <a:lnTo>
                      <a:pt x="630" y="1128"/>
                    </a:lnTo>
                    <a:lnTo>
                      <a:pt x="632" y="1130"/>
                    </a:lnTo>
                    <a:lnTo>
                      <a:pt x="636" y="1134"/>
                    </a:lnTo>
                    <a:lnTo>
                      <a:pt x="640" y="1136"/>
                    </a:lnTo>
                    <a:lnTo>
                      <a:pt x="644" y="1138"/>
                    </a:lnTo>
                    <a:lnTo>
                      <a:pt x="650" y="1138"/>
                    </a:lnTo>
                    <a:lnTo>
                      <a:pt x="682" y="1138"/>
                    </a:lnTo>
                    <a:lnTo>
                      <a:pt x="680" y="1138"/>
                    </a:lnTo>
                    <a:lnTo>
                      <a:pt x="678" y="1136"/>
                    </a:lnTo>
                    <a:lnTo>
                      <a:pt x="676" y="1132"/>
                    </a:lnTo>
                    <a:lnTo>
                      <a:pt x="674" y="1128"/>
                    </a:lnTo>
                    <a:lnTo>
                      <a:pt x="672" y="1124"/>
                    </a:lnTo>
                    <a:lnTo>
                      <a:pt x="670" y="1118"/>
                    </a:lnTo>
                    <a:lnTo>
                      <a:pt x="672" y="1114"/>
                    </a:lnTo>
                    <a:lnTo>
                      <a:pt x="670" y="1114"/>
                    </a:lnTo>
                    <a:lnTo>
                      <a:pt x="670" y="1110"/>
                    </a:lnTo>
                    <a:lnTo>
                      <a:pt x="666" y="1108"/>
                    </a:lnTo>
                    <a:lnTo>
                      <a:pt x="664" y="1106"/>
                    </a:lnTo>
                    <a:lnTo>
                      <a:pt x="660" y="1104"/>
                    </a:lnTo>
                    <a:lnTo>
                      <a:pt x="658" y="1104"/>
                    </a:lnTo>
                    <a:lnTo>
                      <a:pt x="656" y="1102"/>
                    </a:lnTo>
                    <a:lnTo>
                      <a:pt x="654" y="1096"/>
                    </a:lnTo>
                    <a:lnTo>
                      <a:pt x="654" y="1096"/>
                    </a:lnTo>
                    <a:lnTo>
                      <a:pt x="654" y="1094"/>
                    </a:lnTo>
                    <a:lnTo>
                      <a:pt x="654" y="1090"/>
                    </a:lnTo>
                    <a:lnTo>
                      <a:pt x="654" y="1088"/>
                    </a:lnTo>
                    <a:lnTo>
                      <a:pt x="656" y="1084"/>
                    </a:lnTo>
                    <a:lnTo>
                      <a:pt x="658" y="1080"/>
                    </a:lnTo>
                    <a:lnTo>
                      <a:pt x="662" y="1078"/>
                    </a:lnTo>
                    <a:lnTo>
                      <a:pt x="666" y="1076"/>
                    </a:lnTo>
                    <a:lnTo>
                      <a:pt x="672" y="1076"/>
                    </a:lnTo>
                    <a:lnTo>
                      <a:pt x="682" y="1078"/>
                    </a:lnTo>
                    <a:lnTo>
                      <a:pt x="694" y="1070"/>
                    </a:lnTo>
                    <a:lnTo>
                      <a:pt x="694" y="1070"/>
                    </a:lnTo>
                    <a:lnTo>
                      <a:pt x="696" y="1068"/>
                    </a:lnTo>
                    <a:lnTo>
                      <a:pt x="700" y="1066"/>
                    </a:lnTo>
                    <a:lnTo>
                      <a:pt x="704" y="1064"/>
                    </a:lnTo>
                    <a:lnTo>
                      <a:pt x="708" y="1064"/>
                    </a:lnTo>
                    <a:lnTo>
                      <a:pt x="708" y="1064"/>
                    </a:lnTo>
                    <a:lnTo>
                      <a:pt x="712" y="1064"/>
                    </a:lnTo>
                    <a:lnTo>
                      <a:pt x="714" y="1064"/>
                    </a:lnTo>
                    <a:lnTo>
                      <a:pt x="720" y="1062"/>
                    </a:lnTo>
                    <a:lnTo>
                      <a:pt x="724" y="1060"/>
                    </a:lnTo>
                    <a:lnTo>
                      <a:pt x="728" y="1056"/>
                    </a:lnTo>
                    <a:lnTo>
                      <a:pt x="732" y="1050"/>
                    </a:lnTo>
                    <a:lnTo>
                      <a:pt x="736" y="1044"/>
                    </a:lnTo>
                    <a:lnTo>
                      <a:pt x="736" y="1042"/>
                    </a:lnTo>
                    <a:lnTo>
                      <a:pt x="736" y="1040"/>
                    </a:lnTo>
                    <a:lnTo>
                      <a:pt x="738" y="1038"/>
                    </a:lnTo>
                    <a:lnTo>
                      <a:pt x="738" y="1034"/>
                    </a:lnTo>
                    <a:lnTo>
                      <a:pt x="740" y="1032"/>
                    </a:lnTo>
                    <a:lnTo>
                      <a:pt x="738" y="1028"/>
                    </a:lnTo>
                    <a:lnTo>
                      <a:pt x="738" y="1026"/>
                    </a:lnTo>
                    <a:lnTo>
                      <a:pt x="734" y="1026"/>
                    </a:lnTo>
                    <a:lnTo>
                      <a:pt x="732" y="1022"/>
                    </a:lnTo>
                    <a:lnTo>
                      <a:pt x="730" y="1020"/>
                    </a:lnTo>
                    <a:lnTo>
                      <a:pt x="728" y="1016"/>
                    </a:lnTo>
                    <a:lnTo>
                      <a:pt x="728" y="1012"/>
                    </a:lnTo>
                    <a:lnTo>
                      <a:pt x="728" y="1010"/>
                    </a:lnTo>
                    <a:lnTo>
                      <a:pt x="734" y="1006"/>
                    </a:lnTo>
                    <a:lnTo>
                      <a:pt x="738" y="1006"/>
                    </a:lnTo>
                    <a:lnTo>
                      <a:pt x="740" y="1006"/>
                    </a:lnTo>
                    <a:lnTo>
                      <a:pt x="742" y="1004"/>
                    </a:lnTo>
                    <a:lnTo>
                      <a:pt x="742" y="1004"/>
                    </a:lnTo>
                    <a:lnTo>
                      <a:pt x="744" y="1002"/>
                    </a:lnTo>
                    <a:lnTo>
                      <a:pt x="744" y="1000"/>
                    </a:lnTo>
                    <a:lnTo>
                      <a:pt x="744" y="998"/>
                    </a:lnTo>
                    <a:lnTo>
                      <a:pt x="744" y="996"/>
                    </a:lnTo>
                    <a:lnTo>
                      <a:pt x="746" y="996"/>
                    </a:lnTo>
                    <a:lnTo>
                      <a:pt x="748" y="994"/>
                    </a:lnTo>
                    <a:lnTo>
                      <a:pt x="752" y="994"/>
                    </a:lnTo>
                    <a:lnTo>
                      <a:pt x="756" y="994"/>
                    </a:lnTo>
                    <a:lnTo>
                      <a:pt x="760" y="992"/>
                    </a:lnTo>
                    <a:lnTo>
                      <a:pt x="764" y="988"/>
                    </a:lnTo>
                    <a:lnTo>
                      <a:pt x="768" y="982"/>
                    </a:lnTo>
                    <a:lnTo>
                      <a:pt x="770" y="976"/>
                    </a:lnTo>
                    <a:lnTo>
                      <a:pt x="770" y="970"/>
                    </a:lnTo>
                    <a:lnTo>
                      <a:pt x="772" y="964"/>
                    </a:lnTo>
                    <a:lnTo>
                      <a:pt x="774" y="960"/>
                    </a:lnTo>
                    <a:lnTo>
                      <a:pt x="778" y="956"/>
                    </a:lnTo>
                    <a:lnTo>
                      <a:pt x="784" y="954"/>
                    </a:lnTo>
                    <a:lnTo>
                      <a:pt x="788" y="954"/>
                    </a:lnTo>
                    <a:lnTo>
                      <a:pt x="794" y="954"/>
                    </a:lnTo>
                    <a:lnTo>
                      <a:pt x="798" y="952"/>
                    </a:lnTo>
                    <a:lnTo>
                      <a:pt x="800" y="948"/>
                    </a:lnTo>
                    <a:lnTo>
                      <a:pt x="802" y="942"/>
                    </a:lnTo>
                    <a:lnTo>
                      <a:pt x="804" y="938"/>
                    </a:lnTo>
                    <a:lnTo>
                      <a:pt x="808" y="934"/>
                    </a:lnTo>
                    <a:lnTo>
                      <a:pt x="814" y="928"/>
                    </a:lnTo>
                    <a:lnTo>
                      <a:pt x="818" y="926"/>
                    </a:lnTo>
                    <a:lnTo>
                      <a:pt x="826" y="924"/>
                    </a:lnTo>
                    <a:lnTo>
                      <a:pt x="830" y="924"/>
                    </a:lnTo>
                    <a:lnTo>
                      <a:pt x="832" y="922"/>
                    </a:lnTo>
                    <a:lnTo>
                      <a:pt x="834" y="920"/>
                    </a:lnTo>
                    <a:lnTo>
                      <a:pt x="834" y="918"/>
                    </a:lnTo>
                    <a:lnTo>
                      <a:pt x="834" y="914"/>
                    </a:lnTo>
                    <a:lnTo>
                      <a:pt x="834" y="912"/>
                    </a:lnTo>
                    <a:lnTo>
                      <a:pt x="836" y="910"/>
                    </a:lnTo>
                    <a:lnTo>
                      <a:pt x="836" y="908"/>
                    </a:lnTo>
                    <a:lnTo>
                      <a:pt x="838" y="904"/>
                    </a:lnTo>
                    <a:lnTo>
                      <a:pt x="840" y="902"/>
                    </a:lnTo>
                    <a:lnTo>
                      <a:pt x="844" y="900"/>
                    </a:lnTo>
                    <a:lnTo>
                      <a:pt x="850" y="898"/>
                    </a:lnTo>
                    <a:lnTo>
                      <a:pt x="872" y="898"/>
                    </a:lnTo>
                    <a:lnTo>
                      <a:pt x="872" y="898"/>
                    </a:lnTo>
                    <a:lnTo>
                      <a:pt x="872" y="896"/>
                    </a:lnTo>
                    <a:lnTo>
                      <a:pt x="874" y="894"/>
                    </a:lnTo>
                    <a:lnTo>
                      <a:pt x="876" y="892"/>
                    </a:lnTo>
                    <a:lnTo>
                      <a:pt x="878" y="890"/>
                    </a:lnTo>
                    <a:lnTo>
                      <a:pt x="882" y="888"/>
                    </a:lnTo>
                    <a:lnTo>
                      <a:pt x="886" y="888"/>
                    </a:lnTo>
                    <a:lnTo>
                      <a:pt x="894" y="890"/>
                    </a:lnTo>
                    <a:lnTo>
                      <a:pt x="902" y="892"/>
                    </a:lnTo>
                    <a:lnTo>
                      <a:pt x="904" y="892"/>
                    </a:lnTo>
                    <a:lnTo>
                      <a:pt x="914" y="892"/>
                    </a:lnTo>
                    <a:lnTo>
                      <a:pt x="924" y="896"/>
                    </a:lnTo>
                    <a:lnTo>
                      <a:pt x="934" y="902"/>
                    </a:lnTo>
                    <a:lnTo>
                      <a:pt x="952" y="920"/>
                    </a:lnTo>
                    <a:lnTo>
                      <a:pt x="952" y="920"/>
                    </a:lnTo>
                    <a:lnTo>
                      <a:pt x="954" y="918"/>
                    </a:lnTo>
                    <a:lnTo>
                      <a:pt x="958" y="918"/>
                    </a:lnTo>
                    <a:lnTo>
                      <a:pt x="960" y="914"/>
                    </a:lnTo>
                    <a:lnTo>
                      <a:pt x="964" y="912"/>
                    </a:lnTo>
                    <a:lnTo>
                      <a:pt x="966" y="906"/>
                    </a:lnTo>
                    <a:lnTo>
                      <a:pt x="966" y="900"/>
                    </a:lnTo>
                    <a:lnTo>
                      <a:pt x="968" y="898"/>
                    </a:lnTo>
                    <a:lnTo>
                      <a:pt x="972" y="896"/>
                    </a:lnTo>
                    <a:lnTo>
                      <a:pt x="974" y="896"/>
                    </a:lnTo>
                    <a:lnTo>
                      <a:pt x="978" y="896"/>
                    </a:lnTo>
                    <a:lnTo>
                      <a:pt x="982" y="892"/>
                    </a:lnTo>
                    <a:lnTo>
                      <a:pt x="990" y="884"/>
                    </a:lnTo>
                    <a:lnTo>
                      <a:pt x="1000" y="878"/>
                    </a:lnTo>
                    <a:lnTo>
                      <a:pt x="1012" y="878"/>
                    </a:lnTo>
                    <a:lnTo>
                      <a:pt x="1024" y="882"/>
                    </a:lnTo>
                    <a:lnTo>
                      <a:pt x="1036" y="882"/>
                    </a:lnTo>
                    <a:lnTo>
                      <a:pt x="1046" y="880"/>
                    </a:lnTo>
                    <a:lnTo>
                      <a:pt x="1062" y="882"/>
                    </a:lnTo>
                    <a:lnTo>
                      <a:pt x="1080" y="890"/>
                    </a:lnTo>
                    <a:lnTo>
                      <a:pt x="1100" y="902"/>
                    </a:lnTo>
                    <a:lnTo>
                      <a:pt x="1102" y="902"/>
                    </a:lnTo>
                    <a:lnTo>
                      <a:pt x="1108" y="904"/>
                    </a:lnTo>
                    <a:lnTo>
                      <a:pt x="1120" y="904"/>
                    </a:lnTo>
                    <a:lnTo>
                      <a:pt x="1138" y="900"/>
                    </a:lnTo>
                    <a:lnTo>
                      <a:pt x="1150" y="896"/>
                    </a:lnTo>
                    <a:lnTo>
                      <a:pt x="1158" y="892"/>
                    </a:lnTo>
                    <a:lnTo>
                      <a:pt x="1164" y="888"/>
                    </a:lnTo>
                    <a:lnTo>
                      <a:pt x="1166" y="884"/>
                    </a:lnTo>
                    <a:lnTo>
                      <a:pt x="1168" y="882"/>
                    </a:lnTo>
                    <a:lnTo>
                      <a:pt x="1168" y="880"/>
                    </a:lnTo>
                    <a:lnTo>
                      <a:pt x="1168" y="880"/>
                    </a:lnTo>
                    <a:lnTo>
                      <a:pt x="1176" y="880"/>
                    </a:lnTo>
                    <a:lnTo>
                      <a:pt x="1188" y="884"/>
                    </a:lnTo>
                    <a:lnTo>
                      <a:pt x="1202" y="892"/>
                    </a:lnTo>
                    <a:lnTo>
                      <a:pt x="1224" y="900"/>
                    </a:lnTo>
                    <a:lnTo>
                      <a:pt x="1244" y="884"/>
                    </a:lnTo>
                    <a:lnTo>
                      <a:pt x="1244" y="880"/>
                    </a:lnTo>
                    <a:lnTo>
                      <a:pt x="1244" y="870"/>
                    </a:lnTo>
                    <a:lnTo>
                      <a:pt x="1244" y="858"/>
                    </a:lnTo>
                    <a:lnTo>
                      <a:pt x="1250" y="844"/>
                    </a:lnTo>
                    <a:lnTo>
                      <a:pt x="1256" y="832"/>
                    </a:lnTo>
                    <a:lnTo>
                      <a:pt x="1270" y="826"/>
                    </a:lnTo>
                    <a:lnTo>
                      <a:pt x="1288" y="824"/>
                    </a:lnTo>
                    <a:lnTo>
                      <a:pt x="1304" y="826"/>
                    </a:lnTo>
                    <a:lnTo>
                      <a:pt x="1312" y="832"/>
                    </a:lnTo>
                    <a:lnTo>
                      <a:pt x="1320" y="844"/>
                    </a:lnTo>
                    <a:lnTo>
                      <a:pt x="1320" y="844"/>
                    </a:lnTo>
                    <a:lnTo>
                      <a:pt x="1322" y="848"/>
                    </a:lnTo>
                    <a:lnTo>
                      <a:pt x="1324" y="852"/>
                    </a:lnTo>
                    <a:lnTo>
                      <a:pt x="1326" y="858"/>
                    </a:lnTo>
                    <a:lnTo>
                      <a:pt x="1328" y="866"/>
                    </a:lnTo>
                    <a:lnTo>
                      <a:pt x="1330" y="874"/>
                    </a:lnTo>
                    <a:lnTo>
                      <a:pt x="1332" y="876"/>
                    </a:lnTo>
                    <a:lnTo>
                      <a:pt x="1340" y="884"/>
                    </a:lnTo>
                    <a:lnTo>
                      <a:pt x="1348" y="894"/>
                    </a:lnTo>
                    <a:lnTo>
                      <a:pt x="1354" y="904"/>
                    </a:lnTo>
                    <a:lnTo>
                      <a:pt x="1358" y="916"/>
                    </a:lnTo>
                    <a:lnTo>
                      <a:pt x="1358" y="916"/>
                    </a:lnTo>
                    <a:lnTo>
                      <a:pt x="1360" y="914"/>
                    </a:lnTo>
                    <a:lnTo>
                      <a:pt x="1364" y="914"/>
                    </a:lnTo>
                    <a:lnTo>
                      <a:pt x="1368" y="914"/>
                    </a:lnTo>
                    <a:lnTo>
                      <a:pt x="1372" y="914"/>
                    </a:lnTo>
                    <a:lnTo>
                      <a:pt x="1376" y="914"/>
                    </a:lnTo>
                    <a:lnTo>
                      <a:pt x="1380" y="918"/>
                    </a:lnTo>
                    <a:lnTo>
                      <a:pt x="1384" y="922"/>
                    </a:lnTo>
                    <a:lnTo>
                      <a:pt x="1388" y="928"/>
                    </a:lnTo>
                    <a:lnTo>
                      <a:pt x="1388" y="928"/>
                    </a:lnTo>
                    <a:lnTo>
                      <a:pt x="1388" y="930"/>
                    </a:lnTo>
                    <a:lnTo>
                      <a:pt x="1388" y="932"/>
                    </a:lnTo>
                    <a:lnTo>
                      <a:pt x="1390" y="934"/>
                    </a:lnTo>
                    <a:lnTo>
                      <a:pt x="1392" y="936"/>
                    </a:lnTo>
                    <a:lnTo>
                      <a:pt x="1394" y="938"/>
                    </a:lnTo>
                    <a:lnTo>
                      <a:pt x="1398" y="938"/>
                    </a:lnTo>
                    <a:lnTo>
                      <a:pt x="1402" y="938"/>
                    </a:lnTo>
                    <a:lnTo>
                      <a:pt x="1408" y="936"/>
                    </a:lnTo>
                    <a:lnTo>
                      <a:pt x="1414" y="932"/>
                    </a:lnTo>
                    <a:lnTo>
                      <a:pt x="1414" y="930"/>
                    </a:lnTo>
                    <a:lnTo>
                      <a:pt x="1416" y="928"/>
                    </a:lnTo>
                    <a:lnTo>
                      <a:pt x="1418" y="924"/>
                    </a:lnTo>
                    <a:lnTo>
                      <a:pt x="1422" y="918"/>
                    </a:lnTo>
                    <a:lnTo>
                      <a:pt x="1428" y="914"/>
                    </a:lnTo>
                    <a:lnTo>
                      <a:pt x="1432" y="908"/>
                    </a:lnTo>
                    <a:lnTo>
                      <a:pt x="1438" y="904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4"/>
                    </a:lnTo>
                    <a:lnTo>
                      <a:pt x="1444" y="906"/>
                    </a:lnTo>
                    <a:lnTo>
                      <a:pt x="1444" y="908"/>
                    </a:lnTo>
                    <a:lnTo>
                      <a:pt x="1444" y="914"/>
                    </a:lnTo>
                    <a:lnTo>
                      <a:pt x="1442" y="920"/>
                    </a:lnTo>
                    <a:lnTo>
                      <a:pt x="1440" y="928"/>
                    </a:lnTo>
                    <a:lnTo>
                      <a:pt x="1438" y="932"/>
                    </a:lnTo>
                    <a:lnTo>
                      <a:pt x="1432" y="944"/>
                    </a:lnTo>
                    <a:lnTo>
                      <a:pt x="1426" y="956"/>
                    </a:lnTo>
                    <a:lnTo>
                      <a:pt x="1418" y="968"/>
                    </a:lnTo>
                    <a:lnTo>
                      <a:pt x="1400" y="988"/>
                    </a:lnTo>
                    <a:lnTo>
                      <a:pt x="1396" y="99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0" name="Freeform 33">
                <a:extLst>
                  <a:ext uri="{FF2B5EF4-FFF2-40B4-BE49-F238E27FC236}">
                    <a16:creationId xmlns:a16="http://schemas.microsoft.com/office/drawing/2014/main" id="{11B5775D-0E9F-4D9E-AD27-BF7B156CD0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77975" y="2444750"/>
                <a:ext cx="533400" cy="654050"/>
              </a:xfrm>
              <a:custGeom>
                <a:avLst/>
                <a:gdLst>
                  <a:gd name="T0" fmla="*/ 302 w 336"/>
                  <a:gd name="T1" fmla="*/ 44 h 412"/>
                  <a:gd name="T2" fmla="*/ 314 w 336"/>
                  <a:gd name="T3" fmla="*/ 42 h 412"/>
                  <a:gd name="T4" fmla="*/ 312 w 336"/>
                  <a:gd name="T5" fmla="*/ 42 h 412"/>
                  <a:gd name="T6" fmla="*/ 326 w 336"/>
                  <a:gd name="T7" fmla="*/ 38 h 412"/>
                  <a:gd name="T8" fmla="*/ 330 w 336"/>
                  <a:gd name="T9" fmla="*/ 22 h 412"/>
                  <a:gd name="T10" fmla="*/ 302 w 336"/>
                  <a:gd name="T11" fmla="*/ 4 h 412"/>
                  <a:gd name="T12" fmla="*/ 250 w 336"/>
                  <a:gd name="T13" fmla="*/ 8 h 412"/>
                  <a:gd name="T14" fmla="*/ 230 w 336"/>
                  <a:gd name="T15" fmla="*/ 14 h 412"/>
                  <a:gd name="T16" fmla="*/ 218 w 336"/>
                  <a:gd name="T17" fmla="*/ 20 h 412"/>
                  <a:gd name="T18" fmla="*/ 214 w 336"/>
                  <a:gd name="T19" fmla="*/ 26 h 412"/>
                  <a:gd name="T20" fmla="*/ 204 w 336"/>
                  <a:gd name="T21" fmla="*/ 36 h 412"/>
                  <a:gd name="T22" fmla="*/ 194 w 336"/>
                  <a:gd name="T23" fmla="*/ 34 h 412"/>
                  <a:gd name="T24" fmla="*/ 186 w 336"/>
                  <a:gd name="T25" fmla="*/ 34 h 412"/>
                  <a:gd name="T26" fmla="*/ 176 w 336"/>
                  <a:gd name="T27" fmla="*/ 48 h 412"/>
                  <a:gd name="T28" fmla="*/ 158 w 336"/>
                  <a:gd name="T29" fmla="*/ 58 h 412"/>
                  <a:gd name="T30" fmla="*/ 148 w 336"/>
                  <a:gd name="T31" fmla="*/ 76 h 412"/>
                  <a:gd name="T32" fmla="*/ 136 w 336"/>
                  <a:gd name="T33" fmla="*/ 114 h 412"/>
                  <a:gd name="T34" fmla="*/ 106 w 336"/>
                  <a:gd name="T35" fmla="*/ 170 h 412"/>
                  <a:gd name="T36" fmla="*/ 94 w 336"/>
                  <a:gd name="T37" fmla="*/ 200 h 412"/>
                  <a:gd name="T38" fmla="*/ 72 w 336"/>
                  <a:gd name="T39" fmla="*/ 230 h 412"/>
                  <a:gd name="T40" fmla="*/ 26 w 336"/>
                  <a:gd name="T41" fmla="*/ 278 h 412"/>
                  <a:gd name="T42" fmla="*/ 16 w 336"/>
                  <a:gd name="T43" fmla="*/ 284 h 412"/>
                  <a:gd name="T44" fmla="*/ 8 w 336"/>
                  <a:gd name="T45" fmla="*/ 300 h 412"/>
                  <a:gd name="T46" fmla="*/ 4 w 336"/>
                  <a:gd name="T47" fmla="*/ 334 h 412"/>
                  <a:gd name="T48" fmla="*/ 10 w 336"/>
                  <a:gd name="T49" fmla="*/ 344 h 412"/>
                  <a:gd name="T50" fmla="*/ 6 w 336"/>
                  <a:gd name="T51" fmla="*/ 352 h 412"/>
                  <a:gd name="T52" fmla="*/ 2 w 336"/>
                  <a:gd name="T53" fmla="*/ 364 h 412"/>
                  <a:gd name="T54" fmla="*/ 4 w 336"/>
                  <a:gd name="T55" fmla="*/ 384 h 412"/>
                  <a:gd name="T56" fmla="*/ 10 w 336"/>
                  <a:gd name="T57" fmla="*/ 400 h 412"/>
                  <a:gd name="T58" fmla="*/ 28 w 336"/>
                  <a:gd name="T59" fmla="*/ 412 h 412"/>
                  <a:gd name="T60" fmla="*/ 46 w 336"/>
                  <a:gd name="T61" fmla="*/ 402 h 412"/>
                  <a:gd name="T62" fmla="*/ 54 w 336"/>
                  <a:gd name="T63" fmla="*/ 390 h 412"/>
                  <a:gd name="T64" fmla="*/ 58 w 336"/>
                  <a:gd name="T65" fmla="*/ 376 h 412"/>
                  <a:gd name="T66" fmla="*/ 68 w 336"/>
                  <a:gd name="T67" fmla="*/ 370 h 412"/>
                  <a:gd name="T68" fmla="*/ 76 w 336"/>
                  <a:gd name="T69" fmla="*/ 358 h 412"/>
                  <a:gd name="T70" fmla="*/ 80 w 336"/>
                  <a:gd name="T71" fmla="*/ 342 h 412"/>
                  <a:gd name="T72" fmla="*/ 92 w 336"/>
                  <a:gd name="T73" fmla="*/ 354 h 412"/>
                  <a:gd name="T74" fmla="*/ 100 w 336"/>
                  <a:gd name="T75" fmla="*/ 318 h 412"/>
                  <a:gd name="T76" fmla="*/ 102 w 336"/>
                  <a:gd name="T77" fmla="*/ 260 h 412"/>
                  <a:gd name="T78" fmla="*/ 132 w 336"/>
                  <a:gd name="T79" fmla="*/ 198 h 412"/>
                  <a:gd name="T80" fmla="*/ 140 w 336"/>
                  <a:gd name="T81" fmla="*/ 178 h 412"/>
                  <a:gd name="T82" fmla="*/ 154 w 336"/>
                  <a:gd name="T83" fmla="*/ 162 h 412"/>
                  <a:gd name="T84" fmla="*/ 162 w 336"/>
                  <a:gd name="T85" fmla="*/ 134 h 412"/>
                  <a:gd name="T86" fmla="*/ 170 w 336"/>
                  <a:gd name="T87" fmla="*/ 112 h 412"/>
                  <a:gd name="T88" fmla="*/ 224 w 336"/>
                  <a:gd name="T89" fmla="*/ 64 h 412"/>
                  <a:gd name="T90" fmla="*/ 238 w 336"/>
                  <a:gd name="T91" fmla="*/ 66 h 412"/>
                  <a:gd name="T92" fmla="*/ 264 w 336"/>
                  <a:gd name="T93" fmla="*/ 70 h 412"/>
                  <a:gd name="T94" fmla="*/ 276 w 336"/>
                  <a:gd name="T95" fmla="*/ 64 h 412"/>
                  <a:gd name="T96" fmla="*/ 278 w 336"/>
                  <a:gd name="T97" fmla="*/ 56 h 412"/>
                  <a:gd name="T98" fmla="*/ 294 w 336"/>
                  <a:gd name="T99" fmla="*/ 50 h 412"/>
                  <a:gd name="T100" fmla="*/ 328 w 336"/>
                  <a:gd name="T101" fmla="*/ 64 h 412"/>
                  <a:gd name="T102" fmla="*/ 326 w 336"/>
                  <a:gd name="T103" fmla="*/ 5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6" h="412">
                    <a:moveTo>
                      <a:pt x="326" y="52"/>
                    </a:moveTo>
                    <a:lnTo>
                      <a:pt x="314" y="48"/>
                    </a:lnTo>
                    <a:lnTo>
                      <a:pt x="308" y="46"/>
                    </a:lnTo>
                    <a:lnTo>
                      <a:pt x="302" y="44"/>
                    </a:lnTo>
                    <a:lnTo>
                      <a:pt x="300" y="44"/>
                    </a:lnTo>
                    <a:lnTo>
                      <a:pt x="298" y="44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4" y="42"/>
                    </a:lnTo>
                    <a:lnTo>
                      <a:pt x="318" y="42"/>
                    </a:lnTo>
                    <a:lnTo>
                      <a:pt x="322" y="40"/>
                    </a:lnTo>
                    <a:lnTo>
                      <a:pt x="326" y="38"/>
                    </a:lnTo>
                    <a:lnTo>
                      <a:pt x="328" y="34"/>
                    </a:lnTo>
                    <a:lnTo>
                      <a:pt x="328" y="30"/>
                    </a:lnTo>
                    <a:lnTo>
                      <a:pt x="330" y="26"/>
                    </a:lnTo>
                    <a:lnTo>
                      <a:pt x="330" y="22"/>
                    </a:lnTo>
                    <a:lnTo>
                      <a:pt x="330" y="22"/>
                    </a:lnTo>
                    <a:lnTo>
                      <a:pt x="314" y="20"/>
                    </a:lnTo>
                    <a:lnTo>
                      <a:pt x="310" y="10"/>
                    </a:lnTo>
                    <a:lnTo>
                      <a:pt x="302" y="4"/>
                    </a:lnTo>
                    <a:lnTo>
                      <a:pt x="282" y="6"/>
                    </a:lnTo>
                    <a:lnTo>
                      <a:pt x="258" y="0"/>
                    </a:lnTo>
                    <a:lnTo>
                      <a:pt x="256" y="4"/>
                    </a:lnTo>
                    <a:lnTo>
                      <a:pt x="250" y="8"/>
                    </a:lnTo>
                    <a:lnTo>
                      <a:pt x="246" y="12"/>
                    </a:lnTo>
                    <a:lnTo>
                      <a:pt x="240" y="12"/>
                    </a:lnTo>
                    <a:lnTo>
                      <a:pt x="234" y="14"/>
                    </a:lnTo>
                    <a:lnTo>
                      <a:pt x="230" y="14"/>
                    </a:lnTo>
                    <a:lnTo>
                      <a:pt x="230" y="14"/>
                    </a:lnTo>
                    <a:lnTo>
                      <a:pt x="224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4" y="26"/>
                    </a:lnTo>
                    <a:lnTo>
                      <a:pt x="214" y="28"/>
                    </a:lnTo>
                    <a:lnTo>
                      <a:pt x="212" y="32"/>
                    </a:lnTo>
                    <a:lnTo>
                      <a:pt x="208" y="36"/>
                    </a:lnTo>
                    <a:lnTo>
                      <a:pt x="204" y="36"/>
                    </a:lnTo>
                    <a:lnTo>
                      <a:pt x="200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4" y="32"/>
                    </a:lnTo>
                    <a:lnTo>
                      <a:pt x="190" y="32"/>
                    </a:lnTo>
                    <a:lnTo>
                      <a:pt x="186" y="34"/>
                    </a:lnTo>
                    <a:lnTo>
                      <a:pt x="182" y="38"/>
                    </a:lnTo>
                    <a:lnTo>
                      <a:pt x="178" y="42"/>
                    </a:lnTo>
                    <a:lnTo>
                      <a:pt x="176" y="46"/>
                    </a:lnTo>
                    <a:lnTo>
                      <a:pt x="176" y="48"/>
                    </a:lnTo>
                    <a:lnTo>
                      <a:pt x="174" y="48"/>
                    </a:lnTo>
                    <a:lnTo>
                      <a:pt x="168" y="54"/>
                    </a:lnTo>
                    <a:lnTo>
                      <a:pt x="162" y="56"/>
                    </a:lnTo>
                    <a:lnTo>
                      <a:pt x="158" y="58"/>
                    </a:lnTo>
                    <a:lnTo>
                      <a:pt x="154" y="62"/>
                    </a:lnTo>
                    <a:lnTo>
                      <a:pt x="152" y="66"/>
                    </a:lnTo>
                    <a:lnTo>
                      <a:pt x="150" y="70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48" y="82"/>
                    </a:lnTo>
                    <a:lnTo>
                      <a:pt x="136" y="114"/>
                    </a:lnTo>
                    <a:lnTo>
                      <a:pt x="116" y="150"/>
                    </a:lnTo>
                    <a:lnTo>
                      <a:pt x="114" y="152"/>
                    </a:lnTo>
                    <a:lnTo>
                      <a:pt x="110" y="160"/>
                    </a:lnTo>
                    <a:lnTo>
                      <a:pt x="106" y="170"/>
                    </a:lnTo>
                    <a:lnTo>
                      <a:pt x="102" y="180"/>
                    </a:lnTo>
                    <a:lnTo>
                      <a:pt x="100" y="184"/>
                    </a:lnTo>
                    <a:lnTo>
                      <a:pt x="98" y="190"/>
                    </a:lnTo>
                    <a:lnTo>
                      <a:pt x="94" y="200"/>
                    </a:lnTo>
                    <a:lnTo>
                      <a:pt x="88" y="212"/>
                    </a:lnTo>
                    <a:lnTo>
                      <a:pt x="84" y="220"/>
                    </a:lnTo>
                    <a:lnTo>
                      <a:pt x="82" y="224"/>
                    </a:lnTo>
                    <a:lnTo>
                      <a:pt x="72" y="230"/>
                    </a:lnTo>
                    <a:lnTo>
                      <a:pt x="54" y="254"/>
                    </a:lnTo>
                    <a:lnTo>
                      <a:pt x="32" y="268"/>
                    </a:lnTo>
                    <a:lnTo>
                      <a:pt x="30" y="274"/>
                    </a:lnTo>
                    <a:lnTo>
                      <a:pt x="26" y="278"/>
                    </a:lnTo>
                    <a:lnTo>
                      <a:pt x="22" y="280"/>
                    </a:lnTo>
                    <a:lnTo>
                      <a:pt x="20" y="282"/>
                    </a:lnTo>
                    <a:lnTo>
                      <a:pt x="16" y="284"/>
                    </a:lnTo>
                    <a:lnTo>
                      <a:pt x="16" y="284"/>
                    </a:lnTo>
                    <a:lnTo>
                      <a:pt x="14" y="290"/>
                    </a:lnTo>
                    <a:lnTo>
                      <a:pt x="12" y="294"/>
                    </a:lnTo>
                    <a:lnTo>
                      <a:pt x="10" y="298"/>
                    </a:lnTo>
                    <a:lnTo>
                      <a:pt x="8" y="300"/>
                    </a:lnTo>
                    <a:lnTo>
                      <a:pt x="8" y="300"/>
                    </a:lnTo>
                    <a:lnTo>
                      <a:pt x="2" y="312"/>
                    </a:lnTo>
                    <a:lnTo>
                      <a:pt x="0" y="324"/>
                    </a:lnTo>
                    <a:lnTo>
                      <a:pt x="4" y="334"/>
                    </a:lnTo>
                    <a:lnTo>
                      <a:pt x="8" y="338"/>
                    </a:lnTo>
                    <a:lnTo>
                      <a:pt x="10" y="340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8" y="344"/>
                    </a:lnTo>
                    <a:lnTo>
                      <a:pt x="8" y="346"/>
                    </a:lnTo>
                    <a:lnTo>
                      <a:pt x="6" y="348"/>
                    </a:lnTo>
                    <a:lnTo>
                      <a:pt x="6" y="352"/>
                    </a:lnTo>
                    <a:lnTo>
                      <a:pt x="6" y="356"/>
                    </a:lnTo>
                    <a:lnTo>
                      <a:pt x="6" y="358"/>
                    </a:lnTo>
                    <a:lnTo>
                      <a:pt x="6" y="358"/>
                    </a:lnTo>
                    <a:lnTo>
                      <a:pt x="2" y="364"/>
                    </a:lnTo>
                    <a:lnTo>
                      <a:pt x="2" y="370"/>
                    </a:lnTo>
                    <a:lnTo>
                      <a:pt x="2" y="376"/>
                    </a:lnTo>
                    <a:lnTo>
                      <a:pt x="2" y="380"/>
                    </a:lnTo>
                    <a:lnTo>
                      <a:pt x="4" y="384"/>
                    </a:lnTo>
                    <a:lnTo>
                      <a:pt x="4" y="386"/>
                    </a:lnTo>
                    <a:lnTo>
                      <a:pt x="4" y="388"/>
                    </a:lnTo>
                    <a:lnTo>
                      <a:pt x="8" y="394"/>
                    </a:lnTo>
                    <a:lnTo>
                      <a:pt x="10" y="400"/>
                    </a:lnTo>
                    <a:lnTo>
                      <a:pt x="16" y="404"/>
                    </a:lnTo>
                    <a:lnTo>
                      <a:pt x="20" y="408"/>
                    </a:lnTo>
                    <a:lnTo>
                      <a:pt x="24" y="410"/>
                    </a:lnTo>
                    <a:lnTo>
                      <a:pt x="28" y="412"/>
                    </a:lnTo>
                    <a:lnTo>
                      <a:pt x="30" y="412"/>
                    </a:lnTo>
                    <a:lnTo>
                      <a:pt x="36" y="410"/>
                    </a:lnTo>
                    <a:lnTo>
                      <a:pt x="42" y="406"/>
                    </a:lnTo>
                    <a:lnTo>
                      <a:pt x="46" y="402"/>
                    </a:lnTo>
                    <a:lnTo>
                      <a:pt x="50" y="398"/>
                    </a:lnTo>
                    <a:lnTo>
                      <a:pt x="52" y="394"/>
                    </a:lnTo>
                    <a:lnTo>
                      <a:pt x="54" y="392"/>
                    </a:lnTo>
                    <a:lnTo>
                      <a:pt x="54" y="390"/>
                    </a:lnTo>
                    <a:lnTo>
                      <a:pt x="54" y="384"/>
                    </a:lnTo>
                    <a:lnTo>
                      <a:pt x="56" y="380"/>
                    </a:lnTo>
                    <a:lnTo>
                      <a:pt x="56" y="376"/>
                    </a:lnTo>
                    <a:lnTo>
                      <a:pt x="58" y="376"/>
                    </a:lnTo>
                    <a:lnTo>
                      <a:pt x="58" y="374"/>
                    </a:lnTo>
                    <a:lnTo>
                      <a:pt x="62" y="374"/>
                    </a:lnTo>
                    <a:lnTo>
                      <a:pt x="64" y="372"/>
                    </a:lnTo>
                    <a:lnTo>
                      <a:pt x="68" y="370"/>
                    </a:lnTo>
                    <a:lnTo>
                      <a:pt x="70" y="368"/>
                    </a:lnTo>
                    <a:lnTo>
                      <a:pt x="70" y="366"/>
                    </a:lnTo>
                    <a:lnTo>
                      <a:pt x="72" y="364"/>
                    </a:lnTo>
                    <a:lnTo>
                      <a:pt x="76" y="358"/>
                    </a:lnTo>
                    <a:lnTo>
                      <a:pt x="78" y="352"/>
                    </a:lnTo>
                    <a:lnTo>
                      <a:pt x="80" y="346"/>
                    </a:lnTo>
                    <a:lnTo>
                      <a:pt x="80" y="344"/>
                    </a:lnTo>
                    <a:lnTo>
                      <a:pt x="80" y="342"/>
                    </a:lnTo>
                    <a:lnTo>
                      <a:pt x="80" y="340"/>
                    </a:lnTo>
                    <a:lnTo>
                      <a:pt x="86" y="356"/>
                    </a:lnTo>
                    <a:lnTo>
                      <a:pt x="88" y="356"/>
                    </a:lnTo>
                    <a:lnTo>
                      <a:pt x="92" y="354"/>
                    </a:lnTo>
                    <a:lnTo>
                      <a:pt x="96" y="350"/>
                    </a:lnTo>
                    <a:lnTo>
                      <a:pt x="100" y="340"/>
                    </a:lnTo>
                    <a:lnTo>
                      <a:pt x="100" y="324"/>
                    </a:lnTo>
                    <a:lnTo>
                      <a:pt x="100" y="318"/>
                    </a:lnTo>
                    <a:lnTo>
                      <a:pt x="100" y="306"/>
                    </a:lnTo>
                    <a:lnTo>
                      <a:pt x="102" y="290"/>
                    </a:lnTo>
                    <a:lnTo>
                      <a:pt x="102" y="274"/>
                    </a:lnTo>
                    <a:lnTo>
                      <a:pt x="102" y="260"/>
                    </a:lnTo>
                    <a:lnTo>
                      <a:pt x="98" y="254"/>
                    </a:lnTo>
                    <a:lnTo>
                      <a:pt x="120" y="240"/>
                    </a:lnTo>
                    <a:lnTo>
                      <a:pt x="122" y="216"/>
                    </a:lnTo>
                    <a:lnTo>
                      <a:pt x="132" y="198"/>
                    </a:lnTo>
                    <a:lnTo>
                      <a:pt x="134" y="182"/>
                    </a:lnTo>
                    <a:lnTo>
                      <a:pt x="136" y="182"/>
                    </a:lnTo>
                    <a:lnTo>
                      <a:pt x="138" y="182"/>
                    </a:lnTo>
                    <a:lnTo>
                      <a:pt x="140" y="178"/>
                    </a:lnTo>
                    <a:lnTo>
                      <a:pt x="144" y="174"/>
                    </a:lnTo>
                    <a:lnTo>
                      <a:pt x="148" y="170"/>
                    </a:lnTo>
                    <a:lnTo>
                      <a:pt x="152" y="166"/>
                    </a:lnTo>
                    <a:lnTo>
                      <a:pt x="154" y="162"/>
                    </a:lnTo>
                    <a:lnTo>
                      <a:pt x="158" y="158"/>
                    </a:lnTo>
                    <a:lnTo>
                      <a:pt x="158" y="136"/>
                    </a:lnTo>
                    <a:lnTo>
                      <a:pt x="160" y="134"/>
                    </a:lnTo>
                    <a:lnTo>
                      <a:pt x="162" y="134"/>
                    </a:lnTo>
                    <a:lnTo>
                      <a:pt x="164" y="130"/>
                    </a:lnTo>
                    <a:lnTo>
                      <a:pt x="166" y="124"/>
                    </a:lnTo>
                    <a:lnTo>
                      <a:pt x="166" y="122"/>
                    </a:lnTo>
                    <a:lnTo>
                      <a:pt x="170" y="112"/>
                    </a:lnTo>
                    <a:lnTo>
                      <a:pt x="178" y="98"/>
                    </a:lnTo>
                    <a:lnTo>
                      <a:pt x="196" y="82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6" y="64"/>
                    </a:lnTo>
                    <a:lnTo>
                      <a:pt x="230" y="64"/>
                    </a:lnTo>
                    <a:lnTo>
                      <a:pt x="234" y="64"/>
                    </a:lnTo>
                    <a:lnTo>
                      <a:pt x="238" y="66"/>
                    </a:lnTo>
                    <a:lnTo>
                      <a:pt x="242" y="70"/>
                    </a:lnTo>
                    <a:lnTo>
                      <a:pt x="260" y="72"/>
                    </a:lnTo>
                    <a:lnTo>
                      <a:pt x="260" y="72"/>
                    </a:lnTo>
                    <a:lnTo>
                      <a:pt x="264" y="70"/>
                    </a:lnTo>
                    <a:lnTo>
                      <a:pt x="266" y="70"/>
                    </a:lnTo>
                    <a:lnTo>
                      <a:pt x="270" y="68"/>
                    </a:lnTo>
                    <a:lnTo>
                      <a:pt x="272" y="66"/>
                    </a:lnTo>
                    <a:lnTo>
                      <a:pt x="276" y="64"/>
                    </a:lnTo>
                    <a:lnTo>
                      <a:pt x="276" y="60"/>
                    </a:lnTo>
                    <a:lnTo>
                      <a:pt x="276" y="60"/>
                    </a:lnTo>
                    <a:lnTo>
                      <a:pt x="276" y="58"/>
                    </a:lnTo>
                    <a:lnTo>
                      <a:pt x="278" y="56"/>
                    </a:lnTo>
                    <a:lnTo>
                      <a:pt x="280" y="52"/>
                    </a:lnTo>
                    <a:lnTo>
                      <a:pt x="284" y="50"/>
                    </a:lnTo>
                    <a:lnTo>
                      <a:pt x="288" y="50"/>
                    </a:lnTo>
                    <a:lnTo>
                      <a:pt x="294" y="50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8" y="64"/>
                    </a:lnTo>
                    <a:lnTo>
                      <a:pt x="328" y="62"/>
                    </a:lnTo>
                    <a:lnTo>
                      <a:pt x="328" y="56"/>
                    </a:lnTo>
                    <a:lnTo>
                      <a:pt x="336" y="56"/>
                    </a:lnTo>
                    <a:lnTo>
                      <a:pt x="326" y="5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1" name="Freeform 34">
                <a:extLst>
                  <a:ext uri="{FF2B5EF4-FFF2-40B4-BE49-F238E27FC236}">
                    <a16:creationId xmlns:a16="http://schemas.microsoft.com/office/drawing/2014/main" id="{E8480DA7-2F73-46F3-A76D-160C5687730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82700" y="3552825"/>
                <a:ext cx="250825" cy="209550"/>
              </a:xfrm>
              <a:custGeom>
                <a:avLst/>
                <a:gdLst>
                  <a:gd name="T0" fmla="*/ 154 w 158"/>
                  <a:gd name="T1" fmla="*/ 46 h 132"/>
                  <a:gd name="T2" fmla="*/ 146 w 158"/>
                  <a:gd name="T3" fmla="*/ 46 h 132"/>
                  <a:gd name="T4" fmla="*/ 136 w 158"/>
                  <a:gd name="T5" fmla="*/ 48 h 132"/>
                  <a:gd name="T6" fmla="*/ 132 w 158"/>
                  <a:gd name="T7" fmla="*/ 54 h 132"/>
                  <a:gd name="T8" fmla="*/ 126 w 158"/>
                  <a:gd name="T9" fmla="*/ 58 h 132"/>
                  <a:gd name="T10" fmla="*/ 120 w 158"/>
                  <a:gd name="T11" fmla="*/ 66 h 132"/>
                  <a:gd name="T12" fmla="*/ 120 w 158"/>
                  <a:gd name="T13" fmla="*/ 74 h 132"/>
                  <a:gd name="T14" fmla="*/ 120 w 158"/>
                  <a:gd name="T15" fmla="*/ 78 h 132"/>
                  <a:gd name="T16" fmla="*/ 116 w 158"/>
                  <a:gd name="T17" fmla="*/ 84 h 132"/>
                  <a:gd name="T18" fmla="*/ 110 w 158"/>
                  <a:gd name="T19" fmla="*/ 92 h 132"/>
                  <a:gd name="T20" fmla="*/ 96 w 158"/>
                  <a:gd name="T21" fmla="*/ 118 h 132"/>
                  <a:gd name="T22" fmla="*/ 92 w 158"/>
                  <a:gd name="T23" fmla="*/ 118 h 132"/>
                  <a:gd name="T24" fmla="*/ 78 w 158"/>
                  <a:gd name="T25" fmla="*/ 118 h 132"/>
                  <a:gd name="T26" fmla="*/ 68 w 158"/>
                  <a:gd name="T27" fmla="*/ 116 h 132"/>
                  <a:gd name="T28" fmla="*/ 60 w 158"/>
                  <a:gd name="T29" fmla="*/ 118 h 132"/>
                  <a:gd name="T30" fmla="*/ 52 w 158"/>
                  <a:gd name="T31" fmla="*/ 120 h 132"/>
                  <a:gd name="T32" fmla="*/ 50 w 158"/>
                  <a:gd name="T33" fmla="*/ 122 h 132"/>
                  <a:gd name="T34" fmla="*/ 44 w 158"/>
                  <a:gd name="T35" fmla="*/ 120 h 132"/>
                  <a:gd name="T36" fmla="*/ 38 w 158"/>
                  <a:gd name="T37" fmla="*/ 120 h 132"/>
                  <a:gd name="T38" fmla="*/ 32 w 158"/>
                  <a:gd name="T39" fmla="*/ 124 h 132"/>
                  <a:gd name="T40" fmla="*/ 30 w 158"/>
                  <a:gd name="T41" fmla="*/ 132 h 132"/>
                  <a:gd name="T42" fmla="*/ 26 w 158"/>
                  <a:gd name="T43" fmla="*/ 132 h 132"/>
                  <a:gd name="T44" fmla="*/ 20 w 158"/>
                  <a:gd name="T45" fmla="*/ 128 h 132"/>
                  <a:gd name="T46" fmla="*/ 18 w 158"/>
                  <a:gd name="T47" fmla="*/ 122 h 132"/>
                  <a:gd name="T48" fmla="*/ 16 w 158"/>
                  <a:gd name="T49" fmla="*/ 120 h 132"/>
                  <a:gd name="T50" fmla="*/ 16 w 158"/>
                  <a:gd name="T51" fmla="*/ 118 h 132"/>
                  <a:gd name="T52" fmla="*/ 16 w 158"/>
                  <a:gd name="T53" fmla="*/ 118 h 132"/>
                  <a:gd name="T54" fmla="*/ 16 w 158"/>
                  <a:gd name="T55" fmla="*/ 114 h 132"/>
                  <a:gd name="T56" fmla="*/ 20 w 158"/>
                  <a:gd name="T57" fmla="*/ 104 h 132"/>
                  <a:gd name="T58" fmla="*/ 24 w 158"/>
                  <a:gd name="T59" fmla="*/ 102 h 132"/>
                  <a:gd name="T60" fmla="*/ 30 w 158"/>
                  <a:gd name="T61" fmla="*/ 98 h 132"/>
                  <a:gd name="T62" fmla="*/ 28 w 158"/>
                  <a:gd name="T63" fmla="*/ 88 h 132"/>
                  <a:gd name="T64" fmla="*/ 30 w 158"/>
                  <a:gd name="T65" fmla="*/ 70 h 132"/>
                  <a:gd name="T66" fmla="*/ 30 w 158"/>
                  <a:gd name="T67" fmla="*/ 50 h 132"/>
                  <a:gd name="T68" fmla="*/ 32 w 158"/>
                  <a:gd name="T69" fmla="*/ 42 h 132"/>
                  <a:gd name="T70" fmla="*/ 38 w 158"/>
                  <a:gd name="T71" fmla="*/ 38 h 132"/>
                  <a:gd name="T72" fmla="*/ 38 w 158"/>
                  <a:gd name="T73" fmla="*/ 34 h 132"/>
                  <a:gd name="T74" fmla="*/ 36 w 158"/>
                  <a:gd name="T75" fmla="*/ 32 h 132"/>
                  <a:gd name="T76" fmla="*/ 28 w 158"/>
                  <a:gd name="T77" fmla="*/ 28 h 132"/>
                  <a:gd name="T78" fmla="*/ 26 w 158"/>
                  <a:gd name="T79" fmla="*/ 28 h 132"/>
                  <a:gd name="T80" fmla="*/ 24 w 158"/>
                  <a:gd name="T81" fmla="*/ 28 h 132"/>
                  <a:gd name="T82" fmla="*/ 10 w 158"/>
                  <a:gd name="T83" fmla="*/ 30 h 132"/>
                  <a:gd name="T84" fmla="*/ 4 w 158"/>
                  <a:gd name="T85" fmla="*/ 24 h 132"/>
                  <a:gd name="T86" fmla="*/ 4 w 158"/>
                  <a:gd name="T87" fmla="*/ 20 h 132"/>
                  <a:gd name="T88" fmla="*/ 0 w 158"/>
                  <a:gd name="T89" fmla="*/ 14 h 132"/>
                  <a:gd name="T90" fmla="*/ 2 w 158"/>
                  <a:gd name="T91" fmla="*/ 12 h 132"/>
                  <a:gd name="T92" fmla="*/ 4 w 158"/>
                  <a:gd name="T93" fmla="*/ 10 h 132"/>
                  <a:gd name="T94" fmla="*/ 18 w 158"/>
                  <a:gd name="T95" fmla="*/ 0 h 132"/>
                  <a:gd name="T96" fmla="*/ 22 w 158"/>
                  <a:gd name="T97" fmla="*/ 0 h 132"/>
                  <a:gd name="T98" fmla="*/ 26 w 158"/>
                  <a:gd name="T99" fmla="*/ 2 h 132"/>
                  <a:gd name="T100" fmla="*/ 58 w 158"/>
                  <a:gd name="T101" fmla="*/ 6 h 132"/>
                  <a:gd name="T102" fmla="*/ 84 w 158"/>
                  <a:gd name="T103" fmla="*/ 8 h 132"/>
                  <a:gd name="T104" fmla="*/ 98 w 158"/>
                  <a:gd name="T105" fmla="*/ 6 h 132"/>
                  <a:gd name="T106" fmla="*/ 102 w 158"/>
                  <a:gd name="T107" fmla="*/ 8 h 132"/>
                  <a:gd name="T108" fmla="*/ 102 w 158"/>
                  <a:gd name="T109" fmla="*/ 12 h 132"/>
                  <a:gd name="T110" fmla="*/ 106 w 158"/>
                  <a:gd name="T111" fmla="*/ 14 h 132"/>
                  <a:gd name="T112" fmla="*/ 112 w 158"/>
                  <a:gd name="T113" fmla="*/ 18 h 132"/>
                  <a:gd name="T114" fmla="*/ 114 w 158"/>
                  <a:gd name="T115" fmla="*/ 18 h 132"/>
                  <a:gd name="T116" fmla="*/ 120 w 158"/>
                  <a:gd name="T117" fmla="*/ 22 h 132"/>
                  <a:gd name="T118" fmla="*/ 126 w 158"/>
                  <a:gd name="T119" fmla="*/ 28 h 132"/>
                  <a:gd name="T120" fmla="*/ 134 w 158"/>
                  <a:gd name="T121" fmla="*/ 36 h 132"/>
                  <a:gd name="T122" fmla="*/ 152 w 158"/>
                  <a:gd name="T123" fmla="*/ 42 h 132"/>
                  <a:gd name="T124" fmla="*/ 154 w 158"/>
                  <a:gd name="T125" fmla="*/ 4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" h="132">
                    <a:moveTo>
                      <a:pt x="154" y="46"/>
                    </a:moveTo>
                    <a:lnTo>
                      <a:pt x="154" y="46"/>
                    </a:lnTo>
                    <a:lnTo>
                      <a:pt x="150" y="46"/>
                    </a:lnTo>
                    <a:lnTo>
                      <a:pt x="146" y="46"/>
                    </a:lnTo>
                    <a:lnTo>
                      <a:pt x="142" y="46"/>
                    </a:lnTo>
                    <a:lnTo>
                      <a:pt x="136" y="48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0" y="54"/>
                    </a:lnTo>
                    <a:lnTo>
                      <a:pt x="126" y="58"/>
                    </a:lnTo>
                    <a:lnTo>
                      <a:pt x="122" y="62"/>
                    </a:lnTo>
                    <a:lnTo>
                      <a:pt x="120" y="66"/>
                    </a:lnTo>
                    <a:lnTo>
                      <a:pt x="118" y="70"/>
                    </a:lnTo>
                    <a:lnTo>
                      <a:pt x="120" y="74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18" y="80"/>
                    </a:lnTo>
                    <a:lnTo>
                      <a:pt x="116" y="84"/>
                    </a:lnTo>
                    <a:lnTo>
                      <a:pt x="112" y="88"/>
                    </a:lnTo>
                    <a:lnTo>
                      <a:pt x="110" y="92"/>
                    </a:lnTo>
                    <a:lnTo>
                      <a:pt x="106" y="96"/>
                    </a:lnTo>
                    <a:lnTo>
                      <a:pt x="96" y="118"/>
                    </a:lnTo>
                    <a:lnTo>
                      <a:pt x="94" y="118"/>
                    </a:lnTo>
                    <a:lnTo>
                      <a:pt x="92" y="118"/>
                    </a:lnTo>
                    <a:lnTo>
                      <a:pt x="86" y="118"/>
                    </a:lnTo>
                    <a:lnTo>
                      <a:pt x="78" y="118"/>
                    </a:lnTo>
                    <a:lnTo>
                      <a:pt x="68" y="116"/>
                    </a:lnTo>
                    <a:lnTo>
                      <a:pt x="68" y="116"/>
                    </a:lnTo>
                    <a:lnTo>
                      <a:pt x="64" y="116"/>
                    </a:lnTo>
                    <a:lnTo>
                      <a:pt x="60" y="118"/>
                    </a:lnTo>
                    <a:lnTo>
                      <a:pt x="56" y="118"/>
                    </a:lnTo>
                    <a:lnTo>
                      <a:pt x="52" y="120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48" y="120"/>
                    </a:lnTo>
                    <a:lnTo>
                      <a:pt x="44" y="120"/>
                    </a:lnTo>
                    <a:lnTo>
                      <a:pt x="40" y="120"/>
                    </a:lnTo>
                    <a:lnTo>
                      <a:pt x="38" y="120"/>
                    </a:lnTo>
                    <a:lnTo>
                      <a:pt x="34" y="122"/>
                    </a:lnTo>
                    <a:lnTo>
                      <a:pt x="32" y="124"/>
                    </a:lnTo>
                    <a:lnTo>
                      <a:pt x="30" y="128"/>
                    </a:lnTo>
                    <a:lnTo>
                      <a:pt x="30" y="132"/>
                    </a:lnTo>
                    <a:lnTo>
                      <a:pt x="28" y="132"/>
                    </a:lnTo>
                    <a:lnTo>
                      <a:pt x="26" y="132"/>
                    </a:lnTo>
                    <a:lnTo>
                      <a:pt x="24" y="130"/>
                    </a:lnTo>
                    <a:lnTo>
                      <a:pt x="20" y="128"/>
                    </a:lnTo>
                    <a:lnTo>
                      <a:pt x="18" y="126"/>
                    </a:lnTo>
                    <a:lnTo>
                      <a:pt x="18" y="122"/>
                    </a:lnTo>
                    <a:lnTo>
                      <a:pt x="16" y="122"/>
                    </a:lnTo>
                    <a:lnTo>
                      <a:pt x="16" y="120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16" y="114"/>
                    </a:lnTo>
                    <a:lnTo>
                      <a:pt x="18" y="108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4" y="102"/>
                    </a:lnTo>
                    <a:lnTo>
                      <a:pt x="26" y="102"/>
                    </a:lnTo>
                    <a:lnTo>
                      <a:pt x="30" y="98"/>
                    </a:lnTo>
                    <a:lnTo>
                      <a:pt x="24" y="92"/>
                    </a:lnTo>
                    <a:lnTo>
                      <a:pt x="28" y="88"/>
                    </a:lnTo>
                    <a:lnTo>
                      <a:pt x="30" y="80"/>
                    </a:lnTo>
                    <a:lnTo>
                      <a:pt x="30" y="70"/>
                    </a:lnTo>
                    <a:lnTo>
                      <a:pt x="26" y="60"/>
                    </a:lnTo>
                    <a:lnTo>
                      <a:pt x="30" y="50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10" y="30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72" y="6"/>
                    </a:lnTo>
                    <a:lnTo>
                      <a:pt x="84" y="8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2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6" y="20"/>
                    </a:lnTo>
                    <a:lnTo>
                      <a:pt x="120" y="22"/>
                    </a:lnTo>
                    <a:lnTo>
                      <a:pt x="122" y="24"/>
                    </a:lnTo>
                    <a:lnTo>
                      <a:pt x="126" y="28"/>
                    </a:lnTo>
                    <a:lnTo>
                      <a:pt x="126" y="26"/>
                    </a:lnTo>
                    <a:lnTo>
                      <a:pt x="134" y="36"/>
                    </a:lnTo>
                    <a:lnTo>
                      <a:pt x="134" y="36"/>
                    </a:lnTo>
                    <a:lnTo>
                      <a:pt x="152" y="42"/>
                    </a:lnTo>
                    <a:lnTo>
                      <a:pt x="158" y="44"/>
                    </a:lnTo>
                    <a:lnTo>
                      <a:pt x="154" y="4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" name="Freeform 35">
                <a:extLst>
                  <a:ext uri="{FF2B5EF4-FFF2-40B4-BE49-F238E27FC236}">
                    <a16:creationId xmlns:a16="http://schemas.microsoft.com/office/drawing/2014/main" id="{77536871-EE32-43E4-BFBB-A5038A927FC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00200" y="3492500"/>
                <a:ext cx="247650" cy="231775"/>
              </a:xfrm>
              <a:custGeom>
                <a:avLst/>
                <a:gdLst>
                  <a:gd name="T0" fmla="*/ 94 w 156"/>
                  <a:gd name="T1" fmla="*/ 14 h 146"/>
                  <a:gd name="T2" fmla="*/ 92 w 156"/>
                  <a:gd name="T3" fmla="*/ 16 h 146"/>
                  <a:gd name="T4" fmla="*/ 92 w 156"/>
                  <a:gd name="T5" fmla="*/ 16 h 146"/>
                  <a:gd name="T6" fmla="*/ 94 w 156"/>
                  <a:gd name="T7" fmla="*/ 18 h 146"/>
                  <a:gd name="T8" fmla="*/ 94 w 156"/>
                  <a:gd name="T9" fmla="*/ 20 h 146"/>
                  <a:gd name="T10" fmla="*/ 76 w 156"/>
                  <a:gd name="T11" fmla="*/ 28 h 146"/>
                  <a:gd name="T12" fmla="*/ 78 w 156"/>
                  <a:gd name="T13" fmla="*/ 32 h 146"/>
                  <a:gd name="T14" fmla="*/ 84 w 156"/>
                  <a:gd name="T15" fmla="*/ 38 h 146"/>
                  <a:gd name="T16" fmla="*/ 94 w 156"/>
                  <a:gd name="T17" fmla="*/ 46 h 146"/>
                  <a:gd name="T18" fmla="*/ 104 w 156"/>
                  <a:gd name="T19" fmla="*/ 52 h 146"/>
                  <a:gd name="T20" fmla="*/ 102 w 156"/>
                  <a:gd name="T21" fmla="*/ 56 h 146"/>
                  <a:gd name="T22" fmla="*/ 104 w 156"/>
                  <a:gd name="T23" fmla="*/ 62 h 146"/>
                  <a:gd name="T24" fmla="*/ 138 w 156"/>
                  <a:gd name="T25" fmla="*/ 90 h 146"/>
                  <a:gd name="T26" fmla="*/ 156 w 156"/>
                  <a:gd name="T27" fmla="*/ 120 h 146"/>
                  <a:gd name="T28" fmla="*/ 144 w 156"/>
                  <a:gd name="T29" fmla="*/ 118 h 146"/>
                  <a:gd name="T30" fmla="*/ 134 w 156"/>
                  <a:gd name="T31" fmla="*/ 122 h 146"/>
                  <a:gd name="T32" fmla="*/ 130 w 156"/>
                  <a:gd name="T33" fmla="*/ 134 h 146"/>
                  <a:gd name="T34" fmla="*/ 124 w 156"/>
                  <a:gd name="T35" fmla="*/ 146 h 146"/>
                  <a:gd name="T36" fmla="*/ 120 w 156"/>
                  <a:gd name="T37" fmla="*/ 134 h 146"/>
                  <a:gd name="T38" fmla="*/ 118 w 156"/>
                  <a:gd name="T39" fmla="*/ 132 h 146"/>
                  <a:gd name="T40" fmla="*/ 116 w 156"/>
                  <a:gd name="T41" fmla="*/ 130 h 146"/>
                  <a:gd name="T42" fmla="*/ 118 w 156"/>
                  <a:gd name="T43" fmla="*/ 128 h 146"/>
                  <a:gd name="T44" fmla="*/ 122 w 156"/>
                  <a:gd name="T45" fmla="*/ 112 h 146"/>
                  <a:gd name="T46" fmla="*/ 110 w 156"/>
                  <a:gd name="T47" fmla="*/ 106 h 146"/>
                  <a:gd name="T48" fmla="*/ 80 w 156"/>
                  <a:gd name="T49" fmla="*/ 84 h 146"/>
                  <a:gd name="T50" fmla="*/ 50 w 156"/>
                  <a:gd name="T51" fmla="*/ 54 h 146"/>
                  <a:gd name="T52" fmla="*/ 50 w 156"/>
                  <a:gd name="T53" fmla="*/ 50 h 146"/>
                  <a:gd name="T54" fmla="*/ 48 w 156"/>
                  <a:gd name="T55" fmla="*/ 44 h 146"/>
                  <a:gd name="T56" fmla="*/ 44 w 156"/>
                  <a:gd name="T57" fmla="*/ 40 h 146"/>
                  <a:gd name="T58" fmla="*/ 18 w 156"/>
                  <a:gd name="T59" fmla="*/ 48 h 146"/>
                  <a:gd name="T60" fmla="*/ 12 w 156"/>
                  <a:gd name="T61" fmla="*/ 48 h 146"/>
                  <a:gd name="T62" fmla="*/ 4 w 156"/>
                  <a:gd name="T63" fmla="*/ 34 h 146"/>
                  <a:gd name="T64" fmla="*/ 2 w 156"/>
                  <a:gd name="T65" fmla="*/ 32 h 146"/>
                  <a:gd name="T66" fmla="*/ 0 w 156"/>
                  <a:gd name="T67" fmla="*/ 22 h 146"/>
                  <a:gd name="T68" fmla="*/ 12 w 156"/>
                  <a:gd name="T69" fmla="*/ 22 h 146"/>
                  <a:gd name="T70" fmla="*/ 16 w 156"/>
                  <a:gd name="T71" fmla="*/ 24 h 146"/>
                  <a:gd name="T72" fmla="*/ 24 w 156"/>
                  <a:gd name="T73" fmla="*/ 12 h 146"/>
                  <a:gd name="T74" fmla="*/ 30 w 156"/>
                  <a:gd name="T75" fmla="*/ 10 h 146"/>
                  <a:gd name="T76" fmla="*/ 30 w 156"/>
                  <a:gd name="T77" fmla="*/ 14 h 146"/>
                  <a:gd name="T78" fmla="*/ 32 w 156"/>
                  <a:gd name="T79" fmla="*/ 16 h 146"/>
                  <a:gd name="T80" fmla="*/ 36 w 156"/>
                  <a:gd name="T81" fmla="*/ 14 h 146"/>
                  <a:gd name="T82" fmla="*/ 40 w 156"/>
                  <a:gd name="T83" fmla="*/ 12 h 146"/>
                  <a:gd name="T84" fmla="*/ 42 w 156"/>
                  <a:gd name="T85" fmla="*/ 10 h 146"/>
                  <a:gd name="T86" fmla="*/ 44 w 156"/>
                  <a:gd name="T87" fmla="*/ 8 h 146"/>
                  <a:gd name="T88" fmla="*/ 44 w 156"/>
                  <a:gd name="T89" fmla="*/ 10 h 146"/>
                  <a:gd name="T90" fmla="*/ 46 w 156"/>
                  <a:gd name="T91" fmla="*/ 12 h 146"/>
                  <a:gd name="T92" fmla="*/ 48 w 156"/>
                  <a:gd name="T93" fmla="*/ 10 h 146"/>
                  <a:gd name="T94" fmla="*/ 48 w 156"/>
                  <a:gd name="T95" fmla="*/ 8 h 146"/>
                  <a:gd name="T96" fmla="*/ 46 w 156"/>
                  <a:gd name="T97" fmla="*/ 4 h 146"/>
                  <a:gd name="T98" fmla="*/ 48 w 156"/>
                  <a:gd name="T99" fmla="*/ 4 h 146"/>
                  <a:gd name="T100" fmla="*/ 50 w 156"/>
                  <a:gd name="T101" fmla="*/ 2 h 146"/>
                  <a:gd name="T102" fmla="*/ 54 w 156"/>
                  <a:gd name="T103" fmla="*/ 0 h 146"/>
                  <a:gd name="T104" fmla="*/ 58 w 156"/>
                  <a:gd name="T105" fmla="*/ 0 h 146"/>
                  <a:gd name="T106" fmla="*/ 62 w 156"/>
                  <a:gd name="T107" fmla="*/ 0 h 146"/>
                  <a:gd name="T108" fmla="*/ 66 w 156"/>
                  <a:gd name="T109" fmla="*/ 0 h 146"/>
                  <a:gd name="T110" fmla="*/ 72 w 156"/>
                  <a:gd name="T111" fmla="*/ 0 h 146"/>
                  <a:gd name="T112" fmla="*/ 74 w 156"/>
                  <a:gd name="T113" fmla="*/ 4 h 146"/>
                  <a:gd name="T114" fmla="*/ 80 w 156"/>
                  <a:gd name="T115" fmla="*/ 8 h 146"/>
                  <a:gd name="T116" fmla="*/ 88 w 156"/>
                  <a:gd name="T117" fmla="*/ 12 h 146"/>
                  <a:gd name="T118" fmla="*/ 94 w 156"/>
                  <a:gd name="T119" fmla="*/ 1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6" h="146">
                    <a:moveTo>
                      <a:pt x="94" y="14"/>
                    </a:moveTo>
                    <a:lnTo>
                      <a:pt x="94" y="14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84" y="2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8" y="32"/>
                    </a:lnTo>
                    <a:lnTo>
                      <a:pt x="82" y="34"/>
                    </a:lnTo>
                    <a:lnTo>
                      <a:pt x="84" y="38"/>
                    </a:lnTo>
                    <a:lnTo>
                      <a:pt x="88" y="42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58"/>
                    </a:lnTo>
                    <a:lnTo>
                      <a:pt x="104" y="62"/>
                    </a:lnTo>
                    <a:lnTo>
                      <a:pt x="108" y="64"/>
                    </a:lnTo>
                    <a:lnTo>
                      <a:pt x="138" y="90"/>
                    </a:lnTo>
                    <a:lnTo>
                      <a:pt x="148" y="102"/>
                    </a:lnTo>
                    <a:lnTo>
                      <a:pt x="156" y="120"/>
                    </a:lnTo>
                    <a:lnTo>
                      <a:pt x="152" y="126"/>
                    </a:lnTo>
                    <a:lnTo>
                      <a:pt x="144" y="118"/>
                    </a:lnTo>
                    <a:lnTo>
                      <a:pt x="138" y="118"/>
                    </a:lnTo>
                    <a:lnTo>
                      <a:pt x="134" y="122"/>
                    </a:lnTo>
                    <a:lnTo>
                      <a:pt x="138" y="132"/>
                    </a:lnTo>
                    <a:lnTo>
                      <a:pt x="130" y="134"/>
                    </a:lnTo>
                    <a:lnTo>
                      <a:pt x="130" y="142"/>
                    </a:lnTo>
                    <a:lnTo>
                      <a:pt x="124" y="146"/>
                    </a:lnTo>
                    <a:lnTo>
                      <a:pt x="118" y="142"/>
                    </a:lnTo>
                    <a:lnTo>
                      <a:pt x="120" y="134"/>
                    </a:lnTo>
                    <a:lnTo>
                      <a:pt x="120" y="134"/>
                    </a:lnTo>
                    <a:lnTo>
                      <a:pt x="118" y="132"/>
                    </a:lnTo>
                    <a:lnTo>
                      <a:pt x="118" y="132"/>
                    </a:lnTo>
                    <a:lnTo>
                      <a:pt x="116" y="130"/>
                    </a:lnTo>
                    <a:lnTo>
                      <a:pt x="116" y="128"/>
                    </a:lnTo>
                    <a:lnTo>
                      <a:pt x="118" y="128"/>
                    </a:lnTo>
                    <a:lnTo>
                      <a:pt x="122" y="128"/>
                    </a:lnTo>
                    <a:lnTo>
                      <a:pt x="122" y="112"/>
                    </a:lnTo>
                    <a:lnTo>
                      <a:pt x="114" y="110"/>
                    </a:lnTo>
                    <a:lnTo>
                      <a:pt x="110" y="106"/>
                    </a:lnTo>
                    <a:lnTo>
                      <a:pt x="88" y="92"/>
                    </a:lnTo>
                    <a:lnTo>
                      <a:pt x="80" y="84"/>
                    </a:lnTo>
                    <a:lnTo>
                      <a:pt x="74" y="7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28" y="16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80" y="8"/>
                    </a:lnTo>
                    <a:lnTo>
                      <a:pt x="84" y="10"/>
                    </a:lnTo>
                    <a:lnTo>
                      <a:pt x="88" y="12"/>
                    </a:lnTo>
                    <a:lnTo>
                      <a:pt x="92" y="12"/>
                    </a:lnTo>
                    <a:lnTo>
                      <a:pt x="94" y="1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3" name="Freeform 36">
                <a:extLst>
                  <a:ext uri="{FF2B5EF4-FFF2-40B4-BE49-F238E27FC236}">
                    <a16:creationId xmlns:a16="http://schemas.microsoft.com/office/drawing/2014/main" id="{A9B31920-25CC-4398-A527-744967DD3BB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17675" y="3708400"/>
                <a:ext cx="66675" cy="38100"/>
              </a:xfrm>
              <a:custGeom>
                <a:avLst/>
                <a:gdLst>
                  <a:gd name="T0" fmla="*/ 6 w 42"/>
                  <a:gd name="T1" fmla="*/ 4 h 24"/>
                  <a:gd name="T2" fmla="*/ 0 w 42"/>
                  <a:gd name="T3" fmla="*/ 6 h 24"/>
                  <a:gd name="T4" fmla="*/ 0 w 42"/>
                  <a:gd name="T5" fmla="*/ 6 h 24"/>
                  <a:gd name="T6" fmla="*/ 0 w 42"/>
                  <a:gd name="T7" fmla="*/ 6 h 24"/>
                  <a:gd name="T8" fmla="*/ 0 w 42"/>
                  <a:gd name="T9" fmla="*/ 8 h 24"/>
                  <a:gd name="T10" fmla="*/ 2 w 42"/>
                  <a:gd name="T11" fmla="*/ 10 h 24"/>
                  <a:gd name="T12" fmla="*/ 22 w 42"/>
                  <a:gd name="T13" fmla="*/ 16 h 24"/>
                  <a:gd name="T14" fmla="*/ 22 w 42"/>
                  <a:gd name="T15" fmla="*/ 16 h 24"/>
                  <a:gd name="T16" fmla="*/ 24 w 42"/>
                  <a:gd name="T17" fmla="*/ 20 h 24"/>
                  <a:gd name="T18" fmla="*/ 26 w 42"/>
                  <a:gd name="T19" fmla="*/ 22 h 24"/>
                  <a:gd name="T20" fmla="*/ 28 w 42"/>
                  <a:gd name="T21" fmla="*/ 24 h 24"/>
                  <a:gd name="T22" fmla="*/ 30 w 42"/>
                  <a:gd name="T23" fmla="*/ 22 h 24"/>
                  <a:gd name="T24" fmla="*/ 34 w 42"/>
                  <a:gd name="T25" fmla="*/ 20 h 24"/>
                  <a:gd name="T26" fmla="*/ 38 w 42"/>
                  <a:gd name="T27" fmla="*/ 18 h 24"/>
                  <a:gd name="T28" fmla="*/ 38 w 42"/>
                  <a:gd name="T29" fmla="*/ 18 h 24"/>
                  <a:gd name="T30" fmla="*/ 38 w 42"/>
                  <a:gd name="T31" fmla="*/ 16 h 24"/>
                  <a:gd name="T32" fmla="*/ 38 w 42"/>
                  <a:gd name="T33" fmla="*/ 14 h 24"/>
                  <a:gd name="T34" fmla="*/ 38 w 42"/>
                  <a:gd name="T35" fmla="*/ 12 h 24"/>
                  <a:gd name="T36" fmla="*/ 36 w 42"/>
                  <a:gd name="T37" fmla="*/ 12 h 24"/>
                  <a:gd name="T38" fmla="*/ 40 w 42"/>
                  <a:gd name="T39" fmla="*/ 4 h 24"/>
                  <a:gd name="T40" fmla="*/ 40 w 42"/>
                  <a:gd name="T41" fmla="*/ 4 h 24"/>
                  <a:gd name="T42" fmla="*/ 42 w 42"/>
                  <a:gd name="T43" fmla="*/ 2 h 24"/>
                  <a:gd name="T44" fmla="*/ 42 w 42"/>
                  <a:gd name="T45" fmla="*/ 2 h 24"/>
                  <a:gd name="T46" fmla="*/ 40 w 42"/>
                  <a:gd name="T47" fmla="*/ 0 h 24"/>
                  <a:gd name="T48" fmla="*/ 38 w 42"/>
                  <a:gd name="T49" fmla="*/ 0 h 24"/>
                  <a:gd name="T50" fmla="*/ 36 w 42"/>
                  <a:gd name="T51" fmla="*/ 0 h 24"/>
                  <a:gd name="T52" fmla="*/ 34 w 42"/>
                  <a:gd name="T53" fmla="*/ 2 h 24"/>
                  <a:gd name="T54" fmla="*/ 32 w 42"/>
                  <a:gd name="T55" fmla="*/ 2 h 24"/>
                  <a:gd name="T56" fmla="*/ 28 w 42"/>
                  <a:gd name="T57" fmla="*/ 4 h 24"/>
                  <a:gd name="T58" fmla="*/ 26 w 42"/>
                  <a:gd name="T59" fmla="*/ 4 h 24"/>
                  <a:gd name="T60" fmla="*/ 22 w 42"/>
                  <a:gd name="T61" fmla="*/ 4 h 24"/>
                  <a:gd name="T62" fmla="*/ 18 w 42"/>
                  <a:gd name="T63" fmla="*/ 4 h 24"/>
                  <a:gd name="T64" fmla="*/ 12 w 42"/>
                  <a:gd name="T65" fmla="*/ 4 h 24"/>
                  <a:gd name="T66" fmla="*/ 8 w 42"/>
                  <a:gd name="T67" fmla="*/ 4 h 24"/>
                  <a:gd name="T68" fmla="*/ 6 w 42"/>
                  <a:gd name="T6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" h="24">
                    <a:moveTo>
                      <a:pt x="6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20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4" y="20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4" name="Freeform 37">
                <a:extLst>
                  <a:ext uri="{FF2B5EF4-FFF2-40B4-BE49-F238E27FC236}">
                    <a16:creationId xmlns:a16="http://schemas.microsoft.com/office/drawing/2014/main" id="{FBE962D3-C68C-486A-9F9B-0341180C8D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38300" y="3625850"/>
                <a:ext cx="31750" cy="66675"/>
              </a:xfrm>
              <a:custGeom>
                <a:avLst/>
                <a:gdLst>
                  <a:gd name="T0" fmla="*/ 14 w 20"/>
                  <a:gd name="T1" fmla="*/ 0 h 42"/>
                  <a:gd name="T2" fmla="*/ 14 w 20"/>
                  <a:gd name="T3" fmla="*/ 2 h 42"/>
                  <a:gd name="T4" fmla="*/ 12 w 20"/>
                  <a:gd name="T5" fmla="*/ 2 h 42"/>
                  <a:gd name="T6" fmla="*/ 10 w 20"/>
                  <a:gd name="T7" fmla="*/ 4 h 42"/>
                  <a:gd name="T8" fmla="*/ 8 w 20"/>
                  <a:gd name="T9" fmla="*/ 6 h 42"/>
                  <a:gd name="T10" fmla="*/ 4 w 20"/>
                  <a:gd name="T11" fmla="*/ 6 h 42"/>
                  <a:gd name="T12" fmla="*/ 2 w 20"/>
                  <a:gd name="T13" fmla="*/ 6 h 42"/>
                  <a:gd name="T14" fmla="*/ 2 w 20"/>
                  <a:gd name="T15" fmla="*/ 4 h 42"/>
                  <a:gd name="T16" fmla="*/ 0 w 20"/>
                  <a:gd name="T17" fmla="*/ 4 h 42"/>
                  <a:gd name="T18" fmla="*/ 0 w 20"/>
                  <a:gd name="T19" fmla="*/ 4 h 42"/>
                  <a:gd name="T20" fmla="*/ 2 w 20"/>
                  <a:gd name="T21" fmla="*/ 8 h 42"/>
                  <a:gd name="T22" fmla="*/ 2 w 20"/>
                  <a:gd name="T23" fmla="*/ 12 h 42"/>
                  <a:gd name="T24" fmla="*/ 2 w 20"/>
                  <a:gd name="T25" fmla="*/ 16 h 42"/>
                  <a:gd name="T26" fmla="*/ 0 w 20"/>
                  <a:gd name="T27" fmla="*/ 20 h 42"/>
                  <a:gd name="T28" fmla="*/ 0 w 20"/>
                  <a:gd name="T29" fmla="*/ 38 h 42"/>
                  <a:gd name="T30" fmla="*/ 0 w 20"/>
                  <a:gd name="T31" fmla="*/ 38 h 42"/>
                  <a:gd name="T32" fmla="*/ 4 w 20"/>
                  <a:gd name="T33" fmla="*/ 40 h 42"/>
                  <a:gd name="T34" fmla="*/ 8 w 20"/>
                  <a:gd name="T35" fmla="*/ 40 h 42"/>
                  <a:gd name="T36" fmla="*/ 12 w 20"/>
                  <a:gd name="T37" fmla="*/ 42 h 42"/>
                  <a:gd name="T38" fmla="*/ 12 w 20"/>
                  <a:gd name="T39" fmla="*/ 38 h 42"/>
                  <a:gd name="T40" fmla="*/ 12 w 20"/>
                  <a:gd name="T41" fmla="*/ 36 h 42"/>
                  <a:gd name="T42" fmla="*/ 14 w 20"/>
                  <a:gd name="T43" fmla="*/ 36 h 42"/>
                  <a:gd name="T44" fmla="*/ 16 w 20"/>
                  <a:gd name="T45" fmla="*/ 34 h 42"/>
                  <a:gd name="T46" fmla="*/ 18 w 20"/>
                  <a:gd name="T47" fmla="*/ 34 h 42"/>
                  <a:gd name="T48" fmla="*/ 18 w 20"/>
                  <a:gd name="T49" fmla="*/ 20 h 42"/>
                  <a:gd name="T50" fmla="*/ 18 w 20"/>
                  <a:gd name="T51" fmla="*/ 18 h 42"/>
                  <a:gd name="T52" fmla="*/ 20 w 20"/>
                  <a:gd name="T53" fmla="*/ 16 h 42"/>
                  <a:gd name="T54" fmla="*/ 20 w 20"/>
                  <a:gd name="T55" fmla="*/ 16 h 42"/>
                  <a:gd name="T56" fmla="*/ 20 w 20"/>
                  <a:gd name="T57" fmla="*/ 14 h 42"/>
                  <a:gd name="T58" fmla="*/ 20 w 20"/>
                  <a:gd name="T59" fmla="*/ 10 h 42"/>
                  <a:gd name="T60" fmla="*/ 20 w 20"/>
                  <a:gd name="T61" fmla="*/ 6 h 42"/>
                  <a:gd name="T62" fmla="*/ 18 w 20"/>
                  <a:gd name="T63" fmla="*/ 4 h 42"/>
                  <a:gd name="T64" fmla="*/ 14 w 20"/>
                  <a:gd name="T6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5" name="Freeform 38">
                <a:extLst>
                  <a:ext uri="{FF2B5EF4-FFF2-40B4-BE49-F238E27FC236}">
                    <a16:creationId xmlns:a16="http://schemas.microsoft.com/office/drawing/2014/main" id="{5F6D58FB-70F3-4DDB-8148-84C0522831D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44650" y="3575050"/>
                <a:ext cx="28575" cy="44450"/>
              </a:xfrm>
              <a:custGeom>
                <a:avLst/>
                <a:gdLst>
                  <a:gd name="T0" fmla="*/ 8 w 18"/>
                  <a:gd name="T1" fmla="*/ 4 h 28"/>
                  <a:gd name="T2" fmla="*/ 6 w 18"/>
                  <a:gd name="T3" fmla="*/ 4 h 28"/>
                  <a:gd name="T4" fmla="*/ 6 w 18"/>
                  <a:gd name="T5" fmla="*/ 4 h 28"/>
                  <a:gd name="T6" fmla="*/ 4 w 18"/>
                  <a:gd name="T7" fmla="*/ 4 h 28"/>
                  <a:gd name="T8" fmla="*/ 2 w 18"/>
                  <a:gd name="T9" fmla="*/ 6 h 28"/>
                  <a:gd name="T10" fmla="*/ 0 w 18"/>
                  <a:gd name="T11" fmla="*/ 8 h 28"/>
                  <a:gd name="T12" fmla="*/ 2 w 18"/>
                  <a:gd name="T13" fmla="*/ 10 h 28"/>
                  <a:gd name="T14" fmla="*/ 2 w 18"/>
                  <a:gd name="T15" fmla="*/ 12 h 28"/>
                  <a:gd name="T16" fmla="*/ 2 w 18"/>
                  <a:gd name="T17" fmla="*/ 16 h 28"/>
                  <a:gd name="T18" fmla="*/ 4 w 18"/>
                  <a:gd name="T19" fmla="*/ 20 h 28"/>
                  <a:gd name="T20" fmla="*/ 6 w 18"/>
                  <a:gd name="T21" fmla="*/ 22 h 28"/>
                  <a:gd name="T22" fmla="*/ 12 w 18"/>
                  <a:gd name="T23" fmla="*/ 28 h 28"/>
                  <a:gd name="T24" fmla="*/ 12 w 18"/>
                  <a:gd name="T25" fmla="*/ 28 h 28"/>
                  <a:gd name="T26" fmla="*/ 14 w 18"/>
                  <a:gd name="T27" fmla="*/ 24 h 28"/>
                  <a:gd name="T28" fmla="*/ 14 w 18"/>
                  <a:gd name="T29" fmla="*/ 22 h 28"/>
                  <a:gd name="T30" fmla="*/ 16 w 18"/>
                  <a:gd name="T31" fmla="*/ 18 h 28"/>
                  <a:gd name="T32" fmla="*/ 18 w 18"/>
                  <a:gd name="T33" fmla="*/ 18 h 28"/>
                  <a:gd name="T34" fmla="*/ 18 w 18"/>
                  <a:gd name="T35" fmla="*/ 16 h 28"/>
                  <a:gd name="T36" fmla="*/ 18 w 18"/>
                  <a:gd name="T37" fmla="*/ 14 h 28"/>
                  <a:gd name="T38" fmla="*/ 16 w 18"/>
                  <a:gd name="T39" fmla="*/ 10 h 28"/>
                  <a:gd name="T40" fmla="*/ 16 w 18"/>
                  <a:gd name="T41" fmla="*/ 6 h 28"/>
                  <a:gd name="T42" fmla="*/ 14 w 18"/>
                  <a:gd name="T43" fmla="*/ 4 h 28"/>
                  <a:gd name="T44" fmla="*/ 10 w 18"/>
                  <a:gd name="T45" fmla="*/ 0 h 28"/>
                  <a:gd name="T46" fmla="*/ 8 w 18"/>
                  <a:gd name="T47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" h="28">
                    <a:moveTo>
                      <a:pt x="8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4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" name="Freeform 39">
                <a:extLst>
                  <a:ext uri="{FF2B5EF4-FFF2-40B4-BE49-F238E27FC236}">
                    <a16:creationId xmlns:a16="http://schemas.microsoft.com/office/drawing/2014/main" id="{7BCA6FFA-9CF0-4697-A5F2-D48A39BAEA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60525" y="3403600"/>
                <a:ext cx="161925" cy="95250"/>
              </a:xfrm>
              <a:custGeom>
                <a:avLst/>
                <a:gdLst>
                  <a:gd name="T0" fmla="*/ 34 w 102"/>
                  <a:gd name="T1" fmla="*/ 58 h 60"/>
                  <a:gd name="T2" fmla="*/ 32 w 102"/>
                  <a:gd name="T3" fmla="*/ 56 h 60"/>
                  <a:gd name="T4" fmla="*/ 28 w 102"/>
                  <a:gd name="T5" fmla="*/ 56 h 60"/>
                  <a:gd name="T6" fmla="*/ 20 w 102"/>
                  <a:gd name="T7" fmla="*/ 56 h 60"/>
                  <a:gd name="T8" fmla="*/ 16 w 102"/>
                  <a:gd name="T9" fmla="*/ 56 h 60"/>
                  <a:gd name="T10" fmla="*/ 12 w 102"/>
                  <a:gd name="T11" fmla="*/ 58 h 60"/>
                  <a:gd name="T12" fmla="*/ 10 w 102"/>
                  <a:gd name="T13" fmla="*/ 60 h 60"/>
                  <a:gd name="T14" fmla="*/ 10 w 102"/>
                  <a:gd name="T15" fmla="*/ 56 h 60"/>
                  <a:gd name="T16" fmla="*/ 8 w 102"/>
                  <a:gd name="T17" fmla="*/ 56 h 60"/>
                  <a:gd name="T18" fmla="*/ 8 w 102"/>
                  <a:gd name="T19" fmla="*/ 52 h 60"/>
                  <a:gd name="T20" fmla="*/ 8 w 102"/>
                  <a:gd name="T21" fmla="*/ 38 h 60"/>
                  <a:gd name="T22" fmla="*/ 28 w 102"/>
                  <a:gd name="T23" fmla="*/ 34 h 60"/>
                  <a:gd name="T24" fmla="*/ 28 w 102"/>
                  <a:gd name="T25" fmla="*/ 26 h 60"/>
                  <a:gd name="T26" fmla="*/ 38 w 102"/>
                  <a:gd name="T27" fmla="*/ 12 h 60"/>
                  <a:gd name="T28" fmla="*/ 50 w 102"/>
                  <a:gd name="T29" fmla="*/ 4 h 60"/>
                  <a:gd name="T30" fmla="*/ 52 w 102"/>
                  <a:gd name="T31" fmla="*/ 0 h 60"/>
                  <a:gd name="T32" fmla="*/ 54 w 102"/>
                  <a:gd name="T33" fmla="*/ 0 h 60"/>
                  <a:gd name="T34" fmla="*/ 58 w 102"/>
                  <a:gd name="T35" fmla="*/ 4 h 60"/>
                  <a:gd name="T36" fmla="*/ 60 w 102"/>
                  <a:gd name="T37" fmla="*/ 4 h 60"/>
                  <a:gd name="T38" fmla="*/ 68 w 102"/>
                  <a:gd name="T39" fmla="*/ 4 h 60"/>
                  <a:gd name="T40" fmla="*/ 72 w 102"/>
                  <a:gd name="T41" fmla="*/ 0 h 60"/>
                  <a:gd name="T42" fmla="*/ 80 w 102"/>
                  <a:gd name="T43" fmla="*/ 2 h 60"/>
                  <a:gd name="T44" fmla="*/ 80 w 102"/>
                  <a:gd name="T45" fmla="*/ 4 h 60"/>
                  <a:gd name="T46" fmla="*/ 86 w 102"/>
                  <a:gd name="T47" fmla="*/ 8 h 60"/>
                  <a:gd name="T48" fmla="*/ 92 w 102"/>
                  <a:gd name="T49" fmla="*/ 8 h 60"/>
                  <a:gd name="T50" fmla="*/ 96 w 102"/>
                  <a:gd name="T51" fmla="*/ 8 h 60"/>
                  <a:gd name="T52" fmla="*/ 102 w 102"/>
                  <a:gd name="T53" fmla="*/ 18 h 60"/>
                  <a:gd name="T54" fmla="*/ 98 w 102"/>
                  <a:gd name="T55" fmla="*/ 20 h 60"/>
                  <a:gd name="T56" fmla="*/ 96 w 102"/>
                  <a:gd name="T57" fmla="*/ 28 h 60"/>
                  <a:gd name="T58" fmla="*/ 96 w 102"/>
                  <a:gd name="T59" fmla="*/ 34 h 60"/>
                  <a:gd name="T60" fmla="*/ 92 w 102"/>
                  <a:gd name="T61" fmla="*/ 38 h 60"/>
                  <a:gd name="T62" fmla="*/ 92 w 102"/>
                  <a:gd name="T63" fmla="*/ 44 h 60"/>
                  <a:gd name="T64" fmla="*/ 44 w 102"/>
                  <a:gd name="T65" fmla="*/ 56 h 60"/>
                  <a:gd name="T66" fmla="*/ 36 w 102"/>
                  <a:gd name="T6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" h="60">
                    <a:moveTo>
                      <a:pt x="36" y="60"/>
                    </a:moveTo>
                    <a:lnTo>
                      <a:pt x="34" y="58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28" y="56"/>
                    </a:lnTo>
                    <a:lnTo>
                      <a:pt x="24" y="56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2"/>
                    </a:lnTo>
                    <a:lnTo>
                      <a:pt x="0" y="38"/>
                    </a:lnTo>
                    <a:lnTo>
                      <a:pt x="8" y="38"/>
                    </a:lnTo>
                    <a:lnTo>
                      <a:pt x="20" y="30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28" y="26"/>
                    </a:lnTo>
                    <a:lnTo>
                      <a:pt x="28" y="16"/>
                    </a:lnTo>
                    <a:lnTo>
                      <a:pt x="38" y="12"/>
                    </a:lnTo>
                    <a:lnTo>
                      <a:pt x="44" y="8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6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8" y="20"/>
                    </a:lnTo>
                    <a:lnTo>
                      <a:pt x="96" y="24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96" y="34"/>
                    </a:lnTo>
                    <a:lnTo>
                      <a:pt x="94" y="36"/>
                    </a:lnTo>
                    <a:lnTo>
                      <a:pt x="92" y="38"/>
                    </a:lnTo>
                    <a:lnTo>
                      <a:pt x="90" y="40"/>
                    </a:lnTo>
                    <a:lnTo>
                      <a:pt x="92" y="44"/>
                    </a:lnTo>
                    <a:lnTo>
                      <a:pt x="68" y="46"/>
                    </a:lnTo>
                    <a:lnTo>
                      <a:pt x="44" y="56"/>
                    </a:lnTo>
                    <a:lnTo>
                      <a:pt x="40" y="58"/>
                    </a:lnTo>
                    <a:lnTo>
                      <a:pt x="36" y="6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" name="Freeform 40">
                <a:extLst>
                  <a:ext uri="{FF2B5EF4-FFF2-40B4-BE49-F238E27FC236}">
                    <a16:creationId xmlns:a16="http://schemas.microsoft.com/office/drawing/2014/main" id="{99785304-0C70-459F-B11B-7771CF9373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90675" y="3463925"/>
                <a:ext cx="85725" cy="66675"/>
              </a:xfrm>
              <a:custGeom>
                <a:avLst/>
                <a:gdLst>
                  <a:gd name="T0" fmla="*/ 30 w 54"/>
                  <a:gd name="T1" fmla="*/ 6 h 42"/>
                  <a:gd name="T2" fmla="*/ 20 w 54"/>
                  <a:gd name="T3" fmla="*/ 8 h 42"/>
                  <a:gd name="T4" fmla="*/ 8 w 54"/>
                  <a:gd name="T5" fmla="*/ 16 h 42"/>
                  <a:gd name="T6" fmla="*/ 0 w 54"/>
                  <a:gd name="T7" fmla="*/ 30 h 42"/>
                  <a:gd name="T8" fmla="*/ 2 w 54"/>
                  <a:gd name="T9" fmla="*/ 30 h 42"/>
                  <a:gd name="T10" fmla="*/ 2 w 54"/>
                  <a:gd name="T11" fmla="*/ 28 h 42"/>
                  <a:gd name="T12" fmla="*/ 4 w 54"/>
                  <a:gd name="T13" fmla="*/ 28 h 42"/>
                  <a:gd name="T14" fmla="*/ 6 w 54"/>
                  <a:gd name="T15" fmla="*/ 28 h 42"/>
                  <a:gd name="T16" fmla="*/ 6 w 54"/>
                  <a:gd name="T17" fmla="*/ 28 h 42"/>
                  <a:gd name="T18" fmla="*/ 8 w 54"/>
                  <a:gd name="T19" fmla="*/ 30 h 42"/>
                  <a:gd name="T20" fmla="*/ 8 w 54"/>
                  <a:gd name="T21" fmla="*/ 34 h 42"/>
                  <a:gd name="T22" fmla="*/ 6 w 54"/>
                  <a:gd name="T23" fmla="*/ 40 h 42"/>
                  <a:gd name="T24" fmla="*/ 8 w 54"/>
                  <a:gd name="T25" fmla="*/ 40 h 42"/>
                  <a:gd name="T26" fmla="*/ 12 w 54"/>
                  <a:gd name="T27" fmla="*/ 40 h 42"/>
                  <a:gd name="T28" fmla="*/ 16 w 54"/>
                  <a:gd name="T29" fmla="*/ 40 h 42"/>
                  <a:gd name="T30" fmla="*/ 20 w 54"/>
                  <a:gd name="T31" fmla="*/ 42 h 42"/>
                  <a:gd name="T32" fmla="*/ 22 w 54"/>
                  <a:gd name="T33" fmla="*/ 42 h 42"/>
                  <a:gd name="T34" fmla="*/ 34 w 54"/>
                  <a:gd name="T35" fmla="*/ 34 h 42"/>
                  <a:gd name="T36" fmla="*/ 30 w 54"/>
                  <a:gd name="T37" fmla="*/ 30 h 42"/>
                  <a:gd name="T38" fmla="*/ 36 w 54"/>
                  <a:gd name="T39" fmla="*/ 28 h 42"/>
                  <a:gd name="T40" fmla="*/ 36 w 54"/>
                  <a:gd name="T41" fmla="*/ 28 h 42"/>
                  <a:gd name="T42" fmla="*/ 36 w 54"/>
                  <a:gd name="T43" fmla="*/ 30 h 42"/>
                  <a:gd name="T44" fmla="*/ 36 w 54"/>
                  <a:gd name="T45" fmla="*/ 32 h 42"/>
                  <a:gd name="T46" fmla="*/ 36 w 54"/>
                  <a:gd name="T47" fmla="*/ 32 h 42"/>
                  <a:gd name="T48" fmla="*/ 38 w 54"/>
                  <a:gd name="T49" fmla="*/ 34 h 42"/>
                  <a:gd name="T50" fmla="*/ 40 w 54"/>
                  <a:gd name="T51" fmla="*/ 32 h 42"/>
                  <a:gd name="T52" fmla="*/ 42 w 54"/>
                  <a:gd name="T53" fmla="*/ 32 h 42"/>
                  <a:gd name="T54" fmla="*/ 44 w 54"/>
                  <a:gd name="T55" fmla="*/ 32 h 42"/>
                  <a:gd name="T56" fmla="*/ 46 w 54"/>
                  <a:gd name="T57" fmla="*/ 30 h 42"/>
                  <a:gd name="T58" fmla="*/ 48 w 54"/>
                  <a:gd name="T59" fmla="*/ 28 h 42"/>
                  <a:gd name="T60" fmla="*/ 52 w 54"/>
                  <a:gd name="T61" fmla="*/ 24 h 42"/>
                  <a:gd name="T62" fmla="*/ 50 w 54"/>
                  <a:gd name="T63" fmla="*/ 26 h 42"/>
                  <a:gd name="T64" fmla="*/ 50 w 54"/>
                  <a:gd name="T65" fmla="*/ 26 h 42"/>
                  <a:gd name="T66" fmla="*/ 50 w 54"/>
                  <a:gd name="T67" fmla="*/ 28 h 42"/>
                  <a:gd name="T68" fmla="*/ 52 w 54"/>
                  <a:gd name="T69" fmla="*/ 30 h 42"/>
                  <a:gd name="T70" fmla="*/ 52 w 54"/>
                  <a:gd name="T71" fmla="*/ 30 h 42"/>
                  <a:gd name="T72" fmla="*/ 54 w 54"/>
                  <a:gd name="T73" fmla="*/ 30 h 42"/>
                  <a:gd name="T74" fmla="*/ 54 w 54"/>
                  <a:gd name="T75" fmla="*/ 26 h 42"/>
                  <a:gd name="T76" fmla="*/ 54 w 54"/>
                  <a:gd name="T77" fmla="*/ 26 h 42"/>
                  <a:gd name="T78" fmla="*/ 54 w 54"/>
                  <a:gd name="T79" fmla="*/ 24 h 42"/>
                  <a:gd name="T80" fmla="*/ 52 w 54"/>
                  <a:gd name="T81" fmla="*/ 24 h 42"/>
                  <a:gd name="T82" fmla="*/ 54 w 54"/>
                  <a:gd name="T83" fmla="*/ 22 h 42"/>
                  <a:gd name="T84" fmla="*/ 54 w 54"/>
                  <a:gd name="T85" fmla="*/ 22 h 42"/>
                  <a:gd name="T86" fmla="*/ 54 w 54"/>
                  <a:gd name="T87" fmla="*/ 20 h 42"/>
                  <a:gd name="T88" fmla="*/ 54 w 54"/>
                  <a:gd name="T89" fmla="*/ 20 h 42"/>
                  <a:gd name="T90" fmla="*/ 54 w 54"/>
                  <a:gd name="T91" fmla="*/ 18 h 42"/>
                  <a:gd name="T92" fmla="*/ 52 w 54"/>
                  <a:gd name="T93" fmla="*/ 18 h 42"/>
                  <a:gd name="T94" fmla="*/ 50 w 54"/>
                  <a:gd name="T95" fmla="*/ 18 h 42"/>
                  <a:gd name="T96" fmla="*/ 50 w 54"/>
                  <a:gd name="T97" fmla="*/ 18 h 42"/>
                  <a:gd name="T98" fmla="*/ 50 w 54"/>
                  <a:gd name="T99" fmla="*/ 18 h 42"/>
                  <a:gd name="T100" fmla="*/ 50 w 54"/>
                  <a:gd name="T101" fmla="*/ 18 h 42"/>
                  <a:gd name="T102" fmla="*/ 52 w 54"/>
                  <a:gd name="T103" fmla="*/ 14 h 42"/>
                  <a:gd name="T104" fmla="*/ 44 w 54"/>
                  <a:gd name="T105" fmla="*/ 0 h 42"/>
                  <a:gd name="T106" fmla="*/ 38 w 54"/>
                  <a:gd name="T107" fmla="*/ 4 h 42"/>
                  <a:gd name="T108" fmla="*/ 30 w 54"/>
                  <a:gd name="T109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" h="42">
                    <a:moveTo>
                      <a:pt x="30" y="6"/>
                    </a:moveTo>
                    <a:lnTo>
                      <a:pt x="20" y="8"/>
                    </a:lnTo>
                    <a:lnTo>
                      <a:pt x="8" y="16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34" y="34"/>
                    </a:lnTo>
                    <a:lnTo>
                      <a:pt x="30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28"/>
                    </a:lnTo>
                    <a:lnTo>
                      <a:pt x="52" y="24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2" y="14"/>
                    </a:lnTo>
                    <a:lnTo>
                      <a:pt x="44" y="0"/>
                    </a:lnTo>
                    <a:lnTo>
                      <a:pt x="38" y="4"/>
                    </a:lnTo>
                    <a:lnTo>
                      <a:pt x="30" y="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8" name="Freeform 41">
                <a:extLst>
                  <a:ext uri="{FF2B5EF4-FFF2-40B4-BE49-F238E27FC236}">
                    <a16:creationId xmlns:a16="http://schemas.microsoft.com/office/drawing/2014/main" id="{793A9026-786F-4385-BAC2-7EB71779C4D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81125" y="3333750"/>
                <a:ext cx="250825" cy="288925"/>
              </a:xfrm>
              <a:custGeom>
                <a:avLst/>
                <a:gdLst>
                  <a:gd name="T0" fmla="*/ 138 w 158"/>
                  <a:gd name="T1" fmla="*/ 120 h 182"/>
                  <a:gd name="T2" fmla="*/ 140 w 158"/>
                  <a:gd name="T3" fmla="*/ 130 h 182"/>
                  <a:gd name="T4" fmla="*/ 150 w 158"/>
                  <a:gd name="T5" fmla="*/ 144 h 182"/>
                  <a:gd name="T6" fmla="*/ 138 w 158"/>
                  <a:gd name="T7" fmla="*/ 156 h 182"/>
                  <a:gd name="T8" fmla="*/ 122 w 158"/>
                  <a:gd name="T9" fmla="*/ 156 h 182"/>
                  <a:gd name="T10" fmla="*/ 102 w 158"/>
                  <a:gd name="T11" fmla="*/ 158 h 182"/>
                  <a:gd name="T12" fmla="*/ 100 w 158"/>
                  <a:gd name="T13" fmla="*/ 170 h 182"/>
                  <a:gd name="T14" fmla="*/ 90 w 158"/>
                  <a:gd name="T15" fmla="*/ 180 h 182"/>
                  <a:gd name="T16" fmla="*/ 64 w 158"/>
                  <a:gd name="T17" fmla="*/ 164 h 182"/>
                  <a:gd name="T18" fmla="*/ 58 w 158"/>
                  <a:gd name="T19" fmla="*/ 160 h 182"/>
                  <a:gd name="T20" fmla="*/ 52 w 158"/>
                  <a:gd name="T21" fmla="*/ 158 h 182"/>
                  <a:gd name="T22" fmla="*/ 44 w 158"/>
                  <a:gd name="T23" fmla="*/ 152 h 182"/>
                  <a:gd name="T24" fmla="*/ 40 w 158"/>
                  <a:gd name="T25" fmla="*/ 148 h 182"/>
                  <a:gd name="T26" fmla="*/ 36 w 158"/>
                  <a:gd name="T27" fmla="*/ 144 h 182"/>
                  <a:gd name="T28" fmla="*/ 40 w 158"/>
                  <a:gd name="T29" fmla="*/ 94 h 182"/>
                  <a:gd name="T30" fmla="*/ 38 w 158"/>
                  <a:gd name="T31" fmla="*/ 86 h 182"/>
                  <a:gd name="T32" fmla="*/ 32 w 158"/>
                  <a:gd name="T33" fmla="*/ 78 h 182"/>
                  <a:gd name="T34" fmla="*/ 2 w 158"/>
                  <a:gd name="T35" fmla="*/ 60 h 182"/>
                  <a:gd name="T36" fmla="*/ 0 w 158"/>
                  <a:gd name="T37" fmla="*/ 56 h 182"/>
                  <a:gd name="T38" fmla="*/ 4 w 158"/>
                  <a:gd name="T39" fmla="*/ 48 h 182"/>
                  <a:gd name="T40" fmla="*/ 22 w 158"/>
                  <a:gd name="T41" fmla="*/ 36 h 182"/>
                  <a:gd name="T42" fmla="*/ 30 w 158"/>
                  <a:gd name="T43" fmla="*/ 36 h 182"/>
                  <a:gd name="T44" fmla="*/ 44 w 158"/>
                  <a:gd name="T45" fmla="*/ 32 h 182"/>
                  <a:gd name="T46" fmla="*/ 54 w 158"/>
                  <a:gd name="T47" fmla="*/ 28 h 182"/>
                  <a:gd name="T48" fmla="*/ 70 w 158"/>
                  <a:gd name="T49" fmla="*/ 16 h 182"/>
                  <a:gd name="T50" fmla="*/ 80 w 158"/>
                  <a:gd name="T51" fmla="*/ 12 h 182"/>
                  <a:gd name="T52" fmla="*/ 92 w 158"/>
                  <a:gd name="T53" fmla="*/ 4 h 182"/>
                  <a:gd name="T54" fmla="*/ 98 w 158"/>
                  <a:gd name="T55" fmla="*/ 4 h 182"/>
                  <a:gd name="T56" fmla="*/ 106 w 158"/>
                  <a:gd name="T57" fmla="*/ 14 h 182"/>
                  <a:gd name="T58" fmla="*/ 110 w 158"/>
                  <a:gd name="T59" fmla="*/ 18 h 182"/>
                  <a:gd name="T60" fmla="*/ 110 w 158"/>
                  <a:gd name="T61" fmla="*/ 26 h 182"/>
                  <a:gd name="T62" fmla="*/ 118 w 158"/>
                  <a:gd name="T63" fmla="*/ 32 h 182"/>
                  <a:gd name="T64" fmla="*/ 122 w 158"/>
                  <a:gd name="T65" fmla="*/ 40 h 182"/>
                  <a:gd name="T66" fmla="*/ 126 w 158"/>
                  <a:gd name="T67" fmla="*/ 46 h 182"/>
                  <a:gd name="T68" fmla="*/ 134 w 158"/>
                  <a:gd name="T69" fmla="*/ 52 h 182"/>
                  <a:gd name="T70" fmla="*/ 142 w 158"/>
                  <a:gd name="T71" fmla="*/ 56 h 182"/>
                  <a:gd name="T72" fmla="*/ 156 w 158"/>
                  <a:gd name="T73" fmla="*/ 62 h 182"/>
                  <a:gd name="T74" fmla="*/ 158 w 158"/>
                  <a:gd name="T75" fmla="*/ 64 h 182"/>
                  <a:gd name="T76" fmla="*/ 154 w 158"/>
                  <a:gd name="T77" fmla="*/ 78 h 182"/>
                  <a:gd name="T78" fmla="*/ 140 w 158"/>
                  <a:gd name="T79" fmla="*/ 100 h 182"/>
                  <a:gd name="T80" fmla="*/ 134 w 158"/>
                  <a:gd name="T81" fmla="*/ 112 h 182"/>
                  <a:gd name="T82" fmla="*/ 138 w 158"/>
                  <a:gd name="T83" fmla="*/ 11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8" h="182">
                    <a:moveTo>
                      <a:pt x="140" y="116"/>
                    </a:moveTo>
                    <a:lnTo>
                      <a:pt x="138" y="118"/>
                    </a:lnTo>
                    <a:lnTo>
                      <a:pt x="138" y="120"/>
                    </a:lnTo>
                    <a:lnTo>
                      <a:pt x="138" y="124"/>
                    </a:lnTo>
                    <a:lnTo>
                      <a:pt x="138" y="130"/>
                    </a:lnTo>
                    <a:lnTo>
                      <a:pt x="140" y="130"/>
                    </a:lnTo>
                    <a:lnTo>
                      <a:pt x="140" y="134"/>
                    </a:lnTo>
                    <a:lnTo>
                      <a:pt x="142" y="136"/>
                    </a:lnTo>
                    <a:lnTo>
                      <a:pt x="150" y="144"/>
                    </a:lnTo>
                    <a:lnTo>
                      <a:pt x="150" y="150"/>
                    </a:lnTo>
                    <a:lnTo>
                      <a:pt x="140" y="156"/>
                    </a:lnTo>
                    <a:lnTo>
                      <a:pt x="138" y="156"/>
                    </a:lnTo>
                    <a:lnTo>
                      <a:pt x="134" y="156"/>
                    </a:lnTo>
                    <a:lnTo>
                      <a:pt x="128" y="156"/>
                    </a:lnTo>
                    <a:lnTo>
                      <a:pt x="122" y="156"/>
                    </a:lnTo>
                    <a:lnTo>
                      <a:pt x="114" y="154"/>
                    </a:lnTo>
                    <a:lnTo>
                      <a:pt x="110" y="154"/>
                    </a:lnTo>
                    <a:lnTo>
                      <a:pt x="102" y="158"/>
                    </a:lnTo>
                    <a:lnTo>
                      <a:pt x="100" y="166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2" y="174"/>
                    </a:lnTo>
                    <a:lnTo>
                      <a:pt x="96" y="182"/>
                    </a:lnTo>
                    <a:lnTo>
                      <a:pt x="90" y="180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64" y="164"/>
                    </a:lnTo>
                    <a:lnTo>
                      <a:pt x="64" y="166"/>
                    </a:lnTo>
                    <a:lnTo>
                      <a:pt x="60" y="162"/>
                    </a:lnTo>
                    <a:lnTo>
                      <a:pt x="58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2" y="158"/>
                    </a:lnTo>
                    <a:lnTo>
                      <a:pt x="50" y="156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40" y="148"/>
                    </a:lnTo>
                    <a:lnTo>
                      <a:pt x="40" y="146"/>
                    </a:lnTo>
                    <a:lnTo>
                      <a:pt x="38" y="144"/>
                    </a:lnTo>
                    <a:lnTo>
                      <a:pt x="36" y="144"/>
                    </a:lnTo>
                    <a:lnTo>
                      <a:pt x="36" y="144"/>
                    </a:lnTo>
                    <a:lnTo>
                      <a:pt x="40" y="140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4" y="80"/>
                    </a:lnTo>
                    <a:lnTo>
                      <a:pt x="32" y="78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14" y="50"/>
                    </a:lnTo>
                    <a:lnTo>
                      <a:pt x="14" y="3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8" y="26"/>
                    </a:lnTo>
                    <a:lnTo>
                      <a:pt x="64" y="28"/>
                    </a:lnTo>
                    <a:lnTo>
                      <a:pt x="70" y="16"/>
                    </a:lnTo>
                    <a:lnTo>
                      <a:pt x="78" y="14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4" y="8"/>
                    </a:lnTo>
                    <a:lnTo>
                      <a:pt x="88" y="6"/>
                    </a:lnTo>
                    <a:lnTo>
                      <a:pt x="92" y="4"/>
                    </a:lnTo>
                    <a:lnTo>
                      <a:pt x="94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0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8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4" y="32"/>
                    </a:lnTo>
                    <a:lnTo>
                      <a:pt x="118" y="32"/>
                    </a:lnTo>
                    <a:lnTo>
                      <a:pt x="120" y="34"/>
                    </a:lnTo>
                    <a:lnTo>
                      <a:pt x="122" y="38"/>
                    </a:lnTo>
                    <a:lnTo>
                      <a:pt x="122" y="40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6" y="54"/>
                    </a:lnTo>
                    <a:lnTo>
                      <a:pt x="138" y="54"/>
                    </a:lnTo>
                    <a:lnTo>
                      <a:pt x="142" y="56"/>
                    </a:lnTo>
                    <a:lnTo>
                      <a:pt x="146" y="58"/>
                    </a:lnTo>
                    <a:lnTo>
                      <a:pt x="152" y="60"/>
                    </a:lnTo>
                    <a:lnTo>
                      <a:pt x="156" y="62"/>
                    </a:lnTo>
                    <a:lnTo>
                      <a:pt x="158" y="62"/>
                    </a:lnTo>
                    <a:lnTo>
                      <a:pt x="158" y="62"/>
                    </a:lnTo>
                    <a:lnTo>
                      <a:pt x="158" y="64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4" y="78"/>
                    </a:lnTo>
                    <a:lnTo>
                      <a:pt x="152" y="90"/>
                    </a:lnTo>
                    <a:lnTo>
                      <a:pt x="152" y="90"/>
                    </a:lnTo>
                    <a:lnTo>
                      <a:pt x="140" y="100"/>
                    </a:lnTo>
                    <a:lnTo>
                      <a:pt x="132" y="112"/>
                    </a:lnTo>
                    <a:lnTo>
                      <a:pt x="134" y="112"/>
                    </a:lnTo>
                    <a:lnTo>
                      <a:pt x="134" y="112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38" y="110"/>
                    </a:lnTo>
                    <a:lnTo>
                      <a:pt x="140" y="112"/>
                    </a:lnTo>
                    <a:lnTo>
                      <a:pt x="140" y="11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9" name="Freeform 42">
                <a:extLst>
                  <a:ext uri="{FF2B5EF4-FFF2-40B4-BE49-F238E27FC236}">
                    <a16:creationId xmlns:a16="http://schemas.microsoft.com/office/drawing/2014/main" id="{8ECB34F2-A92B-481E-9D40-7C30E1DA3C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79525" y="3597275"/>
                <a:ext cx="63500" cy="142875"/>
              </a:xfrm>
              <a:custGeom>
                <a:avLst/>
                <a:gdLst>
                  <a:gd name="T0" fmla="*/ 6 w 40"/>
                  <a:gd name="T1" fmla="*/ 0 h 90"/>
                  <a:gd name="T2" fmla="*/ 6 w 40"/>
                  <a:gd name="T3" fmla="*/ 32 h 90"/>
                  <a:gd name="T4" fmla="*/ 4 w 40"/>
                  <a:gd name="T5" fmla="*/ 40 h 90"/>
                  <a:gd name="T6" fmla="*/ 4 w 40"/>
                  <a:gd name="T7" fmla="*/ 46 h 90"/>
                  <a:gd name="T8" fmla="*/ 2 w 40"/>
                  <a:gd name="T9" fmla="*/ 52 h 90"/>
                  <a:gd name="T10" fmla="*/ 0 w 40"/>
                  <a:gd name="T11" fmla="*/ 54 h 90"/>
                  <a:gd name="T12" fmla="*/ 0 w 40"/>
                  <a:gd name="T13" fmla="*/ 56 h 90"/>
                  <a:gd name="T14" fmla="*/ 0 w 40"/>
                  <a:gd name="T15" fmla="*/ 60 h 90"/>
                  <a:gd name="T16" fmla="*/ 0 w 40"/>
                  <a:gd name="T17" fmla="*/ 64 h 90"/>
                  <a:gd name="T18" fmla="*/ 2 w 40"/>
                  <a:gd name="T19" fmla="*/ 66 h 90"/>
                  <a:gd name="T20" fmla="*/ 4 w 40"/>
                  <a:gd name="T21" fmla="*/ 68 h 90"/>
                  <a:gd name="T22" fmla="*/ 4 w 40"/>
                  <a:gd name="T23" fmla="*/ 68 h 90"/>
                  <a:gd name="T24" fmla="*/ 4 w 40"/>
                  <a:gd name="T25" fmla="*/ 84 h 90"/>
                  <a:gd name="T26" fmla="*/ 10 w 40"/>
                  <a:gd name="T27" fmla="*/ 88 h 90"/>
                  <a:gd name="T28" fmla="*/ 12 w 40"/>
                  <a:gd name="T29" fmla="*/ 88 h 90"/>
                  <a:gd name="T30" fmla="*/ 14 w 40"/>
                  <a:gd name="T31" fmla="*/ 86 h 90"/>
                  <a:gd name="T32" fmla="*/ 14 w 40"/>
                  <a:gd name="T33" fmla="*/ 86 h 90"/>
                  <a:gd name="T34" fmla="*/ 16 w 40"/>
                  <a:gd name="T35" fmla="*/ 86 h 90"/>
                  <a:gd name="T36" fmla="*/ 16 w 40"/>
                  <a:gd name="T37" fmla="*/ 88 h 90"/>
                  <a:gd name="T38" fmla="*/ 18 w 40"/>
                  <a:gd name="T39" fmla="*/ 90 h 90"/>
                  <a:gd name="T40" fmla="*/ 18 w 40"/>
                  <a:gd name="T41" fmla="*/ 88 h 90"/>
                  <a:gd name="T42" fmla="*/ 18 w 40"/>
                  <a:gd name="T43" fmla="*/ 86 h 90"/>
                  <a:gd name="T44" fmla="*/ 20 w 40"/>
                  <a:gd name="T45" fmla="*/ 82 h 90"/>
                  <a:gd name="T46" fmla="*/ 22 w 40"/>
                  <a:gd name="T47" fmla="*/ 78 h 90"/>
                  <a:gd name="T48" fmla="*/ 24 w 40"/>
                  <a:gd name="T49" fmla="*/ 74 h 90"/>
                  <a:gd name="T50" fmla="*/ 28 w 40"/>
                  <a:gd name="T51" fmla="*/ 74 h 90"/>
                  <a:gd name="T52" fmla="*/ 32 w 40"/>
                  <a:gd name="T53" fmla="*/ 70 h 90"/>
                  <a:gd name="T54" fmla="*/ 26 w 40"/>
                  <a:gd name="T55" fmla="*/ 64 h 90"/>
                  <a:gd name="T56" fmla="*/ 30 w 40"/>
                  <a:gd name="T57" fmla="*/ 60 h 90"/>
                  <a:gd name="T58" fmla="*/ 32 w 40"/>
                  <a:gd name="T59" fmla="*/ 52 h 90"/>
                  <a:gd name="T60" fmla="*/ 32 w 40"/>
                  <a:gd name="T61" fmla="*/ 42 h 90"/>
                  <a:gd name="T62" fmla="*/ 28 w 40"/>
                  <a:gd name="T63" fmla="*/ 32 h 90"/>
                  <a:gd name="T64" fmla="*/ 32 w 40"/>
                  <a:gd name="T65" fmla="*/ 22 h 90"/>
                  <a:gd name="T66" fmla="*/ 34 w 40"/>
                  <a:gd name="T67" fmla="*/ 14 h 90"/>
                  <a:gd name="T68" fmla="*/ 34 w 40"/>
                  <a:gd name="T69" fmla="*/ 14 h 90"/>
                  <a:gd name="T70" fmla="*/ 36 w 40"/>
                  <a:gd name="T71" fmla="*/ 12 h 90"/>
                  <a:gd name="T72" fmla="*/ 38 w 40"/>
                  <a:gd name="T73" fmla="*/ 10 h 90"/>
                  <a:gd name="T74" fmla="*/ 40 w 40"/>
                  <a:gd name="T75" fmla="*/ 8 h 90"/>
                  <a:gd name="T76" fmla="*/ 40 w 40"/>
                  <a:gd name="T77" fmla="*/ 6 h 90"/>
                  <a:gd name="T78" fmla="*/ 40 w 40"/>
                  <a:gd name="T79" fmla="*/ 4 h 90"/>
                  <a:gd name="T80" fmla="*/ 34 w 40"/>
                  <a:gd name="T81" fmla="*/ 2 h 90"/>
                  <a:gd name="T82" fmla="*/ 30 w 40"/>
                  <a:gd name="T83" fmla="*/ 0 h 90"/>
                  <a:gd name="T84" fmla="*/ 28 w 40"/>
                  <a:gd name="T85" fmla="*/ 0 h 90"/>
                  <a:gd name="T86" fmla="*/ 12 w 40"/>
                  <a:gd name="T87" fmla="*/ 2 h 90"/>
                  <a:gd name="T88" fmla="*/ 6 w 40"/>
                  <a:gd name="T8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0" h="90">
                    <a:moveTo>
                      <a:pt x="6" y="0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4" y="46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84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6" y="86"/>
                    </a:lnTo>
                    <a:lnTo>
                      <a:pt x="16" y="88"/>
                    </a:lnTo>
                    <a:lnTo>
                      <a:pt x="18" y="90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20" y="82"/>
                    </a:lnTo>
                    <a:lnTo>
                      <a:pt x="22" y="78"/>
                    </a:lnTo>
                    <a:lnTo>
                      <a:pt x="24" y="74"/>
                    </a:lnTo>
                    <a:lnTo>
                      <a:pt x="28" y="74"/>
                    </a:lnTo>
                    <a:lnTo>
                      <a:pt x="32" y="70"/>
                    </a:lnTo>
                    <a:lnTo>
                      <a:pt x="26" y="64"/>
                    </a:lnTo>
                    <a:lnTo>
                      <a:pt x="30" y="60"/>
                    </a:lnTo>
                    <a:lnTo>
                      <a:pt x="32" y="52"/>
                    </a:lnTo>
                    <a:lnTo>
                      <a:pt x="32" y="42"/>
                    </a:lnTo>
                    <a:lnTo>
                      <a:pt x="28" y="32"/>
                    </a:lnTo>
                    <a:lnTo>
                      <a:pt x="32" y="2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12" y="2"/>
                    </a:lnTo>
                    <a:lnTo>
                      <a:pt x="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0" name="Freeform 43">
                <a:extLst>
                  <a:ext uri="{FF2B5EF4-FFF2-40B4-BE49-F238E27FC236}">
                    <a16:creationId xmlns:a16="http://schemas.microsoft.com/office/drawing/2014/main" id="{47F18E18-96CD-48DC-BB2F-E2E49B23DF4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81150" y="3194050"/>
                <a:ext cx="165100" cy="282575"/>
              </a:xfrm>
              <a:custGeom>
                <a:avLst/>
                <a:gdLst>
                  <a:gd name="T0" fmla="*/ 28 w 104"/>
                  <a:gd name="T1" fmla="*/ 148 h 178"/>
                  <a:gd name="T2" fmla="*/ 16 w 104"/>
                  <a:gd name="T3" fmla="*/ 144 h 178"/>
                  <a:gd name="T4" fmla="*/ 6 w 104"/>
                  <a:gd name="T5" fmla="*/ 116 h 178"/>
                  <a:gd name="T6" fmla="*/ 6 w 104"/>
                  <a:gd name="T7" fmla="*/ 112 h 178"/>
                  <a:gd name="T8" fmla="*/ 2 w 104"/>
                  <a:gd name="T9" fmla="*/ 106 h 178"/>
                  <a:gd name="T10" fmla="*/ 10 w 104"/>
                  <a:gd name="T11" fmla="*/ 88 h 178"/>
                  <a:gd name="T12" fmla="*/ 6 w 104"/>
                  <a:gd name="T13" fmla="*/ 86 h 178"/>
                  <a:gd name="T14" fmla="*/ 12 w 104"/>
                  <a:gd name="T15" fmla="*/ 76 h 178"/>
                  <a:gd name="T16" fmla="*/ 18 w 104"/>
                  <a:gd name="T17" fmla="*/ 74 h 178"/>
                  <a:gd name="T18" fmla="*/ 18 w 104"/>
                  <a:gd name="T19" fmla="*/ 66 h 178"/>
                  <a:gd name="T20" fmla="*/ 16 w 104"/>
                  <a:gd name="T21" fmla="*/ 60 h 178"/>
                  <a:gd name="T22" fmla="*/ 18 w 104"/>
                  <a:gd name="T23" fmla="*/ 58 h 178"/>
                  <a:gd name="T24" fmla="*/ 20 w 104"/>
                  <a:gd name="T25" fmla="*/ 54 h 178"/>
                  <a:gd name="T26" fmla="*/ 20 w 104"/>
                  <a:gd name="T27" fmla="*/ 44 h 178"/>
                  <a:gd name="T28" fmla="*/ 30 w 104"/>
                  <a:gd name="T29" fmla="*/ 32 h 178"/>
                  <a:gd name="T30" fmla="*/ 44 w 104"/>
                  <a:gd name="T31" fmla="*/ 26 h 178"/>
                  <a:gd name="T32" fmla="*/ 62 w 104"/>
                  <a:gd name="T33" fmla="*/ 6 h 178"/>
                  <a:gd name="T34" fmla="*/ 76 w 104"/>
                  <a:gd name="T35" fmla="*/ 20 h 178"/>
                  <a:gd name="T36" fmla="*/ 72 w 104"/>
                  <a:gd name="T37" fmla="*/ 24 h 178"/>
                  <a:gd name="T38" fmla="*/ 72 w 104"/>
                  <a:gd name="T39" fmla="*/ 30 h 178"/>
                  <a:gd name="T40" fmla="*/ 72 w 104"/>
                  <a:gd name="T41" fmla="*/ 40 h 178"/>
                  <a:gd name="T42" fmla="*/ 78 w 104"/>
                  <a:gd name="T43" fmla="*/ 40 h 178"/>
                  <a:gd name="T44" fmla="*/ 82 w 104"/>
                  <a:gd name="T45" fmla="*/ 42 h 178"/>
                  <a:gd name="T46" fmla="*/ 74 w 104"/>
                  <a:gd name="T47" fmla="*/ 42 h 178"/>
                  <a:gd name="T48" fmla="*/ 78 w 104"/>
                  <a:gd name="T49" fmla="*/ 50 h 178"/>
                  <a:gd name="T50" fmla="*/ 76 w 104"/>
                  <a:gd name="T51" fmla="*/ 56 h 178"/>
                  <a:gd name="T52" fmla="*/ 72 w 104"/>
                  <a:gd name="T53" fmla="*/ 60 h 178"/>
                  <a:gd name="T54" fmla="*/ 72 w 104"/>
                  <a:gd name="T55" fmla="*/ 66 h 178"/>
                  <a:gd name="T56" fmla="*/ 72 w 104"/>
                  <a:gd name="T57" fmla="*/ 70 h 178"/>
                  <a:gd name="T58" fmla="*/ 66 w 104"/>
                  <a:gd name="T59" fmla="*/ 78 h 178"/>
                  <a:gd name="T60" fmla="*/ 64 w 104"/>
                  <a:gd name="T61" fmla="*/ 88 h 178"/>
                  <a:gd name="T62" fmla="*/ 64 w 104"/>
                  <a:gd name="T63" fmla="*/ 94 h 178"/>
                  <a:gd name="T64" fmla="*/ 80 w 104"/>
                  <a:gd name="T65" fmla="*/ 94 h 178"/>
                  <a:gd name="T66" fmla="*/ 96 w 104"/>
                  <a:gd name="T67" fmla="*/ 110 h 178"/>
                  <a:gd name="T68" fmla="*/ 102 w 104"/>
                  <a:gd name="T69" fmla="*/ 132 h 178"/>
                  <a:gd name="T70" fmla="*/ 96 w 104"/>
                  <a:gd name="T71" fmla="*/ 138 h 178"/>
                  <a:gd name="T72" fmla="*/ 78 w 104"/>
                  <a:gd name="T73" fmla="*/ 158 h 178"/>
                  <a:gd name="T74" fmla="*/ 80 w 104"/>
                  <a:gd name="T75" fmla="*/ 160 h 178"/>
                  <a:gd name="T76" fmla="*/ 78 w 104"/>
                  <a:gd name="T77" fmla="*/ 164 h 178"/>
                  <a:gd name="T78" fmla="*/ 58 w 104"/>
                  <a:gd name="T79" fmla="*/ 170 h 178"/>
                  <a:gd name="T80" fmla="*/ 26 w 104"/>
                  <a:gd name="T81" fmla="*/ 178 h 178"/>
                  <a:gd name="T82" fmla="*/ 28 w 104"/>
                  <a:gd name="T83" fmla="*/ 168 h 178"/>
                  <a:gd name="T84" fmla="*/ 32 w 104"/>
                  <a:gd name="T85" fmla="*/ 15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4" h="178">
                    <a:moveTo>
                      <a:pt x="32" y="150"/>
                    </a:moveTo>
                    <a:lnTo>
                      <a:pt x="30" y="150"/>
                    </a:lnTo>
                    <a:lnTo>
                      <a:pt x="28" y="148"/>
                    </a:lnTo>
                    <a:lnTo>
                      <a:pt x="24" y="148"/>
                    </a:lnTo>
                    <a:lnTo>
                      <a:pt x="20" y="146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12" y="142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4" y="108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0"/>
                    </a:lnTo>
                    <a:lnTo>
                      <a:pt x="18" y="66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2" y="48"/>
                    </a:lnTo>
                    <a:lnTo>
                      <a:pt x="20" y="44"/>
                    </a:lnTo>
                    <a:lnTo>
                      <a:pt x="18" y="38"/>
                    </a:lnTo>
                    <a:lnTo>
                      <a:pt x="24" y="34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32"/>
                    </a:lnTo>
                    <a:lnTo>
                      <a:pt x="44" y="26"/>
                    </a:lnTo>
                    <a:lnTo>
                      <a:pt x="44" y="4"/>
                    </a:lnTo>
                    <a:lnTo>
                      <a:pt x="64" y="0"/>
                    </a:lnTo>
                    <a:lnTo>
                      <a:pt x="62" y="6"/>
                    </a:lnTo>
                    <a:lnTo>
                      <a:pt x="66" y="12"/>
                    </a:lnTo>
                    <a:lnTo>
                      <a:pt x="74" y="14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70"/>
                    </a:lnTo>
                    <a:lnTo>
                      <a:pt x="70" y="72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2" y="92"/>
                    </a:lnTo>
                    <a:lnTo>
                      <a:pt x="64" y="94"/>
                    </a:lnTo>
                    <a:lnTo>
                      <a:pt x="66" y="96"/>
                    </a:lnTo>
                    <a:lnTo>
                      <a:pt x="74" y="94"/>
                    </a:lnTo>
                    <a:lnTo>
                      <a:pt x="80" y="94"/>
                    </a:lnTo>
                    <a:lnTo>
                      <a:pt x="88" y="9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0" y="116"/>
                    </a:lnTo>
                    <a:lnTo>
                      <a:pt x="104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0" y="138"/>
                    </a:lnTo>
                    <a:lnTo>
                      <a:pt x="96" y="138"/>
                    </a:lnTo>
                    <a:lnTo>
                      <a:pt x="88" y="144"/>
                    </a:lnTo>
                    <a:lnTo>
                      <a:pt x="78" y="148"/>
                    </a:lnTo>
                    <a:lnTo>
                      <a:pt x="78" y="158"/>
                    </a:lnTo>
                    <a:lnTo>
                      <a:pt x="80" y="158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80" y="162"/>
                    </a:lnTo>
                    <a:lnTo>
                      <a:pt x="80" y="164"/>
                    </a:lnTo>
                    <a:lnTo>
                      <a:pt x="78" y="164"/>
                    </a:lnTo>
                    <a:lnTo>
                      <a:pt x="76" y="164"/>
                    </a:lnTo>
                    <a:lnTo>
                      <a:pt x="70" y="162"/>
                    </a:lnTo>
                    <a:lnTo>
                      <a:pt x="58" y="170"/>
                    </a:lnTo>
                    <a:lnTo>
                      <a:pt x="48" y="172"/>
                    </a:lnTo>
                    <a:lnTo>
                      <a:pt x="36" y="176"/>
                    </a:lnTo>
                    <a:lnTo>
                      <a:pt x="26" y="178"/>
                    </a:lnTo>
                    <a:lnTo>
                      <a:pt x="26" y="176"/>
                    </a:lnTo>
                    <a:lnTo>
                      <a:pt x="26" y="174"/>
                    </a:lnTo>
                    <a:lnTo>
                      <a:pt x="28" y="168"/>
                    </a:lnTo>
                    <a:lnTo>
                      <a:pt x="30" y="162"/>
                    </a:lnTo>
                    <a:lnTo>
                      <a:pt x="30" y="156"/>
                    </a:lnTo>
                    <a:lnTo>
                      <a:pt x="32" y="15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1" name="Freeform 44">
                <a:extLst>
                  <a:ext uri="{FF2B5EF4-FFF2-40B4-BE49-F238E27FC236}">
                    <a16:creationId xmlns:a16="http://schemas.microsoft.com/office/drawing/2014/main" id="{0462A115-A2E7-4AB5-A2FF-04699D9C6E2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43050" y="3251200"/>
                <a:ext cx="73025" cy="98425"/>
              </a:xfrm>
              <a:custGeom>
                <a:avLst/>
                <a:gdLst>
                  <a:gd name="T0" fmla="*/ 24 w 46"/>
                  <a:gd name="T1" fmla="*/ 62 h 62"/>
                  <a:gd name="T2" fmla="*/ 22 w 46"/>
                  <a:gd name="T3" fmla="*/ 60 h 62"/>
                  <a:gd name="T4" fmla="*/ 20 w 46"/>
                  <a:gd name="T5" fmla="*/ 60 h 62"/>
                  <a:gd name="T6" fmla="*/ 16 w 46"/>
                  <a:gd name="T7" fmla="*/ 58 h 62"/>
                  <a:gd name="T8" fmla="*/ 14 w 46"/>
                  <a:gd name="T9" fmla="*/ 56 h 62"/>
                  <a:gd name="T10" fmla="*/ 14 w 46"/>
                  <a:gd name="T11" fmla="*/ 54 h 62"/>
                  <a:gd name="T12" fmla="*/ 0 w 46"/>
                  <a:gd name="T13" fmla="*/ 46 h 62"/>
                  <a:gd name="T14" fmla="*/ 6 w 46"/>
                  <a:gd name="T15" fmla="*/ 40 h 62"/>
                  <a:gd name="T16" fmla="*/ 6 w 46"/>
                  <a:gd name="T17" fmla="*/ 38 h 62"/>
                  <a:gd name="T18" fmla="*/ 8 w 46"/>
                  <a:gd name="T19" fmla="*/ 36 h 62"/>
                  <a:gd name="T20" fmla="*/ 8 w 46"/>
                  <a:gd name="T21" fmla="*/ 34 h 62"/>
                  <a:gd name="T22" fmla="*/ 10 w 46"/>
                  <a:gd name="T23" fmla="*/ 30 h 62"/>
                  <a:gd name="T24" fmla="*/ 12 w 46"/>
                  <a:gd name="T25" fmla="*/ 28 h 62"/>
                  <a:gd name="T26" fmla="*/ 12 w 46"/>
                  <a:gd name="T27" fmla="*/ 24 h 62"/>
                  <a:gd name="T28" fmla="*/ 12 w 46"/>
                  <a:gd name="T29" fmla="*/ 22 h 62"/>
                  <a:gd name="T30" fmla="*/ 14 w 46"/>
                  <a:gd name="T31" fmla="*/ 20 h 62"/>
                  <a:gd name="T32" fmla="*/ 16 w 46"/>
                  <a:gd name="T33" fmla="*/ 16 h 62"/>
                  <a:gd name="T34" fmla="*/ 20 w 46"/>
                  <a:gd name="T35" fmla="*/ 10 h 62"/>
                  <a:gd name="T36" fmla="*/ 22 w 46"/>
                  <a:gd name="T37" fmla="*/ 6 h 62"/>
                  <a:gd name="T38" fmla="*/ 28 w 46"/>
                  <a:gd name="T39" fmla="*/ 2 h 62"/>
                  <a:gd name="T40" fmla="*/ 32 w 46"/>
                  <a:gd name="T41" fmla="*/ 0 h 62"/>
                  <a:gd name="T42" fmla="*/ 34 w 46"/>
                  <a:gd name="T43" fmla="*/ 0 h 62"/>
                  <a:gd name="T44" fmla="*/ 36 w 46"/>
                  <a:gd name="T45" fmla="*/ 0 h 62"/>
                  <a:gd name="T46" fmla="*/ 40 w 46"/>
                  <a:gd name="T47" fmla="*/ 0 h 62"/>
                  <a:gd name="T48" fmla="*/ 42 w 46"/>
                  <a:gd name="T49" fmla="*/ 2 h 62"/>
                  <a:gd name="T50" fmla="*/ 42 w 46"/>
                  <a:gd name="T51" fmla="*/ 2 h 62"/>
                  <a:gd name="T52" fmla="*/ 44 w 46"/>
                  <a:gd name="T53" fmla="*/ 6 h 62"/>
                  <a:gd name="T54" fmla="*/ 44 w 46"/>
                  <a:gd name="T55" fmla="*/ 8 h 62"/>
                  <a:gd name="T56" fmla="*/ 46 w 46"/>
                  <a:gd name="T57" fmla="*/ 12 h 62"/>
                  <a:gd name="T58" fmla="*/ 44 w 46"/>
                  <a:gd name="T59" fmla="*/ 18 h 62"/>
                  <a:gd name="T60" fmla="*/ 42 w 46"/>
                  <a:gd name="T61" fmla="*/ 22 h 62"/>
                  <a:gd name="T62" fmla="*/ 42 w 46"/>
                  <a:gd name="T63" fmla="*/ 22 h 62"/>
                  <a:gd name="T64" fmla="*/ 40 w 46"/>
                  <a:gd name="T65" fmla="*/ 22 h 62"/>
                  <a:gd name="T66" fmla="*/ 40 w 46"/>
                  <a:gd name="T67" fmla="*/ 24 h 62"/>
                  <a:gd name="T68" fmla="*/ 40 w 46"/>
                  <a:gd name="T69" fmla="*/ 24 h 62"/>
                  <a:gd name="T70" fmla="*/ 42 w 46"/>
                  <a:gd name="T71" fmla="*/ 26 h 62"/>
                  <a:gd name="T72" fmla="*/ 42 w 46"/>
                  <a:gd name="T73" fmla="*/ 28 h 62"/>
                  <a:gd name="T74" fmla="*/ 42 w 46"/>
                  <a:gd name="T75" fmla="*/ 30 h 62"/>
                  <a:gd name="T76" fmla="*/ 42 w 46"/>
                  <a:gd name="T77" fmla="*/ 34 h 62"/>
                  <a:gd name="T78" fmla="*/ 42 w 46"/>
                  <a:gd name="T79" fmla="*/ 38 h 62"/>
                  <a:gd name="T80" fmla="*/ 42 w 46"/>
                  <a:gd name="T81" fmla="*/ 40 h 62"/>
                  <a:gd name="T82" fmla="*/ 36 w 46"/>
                  <a:gd name="T83" fmla="*/ 40 h 62"/>
                  <a:gd name="T84" fmla="*/ 32 w 46"/>
                  <a:gd name="T85" fmla="*/ 46 h 62"/>
                  <a:gd name="T86" fmla="*/ 32 w 46"/>
                  <a:gd name="T87" fmla="*/ 46 h 62"/>
                  <a:gd name="T88" fmla="*/ 30 w 46"/>
                  <a:gd name="T89" fmla="*/ 48 h 62"/>
                  <a:gd name="T90" fmla="*/ 30 w 46"/>
                  <a:gd name="T91" fmla="*/ 50 h 62"/>
                  <a:gd name="T92" fmla="*/ 34 w 46"/>
                  <a:gd name="T93" fmla="*/ 52 h 62"/>
                  <a:gd name="T94" fmla="*/ 24 w 46"/>
                  <a:gd name="T9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6" h="62">
                    <a:moveTo>
                      <a:pt x="24" y="62"/>
                    </a:moveTo>
                    <a:lnTo>
                      <a:pt x="22" y="60"/>
                    </a:lnTo>
                    <a:lnTo>
                      <a:pt x="20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0" y="46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0"/>
                    </a:lnTo>
                    <a:lnTo>
                      <a:pt x="12" y="28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6" y="16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44" y="18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24" y="6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2" name="Freeform 45">
                <a:extLst>
                  <a:ext uri="{FF2B5EF4-FFF2-40B4-BE49-F238E27FC236}">
                    <a16:creationId xmlns:a16="http://schemas.microsoft.com/office/drawing/2014/main" id="{ADC599DA-D5BB-47EA-9F72-B622C6859B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30350" y="3324225"/>
                <a:ext cx="63500" cy="73025"/>
              </a:xfrm>
              <a:custGeom>
                <a:avLst/>
                <a:gdLst>
                  <a:gd name="T0" fmla="*/ 8 w 40"/>
                  <a:gd name="T1" fmla="*/ 0 h 46"/>
                  <a:gd name="T2" fmla="*/ 22 w 40"/>
                  <a:gd name="T3" fmla="*/ 8 h 46"/>
                  <a:gd name="T4" fmla="*/ 22 w 40"/>
                  <a:gd name="T5" fmla="*/ 10 h 46"/>
                  <a:gd name="T6" fmla="*/ 24 w 40"/>
                  <a:gd name="T7" fmla="*/ 12 h 46"/>
                  <a:gd name="T8" fmla="*/ 28 w 40"/>
                  <a:gd name="T9" fmla="*/ 14 h 46"/>
                  <a:gd name="T10" fmla="*/ 30 w 40"/>
                  <a:gd name="T11" fmla="*/ 14 h 46"/>
                  <a:gd name="T12" fmla="*/ 32 w 40"/>
                  <a:gd name="T13" fmla="*/ 16 h 46"/>
                  <a:gd name="T14" fmla="*/ 32 w 40"/>
                  <a:gd name="T15" fmla="*/ 18 h 46"/>
                  <a:gd name="T16" fmla="*/ 32 w 40"/>
                  <a:gd name="T17" fmla="*/ 22 h 46"/>
                  <a:gd name="T18" fmla="*/ 34 w 40"/>
                  <a:gd name="T19" fmla="*/ 24 h 46"/>
                  <a:gd name="T20" fmla="*/ 36 w 40"/>
                  <a:gd name="T21" fmla="*/ 28 h 46"/>
                  <a:gd name="T22" fmla="*/ 38 w 40"/>
                  <a:gd name="T23" fmla="*/ 30 h 46"/>
                  <a:gd name="T24" fmla="*/ 38 w 40"/>
                  <a:gd name="T25" fmla="*/ 30 h 46"/>
                  <a:gd name="T26" fmla="*/ 40 w 40"/>
                  <a:gd name="T27" fmla="*/ 32 h 46"/>
                  <a:gd name="T28" fmla="*/ 38 w 40"/>
                  <a:gd name="T29" fmla="*/ 34 h 46"/>
                  <a:gd name="T30" fmla="*/ 38 w 40"/>
                  <a:gd name="T31" fmla="*/ 34 h 46"/>
                  <a:gd name="T32" fmla="*/ 36 w 40"/>
                  <a:gd name="T33" fmla="*/ 36 h 46"/>
                  <a:gd name="T34" fmla="*/ 36 w 40"/>
                  <a:gd name="T35" fmla="*/ 36 h 46"/>
                  <a:gd name="T36" fmla="*/ 32 w 40"/>
                  <a:gd name="T37" fmla="*/ 38 h 46"/>
                  <a:gd name="T38" fmla="*/ 30 w 40"/>
                  <a:gd name="T39" fmla="*/ 40 h 46"/>
                  <a:gd name="T40" fmla="*/ 30 w 40"/>
                  <a:gd name="T41" fmla="*/ 42 h 46"/>
                  <a:gd name="T42" fmla="*/ 28 w 40"/>
                  <a:gd name="T43" fmla="*/ 44 h 46"/>
                  <a:gd name="T44" fmla="*/ 28 w 40"/>
                  <a:gd name="T45" fmla="*/ 46 h 46"/>
                  <a:gd name="T46" fmla="*/ 26 w 40"/>
                  <a:gd name="T47" fmla="*/ 42 h 46"/>
                  <a:gd name="T48" fmla="*/ 24 w 40"/>
                  <a:gd name="T49" fmla="*/ 38 h 46"/>
                  <a:gd name="T50" fmla="*/ 22 w 40"/>
                  <a:gd name="T51" fmla="*/ 38 h 46"/>
                  <a:gd name="T52" fmla="*/ 20 w 40"/>
                  <a:gd name="T53" fmla="*/ 38 h 46"/>
                  <a:gd name="T54" fmla="*/ 20 w 40"/>
                  <a:gd name="T55" fmla="*/ 36 h 46"/>
                  <a:gd name="T56" fmla="*/ 18 w 40"/>
                  <a:gd name="T57" fmla="*/ 36 h 46"/>
                  <a:gd name="T58" fmla="*/ 16 w 40"/>
                  <a:gd name="T59" fmla="*/ 32 h 46"/>
                  <a:gd name="T60" fmla="*/ 14 w 40"/>
                  <a:gd name="T61" fmla="*/ 28 h 46"/>
                  <a:gd name="T62" fmla="*/ 14 w 40"/>
                  <a:gd name="T63" fmla="*/ 26 h 46"/>
                  <a:gd name="T64" fmla="*/ 16 w 40"/>
                  <a:gd name="T65" fmla="*/ 24 h 46"/>
                  <a:gd name="T66" fmla="*/ 16 w 40"/>
                  <a:gd name="T67" fmla="*/ 22 h 46"/>
                  <a:gd name="T68" fmla="*/ 0 w 40"/>
                  <a:gd name="T69" fmla="*/ 6 h 46"/>
                  <a:gd name="T70" fmla="*/ 2 w 40"/>
                  <a:gd name="T71" fmla="*/ 6 h 46"/>
                  <a:gd name="T72" fmla="*/ 4 w 40"/>
                  <a:gd name="T73" fmla="*/ 4 h 46"/>
                  <a:gd name="T74" fmla="*/ 6 w 40"/>
                  <a:gd name="T75" fmla="*/ 2 h 46"/>
                  <a:gd name="T76" fmla="*/ 8 w 40"/>
                  <a:gd name="T7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0" h="46">
                    <a:moveTo>
                      <a:pt x="8" y="0"/>
                    </a:moveTo>
                    <a:lnTo>
                      <a:pt x="22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2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3" name="Freeform 46">
                <a:extLst>
                  <a:ext uri="{FF2B5EF4-FFF2-40B4-BE49-F238E27FC236}">
                    <a16:creationId xmlns:a16="http://schemas.microsoft.com/office/drawing/2014/main" id="{B5B8D7C1-6F81-47B7-AE79-956C099645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74800" y="3378200"/>
                <a:ext cx="25400" cy="41275"/>
              </a:xfrm>
              <a:custGeom>
                <a:avLst/>
                <a:gdLst>
                  <a:gd name="T0" fmla="*/ 10 w 16"/>
                  <a:gd name="T1" fmla="*/ 0 h 26"/>
                  <a:gd name="T2" fmla="*/ 10 w 16"/>
                  <a:gd name="T3" fmla="*/ 0 h 26"/>
                  <a:gd name="T4" fmla="*/ 8 w 16"/>
                  <a:gd name="T5" fmla="*/ 0 h 26"/>
                  <a:gd name="T6" fmla="*/ 6 w 16"/>
                  <a:gd name="T7" fmla="*/ 2 h 26"/>
                  <a:gd name="T8" fmla="*/ 4 w 16"/>
                  <a:gd name="T9" fmla="*/ 4 h 26"/>
                  <a:gd name="T10" fmla="*/ 2 w 16"/>
                  <a:gd name="T11" fmla="*/ 6 h 26"/>
                  <a:gd name="T12" fmla="*/ 0 w 16"/>
                  <a:gd name="T13" fmla="*/ 12 h 26"/>
                  <a:gd name="T14" fmla="*/ 0 w 16"/>
                  <a:gd name="T15" fmla="*/ 12 h 26"/>
                  <a:gd name="T16" fmla="*/ 2 w 16"/>
                  <a:gd name="T17" fmla="*/ 14 h 26"/>
                  <a:gd name="T18" fmla="*/ 2 w 16"/>
                  <a:gd name="T19" fmla="*/ 16 h 26"/>
                  <a:gd name="T20" fmla="*/ 6 w 16"/>
                  <a:gd name="T21" fmla="*/ 20 h 26"/>
                  <a:gd name="T22" fmla="*/ 10 w 16"/>
                  <a:gd name="T23" fmla="*/ 24 h 26"/>
                  <a:gd name="T24" fmla="*/ 16 w 16"/>
                  <a:gd name="T25" fmla="*/ 26 h 26"/>
                  <a:gd name="T26" fmla="*/ 10 w 16"/>
                  <a:gd name="T2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10" y="24"/>
                    </a:lnTo>
                    <a:lnTo>
                      <a:pt x="16" y="26"/>
                    </a:lnTo>
                    <a:lnTo>
                      <a:pt x="1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4" name="Freeform 47">
                <a:extLst>
                  <a:ext uri="{FF2B5EF4-FFF2-40B4-BE49-F238E27FC236}">
                    <a16:creationId xmlns:a16="http://schemas.microsoft.com/office/drawing/2014/main" id="{EEB288BD-445A-463A-B9EA-63CF5CA5810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50950" y="3184525"/>
                <a:ext cx="111125" cy="133350"/>
              </a:xfrm>
              <a:custGeom>
                <a:avLst/>
                <a:gdLst>
                  <a:gd name="T0" fmla="*/ 58 w 70"/>
                  <a:gd name="T1" fmla="*/ 30 h 84"/>
                  <a:gd name="T2" fmla="*/ 54 w 70"/>
                  <a:gd name="T3" fmla="*/ 26 h 84"/>
                  <a:gd name="T4" fmla="*/ 54 w 70"/>
                  <a:gd name="T5" fmla="*/ 20 h 84"/>
                  <a:gd name="T6" fmla="*/ 52 w 70"/>
                  <a:gd name="T7" fmla="*/ 18 h 84"/>
                  <a:gd name="T8" fmla="*/ 50 w 70"/>
                  <a:gd name="T9" fmla="*/ 20 h 84"/>
                  <a:gd name="T10" fmla="*/ 46 w 70"/>
                  <a:gd name="T11" fmla="*/ 22 h 84"/>
                  <a:gd name="T12" fmla="*/ 42 w 70"/>
                  <a:gd name="T13" fmla="*/ 18 h 84"/>
                  <a:gd name="T14" fmla="*/ 38 w 70"/>
                  <a:gd name="T15" fmla="*/ 14 h 84"/>
                  <a:gd name="T16" fmla="*/ 40 w 70"/>
                  <a:gd name="T17" fmla="*/ 8 h 84"/>
                  <a:gd name="T18" fmla="*/ 38 w 70"/>
                  <a:gd name="T19" fmla="*/ 0 h 84"/>
                  <a:gd name="T20" fmla="*/ 30 w 70"/>
                  <a:gd name="T21" fmla="*/ 14 h 84"/>
                  <a:gd name="T22" fmla="*/ 32 w 70"/>
                  <a:gd name="T23" fmla="*/ 16 h 84"/>
                  <a:gd name="T24" fmla="*/ 28 w 70"/>
                  <a:gd name="T25" fmla="*/ 22 h 84"/>
                  <a:gd name="T26" fmla="*/ 20 w 70"/>
                  <a:gd name="T27" fmla="*/ 26 h 84"/>
                  <a:gd name="T28" fmla="*/ 2 w 70"/>
                  <a:gd name="T29" fmla="*/ 24 h 84"/>
                  <a:gd name="T30" fmla="*/ 0 w 70"/>
                  <a:gd name="T31" fmla="*/ 26 h 84"/>
                  <a:gd name="T32" fmla="*/ 0 w 70"/>
                  <a:gd name="T33" fmla="*/ 32 h 84"/>
                  <a:gd name="T34" fmla="*/ 4 w 70"/>
                  <a:gd name="T35" fmla="*/ 36 h 84"/>
                  <a:gd name="T36" fmla="*/ 6 w 70"/>
                  <a:gd name="T37" fmla="*/ 36 h 84"/>
                  <a:gd name="T38" fmla="*/ 12 w 70"/>
                  <a:gd name="T39" fmla="*/ 42 h 84"/>
                  <a:gd name="T40" fmla="*/ 16 w 70"/>
                  <a:gd name="T41" fmla="*/ 54 h 84"/>
                  <a:gd name="T42" fmla="*/ 16 w 70"/>
                  <a:gd name="T43" fmla="*/ 58 h 84"/>
                  <a:gd name="T44" fmla="*/ 16 w 70"/>
                  <a:gd name="T45" fmla="*/ 66 h 84"/>
                  <a:gd name="T46" fmla="*/ 16 w 70"/>
                  <a:gd name="T47" fmla="*/ 72 h 84"/>
                  <a:gd name="T48" fmla="*/ 14 w 70"/>
                  <a:gd name="T49" fmla="*/ 74 h 84"/>
                  <a:gd name="T50" fmla="*/ 14 w 70"/>
                  <a:gd name="T51" fmla="*/ 78 h 84"/>
                  <a:gd name="T52" fmla="*/ 16 w 70"/>
                  <a:gd name="T53" fmla="*/ 82 h 84"/>
                  <a:gd name="T54" fmla="*/ 26 w 70"/>
                  <a:gd name="T55" fmla="*/ 84 h 84"/>
                  <a:gd name="T56" fmla="*/ 42 w 70"/>
                  <a:gd name="T57" fmla="*/ 78 h 84"/>
                  <a:gd name="T58" fmla="*/ 62 w 70"/>
                  <a:gd name="T59" fmla="*/ 66 h 84"/>
                  <a:gd name="T60" fmla="*/ 68 w 70"/>
                  <a:gd name="T61" fmla="*/ 56 h 84"/>
                  <a:gd name="T62" fmla="*/ 70 w 70"/>
                  <a:gd name="T63" fmla="*/ 50 h 84"/>
                  <a:gd name="T64" fmla="*/ 68 w 70"/>
                  <a:gd name="T65" fmla="*/ 46 h 84"/>
                  <a:gd name="T66" fmla="*/ 64 w 70"/>
                  <a:gd name="T67" fmla="*/ 38 h 84"/>
                  <a:gd name="T68" fmla="*/ 62 w 70"/>
                  <a:gd name="T69" fmla="*/ 3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0" h="84">
                    <a:moveTo>
                      <a:pt x="62" y="30"/>
                    </a:moveTo>
                    <a:lnTo>
                      <a:pt x="58" y="30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8"/>
                    </a:lnTo>
                    <a:lnTo>
                      <a:pt x="50" y="2"/>
                    </a:lnTo>
                    <a:lnTo>
                      <a:pt x="38" y="0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8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6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4" y="80"/>
                    </a:lnTo>
                    <a:lnTo>
                      <a:pt x="16" y="82"/>
                    </a:lnTo>
                    <a:lnTo>
                      <a:pt x="20" y="84"/>
                    </a:lnTo>
                    <a:lnTo>
                      <a:pt x="26" y="84"/>
                    </a:lnTo>
                    <a:lnTo>
                      <a:pt x="30" y="82"/>
                    </a:lnTo>
                    <a:lnTo>
                      <a:pt x="42" y="78"/>
                    </a:lnTo>
                    <a:lnTo>
                      <a:pt x="54" y="72"/>
                    </a:lnTo>
                    <a:lnTo>
                      <a:pt x="62" y="66"/>
                    </a:lnTo>
                    <a:lnTo>
                      <a:pt x="66" y="62"/>
                    </a:lnTo>
                    <a:lnTo>
                      <a:pt x="68" y="56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5" name="Freeform 48">
                <a:extLst>
                  <a:ext uri="{FF2B5EF4-FFF2-40B4-BE49-F238E27FC236}">
                    <a16:creationId xmlns:a16="http://schemas.microsoft.com/office/drawing/2014/main" id="{11CD38AA-000E-4CAD-8D76-04FF4718F2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46200" y="3054350"/>
                <a:ext cx="171450" cy="317500"/>
              </a:xfrm>
              <a:custGeom>
                <a:avLst/>
                <a:gdLst>
                  <a:gd name="T0" fmla="*/ 38 w 108"/>
                  <a:gd name="T1" fmla="*/ 2 h 200"/>
                  <a:gd name="T2" fmla="*/ 32 w 108"/>
                  <a:gd name="T3" fmla="*/ 0 h 200"/>
                  <a:gd name="T4" fmla="*/ 24 w 108"/>
                  <a:gd name="T5" fmla="*/ 2 h 200"/>
                  <a:gd name="T6" fmla="*/ 14 w 108"/>
                  <a:gd name="T7" fmla="*/ 16 h 200"/>
                  <a:gd name="T8" fmla="*/ 16 w 108"/>
                  <a:gd name="T9" fmla="*/ 22 h 200"/>
                  <a:gd name="T10" fmla="*/ 14 w 108"/>
                  <a:gd name="T11" fmla="*/ 32 h 200"/>
                  <a:gd name="T12" fmla="*/ 10 w 108"/>
                  <a:gd name="T13" fmla="*/ 36 h 200"/>
                  <a:gd name="T14" fmla="*/ 6 w 108"/>
                  <a:gd name="T15" fmla="*/ 44 h 200"/>
                  <a:gd name="T16" fmla="*/ 4 w 108"/>
                  <a:gd name="T17" fmla="*/ 52 h 200"/>
                  <a:gd name="T18" fmla="*/ 14 w 108"/>
                  <a:gd name="T19" fmla="*/ 54 h 200"/>
                  <a:gd name="T20" fmla="*/ 12 w 108"/>
                  <a:gd name="T21" fmla="*/ 58 h 200"/>
                  <a:gd name="T22" fmla="*/ 12 w 108"/>
                  <a:gd name="T23" fmla="*/ 64 h 200"/>
                  <a:gd name="T24" fmla="*/ 14 w 108"/>
                  <a:gd name="T25" fmla="*/ 70 h 200"/>
                  <a:gd name="T26" fmla="*/ 24 w 108"/>
                  <a:gd name="T27" fmla="*/ 76 h 200"/>
                  <a:gd name="T28" fmla="*/ 24 w 108"/>
                  <a:gd name="T29" fmla="*/ 82 h 200"/>
                  <a:gd name="T30" fmla="*/ 22 w 108"/>
                  <a:gd name="T31" fmla="*/ 86 h 200"/>
                  <a:gd name="T32" fmla="*/ 18 w 108"/>
                  <a:gd name="T33" fmla="*/ 94 h 200"/>
                  <a:gd name="T34" fmla="*/ 20 w 108"/>
                  <a:gd name="T35" fmla="*/ 98 h 200"/>
                  <a:gd name="T36" fmla="*/ 32 w 108"/>
                  <a:gd name="T37" fmla="*/ 92 h 200"/>
                  <a:gd name="T38" fmla="*/ 36 w 108"/>
                  <a:gd name="T39" fmla="*/ 102 h 200"/>
                  <a:gd name="T40" fmla="*/ 40 w 108"/>
                  <a:gd name="T41" fmla="*/ 114 h 200"/>
                  <a:gd name="T42" fmla="*/ 22 w 108"/>
                  <a:gd name="T43" fmla="*/ 128 h 200"/>
                  <a:gd name="T44" fmla="*/ 28 w 108"/>
                  <a:gd name="T45" fmla="*/ 140 h 200"/>
                  <a:gd name="T46" fmla="*/ 20 w 108"/>
                  <a:gd name="T47" fmla="*/ 154 h 200"/>
                  <a:gd name="T48" fmla="*/ 18 w 108"/>
                  <a:gd name="T49" fmla="*/ 156 h 200"/>
                  <a:gd name="T50" fmla="*/ 18 w 108"/>
                  <a:gd name="T51" fmla="*/ 160 h 200"/>
                  <a:gd name="T52" fmla="*/ 38 w 108"/>
                  <a:gd name="T53" fmla="*/ 164 h 200"/>
                  <a:gd name="T54" fmla="*/ 52 w 108"/>
                  <a:gd name="T55" fmla="*/ 158 h 200"/>
                  <a:gd name="T56" fmla="*/ 52 w 108"/>
                  <a:gd name="T57" fmla="*/ 162 h 200"/>
                  <a:gd name="T58" fmla="*/ 44 w 108"/>
                  <a:gd name="T59" fmla="*/ 166 h 200"/>
                  <a:gd name="T60" fmla="*/ 0 w 108"/>
                  <a:gd name="T61" fmla="*/ 196 h 200"/>
                  <a:gd name="T62" fmla="*/ 28 w 108"/>
                  <a:gd name="T63" fmla="*/ 190 h 200"/>
                  <a:gd name="T64" fmla="*/ 58 w 108"/>
                  <a:gd name="T65" fmla="*/ 188 h 200"/>
                  <a:gd name="T66" fmla="*/ 108 w 108"/>
                  <a:gd name="T67" fmla="*/ 174 h 200"/>
                  <a:gd name="T68" fmla="*/ 98 w 108"/>
                  <a:gd name="T69" fmla="*/ 164 h 200"/>
                  <a:gd name="T70" fmla="*/ 102 w 108"/>
                  <a:gd name="T71" fmla="*/ 158 h 200"/>
                  <a:gd name="T72" fmla="*/ 102 w 108"/>
                  <a:gd name="T73" fmla="*/ 150 h 200"/>
                  <a:gd name="T74" fmla="*/ 100 w 108"/>
                  <a:gd name="T75" fmla="*/ 146 h 200"/>
                  <a:gd name="T76" fmla="*/ 94 w 108"/>
                  <a:gd name="T77" fmla="*/ 140 h 200"/>
                  <a:gd name="T78" fmla="*/ 88 w 108"/>
                  <a:gd name="T79" fmla="*/ 136 h 200"/>
                  <a:gd name="T80" fmla="*/ 84 w 108"/>
                  <a:gd name="T81" fmla="*/ 120 h 200"/>
                  <a:gd name="T82" fmla="*/ 66 w 108"/>
                  <a:gd name="T83" fmla="*/ 100 h 200"/>
                  <a:gd name="T84" fmla="*/ 64 w 108"/>
                  <a:gd name="T85" fmla="*/ 84 h 200"/>
                  <a:gd name="T86" fmla="*/ 56 w 108"/>
                  <a:gd name="T87" fmla="*/ 68 h 200"/>
                  <a:gd name="T88" fmla="*/ 56 w 108"/>
                  <a:gd name="T89" fmla="*/ 44 h 200"/>
                  <a:gd name="T90" fmla="*/ 56 w 108"/>
                  <a:gd name="T91" fmla="*/ 42 h 200"/>
                  <a:gd name="T92" fmla="*/ 52 w 108"/>
                  <a:gd name="T93" fmla="*/ 36 h 200"/>
                  <a:gd name="T94" fmla="*/ 48 w 108"/>
                  <a:gd name="T95" fmla="*/ 34 h 200"/>
                  <a:gd name="T96" fmla="*/ 44 w 108"/>
                  <a:gd name="T97" fmla="*/ 32 h 200"/>
                  <a:gd name="T98" fmla="*/ 36 w 108"/>
                  <a:gd name="T99" fmla="*/ 28 h 200"/>
                  <a:gd name="T100" fmla="*/ 34 w 108"/>
                  <a:gd name="T101" fmla="*/ 26 h 200"/>
                  <a:gd name="T102" fmla="*/ 34 w 108"/>
                  <a:gd name="T103" fmla="*/ 20 h 200"/>
                  <a:gd name="T104" fmla="*/ 38 w 108"/>
                  <a:gd name="T105" fmla="*/ 14 h 200"/>
                  <a:gd name="T106" fmla="*/ 40 w 108"/>
                  <a:gd name="T107" fmla="*/ 8 h 200"/>
                  <a:gd name="T108" fmla="*/ 40 w 108"/>
                  <a:gd name="T109" fmla="*/ 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8" h="200">
                    <a:moveTo>
                      <a:pt x="40" y="2"/>
                    </a:move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0" y="36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70"/>
                    </a:lnTo>
                    <a:lnTo>
                      <a:pt x="16" y="72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4" y="82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20" y="98"/>
                    </a:lnTo>
                    <a:lnTo>
                      <a:pt x="22" y="100"/>
                    </a:lnTo>
                    <a:lnTo>
                      <a:pt x="32" y="92"/>
                    </a:lnTo>
                    <a:lnTo>
                      <a:pt x="44" y="94"/>
                    </a:lnTo>
                    <a:lnTo>
                      <a:pt x="36" y="102"/>
                    </a:lnTo>
                    <a:lnTo>
                      <a:pt x="34" y="114"/>
                    </a:lnTo>
                    <a:lnTo>
                      <a:pt x="40" y="114"/>
                    </a:lnTo>
                    <a:lnTo>
                      <a:pt x="40" y="128"/>
                    </a:lnTo>
                    <a:lnTo>
                      <a:pt x="22" y="128"/>
                    </a:lnTo>
                    <a:lnTo>
                      <a:pt x="22" y="138"/>
                    </a:lnTo>
                    <a:lnTo>
                      <a:pt x="28" y="140"/>
                    </a:lnTo>
                    <a:lnTo>
                      <a:pt x="20" y="152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8" y="156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38" y="164"/>
                    </a:lnTo>
                    <a:lnTo>
                      <a:pt x="48" y="160"/>
                    </a:lnTo>
                    <a:lnTo>
                      <a:pt x="52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8" y="164"/>
                    </a:lnTo>
                    <a:lnTo>
                      <a:pt x="44" y="166"/>
                    </a:lnTo>
                    <a:lnTo>
                      <a:pt x="20" y="176"/>
                    </a:lnTo>
                    <a:lnTo>
                      <a:pt x="0" y="196"/>
                    </a:lnTo>
                    <a:lnTo>
                      <a:pt x="10" y="200"/>
                    </a:lnTo>
                    <a:lnTo>
                      <a:pt x="28" y="190"/>
                    </a:lnTo>
                    <a:lnTo>
                      <a:pt x="36" y="188"/>
                    </a:lnTo>
                    <a:lnTo>
                      <a:pt x="58" y="188"/>
                    </a:lnTo>
                    <a:lnTo>
                      <a:pt x="84" y="182"/>
                    </a:lnTo>
                    <a:lnTo>
                      <a:pt x="108" y="174"/>
                    </a:lnTo>
                    <a:lnTo>
                      <a:pt x="96" y="164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2" y="158"/>
                    </a:lnTo>
                    <a:lnTo>
                      <a:pt x="102" y="154"/>
                    </a:lnTo>
                    <a:lnTo>
                      <a:pt x="102" y="150"/>
                    </a:lnTo>
                    <a:lnTo>
                      <a:pt x="102" y="148"/>
                    </a:lnTo>
                    <a:lnTo>
                      <a:pt x="100" y="146"/>
                    </a:lnTo>
                    <a:lnTo>
                      <a:pt x="98" y="142"/>
                    </a:lnTo>
                    <a:lnTo>
                      <a:pt x="94" y="140"/>
                    </a:lnTo>
                    <a:lnTo>
                      <a:pt x="90" y="138"/>
                    </a:lnTo>
                    <a:lnTo>
                      <a:pt x="88" y="136"/>
                    </a:lnTo>
                    <a:lnTo>
                      <a:pt x="86" y="132"/>
                    </a:lnTo>
                    <a:lnTo>
                      <a:pt x="84" y="120"/>
                    </a:lnTo>
                    <a:lnTo>
                      <a:pt x="78" y="108"/>
                    </a:lnTo>
                    <a:lnTo>
                      <a:pt x="66" y="100"/>
                    </a:lnTo>
                    <a:lnTo>
                      <a:pt x="66" y="94"/>
                    </a:lnTo>
                    <a:lnTo>
                      <a:pt x="64" y="84"/>
                    </a:lnTo>
                    <a:lnTo>
                      <a:pt x="60" y="72"/>
                    </a:lnTo>
                    <a:lnTo>
                      <a:pt x="56" y="68"/>
                    </a:lnTo>
                    <a:lnTo>
                      <a:pt x="48" y="62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48" y="34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0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6" name="Freeform 49">
                <a:extLst>
                  <a:ext uri="{FF2B5EF4-FFF2-40B4-BE49-F238E27FC236}">
                    <a16:creationId xmlns:a16="http://schemas.microsoft.com/office/drawing/2014/main" id="{6AA76CDC-8556-4DA0-9ADB-D8BCA689AF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11275" y="3184525"/>
                <a:ext cx="57150" cy="50800"/>
              </a:xfrm>
              <a:custGeom>
                <a:avLst/>
                <a:gdLst>
                  <a:gd name="T0" fmla="*/ 16 w 36"/>
                  <a:gd name="T1" fmla="*/ 0 h 32"/>
                  <a:gd name="T2" fmla="*/ 16 w 36"/>
                  <a:gd name="T3" fmla="*/ 0 h 32"/>
                  <a:gd name="T4" fmla="*/ 18 w 36"/>
                  <a:gd name="T5" fmla="*/ 0 h 32"/>
                  <a:gd name="T6" fmla="*/ 20 w 36"/>
                  <a:gd name="T7" fmla="*/ 0 h 32"/>
                  <a:gd name="T8" fmla="*/ 24 w 36"/>
                  <a:gd name="T9" fmla="*/ 0 h 32"/>
                  <a:gd name="T10" fmla="*/ 28 w 36"/>
                  <a:gd name="T11" fmla="*/ 0 h 32"/>
                  <a:gd name="T12" fmla="*/ 30 w 36"/>
                  <a:gd name="T13" fmla="*/ 2 h 32"/>
                  <a:gd name="T14" fmla="*/ 32 w 36"/>
                  <a:gd name="T15" fmla="*/ 6 h 32"/>
                  <a:gd name="T16" fmla="*/ 32 w 36"/>
                  <a:gd name="T17" fmla="*/ 6 h 32"/>
                  <a:gd name="T18" fmla="*/ 34 w 36"/>
                  <a:gd name="T19" fmla="*/ 8 h 32"/>
                  <a:gd name="T20" fmla="*/ 36 w 36"/>
                  <a:gd name="T21" fmla="*/ 12 h 32"/>
                  <a:gd name="T22" fmla="*/ 36 w 36"/>
                  <a:gd name="T23" fmla="*/ 16 h 32"/>
                  <a:gd name="T24" fmla="*/ 36 w 36"/>
                  <a:gd name="T25" fmla="*/ 22 h 32"/>
                  <a:gd name="T26" fmla="*/ 32 w 36"/>
                  <a:gd name="T27" fmla="*/ 28 h 32"/>
                  <a:gd name="T28" fmla="*/ 32 w 36"/>
                  <a:gd name="T29" fmla="*/ 28 h 32"/>
                  <a:gd name="T30" fmla="*/ 30 w 36"/>
                  <a:gd name="T31" fmla="*/ 30 h 32"/>
                  <a:gd name="T32" fmla="*/ 28 w 36"/>
                  <a:gd name="T33" fmla="*/ 32 h 32"/>
                  <a:gd name="T34" fmla="*/ 26 w 36"/>
                  <a:gd name="T35" fmla="*/ 30 h 32"/>
                  <a:gd name="T36" fmla="*/ 24 w 36"/>
                  <a:gd name="T37" fmla="*/ 30 h 32"/>
                  <a:gd name="T38" fmla="*/ 20 w 36"/>
                  <a:gd name="T39" fmla="*/ 30 h 32"/>
                  <a:gd name="T40" fmla="*/ 18 w 36"/>
                  <a:gd name="T41" fmla="*/ 28 h 32"/>
                  <a:gd name="T42" fmla="*/ 16 w 36"/>
                  <a:gd name="T43" fmla="*/ 26 h 32"/>
                  <a:gd name="T44" fmla="*/ 16 w 36"/>
                  <a:gd name="T45" fmla="*/ 24 h 32"/>
                  <a:gd name="T46" fmla="*/ 16 w 36"/>
                  <a:gd name="T47" fmla="*/ 20 h 32"/>
                  <a:gd name="T48" fmla="*/ 14 w 36"/>
                  <a:gd name="T49" fmla="*/ 18 h 32"/>
                  <a:gd name="T50" fmla="*/ 14 w 36"/>
                  <a:gd name="T51" fmla="*/ 18 h 32"/>
                  <a:gd name="T52" fmla="*/ 14 w 36"/>
                  <a:gd name="T53" fmla="*/ 18 h 32"/>
                  <a:gd name="T54" fmla="*/ 12 w 36"/>
                  <a:gd name="T55" fmla="*/ 20 h 32"/>
                  <a:gd name="T56" fmla="*/ 10 w 36"/>
                  <a:gd name="T57" fmla="*/ 22 h 32"/>
                  <a:gd name="T58" fmla="*/ 8 w 36"/>
                  <a:gd name="T59" fmla="*/ 22 h 32"/>
                  <a:gd name="T60" fmla="*/ 6 w 36"/>
                  <a:gd name="T61" fmla="*/ 20 h 32"/>
                  <a:gd name="T62" fmla="*/ 4 w 36"/>
                  <a:gd name="T63" fmla="*/ 18 h 32"/>
                  <a:gd name="T64" fmla="*/ 2 w 36"/>
                  <a:gd name="T65" fmla="*/ 18 h 32"/>
                  <a:gd name="T66" fmla="*/ 0 w 36"/>
                  <a:gd name="T67" fmla="*/ 14 h 32"/>
                  <a:gd name="T68" fmla="*/ 0 w 36"/>
                  <a:gd name="T69" fmla="*/ 12 h 32"/>
                  <a:gd name="T70" fmla="*/ 2 w 36"/>
                  <a:gd name="T71" fmla="*/ 8 h 32"/>
                  <a:gd name="T72" fmla="*/ 16 w 36"/>
                  <a:gd name="T7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" h="32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22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7" name="Freeform 50">
                <a:extLst>
                  <a:ext uri="{FF2B5EF4-FFF2-40B4-BE49-F238E27FC236}">
                    <a16:creationId xmlns:a16="http://schemas.microsoft.com/office/drawing/2014/main" id="{756BB6C8-5210-4D50-AC63-DE6D3AECDF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35125" y="3101975"/>
                <a:ext cx="57150" cy="98425"/>
              </a:xfrm>
              <a:custGeom>
                <a:avLst/>
                <a:gdLst>
                  <a:gd name="T0" fmla="*/ 30 w 36"/>
                  <a:gd name="T1" fmla="*/ 58 h 62"/>
                  <a:gd name="T2" fmla="*/ 30 w 36"/>
                  <a:gd name="T3" fmla="*/ 46 h 62"/>
                  <a:gd name="T4" fmla="*/ 30 w 36"/>
                  <a:gd name="T5" fmla="*/ 44 h 62"/>
                  <a:gd name="T6" fmla="*/ 30 w 36"/>
                  <a:gd name="T7" fmla="*/ 42 h 62"/>
                  <a:gd name="T8" fmla="*/ 28 w 36"/>
                  <a:gd name="T9" fmla="*/ 38 h 62"/>
                  <a:gd name="T10" fmla="*/ 30 w 36"/>
                  <a:gd name="T11" fmla="*/ 36 h 62"/>
                  <a:gd name="T12" fmla="*/ 30 w 36"/>
                  <a:gd name="T13" fmla="*/ 32 h 62"/>
                  <a:gd name="T14" fmla="*/ 32 w 36"/>
                  <a:gd name="T15" fmla="*/ 30 h 62"/>
                  <a:gd name="T16" fmla="*/ 36 w 36"/>
                  <a:gd name="T17" fmla="*/ 28 h 62"/>
                  <a:gd name="T18" fmla="*/ 36 w 36"/>
                  <a:gd name="T19" fmla="*/ 28 h 62"/>
                  <a:gd name="T20" fmla="*/ 36 w 36"/>
                  <a:gd name="T21" fmla="*/ 24 h 62"/>
                  <a:gd name="T22" fmla="*/ 34 w 36"/>
                  <a:gd name="T23" fmla="*/ 22 h 62"/>
                  <a:gd name="T24" fmla="*/ 34 w 36"/>
                  <a:gd name="T25" fmla="*/ 18 h 62"/>
                  <a:gd name="T26" fmla="*/ 32 w 36"/>
                  <a:gd name="T27" fmla="*/ 16 h 62"/>
                  <a:gd name="T28" fmla="*/ 32 w 36"/>
                  <a:gd name="T29" fmla="*/ 16 h 62"/>
                  <a:gd name="T30" fmla="*/ 30 w 36"/>
                  <a:gd name="T31" fmla="*/ 12 h 62"/>
                  <a:gd name="T32" fmla="*/ 30 w 36"/>
                  <a:gd name="T33" fmla="*/ 8 h 62"/>
                  <a:gd name="T34" fmla="*/ 30 w 36"/>
                  <a:gd name="T35" fmla="*/ 4 h 62"/>
                  <a:gd name="T36" fmla="*/ 28 w 36"/>
                  <a:gd name="T37" fmla="*/ 0 h 62"/>
                  <a:gd name="T38" fmla="*/ 28 w 36"/>
                  <a:gd name="T39" fmla="*/ 0 h 62"/>
                  <a:gd name="T40" fmla="*/ 24 w 36"/>
                  <a:gd name="T41" fmla="*/ 0 h 62"/>
                  <a:gd name="T42" fmla="*/ 2 w 36"/>
                  <a:gd name="T43" fmla="*/ 20 h 62"/>
                  <a:gd name="T44" fmla="*/ 2 w 36"/>
                  <a:gd name="T45" fmla="*/ 22 h 62"/>
                  <a:gd name="T46" fmla="*/ 0 w 36"/>
                  <a:gd name="T47" fmla="*/ 26 h 62"/>
                  <a:gd name="T48" fmla="*/ 0 w 36"/>
                  <a:gd name="T49" fmla="*/ 32 h 62"/>
                  <a:gd name="T50" fmla="*/ 0 w 36"/>
                  <a:gd name="T51" fmla="*/ 36 h 62"/>
                  <a:gd name="T52" fmla="*/ 2 w 36"/>
                  <a:gd name="T53" fmla="*/ 40 h 62"/>
                  <a:gd name="T54" fmla="*/ 2 w 36"/>
                  <a:gd name="T55" fmla="*/ 44 h 62"/>
                  <a:gd name="T56" fmla="*/ 2 w 36"/>
                  <a:gd name="T57" fmla="*/ 46 h 62"/>
                  <a:gd name="T58" fmla="*/ 10 w 36"/>
                  <a:gd name="T59" fmla="*/ 54 h 62"/>
                  <a:gd name="T60" fmla="*/ 10 w 36"/>
                  <a:gd name="T61" fmla="*/ 62 h 62"/>
                  <a:gd name="T62" fmla="*/ 30 w 36"/>
                  <a:gd name="T63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62">
                    <a:moveTo>
                      <a:pt x="30" y="58"/>
                    </a:moveTo>
                    <a:lnTo>
                      <a:pt x="30" y="46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30" y="8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10" y="54"/>
                    </a:lnTo>
                    <a:lnTo>
                      <a:pt x="10" y="62"/>
                    </a:lnTo>
                    <a:lnTo>
                      <a:pt x="30" y="5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8" name="Freeform 51">
                <a:extLst>
                  <a:ext uri="{FF2B5EF4-FFF2-40B4-BE49-F238E27FC236}">
                    <a16:creationId xmlns:a16="http://schemas.microsoft.com/office/drawing/2014/main" id="{0E998414-5042-4D4E-832A-43E6DD86A01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14500" y="2565400"/>
                <a:ext cx="266700" cy="619125"/>
              </a:xfrm>
              <a:custGeom>
                <a:avLst/>
                <a:gdLst>
                  <a:gd name="T0" fmla="*/ 0 w 168"/>
                  <a:gd name="T1" fmla="*/ 286 h 390"/>
                  <a:gd name="T2" fmla="*/ 0 w 168"/>
                  <a:gd name="T3" fmla="*/ 300 h 390"/>
                  <a:gd name="T4" fmla="*/ 0 w 168"/>
                  <a:gd name="T5" fmla="*/ 312 h 390"/>
                  <a:gd name="T6" fmla="*/ 0 w 168"/>
                  <a:gd name="T7" fmla="*/ 322 h 390"/>
                  <a:gd name="T8" fmla="*/ 16 w 168"/>
                  <a:gd name="T9" fmla="*/ 388 h 390"/>
                  <a:gd name="T10" fmla="*/ 38 w 168"/>
                  <a:gd name="T11" fmla="*/ 382 h 390"/>
                  <a:gd name="T12" fmla="*/ 50 w 168"/>
                  <a:gd name="T13" fmla="*/ 372 h 390"/>
                  <a:gd name="T14" fmla="*/ 60 w 168"/>
                  <a:gd name="T15" fmla="*/ 360 h 390"/>
                  <a:gd name="T16" fmla="*/ 66 w 168"/>
                  <a:gd name="T17" fmla="*/ 328 h 390"/>
                  <a:gd name="T18" fmla="*/ 88 w 168"/>
                  <a:gd name="T19" fmla="*/ 296 h 390"/>
                  <a:gd name="T20" fmla="*/ 94 w 168"/>
                  <a:gd name="T21" fmla="*/ 282 h 390"/>
                  <a:gd name="T22" fmla="*/ 92 w 168"/>
                  <a:gd name="T23" fmla="*/ 272 h 390"/>
                  <a:gd name="T24" fmla="*/ 82 w 168"/>
                  <a:gd name="T25" fmla="*/ 264 h 390"/>
                  <a:gd name="T26" fmla="*/ 76 w 168"/>
                  <a:gd name="T27" fmla="*/ 262 h 390"/>
                  <a:gd name="T28" fmla="*/ 78 w 168"/>
                  <a:gd name="T29" fmla="*/ 230 h 390"/>
                  <a:gd name="T30" fmla="*/ 78 w 168"/>
                  <a:gd name="T31" fmla="*/ 232 h 390"/>
                  <a:gd name="T32" fmla="*/ 80 w 168"/>
                  <a:gd name="T33" fmla="*/ 218 h 390"/>
                  <a:gd name="T34" fmla="*/ 86 w 168"/>
                  <a:gd name="T35" fmla="*/ 204 h 390"/>
                  <a:gd name="T36" fmla="*/ 94 w 168"/>
                  <a:gd name="T37" fmla="*/ 194 h 390"/>
                  <a:gd name="T38" fmla="*/ 106 w 168"/>
                  <a:gd name="T39" fmla="*/ 184 h 390"/>
                  <a:gd name="T40" fmla="*/ 116 w 168"/>
                  <a:gd name="T41" fmla="*/ 176 h 390"/>
                  <a:gd name="T42" fmla="*/ 122 w 168"/>
                  <a:gd name="T43" fmla="*/ 158 h 390"/>
                  <a:gd name="T44" fmla="*/ 122 w 168"/>
                  <a:gd name="T45" fmla="*/ 140 h 390"/>
                  <a:gd name="T46" fmla="*/ 156 w 168"/>
                  <a:gd name="T47" fmla="*/ 118 h 390"/>
                  <a:gd name="T48" fmla="*/ 168 w 168"/>
                  <a:gd name="T49" fmla="*/ 118 h 390"/>
                  <a:gd name="T50" fmla="*/ 162 w 168"/>
                  <a:gd name="T51" fmla="*/ 106 h 390"/>
                  <a:gd name="T52" fmla="*/ 152 w 168"/>
                  <a:gd name="T53" fmla="*/ 80 h 390"/>
                  <a:gd name="T54" fmla="*/ 152 w 168"/>
                  <a:gd name="T55" fmla="*/ 72 h 390"/>
                  <a:gd name="T56" fmla="*/ 156 w 168"/>
                  <a:gd name="T57" fmla="*/ 68 h 390"/>
                  <a:gd name="T58" fmla="*/ 156 w 168"/>
                  <a:gd name="T59" fmla="*/ 56 h 390"/>
                  <a:gd name="T60" fmla="*/ 140 w 168"/>
                  <a:gd name="T61" fmla="*/ 38 h 390"/>
                  <a:gd name="T62" fmla="*/ 130 w 168"/>
                  <a:gd name="T63" fmla="*/ 24 h 390"/>
                  <a:gd name="T64" fmla="*/ 122 w 168"/>
                  <a:gd name="T65" fmla="*/ 20 h 390"/>
                  <a:gd name="T66" fmla="*/ 114 w 168"/>
                  <a:gd name="T67" fmla="*/ 4 h 390"/>
                  <a:gd name="T68" fmla="*/ 102 w 168"/>
                  <a:gd name="T69" fmla="*/ 14 h 390"/>
                  <a:gd name="T70" fmla="*/ 92 w 168"/>
                  <a:gd name="T71" fmla="*/ 24 h 390"/>
                  <a:gd name="T72" fmla="*/ 86 w 168"/>
                  <a:gd name="T73" fmla="*/ 32 h 390"/>
                  <a:gd name="T74" fmla="*/ 80 w 168"/>
                  <a:gd name="T75" fmla="*/ 44 h 390"/>
                  <a:gd name="T76" fmla="*/ 76 w 168"/>
                  <a:gd name="T77" fmla="*/ 56 h 390"/>
                  <a:gd name="T78" fmla="*/ 70 w 168"/>
                  <a:gd name="T79" fmla="*/ 82 h 390"/>
                  <a:gd name="T80" fmla="*/ 64 w 168"/>
                  <a:gd name="T81" fmla="*/ 92 h 390"/>
                  <a:gd name="T82" fmla="*/ 54 w 168"/>
                  <a:gd name="T83" fmla="*/ 104 h 390"/>
                  <a:gd name="T84" fmla="*/ 46 w 168"/>
                  <a:gd name="T85" fmla="*/ 122 h 390"/>
                  <a:gd name="T86" fmla="*/ 12 w 168"/>
                  <a:gd name="T87" fmla="*/ 178 h 390"/>
                  <a:gd name="T88" fmla="*/ 14 w 168"/>
                  <a:gd name="T89" fmla="*/ 260 h 390"/>
                  <a:gd name="T90" fmla="*/ 14 w 168"/>
                  <a:gd name="T91" fmla="*/ 266 h 390"/>
                  <a:gd name="T92" fmla="*/ 8 w 168"/>
                  <a:gd name="T93" fmla="*/ 27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8" h="390">
                    <a:moveTo>
                      <a:pt x="0" y="280"/>
                    </a:moveTo>
                    <a:lnTo>
                      <a:pt x="0" y="282"/>
                    </a:lnTo>
                    <a:lnTo>
                      <a:pt x="0" y="286"/>
                    </a:lnTo>
                    <a:lnTo>
                      <a:pt x="0" y="292"/>
                    </a:lnTo>
                    <a:lnTo>
                      <a:pt x="0" y="296"/>
                    </a:lnTo>
                    <a:lnTo>
                      <a:pt x="0" y="300"/>
                    </a:lnTo>
                    <a:lnTo>
                      <a:pt x="0" y="302"/>
                    </a:lnTo>
                    <a:lnTo>
                      <a:pt x="0" y="308"/>
                    </a:lnTo>
                    <a:lnTo>
                      <a:pt x="0" y="312"/>
                    </a:lnTo>
                    <a:lnTo>
                      <a:pt x="0" y="318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0" y="350"/>
                    </a:lnTo>
                    <a:lnTo>
                      <a:pt x="12" y="368"/>
                    </a:lnTo>
                    <a:lnTo>
                      <a:pt x="16" y="388"/>
                    </a:lnTo>
                    <a:lnTo>
                      <a:pt x="24" y="390"/>
                    </a:lnTo>
                    <a:lnTo>
                      <a:pt x="36" y="386"/>
                    </a:lnTo>
                    <a:lnTo>
                      <a:pt x="38" y="382"/>
                    </a:lnTo>
                    <a:lnTo>
                      <a:pt x="42" y="378"/>
                    </a:lnTo>
                    <a:lnTo>
                      <a:pt x="46" y="374"/>
                    </a:lnTo>
                    <a:lnTo>
                      <a:pt x="50" y="372"/>
                    </a:lnTo>
                    <a:lnTo>
                      <a:pt x="54" y="372"/>
                    </a:lnTo>
                    <a:lnTo>
                      <a:pt x="54" y="370"/>
                    </a:lnTo>
                    <a:lnTo>
                      <a:pt x="60" y="360"/>
                    </a:lnTo>
                    <a:lnTo>
                      <a:pt x="64" y="346"/>
                    </a:lnTo>
                    <a:lnTo>
                      <a:pt x="66" y="334"/>
                    </a:lnTo>
                    <a:lnTo>
                      <a:pt x="66" y="328"/>
                    </a:lnTo>
                    <a:lnTo>
                      <a:pt x="66" y="320"/>
                    </a:lnTo>
                    <a:lnTo>
                      <a:pt x="84" y="300"/>
                    </a:lnTo>
                    <a:lnTo>
                      <a:pt x="88" y="296"/>
                    </a:lnTo>
                    <a:lnTo>
                      <a:pt x="92" y="290"/>
                    </a:lnTo>
                    <a:lnTo>
                      <a:pt x="92" y="286"/>
                    </a:lnTo>
                    <a:lnTo>
                      <a:pt x="94" y="282"/>
                    </a:lnTo>
                    <a:lnTo>
                      <a:pt x="94" y="278"/>
                    </a:lnTo>
                    <a:lnTo>
                      <a:pt x="92" y="278"/>
                    </a:lnTo>
                    <a:lnTo>
                      <a:pt x="92" y="272"/>
                    </a:lnTo>
                    <a:lnTo>
                      <a:pt x="90" y="268"/>
                    </a:lnTo>
                    <a:lnTo>
                      <a:pt x="86" y="266"/>
                    </a:lnTo>
                    <a:lnTo>
                      <a:pt x="82" y="264"/>
                    </a:lnTo>
                    <a:lnTo>
                      <a:pt x="80" y="264"/>
                    </a:lnTo>
                    <a:lnTo>
                      <a:pt x="78" y="262"/>
                    </a:lnTo>
                    <a:lnTo>
                      <a:pt x="76" y="262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0"/>
                    </a:lnTo>
                    <a:lnTo>
                      <a:pt x="80" y="226"/>
                    </a:lnTo>
                    <a:lnTo>
                      <a:pt x="80" y="218"/>
                    </a:lnTo>
                    <a:lnTo>
                      <a:pt x="82" y="212"/>
                    </a:lnTo>
                    <a:lnTo>
                      <a:pt x="84" y="208"/>
                    </a:lnTo>
                    <a:lnTo>
                      <a:pt x="86" y="204"/>
                    </a:lnTo>
                    <a:lnTo>
                      <a:pt x="88" y="200"/>
                    </a:lnTo>
                    <a:lnTo>
                      <a:pt x="90" y="196"/>
                    </a:lnTo>
                    <a:lnTo>
                      <a:pt x="94" y="194"/>
                    </a:lnTo>
                    <a:lnTo>
                      <a:pt x="98" y="190"/>
                    </a:lnTo>
                    <a:lnTo>
                      <a:pt x="104" y="188"/>
                    </a:lnTo>
                    <a:lnTo>
                      <a:pt x="106" y="184"/>
                    </a:lnTo>
                    <a:lnTo>
                      <a:pt x="110" y="184"/>
                    </a:lnTo>
                    <a:lnTo>
                      <a:pt x="110" y="182"/>
                    </a:lnTo>
                    <a:lnTo>
                      <a:pt x="116" y="176"/>
                    </a:lnTo>
                    <a:lnTo>
                      <a:pt x="120" y="170"/>
                    </a:lnTo>
                    <a:lnTo>
                      <a:pt x="122" y="164"/>
                    </a:lnTo>
                    <a:lnTo>
                      <a:pt x="122" y="158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2" y="140"/>
                    </a:lnTo>
                    <a:lnTo>
                      <a:pt x="134" y="130"/>
                    </a:lnTo>
                    <a:lnTo>
                      <a:pt x="144" y="120"/>
                    </a:lnTo>
                    <a:lnTo>
                      <a:pt x="156" y="118"/>
                    </a:lnTo>
                    <a:lnTo>
                      <a:pt x="166" y="120"/>
                    </a:lnTo>
                    <a:lnTo>
                      <a:pt x="166" y="120"/>
                    </a:lnTo>
                    <a:lnTo>
                      <a:pt x="168" y="118"/>
                    </a:lnTo>
                    <a:lnTo>
                      <a:pt x="168" y="116"/>
                    </a:lnTo>
                    <a:lnTo>
                      <a:pt x="166" y="114"/>
                    </a:lnTo>
                    <a:lnTo>
                      <a:pt x="162" y="106"/>
                    </a:lnTo>
                    <a:lnTo>
                      <a:pt x="158" y="96"/>
                    </a:lnTo>
                    <a:lnTo>
                      <a:pt x="154" y="86"/>
                    </a:lnTo>
                    <a:lnTo>
                      <a:pt x="152" y="80"/>
                    </a:lnTo>
                    <a:lnTo>
                      <a:pt x="152" y="78"/>
                    </a:lnTo>
                    <a:lnTo>
                      <a:pt x="152" y="76"/>
                    </a:lnTo>
                    <a:lnTo>
                      <a:pt x="152" y="72"/>
                    </a:lnTo>
                    <a:lnTo>
                      <a:pt x="152" y="72"/>
                    </a:lnTo>
                    <a:lnTo>
                      <a:pt x="154" y="70"/>
                    </a:lnTo>
                    <a:lnTo>
                      <a:pt x="156" y="68"/>
                    </a:lnTo>
                    <a:lnTo>
                      <a:pt x="158" y="64"/>
                    </a:lnTo>
                    <a:lnTo>
                      <a:pt x="158" y="60"/>
                    </a:lnTo>
                    <a:lnTo>
                      <a:pt x="156" y="56"/>
                    </a:lnTo>
                    <a:lnTo>
                      <a:pt x="152" y="50"/>
                    </a:lnTo>
                    <a:lnTo>
                      <a:pt x="142" y="42"/>
                    </a:lnTo>
                    <a:lnTo>
                      <a:pt x="140" y="38"/>
                    </a:lnTo>
                    <a:lnTo>
                      <a:pt x="136" y="32"/>
                    </a:lnTo>
                    <a:lnTo>
                      <a:pt x="132" y="28"/>
                    </a:lnTo>
                    <a:lnTo>
                      <a:pt x="130" y="24"/>
                    </a:lnTo>
                    <a:lnTo>
                      <a:pt x="126" y="22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18" y="0"/>
                    </a:lnTo>
                    <a:lnTo>
                      <a:pt x="116" y="2"/>
                    </a:lnTo>
                    <a:lnTo>
                      <a:pt x="114" y="4"/>
                    </a:lnTo>
                    <a:lnTo>
                      <a:pt x="110" y="6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4" y="22"/>
                    </a:lnTo>
                    <a:lnTo>
                      <a:pt x="92" y="24"/>
                    </a:lnTo>
                    <a:lnTo>
                      <a:pt x="90" y="26"/>
                    </a:lnTo>
                    <a:lnTo>
                      <a:pt x="88" y="28"/>
                    </a:lnTo>
                    <a:lnTo>
                      <a:pt x="86" y="32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0" y="44"/>
                    </a:lnTo>
                    <a:lnTo>
                      <a:pt x="78" y="48"/>
                    </a:lnTo>
                    <a:lnTo>
                      <a:pt x="78" y="52"/>
                    </a:lnTo>
                    <a:lnTo>
                      <a:pt x="76" y="56"/>
                    </a:lnTo>
                    <a:lnTo>
                      <a:pt x="72" y="60"/>
                    </a:lnTo>
                    <a:lnTo>
                      <a:pt x="72" y="82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66" y="88"/>
                    </a:lnTo>
                    <a:lnTo>
                      <a:pt x="64" y="92"/>
                    </a:lnTo>
                    <a:lnTo>
                      <a:pt x="60" y="96"/>
                    </a:lnTo>
                    <a:lnTo>
                      <a:pt x="56" y="100"/>
                    </a:lnTo>
                    <a:lnTo>
                      <a:pt x="54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22"/>
                    </a:lnTo>
                    <a:lnTo>
                      <a:pt x="36" y="140"/>
                    </a:lnTo>
                    <a:lnTo>
                      <a:pt x="34" y="164"/>
                    </a:lnTo>
                    <a:lnTo>
                      <a:pt x="12" y="178"/>
                    </a:lnTo>
                    <a:lnTo>
                      <a:pt x="16" y="184"/>
                    </a:lnTo>
                    <a:lnTo>
                      <a:pt x="16" y="234"/>
                    </a:lnTo>
                    <a:lnTo>
                      <a:pt x="14" y="260"/>
                    </a:lnTo>
                    <a:lnTo>
                      <a:pt x="14" y="262"/>
                    </a:lnTo>
                    <a:lnTo>
                      <a:pt x="14" y="264"/>
                    </a:lnTo>
                    <a:lnTo>
                      <a:pt x="14" y="266"/>
                    </a:lnTo>
                    <a:lnTo>
                      <a:pt x="12" y="270"/>
                    </a:lnTo>
                    <a:lnTo>
                      <a:pt x="12" y="274"/>
                    </a:lnTo>
                    <a:lnTo>
                      <a:pt x="8" y="278"/>
                    </a:lnTo>
                    <a:lnTo>
                      <a:pt x="4" y="280"/>
                    </a:lnTo>
                    <a:lnTo>
                      <a:pt x="0" y="28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9" name="Freeform 52">
                <a:extLst>
                  <a:ext uri="{FF2B5EF4-FFF2-40B4-BE49-F238E27FC236}">
                    <a16:creationId xmlns:a16="http://schemas.microsoft.com/office/drawing/2014/main" id="{12903C8E-D84F-4F20-8880-9CA07C8D99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01825" y="2520950"/>
                <a:ext cx="196850" cy="492125"/>
              </a:xfrm>
              <a:custGeom>
                <a:avLst/>
                <a:gdLst>
                  <a:gd name="T0" fmla="*/ 102 w 124"/>
                  <a:gd name="T1" fmla="*/ 62 h 310"/>
                  <a:gd name="T2" fmla="*/ 122 w 124"/>
                  <a:gd name="T3" fmla="*/ 112 h 310"/>
                  <a:gd name="T4" fmla="*/ 112 w 124"/>
                  <a:gd name="T5" fmla="*/ 128 h 310"/>
                  <a:gd name="T6" fmla="*/ 114 w 124"/>
                  <a:gd name="T7" fmla="*/ 134 h 310"/>
                  <a:gd name="T8" fmla="*/ 118 w 124"/>
                  <a:gd name="T9" fmla="*/ 144 h 310"/>
                  <a:gd name="T10" fmla="*/ 118 w 124"/>
                  <a:gd name="T11" fmla="*/ 152 h 310"/>
                  <a:gd name="T12" fmla="*/ 114 w 124"/>
                  <a:gd name="T13" fmla="*/ 182 h 310"/>
                  <a:gd name="T14" fmla="*/ 114 w 124"/>
                  <a:gd name="T15" fmla="*/ 212 h 310"/>
                  <a:gd name="T16" fmla="*/ 122 w 124"/>
                  <a:gd name="T17" fmla="*/ 222 h 310"/>
                  <a:gd name="T18" fmla="*/ 124 w 124"/>
                  <a:gd name="T19" fmla="*/ 254 h 310"/>
                  <a:gd name="T20" fmla="*/ 124 w 124"/>
                  <a:gd name="T21" fmla="*/ 260 h 310"/>
                  <a:gd name="T22" fmla="*/ 90 w 124"/>
                  <a:gd name="T23" fmla="*/ 292 h 310"/>
                  <a:gd name="T24" fmla="*/ 92 w 124"/>
                  <a:gd name="T25" fmla="*/ 294 h 310"/>
                  <a:gd name="T26" fmla="*/ 88 w 124"/>
                  <a:gd name="T27" fmla="*/ 294 h 310"/>
                  <a:gd name="T28" fmla="*/ 80 w 124"/>
                  <a:gd name="T29" fmla="*/ 292 h 310"/>
                  <a:gd name="T30" fmla="*/ 72 w 124"/>
                  <a:gd name="T31" fmla="*/ 296 h 310"/>
                  <a:gd name="T32" fmla="*/ 54 w 124"/>
                  <a:gd name="T33" fmla="*/ 302 h 310"/>
                  <a:gd name="T34" fmla="*/ 48 w 124"/>
                  <a:gd name="T35" fmla="*/ 304 h 310"/>
                  <a:gd name="T36" fmla="*/ 38 w 124"/>
                  <a:gd name="T37" fmla="*/ 306 h 310"/>
                  <a:gd name="T38" fmla="*/ 24 w 124"/>
                  <a:gd name="T39" fmla="*/ 306 h 310"/>
                  <a:gd name="T40" fmla="*/ 20 w 124"/>
                  <a:gd name="T41" fmla="*/ 304 h 310"/>
                  <a:gd name="T42" fmla="*/ 12 w 124"/>
                  <a:gd name="T43" fmla="*/ 298 h 310"/>
                  <a:gd name="T44" fmla="*/ 6 w 124"/>
                  <a:gd name="T45" fmla="*/ 292 h 310"/>
                  <a:gd name="T46" fmla="*/ 4 w 124"/>
                  <a:gd name="T47" fmla="*/ 286 h 310"/>
                  <a:gd name="T48" fmla="*/ 4 w 124"/>
                  <a:gd name="T49" fmla="*/ 278 h 310"/>
                  <a:gd name="T50" fmla="*/ 4 w 124"/>
                  <a:gd name="T51" fmla="*/ 268 h 310"/>
                  <a:gd name="T52" fmla="*/ 4 w 124"/>
                  <a:gd name="T53" fmla="*/ 230 h 310"/>
                  <a:gd name="T54" fmla="*/ 6 w 124"/>
                  <a:gd name="T55" fmla="*/ 224 h 310"/>
                  <a:gd name="T56" fmla="*/ 12 w 124"/>
                  <a:gd name="T57" fmla="*/ 212 h 310"/>
                  <a:gd name="T58" fmla="*/ 42 w 124"/>
                  <a:gd name="T59" fmla="*/ 186 h 310"/>
                  <a:gd name="T60" fmla="*/ 50 w 124"/>
                  <a:gd name="T61" fmla="*/ 178 h 310"/>
                  <a:gd name="T62" fmla="*/ 56 w 124"/>
                  <a:gd name="T63" fmla="*/ 158 h 310"/>
                  <a:gd name="T64" fmla="*/ 48 w 124"/>
                  <a:gd name="T65" fmla="*/ 148 h 310"/>
                  <a:gd name="T66" fmla="*/ 50 w 124"/>
                  <a:gd name="T67" fmla="*/ 146 h 310"/>
                  <a:gd name="T68" fmla="*/ 48 w 124"/>
                  <a:gd name="T69" fmla="*/ 142 h 310"/>
                  <a:gd name="T70" fmla="*/ 38 w 124"/>
                  <a:gd name="T71" fmla="*/ 122 h 310"/>
                  <a:gd name="T72" fmla="*/ 34 w 124"/>
                  <a:gd name="T73" fmla="*/ 100 h 310"/>
                  <a:gd name="T74" fmla="*/ 36 w 124"/>
                  <a:gd name="T75" fmla="*/ 98 h 310"/>
                  <a:gd name="T76" fmla="*/ 40 w 124"/>
                  <a:gd name="T77" fmla="*/ 94 h 310"/>
                  <a:gd name="T78" fmla="*/ 38 w 124"/>
                  <a:gd name="T79" fmla="*/ 86 h 310"/>
                  <a:gd name="T80" fmla="*/ 32 w 124"/>
                  <a:gd name="T81" fmla="*/ 76 h 310"/>
                  <a:gd name="T82" fmla="*/ 22 w 124"/>
                  <a:gd name="T83" fmla="*/ 68 h 310"/>
                  <a:gd name="T84" fmla="*/ 18 w 124"/>
                  <a:gd name="T85" fmla="*/ 62 h 310"/>
                  <a:gd name="T86" fmla="*/ 10 w 124"/>
                  <a:gd name="T87" fmla="*/ 52 h 310"/>
                  <a:gd name="T88" fmla="*/ 0 w 124"/>
                  <a:gd name="T89" fmla="*/ 28 h 310"/>
                  <a:gd name="T90" fmla="*/ 10 w 124"/>
                  <a:gd name="T91" fmla="*/ 20 h 310"/>
                  <a:gd name="T92" fmla="*/ 28 w 124"/>
                  <a:gd name="T93" fmla="*/ 16 h 310"/>
                  <a:gd name="T94" fmla="*/ 40 w 124"/>
                  <a:gd name="T95" fmla="*/ 24 h 310"/>
                  <a:gd name="T96" fmla="*/ 58 w 124"/>
                  <a:gd name="T97" fmla="*/ 22 h 310"/>
                  <a:gd name="T98" fmla="*/ 72 w 124"/>
                  <a:gd name="T99" fmla="*/ 14 h 310"/>
                  <a:gd name="T100" fmla="*/ 72 w 124"/>
                  <a:gd name="T101" fmla="*/ 12 h 310"/>
                  <a:gd name="T102" fmla="*/ 76 w 124"/>
                  <a:gd name="T103" fmla="*/ 6 h 310"/>
                  <a:gd name="T104" fmla="*/ 82 w 124"/>
                  <a:gd name="T105" fmla="*/ 2 h 310"/>
                  <a:gd name="T106" fmla="*/ 92 w 124"/>
                  <a:gd name="T107" fmla="*/ 2 h 310"/>
                  <a:gd name="T108" fmla="*/ 120 w 124"/>
                  <a:gd name="T109" fmla="*/ 20 h 310"/>
                  <a:gd name="T110" fmla="*/ 116 w 124"/>
                  <a:gd name="T111" fmla="*/ 26 h 310"/>
                  <a:gd name="T112" fmla="*/ 102 w 124"/>
                  <a:gd name="T113" fmla="*/ 46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4" h="310">
                    <a:moveTo>
                      <a:pt x="102" y="46"/>
                    </a:moveTo>
                    <a:lnTo>
                      <a:pt x="102" y="62"/>
                    </a:lnTo>
                    <a:lnTo>
                      <a:pt x="122" y="82"/>
                    </a:lnTo>
                    <a:lnTo>
                      <a:pt x="122" y="112"/>
                    </a:lnTo>
                    <a:lnTo>
                      <a:pt x="110" y="126"/>
                    </a:lnTo>
                    <a:lnTo>
                      <a:pt x="112" y="128"/>
                    </a:lnTo>
                    <a:lnTo>
                      <a:pt x="112" y="130"/>
                    </a:lnTo>
                    <a:lnTo>
                      <a:pt x="114" y="134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18" y="146"/>
                    </a:lnTo>
                    <a:lnTo>
                      <a:pt x="118" y="152"/>
                    </a:lnTo>
                    <a:lnTo>
                      <a:pt x="116" y="164"/>
                    </a:lnTo>
                    <a:lnTo>
                      <a:pt x="114" y="182"/>
                    </a:lnTo>
                    <a:lnTo>
                      <a:pt x="114" y="200"/>
                    </a:lnTo>
                    <a:lnTo>
                      <a:pt x="114" y="212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124" y="234"/>
                    </a:lnTo>
                    <a:lnTo>
                      <a:pt x="124" y="254"/>
                    </a:lnTo>
                    <a:lnTo>
                      <a:pt x="124" y="258"/>
                    </a:lnTo>
                    <a:lnTo>
                      <a:pt x="124" y="260"/>
                    </a:lnTo>
                    <a:lnTo>
                      <a:pt x="122" y="260"/>
                    </a:lnTo>
                    <a:lnTo>
                      <a:pt x="90" y="292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0" y="294"/>
                    </a:lnTo>
                    <a:lnTo>
                      <a:pt x="88" y="294"/>
                    </a:lnTo>
                    <a:lnTo>
                      <a:pt x="84" y="292"/>
                    </a:lnTo>
                    <a:lnTo>
                      <a:pt x="80" y="292"/>
                    </a:lnTo>
                    <a:lnTo>
                      <a:pt x="76" y="294"/>
                    </a:lnTo>
                    <a:lnTo>
                      <a:pt x="72" y="296"/>
                    </a:lnTo>
                    <a:lnTo>
                      <a:pt x="68" y="298"/>
                    </a:lnTo>
                    <a:lnTo>
                      <a:pt x="54" y="302"/>
                    </a:lnTo>
                    <a:lnTo>
                      <a:pt x="52" y="302"/>
                    </a:lnTo>
                    <a:lnTo>
                      <a:pt x="48" y="304"/>
                    </a:lnTo>
                    <a:lnTo>
                      <a:pt x="44" y="304"/>
                    </a:lnTo>
                    <a:lnTo>
                      <a:pt x="38" y="306"/>
                    </a:lnTo>
                    <a:lnTo>
                      <a:pt x="34" y="310"/>
                    </a:lnTo>
                    <a:lnTo>
                      <a:pt x="24" y="306"/>
                    </a:lnTo>
                    <a:lnTo>
                      <a:pt x="22" y="304"/>
                    </a:lnTo>
                    <a:lnTo>
                      <a:pt x="20" y="304"/>
                    </a:lnTo>
                    <a:lnTo>
                      <a:pt x="16" y="300"/>
                    </a:lnTo>
                    <a:lnTo>
                      <a:pt x="12" y="298"/>
                    </a:lnTo>
                    <a:lnTo>
                      <a:pt x="8" y="294"/>
                    </a:lnTo>
                    <a:lnTo>
                      <a:pt x="6" y="292"/>
                    </a:lnTo>
                    <a:lnTo>
                      <a:pt x="4" y="288"/>
                    </a:lnTo>
                    <a:lnTo>
                      <a:pt x="4" y="286"/>
                    </a:lnTo>
                    <a:lnTo>
                      <a:pt x="4" y="284"/>
                    </a:lnTo>
                    <a:lnTo>
                      <a:pt x="4" y="278"/>
                    </a:lnTo>
                    <a:lnTo>
                      <a:pt x="4" y="272"/>
                    </a:lnTo>
                    <a:lnTo>
                      <a:pt x="4" y="268"/>
                    </a:lnTo>
                    <a:lnTo>
                      <a:pt x="4" y="262"/>
                    </a:lnTo>
                    <a:lnTo>
                      <a:pt x="4" y="230"/>
                    </a:lnTo>
                    <a:lnTo>
                      <a:pt x="4" y="228"/>
                    </a:lnTo>
                    <a:lnTo>
                      <a:pt x="6" y="224"/>
                    </a:lnTo>
                    <a:lnTo>
                      <a:pt x="8" y="218"/>
                    </a:lnTo>
                    <a:lnTo>
                      <a:pt x="12" y="212"/>
                    </a:lnTo>
                    <a:lnTo>
                      <a:pt x="20" y="206"/>
                    </a:lnTo>
                    <a:lnTo>
                      <a:pt x="42" y="186"/>
                    </a:lnTo>
                    <a:lnTo>
                      <a:pt x="46" y="184"/>
                    </a:lnTo>
                    <a:lnTo>
                      <a:pt x="50" y="178"/>
                    </a:lnTo>
                    <a:lnTo>
                      <a:pt x="56" y="170"/>
                    </a:lnTo>
                    <a:lnTo>
                      <a:pt x="56" y="158"/>
                    </a:lnTo>
                    <a:lnTo>
                      <a:pt x="48" y="148"/>
                    </a:lnTo>
                    <a:lnTo>
                      <a:pt x="48" y="148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4"/>
                    </a:lnTo>
                    <a:lnTo>
                      <a:pt x="48" y="142"/>
                    </a:lnTo>
                    <a:lnTo>
                      <a:pt x="42" y="132"/>
                    </a:lnTo>
                    <a:lnTo>
                      <a:pt x="38" y="122"/>
                    </a:lnTo>
                    <a:lnTo>
                      <a:pt x="34" y="110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6" y="98"/>
                    </a:lnTo>
                    <a:lnTo>
                      <a:pt x="38" y="96"/>
                    </a:lnTo>
                    <a:lnTo>
                      <a:pt x="40" y="94"/>
                    </a:lnTo>
                    <a:lnTo>
                      <a:pt x="40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18" y="62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4" y="48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0" y="20"/>
                    </a:lnTo>
                    <a:lnTo>
                      <a:pt x="18" y="16"/>
                    </a:lnTo>
                    <a:lnTo>
                      <a:pt x="28" y="16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6" y="6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20" y="22"/>
                    </a:lnTo>
                    <a:lnTo>
                      <a:pt x="116" y="26"/>
                    </a:lnTo>
                    <a:lnTo>
                      <a:pt x="110" y="28"/>
                    </a:lnTo>
                    <a:lnTo>
                      <a:pt x="102" y="4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0" name="Freeform 53">
                <a:extLst>
                  <a:ext uri="{FF2B5EF4-FFF2-40B4-BE49-F238E27FC236}">
                    <a16:creationId xmlns:a16="http://schemas.microsoft.com/office/drawing/2014/main" id="{9B87EF52-E203-4C7D-BC66-743596FD43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79575" y="3216275"/>
                <a:ext cx="85725" cy="133350"/>
              </a:xfrm>
              <a:custGeom>
                <a:avLst/>
                <a:gdLst>
                  <a:gd name="T0" fmla="*/ 18 w 54"/>
                  <a:gd name="T1" fmla="*/ 80 h 84"/>
                  <a:gd name="T2" fmla="*/ 4 w 54"/>
                  <a:gd name="T3" fmla="*/ 82 h 84"/>
                  <a:gd name="T4" fmla="*/ 0 w 54"/>
                  <a:gd name="T5" fmla="*/ 78 h 84"/>
                  <a:gd name="T6" fmla="*/ 2 w 54"/>
                  <a:gd name="T7" fmla="*/ 74 h 84"/>
                  <a:gd name="T8" fmla="*/ 4 w 54"/>
                  <a:gd name="T9" fmla="*/ 72 h 84"/>
                  <a:gd name="T10" fmla="*/ 4 w 54"/>
                  <a:gd name="T11" fmla="*/ 62 h 84"/>
                  <a:gd name="T12" fmla="*/ 10 w 54"/>
                  <a:gd name="T13" fmla="*/ 56 h 84"/>
                  <a:gd name="T14" fmla="*/ 14 w 54"/>
                  <a:gd name="T15" fmla="*/ 54 h 84"/>
                  <a:gd name="T16" fmla="*/ 10 w 54"/>
                  <a:gd name="T17" fmla="*/ 48 h 84"/>
                  <a:gd name="T18" fmla="*/ 10 w 54"/>
                  <a:gd name="T19" fmla="*/ 46 h 84"/>
                  <a:gd name="T20" fmla="*/ 12 w 54"/>
                  <a:gd name="T21" fmla="*/ 44 h 84"/>
                  <a:gd name="T22" fmla="*/ 16 w 54"/>
                  <a:gd name="T23" fmla="*/ 40 h 84"/>
                  <a:gd name="T24" fmla="*/ 16 w 54"/>
                  <a:gd name="T25" fmla="*/ 36 h 84"/>
                  <a:gd name="T26" fmla="*/ 12 w 54"/>
                  <a:gd name="T27" fmla="*/ 30 h 84"/>
                  <a:gd name="T28" fmla="*/ 16 w 54"/>
                  <a:gd name="T29" fmla="*/ 28 h 84"/>
                  <a:gd name="T30" fmla="*/ 20 w 54"/>
                  <a:gd name="T31" fmla="*/ 28 h 84"/>
                  <a:gd name="T32" fmla="*/ 20 w 54"/>
                  <a:gd name="T33" fmla="*/ 28 h 84"/>
                  <a:gd name="T34" fmla="*/ 14 w 54"/>
                  <a:gd name="T35" fmla="*/ 26 h 84"/>
                  <a:gd name="T36" fmla="*/ 10 w 54"/>
                  <a:gd name="T37" fmla="*/ 26 h 84"/>
                  <a:gd name="T38" fmla="*/ 10 w 54"/>
                  <a:gd name="T39" fmla="*/ 20 h 84"/>
                  <a:gd name="T40" fmla="*/ 10 w 54"/>
                  <a:gd name="T41" fmla="*/ 14 h 84"/>
                  <a:gd name="T42" fmla="*/ 14 w 54"/>
                  <a:gd name="T43" fmla="*/ 14 h 84"/>
                  <a:gd name="T44" fmla="*/ 20 w 54"/>
                  <a:gd name="T45" fmla="*/ 10 h 84"/>
                  <a:gd name="T46" fmla="*/ 38 w 54"/>
                  <a:gd name="T47" fmla="*/ 2 h 84"/>
                  <a:gd name="T48" fmla="*/ 46 w 54"/>
                  <a:gd name="T49" fmla="*/ 12 h 84"/>
                  <a:gd name="T50" fmla="*/ 46 w 54"/>
                  <a:gd name="T51" fmla="*/ 20 h 84"/>
                  <a:gd name="T52" fmla="*/ 46 w 54"/>
                  <a:gd name="T53" fmla="*/ 28 h 84"/>
                  <a:gd name="T54" fmla="*/ 46 w 54"/>
                  <a:gd name="T55" fmla="*/ 30 h 84"/>
                  <a:gd name="T56" fmla="*/ 46 w 54"/>
                  <a:gd name="T57" fmla="*/ 34 h 84"/>
                  <a:gd name="T58" fmla="*/ 42 w 54"/>
                  <a:gd name="T59" fmla="*/ 36 h 84"/>
                  <a:gd name="T60" fmla="*/ 46 w 54"/>
                  <a:gd name="T61" fmla="*/ 40 h 84"/>
                  <a:gd name="T62" fmla="*/ 50 w 54"/>
                  <a:gd name="T63" fmla="*/ 42 h 84"/>
                  <a:gd name="T64" fmla="*/ 52 w 54"/>
                  <a:gd name="T65" fmla="*/ 46 h 84"/>
                  <a:gd name="T66" fmla="*/ 54 w 54"/>
                  <a:gd name="T67" fmla="*/ 50 h 84"/>
                  <a:gd name="T68" fmla="*/ 52 w 54"/>
                  <a:gd name="T69" fmla="*/ 52 h 84"/>
                  <a:gd name="T70" fmla="*/ 48 w 54"/>
                  <a:gd name="T71" fmla="*/ 56 h 84"/>
                  <a:gd name="T72" fmla="*/ 48 w 54"/>
                  <a:gd name="T73" fmla="*/ 58 h 84"/>
                  <a:gd name="T74" fmla="*/ 50 w 54"/>
                  <a:gd name="T75" fmla="*/ 60 h 84"/>
                  <a:gd name="T76" fmla="*/ 50 w 54"/>
                  <a:gd name="T77" fmla="*/ 64 h 84"/>
                  <a:gd name="T78" fmla="*/ 48 w 54"/>
                  <a:gd name="T79" fmla="*/ 68 h 84"/>
                  <a:gd name="T80" fmla="*/ 48 w 54"/>
                  <a:gd name="T81" fmla="*/ 70 h 84"/>
                  <a:gd name="T82" fmla="*/ 50 w 54"/>
                  <a:gd name="T83" fmla="*/ 74 h 84"/>
                  <a:gd name="T84" fmla="*/ 50 w 54"/>
                  <a:gd name="T85" fmla="*/ 78 h 84"/>
                  <a:gd name="T86" fmla="*/ 48 w 54"/>
                  <a:gd name="T87" fmla="*/ 80 h 84"/>
                  <a:gd name="T88" fmla="*/ 44 w 54"/>
                  <a:gd name="T89" fmla="*/ 76 h 84"/>
                  <a:gd name="T90" fmla="*/ 46 w 54"/>
                  <a:gd name="T91" fmla="*/ 80 h 84"/>
                  <a:gd name="T92" fmla="*/ 42 w 54"/>
                  <a:gd name="T93" fmla="*/ 80 h 84"/>
                  <a:gd name="T94" fmla="*/ 38 w 54"/>
                  <a:gd name="T95" fmla="*/ 82 h 84"/>
                  <a:gd name="T96" fmla="*/ 34 w 54"/>
                  <a:gd name="T97" fmla="*/ 82 h 84"/>
                  <a:gd name="T98" fmla="*/ 32 w 54"/>
                  <a:gd name="T99" fmla="*/ 84 h 84"/>
                  <a:gd name="T100" fmla="*/ 28 w 54"/>
                  <a:gd name="T10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" h="84">
                    <a:moveTo>
                      <a:pt x="26" y="84"/>
                    </a:moveTo>
                    <a:lnTo>
                      <a:pt x="18" y="80"/>
                    </a:lnTo>
                    <a:lnTo>
                      <a:pt x="12" y="80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0" y="52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20" y="1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52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60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6" y="8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1" name="Freeform 54">
                <a:extLst>
                  <a:ext uri="{FF2B5EF4-FFF2-40B4-BE49-F238E27FC236}">
                    <a16:creationId xmlns:a16="http://schemas.microsoft.com/office/drawing/2014/main" id="{D8749452-4918-4403-83C7-F5AC3EE5B2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00250" y="3600450"/>
                <a:ext cx="355600" cy="174625"/>
              </a:xfrm>
              <a:custGeom>
                <a:avLst/>
                <a:gdLst>
                  <a:gd name="T0" fmla="*/ 194 w 224"/>
                  <a:gd name="T1" fmla="*/ 34 h 110"/>
                  <a:gd name="T2" fmla="*/ 204 w 224"/>
                  <a:gd name="T3" fmla="*/ 40 h 110"/>
                  <a:gd name="T4" fmla="*/ 216 w 224"/>
                  <a:gd name="T5" fmla="*/ 58 h 110"/>
                  <a:gd name="T6" fmla="*/ 224 w 224"/>
                  <a:gd name="T7" fmla="*/ 80 h 110"/>
                  <a:gd name="T8" fmla="*/ 220 w 224"/>
                  <a:gd name="T9" fmla="*/ 82 h 110"/>
                  <a:gd name="T10" fmla="*/ 208 w 224"/>
                  <a:gd name="T11" fmla="*/ 80 h 110"/>
                  <a:gd name="T12" fmla="*/ 194 w 224"/>
                  <a:gd name="T13" fmla="*/ 82 h 110"/>
                  <a:gd name="T14" fmla="*/ 182 w 224"/>
                  <a:gd name="T15" fmla="*/ 88 h 110"/>
                  <a:gd name="T16" fmla="*/ 174 w 224"/>
                  <a:gd name="T17" fmla="*/ 92 h 110"/>
                  <a:gd name="T18" fmla="*/ 168 w 224"/>
                  <a:gd name="T19" fmla="*/ 92 h 110"/>
                  <a:gd name="T20" fmla="*/ 162 w 224"/>
                  <a:gd name="T21" fmla="*/ 98 h 110"/>
                  <a:gd name="T22" fmla="*/ 152 w 224"/>
                  <a:gd name="T23" fmla="*/ 102 h 110"/>
                  <a:gd name="T24" fmla="*/ 136 w 224"/>
                  <a:gd name="T25" fmla="*/ 102 h 110"/>
                  <a:gd name="T26" fmla="*/ 128 w 224"/>
                  <a:gd name="T27" fmla="*/ 98 h 110"/>
                  <a:gd name="T28" fmla="*/ 124 w 224"/>
                  <a:gd name="T29" fmla="*/ 102 h 110"/>
                  <a:gd name="T30" fmla="*/ 118 w 224"/>
                  <a:gd name="T31" fmla="*/ 110 h 110"/>
                  <a:gd name="T32" fmla="*/ 114 w 224"/>
                  <a:gd name="T33" fmla="*/ 110 h 110"/>
                  <a:gd name="T34" fmla="*/ 114 w 224"/>
                  <a:gd name="T35" fmla="*/ 106 h 110"/>
                  <a:gd name="T36" fmla="*/ 116 w 224"/>
                  <a:gd name="T37" fmla="*/ 104 h 110"/>
                  <a:gd name="T38" fmla="*/ 116 w 224"/>
                  <a:gd name="T39" fmla="*/ 100 h 110"/>
                  <a:gd name="T40" fmla="*/ 98 w 224"/>
                  <a:gd name="T41" fmla="*/ 104 h 110"/>
                  <a:gd name="T42" fmla="*/ 92 w 224"/>
                  <a:gd name="T43" fmla="*/ 106 h 110"/>
                  <a:gd name="T44" fmla="*/ 82 w 224"/>
                  <a:gd name="T45" fmla="*/ 108 h 110"/>
                  <a:gd name="T46" fmla="*/ 70 w 224"/>
                  <a:gd name="T47" fmla="*/ 104 h 110"/>
                  <a:gd name="T48" fmla="*/ 58 w 224"/>
                  <a:gd name="T49" fmla="*/ 104 h 110"/>
                  <a:gd name="T50" fmla="*/ 52 w 224"/>
                  <a:gd name="T51" fmla="*/ 110 h 110"/>
                  <a:gd name="T52" fmla="*/ 46 w 224"/>
                  <a:gd name="T53" fmla="*/ 110 h 110"/>
                  <a:gd name="T54" fmla="*/ 34 w 224"/>
                  <a:gd name="T55" fmla="*/ 106 h 110"/>
                  <a:gd name="T56" fmla="*/ 26 w 224"/>
                  <a:gd name="T57" fmla="*/ 102 h 110"/>
                  <a:gd name="T58" fmla="*/ 14 w 224"/>
                  <a:gd name="T59" fmla="*/ 94 h 110"/>
                  <a:gd name="T60" fmla="*/ 12 w 224"/>
                  <a:gd name="T61" fmla="*/ 86 h 110"/>
                  <a:gd name="T62" fmla="*/ 8 w 224"/>
                  <a:gd name="T63" fmla="*/ 76 h 110"/>
                  <a:gd name="T64" fmla="*/ 2 w 224"/>
                  <a:gd name="T65" fmla="*/ 66 h 110"/>
                  <a:gd name="T66" fmla="*/ 0 w 224"/>
                  <a:gd name="T67" fmla="*/ 54 h 110"/>
                  <a:gd name="T68" fmla="*/ 4 w 224"/>
                  <a:gd name="T69" fmla="*/ 50 h 110"/>
                  <a:gd name="T70" fmla="*/ 14 w 224"/>
                  <a:gd name="T71" fmla="*/ 44 h 110"/>
                  <a:gd name="T72" fmla="*/ 20 w 224"/>
                  <a:gd name="T73" fmla="*/ 46 h 110"/>
                  <a:gd name="T74" fmla="*/ 30 w 224"/>
                  <a:gd name="T75" fmla="*/ 44 h 110"/>
                  <a:gd name="T76" fmla="*/ 38 w 224"/>
                  <a:gd name="T77" fmla="*/ 40 h 110"/>
                  <a:gd name="T78" fmla="*/ 50 w 224"/>
                  <a:gd name="T79" fmla="*/ 40 h 110"/>
                  <a:gd name="T80" fmla="*/ 40 w 224"/>
                  <a:gd name="T81" fmla="*/ 36 h 110"/>
                  <a:gd name="T82" fmla="*/ 38 w 224"/>
                  <a:gd name="T83" fmla="*/ 32 h 110"/>
                  <a:gd name="T84" fmla="*/ 42 w 224"/>
                  <a:gd name="T85" fmla="*/ 20 h 110"/>
                  <a:gd name="T86" fmla="*/ 52 w 224"/>
                  <a:gd name="T87" fmla="*/ 16 h 110"/>
                  <a:gd name="T88" fmla="*/ 62 w 224"/>
                  <a:gd name="T89" fmla="*/ 16 h 110"/>
                  <a:gd name="T90" fmla="*/ 72 w 224"/>
                  <a:gd name="T91" fmla="*/ 14 h 110"/>
                  <a:gd name="T92" fmla="*/ 86 w 224"/>
                  <a:gd name="T93" fmla="*/ 4 h 110"/>
                  <a:gd name="T94" fmla="*/ 88 w 224"/>
                  <a:gd name="T95" fmla="*/ 2 h 110"/>
                  <a:gd name="T96" fmla="*/ 98 w 224"/>
                  <a:gd name="T97" fmla="*/ 0 h 110"/>
                  <a:gd name="T98" fmla="*/ 112 w 224"/>
                  <a:gd name="T99" fmla="*/ 4 h 110"/>
                  <a:gd name="T100" fmla="*/ 122 w 224"/>
                  <a:gd name="T101" fmla="*/ 12 h 110"/>
                  <a:gd name="T102" fmla="*/ 132 w 224"/>
                  <a:gd name="T103" fmla="*/ 14 h 110"/>
                  <a:gd name="T104" fmla="*/ 140 w 224"/>
                  <a:gd name="T105" fmla="*/ 12 h 110"/>
                  <a:gd name="T106" fmla="*/ 152 w 224"/>
                  <a:gd name="T107" fmla="*/ 12 h 110"/>
                  <a:gd name="T108" fmla="*/ 158 w 224"/>
                  <a:gd name="T109" fmla="*/ 16 h 110"/>
                  <a:gd name="T110" fmla="*/ 170 w 224"/>
                  <a:gd name="T111" fmla="*/ 24 h 110"/>
                  <a:gd name="T112" fmla="*/ 182 w 224"/>
                  <a:gd name="T113" fmla="*/ 2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110">
                    <a:moveTo>
                      <a:pt x="188" y="30"/>
                    </a:moveTo>
                    <a:lnTo>
                      <a:pt x="192" y="32"/>
                    </a:lnTo>
                    <a:lnTo>
                      <a:pt x="194" y="34"/>
                    </a:lnTo>
                    <a:lnTo>
                      <a:pt x="198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04" y="40"/>
                    </a:lnTo>
                    <a:lnTo>
                      <a:pt x="210" y="46"/>
                    </a:lnTo>
                    <a:lnTo>
                      <a:pt x="216" y="58"/>
                    </a:lnTo>
                    <a:lnTo>
                      <a:pt x="220" y="70"/>
                    </a:lnTo>
                    <a:lnTo>
                      <a:pt x="224" y="78"/>
                    </a:lnTo>
                    <a:lnTo>
                      <a:pt x="224" y="80"/>
                    </a:lnTo>
                    <a:lnTo>
                      <a:pt x="222" y="82"/>
                    </a:lnTo>
                    <a:lnTo>
                      <a:pt x="222" y="82"/>
                    </a:lnTo>
                    <a:lnTo>
                      <a:pt x="220" y="82"/>
                    </a:lnTo>
                    <a:lnTo>
                      <a:pt x="220" y="82"/>
                    </a:lnTo>
                    <a:lnTo>
                      <a:pt x="218" y="78"/>
                    </a:lnTo>
                    <a:lnTo>
                      <a:pt x="208" y="80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4" y="82"/>
                    </a:lnTo>
                    <a:lnTo>
                      <a:pt x="190" y="84"/>
                    </a:lnTo>
                    <a:lnTo>
                      <a:pt x="184" y="86"/>
                    </a:lnTo>
                    <a:lnTo>
                      <a:pt x="182" y="88"/>
                    </a:lnTo>
                    <a:lnTo>
                      <a:pt x="180" y="88"/>
                    </a:lnTo>
                    <a:lnTo>
                      <a:pt x="178" y="90"/>
                    </a:lnTo>
                    <a:lnTo>
                      <a:pt x="174" y="92"/>
                    </a:lnTo>
                    <a:lnTo>
                      <a:pt x="172" y="92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4" y="96"/>
                    </a:lnTo>
                    <a:lnTo>
                      <a:pt x="162" y="98"/>
                    </a:lnTo>
                    <a:lnTo>
                      <a:pt x="162" y="98"/>
                    </a:lnTo>
                    <a:lnTo>
                      <a:pt x="158" y="100"/>
                    </a:lnTo>
                    <a:lnTo>
                      <a:pt x="152" y="102"/>
                    </a:lnTo>
                    <a:lnTo>
                      <a:pt x="146" y="102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0"/>
                    </a:lnTo>
                    <a:lnTo>
                      <a:pt x="132" y="100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24" y="102"/>
                    </a:lnTo>
                    <a:lnTo>
                      <a:pt x="120" y="108"/>
                    </a:lnTo>
                    <a:lnTo>
                      <a:pt x="118" y="110"/>
                    </a:lnTo>
                    <a:lnTo>
                      <a:pt x="116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08"/>
                    </a:lnTo>
                    <a:lnTo>
                      <a:pt x="112" y="108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2"/>
                    </a:lnTo>
                    <a:lnTo>
                      <a:pt x="116" y="100"/>
                    </a:lnTo>
                    <a:lnTo>
                      <a:pt x="116" y="100"/>
                    </a:lnTo>
                    <a:lnTo>
                      <a:pt x="108" y="102"/>
                    </a:lnTo>
                    <a:lnTo>
                      <a:pt x="102" y="106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4" y="104"/>
                    </a:lnTo>
                    <a:lnTo>
                      <a:pt x="92" y="106"/>
                    </a:lnTo>
                    <a:lnTo>
                      <a:pt x="88" y="108"/>
                    </a:lnTo>
                    <a:lnTo>
                      <a:pt x="84" y="108"/>
                    </a:lnTo>
                    <a:lnTo>
                      <a:pt x="82" y="108"/>
                    </a:lnTo>
                    <a:lnTo>
                      <a:pt x="80" y="106"/>
                    </a:lnTo>
                    <a:lnTo>
                      <a:pt x="76" y="104"/>
                    </a:lnTo>
                    <a:lnTo>
                      <a:pt x="70" y="104"/>
                    </a:lnTo>
                    <a:lnTo>
                      <a:pt x="64" y="102"/>
                    </a:lnTo>
                    <a:lnTo>
                      <a:pt x="60" y="102"/>
                    </a:lnTo>
                    <a:lnTo>
                      <a:pt x="58" y="104"/>
                    </a:lnTo>
                    <a:lnTo>
                      <a:pt x="58" y="106"/>
                    </a:lnTo>
                    <a:lnTo>
                      <a:pt x="54" y="108"/>
                    </a:lnTo>
                    <a:lnTo>
                      <a:pt x="52" y="110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46" y="110"/>
                    </a:lnTo>
                    <a:lnTo>
                      <a:pt x="42" y="108"/>
                    </a:lnTo>
                    <a:lnTo>
                      <a:pt x="38" y="106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4"/>
                    </a:lnTo>
                    <a:lnTo>
                      <a:pt x="26" y="102"/>
                    </a:lnTo>
                    <a:lnTo>
                      <a:pt x="22" y="100"/>
                    </a:lnTo>
                    <a:lnTo>
                      <a:pt x="18" y="96"/>
                    </a:lnTo>
                    <a:lnTo>
                      <a:pt x="14" y="94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86"/>
                    </a:lnTo>
                    <a:lnTo>
                      <a:pt x="10" y="82"/>
                    </a:lnTo>
                    <a:lnTo>
                      <a:pt x="10" y="78"/>
                    </a:lnTo>
                    <a:lnTo>
                      <a:pt x="8" y="76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46" y="38"/>
                    </a:lnTo>
                    <a:lnTo>
                      <a:pt x="42" y="38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28"/>
                    </a:lnTo>
                    <a:lnTo>
                      <a:pt x="40" y="24"/>
                    </a:lnTo>
                    <a:lnTo>
                      <a:pt x="42" y="20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6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72" y="14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4" y="6"/>
                    </a:lnTo>
                    <a:lnTo>
                      <a:pt x="118" y="8"/>
                    </a:lnTo>
                    <a:lnTo>
                      <a:pt x="122" y="12"/>
                    </a:lnTo>
                    <a:lnTo>
                      <a:pt x="128" y="16"/>
                    </a:lnTo>
                    <a:lnTo>
                      <a:pt x="128" y="14"/>
                    </a:lnTo>
                    <a:lnTo>
                      <a:pt x="132" y="14"/>
                    </a:lnTo>
                    <a:lnTo>
                      <a:pt x="136" y="14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42" y="12"/>
                    </a:lnTo>
                    <a:lnTo>
                      <a:pt x="146" y="12"/>
                    </a:lnTo>
                    <a:lnTo>
                      <a:pt x="152" y="12"/>
                    </a:lnTo>
                    <a:lnTo>
                      <a:pt x="156" y="14"/>
                    </a:lnTo>
                    <a:lnTo>
                      <a:pt x="158" y="16"/>
                    </a:lnTo>
                    <a:lnTo>
                      <a:pt x="158" y="16"/>
                    </a:lnTo>
                    <a:lnTo>
                      <a:pt x="162" y="18"/>
                    </a:lnTo>
                    <a:lnTo>
                      <a:pt x="166" y="22"/>
                    </a:lnTo>
                    <a:lnTo>
                      <a:pt x="170" y="24"/>
                    </a:lnTo>
                    <a:lnTo>
                      <a:pt x="180" y="26"/>
                    </a:lnTo>
                    <a:lnTo>
                      <a:pt x="180" y="26"/>
                    </a:lnTo>
                    <a:lnTo>
                      <a:pt x="182" y="28"/>
                    </a:lnTo>
                    <a:lnTo>
                      <a:pt x="186" y="28"/>
                    </a:lnTo>
                    <a:lnTo>
                      <a:pt x="188" y="3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2" name="Freeform 55">
                <a:extLst>
                  <a:ext uri="{FF2B5EF4-FFF2-40B4-BE49-F238E27FC236}">
                    <a16:creationId xmlns:a16="http://schemas.microsoft.com/office/drawing/2014/main" id="{6D570628-33B2-47FF-A986-110E981767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5950" y="3489325"/>
                <a:ext cx="174625" cy="142875"/>
              </a:xfrm>
              <a:custGeom>
                <a:avLst/>
                <a:gdLst>
                  <a:gd name="T0" fmla="*/ 28 w 110"/>
                  <a:gd name="T1" fmla="*/ 74 h 90"/>
                  <a:gd name="T2" fmla="*/ 30 w 110"/>
                  <a:gd name="T3" fmla="*/ 60 h 90"/>
                  <a:gd name="T4" fmla="*/ 32 w 110"/>
                  <a:gd name="T5" fmla="*/ 58 h 90"/>
                  <a:gd name="T6" fmla="*/ 32 w 110"/>
                  <a:gd name="T7" fmla="*/ 54 h 90"/>
                  <a:gd name="T8" fmla="*/ 30 w 110"/>
                  <a:gd name="T9" fmla="*/ 50 h 90"/>
                  <a:gd name="T10" fmla="*/ 26 w 110"/>
                  <a:gd name="T11" fmla="*/ 44 h 90"/>
                  <a:gd name="T12" fmla="*/ 22 w 110"/>
                  <a:gd name="T13" fmla="*/ 36 h 90"/>
                  <a:gd name="T14" fmla="*/ 18 w 110"/>
                  <a:gd name="T15" fmla="*/ 24 h 90"/>
                  <a:gd name="T16" fmla="*/ 14 w 110"/>
                  <a:gd name="T17" fmla="*/ 22 h 90"/>
                  <a:gd name="T18" fmla="*/ 4 w 110"/>
                  <a:gd name="T19" fmla="*/ 12 h 90"/>
                  <a:gd name="T20" fmla="*/ 4 w 110"/>
                  <a:gd name="T21" fmla="*/ 6 h 90"/>
                  <a:gd name="T22" fmla="*/ 0 w 110"/>
                  <a:gd name="T23" fmla="*/ 0 h 90"/>
                  <a:gd name="T24" fmla="*/ 2 w 110"/>
                  <a:gd name="T25" fmla="*/ 0 h 90"/>
                  <a:gd name="T26" fmla="*/ 10 w 110"/>
                  <a:gd name="T27" fmla="*/ 0 h 90"/>
                  <a:gd name="T28" fmla="*/ 18 w 110"/>
                  <a:gd name="T29" fmla="*/ 4 h 90"/>
                  <a:gd name="T30" fmla="*/ 24 w 110"/>
                  <a:gd name="T31" fmla="*/ 10 h 90"/>
                  <a:gd name="T32" fmla="*/ 32 w 110"/>
                  <a:gd name="T33" fmla="*/ 16 h 90"/>
                  <a:gd name="T34" fmla="*/ 44 w 110"/>
                  <a:gd name="T35" fmla="*/ 18 h 90"/>
                  <a:gd name="T36" fmla="*/ 58 w 110"/>
                  <a:gd name="T37" fmla="*/ 12 h 90"/>
                  <a:gd name="T38" fmla="*/ 84 w 110"/>
                  <a:gd name="T39" fmla="*/ 18 h 90"/>
                  <a:gd name="T40" fmla="*/ 100 w 110"/>
                  <a:gd name="T41" fmla="*/ 24 h 90"/>
                  <a:gd name="T42" fmla="*/ 104 w 110"/>
                  <a:gd name="T43" fmla="*/ 26 h 90"/>
                  <a:gd name="T44" fmla="*/ 110 w 110"/>
                  <a:gd name="T45" fmla="*/ 30 h 90"/>
                  <a:gd name="T46" fmla="*/ 110 w 110"/>
                  <a:gd name="T47" fmla="*/ 34 h 90"/>
                  <a:gd name="T48" fmla="*/ 108 w 110"/>
                  <a:gd name="T49" fmla="*/ 42 h 90"/>
                  <a:gd name="T50" fmla="*/ 106 w 110"/>
                  <a:gd name="T51" fmla="*/ 46 h 90"/>
                  <a:gd name="T52" fmla="*/ 104 w 110"/>
                  <a:gd name="T53" fmla="*/ 52 h 90"/>
                  <a:gd name="T54" fmla="*/ 100 w 110"/>
                  <a:gd name="T55" fmla="*/ 56 h 90"/>
                  <a:gd name="T56" fmla="*/ 98 w 110"/>
                  <a:gd name="T57" fmla="*/ 58 h 90"/>
                  <a:gd name="T58" fmla="*/ 94 w 110"/>
                  <a:gd name="T59" fmla="*/ 66 h 90"/>
                  <a:gd name="T60" fmla="*/ 94 w 110"/>
                  <a:gd name="T61" fmla="*/ 68 h 90"/>
                  <a:gd name="T62" fmla="*/ 90 w 110"/>
                  <a:gd name="T63" fmla="*/ 70 h 90"/>
                  <a:gd name="T64" fmla="*/ 82 w 110"/>
                  <a:gd name="T65" fmla="*/ 72 h 90"/>
                  <a:gd name="T66" fmla="*/ 74 w 110"/>
                  <a:gd name="T67" fmla="*/ 82 h 90"/>
                  <a:gd name="T68" fmla="*/ 70 w 110"/>
                  <a:gd name="T69" fmla="*/ 88 h 90"/>
                  <a:gd name="T70" fmla="*/ 62 w 110"/>
                  <a:gd name="T71" fmla="*/ 88 h 90"/>
                  <a:gd name="T72" fmla="*/ 56 w 110"/>
                  <a:gd name="T73" fmla="*/ 88 h 90"/>
                  <a:gd name="T74" fmla="*/ 36 w 110"/>
                  <a:gd name="T7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0" h="90">
                    <a:moveTo>
                      <a:pt x="36" y="90"/>
                    </a:moveTo>
                    <a:lnTo>
                      <a:pt x="28" y="74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84" y="18"/>
                    </a:lnTo>
                    <a:lnTo>
                      <a:pt x="98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8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6" y="62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70"/>
                    </a:lnTo>
                    <a:lnTo>
                      <a:pt x="86" y="70"/>
                    </a:lnTo>
                    <a:lnTo>
                      <a:pt x="82" y="72"/>
                    </a:lnTo>
                    <a:lnTo>
                      <a:pt x="78" y="76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2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36" y="9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3" name="Freeform 56">
                <a:extLst>
                  <a:ext uri="{FF2B5EF4-FFF2-40B4-BE49-F238E27FC236}">
                    <a16:creationId xmlns:a16="http://schemas.microsoft.com/office/drawing/2014/main" id="{E22C8218-5B2E-4E15-94D8-BFA0426FE00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66900" y="3625850"/>
                <a:ext cx="133350" cy="133350"/>
              </a:xfrm>
              <a:custGeom>
                <a:avLst/>
                <a:gdLst>
                  <a:gd name="T0" fmla="*/ 84 w 84"/>
                  <a:gd name="T1" fmla="*/ 2 h 84"/>
                  <a:gd name="T2" fmla="*/ 72 w 84"/>
                  <a:gd name="T3" fmla="*/ 4 h 84"/>
                  <a:gd name="T4" fmla="*/ 72 w 84"/>
                  <a:gd name="T5" fmla="*/ 4 h 84"/>
                  <a:gd name="T6" fmla="*/ 70 w 84"/>
                  <a:gd name="T7" fmla="*/ 4 h 84"/>
                  <a:gd name="T8" fmla="*/ 68 w 84"/>
                  <a:gd name="T9" fmla="*/ 2 h 84"/>
                  <a:gd name="T10" fmla="*/ 66 w 84"/>
                  <a:gd name="T11" fmla="*/ 0 h 84"/>
                  <a:gd name="T12" fmla="*/ 48 w 84"/>
                  <a:gd name="T13" fmla="*/ 4 h 84"/>
                  <a:gd name="T14" fmla="*/ 34 w 84"/>
                  <a:gd name="T15" fmla="*/ 6 h 84"/>
                  <a:gd name="T16" fmla="*/ 20 w 84"/>
                  <a:gd name="T17" fmla="*/ 8 h 84"/>
                  <a:gd name="T18" fmla="*/ 20 w 84"/>
                  <a:gd name="T19" fmla="*/ 10 h 84"/>
                  <a:gd name="T20" fmla="*/ 18 w 84"/>
                  <a:gd name="T21" fmla="*/ 12 h 84"/>
                  <a:gd name="T22" fmla="*/ 18 w 84"/>
                  <a:gd name="T23" fmla="*/ 16 h 84"/>
                  <a:gd name="T24" fmla="*/ 18 w 84"/>
                  <a:gd name="T25" fmla="*/ 16 h 84"/>
                  <a:gd name="T26" fmla="*/ 16 w 84"/>
                  <a:gd name="T27" fmla="*/ 18 h 84"/>
                  <a:gd name="T28" fmla="*/ 12 w 84"/>
                  <a:gd name="T29" fmla="*/ 20 h 84"/>
                  <a:gd name="T30" fmla="*/ 8 w 84"/>
                  <a:gd name="T31" fmla="*/ 22 h 84"/>
                  <a:gd name="T32" fmla="*/ 6 w 84"/>
                  <a:gd name="T33" fmla="*/ 26 h 84"/>
                  <a:gd name="T34" fmla="*/ 2 w 84"/>
                  <a:gd name="T35" fmla="*/ 30 h 84"/>
                  <a:gd name="T36" fmla="*/ 0 w 84"/>
                  <a:gd name="T37" fmla="*/ 36 h 84"/>
                  <a:gd name="T38" fmla="*/ 0 w 84"/>
                  <a:gd name="T39" fmla="*/ 36 h 84"/>
                  <a:gd name="T40" fmla="*/ 0 w 84"/>
                  <a:gd name="T41" fmla="*/ 38 h 84"/>
                  <a:gd name="T42" fmla="*/ 0 w 84"/>
                  <a:gd name="T43" fmla="*/ 40 h 84"/>
                  <a:gd name="T44" fmla="*/ 2 w 84"/>
                  <a:gd name="T45" fmla="*/ 44 h 84"/>
                  <a:gd name="T46" fmla="*/ 4 w 84"/>
                  <a:gd name="T47" fmla="*/ 48 h 84"/>
                  <a:gd name="T48" fmla="*/ 10 w 84"/>
                  <a:gd name="T49" fmla="*/ 56 h 84"/>
                  <a:gd name="T50" fmla="*/ 18 w 84"/>
                  <a:gd name="T51" fmla="*/ 66 h 84"/>
                  <a:gd name="T52" fmla="*/ 26 w 84"/>
                  <a:gd name="T53" fmla="*/ 76 h 84"/>
                  <a:gd name="T54" fmla="*/ 30 w 84"/>
                  <a:gd name="T55" fmla="*/ 84 h 84"/>
                  <a:gd name="T56" fmla="*/ 42 w 84"/>
                  <a:gd name="T57" fmla="*/ 84 h 84"/>
                  <a:gd name="T58" fmla="*/ 44 w 84"/>
                  <a:gd name="T59" fmla="*/ 66 h 84"/>
                  <a:gd name="T60" fmla="*/ 46 w 84"/>
                  <a:gd name="T61" fmla="*/ 66 h 84"/>
                  <a:gd name="T62" fmla="*/ 48 w 84"/>
                  <a:gd name="T63" fmla="*/ 64 h 84"/>
                  <a:gd name="T64" fmla="*/ 50 w 84"/>
                  <a:gd name="T65" fmla="*/ 62 h 84"/>
                  <a:gd name="T66" fmla="*/ 54 w 84"/>
                  <a:gd name="T67" fmla="*/ 56 h 84"/>
                  <a:gd name="T68" fmla="*/ 60 w 84"/>
                  <a:gd name="T69" fmla="*/ 48 h 84"/>
                  <a:gd name="T70" fmla="*/ 58 w 84"/>
                  <a:gd name="T71" fmla="*/ 48 h 84"/>
                  <a:gd name="T72" fmla="*/ 58 w 84"/>
                  <a:gd name="T73" fmla="*/ 46 h 84"/>
                  <a:gd name="T74" fmla="*/ 58 w 84"/>
                  <a:gd name="T75" fmla="*/ 42 h 84"/>
                  <a:gd name="T76" fmla="*/ 58 w 84"/>
                  <a:gd name="T77" fmla="*/ 38 h 84"/>
                  <a:gd name="T78" fmla="*/ 60 w 84"/>
                  <a:gd name="T79" fmla="*/ 32 h 84"/>
                  <a:gd name="T80" fmla="*/ 64 w 84"/>
                  <a:gd name="T81" fmla="*/ 26 h 84"/>
                  <a:gd name="T82" fmla="*/ 64 w 84"/>
                  <a:gd name="T83" fmla="*/ 24 h 84"/>
                  <a:gd name="T84" fmla="*/ 64 w 84"/>
                  <a:gd name="T85" fmla="*/ 22 h 84"/>
                  <a:gd name="T86" fmla="*/ 68 w 84"/>
                  <a:gd name="T87" fmla="*/ 20 h 84"/>
                  <a:gd name="T88" fmla="*/ 70 w 84"/>
                  <a:gd name="T89" fmla="*/ 18 h 84"/>
                  <a:gd name="T90" fmla="*/ 74 w 84"/>
                  <a:gd name="T91" fmla="*/ 16 h 84"/>
                  <a:gd name="T92" fmla="*/ 78 w 84"/>
                  <a:gd name="T93" fmla="*/ 16 h 84"/>
                  <a:gd name="T94" fmla="*/ 84 w 84"/>
                  <a:gd name="T95" fmla="*/ 18 h 84"/>
                  <a:gd name="T96" fmla="*/ 84 w 84"/>
                  <a:gd name="T97" fmla="*/ 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4" h="84">
                    <a:moveTo>
                      <a:pt x="84" y="2"/>
                    </a:moveTo>
                    <a:lnTo>
                      <a:pt x="72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48" y="4"/>
                    </a:lnTo>
                    <a:lnTo>
                      <a:pt x="34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2" y="20"/>
                    </a:lnTo>
                    <a:lnTo>
                      <a:pt x="8" y="22"/>
                    </a:lnTo>
                    <a:lnTo>
                      <a:pt x="6" y="26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18" y="66"/>
                    </a:lnTo>
                    <a:lnTo>
                      <a:pt x="26" y="76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4" y="56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8" y="38"/>
                    </a:lnTo>
                    <a:lnTo>
                      <a:pt x="60" y="32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4" y="16"/>
                    </a:lnTo>
                    <a:lnTo>
                      <a:pt x="78" y="16"/>
                    </a:lnTo>
                    <a:lnTo>
                      <a:pt x="84" y="18"/>
                    </a:lnTo>
                    <a:lnTo>
                      <a:pt x="84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4" name="Freeform 57">
                <a:extLst>
                  <a:ext uri="{FF2B5EF4-FFF2-40B4-BE49-F238E27FC236}">
                    <a16:creationId xmlns:a16="http://schemas.microsoft.com/office/drawing/2014/main" id="{C1D045B2-8EAB-4B3C-8E75-B86DF638DFC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54200" y="3581400"/>
                <a:ext cx="44450" cy="101600"/>
              </a:xfrm>
              <a:custGeom>
                <a:avLst/>
                <a:gdLst>
                  <a:gd name="T0" fmla="*/ 0 w 28"/>
                  <a:gd name="T1" fmla="*/ 20 h 64"/>
                  <a:gd name="T2" fmla="*/ 8 w 28"/>
                  <a:gd name="T3" fmla="*/ 28 h 64"/>
                  <a:gd name="T4" fmla="*/ 10 w 28"/>
                  <a:gd name="T5" fmla="*/ 28 h 64"/>
                  <a:gd name="T6" fmla="*/ 10 w 28"/>
                  <a:gd name="T7" fmla="*/ 32 h 64"/>
                  <a:gd name="T8" fmla="*/ 12 w 28"/>
                  <a:gd name="T9" fmla="*/ 36 h 64"/>
                  <a:gd name="T10" fmla="*/ 12 w 28"/>
                  <a:gd name="T11" fmla="*/ 40 h 64"/>
                  <a:gd name="T12" fmla="*/ 10 w 28"/>
                  <a:gd name="T13" fmla="*/ 40 h 64"/>
                  <a:gd name="T14" fmla="*/ 10 w 28"/>
                  <a:gd name="T15" fmla="*/ 40 h 64"/>
                  <a:gd name="T16" fmla="*/ 10 w 28"/>
                  <a:gd name="T17" fmla="*/ 44 h 64"/>
                  <a:gd name="T18" fmla="*/ 8 w 28"/>
                  <a:gd name="T19" fmla="*/ 48 h 64"/>
                  <a:gd name="T20" fmla="*/ 8 w 28"/>
                  <a:gd name="T21" fmla="*/ 54 h 64"/>
                  <a:gd name="T22" fmla="*/ 8 w 28"/>
                  <a:gd name="T23" fmla="*/ 54 h 64"/>
                  <a:gd name="T24" fmla="*/ 8 w 28"/>
                  <a:gd name="T25" fmla="*/ 58 h 64"/>
                  <a:gd name="T26" fmla="*/ 8 w 28"/>
                  <a:gd name="T27" fmla="*/ 60 h 64"/>
                  <a:gd name="T28" fmla="*/ 8 w 28"/>
                  <a:gd name="T29" fmla="*/ 64 h 64"/>
                  <a:gd name="T30" fmla="*/ 8 w 28"/>
                  <a:gd name="T31" fmla="*/ 62 h 64"/>
                  <a:gd name="T32" fmla="*/ 8 w 28"/>
                  <a:gd name="T33" fmla="*/ 60 h 64"/>
                  <a:gd name="T34" fmla="*/ 10 w 28"/>
                  <a:gd name="T35" fmla="*/ 58 h 64"/>
                  <a:gd name="T36" fmla="*/ 14 w 28"/>
                  <a:gd name="T37" fmla="*/ 54 h 64"/>
                  <a:gd name="T38" fmla="*/ 18 w 28"/>
                  <a:gd name="T39" fmla="*/ 50 h 64"/>
                  <a:gd name="T40" fmla="*/ 26 w 28"/>
                  <a:gd name="T41" fmla="*/ 44 h 64"/>
                  <a:gd name="T42" fmla="*/ 26 w 28"/>
                  <a:gd name="T43" fmla="*/ 42 h 64"/>
                  <a:gd name="T44" fmla="*/ 26 w 28"/>
                  <a:gd name="T45" fmla="*/ 40 h 64"/>
                  <a:gd name="T46" fmla="*/ 28 w 28"/>
                  <a:gd name="T47" fmla="*/ 38 h 64"/>
                  <a:gd name="T48" fmla="*/ 28 w 28"/>
                  <a:gd name="T49" fmla="*/ 36 h 64"/>
                  <a:gd name="T50" fmla="*/ 28 w 28"/>
                  <a:gd name="T51" fmla="*/ 36 h 64"/>
                  <a:gd name="T52" fmla="*/ 26 w 28"/>
                  <a:gd name="T53" fmla="*/ 34 h 64"/>
                  <a:gd name="T54" fmla="*/ 26 w 28"/>
                  <a:gd name="T55" fmla="*/ 32 h 64"/>
                  <a:gd name="T56" fmla="*/ 26 w 28"/>
                  <a:gd name="T57" fmla="*/ 28 h 64"/>
                  <a:gd name="T58" fmla="*/ 26 w 28"/>
                  <a:gd name="T59" fmla="*/ 24 h 64"/>
                  <a:gd name="T60" fmla="*/ 26 w 28"/>
                  <a:gd name="T61" fmla="*/ 22 h 64"/>
                  <a:gd name="T62" fmla="*/ 26 w 28"/>
                  <a:gd name="T63" fmla="*/ 18 h 64"/>
                  <a:gd name="T64" fmla="*/ 24 w 28"/>
                  <a:gd name="T65" fmla="*/ 14 h 64"/>
                  <a:gd name="T66" fmla="*/ 22 w 28"/>
                  <a:gd name="T67" fmla="*/ 8 h 64"/>
                  <a:gd name="T68" fmla="*/ 20 w 28"/>
                  <a:gd name="T69" fmla="*/ 4 h 64"/>
                  <a:gd name="T70" fmla="*/ 20 w 28"/>
                  <a:gd name="T71" fmla="*/ 4 h 64"/>
                  <a:gd name="T72" fmla="*/ 18 w 28"/>
                  <a:gd name="T73" fmla="*/ 2 h 64"/>
                  <a:gd name="T74" fmla="*/ 16 w 28"/>
                  <a:gd name="T75" fmla="*/ 0 h 64"/>
                  <a:gd name="T76" fmla="*/ 12 w 28"/>
                  <a:gd name="T77" fmla="*/ 0 h 64"/>
                  <a:gd name="T78" fmla="*/ 8 w 28"/>
                  <a:gd name="T79" fmla="*/ 0 h 64"/>
                  <a:gd name="T80" fmla="*/ 8 w 28"/>
                  <a:gd name="T81" fmla="*/ 0 h 64"/>
                  <a:gd name="T82" fmla="*/ 6 w 28"/>
                  <a:gd name="T83" fmla="*/ 2 h 64"/>
                  <a:gd name="T84" fmla="*/ 6 w 28"/>
                  <a:gd name="T85" fmla="*/ 2 h 64"/>
                  <a:gd name="T86" fmla="*/ 0 w 28"/>
                  <a:gd name="T87" fmla="*/ 2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64">
                    <a:moveTo>
                      <a:pt x="0" y="20"/>
                    </a:moveTo>
                    <a:lnTo>
                      <a:pt x="8" y="28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10" y="58"/>
                    </a:lnTo>
                    <a:lnTo>
                      <a:pt x="14" y="54"/>
                    </a:lnTo>
                    <a:lnTo>
                      <a:pt x="18" y="50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6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2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5" name="Freeform 58">
                <a:extLst>
                  <a:ext uri="{FF2B5EF4-FFF2-40B4-BE49-F238E27FC236}">
                    <a16:creationId xmlns:a16="http://schemas.microsoft.com/office/drawing/2014/main" id="{2F0AEC80-27E8-4858-97E0-9F1405A91AB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17675" y="3457575"/>
                <a:ext cx="225425" cy="180975"/>
              </a:xfrm>
              <a:custGeom>
                <a:avLst/>
                <a:gdLst>
                  <a:gd name="T0" fmla="*/ 20 w 142"/>
                  <a:gd name="T1" fmla="*/ 42 h 114"/>
                  <a:gd name="T2" fmla="*/ 20 w 142"/>
                  <a:gd name="T3" fmla="*/ 40 h 114"/>
                  <a:gd name="T4" fmla="*/ 18 w 142"/>
                  <a:gd name="T5" fmla="*/ 38 h 114"/>
                  <a:gd name="T6" fmla="*/ 20 w 142"/>
                  <a:gd name="T7" fmla="*/ 36 h 114"/>
                  <a:gd name="T8" fmla="*/ 14 w 142"/>
                  <a:gd name="T9" fmla="*/ 34 h 114"/>
                  <a:gd name="T10" fmla="*/ 6 w 142"/>
                  <a:gd name="T11" fmla="*/ 30 h 114"/>
                  <a:gd name="T12" fmla="*/ 0 w 142"/>
                  <a:gd name="T13" fmla="*/ 26 h 114"/>
                  <a:gd name="T14" fmla="*/ 2 w 142"/>
                  <a:gd name="T15" fmla="*/ 24 h 114"/>
                  <a:gd name="T16" fmla="*/ 20 w 142"/>
                  <a:gd name="T17" fmla="*/ 16 h 114"/>
                  <a:gd name="T18" fmla="*/ 32 w 142"/>
                  <a:gd name="T19" fmla="*/ 12 h 114"/>
                  <a:gd name="T20" fmla="*/ 54 w 142"/>
                  <a:gd name="T21" fmla="*/ 6 h 114"/>
                  <a:gd name="T22" fmla="*/ 58 w 142"/>
                  <a:gd name="T23" fmla="*/ 2 h 114"/>
                  <a:gd name="T24" fmla="*/ 60 w 142"/>
                  <a:gd name="T25" fmla="*/ 0 h 114"/>
                  <a:gd name="T26" fmla="*/ 68 w 142"/>
                  <a:gd name="T27" fmla="*/ 24 h 114"/>
                  <a:gd name="T28" fmla="*/ 86 w 142"/>
                  <a:gd name="T29" fmla="*/ 24 h 114"/>
                  <a:gd name="T30" fmla="*/ 92 w 142"/>
                  <a:gd name="T31" fmla="*/ 22 h 114"/>
                  <a:gd name="T32" fmla="*/ 102 w 142"/>
                  <a:gd name="T33" fmla="*/ 18 h 114"/>
                  <a:gd name="T34" fmla="*/ 108 w 142"/>
                  <a:gd name="T35" fmla="*/ 20 h 114"/>
                  <a:gd name="T36" fmla="*/ 110 w 142"/>
                  <a:gd name="T37" fmla="*/ 26 h 114"/>
                  <a:gd name="T38" fmla="*/ 110 w 142"/>
                  <a:gd name="T39" fmla="*/ 32 h 114"/>
                  <a:gd name="T40" fmla="*/ 120 w 142"/>
                  <a:gd name="T41" fmla="*/ 42 h 114"/>
                  <a:gd name="T42" fmla="*/ 124 w 142"/>
                  <a:gd name="T43" fmla="*/ 44 h 114"/>
                  <a:gd name="T44" fmla="*/ 128 w 142"/>
                  <a:gd name="T45" fmla="*/ 56 h 114"/>
                  <a:gd name="T46" fmla="*/ 132 w 142"/>
                  <a:gd name="T47" fmla="*/ 64 h 114"/>
                  <a:gd name="T48" fmla="*/ 136 w 142"/>
                  <a:gd name="T49" fmla="*/ 70 h 114"/>
                  <a:gd name="T50" fmla="*/ 138 w 142"/>
                  <a:gd name="T51" fmla="*/ 74 h 114"/>
                  <a:gd name="T52" fmla="*/ 138 w 142"/>
                  <a:gd name="T53" fmla="*/ 78 h 114"/>
                  <a:gd name="T54" fmla="*/ 136 w 142"/>
                  <a:gd name="T55" fmla="*/ 80 h 114"/>
                  <a:gd name="T56" fmla="*/ 134 w 142"/>
                  <a:gd name="T57" fmla="*/ 94 h 114"/>
                  <a:gd name="T58" fmla="*/ 128 w 142"/>
                  <a:gd name="T59" fmla="*/ 112 h 114"/>
                  <a:gd name="T60" fmla="*/ 112 w 142"/>
                  <a:gd name="T61" fmla="*/ 110 h 114"/>
                  <a:gd name="T62" fmla="*/ 112 w 142"/>
                  <a:gd name="T63" fmla="*/ 104 h 114"/>
                  <a:gd name="T64" fmla="*/ 112 w 142"/>
                  <a:gd name="T65" fmla="*/ 102 h 114"/>
                  <a:gd name="T66" fmla="*/ 110 w 142"/>
                  <a:gd name="T67" fmla="*/ 92 h 114"/>
                  <a:gd name="T68" fmla="*/ 108 w 142"/>
                  <a:gd name="T69" fmla="*/ 86 h 114"/>
                  <a:gd name="T70" fmla="*/ 106 w 142"/>
                  <a:gd name="T71" fmla="*/ 82 h 114"/>
                  <a:gd name="T72" fmla="*/ 98 w 142"/>
                  <a:gd name="T73" fmla="*/ 78 h 114"/>
                  <a:gd name="T74" fmla="*/ 94 w 142"/>
                  <a:gd name="T75" fmla="*/ 80 h 114"/>
                  <a:gd name="T76" fmla="*/ 92 w 142"/>
                  <a:gd name="T77" fmla="*/ 80 h 114"/>
                  <a:gd name="T78" fmla="*/ 64 w 142"/>
                  <a:gd name="T79" fmla="*/ 76 h 114"/>
                  <a:gd name="T80" fmla="*/ 58 w 142"/>
                  <a:gd name="T81" fmla="*/ 74 h 114"/>
                  <a:gd name="T82" fmla="*/ 52 w 142"/>
                  <a:gd name="T83" fmla="*/ 70 h 114"/>
                  <a:gd name="T84" fmla="*/ 46 w 142"/>
                  <a:gd name="T85" fmla="*/ 60 h 114"/>
                  <a:gd name="T86" fmla="*/ 38 w 142"/>
                  <a:gd name="T87" fmla="*/ 6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2" h="114">
                    <a:moveTo>
                      <a:pt x="26" y="52"/>
                    </a:moveTo>
                    <a:lnTo>
                      <a:pt x="20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0" y="32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10" y="20"/>
                    </a:lnTo>
                    <a:lnTo>
                      <a:pt x="20" y="16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56" y="10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0"/>
                    </a:lnTo>
                    <a:lnTo>
                      <a:pt x="68" y="24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8" y="22"/>
                    </a:lnTo>
                    <a:lnTo>
                      <a:pt x="92" y="22"/>
                    </a:lnTo>
                    <a:lnTo>
                      <a:pt x="96" y="20"/>
                    </a:lnTo>
                    <a:lnTo>
                      <a:pt x="102" y="18"/>
                    </a:lnTo>
                    <a:lnTo>
                      <a:pt x="106" y="18"/>
                    </a:lnTo>
                    <a:lnTo>
                      <a:pt x="108" y="20"/>
                    </a:lnTo>
                    <a:lnTo>
                      <a:pt x="110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20" y="42"/>
                    </a:lnTo>
                    <a:lnTo>
                      <a:pt x="124" y="40"/>
                    </a:lnTo>
                    <a:lnTo>
                      <a:pt x="124" y="44"/>
                    </a:lnTo>
                    <a:lnTo>
                      <a:pt x="128" y="50"/>
                    </a:lnTo>
                    <a:lnTo>
                      <a:pt x="128" y="56"/>
                    </a:lnTo>
                    <a:lnTo>
                      <a:pt x="130" y="60"/>
                    </a:lnTo>
                    <a:lnTo>
                      <a:pt x="132" y="64"/>
                    </a:lnTo>
                    <a:lnTo>
                      <a:pt x="134" y="68"/>
                    </a:lnTo>
                    <a:lnTo>
                      <a:pt x="136" y="70"/>
                    </a:lnTo>
                    <a:lnTo>
                      <a:pt x="136" y="70"/>
                    </a:lnTo>
                    <a:lnTo>
                      <a:pt x="138" y="74"/>
                    </a:lnTo>
                    <a:lnTo>
                      <a:pt x="138" y="76"/>
                    </a:lnTo>
                    <a:lnTo>
                      <a:pt x="138" y="78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0" y="86"/>
                    </a:lnTo>
                    <a:lnTo>
                      <a:pt x="134" y="94"/>
                    </a:lnTo>
                    <a:lnTo>
                      <a:pt x="142" y="110"/>
                    </a:lnTo>
                    <a:lnTo>
                      <a:pt x="128" y="112"/>
                    </a:lnTo>
                    <a:lnTo>
                      <a:pt x="114" y="114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12" y="104"/>
                    </a:lnTo>
                    <a:lnTo>
                      <a:pt x="112" y="102"/>
                    </a:lnTo>
                    <a:lnTo>
                      <a:pt x="112" y="102"/>
                    </a:lnTo>
                    <a:lnTo>
                      <a:pt x="112" y="98"/>
                    </a:lnTo>
                    <a:lnTo>
                      <a:pt x="110" y="92"/>
                    </a:lnTo>
                    <a:lnTo>
                      <a:pt x="110" y="88"/>
                    </a:lnTo>
                    <a:lnTo>
                      <a:pt x="108" y="86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102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4" y="80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86" y="98"/>
                    </a:lnTo>
                    <a:lnTo>
                      <a:pt x="64" y="76"/>
                    </a:lnTo>
                    <a:lnTo>
                      <a:pt x="58" y="76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2" y="70"/>
                    </a:lnTo>
                    <a:lnTo>
                      <a:pt x="48" y="66"/>
                    </a:lnTo>
                    <a:lnTo>
                      <a:pt x="46" y="60"/>
                    </a:lnTo>
                    <a:lnTo>
                      <a:pt x="44" y="56"/>
                    </a:lnTo>
                    <a:lnTo>
                      <a:pt x="38" y="60"/>
                    </a:lnTo>
                    <a:lnTo>
                      <a:pt x="26" y="5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6" name="Freeform 59">
                <a:extLst>
                  <a:ext uri="{FF2B5EF4-FFF2-40B4-BE49-F238E27FC236}">
                    <a16:creationId xmlns:a16="http://schemas.microsoft.com/office/drawing/2014/main" id="{5CCF5277-C996-4D63-BCAA-E7CB3537E2D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12925" y="3403600"/>
                <a:ext cx="120650" cy="92075"/>
              </a:xfrm>
              <a:custGeom>
                <a:avLst/>
                <a:gdLst>
                  <a:gd name="T0" fmla="*/ 40 w 76"/>
                  <a:gd name="T1" fmla="*/ 18 h 58"/>
                  <a:gd name="T2" fmla="*/ 34 w 76"/>
                  <a:gd name="T3" fmla="*/ 20 h 58"/>
                  <a:gd name="T4" fmla="*/ 28 w 76"/>
                  <a:gd name="T5" fmla="*/ 22 h 58"/>
                  <a:gd name="T6" fmla="*/ 26 w 76"/>
                  <a:gd name="T7" fmla="*/ 22 h 58"/>
                  <a:gd name="T8" fmla="*/ 12 w 76"/>
                  <a:gd name="T9" fmla="*/ 22 h 58"/>
                  <a:gd name="T10" fmla="*/ 10 w 76"/>
                  <a:gd name="T11" fmla="*/ 20 h 58"/>
                  <a:gd name="T12" fmla="*/ 6 w 76"/>
                  <a:gd name="T13" fmla="*/ 16 h 58"/>
                  <a:gd name="T14" fmla="*/ 4 w 76"/>
                  <a:gd name="T15" fmla="*/ 18 h 58"/>
                  <a:gd name="T16" fmla="*/ 0 w 76"/>
                  <a:gd name="T17" fmla="*/ 24 h 58"/>
                  <a:gd name="T18" fmla="*/ 0 w 76"/>
                  <a:gd name="T19" fmla="*/ 32 h 58"/>
                  <a:gd name="T20" fmla="*/ 0 w 76"/>
                  <a:gd name="T21" fmla="*/ 34 h 58"/>
                  <a:gd name="T22" fmla="*/ 2 w 76"/>
                  <a:gd name="T23" fmla="*/ 42 h 58"/>
                  <a:gd name="T24" fmla="*/ 4 w 76"/>
                  <a:gd name="T25" fmla="*/ 52 h 58"/>
                  <a:gd name="T26" fmla="*/ 8 w 76"/>
                  <a:gd name="T27" fmla="*/ 58 h 58"/>
                  <a:gd name="T28" fmla="*/ 26 w 76"/>
                  <a:gd name="T29" fmla="*/ 58 h 58"/>
                  <a:gd name="T30" fmla="*/ 32 w 76"/>
                  <a:gd name="T31" fmla="*/ 56 h 58"/>
                  <a:gd name="T32" fmla="*/ 38 w 76"/>
                  <a:gd name="T33" fmla="*/ 54 h 58"/>
                  <a:gd name="T34" fmla="*/ 46 w 76"/>
                  <a:gd name="T35" fmla="*/ 52 h 58"/>
                  <a:gd name="T36" fmla="*/ 52 w 76"/>
                  <a:gd name="T37" fmla="*/ 54 h 58"/>
                  <a:gd name="T38" fmla="*/ 56 w 76"/>
                  <a:gd name="T39" fmla="*/ 54 h 58"/>
                  <a:gd name="T40" fmla="*/ 58 w 76"/>
                  <a:gd name="T41" fmla="*/ 52 h 58"/>
                  <a:gd name="T42" fmla="*/ 62 w 76"/>
                  <a:gd name="T43" fmla="*/ 48 h 58"/>
                  <a:gd name="T44" fmla="*/ 68 w 76"/>
                  <a:gd name="T45" fmla="*/ 42 h 58"/>
                  <a:gd name="T46" fmla="*/ 72 w 76"/>
                  <a:gd name="T47" fmla="*/ 30 h 58"/>
                  <a:gd name="T48" fmla="*/ 72 w 76"/>
                  <a:gd name="T49" fmla="*/ 24 h 58"/>
                  <a:gd name="T50" fmla="*/ 74 w 76"/>
                  <a:gd name="T51" fmla="*/ 16 h 58"/>
                  <a:gd name="T52" fmla="*/ 76 w 76"/>
                  <a:gd name="T53" fmla="*/ 10 h 58"/>
                  <a:gd name="T54" fmla="*/ 70 w 76"/>
                  <a:gd name="T55" fmla="*/ 0 h 58"/>
                  <a:gd name="T56" fmla="*/ 66 w 76"/>
                  <a:gd name="T57" fmla="*/ 2 h 58"/>
                  <a:gd name="T58" fmla="*/ 56 w 76"/>
                  <a:gd name="T59" fmla="*/ 2 h 58"/>
                  <a:gd name="T60" fmla="*/ 54 w 76"/>
                  <a:gd name="T61" fmla="*/ 4 h 58"/>
                  <a:gd name="T62" fmla="*/ 46 w 76"/>
                  <a:gd name="T63" fmla="*/ 8 h 58"/>
                  <a:gd name="T64" fmla="*/ 46 w 76"/>
                  <a:gd name="T65" fmla="*/ 12 h 58"/>
                  <a:gd name="T66" fmla="*/ 44 w 76"/>
                  <a:gd name="T67" fmla="*/ 16 h 58"/>
                  <a:gd name="T68" fmla="*/ 42 w 76"/>
                  <a:gd name="T69" fmla="*/ 1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6" h="58">
                    <a:moveTo>
                      <a:pt x="42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0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2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8" y="42"/>
                    </a:lnTo>
                    <a:lnTo>
                      <a:pt x="70" y="36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1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7" name="Freeform 60">
                <a:extLst>
                  <a:ext uri="{FF2B5EF4-FFF2-40B4-BE49-F238E27FC236}">
                    <a16:creationId xmlns:a16="http://schemas.microsoft.com/office/drawing/2014/main" id="{2CD2293C-9138-4305-B0F0-D6DF901F30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20850" y="3336925"/>
                <a:ext cx="219075" cy="104775"/>
              </a:xfrm>
              <a:custGeom>
                <a:avLst/>
                <a:gdLst>
                  <a:gd name="T0" fmla="*/ 134 w 138"/>
                  <a:gd name="T1" fmla="*/ 22 h 66"/>
                  <a:gd name="T2" fmla="*/ 130 w 138"/>
                  <a:gd name="T3" fmla="*/ 18 h 66"/>
                  <a:gd name="T4" fmla="*/ 126 w 138"/>
                  <a:gd name="T5" fmla="*/ 16 h 66"/>
                  <a:gd name="T6" fmla="*/ 118 w 138"/>
                  <a:gd name="T7" fmla="*/ 12 h 66"/>
                  <a:gd name="T8" fmla="*/ 110 w 138"/>
                  <a:gd name="T9" fmla="*/ 14 h 66"/>
                  <a:gd name="T10" fmla="*/ 106 w 138"/>
                  <a:gd name="T11" fmla="*/ 18 h 66"/>
                  <a:gd name="T12" fmla="*/ 104 w 138"/>
                  <a:gd name="T13" fmla="*/ 20 h 66"/>
                  <a:gd name="T14" fmla="*/ 104 w 138"/>
                  <a:gd name="T15" fmla="*/ 24 h 66"/>
                  <a:gd name="T16" fmla="*/ 100 w 138"/>
                  <a:gd name="T17" fmla="*/ 22 h 66"/>
                  <a:gd name="T18" fmla="*/ 94 w 138"/>
                  <a:gd name="T19" fmla="*/ 24 h 66"/>
                  <a:gd name="T20" fmla="*/ 90 w 138"/>
                  <a:gd name="T21" fmla="*/ 24 h 66"/>
                  <a:gd name="T22" fmla="*/ 84 w 138"/>
                  <a:gd name="T23" fmla="*/ 22 h 66"/>
                  <a:gd name="T24" fmla="*/ 76 w 138"/>
                  <a:gd name="T25" fmla="*/ 20 h 66"/>
                  <a:gd name="T26" fmla="*/ 60 w 138"/>
                  <a:gd name="T27" fmla="*/ 14 h 66"/>
                  <a:gd name="T28" fmla="*/ 46 w 138"/>
                  <a:gd name="T29" fmla="*/ 8 h 66"/>
                  <a:gd name="T30" fmla="*/ 36 w 138"/>
                  <a:gd name="T31" fmla="*/ 4 h 66"/>
                  <a:gd name="T32" fmla="*/ 30 w 138"/>
                  <a:gd name="T33" fmla="*/ 0 h 66"/>
                  <a:gd name="T34" fmla="*/ 28 w 138"/>
                  <a:gd name="T35" fmla="*/ 2 h 66"/>
                  <a:gd name="T36" fmla="*/ 28 w 138"/>
                  <a:gd name="T37" fmla="*/ 4 h 66"/>
                  <a:gd name="T38" fmla="*/ 26 w 138"/>
                  <a:gd name="T39" fmla="*/ 6 h 66"/>
                  <a:gd name="T40" fmla="*/ 24 w 138"/>
                  <a:gd name="T41" fmla="*/ 4 h 66"/>
                  <a:gd name="T42" fmla="*/ 22 w 138"/>
                  <a:gd name="T43" fmla="*/ 4 h 66"/>
                  <a:gd name="T44" fmla="*/ 20 w 138"/>
                  <a:gd name="T45" fmla="*/ 0 h 66"/>
                  <a:gd name="T46" fmla="*/ 18 w 138"/>
                  <a:gd name="T47" fmla="*/ 0 h 66"/>
                  <a:gd name="T48" fmla="*/ 18 w 138"/>
                  <a:gd name="T49" fmla="*/ 4 h 66"/>
                  <a:gd name="T50" fmla="*/ 14 w 138"/>
                  <a:gd name="T51" fmla="*/ 6 h 66"/>
                  <a:gd name="T52" fmla="*/ 12 w 138"/>
                  <a:gd name="T53" fmla="*/ 6 h 66"/>
                  <a:gd name="T54" fmla="*/ 6 w 138"/>
                  <a:gd name="T55" fmla="*/ 6 h 66"/>
                  <a:gd name="T56" fmla="*/ 4 w 138"/>
                  <a:gd name="T57" fmla="*/ 8 h 66"/>
                  <a:gd name="T58" fmla="*/ 0 w 138"/>
                  <a:gd name="T59" fmla="*/ 8 h 66"/>
                  <a:gd name="T60" fmla="*/ 8 w 138"/>
                  <a:gd name="T61" fmla="*/ 20 h 66"/>
                  <a:gd name="T62" fmla="*/ 16 w 138"/>
                  <a:gd name="T63" fmla="*/ 42 h 66"/>
                  <a:gd name="T64" fmla="*/ 18 w 138"/>
                  <a:gd name="T65" fmla="*/ 42 h 66"/>
                  <a:gd name="T66" fmla="*/ 18 w 138"/>
                  <a:gd name="T67" fmla="*/ 44 h 66"/>
                  <a:gd name="T68" fmla="*/ 20 w 138"/>
                  <a:gd name="T69" fmla="*/ 46 h 66"/>
                  <a:gd name="T70" fmla="*/ 24 w 138"/>
                  <a:gd name="T71" fmla="*/ 46 h 66"/>
                  <a:gd name="T72" fmla="*/ 30 w 138"/>
                  <a:gd name="T73" fmla="*/ 46 h 66"/>
                  <a:gd name="T74" fmla="*/ 34 w 138"/>
                  <a:gd name="T75" fmla="*/ 42 h 66"/>
                  <a:gd name="T76" fmla="*/ 42 w 138"/>
                  <a:gd name="T77" fmla="*/ 44 h 66"/>
                  <a:gd name="T78" fmla="*/ 42 w 138"/>
                  <a:gd name="T79" fmla="*/ 46 h 66"/>
                  <a:gd name="T80" fmla="*/ 44 w 138"/>
                  <a:gd name="T81" fmla="*/ 48 h 66"/>
                  <a:gd name="T82" fmla="*/ 52 w 138"/>
                  <a:gd name="T83" fmla="*/ 50 h 66"/>
                  <a:gd name="T84" fmla="*/ 60 w 138"/>
                  <a:gd name="T85" fmla="*/ 52 h 66"/>
                  <a:gd name="T86" fmla="*/ 62 w 138"/>
                  <a:gd name="T87" fmla="*/ 58 h 66"/>
                  <a:gd name="T88" fmla="*/ 68 w 138"/>
                  <a:gd name="T89" fmla="*/ 64 h 66"/>
                  <a:gd name="T90" fmla="*/ 72 w 138"/>
                  <a:gd name="T91" fmla="*/ 64 h 66"/>
                  <a:gd name="T92" fmla="*/ 78 w 138"/>
                  <a:gd name="T93" fmla="*/ 66 h 66"/>
                  <a:gd name="T94" fmla="*/ 86 w 138"/>
                  <a:gd name="T95" fmla="*/ 64 h 66"/>
                  <a:gd name="T96" fmla="*/ 90 w 138"/>
                  <a:gd name="T97" fmla="*/ 62 h 66"/>
                  <a:gd name="T98" fmla="*/ 98 w 138"/>
                  <a:gd name="T99" fmla="*/ 60 h 66"/>
                  <a:gd name="T100" fmla="*/ 102 w 138"/>
                  <a:gd name="T101" fmla="*/ 58 h 66"/>
                  <a:gd name="T102" fmla="*/ 104 w 138"/>
                  <a:gd name="T103" fmla="*/ 54 h 66"/>
                  <a:gd name="T104" fmla="*/ 104 w 138"/>
                  <a:gd name="T105" fmla="*/ 50 h 66"/>
                  <a:gd name="T106" fmla="*/ 108 w 138"/>
                  <a:gd name="T107" fmla="*/ 48 h 66"/>
                  <a:gd name="T108" fmla="*/ 112 w 138"/>
                  <a:gd name="T109" fmla="*/ 44 h 66"/>
                  <a:gd name="T110" fmla="*/ 118 w 138"/>
                  <a:gd name="T111" fmla="*/ 46 h 66"/>
                  <a:gd name="T112" fmla="*/ 126 w 138"/>
                  <a:gd name="T113" fmla="*/ 44 h 66"/>
                  <a:gd name="T114" fmla="*/ 130 w 138"/>
                  <a:gd name="T115" fmla="*/ 40 h 66"/>
                  <a:gd name="T116" fmla="*/ 136 w 138"/>
                  <a:gd name="T117" fmla="*/ 38 h 66"/>
                  <a:gd name="T118" fmla="*/ 138 w 138"/>
                  <a:gd name="T119" fmla="*/ 38 h 66"/>
                  <a:gd name="T120" fmla="*/ 136 w 138"/>
                  <a:gd name="T121" fmla="*/ 36 h 66"/>
                  <a:gd name="T122" fmla="*/ 136 w 138"/>
                  <a:gd name="T123" fmla="*/ 30 h 66"/>
                  <a:gd name="T124" fmla="*/ 138 w 138"/>
                  <a:gd name="T125" fmla="*/ 2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8" h="66">
                    <a:moveTo>
                      <a:pt x="138" y="24"/>
                    </a:moveTo>
                    <a:lnTo>
                      <a:pt x="134" y="22"/>
                    </a:lnTo>
                    <a:lnTo>
                      <a:pt x="132" y="20"/>
                    </a:lnTo>
                    <a:lnTo>
                      <a:pt x="130" y="18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8" y="12"/>
                    </a:lnTo>
                    <a:lnTo>
                      <a:pt x="114" y="14"/>
                    </a:lnTo>
                    <a:lnTo>
                      <a:pt x="110" y="14"/>
                    </a:lnTo>
                    <a:lnTo>
                      <a:pt x="108" y="16"/>
                    </a:lnTo>
                    <a:lnTo>
                      <a:pt x="106" y="18"/>
                    </a:lnTo>
                    <a:lnTo>
                      <a:pt x="104" y="18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0" y="22"/>
                    </a:lnTo>
                    <a:lnTo>
                      <a:pt x="96" y="22"/>
                    </a:lnTo>
                    <a:lnTo>
                      <a:pt x="94" y="24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84" y="26"/>
                    </a:lnTo>
                    <a:lnTo>
                      <a:pt x="84" y="22"/>
                    </a:lnTo>
                    <a:lnTo>
                      <a:pt x="80" y="22"/>
                    </a:lnTo>
                    <a:lnTo>
                      <a:pt x="76" y="20"/>
                    </a:lnTo>
                    <a:lnTo>
                      <a:pt x="68" y="14"/>
                    </a:lnTo>
                    <a:lnTo>
                      <a:pt x="60" y="14"/>
                    </a:lnTo>
                    <a:lnTo>
                      <a:pt x="58" y="8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6" y="4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20"/>
                    </a:lnTo>
                    <a:lnTo>
                      <a:pt x="12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8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2" y="58"/>
                    </a:lnTo>
                    <a:lnTo>
                      <a:pt x="66" y="60"/>
                    </a:lnTo>
                    <a:lnTo>
                      <a:pt x="68" y="64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4" y="66"/>
                    </a:lnTo>
                    <a:lnTo>
                      <a:pt x="78" y="66"/>
                    </a:lnTo>
                    <a:lnTo>
                      <a:pt x="82" y="66"/>
                    </a:lnTo>
                    <a:lnTo>
                      <a:pt x="86" y="64"/>
                    </a:lnTo>
                    <a:lnTo>
                      <a:pt x="86" y="64"/>
                    </a:lnTo>
                    <a:lnTo>
                      <a:pt x="90" y="62"/>
                    </a:lnTo>
                    <a:lnTo>
                      <a:pt x="94" y="60"/>
                    </a:lnTo>
                    <a:lnTo>
                      <a:pt x="98" y="60"/>
                    </a:lnTo>
                    <a:lnTo>
                      <a:pt x="102" y="60"/>
                    </a:lnTo>
                    <a:lnTo>
                      <a:pt x="102" y="58"/>
                    </a:lnTo>
                    <a:lnTo>
                      <a:pt x="104" y="56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8" y="48"/>
                    </a:lnTo>
                    <a:lnTo>
                      <a:pt x="110" y="46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8" y="46"/>
                    </a:lnTo>
                    <a:lnTo>
                      <a:pt x="122" y="44"/>
                    </a:lnTo>
                    <a:lnTo>
                      <a:pt x="126" y="44"/>
                    </a:lnTo>
                    <a:lnTo>
                      <a:pt x="128" y="42"/>
                    </a:lnTo>
                    <a:lnTo>
                      <a:pt x="130" y="40"/>
                    </a:lnTo>
                    <a:lnTo>
                      <a:pt x="132" y="38"/>
                    </a:lnTo>
                    <a:lnTo>
                      <a:pt x="136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6" y="36"/>
                    </a:lnTo>
                    <a:lnTo>
                      <a:pt x="136" y="34"/>
                    </a:lnTo>
                    <a:lnTo>
                      <a:pt x="136" y="30"/>
                    </a:lnTo>
                    <a:lnTo>
                      <a:pt x="138" y="26"/>
                    </a:lnTo>
                    <a:lnTo>
                      <a:pt x="138" y="2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8" name="Freeform 61">
                <a:extLst>
                  <a:ext uri="{FF2B5EF4-FFF2-40B4-BE49-F238E27FC236}">
                    <a16:creationId xmlns:a16="http://schemas.microsoft.com/office/drawing/2014/main" id="{95CC9CE0-0086-4A91-B7DC-808C4B0AA6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46250" y="3184525"/>
                <a:ext cx="241300" cy="193675"/>
              </a:xfrm>
              <a:custGeom>
                <a:avLst/>
                <a:gdLst>
                  <a:gd name="T0" fmla="*/ 84 w 152"/>
                  <a:gd name="T1" fmla="*/ 2 h 122"/>
                  <a:gd name="T2" fmla="*/ 80 w 152"/>
                  <a:gd name="T3" fmla="*/ 10 h 122"/>
                  <a:gd name="T4" fmla="*/ 60 w 152"/>
                  <a:gd name="T5" fmla="*/ 18 h 122"/>
                  <a:gd name="T6" fmla="*/ 52 w 152"/>
                  <a:gd name="T7" fmla="*/ 18 h 122"/>
                  <a:gd name="T8" fmla="*/ 46 w 152"/>
                  <a:gd name="T9" fmla="*/ 16 h 122"/>
                  <a:gd name="T10" fmla="*/ 36 w 152"/>
                  <a:gd name="T11" fmla="*/ 22 h 122"/>
                  <a:gd name="T12" fmla="*/ 30 w 152"/>
                  <a:gd name="T13" fmla="*/ 28 h 122"/>
                  <a:gd name="T14" fmla="*/ 4 w 152"/>
                  <a:gd name="T15" fmla="*/ 36 h 122"/>
                  <a:gd name="T16" fmla="*/ 4 w 152"/>
                  <a:gd name="T17" fmla="*/ 48 h 122"/>
                  <a:gd name="T18" fmla="*/ 4 w 152"/>
                  <a:gd name="T19" fmla="*/ 52 h 122"/>
                  <a:gd name="T20" fmla="*/ 0 w 152"/>
                  <a:gd name="T21" fmla="*/ 56 h 122"/>
                  <a:gd name="T22" fmla="*/ 6 w 152"/>
                  <a:gd name="T23" fmla="*/ 62 h 122"/>
                  <a:gd name="T24" fmla="*/ 10 w 152"/>
                  <a:gd name="T25" fmla="*/ 66 h 122"/>
                  <a:gd name="T26" fmla="*/ 10 w 152"/>
                  <a:gd name="T27" fmla="*/ 72 h 122"/>
                  <a:gd name="T28" fmla="*/ 6 w 152"/>
                  <a:gd name="T29" fmla="*/ 76 h 122"/>
                  <a:gd name="T30" fmla="*/ 6 w 152"/>
                  <a:gd name="T31" fmla="*/ 78 h 122"/>
                  <a:gd name="T32" fmla="*/ 8 w 152"/>
                  <a:gd name="T33" fmla="*/ 84 h 122"/>
                  <a:gd name="T34" fmla="*/ 8 w 152"/>
                  <a:gd name="T35" fmla="*/ 90 h 122"/>
                  <a:gd name="T36" fmla="*/ 8 w 152"/>
                  <a:gd name="T37" fmla="*/ 94 h 122"/>
                  <a:gd name="T38" fmla="*/ 6 w 152"/>
                  <a:gd name="T39" fmla="*/ 100 h 122"/>
                  <a:gd name="T40" fmla="*/ 8 w 152"/>
                  <a:gd name="T41" fmla="*/ 100 h 122"/>
                  <a:gd name="T42" fmla="*/ 12 w 152"/>
                  <a:gd name="T43" fmla="*/ 102 h 122"/>
                  <a:gd name="T44" fmla="*/ 12 w 152"/>
                  <a:gd name="T45" fmla="*/ 98 h 122"/>
                  <a:gd name="T46" fmla="*/ 18 w 152"/>
                  <a:gd name="T47" fmla="*/ 96 h 122"/>
                  <a:gd name="T48" fmla="*/ 30 w 152"/>
                  <a:gd name="T49" fmla="*/ 104 h 122"/>
                  <a:gd name="T50" fmla="*/ 52 w 152"/>
                  <a:gd name="T51" fmla="*/ 110 h 122"/>
                  <a:gd name="T52" fmla="*/ 68 w 152"/>
                  <a:gd name="T53" fmla="*/ 118 h 122"/>
                  <a:gd name="T54" fmla="*/ 76 w 152"/>
                  <a:gd name="T55" fmla="*/ 120 h 122"/>
                  <a:gd name="T56" fmla="*/ 84 w 152"/>
                  <a:gd name="T57" fmla="*/ 118 h 122"/>
                  <a:gd name="T58" fmla="*/ 88 w 152"/>
                  <a:gd name="T59" fmla="*/ 118 h 122"/>
                  <a:gd name="T60" fmla="*/ 90 w 152"/>
                  <a:gd name="T61" fmla="*/ 114 h 122"/>
                  <a:gd name="T62" fmla="*/ 98 w 152"/>
                  <a:gd name="T63" fmla="*/ 110 h 122"/>
                  <a:gd name="T64" fmla="*/ 110 w 152"/>
                  <a:gd name="T65" fmla="*/ 112 h 122"/>
                  <a:gd name="T66" fmla="*/ 116 w 152"/>
                  <a:gd name="T67" fmla="*/ 116 h 122"/>
                  <a:gd name="T68" fmla="*/ 124 w 152"/>
                  <a:gd name="T69" fmla="*/ 120 h 122"/>
                  <a:gd name="T70" fmla="*/ 128 w 152"/>
                  <a:gd name="T71" fmla="*/ 118 h 122"/>
                  <a:gd name="T72" fmla="*/ 150 w 152"/>
                  <a:gd name="T73" fmla="*/ 104 h 122"/>
                  <a:gd name="T74" fmla="*/ 152 w 152"/>
                  <a:gd name="T75" fmla="*/ 100 h 122"/>
                  <a:gd name="T76" fmla="*/ 146 w 152"/>
                  <a:gd name="T77" fmla="*/ 86 h 122"/>
                  <a:gd name="T78" fmla="*/ 142 w 152"/>
                  <a:gd name="T79" fmla="*/ 78 h 122"/>
                  <a:gd name="T80" fmla="*/ 132 w 152"/>
                  <a:gd name="T81" fmla="*/ 64 h 122"/>
                  <a:gd name="T82" fmla="*/ 126 w 152"/>
                  <a:gd name="T83" fmla="*/ 58 h 122"/>
                  <a:gd name="T84" fmla="*/ 132 w 152"/>
                  <a:gd name="T85" fmla="*/ 54 h 122"/>
                  <a:gd name="T86" fmla="*/ 134 w 152"/>
                  <a:gd name="T87" fmla="*/ 40 h 122"/>
                  <a:gd name="T88" fmla="*/ 130 w 152"/>
                  <a:gd name="T89" fmla="*/ 32 h 122"/>
                  <a:gd name="T90" fmla="*/ 124 w 152"/>
                  <a:gd name="T91" fmla="*/ 18 h 122"/>
                  <a:gd name="T92" fmla="*/ 116 w 152"/>
                  <a:gd name="T93" fmla="*/ 12 h 122"/>
                  <a:gd name="T94" fmla="*/ 112 w 152"/>
                  <a:gd name="T95" fmla="*/ 6 h 122"/>
                  <a:gd name="T96" fmla="*/ 104 w 152"/>
                  <a:gd name="T97" fmla="*/ 8 h 122"/>
                  <a:gd name="T98" fmla="*/ 94 w 152"/>
                  <a:gd name="T99" fmla="*/ 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" h="122">
                    <a:moveTo>
                      <a:pt x="90" y="4"/>
                    </a:moveTo>
                    <a:lnTo>
                      <a:pt x="84" y="0"/>
                    </a:lnTo>
                    <a:lnTo>
                      <a:pt x="84" y="2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0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8" y="20"/>
                    </a:lnTo>
                    <a:lnTo>
                      <a:pt x="36" y="22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2" y="102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20" y="100"/>
                    </a:lnTo>
                    <a:lnTo>
                      <a:pt x="26" y="100"/>
                    </a:lnTo>
                    <a:lnTo>
                      <a:pt x="30" y="104"/>
                    </a:lnTo>
                    <a:lnTo>
                      <a:pt x="42" y="104"/>
                    </a:lnTo>
                    <a:lnTo>
                      <a:pt x="44" y="110"/>
                    </a:lnTo>
                    <a:lnTo>
                      <a:pt x="52" y="110"/>
                    </a:lnTo>
                    <a:lnTo>
                      <a:pt x="60" y="116"/>
                    </a:lnTo>
                    <a:lnTo>
                      <a:pt x="64" y="118"/>
                    </a:lnTo>
                    <a:lnTo>
                      <a:pt x="68" y="118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6" y="120"/>
                    </a:lnTo>
                    <a:lnTo>
                      <a:pt x="78" y="120"/>
                    </a:lnTo>
                    <a:lnTo>
                      <a:pt x="80" y="118"/>
                    </a:lnTo>
                    <a:lnTo>
                      <a:pt x="84" y="118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2" y="112"/>
                    </a:lnTo>
                    <a:lnTo>
                      <a:pt x="94" y="110"/>
                    </a:lnTo>
                    <a:lnTo>
                      <a:pt x="98" y="110"/>
                    </a:lnTo>
                    <a:lnTo>
                      <a:pt x="102" y="108"/>
                    </a:lnTo>
                    <a:lnTo>
                      <a:pt x="106" y="108"/>
                    </a:lnTo>
                    <a:lnTo>
                      <a:pt x="110" y="112"/>
                    </a:lnTo>
                    <a:lnTo>
                      <a:pt x="112" y="112"/>
                    </a:lnTo>
                    <a:lnTo>
                      <a:pt x="114" y="114"/>
                    </a:lnTo>
                    <a:lnTo>
                      <a:pt x="116" y="116"/>
                    </a:lnTo>
                    <a:lnTo>
                      <a:pt x="118" y="118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128" y="118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0" y="98"/>
                    </a:lnTo>
                    <a:lnTo>
                      <a:pt x="148" y="92"/>
                    </a:lnTo>
                    <a:lnTo>
                      <a:pt x="146" y="86"/>
                    </a:lnTo>
                    <a:lnTo>
                      <a:pt x="146" y="84"/>
                    </a:lnTo>
                    <a:lnTo>
                      <a:pt x="144" y="82"/>
                    </a:lnTo>
                    <a:lnTo>
                      <a:pt x="142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2" y="64"/>
                    </a:lnTo>
                    <a:lnTo>
                      <a:pt x="130" y="60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8" y="58"/>
                    </a:lnTo>
                    <a:lnTo>
                      <a:pt x="130" y="56"/>
                    </a:lnTo>
                    <a:lnTo>
                      <a:pt x="132" y="54"/>
                    </a:lnTo>
                    <a:lnTo>
                      <a:pt x="134" y="50"/>
                    </a:lnTo>
                    <a:lnTo>
                      <a:pt x="136" y="46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8" y="28"/>
                    </a:lnTo>
                    <a:lnTo>
                      <a:pt x="126" y="22"/>
                    </a:lnTo>
                    <a:lnTo>
                      <a:pt x="124" y="18"/>
                    </a:lnTo>
                    <a:lnTo>
                      <a:pt x="122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4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4" y="8"/>
                    </a:lnTo>
                    <a:lnTo>
                      <a:pt x="92" y="6"/>
                    </a:lnTo>
                    <a:lnTo>
                      <a:pt x="90" y="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9" name="Freeform 62">
                <a:extLst>
                  <a:ext uri="{FF2B5EF4-FFF2-40B4-BE49-F238E27FC236}">
                    <a16:creationId xmlns:a16="http://schemas.microsoft.com/office/drawing/2014/main" id="{01F0718D-2B9D-4F3D-87C4-2B4D2F9231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01825" y="3403600"/>
                <a:ext cx="161925" cy="133350"/>
              </a:xfrm>
              <a:custGeom>
                <a:avLst/>
                <a:gdLst>
                  <a:gd name="T0" fmla="*/ 20 w 102"/>
                  <a:gd name="T1" fmla="*/ 6 h 84"/>
                  <a:gd name="T2" fmla="*/ 26 w 102"/>
                  <a:gd name="T3" fmla="*/ 2 h 84"/>
                  <a:gd name="T4" fmla="*/ 38 w 102"/>
                  <a:gd name="T5" fmla="*/ 2 h 84"/>
                  <a:gd name="T6" fmla="*/ 48 w 102"/>
                  <a:gd name="T7" fmla="*/ 4 h 84"/>
                  <a:gd name="T8" fmla="*/ 52 w 102"/>
                  <a:gd name="T9" fmla="*/ 6 h 84"/>
                  <a:gd name="T10" fmla="*/ 60 w 102"/>
                  <a:gd name="T11" fmla="*/ 6 h 84"/>
                  <a:gd name="T12" fmla="*/ 68 w 102"/>
                  <a:gd name="T13" fmla="*/ 4 h 84"/>
                  <a:gd name="T14" fmla="*/ 72 w 102"/>
                  <a:gd name="T15" fmla="*/ 0 h 84"/>
                  <a:gd name="T16" fmla="*/ 76 w 102"/>
                  <a:gd name="T17" fmla="*/ 2 h 84"/>
                  <a:gd name="T18" fmla="*/ 84 w 102"/>
                  <a:gd name="T19" fmla="*/ 6 h 84"/>
                  <a:gd name="T20" fmla="*/ 92 w 102"/>
                  <a:gd name="T21" fmla="*/ 14 h 84"/>
                  <a:gd name="T22" fmla="*/ 94 w 102"/>
                  <a:gd name="T23" fmla="*/ 20 h 84"/>
                  <a:gd name="T24" fmla="*/ 96 w 102"/>
                  <a:gd name="T25" fmla="*/ 30 h 84"/>
                  <a:gd name="T26" fmla="*/ 98 w 102"/>
                  <a:gd name="T27" fmla="*/ 40 h 84"/>
                  <a:gd name="T28" fmla="*/ 96 w 102"/>
                  <a:gd name="T29" fmla="*/ 54 h 84"/>
                  <a:gd name="T30" fmla="*/ 98 w 102"/>
                  <a:gd name="T31" fmla="*/ 60 h 84"/>
                  <a:gd name="T32" fmla="*/ 102 w 102"/>
                  <a:gd name="T33" fmla="*/ 64 h 84"/>
                  <a:gd name="T34" fmla="*/ 100 w 102"/>
                  <a:gd name="T35" fmla="*/ 66 h 84"/>
                  <a:gd name="T36" fmla="*/ 100 w 102"/>
                  <a:gd name="T37" fmla="*/ 70 h 84"/>
                  <a:gd name="T38" fmla="*/ 100 w 102"/>
                  <a:gd name="T39" fmla="*/ 74 h 84"/>
                  <a:gd name="T40" fmla="*/ 100 w 102"/>
                  <a:gd name="T41" fmla="*/ 82 h 84"/>
                  <a:gd name="T42" fmla="*/ 100 w 102"/>
                  <a:gd name="T43" fmla="*/ 84 h 84"/>
                  <a:gd name="T44" fmla="*/ 94 w 102"/>
                  <a:gd name="T45" fmla="*/ 80 h 84"/>
                  <a:gd name="T46" fmla="*/ 88 w 102"/>
                  <a:gd name="T47" fmla="*/ 76 h 84"/>
                  <a:gd name="T48" fmla="*/ 74 w 102"/>
                  <a:gd name="T49" fmla="*/ 72 h 84"/>
                  <a:gd name="T50" fmla="*/ 72 w 102"/>
                  <a:gd name="T51" fmla="*/ 70 h 84"/>
                  <a:gd name="T52" fmla="*/ 64 w 102"/>
                  <a:gd name="T53" fmla="*/ 66 h 84"/>
                  <a:gd name="T54" fmla="*/ 60 w 102"/>
                  <a:gd name="T55" fmla="*/ 66 h 84"/>
                  <a:gd name="T56" fmla="*/ 48 w 102"/>
                  <a:gd name="T57" fmla="*/ 66 h 84"/>
                  <a:gd name="T58" fmla="*/ 34 w 102"/>
                  <a:gd name="T59" fmla="*/ 72 h 84"/>
                  <a:gd name="T60" fmla="*/ 32 w 102"/>
                  <a:gd name="T61" fmla="*/ 72 h 84"/>
                  <a:gd name="T62" fmla="*/ 26 w 102"/>
                  <a:gd name="T63" fmla="*/ 72 h 84"/>
                  <a:gd name="T64" fmla="*/ 16 w 102"/>
                  <a:gd name="T65" fmla="*/ 64 h 84"/>
                  <a:gd name="T66" fmla="*/ 8 w 102"/>
                  <a:gd name="T67" fmla="*/ 58 h 84"/>
                  <a:gd name="T68" fmla="*/ 0 w 102"/>
                  <a:gd name="T69" fmla="*/ 54 h 84"/>
                  <a:gd name="T70" fmla="*/ 4 w 102"/>
                  <a:gd name="T71" fmla="*/ 52 h 84"/>
                  <a:gd name="T72" fmla="*/ 10 w 102"/>
                  <a:gd name="T73" fmla="*/ 44 h 84"/>
                  <a:gd name="T74" fmla="*/ 16 w 102"/>
                  <a:gd name="T75" fmla="*/ 36 h 84"/>
                  <a:gd name="T76" fmla="*/ 16 w 102"/>
                  <a:gd name="T77" fmla="*/ 32 h 84"/>
                  <a:gd name="T78" fmla="*/ 18 w 102"/>
                  <a:gd name="T79" fmla="*/ 20 h 84"/>
                  <a:gd name="T80" fmla="*/ 18 w 102"/>
                  <a:gd name="T81" fmla="*/ 12 h 84"/>
                  <a:gd name="T82" fmla="*/ 20 w 102"/>
                  <a:gd name="T83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2" h="84">
                    <a:moveTo>
                      <a:pt x="20" y="6"/>
                    </a:moveTo>
                    <a:lnTo>
                      <a:pt x="20" y="6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10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4" y="20"/>
                    </a:lnTo>
                    <a:lnTo>
                      <a:pt x="96" y="24"/>
                    </a:lnTo>
                    <a:lnTo>
                      <a:pt x="96" y="30"/>
                    </a:lnTo>
                    <a:lnTo>
                      <a:pt x="98" y="34"/>
                    </a:lnTo>
                    <a:lnTo>
                      <a:pt x="98" y="40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0" y="82"/>
                    </a:lnTo>
                    <a:lnTo>
                      <a:pt x="100" y="84"/>
                    </a:lnTo>
                    <a:lnTo>
                      <a:pt x="100" y="84"/>
                    </a:lnTo>
                    <a:lnTo>
                      <a:pt x="98" y="82"/>
                    </a:lnTo>
                    <a:lnTo>
                      <a:pt x="94" y="80"/>
                    </a:lnTo>
                    <a:lnTo>
                      <a:pt x="92" y="78"/>
                    </a:lnTo>
                    <a:lnTo>
                      <a:pt x="88" y="76"/>
                    </a:lnTo>
                    <a:lnTo>
                      <a:pt x="84" y="76"/>
                    </a:lnTo>
                    <a:lnTo>
                      <a:pt x="74" y="72"/>
                    </a:lnTo>
                    <a:lnTo>
                      <a:pt x="74" y="70"/>
                    </a:lnTo>
                    <a:lnTo>
                      <a:pt x="72" y="70"/>
                    </a:lnTo>
                    <a:lnTo>
                      <a:pt x="68" y="68"/>
                    </a:lnTo>
                    <a:lnTo>
                      <a:pt x="64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8" y="48"/>
                    </a:lnTo>
                    <a:lnTo>
                      <a:pt x="10" y="44"/>
                    </a:lnTo>
                    <a:lnTo>
                      <a:pt x="14" y="40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26"/>
                    </a:lnTo>
                    <a:lnTo>
                      <a:pt x="18" y="20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" name="Freeform 63">
                <a:extLst>
                  <a:ext uri="{FF2B5EF4-FFF2-40B4-BE49-F238E27FC236}">
                    <a16:creationId xmlns:a16="http://schemas.microsoft.com/office/drawing/2014/main" id="{E4E9B6A9-5FC0-4FD2-8CBD-C1A543B768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97075" y="3597275"/>
                <a:ext cx="66675" cy="69850"/>
              </a:xfrm>
              <a:custGeom>
                <a:avLst/>
                <a:gdLst>
                  <a:gd name="T0" fmla="*/ 26 w 42"/>
                  <a:gd name="T1" fmla="*/ 0 h 44"/>
                  <a:gd name="T2" fmla="*/ 26 w 42"/>
                  <a:gd name="T3" fmla="*/ 2 h 44"/>
                  <a:gd name="T4" fmla="*/ 26 w 42"/>
                  <a:gd name="T5" fmla="*/ 2 h 44"/>
                  <a:gd name="T6" fmla="*/ 26 w 42"/>
                  <a:gd name="T7" fmla="*/ 4 h 44"/>
                  <a:gd name="T8" fmla="*/ 28 w 42"/>
                  <a:gd name="T9" fmla="*/ 6 h 44"/>
                  <a:gd name="T10" fmla="*/ 32 w 42"/>
                  <a:gd name="T11" fmla="*/ 10 h 44"/>
                  <a:gd name="T12" fmla="*/ 36 w 42"/>
                  <a:gd name="T13" fmla="*/ 14 h 44"/>
                  <a:gd name="T14" fmla="*/ 42 w 42"/>
                  <a:gd name="T15" fmla="*/ 22 h 44"/>
                  <a:gd name="T16" fmla="*/ 40 w 42"/>
                  <a:gd name="T17" fmla="*/ 22 h 44"/>
                  <a:gd name="T18" fmla="*/ 40 w 42"/>
                  <a:gd name="T19" fmla="*/ 24 h 44"/>
                  <a:gd name="T20" fmla="*/ 38 w 42"/>
                  <a:gd name="T21" fmla="*/ 28 h 44"/>
                  <a:gd name="T22" fmla="*/ 36 w 42"/>
                  <a:gd name="T23" fmla="*/ 30 h 44"/>
                  <a:gd name="T24" fmla="*/ 34 w 42"/>
                  <a:gd name="T25" fmla="*/ 30 h 44"/>
                  <a:gd name="T26" fmla="*/ 34 w 42"/>
                  <a:gd name="T27" fmla="*/ 30 h 44"/>
                  <a:gd name="T28" fmla="*/ 30 w 42"/>
                  <a:gd name="T29" fmla="*/ 30 h 44"/>
                  <a:gd name="T30" fmla="*/ 28 w 42"/>
                  <a:gd name="T31" fmla="*/ 32 h 44"/>
                  <a:gd name="T32" fmla="*/ 24 w 42"/>
                  <a:gd name="T33" fmla="*/ 32 h 44"/>
                  <a:gd name="T34" fmla="*/ 22 w 42"/>
                  <a:gd name="T35" fmla="*/ 32 h 44"/>
                  <a:gd name="T36" fmla="*/ 22 w 42"/>
                  <a:gd name="T37" fmla="*/ 32 h 44"/>
                  <a:gd name="T38" fmla="*/ 20 w 42"/>
                  <a:gd name="T39" fmla="*/ 34 h 44"/>
                  <a:gd name="T40" fmla="*/ 18 w 42"/>
                  <a:gd name="T41" fmla="*/ 36 h 44"/>
                  <a:gd name="T42" fmla="*/ 16 w 42"/>
                  <a:gd name="T43" fmla="*/ 38 h 44"/>
                  <a:gd name="T44" fmla="*/ 16 w 42"/>
                  <a:gd name="T45" fmla="*/ 38 h 44"/>
                  <a:gd name="T46" fmla="*/ 14 w 42"/>
                  <a:gd name="T47" fmla="*/ 40 h 44"/>
                  <a:gd name="T48" fmla="*/ 12 w 42"/>
                  <a:gd name="T49" fmla="*/ 42 h 44"/>
                  <a:gd name="T50" fmla="*/ 10 w 42"/>
                  <a:gd name="T51" fmla="*/ 42 h 44"/>
                  <a:gd name="T52" fmla="*/ 10 w 42"/>
                  <a:gd name="T53" fmla="*/ 42 h 44"/>
                  <a:gd name="T54" fmla="*/ 8 w 42"/>
                  <a:gd name="T55" fmla="*/ 44 h 44"/>
                  <a:gd name="T56" fmla="*/ 4 w 42"/>
                  <a:gd name="T57" fmla="*/ 44 h 44"/>
                  <a:gd name="T58" fmla="*/ 2 w 42"/>
                  <a:gd name="T59" fmla="*/ 44 h 44"/>
                  <a:gd name="T60" fmla="*/ 0 w 42"/>
                  <a:gd name="T61" fmla="*/ 44 h 44"/>
                  <a:gd name="T62" fmla="*/ 2 w 42"/>
                  <a:gd name="T63" fmla="*/ 36 h 44"/>
                  <a:gd name="T64" fmla="*/ 2 w 42"/>
                  <a:gd name="T65" fmla="*/ 20 h 44"/>
                  <a:gd name="T66" fmla="*/ 2 w 42"/>
                  <a:gd name="T67" fmla="*/ 20 h 44"/>
                  <a:gd name="T68" fmla="*/ 4 w 42"/>
                  <a:gd name="T69" fmla="*/ 16 h 44"/>
                  <a:gd name="T70" fmla="*/ 4 w 42"/>
                  <a:gd name="T71" fmla="*/ 12 h 44"/>
                  <a:gd name="T72" fmla="*/ 8 w 42"/>
                  <a:gd name="T73" fmla="*/ 8 h 44"/>
                  <a:gd name="T74" fmla="*/ 12 w 42"/>
                  <a:gd name="T75" fmla="*/ 4 h 44"/>
                  <a:gd name="T76" fmla="*/ 14 w 42"/>
                  <a:gd name="T77" fmla="*/ 4 h 44"/>
                  <a:gd name="T78" fmla="*/ 16 w 42"/>
                  <a:gd name="T79" fmla="*/ 2 h 44"/>
                  <a:gd name="T80" fmla="*/ 20 w 42"/>
                  <a:gd name="T81" fmla="*/ 0 h 44"/>
                  <a:gd name="T82" fmla="*/ 26 w 42"/>
                  <a:gd name="T8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" h="44">
                    <a:moveTo>
                      <a:pt x="26" y="0"/>
                    </a:moveTo>
                    <a:lnTo>
                      <a:pt x="26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1" name="Freeform 69">
                <a:extLst>
                  <a:ext uri="{FF2B5EF4-FFF2-40B4-BE49-F238E27FC236}">
                    <a16:creationId xmlns:a16="http://schemas.microsoft.com/office/drawing/2014/main" id="{7C2A2A9E-8436-412F-8D17-CE9D50A669D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65350" y="3832225"/>
                <a:ext cx="98425" cy="114300"/>
              </a:xfrm>
              <a:custGeom>
                <a:avLst/>
                <a:gdLst>
                  <a:gd name="T0" fmla="*/ 4 w 62"/>
                  <a:gd name="T1" fmla="*/ 40 h 72"/>
                  <a:gd name="T2" fmla="*/ 4 w 62"/>
                  <a:gd name="T3" fmla="*/ 8 h 72"/>
                  <a:gd name="T4" fmla="*/ 4 w 62"/>
                  <a:gd name="T5" fmla="*/ 8 h 72"/>
                  <a:gd name="T6" fmla="*/ 6 w 62"/>
                  <a:gd name="T7" fmla="*/ 10 h 72"/>
                  <a:gd name="T8" fmla="*/ 8 w 62"/>
                  <a:gd name="T9" fmla="*/ 10 h 72"/>
                  <a:gd name="T10" fmla="*/ 8 w 62"/>
                  <a:gd name="T11" fmla="*/ 10 h 72"/>
                  <a:gd name="T12" fmla="*/ 8 w 62"/>
                  <a:gd name="T13" fmla="*/ 12 h 72"/>
                  <a:gd name="T14" fmla="*/ 10 w 62"/>
                  <a:gd name="T15" fmla="*/ 14 h 72"/>
                  <a:gd name="T16" fmla="*/ 12 w 62"/>
                  <a:gd name="T17" fmla="*/ 16 h 72"/>
                  <a:gd name="T18" fmla="*/ 16 w 62"/>
                  <a:gd name="T19" fmla="*/ 16 h 72"/>
                  <a:gd name="T20" fmla="*/ 20 w 62"/>
                  <a:gd name="T21" fmla="*/ 16 h 72"/>
                  <a:gd name="T22" fmla="*/ 26 w 62"/>
                  <a:gd name="T23" fmla="*/ 14 h 72"/>
                  <a:gd name="T24" fmla="*/ 44 w 62"/>
                  <a:gd name="T25" fmla="*/ 0 h 72"/>
                  <a:gd name="T26" fmla="*/ 44 w 62"/>
                  <a:gd name="T27" fmla="*/ 0 h 72"/>
                  <a:gd name="T28" fmla="*/ 44 w 62"/>
                  <a:gd name="T29" fmla="*/ 0 h 72"/>
                  <a:gd name="T30" fmla="*/ 46 w 62"/>
                  <a:gd name="T31" fmla="*/ 4 h 72"/>
                  <a:gd name="T32" fmla="*/ 48 w 62"/>
                  <a:gd name="T33" fmla="*/ 8 h 72"/>
                  <a:gd name="T34" fmla="*/ 48 w 62"/>
                  <a:gd name="T35" fmla="*/ 8 h 72"/>
                  <a:gd name="T36" fmla="*/ 50 w 62"/>
                  <a:gd name="T37" fmla="*/ 10 h 72"/>
                  <a:gd name="T38" fmla="*/ 54 w 62"/>
                  <a:gd name="T39" fmla="*/ 14 h 72"/>
                  <a:gd name="T40" fmla="*/ 56 w 62"/>
                  <a:gd name="T41" fmla="*/ 18 h 72"/>
                  <a:gd name="T42" fmla="*/ 58 w 62"/>
                  <a:gd name="T43" fmla="*/ 22 h 72"/>
                  <a:gd name="T44" fmla="*/ 60 w 62"/>
                  <a:gd name="T45" fmla="*/ 26 h 72"/>
                  <a:gd name="T46" fmla="*/ 62 w 62"/>
                  <a:gd name="T47" fmla="*/ 28 h 72"/>
                  <a:gd name="T48" fmla="*/ 62 w 62"/>
                  <a:gd name="T49" fmla="*/ 28 h 72"/>
                  <a:gd name="T50" fmla="*/ 62 w 62"/>
                  <a:gd name="T51" fmla="*/ 30 h 72"/>
                  <a:gd name="T52" fmla="*/ 62 w 62"/>
                  <a:gd name="T53" fmla="*/ 30 h 72"/>
                  <a:gd name="T54" fmla="*/ 60 w 62"/>
                  <a:gd name="T55" fmla="*/ 32 h 72"/>
                  <a:gd name="T56" fmla="*/ 56 w 62"/>
                  <a:gd name="T57" fmla="*/ 34 h 72"/>
                  <a:gd name="T58" fmla="*/ 48 w 62"/>
                  <a:gd name="T59" fmla="*/ 34 h 72"/>
                  <a:gd name="T60" fmla="*/ 40 w 62"/>
                  <a:gd name="T61" fmla="*/ 36 h 72"/>
                  <a:gd name="T62" fmla="*/ 34 w 62"/>
                  <a:gd name="T63" fmla="*/ 38 h 72"/>
                  <a:gd name="T64" fmla="*/ 34 w 62"/>
                  <a:gd name="T65" fmla="*/ 38 h 72"/>
                  <a:gd name="T66" fmla="*/ 36 w 62"/>
                  <a:gd name="T67" fmla="*/ 42 h 72"/>
                  <a:gd name="T68" fmla="*/ 38 w 62"/>
                  <a:gd name="T69" fmla="*/ 46 h 72"/>
                  <a:gd name="T70" fmla="*/ 40 w 62"/>
                  <a:gd name="T71" fmla="*/ 50 h 72"/>
                  <a:gd name="T72" fmla="*/ 42 w 62"/>
                  <a:gd name="T73" fmla="*/ 52 h 72"/>
                  <a:gd name="T74" fmla="*/ 42 w 62"/>
                  <a:gd name="T75" fmla="*/ 56 h 72"/>
                  <a:gd name="T76" fmla="*/ 40 w 62"/>
                  <a:gd name="T77" fmla="*/ 56 h 72"/>
                  <a:gd name="T78" fmla="*/ 38 w 62"/>
                  <a:gd name="T79" fmla="*/ 58 h 72"/>
                  <a:gd name="T80" fmla="*/ 36 w 62"/>
                  <a:gd name="T81" fmla="*/ 62 h 72"/>
                  <a:gd name="T82" fmla="*/ 32 w 62"/>
                  <a:gd name="T83" fmla="*/ 66 h 72"/>
                  <a:gd name="T84" fmla="*/ 30 w 62"/>
                  <a:gd name="T85" fmla="*/ 68 h 72"/>
                  <a:gd name="T86" fmla="*/ 28 w 62"/>
                  <a:gd name="T87" fmla="*/ 68 h 72"/>
                  <a:gd name="T88" fmla="*/ 26 w 62"/>
                  <a:gd name="T89" fmla="*/ 68 h 72"/>
                  <a:gd name="T90" fmla="*/ 26 w 62"/>
                  <a:gd name="T91" fmla="*/ 70 h 72"/>
                  <a:gd name="T92" fmla="*/ 26 w 62"/>
                  <a:gd name="T93" fmla="*/ 72 h 72"/>
                  <a:gd name="T94" fmla="*/ 24 w 62"/>
                  <a:gd name="T95" fmla="*/ 72 h 72"/>
                  <a:gd name="T96" fmla="*/ 20 w 62"/>
                  <a:gd name="T97" fmla="*/ 70 h 72"/>
                  <a:gd name="T98" fmla="*/ 14 w 62"/>
                  <a:gd name="T99" fmla="*/ 70 h 72"/>
                  <a:gd name="T100" fmla="*/ 8 w 62"/>
                  <a:gd name="T101" fmla="*/ 70 h 72"/>
                  <a:gd name="T102" fmla="*/ 2 w 62"/>
                  <a:gd name="T103" fmla="*/ 70 h 72"/>
                  <a:gd name="T104" fmla="*/ 0 w 62"/>
                  <a:gd name="T105" fmla="*/ 7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72">
                    <a:moveTo>
                      <a:pt x="4" y="40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6" y="18"/>
                    </a:lnTo>
                    <a:lnTo>
                      <a:pt x="58" y="22"/>
                    </a:lnTo>
                    <a:lnTo>
                      <a:pt x="60" y="26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6" y="42"/>
                    </a:lnTo>
                    <a:lnTo>
                      <a:pt x="38" y="46"/>
                    </a:lnTo>
                    <a:lnTo>
                      <a:pt x="40" y="50"/>
                    </a:lnTo>
                    <a:lnTo>
                      <a:pt x="42" y="52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8" y="58"/>
                    </a:lnTo>
                    <a:lnTo>
                      <a:pt x="36" y="62"/>
                    </a:lnTo>
                    <a:lnTo>
                      <a:pt x="32" y="66"/>
                    </a:lnTo>
                    <a:lnTo>
                      <a:pt x="30" y="68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6" y="72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8" y="70"/>
                    </a:lnTo>
                    <a:lnTo>
                      <a:pt x="2" y="70"/>
                    </a:lnTo>
                    <a:lnTo>
                      <a:pt x="0" y="7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2" name="Freeform 71">
                <a:extLst>
                  <a:ext uri="{FF2B5EF4-FFF2-40B4-BE49-F238E27FC236}">
                    <a16:creationId xmlns:a16="http://schemas.microsoft.com/office/drawing/2014/main" id="{ADB6BC85-73A0-4314-B236-6FE06A542F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71700" y="3736975"/>
                <a:ext cx="127000" cy="120650"/>
              </a:xfrm>
              <a:custGeom>
                <a:avLst/>
                <a:gdLst>
                  <a:gd name="T0" fmla="*/ 70 w 80"/>
                  <a:gd name="T1" fmla="*/ 4 h 76"/>
                  <a:gd name="T2" fmla="*/ 64 w 80"/>
                  <a:gd name="T3" fmla="*/ 6 h 76"/>
                  <a:gd name="T4" fmla="*/ 60 w 80"/>
                  <a:gd name="T5" fmla="*/ 6 h 76"/>
                  <a:gd name="T6" fmla="*/ 56 w 80"/>
                  <a:gd name="T7" fmla="*/ 10 h 76"/>
                  <a:gd name="T8" fmla="*/ 54 w 80"/>
                  <a:gd name="T9" fmla="*/ 12 h 76"/>
                  <a:gd name="T10" fmla="*/ 44 w 80"/>
                  <a:gd name="T11" fmla="*/ 16 h 76"/>
                  <a:gd name="T12" fmla="*/ 32 w 80"/>
                  <a:gd name="T13" fmla="*/ 16 h 76"/>
                  <a:gd name="T14" fmla="*/ 24 w 80"/>
                  <a:gd name="T15" fmla="*/ 14 h 76"/>
                  <a:gd name="T16" fmla="*/ 20 w 80"/>
                  <a:gd name="T17" fmla="*/ 12 h 76"/>
                  <a:gd name="T18" fmla="*/ 16 w 80"/>
                  <a:gd name="T19" fmla="*/ 14 h 76"/>
                  <a:gd name="T20" fmla="*/ 16 w 80"/>
                  <a:gd name="T21" fmla="*/ 16 h 76"/>
                  <a:gd name="T22" fmla="*/ 10 w 80"/>
                  <a:gd name="T23" fmla="*/ 24 h 76"/>
                  <a:gd name="T24" fmla="*/ 8 w 80"/>
                  <a:gd name="T25" fmla="*/ 24 h 76"/>
                  <a:gd name="T26" fmla="*/ 6 w 80"/>
                  <a:gd name="T27" fmla="*/ 24 h 76"/>
                  <a:gd name="T28" fmla="*/ 4 w 80"/>
                  <a:gd name="T29" fmla="*/ 24 h 76"/>
                  <a:gd name="T30" fmla="*/ 6 w 80"/>
                  <a:gd name="T31" fmla="*/ 26 h 76"/>
                  <a:gd name="T32" fmla="*/ 6 w 80"/>
                  <a:gd name="T33" fmla="*/ 30 h 76"/>
                  <a:gd name="T34" fmla="*/ 4 w 80"/>
                  <a:gd name="T35" fmla="*/ 34 h 76"/>
                  <a:gd name="T36" fmla="*/ 4 w 80"/>
                  <a:gd name="T37" fmla="*/ 36 h 76"/>
                  <a:gd name="T38" fmla="*/ 2 w 80"/>
                  <a:gd name="T39" fmla="*/ 42 h 76"/>
                  <a:gd name="T40" fmla="*/ 4 w 80"/>
                  <a:gd name="T41" fmla="*/ 42 h 76"/>
                  <a:gd name="T42" fmla="*/ 8 w 80"/>
                  <a:gd name="T43" fmla="*/ 42 h 76"/>
                  <a:gd name="T44" fmla="*/ 12 w 80"/>
                  <a:gd name="T45" fmla="*/ 44 h 76"/>
                  <a:gd name="T46" fmla="*/ 8 w 80"/>
                  <a:gd name="T47" fmla="*/ 50 h 76"/>
                  <a:gd name="T48" fmla="*/ 8 w 80"/>
                  <a:gd name="T49" fmla="*/ 54 h 76"/>
                  <a:gd name="T50" fmla="*/ 6 w 80"/>
                  <a:gd name="T51" fmla="*/ 58 h 76"/>
                  <a:gd name="T52" fmla="*/ 4 w 80"/>
                  <a:gd name="T53" fmla="*/ 62 h 76"/>
                  <a:gd name="T54" fmla="*/ 4 w 80"/>
                  <a:gd name="T55" fmla="*/ 62 h 76"/>
                  <a:gd name="T56" fmla="*/ 2 w 80"/>
                  <a:gd name="T57" fmla="*/ 66 h 76"/>
                  <a:gd name="T58" fmla="*/ 0 w 80"/>
                  <a:gd name="T59" fmla="*/ 68 h 76"/>
                  <a:gd name="T60" fmla="*/ 4 w 80"/>
                  <a:gd name="T61" fmla="*/ 70 h 76"/>
                  <a:gd name="T62" fmla="*/ 4 w 80"/>
                  <a:gd name="T63" fmla="*/ 72 h 76"/>
                  <a:gd name="T64" fmla="*/ 8 w 80"/>
                  <a:gd name="T65" fmla="*/ 76 h 76"/>
                  <a:gd name="T66" fmla="*/ 16 w 80"/>
                  <a:gd name="T67" fmla="*/ 76 h 76"/>
                  <a:gd name="T68" fmla="*/ 66 w 80"/>
                  <a:gd name="T69" fmla="*/ 38 h 76"/>
                  <a:gd name="T70" fmla="*/ 66 w 80"/>
                  <a:gd name="T71" fmla="*/ 34 h 76"/>
                  <a:gd name="T72" fmla="*/ 66 w 80"/>
                  <a:gd name="T73" fmla="*/ 30 h 76"/>
                  <a:gd name="T74" fmla="*/ 66 w 80"/>
                  <a:gd name="T75" fmla="*/ 26 h 76"/>
                  <a:gd name="T76" fmla="*/ 66 w 80"/>
                  <a:gd name="T77" fmla="*/ 22 h 76"/>
                  <a:gd name="T78" fmla="*/ 70 w 80"/>
                  <a:gd name="T79" fmla="*/ 20 h 76"/>
                  <a:gd name="T80" fmla="*/ 72 w 80"/>
                  <a:gd name="T81" fmla="*/ 14 h 76"/>
                  <a:gd name="T82" fmla="*/ 74 w 80"/>
                  <a:gd name="T83" fmla="*/ 12 h 76"/>
                  <a:gd name="T84" fmla="*/ 78 w 80"/>
                  <a:gd name="T85" fmla="*/ 4 h 76"/>
                  <a:gd name="T86" fmla="*/ 80 w 80"/>
                  <a:gd name="T8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0" h="76">
                    <a:moveTo>
                      <a:pt x="72" y="2"/>
                    </a:moveTo>
                    <a:lnTo>
                      <a:pt x="70" y="4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6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22" y="74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70" y="20"/>
                    </a:lnTo>
                    <a:lnTo>
                      <a:pt x="72" y="18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2"/>
                    </a:lnTo>
                    <a:lnTo>
                      <a:pt x="76" y="8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72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3" name="Freeform 120">
                <a:extLst>
                  <a:ext uri="{FF2B5EF4-FFF2-40B4-BE49-F238E27FC236}">
                    <a16:creationId xmlns:a16="http://schemas.microsoft.com/office/drawing/2014/main" id="{A001F706-DF7A-455A-8653-B44D0D33969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01850" y="3892550"/>
                <a:ext cx="63500" cy="79375"/>
              </a:xfrm>
              <a:custGeom>
                <a:avLst/>
                <a:gdLst>
                  <a:gd name="T0" fmla="*/ 0 w 40"/>
                  <a:gd name="T1" fmla="*/ 0 h 50"/>
                  <a:gd name="T2" fmla="*/ 0 w 40"/>
                  <a:gd name="T3" fmla="*/ 8 h 50"/>
                  <a:gd name="T4" fmla="*/ 0 w 40"/>
                  <a:gd name="T5" fmla="*/ 10 h 50"/>
                  <a:gd name="T6" fmla="*/ 2 w 40"/>
                  <a:gd name="T7" fmla="*/ 12 h 50"/>
                  <a:gd name="T8" fmla="*/ 2 w 40"/>
                  <a:gd name="T9" fmla="*/ 16 h 50"/>
                  <a:gd name="T10" fmla="*/ 4 w 40"/>
                  <a:gd name="T11" fmla="*/ 20 h 50"/>
                  <a:gd name="T12" fmla="*/ 6 w 40"/>
                  <a:gd name="T13" fmla="*/ 24 h 50"/>
                  <a:gd name="T14" fmla="*/ 8 w 40"/>
                  <a:gd name="T15" fmla="*/ 28 h 50"/>
                  <a:gd name="T16" fmla="*/ 10 w 40"/>
                  <a:gd name="T17" fmla="*/ 30 h 50"/>
                  <a:gd name="T18" fmla="*/ 14 w 40"/>
                  <a:gd name="T19" fmla="*/ 34 h 50"/>
                  <a:gd name="T20" fmla="*/ 16 w 40"/>
                  <a:gd name="T21" fmla="*/ 38 h 50"/>
                  <a:gd name="T22" fmla="*/ 22 w 40"/>
                  <a:gd name="T23" fmla="*/ 42 h 50"/>
                  <a:gd name="T24" fmla="*/ 26 w 40"/>
                  <a:gd name="T25" fmla="*/ 44 h 50"/>
                  <a:gd name="T26" fmla="*/ 30 w 40"/>
                  <a:gd name="T27" fmla="*/ 48 h 50"/>
                  <a:gd name="T28" fmla="*/ 32 w 40"/>
                  <a:gd name="T29" fmla="*/ 50 h 50"/>
                  <a:gd name="T30" fmla="*/ 32 w 40"/>
                  <a:gd name="T31" fmla="*/ 50 h 50"/>
                  <a:gd name="T32" fmla="*/ 34 w 40"/>
                  <a:gd name="T33" fmla="*/ 50 h 50"/>
                  <a:gd name="T34" fmla="*/ 36 w 40"/>
                  <a:gd name="T35" fmla="*/ 48 h 50"/>
                  <a:gd name="T36" fmla="*/ 38 w 40"/>
                  <a:gd name="T37" fmla="*/ 44 h 50"/>
                  <a:gd name="T38" fmla="*/ 40 w 40"/>
                  <a:gd name="T39" fmla="*/ 32 h 50"/>
                  <a:gd name="T40" fmla="*/ 38 w 40"/>
                  <a:gd name="T41" fmla="*/ 28 h 50"/>
                  <a:gd name="T42" fmla="*/ 32 w 40"/>
                  <a:gd name="T43" fmla="*/ 18 h 50"/>
                  <a:gd name="T44" fmla="*/ 26 w 40"/>
                  <a:gd name="T45" fmla="*/ 8 h 50"/>
                  <a:gd name="T46" fmla="*/ 22 w 40"/>
                  <a:gd name="T47" fmla="*/ 0 h 50"/>
                  <a:gd name="T48" fmla="*/ 22 w 40"/>
                  <a:gd name="T49" fmla="*/ 0 h 50"/>
                  <a:gd name="T50" fmla="*/ 18 w 40"/>
                  <a:gd name="T51" fmla="*/ 0 h 50"/>
                  <a:gd name="T52" fmla="*/ 12 w 40"/>
                  <a:gd name="T53" fmla="*/ 0 h 50"/>
                  <a:gd name="T54" fmla="*/ 8 w 40"/>
                  <a:gd name="T55" fmla="*/ 0 h 50"/>
                  <a:gd name="T56" fmla="*/ 2 w 40"/>
                  <a:gd name="T57" fmla="*/ 0 h 50"/>
                  <a:gd name="T58" fmla="*/ 0 w 40"/>
                  <a:gd name="T5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" h="5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16" y="38"/>
                    </a:lnTo>
                    <a:lnTo>
                      <a:pt x="22" y="42"/>
                    </a:lnTo>
                    <a:lnTo>
                      <a:pt x="26" y="44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4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2" y="18"/>
                    </a:lnTo>
                    <a:lnTo>
                      <a:pt x="26" y="8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744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807D433-28C4-48A1-BB11-CBD6D0B3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0ECF135-9A43-4C2C-9C13-305134C7D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5AC7FCF7-280C-429B-B559-9D55ABDC3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0" y="635595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76EA764-586B-4701-AC4A-AFAD731B5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0208 Version</a:t>
            </a:r>
            <a:endParaRPr lang="zh-TW" altLang="en-US"/>
          </a:p>
        </p:txBody>
      </p:sp>
      <p:sp>
        <p:nvSpPr>
          <p:cNvPr id="9" name="日期版面配置區 8">
            <a:extLst>
              <a:ext uri="{FF2B5EF4-FFF2-40B4-BE49-F238E27FC236}">
                <a16:creationId xmlns:a16="http://schemas.microsoft.com/office/drawing/2014/main" id="{0CBD45A5-57EF-4FCB-979F-12FF8875C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87" r:id="rId3"/>
    <p:sldLayoutId id="2147483693" r:id="rId4"/>
    <p:sldLayoutId id="2147483696" r:id="rId5"/>
    <p:sldLayoutId id="2147483689" r:id="rId6"/>
    <p:sldLayoutId id="2147483688" r:id="rId7"/>
    <p:sldLayoutId id="2147483698" r:id="rId8"/>
    <p:sldLayoutId id="214748369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0208 Version</a:t>
            </a:r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BAC866F-5D49-464C-A132-3C1BE1A2266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  <a:effectLst/>
        </p:spPr>
      </p:pic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795DD78E-E59F-4F3D-B1DD-33BEBD0AC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0" y="635595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D05A33B-DAAD-46ED-91B6-64C27F269460}"/>
              </a:ext>
            </a:extLst>
          </p:cNvPr>
          <p:cNvSpPr txBox="1"/>
          <p:nvPr userDrawn="1"/>
        </p:nvSpPr>
        <p:spPr>
          <a:xfrm>
            <a:off x="179110" y="6492875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LOG ECD 2025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4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0208 Version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98DC124-D8BB-4280-AD4D-0BD893F905F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4B564108-2FFD-4D24-892A-C59E50BCFA4E}"/>
              </a:ext>
            </a:extLst>
          </p:cNvPr>
          <p:cNvSpPr txBox="1"/>
          <p:nvPr userDrawn="1"/>
        </p:nvSpPr>
        <p:spPr>
          <a:xfrm>
            <a:off x="179110" y="6492875"/>
            <a:ext cx="891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LOG ECD 2025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7" r:id="rId2"/>
    <p:sldLayoutId id="2147483691" r:id="rId3"/>
    <p:sldLayoutId id="2147483677" r:id="rId4"/>
    <p:sldLayoutId id="2147483678" r:id="rId5"/>
    <p:sldLayoutId id="2147483692" r:id="rId6"/>
    <p:sldLayoutId id="2147483679" r:id="rId7"/>
    <p:sldLayoutId id="2147483680" r:id="rId8"/>
    <p:sldLayoutId id="2147483695" r:id="rId9"/>
    <p:sldLayoutId id="2147483681" r:id="rId10"/>
    <p:sldLayoutId id="2147483682" r:id="rId11"/>
    <p:sldLayoutId id="2147483690" r:id="rId12"/>
    <p:sldLayoutId id="2147483694" r:id="rId13"/>
    <p:sldLayoutId id="2147483683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microsoft.com/office/2014/relationships/chartEx" Target="../charts/chartEx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microsoft.com/office/2007/relationships/hdphoto" Target="../media/hdphoto5.wdp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06254A7-B02C-4A0A-89E8-03C0B0548228}"/>
              </a:ext>
            </a:extLst>
          </p:cNvPr>
          <p:cNvSpPr txBox="1"/>
          <p:nvPr/>
        </p:nvSpPr>
        <p:spPr>
          <a:xfrm>
            <a:off x="2187637" y="2437892"/>
            <a:ext cx="7711754" cy="342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  <a:ea typeface="Microsoft JhengHei Light" panose="020B0304030504040204" pitchFamily="34" charset="-120"/>
              <a:cs typeface="Vijaya" panose="02020604020202020204" pitchFamily="18" charset="0"/>
            </a:endParaRPr>
          </a:p>
          <a:p>
            <a:pPr defTabSz="1219170"/>
            <a:endParaRPr lang="en-US" altLang="zh-TW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  <a:ea typeface="Microsoft JhengHei Light" panose="020B0304030504040204" pitchFamily="34" charset="-120"/>
              <a:cs typeface="Vijaya" panose="02020604020202020204" pitchFamily="18" charset="0"/>
            </a:endParaRPr>
          </a:p>
          <a:p>
            <a:pPr marL="228594" indent="-228594" defTabSz="12191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b="1" spc="300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2024</a:t>
            </a:r>
            <a:r>
              <a:rPr lang="zh-TW" altLang="en-US" sz="2800" b="1" spc="300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2800" b="1" spc="300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Performance</a:t>
            </a:r>
            <a:r>
              <a:rPr lang="zh-TW" altLang="en-US" sz="2800" b="1" spc="300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2800" b="1" spc="300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Review</a:t>
            </a:r>
          </a:p>
          <a:p>
            <a:pPr lvl="1" defTabSz="1219170"/>
            <a:r>
              <a:rPr lang="zh-TW" altLang="en-US" sz="2000" b="1" spc="300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    </a:t>
            </a:r>
            <a:r>
              <a:rPr lang="en-US" altLang="zh-TW" sz="2000" b="1" spc="300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- Expense, Inventory &amp; Evaluation</a:t>
            </a:r>
            <a:endParaRPr lang="en-US" altLang="zh-TW" sz="2800" b="1" spc="300" dirty="0">
              <a:latin typeface="Bahnschrift SemiBold SemiConden" panose="020B0502040204020203" pitchFamily="34" charset="0"/>
              <a:ea typeface="Microsoft JhengHei UI" panose="020B0604030504040204" pitchFamily="34" charset="-120"/>
              <a:cs typeface="Vijaya" panose="02020604020202020204" pitchFamily="18" charset="0"/>
            </a:endParaRPr>
          </a:p>
          <a:p>
            <a:pPr marL="228594" indent="-228594" defTabSz="12191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b="1" spc="300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IoT Smart Container</a:t>
            </a:r>
          </a:p>
          <a:p>
            <a:pPr marL="228594" indent="-228594" defTabSz="12191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b="1" spc="300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SOL+ Dashboard</a:t>
            </a:r>
          </a:p>
          <a:p>
            <a:pPr marL="228594" indent="-228594" defTabSz="12191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b="1" spc="300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Highlights for 2025</a:t>
            </a:r>
            <a:endParaRPr lang="zh-TW" altLang="en-US" sz="2800" b="1" spc="300" dirty="0">
              <a:latin typeface="Bahnschrift SemiBold SemiConden" panose="020B0502040204020203" pitchFamily="34" charset="0"/>
              <a:ea typeface="Microsoft JhengHei UI" panose="020B0604030504040204" pitchFamily="34" charset="-120"/>
              <a:cs typeface="Vijaya" panose="020206040202020202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CD84D15-DFDE-4B70-8B66-488FD348AB1D}"/>
              </a:ext>
            </a:extLst>
          </p:cNvPr>
          <p:cNvSpPr txBox="1"/>
          <p:nvPr/>
        </p:nvSpPr>
        <p:spPr>
          <a:xfrm>
            <a:off x="8578390" y="5668247"/>
            <a:ext cx="3311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TW" sz="2000" b="1" dirty="0">
                <a:solidFill>
                  <a:srgbClr val="000000"/>
                </a:solidFill>
                <a:latin typeface="Vijaya" panose="02020604020202020204" pitchFamily="18" charset="0"/>
                <a:ea typeface="Microsoft JhengHei Light" panose="020B0304030504040204" pitchFamily="34" charset="-120"/>
                <a:cs typeface="Vijaya" panose="02020604020202020204" pitchFamily="18" charset="0"/>
              </a:rPr>
              <a:t>2025 LAAM </a:t>
            </a:r>
            <a:r>
              <a:rPr lang="zh-TW" altLang="en-US" sz="2000" b="1" dirty="0">
                <a:solidFill>
                  <a:srgbClr val="000000"/>
                </a:solidFill>
                <a:latin typeface="Vijaya" panose="02020604020202020204" pitchFamily="18" charset="0"/>
                <a:ea typeface="Microsoft JhengHei Light" panose="020B0304030504040204" pitchFamily="34" charset="-120"/>
                <a:cs typeface="Vijaya" panose="02020604020202020204" pitchFamily="18" charset="0"/>
              </a:rPr>
              <a:t>  </a:t>
            </a:r>
            <a:r>
              <a:rPr lang="en-US" altLang="zh-TW" sz="2000" b="1" dirty="0">
                <a:solidFill>
                  <a:srgbClr val="000000"/>
                </a:solidFill>
                <a:latin typeface="Vijaya" panose="02020604020202020204" pitchFamily="18" charset="0"/>
                <a:ea typeface="Microsoft JhengHei Light" panose="020B0304030504040204" pitchFamily="34" charset="-120"/>
                <a:cs typeface="Vijaya" panose="02020604020202020204" pitchFamily="18" charset="0"/>
              </a:rPr>
              <a:t>|</a:t>
            </a:r>
            <a:r>
              <a:rPr lang="zh-TW" altLang="en-US" sz="2000" b="1" dirty="0">
                <a:solidFill>
                  <a:srgbClr val="000000"/>
                </a:solidFill>
                <a:latin typeface="Vijaya" panose="02020604020202020204" pitchFamily="18" charset="0"/>
                <a:ea typeface="Microsoft JhengHei Light" panose="020B0304030504040204" pitchFamily="34" charset="-120"/>
                <a:cs typeface="Vijaya" panose="02020604020202020204" pitchFamily="18" charset="0"/>
              </a:rPr>
              <a:t>  </a:t>
            </a:r>
            <a:r>
              <a:rPr lang="zh-TW" altLang="en-US" sz="2000" dirty="0">
                <a:solidFill>
                  <a:srgbClr val="000000"/>
                </a:solidFill>
                <a:latin typeface="Vijaya" panose="02020604020202020204" pitchFamily="18" charset="0"/>
                <a:ea typeface="Microsoft JhengHei Light" panose="020B03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latin typeface="Vijaya" panose="02020604020202020204" pitchFamily="18" charset="0"/>
                <a:ea typeface="Microsoft JhengHei Light" panose="020B0304030504040204" pitchFamily="34" charset="-120"/>
                <a:cs typeface="Vijaya" panose="02020604020202020204" pitchFamily="18" charset="0"/>
              </a:rPr>
              <a:t>JOE CHU</a:t>
            </a:r>
            <a:endParaRPr lang="zh-TW" altLang="en-US" sz="2000" dirty="0">
              <a:solidFill>
                <a:srgbClr val="000000"/>
              </a:solidFill>
              <a:latin typeface="Vijaya" panose="02020604020202020204" pitchFamily="18" charset="0"/>
              <a:ea typeface="Microsoft JhengHei Light" panose="020B0304030504040204" pitchFamily="34" charset="-120"/>
              <a:cs typeface="Vijaya" panose="020206040202020202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06CB5EC-153A-494C-B980-5E56AD2251AA}"/>
              </a:ext>
            </a:extLst>
          </p:cNvPr>
          <p:cNvSpPr/>
          <p:nvPr/>
        </p:nvSpPr>
        <p:spPr>
          <a:xfrm>
            <a:off x="876684" y="2206665"/>
            <a:ext cx="2008883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TW" sz="4267" b="1" spc="300" dirty="0">
                <a:solidFill>
                  <a:schemeClr val="bg1">
                    <a:lumMod val="50000"/>
                  </a:schemeClr>
                </a:solidFill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Agenda</a:t>
            </a:r>
          </a:p>
        </p:txBody>
      </p:sp>
      <p:pic>
        <p:nvPicPr>
          <p:cNvPr id="5" name="Picture 40">
            <a:extLst>
              <a:ext uri="{FF2B5EF4-FFF2-40B4-BE49-F238E27FC236}">
                <a16:creationId xmlns:a16="http://schemas.microsoft.com/office/drawing/2014/main" id="{C1ABB55C-A52E-4B78-848B-52E64CC560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084" y="207970"/>
            <a:ext cx="1440000" cy="1278291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BA32CAFF-C1B4-45D4-A690-70EEDB400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2070" y="1139897"/>
            <a:ext cx="430827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altLang="zh-TW" sz="3200" b="1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EMC</a:t>
            </a:r>
            <a:r>
              <a:rPr lang="zh-TW" altLang="en-US" sz="3200" b="1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3200" b="1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TPE</a:t>
            </a:r>
            <a:r>
              <a:rPr lang="zh-TW" altLang="en-US" sz="3200" b="1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3200" b="1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-</a:t>
            </a:r>
            <a:r>
              <a:rPr lang="zh-TW" altLang="en-US" sz="3200" b="1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3200" b="1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LOG</a:t>
            </a:r>
            <a:r>
              <a:rPr lang="zh-TW" altLang="en-US" sz="3200" b="1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3200" b="1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ECD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8D5E24A-06BF-4A5C-98B1-87D407C0E95B}"/>
              </a:ext>
            </a:extLst>
          </p:cNvPr>
          <p:cNvSpPr/>
          <p:nvPr/>
        </p:nvSpPr>
        <p:spPr>
          <a:xfrm>
            <a:off x="4865396" y="293117"/>
            <a:ext cx="61253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sz="6600" b="1" dirty="0">
                <a:solidFill>
                  <a:schemeClr val="bg1">
                    <a:lumMod val="50000"/>
                  </a:schemeClr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2025 LAAM Meeting</a:t>
            </a:r>
          </a:p>
        </p:txBody>
      </p:sp>
    </p:spTree>
    <p:extLst>
      <p:ext uri="{BB962C8B-B14F-4D97-AF65-F5344CB8AC3E}">
        <p14:creationId xmlns:p14="http://schemas.microsoft.com/office/powerpoint/2010/main" val="337469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98;p19">
            <a:extLst>
              <a:ext uri="{FF2B5EF4-FFF2-40B4-BE49-F238E27FC236}">
                <a16:creationId xmlns:a16="http://schemas.microsoft.com/office/drawing/2014/main" id="{977B08D1-F829-4DF4-A5E5-2BE0A6C09237}"/>
              </a:ext>
            </a:extLst>
          </p:cNvPr>
          <p:cNvSpPr txBox="1"/>
          <p:nvPr/>
        </p:nvSpPr>
        <p:spPr>
          <a:xfrm>
            <a:off x="3057524" y="1353126"/>
            <a:ext cx="8920325" cy="415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609585" defTabSz="1219170"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TW" sz="2800" b="1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Flow Balanced to reduce Overstock</a:t>
            </a:r>
          </a:p>
          <a:p>
            <a:pPr marL="609585" indent="-609585" defTabSz="1219170"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TW" sz="2800" b="1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M&amp;R</a:t>
            </a:r>
            <a:r>
              <a:rPr lang="zh-TW" altLang="en-US" sz="2800" b="1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2800" b="1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On-Site Auditing (2 times/year)</a:t>
            </a:r>
          </a:p>
          <a:p>
            <a:pPr marL="609585" indent="-609585" defTabSz="1219170"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TW" sz="2800" b="1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No Dunnage/Residue in returned Empty</a:t>
            </a:r>
          </a:p>
          <a:p>
            <a:pPr marL="609585" indent="-609585" defTabSz="1219170"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TW" sz="2800" b="1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Overdue Monitor (Empty + Laden) in timing manner</a:t>
            </a:r>
            <a:endParaRPr lang="zh-TW" altLang="en-US" sz="2800" b="1" dirty="0">
              <a:latin typeface="Bahnschrift SemiBold SemiConden" panose="020B0502040204020203" pitchFamily="34" charset="0"/>
              <a:ea typeface="微軟正黑體" panose="020B0604030504040204" pitchFamily="34" charset="-120"/>
              <a:cs typeface="Vijaya" panose="02020604020202020204" pitchFamily="18" charset="0"/>
            </a:endParaRPr>
          </a:p>
        </p:txBody>
      </p:sp>
      <p:sp>
        <p:nvSpPr>
          <p:cNvPr id="14" name="投影片編號版面配置區 4">
            <a:extLst>
              <a:ext uri="{FF2B5EF4-FFF2-40B4-BE49-F238E27FC236}">
                <a16:creationId xmlns:a16="http://schemas.microsoft.com/office/drawing/2014/main" id="{C0EDD592-903D-4BCF-9490-48F3A17E75C6}"/>
              </a:ext>
            </a:extLst>
          </p:cNvPr>
          <p:cNvSpPr txBox="1">
            <a:spLocks/>
          </p:cNvSpPr>
          <p:nvPr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fld id="{0C913308-F349-4B6D-A68A-DD1791B4A57B}" type="slidenum">
              <a:rPr lang="zh-CN" altLang="en-US" sz="1333">
                <a:solidFill>
                  <a:srgbClr val="000000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pPr algn="r" defTabSz="1219170"/>
              <a:t>10</a:t>
            </a:fld>
            <a:endParaRPr lang="zh-CN" altLang="en-US" sz="1333" dirty="0">
              <a:solidFill>
                <a:srgbClr val="000000"/>
              </a:solidFill>
              <a:latin typeface="Vijaya" panose="02020604020202020204" pitchFamily="18" charset="0"/>
              <a:ea typeface="微軟正黑體" panose="020B0604030504040204" pitchFamily="34" charset="-120"/>
              <a:cs typeface="Vijaya" panose="02020604020202020204" pitchFamily="18" charset="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1C78B20-F89B-405D-AD5F-BF9F3CA8E813}"/>
              </a:ext>
            </a:extLst>
          </p:cNvPr>
          <p:cNvGrpSpPr/>
          <p:nvPr/>
        </p:nvGrpSpPr>
        <p:grpSpPr>
          <a:xfrm>
            <a:off x="992900" y="1983726"/>
            <a:ext cx="1954646" cy="3056757"/>
            <a:chOff x="1227732" y="2116260"/>
            <a:chExt cx="1964653" cy="3056757"/>
          </a:xfrm>
        </p:grpSpPr>
        <p:sp>
          <p:nvSpPr>
            <p:cNvPr id="15" name="IconBackground1">
              <a:extLst>
                <a:ext uri="{FF2B5EF4-FFF2-40B4-BE49-F238E27FC236}">
                  <a16:creationId xmlns:a16="http://schemas.microsoft.com/office/drawing/2014/main" id="{A09E2C7C-A51C-4D9E-A9F1-98BF8CD082F4}"/>
                </a:ext>
              </a:extLst>
            </p:cNvPr>
            <p:cNvSpPr/>
            <p:nvPr/>
          </p:nvSpPr>
          <p:spPr>
            <a:xfrm>
              <a:off x="1227732" y="4021733"/>
              <a:ext cx="1260903" cy="1151284"/>
            </a:xfrm>
            <a:custGeom>
              <a:avLst/>
              <a:gdLst/>
              <a:ahLst/>
              <a:cxnLst/>
              <a:rect l="0" t="0" r="0" b="0"/>
              <a:pathLst>
                <a:path w="981443" h="1130927">
                  <a:moveTo>
                    <a:pt x="470336" y="1124505"/>
                  </a:moveTo>
                  <a:lnTo>
                    <a:pt x="25197" y="901936"/>
                  </a:lnTo>
                  <a:cubicBezTo>
                    <a:pt x="9751" y="894213"/>
                    <a:pt x="0" y="878435"/>
                    <a:pt x="0" y="861167"/>
                  </a:cubicBezTo>
                  <a:lnTo>
                    <a:pt x="0" y="269759"/>
                  </a:lnTo>
                  <a:cubicBezTo>
                    <a:pt x="0" y="252490"/>
                    <a:pt x="9751" y="236712"/>
                    <a:pt x="25197" y="228990"/>
                  </a:cubicBezTo>
                  <a:lnTo>
                    <a:pt x="470336" y="6421"/>
                  </a:lnTo>
                  <a:cubicBezTo>
                    <a:pt x="483179" y="0"/>
                    <a:pt x="498263" y="0"/>
                    <a:pt x="511106" y="6421"/>
                  </a:cubicBezTo>
                  <a:lnTo>
                    <a:pt x="956245" y="228990"/>
                  </a:lnTo>
                  <a:cubicBezTo>
                    <a:pt x="971691" y="236712"/>
                    <a:pt x="981442" y="252490"/>
                    <a:pt x="981442" y="269759"/>
                  </a:cubicBezTo>
                  <a:lnTo>
                    <a:pt x="981442" y="861167"/>
                  </a:lnTo>
                  <a:cubicBezTo>
                    <a:pt x="981442" y="878435"/>
                    <a:pt x="971691" y="894213"/>
                    <a:pt x="956245" y="901936"/>
                  </a:cubicBezTo>
                  <a:lnTo>
                    <a:pt x="511106" y="1124505"/>
                  </a:lnTo>
                  <a:cubicBezTo>
                    <a:pt x="498263" y="1130926"/>
                    <a:pt x="483179" y="1130926"/>
                    <a:pt x="470336" y="1124505"/>
                  </a:cubicBezTo>
                  <a:close/>
                </a:path>
              </a:pathLst>
            </a:custGeom>
            <a:blipFill>
              <a:blip r:embed="rId2"/>
              <a:stretch>
                <a:fillRect l="-1000" r="-1000" b="-36000"/>
              </a:stretch>
            </a:blipFill>
            <a:ln w="76200">
              <a:noFill/>
            </a:ln>
            <a:effectLst/>
          </p:spPr>
          <p:txBody>
            <a:bodyPr wrap="square" rtlCol="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lnSpc>
                  <a:spcPct val="140000"/>
                </a:lnSpc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Arial"/>
                  <a:ea typeface="微软雅黑"/>
                  <a:cs typeface="+mn-ea"/>
                  <a:sym typeface="+mn-lt"/>
                </a:rPr>
                <a:t>df</a:t>
              </a:r>
              <a:endParaRPr lang="zh-CN" altLang="en-US" sz="1600" dirty="0">
                <a:solidFill>
                  <a:srgbClr val="FFFFFF"/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" name="IconBackground1">
              <a:extLst>
                <a:ext uri="{FF2B5EF4-FFF2-40B4-BE49-F238E27FC236}">
                  <a16:creationId xmlns:a16="http://schemas.microsoft.com/office/drawing/2014/main" id="{121B43D4-4FEF-4166-950C-EC3C7AC152CB}"/>
                </a:ext>
              </a:extLst>
            </p:cNvPr>
            <p:cNvSpPr/>
            <p:nvPr/>
          </p:nvSpPr>
          <p:spPr>
            <a:xfrm>
              <a:off x="1227732" y="2116260"/>
              <a:ext cx="1260903" cy="1151284"/>
            </a:xfrm>
            <a:custGeom>
              <a:avLst/>
              <a:gdLst/>
              <a:ahLst/>
              <a:cxnLst/>
              <a:rect l="0" t="0" r="0" b="0"/>
              <a:pathLst>
                <a:path w="981443" h="1130927">
                  <a:moveTo>
                    <a:pt x="470336" y="1124505"/>
                  </a:moveTo>
                  <a:lnTo>
                    <a:pt x="25197" y="901936"/>
                  </a:lnTo>
                  <a:cubicBezTo>
                    <a:pt x="9751" y="894213"/>
                    <a:pt x="0" y="878435"/>
                    <a:pt x="0" y="861167"/>
                  </a:cubicBezTo>
                  <a:lnTo>
                    <a:pt x="0" y="269759"/>
                  </a:lnTo>
                  <a:cubicBezTo>
                    <a:pt x="0" y="252490"/>
                    <a:pt x="9751" y="236712"/>
                    <a:pt x="25197" y="228990"/>
                  </a:cubicBezTo>
                  <a:lnTo>
                    <a:pt x="470336" y="6421"/>
                  </a:lnTo>
                  <a:cubicBezTo>
                    <a:pt x="483179" y="0"/>
                    <a:pt x="498263" y="0"/>
                    <a:pt x="511106" y="6421"/>
                  </a:cubicBezTo>
                  <a:lnTo>
                    <a:pt x="956245" y="228990"/>
                  </a:lnTo>
                  <a:cubicBezTo>
                    <a:pt x="971691" y="236712"/>
                    <a:pt x="981442" y="252490"/>
                    <a:pt x="981442" y="269759"/>
                  </a:cubicBezTo>
                  <a:lnTo>
                    <a:pt x="981442" y="861167"/>
                  </a:lnTo>
                  <a:cubicBezTo>
                    <a:pt x="981442" y="878435"/>
                    <a:pt x="971691" y="894213"/>
                    <a:pt x="956245" y="901936"/>
                  </a:cubicBezTo>
                  <a:lnTo>
                    <a:pt x="511106" y="1124505"/>
                  </a:lnTo>
                  <a:cubicBezTo>
                    <a:pt x="498263" y="1130926"/>
                    <a:pt x="483179" y="1130926"/>
                    <a:pt x="470336" y="112450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76200">
              <a:noFill/>
            </a:ln>
            <a:effectLst/>
          </p:spPr>
          <p:txBody>
            <a:bodyPr wrap="square" rtlCol="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r>
                <a:rPr lang="zh-TW" altLang="en-US" sz="1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聯運</a:t>
              </a:r>
            </a:p>
          </p:txBody>
        </p:sp>
        <p:sp>
          <p:nvSpPr>
            <p:cNvPr id="17" name="IconBackground1">
              <a:extLst>
                <a:ext uri="{FF2B5EF4-FFF2-40B4-BE49-F238E27FC236}">
                  <a16:creationId xmlns:a16="http://schemas.microsoft.com/office/drawing/2014/main" id="{BF2C32E0-F764-4219-A02D-15D49B98299D}"/>
                </a:ext>
              </a:extLst>
            </p:cNvPr>
            <p:cNvSpPr/>
            <p:nvPr/>
          </p:nvSpPr>
          <p:spPr>
            <a:xfrm>
              <a:off x="1931482" y="3075966"/>
              <a:ext cx="1260903" cy="1151284"/>
            </a:xfrm>
            <a:custGeom>
              <a:avLst/>
              <a:gdLst/>
              <a:ahLst/>
              <a:cxnLst/>
              <a:rect l="0" t="0" r="0" b="0"/>
              <a:pathLst>
                <a:path w="981443" h="1130927">
                  <a:moveTo>
                    <a:pt x="470336" y="1124505"/>
                  </a:moveTo>
                  <a:lnTo>
                    <a:pt x="25197" y="901936"/>
                  </a:lnTo>
                  <a:cubicBezTo>
                    <a:pt x="9751" y="894213"/>
                    <a:pt x="0" y="878435"/>
                    <a:pt x="0" y="861167"/>
                  </a:cubicBezTo>
                  <a:lnTo>
                    <a:pt x="0" y="269759"/>
                  </a:lnTo>
                  <a:cubicBezTo>
                    <a:pt x="0" y="252490"/>
                    <a:pt x="9751" y="236712"/>
                    <a:pt x="25197" y="228990"/>
                  </a:cubicBezTo>
                  <a:lnTo>
                    <a:pt x="470336" y="6421"/>
                  </a:lnTo>
                  <a:cubicBezTo>
                    <a:pt x="483179" y="0"/>
                    <a:pt x="498263" y="0"/>
                    <a:pt x="511106" y="6421"/>
                  </a:cubicBezTo>
                  <a:lnTo>
                    <a:pt x="956245" y="228990"/>
                  </a:lnTo>
                  <a:cubicBezTo>
                    <a:pt x="971691" y="236712"/>
                    <a:pt x="981442" y="252490"/>
                    <a:pt x="981442" y="269759"/>
                  </a:cubicBezTo>
                  <a:lnTo>
                    <a:pt x="981442" y="861167"/>
                  </a:lnTo>
                  <a:cubicBezTo>
                    <a:pt x="981442" y="878435"/>
                    <a:pt x="971691" y="894213"/>
                    <a:pt x="956245" y="901936"/>
                  </a:cubicBezTo>
                  <a:lnTo>
                    <a:pt x="511106" y="1124505"/>
                  </a:lnTo>
                  <a:cubicBezTo>
                    <a:pt x="498263" y="1130926"/>
                    <a:pt x="483179" y="1130926"/>
                    <a:pt x="470336" y="112450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76200">
              <a:noFill/>
            </a:ln>
            <a:effectLst/>
          </p:spPr>
          <p:txBody>
            <a:bodyPr wrap="square" rtlCol="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r>
                <a:rPr lang="zh-TW" altLang="en-US" sz="1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聯運</a:t>
              </a: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447EDA96-EBC8-4809-BBB7-7BC71DC38869}"/>
              </a:ext>
            </a:extLst>
          </p:cNvPr>
          <p:cNvSpPr/>
          <p:nvPr/>
        </p:nvSpPr>
        <p:spPr>
          <a:xfrm>
            <a:off x="216000" y="252000"/>
            <a:ext cx="8552226" cy="775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r>
              <a:rPr lang="en-US" altLang="zh-TW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Highlights for 2025 -</a:t>
            </a:r>
            <a:r>
              <a:rPr lang="en-US" altLang="zh-TW" sz="3600" b="1" dirty="0">
                <a:solidFill>
                  <a:schemeClr val="tx1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Important Targets</a:t>
            </a:r>
            <a:endParaRPr lang="zh-TW" altLang="en-US" sz="3600" b="1" dirty="0">
              <a:solidFill>
                <a:schemeClr val="tx1"/>
              </a:solidFill>
              <a:latin typeface="Bahnschrift SemiBold SemiConden" panose="020B0502040204020203" pitchFamily="34" charset="0"/>
              <a:ea typeface="Microsoft JhengHei Light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5FE1D901-B6F5-4D48-A120-2B2A4433FC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/>
          <a:stretch>
            <a:fillRect/>
          </a:stretch>
        </p:blipFill>
        <p:spPr>
          <a:xfrm>
            <a:off x="0" y="0"/>
            <a:ext cx="5800947" cy="6353666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5" name="TextBox 7">
            <a:extLst>
              <a:ext uri="{FF2B5EF4-FFF2-40B4-BE49-F238E27FC236}">
                <a16:creationId xmlns:a16="http://schemas.microsoft.com/office/drawing/2014/main" id="{B946C084-92C2-4BD2-A38A-6CBCE5AA6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105" y="1983638"/>
            <a:ext cx="73999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7779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Thank You</a:t>
            </a:r>
            <a:r>
              <a:rPr lang="zh-TW" altLang="en-US" sz="6000" b="1" dirty="0">
                <a:solidFill>
                  <a:srgbClr val="007779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6000" b="1" dirty="0">
                <a:solidFill>
                  <a:srgbClr val="007779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~</a:t>
            </a:r>
            <a:endParaRPr lang="en-US" sz="6000" b="1" dirty="0">
              <a:solidFill>
                <a:srgbClr val="007779"/>
              </a:solidFill>
              <a:latin typeface="Vijaya" panose="02020604020202020204" pitchFamily="18" charset="0"/>
              <a:ea typeface="微軟正黑體" panose="020B0604030504040204" pitchFamily="34" charset="-120"/>
              <a:cs typeface="Vijaya" panose="02020604020202020204" pitchFamily="18" charset="0"/>
            </a:endParaRPr>
          </a:p>
        </p:txBody>
      </p:sp>
      <p:sp>
        <p:nvSpPr>
          <p:cNvPr id="10" name="投影片編號版面配置區 4">
            <a:extLst>
              <a:ext uri="{FF2B5EF4-FFF2-40B4-BE49-F238E27FC236}">
                <a16:creationId xmlns:a16="http://schemas.microsoft.com/office/drawing/2014/main" id="{E88A9051-0A36-4ECD-9567-93736D7F19B8}"/>
              </a:ext>
            </a:extLst>
          </p:cNvPr>
          <p:cNvSpPr txBox="1">
            <a:spLocks/>
          </p:cNvSpPr>
          <p:nvPr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fld id="{0C913308-F349-4B6D-A68A-DD1791B4A57B}" type="slidenum">
              <a:rPr lang="zh-CN" altLang="en-US" sz="1333">
                <a:solidFill>
                  <a:srgbClr val="000000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pPr algn="r" defTabSz="1219170"/>
              <a:t>11</a:t>
            </a:fld>
            <a:endParaRPr lang="zh-CN" altLang="en-US" sz="1333" dirty="0">
              <a:solidFill>
                <a:srgbClr val="000000"/>
              </a:solidFill>
              <a:latin typeface="Vijaya" panose="02020604020202020204" pitchFamily="18" charset="0"/>
              <a:ea typeface="微軟正黑體" panose="020B0604030504040204" pitchFamily="34" charset="-12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0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圖表 14">
            <a:extLst>
              <a:ext uri="{FF2B5EF4-FFF2-40B4-BE49-F238E27FC236}">
                <a16:creationId xmlns:a16="http://schemas.microsoft.com/office/drawing/2014/main" id="{8A5083C8-6D95-4B94-8C52-1448C51CF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063992"/>
              </p:ext>
            </p:extLst>
          </p:nvPr>
        </p:nvGraphicFramePr>
        <p:xfrm>
          <a:off x="11598" y="2019776"/>
          <a:ext cx="2488410" cy="242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圖表 15">
            <a:extLst>
              <a:ext uri="{FF2B5EF4-FFF2-40B4-BE49-F238E27FC236}">
                <a16:creationId xmlns:a16="http://schemas.microsoft.com/office/drawing/2014/main" id="{9FD38D39-2B6F-4048-826A-91113A09B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5256"/>
              </p:ext>
            </p:extLst>
          </p:nvPr>
        </p:nvGraphicFramePr>
        <p:xfrm>
          <a:off x="1484617" y="2390663"/>
          <a:ext cx="4732461" cy="4269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投影片編號版面配置區 4">
            <a:extLst>
              <a:ext uri="{FF2B5EF4-FFF2-40B4-BE49-F238E27FC236}">
                <a16:creationId xmlns:a16="http://schemas.microsoft.com/office/drawing/2014/main" id="{B6B1CC4F-C3D2-4488-AD5B-CBF482980A23}"/>
              </a:ext>
            </a:extLst>
          </p:cNvPr>
          <p:cNvSpPr txBox="1">
            <a:spLocks/>
          </p:cNvSpPr>
          <p:nvPr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fld id="{0C913308-F349-4B6D-A68A-DD1791B4A57B}" type="slidenum">
              <a:rPr lang="zh-CN" altLang="en-US" sz="1333">
                <a:solidFill>
                  <a:srgbClr val="000000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pPr algn="r" defTabSz="1219170"/>
              <a:t>2</a:t>
            </a:fld>
            <a:endParaRPr lang="zh-CN" altLang="en-US" sz="1333" dirty="0">
              <a:solidFill>
                <a:srgbClr val="000000"/>
              </a:solidFill>
              <a:latin typeface="Vijaya" panose="02020604020202020204" pitchFamily="18" charset="0"/>
              <a:ea typeface="微軟正黑體" panose="020B0604030504040204" pitchFamily="34" charset="-120"/>
              <a:cs typeface="Vijaya" panose="020206040202020202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257F5B1-D767-4378-A4E0-73AACBDCF1B6}"/>
              </a:ext>
            </a:extLst>
          </p:cNvPr>
          <p:cNvSpPr/>
          <p:nvPr/>
        </p:nvSpPr>
        <p:spPr>
          <a:xfrm>
            <a:off x="216000" y="252000"/>
            <a:ext cx="9304701" cy="775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altLang="zh-TW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2024</a:t>
            </a:r>
            <a:r>
              <a:rPr lang="zh-TW" altLang="en-US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KPI Performance</a:t>
            </a:r>
            <a:r>
              <a:rPr lang="zh-TW" altLang="en-US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-</a:t>
            </a:r>
            <a:r>
              <a:rPr lang="zh-TW" altLang="en-US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Expense Analysis</a:t>
            </a:r>
            <a:endParaRPr lang="zh-TW" altLang="zh-TW" sz="3600" dirty="0">
              <a:solidFill>
                <a:srgbClr val="007779"/>
              </a:solidFill>
              <a:latin typeface="Bahnschrift SemiBold SemiConden" panose="020B0502040204020203" pitchFamily="34" charset="0"/>
              <a:ea typeface="Microsoft JhengHei Light" panose="020B0304030504040204" pitchFamily="34" charset="-120"/>
              <a:cs typeface="Vijaya" panose="020206040202020202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BAC4ED1-B1C4-4033-8EA6-56682E7EF1B2}"/>
              </a:ext>
            </a:extLst>
          </p:cNvPr>
          <p:cNvSpPr/>
          <p:nvPr/>
        </p:nvSpPr>
        <p:spPr>
          <a:xfrm>
            <a:off x="475782" y="2289033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Global Expense</a:t>
            </a:r>
            <a:endParaRPr lang="zh-TW" altLang="en-US" dirty="0"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21" name="圖表 20">
            <a:extLst>
              <a:ext uri="{FF2B5EF4-FFF2-40B4-BE49-F238E27FC236}">
                <a16:creationId xmlns:a16="http://schemas.microsoft.com/office/drawing/2014/main" id="{5D9C24B9-AA84-4379-9AB7-5C2CCF1430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168356"/>
              </p:ext>
            </p:extLst>
          </p:nvPr>
        </p:nvGraphicFramePr>
        <p:xfrm>
          <a:off x="6928701" y="616747"/>
          <a:ext cx="4922639" cy="3579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矩形 29">
            <a:extLst>
              <a:ext uri="{FF2B5EF4-FFF2-40B4-BE49-F238E27FC236}">
                <a16:creationId xmlns:a16="http://schemas.microsoft.com/office/drawing/2014/main" id="{BFB7A983-B497-412C-A477-7459BB4EE0B9}"/>
              </a:ext>
            </a:extLst>
          </p:cNvPr>
          <p:cNvSpPr/>
          <p:nvPr/>
        </p:nvSpPr>
        <p:spPr>
          <a:xfrm>
            <a:off x="3211631" y="2658365"/>
            <a:ext cx="1765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prstClr val="black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CSA Expense</a:t>
            </a:r>
            <a:endParaRPr lang="zh-TW" altLang="en-US" sz="2400" dirty="0">
              <a:latin typeface="Bahnschrift SemiBold SemiConden" panose="020B0502040204020203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6D68EA8-1A11-46B0-B05E-18B1E5299C98}"/>
              </a:ext>
            </a:extLst>
          </p:cNvPr>
          <p:cNvSpPr/>
          <p:nvPr/>
        </p:nvSpPr>
        <p:spPr>
          <a:xfrm>
            <a:off x="239350" y="1072730"/>
            <a:ext cx="7222996" cy="102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ts val="2500"/>
              </a:lnSpc>
            </a:pPr>
            <a:r>
              <a:rPr lang="en-US" altLang="zh-TW" sz="2800" b="1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2024 total expense: $22.6M, 8%</a:t>
            </a:r>
            <a:r>
              <a:rPr lang="zh-TW" altLang="en-US" sz="2800" b="1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2800" b="1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of Global Expense</a:t>
            </a:r>
            <a:endParaRPr lang="en-US" altLang="zh-TW" sz="2400" b="1" dirty="0">
              <a:latin typeface="Bahnschrift SemiBold SemiConden" panose="020B0502040204020203" pitchFamily="34" charset="0"/>
              <a:ea typeface="微軟正黑體" panose="020B0604030504040204" pitchFamily="34" charset="-120"/>
              <a:cs typeface="Vijaya" panose="02020604020202020204" pitchFamily="18" charset="0"/>
            </a:endParaRPr>
          </a:p>
          <a:p>
            <a:pPr defTabSz="914377">
              <a:lnSpc>
                <a:spcPts val="2500"/>
              </a:lnSpc>
            </a:pPr>
            <a:r>
              <a:rPr lang="en-US" altLang="zh-TW" sz="1867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Major parts are Empty Repo, i.e. BRT &amp; Feeder (75% or 16.9M), following by LOLO (16% or 3.68M)</a:t>
            </a:r>
            <a:r>
              <a:rPr lang="zh-TW" altLang="zh-TW" sz="1867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。</a:t>
            </a:r>
            <a:r>
              <a:rPr lang="en-US" altLang="zh-TW" sz="1867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Only item with expense decreased is M&amp;R.</a:t>
            </a:r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E6D4B3B-D74E-42C7-B26C-E10186CAE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96329"/>
              </p:ext>
            </p:extLst>
          </p:nvPr>
        </p:nvGraphicFramePr>
        <p:xfrm>
          <a:off x="6570089" y="4622538"/>
          <a:ext cx="5443235" cy="1902955"/>
        </p:xfrm>
        <a:graphic>
          <a:graphicData uri="http://schemas.openxmlformats.org/drawingml/2006/table">
            <a:tbl>
              <a:tblPr/>
              <a:tblGrid>
                <a:gridCol w="616953">
                  <a:extLst>
                    <a:ext uri="{9D8B030D-6E8A-4147-A177-3AD203B41FA5}">
                      <a16:colId xmlns:a16="http://schemas.microsoft.com/office/drawing/2014/main" val="1707019088"/>
                    </a:ext>
                  </a:extLst>
                </a:gridCol>
                <a:gridCol w="940185">
                  <a:extLst>
                    <a:ext uri="{9D8B030D-6E8A-4147-A177-3AD203B41FA5}">
                      <a16:colId xmlns:a16="http://schemas.microsoft.com/office/drawing/2014/main" val="641463079"/>
                    </a:ext>
                  </a:extLst>
                </a:gridCol>
                <a:gridCol w="940185">
                  <a:extLst>
                    <a:ext uri="{9D8B030D-6E8A-4147-A177-3AD203B41FA5}">
                      <a16:colId xmlns:a16="http://schemas.microsoft.com/office/drawing/2014/main" val="2968887193"/>
                    </a:ext>
                  </a:extLst>
                </a:gridCol>
                <a:gridCol w="848577">
                  <a:extLst>
                    <a:ext uri="{9D8B030D-6E8A-4147-A177-3AD203B41FA5}">
                      <a16:colId xmlns:a16="http://schemas.microsoft.com/office/drawing/2014/main" val="2544711380"/>
                    </a:ext>
                  </a:extLst>
                </a:gridCol>
                <a:gridCol w="774906">
                  <a:extLst>
                    <a:ext uri="{9D8B030D-6E8A-4147-A177-3AD203B41FA5}">
                      <a16:colId xmlns:a16="http://schemas.microsoft.com/office/drawing/2014/main" val="2849284139"/>
                    </a:ext>
                  </a:extLst>
                </a:gridCol>
                <a:gridCol w="656031">
                  <a:extLst>
                    <a:ext uri="{9D8B030D-6E8A-4147-A177-3AD203B41FA5}">
                      <a16:colId xmlns:a16="http://schemas.microsoft.com/office/drawing/2014/main" val="3228777204"/>
                    </a:ext>
                  </a:extLst>
                </a:gridCol>
                <a:gridCol w="666398">
                  <a:extLst>
                    <a:ext uri="{9D8B030D-6E8A-4147-A177-3AD203B41FA5}">
                      <a16:colId xmlns:a16="http://schemas.microsoft.com/office/drawing/2014/main" val="2908913348"/>
                    </a:ext>
                  </a:extLst>
                </a:gridCol>
              </a:tblGrid>
              <a:tr h="2244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Item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78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Cost YOY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7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Vijaya" panose="02020604020202020204" pitchFamily="18" charset="0"/>
                        <a:ea typeface="微軟正黑體" panose="020B0604030504040204" pitchFamily="34" charset="-120"/>
                        <a:cs typeface="Vijaya" panose="02020604020202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Vijaya" panose="02020604020202020204" pitchFamily="18" charset="0"/>
                        <a:ea typeface="微軟正黑體" panose="020B0604030504040204" pitchFamily="34" charset="-120"/>
                        <a:cs typeface="Vijaya" panose="0202060402020202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431240"/>
                  </a:ext>
                </a:extLst>
              </a:tr>
              <a:tr h="23611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2024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2023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Diff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1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CSA 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Others%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Global%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585785"/>
                  </a:ext>
                </a:extLst>
              </a:tr>
              <a:tr h="2361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Storage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$1,724,501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$998,342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$726,159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+72.74%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-12.88%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-9.02%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384381"/>
                  </a:ext>
                </a:extLst>
              </a:tr>
              <a:tr h="2361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LOLO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8C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$3,689,437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8C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$3,003,490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8C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$685,947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8C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+22.80%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-6.79%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-4.81%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6548"/>
                  </a:ext>
                </a:extLst>
              </a:tr>
              <a:tr h="2361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BRT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8C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$14,205,653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8C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$9,832,527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8C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$4,373,126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8C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+44.50%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+7.08%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+10.45%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924098"/>
                  </a:ext>
                </a:extLst>
              </a:tr>
              <a:tr h="2361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M&amp;R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$299,994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$322,645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-$22,650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-7.00%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-5.41%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-5.43%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174439"/>
                  </a:ext>
                </a:extLst>
              </a:tr>
              <a:tr h="2361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Feeder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$2,771,544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$1,594,455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$1,177,089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+73.80%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+39.70%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+43.49%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85216"/>
                  </a:ext>
                </a:extLst>
              </a:tr>
              <a:tr h="2618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$22,691,129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$15,742,651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$6,948,478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+44.14%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+2.29%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ea typeface="微軟正黑體" panose="020B0604030504040204" pitchFamily="34" charset="-120"/>
                          <a:cs typeface="Vijaya" panose="02020604020202020204" pitchFamily="18" charset="0"/>
                        </a:rPr>
                        <a:t>+5.24%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181637"/>
                  </a:ext>
                </a:extLst>
              </a:tr>
            </a:tbl>
          </a:graphicData>
        </a:graphic>
      </p:graphicFrame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D3C1B263-6D48-4FCB-B71F-C31E9C65063C}"/>
              </a:ext>
            </a:extLst>
          </p:cNvPr>
          <p:cNvCxnSpPr>
            <a:cxnSpLocks/>
          </p:cNvCxnSpPr>
          <p:nvPr/>
        </p:nvCxnSpPr>
        <p:spPr>
          <a:xfrm>
            <a:off x="7060893" y="4172531"/>
            <a:ext cx="47324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A6A01D04-2BF4-4F4C-B375-AC8C877B0BBF}"/>
              </a:ext>
            </a:extLst>
          </p:cNvPr>
          <p:cNvSpPr/>
          <p:nvPr/>
        </p:nvSpPr>
        <p:spPr>
          <a:xfrm>
            <a:off x="6659427" y="4271625"/>
            <a:ext cx="5443235" cy="385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ts val="2500"/>
              </a:lnSpc>
            </a:pPr>
            <a:r>
              <a:rPr lang="en-US" altLang="zh-TW" sz="2000" b="1" dirty="0">
                <a:solidFill>
                  <a:srgbClr val="FF0000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YOY +44.1%  </a:t>
            </a:r>
            <a:r>
              <a:rPr lang="en-US" altLang="zh-TW" sz="2000" b="1" dirty="0">
                <a:solidFill>
                  <a:prstClr val="black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Compared with 2023 (VS. Global +5.24%)</a:t>
            </a:r>
            <a:endParaRPr lang="en-US" altLang="zh-TW" sz="1867" dirty="0">
              <a:solidFill>
                <a:prstClr val="black"/>
              </a:solidFill>
              <a:latin typeface="Bahnschrift SemiBold SemiConden" panose="020B0502040204020203" pitchFamily="34" charset="0"/>
              <a:ea typeface="微軟正黑體" panose="020B0604030504040204" pitchFamily="34" charset="-12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圖表 42">
            <a:extLst>
              <a:ext uri="{FF2B5EF4-FFF2-40B4-BE49-F238E27FC236}">
                <a16:creationId xmlns:a16="http://schemas.microsoft.com/office/drawing/2014/main" id="{BE2E55D5-ABBF-4A6E-B3B3-65E28C88F7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774310"/>
              </p:ext>
            </p:extLst>
          </p:nvPr>
        </p:nvGraphicFramePr>
        <p:xfrm>
          <a:off x="253415" y="1846540"/>
          <a:ext cx="7528067" cy="3486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投影片編號版面配置區 4">
            <a:extLst>
              <a:ext uri="{FF2B5EF4-FFF2-40B4-BE49-F238E27FC236}">
                <a16:creationId xmlns:a16="http://schemas.microsoft.com/office/drawing/2014/main" id="{7E34E858-40E8-4A28-A693-0BEE8B8868B3}"/>
              </a:ext>
            </a:extLst>
          </p:cNvPr>
          <p:cNvSpPr txBox="1">
            <a:spLocks/>
          </p:cNvSpPr>
          <p:nvPr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fld id="{0C913308-F349-4B6D-A68A-DD1791B4A57B}" type="slidenum">
              <a:rPr lang="zh-CN" altLang="en-US" sz="1333">
                <a:solidFill>
                  <a:srgbClr val="000000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pPr algn="r" defTabSz="1219170"/>
              <a:t>3</a:t>
            </a:fld>
            <a:endParaRPr lang="zh-CN" altLang="en-US" sz="1333" dirty="0">
              <a:solidFill>
                <a:srgbClr val="000000"/>
              </a:solidFill>
              <a:latin typeface="Vijaya" panose="02020604020202020204" pitchFamily="18" charset="0"/>
              <a:ea typeface="微軟正黑體" panose="020B0604030504040204" pitchFamily="34" charset="-120"/>
              <a:cs typeface="Vijaya" panose="020206040202020202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781DD72-6B00-4EFA-8E3D-E2838E7F4B9F}"/>
              </a:ext>
            </a:extLst>
          </p:cNvPr>
          <p:cNvSpPr/>
          <p:nvPr/>
        </p:nvSpPr>
        <p:spPr>
          <a:xfrm>
            <a:off x="216000" y="252000"/>
            <a:ext cx="9629865" cy="775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altLang="zh-TW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2024</a:t>
            </a:r>
            <a:r>
              <a:rPr lang="zh-TW" altLang="en-US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KPI Performance</a:t>
            </a:r>
            <a:r>
              <a:rPr lang="zh-TW" altLang="en-US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-</a:t>
            </a:r>
            <a:r>
              <a:rPr lang="zh-TW" altLang="en-US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Expense Analysis</a:t>
            </a:r>
            <a:r>
              <a:rPr lang="zh-TW" altLang="en-US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Overview</a:t>
            </a:r>
            <a:endParaRPr lang="zh-TW" altLang="zh-TW" sz="3600" dirty="0">
              <a:solidFill>
                <a:srgbClr val="007779"/>
              </a:solidFill>
              <a:latin typeface="Bahnschrift SemiBold SemiConden" panose="020B0502040204020203" pitchFamily="34" charset="0"/>
              <a:ea typeface="Microsoft JhengHei Light" panose="020B0304030504040204" pitchFamily="34" charset="-120"/>
              <a:cs typeface="Vijaya" panose="02020604020202020204" pitchFamily="18" charset="0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737DD885-BA7E-4475-AD14-B3E8A5C26A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  <a:effectLst/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2E567E50-49EA-4A0D-B009-381639060854}"/>
              </a:ext>
            </a:extLst>
          </p:cNvPr>
          <p:cNvSpPr/>
          <p:nvPr/>
        </p:nvSpPr>
        <p:spPr>
          <a:xfrm>
            <a:off x="366598" y="1074570"/>
            <a:ext cx="10849205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ts val="2500"/>
              </a:lnSpc>
            </a:pPr>
            <a:r>
              <a:rPr lang="en-US" altLang="zh-TW" sz="2800" b="1" dirty="0">
                <a:solidFill>
                  <a:prstClr val="black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Where CSA stands ? Compared to other areas.</a:t>
            </a:r>
            <a:endParaRPr lang="en-US" altLang="zh-TW" sz="2400" b="1" dirty="0">
              <a:solidFill>
                <a:prstClr val="black"/>
              </a:solidFill>
              <a:latin typeface="Bahnschrift SemiBold SemiConden" panose="020B0502040204020203" pitchFamily="34" charset="0"/>
              <a:ea typeface="微軟正黑體" panose="020B0604030504040204" pitchFamily="34" charset="-120"/>
              <a:cs typeface="Vijaya" panose="020206040202020202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7765BDB-E0BD-42C5-89BF-457506C98015}"/>
              </a:ext>
            </a:extLst>
          </p:cNvPr>
          <p:cNvSpPr txBox="1"/>
          <p:nvPr/>
        </p:nvSpPr>
        <p:spPr>
          <a:xfrm>
            <a:off x="7786559" y="1515389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Bahnschrift SemiBold SemiConden" panose="020B0502040204020203" pitchFamily="34" charset="0"/>
                <a:cs typeface="Vijaya" panose="02020604020202020204" pitchFamily="18" charset="0"/>
              </a:rPr>
              <a:t>Expense YOY in ratio, 2024 vs. 2023</a:t>
            </a:r>
            <a:endParaRPr lang="zh-TW" altLang="en-US" dirty="0">
              <a:latin typeface="Bahnschrift SemiBold SemiConden" panose="020B0502040204020203" pitchFamily="34" charset="0"/>
              <a:cs typeface="Vijaya" panose="020206040202020202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68DCE96D-7438-4CFF-8687-17F7FE098E43}"/>
              </a:ext>
            </a:extLst>
          </p:cNvPr>
          <p:cNvSpPr/>
          <p:nvPr/>
        </p:nvSpPr>
        <p:spPr>
          <a:xfrm>
            <a:off x="504334" y="5234431"/>
            <a:ext cx="7110589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ts val="2500"/>
              </a:lnSpc>
            </a:pPr>
            <a:r>
              <a:rPr lang="en-US" altLang="zh-TW" sz="20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Rank 5</a:t>
            </a:r>
            <a:r>
              <a:rPr lang="en-US" altLang="zh-TW" sz="2000" baseline="300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th</a:t>
            </a:r>
            <a:r>
              <a:rPr lang="en-US" altLang="zh-TW" sz="20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in terms of total expense both on 2023 &amp; 2024. </a:t>
            </a:r>
          </a:p>
          <a:p>
            <a:pPr defTabSz="914377">
              <a:lnSpc>
                <a:spcPts val="2500"/>
              </a:lnSpc>
            </a:pPr>
            <a:r>
              <a:rPr lang="en-US" altLang="zh-TW" sz="20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And 1 of only 2 on 2024 Top 5 with expense increased.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E354DE0-25E0-49F3-A144-AEA5F2F39BCF}"/>
              </a:ext>
            </a:extLst>
          </p:cNvPr>
          <p:cNvSpPr/>
          <p:nvPr/>
        </p:nvSpPr>
        <p:spPr>
          <a:xfrm>
            <a:off x="231270" y="4114396"/>
            <a:ext cx="3686194" cy="23688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DD5245F-79F1-4C04-8F8F-D9888534E919}"/>
              </a:ext>
            </a:extLst>
          </p:cNvPr>
          <p:cNvSpPr/>
          <p:nvPr/>
        </p:nvSpPr>
        <p:spPr>
          <a:xfrm>
            <a:off x="3909430" y="4131495"/>
            <a:ext cx="390565" cy="440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ts val="2500"/>
              </a:lnSpc>
            </a:pPr>
            <a:r>
              <a:rPr lang="en-US" altLang="zh-TW" sz="2800" b="1" dirty="0">
                <a:solidFill>
                  <a:srgbClr val="C00000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5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FE7DBE4-A04B-411E-A534-B406E8ABB48A}"/>
              </a:ext>
            </a:extLst>
          </p:cNvPr>
          <p:cNvSpPr/>
          <p:nvPr/>
        </p:nvSpPr>
        <p:spPr>
          <a:xfrm>
            <a:off x="4566684" y="3838873"/>
            <a:ext cx="390565" cy="440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ts val="2500"/>
              </a:lnSpc>
            </a:pPr>
            <a:r>
              <a:rPr lang="en-US" altLang="zh-TW" sz="2400" b="1" dirty="0">
                <a:solidFill>
                  <a:srgbClr val="0000FF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2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D75D420D-D114-406E-BAE9-F8F3F3BDC659}"/>
              </a:ext>
            </a:extLst>
          </p:cNvPr>
          <p:cNvSpPr/>
          <p:nvPr/>
        </p:nvSpPr>
        <p:spPr>
          <a:xfrm>
            <a:off x="7086622" y="2729175"/>
            <a:ext cx="390565" cy="425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ts val="2500"/>
              </a:lnSpc>
            </a:pPr>
            <a:r>
              <a:rPr lang="en-US" altLang="zh-TW" sz="2400" b="1" dirty="0">
                <a:solidFill>
                  <a:srgbClr val="0000FF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1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C27912F-ABD6-4204-AA7E-FF034E70688D}"/>
              </a:ext>
            </a:extLst>
          </p:cNvPr>
          <p:cNvSpPr/>
          <p:nvPr/>
        </p:nvSpPr>
        <p:spPr>
          <a:xfrm>
            <a:off x="3741425" y="2114304"/>
            <a:ext cx="390565" cy="425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ts val="2500"/>
              </a:lnSpc>
            </a:pPr>
            <a:r>
              <a:rPr lang="en-US" altLang="zh-TW" sz="2400" b="1" dirty="0">
                <a:solidFill>
                  <a:srgbClr val="0000FF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4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6CB2284-0C2A-49DF-ACB7-FCF689CB1645}"/>
              </a:ext>
            </a:extLst>
          </p:cNvPr>
          <p:cNvSpPr/>
          <p:nvPr/>
        </p:nvSpPr>
        <p:spPr>
          <a:xfrm>
            <a:off x="4320344" y="3580697"/>
            <a:ext cx="390565" cy="425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ts val="2500"/>
              </a:lnSpc>
            </a:pPr>
            <a:r>
              <a:rPr lang="en-US" altLang="zh-TW" sz="2400" b="1" dirty="0">
                <a:solidFill>
                  <a:srgbClr val="0000FF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t>3</a:t>
            </a:r>
          </a:p>
        </p:txBody>
      </p:sp>
      <p:graphicFrame>
        <p:nvGraphicFramePr>
          <p:cNvPr id="44" name="圖表 43">
            <a:extLst>
              <a:ext uri="{FF2B5EF4-FFF2-40B4-BE49-F238E27FC236}">
                <a16:creationId xmlns:a16="http://schemas.microsoft.com/office/drawing/2014/main" id="{2F334B71-DE48-4AE8-910F-966B430F80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869031"/>
              </p:ext>
            </p:extLst>
          </p:nvPr>
        </p:nvGraphicFramePr>
        <p:xfrm>
          <a:off x="7620000" y="2318963"/>
          <a:ext cx="4477407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5" name="矩形 44">
            <a:extLst>
              <a:ext uri="{FF2B5EF4-FFF2-40B4-BE49-F238E27FC236}">
                <a16:creationId xmlns:a16="http://schemas.microsoft.com/office/drawing/2014/main" id="{2D7A3F66-A560-4590-845A-F2E90F9757DE}"/>
              </a:ext>
            </a:extLst>
          </p:cNvPr>
          <p:cNvSpPr/>
          <p:nvPr/>
        </p:nvSpPr>
        <p:spPr>
          <a:xfrm>
            <a:off x="7803628" y="1912607"/>
            <a:ext cx="3972562" cy="385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lnSpc>
                <a:spcPts val="2500"/>
              </a:lnSpc>
            </a:pPr>
            <a:r>
              <a:rPr lang="en-US" altLang="zh-TW" sz="2000" dirty="0">
                <a:solidFill>
                  <a:prstClr val="black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* Rank 2</a:t>
            </a:r>
            <a:r>
              <a:rPr lang="en-US" altLang="zh-TW" sz="2000" baseline="30000" dirty="0">
                <a:solidFill>
                  <a:prstClr val="black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nd </a:t>
            </a:r>
            <a:r>
              <a:rPr lang="en-US" altLang="zh-TW" sz="2000" dirty="0">
                <a:solidFill>
                  <a:prstClr val="black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on the YOY expense growth.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6C03FAE-5DB7-431C-B8D9-BA14DD27B578}"/>
              </a:ext>
            </a:extLst>
          </p:cNvPr>
          <p:cNvSpPr txBox="1"/>
          <p:nvPr/>
        </p:nvSpPr>
        <p:spPr>
          <a:xfrm>
            <a:off x="444423" y="1523150"/>
            <a:ext cx="3906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Bahnschrift SemiBold SemiConden" panose="020B0502040204020203" pitchFamily="34" charset="0"/>
                <a:cs typeface="Vijaya" panose="02020604020202020204" pitchFamily="18" charset="0"/>
              </a:rPr>
              <a:t>Expense YOY by Areas, 2024 vs. 2023</a:t>
            </a: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Bahnschrift SemiBold SemiConden" panose="020B0502040204020203" pitchFamily="34" charset="0"/>
                <a:cs typeface="Vijaya" panose="02020604020202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963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4">
            <a:extLst>
              <a:ext uri="{FF2B5EF4-FFF2-40B4-BE49-F238E27FC236}">
                <a16:creationId xmlns:a16="http://schemas.microsoft.com/office/drawing/2014/main" id="{DF6D66D6-48ED-4712-B6BE-1598BBA03E4E}"/>
              </a:ext>
            </a:extLst>
          </p:cNvPr>
          <p:cNvSpPr txBox="1">
            <a:spLocks/>
          </p:cNvSpPr>
          <p:nvPr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fld id="{0C913308-F349-4B6D-A68A-DD1791B4A57B}" type="slidenum">
              <a:rPr lang="zh-CN" altLang="en-US" sz="1333">
                <a:solidFill>
                  <a:srgbClr val="000000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pPr algn="r" defTabSz="1219170"/>
              <a:t>4</a:t>
            </a:fld>
            <a:endParaRPr lang="zh-CN" altLang="en-US" sz="1333" dirty="0">
              <a:solidFill>
                <a:srgbClr val="000000"/>
              </a:solidFill>
              <a:latin typeface="Vijaya" panose="02020604020202020204" pitchFamily="18" charset="0"/>
              <a:ea typeface="微軟正黑體" panose="020B0604030504040204" pitchFamily="34" charset="-120"/>
              <a:cs typeface="Vijaya" panose="02020604020202020204" pitchFamily="18" charset="0"/>
            </a:endParaRPr>
          </a:p>
        </p:txBody>
      </p:sp>
      <p:sp>
        <p:nvSpPr>
          <p:cNvPr id="16" name="Google Shape;998;p42">
            <a:extLst>
              <a:ext uri="{FF2B5EF4-FFF2-40B4-BE49-F238E27FC236}">
                <a16:creationId xmlns:a16="http://schemas.microsoft.com/office/drawing/2014/main" id="{6A5B0263-8D1F-42C1-8E4F-68690E746AAF}"/>
              </a:ext>
            </a:extLst>
          </p:cNvPr>
          <p:cNvSpPr/>
          <p:nvPr/>
        </p:nvSpPr>
        <p:spPr>
          <a:xfrm>
            <a:off x="2052203" y="1029900"/>
            <a:ext cx="1044656" cy="998552"/>
          </a:xfrm>
          <a:prstGeom prst="donut">
            <a:avLst>
              <a:gd name="adj" fmla="val 15028"/>
            </a:avLst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333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CA7ABB39-DCC9-462B-AE26-990C18D845CA}"/>
              </a:ext>
            </a:extLst>
          </p:cNvPr>
          <p:cNvSpPr/>
          <p:nvPr/>
        </p:nvSpPr>
        <p:spPr>
          <a:xfrm>
            <a:off x="216000" y="252000"/>
            <a:ext cx="9900448" cy="775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altLang="zh-TW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Microsoft JhengHei Light" panose="020B0304030504040204" pitchFamily="34" charset="-120"/>
                <a:cs typeface="Vijaya" panose="02020604020202020204" pitchFamily="18" charset="0"/>
              </a:rPr>
              <a:t>2024</a:t>
            </a:r>
            <a:r>
              <a:rPr lang="zh-TW" altLang="en-US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Microsoft JhengHei Light" panose="020B03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Microsoft JhengHei Light" panose="020B0304030504040204" pitchFamily="34" charset="-120"/>
                <a:cs typeface="Vijaya" panose="02020604020202020204" pitchFamily="18" charset="0"/>
              </a:rPr>
              <a:t>KPI Performance Inventory -</a:t>
            </a:r>
            <a:r>
              <a:rPr lang="zh-TW" altLang="en-US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Microsoft JhengHei Light" panose="020B03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Microsoft JhengHei Light" panose="020B0304030504040204" pitchFamily="34" charset="-120"/>
                <a:cs typeface="Vijaya" panose="02020604020202020204" pitchFamily="18" charset="0"/>
              </a:rPr>
              <a:t>Global Overview</a:t>
            </a:r>
            <a:endParaRPr lang="zh-TW" altLang="zh-TW" sz="3600" b="1" dirty="0">
              <a:solidFill>
                <a:srgbClr val="007779"/>
              </a:solidFill>
              <a:latin typeface="Bahnschrift SemiBold SemiConden" panose="020B0502040204020203" pitchFamily="34" charset="0"/>
              <a:ea typeface="Microsoft JhengHei Light" panose="020B0304030504040204" pitchFamily="34" charset="-120"/>
              <a:cs typeface="Vijaya" panose="020206040202020202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39F2C5D-4C27-4F02-8CDA-4518C6A05FC2}"/>
              </a:ext>
            </a:extLst>
          </p:cNvPr>
          <p:cNvSpPr/>
          <p:nvPr/>
        </p:nvSpPr>
        <p:spPr>
          <a:xfrm>
            <a:off x="360000" y="900000"/>
            <a:ext cx="107343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1219170">
              <a:lnSpc>
                <a:spcPts val="2400"/>
              </a:lnSpc>
              <a:buFont typeface="Arial" panose="020B0604020202020204" pitchFamily="34" charset="0"/>
              <a:buChar char="•"/>
              <a:tabLst>
                <a:tab pos="3495675" algn="l"/>
              </a:tabLst>
            </a:pPr>
            <a:r>
              <a:rPr lang="en-US" altLang="zh-TW" sz="20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Geopolitical disruptions in global supply leading to increased turnaround time and higher cost.</a:t>
            </a:r>
          </a:p>
          <a:p>
            <a:pPr marL="342900" indent="-342900" defTabSz="1219170">
              <a:lnSpc>
                <a:spcPts val="2400"/>
              </a:lnSpc>
              <a:buFont typeface="Arial" panose="020B0604020202020204" pitchFamily="34" charset="0"/>
              <a:buChar char="•"/>
              <a:tabLst>
                <a:tab pos="3495675" algn="l"/>
              </a:tabLst>
            </a:pPr>
            <a:r>
              <a:rPr lang="en-US" altLang="zh-TW" sz="20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Unstable sailing schedule/Terminals</a:t>
            </a:r>
            <a:r>
              <a:rPr lang="zh-TW" altLang="en-US" sz="20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20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congestion leading to empty overstocks situation.</a:t>
            </a:r>
          </a:p>
          <a:p>
            <a:pPr marL="342900" indent="-342900" defTabSz="1219170">
              <a:lnSpc>
                <a:spcPts val="2400"/>
              </a:lnSpc>
              <a:buFont typeface="Arial" panose="020B0604020202020204" pitchFamily="34" charset="0"/>
              <a:buChar char="•"/>
              <a:tabLst>
                <a:tab pos="3495675" algn="l"/>
              </a:tabLst>
            </a:pPr>
            <a:r>
              <a:rPr lang="en-US" altLang="zh-TW" sz="20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US Trade Policy may reshaping global supply chains which increasing the handicap of empty management.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8" name="圖表 7">
                <a:extLst>
                  <a:ext uri="{FF2B5EF4-FFF2-40B4-BE49-F238E27FC236}">
                    <a16:creationId xmlns:a16="http://schemas.microsoft.com/office/drawing/2014/main" id="{6602FF37-4D2A-4124-9DBB-B4BE305CD9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44795322"/>
                  </p:ext>
                </p:extLst>
              </p:nvPr>
            </p:nvGraphicFramePr>
            <p:xfrm>
              <a:off x="3046059" y="2283725"/>
              <a:ext cx="5507475" cy="318997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8" name="圖表 7">
                <a:extLst>
                  <a:ext uri="{FF2B5EF4-FFF2-40B4-BE49-F238E27FC236}">
                    <a16:creationId xmlns:a16="http://schemas.microsoft.com/office/drawing/2014/main" id="{6602FF37-4D2A-4124-9DBB-B4BE305CD9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6059" y="2283725"/>
                <a:ext cx="5507475" cy="3189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" name="圖表 12">
                <a:extLst>
                  <a:ext uri="{FF2B5EF4-FFF2-40B4-BE49-F238E27FC236}">
                    <a16:creationId xmlns:a16="http://schemas.microsoft.com/office/drawing/2014/main" id="{E7157BE1-F5D8-4CD2-812E-A8064D276BA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19686919"/>
                  </p:ext>
                </p:extLst>
              </p:nvPr>
            </p:nvGraphicFramePr>
            <p:xfrm>
              <a:off x="8677899" y="1918502"/>
              <a:ext cx="3112208" cy="355519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3" name="圖表 12">
                <a:extLst>
                  <a:ext uri="{FF2B5EF4-FFF2-40B4-BE49-F238E27FC236}">
                    <a16:creationId xmlns:a16="http://schemas.microsoft.com/office/drawing/2014/main" id="{E7157BE1-F5D8-4CD2-812E-A8064D276B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7899" y="1918502"/>
                <a:ext cx="3112208" cy="3555199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圖片 11">
            <a:extLst>
              <a:ext uri="{FF2B5EF4-FFF2-40B4-BE49-F238E27FC236}">
                <a16:creationId xmlns:a16="http://schemas.microsoft.com/office/drawing/2014/main" id="{BF413537-74AE-49FA-AEF0-486DBB50E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00" y="2670224"/>
            <a:ext cx="2324794" cy="2356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627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>
            <a:extLst>
              <a:ext uri="{FF2B5EF4-FFF2-40B4-BE49-F238E27FC236}">
                <a16:creationId xmlns:a16="http://schemas.microsoft.com/office/drawing/2014/main" id="{CA948774-C1FB-4800-B20A-3AAEC38CE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096" y="2157943"/>
            <a:ext cx="8779480" cy="4740507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F5F84278-841C-469C-9BD8-47D532F6C3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91" t="15654" r="2033" b="28741"/>
          <a:stretch/>
        </p:blipFill>
        <p:spPr>
          <a:xfrm>
            <a:off x="19928" y="2543542"/>
            <a:ext cx="5308209" cy="3262430"/>
          </a:xfrm>
          <a:prstGeom prst="rect">
            <a:avLst/>
          </a:prstGeom>
        </p:spPr>
      </p:pic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3945BAD5-7F9A-47D1-9978-41FABC9F6250}"/>
              </a:ext>
            </a:extLst>
          </p:cNvPr>
          <p:cNvCxnSpPr>
            <a:cxnSpLocks/>
          </p:cNvCxnSpPr>
          <p:nvPr/>
        </p:nvCxnSpPr>
        <p:spPr>
          <a:xfrm flipV="1">
            <a:off x="259277" y="3792714"/>
            <a:ext cx="5029195" cy="457200"/>
          </a:xfrm>
          <a:prstGeom prst="straightConnector1">
            <a:avLst/>
          </a:prstGeom>
          <a:ln w="317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1925F33C-41AA-45D1-B712-8D524A8C4B62}"/>
              </a:ext>
            </a:extLst>
          </p:cNvPr>
          <p:cNvCxnSpPr/>
          <p:nvPr/>
        </p:nvCxnSpPr>
        <p:spPr>
          <a:xfrm>
            <a:off x="226822" y="4359116"/>
            <a:ext cx="47659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圖說文字: 折線 38">
            <a:extLst>
              <a:ext uri="{FF2B5EF4-FFF2-40B4-BE49-F238E27FC236}">
                <a16:creationId xmlns:a16="http://schemas.microsoft.com/office/drawing/2014/main" id="{C492C815-CBD2-4590-BE63-C65F1334D290}"/>
              </a:ext>
            </a:extLst>
          </p:cNvPr>
          <p:cNvSpPr/>
          <p:nvPr/>
        </p:nvSpPr>
        <p:spPr>
          <a:xfrm>
            <a:off x="3806605" y="4534058"/>
            <a:ext cx="1206125" cy="268737"/>
          </a:xfrm>
          <a:prstGeom prst="borderCallout2">
            <a:avLst>
              <a:gd name="adj1" fmla="val 59791"/>
              <a:gd name="adj2" fmla="val -3843"/>
              <a:gd name="adj3" fmla="val 59791"/>
              <a:gd name="adj4" fmla="val -15918"/>
              <a:gd name="adj5" fmla="val -23039"/>
              <a:gd name="adj6" fmla="val -20463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rgbClr val="061A21"/>
                </a:solidFill>
                <a:latin typeface="Bahnschrift SemiBold SemiConden" panose="020B0502040204020203" pitchFamily="34" charset="0"/>
                <a:cs typeface="Vijaya" panose="02020604020202020204" pitchFamily="18" charset="0"/>
              </a:rPr>
              <a:t>KPI</a:t>
            </a:r>
            <a:r>
              <a:rPr lang="en-US" altLang="zh-TW" sz="1100" b="1" dirty="0">
                <a:solidFill>
                  <a:srgbClr val="061A21"/>
                </a:solidFill>
                <a:latin typeface="Bahnschrift SemiBold SemiConden" panose="020B0502040204020203" pitchFamily="34" charset="0"/>
                <a:cs typeface="Vijaya" panose="02020604020202020204" pitchFamily="18" charset="0"/>
              </a:rPr>
              <a:t> </a:t>
            </a:r>
            <a:r>
              <a:rPr lang="en-US" altLang="zh-TW" b="1" dirty="0">
                <a:solidFill>
                  <a:srgbClr val="061A21"/>
                </a:solidFill>
                <a:latin typeface="Bahnschrift SemiBold SemiConden" panose="020B0502040204020203" pitchFamily="34" charset="0"/>
                <a:cs typeface="Vijaya" panose="02020604020202020204" pitchFamily="18" charset="0"/>
              </a:rPr>
              <a:t>24,100</a:t>
            </a:r>
            <a:endParaRPr lang="zh-TW" altLang="en-US" sz="1100" b="1" dirty="0">
              <a:solidFill>
                <a:srgbClr val="061A21"/>
              </a:solidFill>
              <a:latin typeface="Bahnschrift SemiBold SemiConden" panose="020B0502040204020203" pitchFamily="34" charset="0"/>
              <a:cs typeface="Vijaya" panose="02020604020202020204" pitchFamily="18" charset="0"/>
            </a:endParaRPr>
          </a:p>
        </p:txBody>
      </p:sp>
      <p:sp>
        <p:nvSpPr>
          <p:cNvPr id="40" name="圖說文字: 折線 39">
            <a:extLst>
              <a:ext uri="{FF2B5EF4-FFF2-40B4-BE49-F238E27FC236}">
                <a16:creationId xmlns:a16="http://schemas.microsoft.com/office/drawing/2014/main" id="{5FAB704B-DB2E-4216-8978-2B9ECD3B4BDE}"/>
              </a:ext>
            </a:extLst>
          </p:cNvPr>
          <p:cNvSpPr/>
          <p:nvPr/>
        </p:nvSpPr>
        <p:spPr>
          <a:xfrm>
            <a:off x="1491245" y="3236327"/>
            <a:ext cx="1646069" cy="447185"/>
          </a:xfrm>
          <a:prstGeom prst="borderCallout2">
            <a:avLst>
              <a:gd name="adj1" fmla="val 44971"/>
              <a:gd name="adj2" fmla="val 104891"/>
              <a:gd name="adj3" fmla="val 42906"/>
              <a:gd name="adj4" fmla="val 117129"/>
              <a:gd name="adj5" fmla="val 154938"/>
              <a:gd name="adj6" fmla="val 197545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b="1" dirty="0">
                <a:solidFill>
                  <a:srgbClr val="061A21"/>
                </a:solidFill>
                <a:latin typeface="Bahnschrift SemiBold SemiConden" panose="020B0502040204020203" pitchFamily="34" charset="0"/>
                <a:cs typeface="Vijaya" panose="02020604020202020204" pitchFamily="18" charset="0"/>
              </a:rPr>
              <a:t>Tue, Dec 31, 2024</a:t>
            </a:r>
          </a:p>
          <a:p>
            <a:pPr algn="ctr"/>
            <a:r>
              <a:rPr lang="en-US" altLang="zh-TW" sz="1200" b="1" dirty="0">
                <a:solidFill>
                  <a:srgbClr val="061A21"/>
                </a:solidFill>
                <a:latin typeface="Bahnschrift SemiBold SemiConden" panose="020B0502040204020203" pitchFamily="34" charset="0"/>
                <a:cs typeface="Vijaya" panose="02020604020202020204" pitchFamily="18" charset="0"/>
              </a:rPr>
              <a:t>Dry Total : </a:t>
            </a:r>
            <a:r>
              <a:rPr lang="en-US" altLang="zh-TW" sz="1400" b="1" dirty="0">
                <a:solidFill>
                  <a:srgbClr val="061A21"/>
                </a:solidFill>
                <a:latin typeface="Bahnschrift SemiBold SemiConden" panose="020B0502040204020203" pitchFamily="34" charset="0"/>
                <a:cs typeface="Vijaya" panose="02020604020202020204" pitchFamily="18" charset="0"/>
              </a:rPr>
              <a:t>56,333 TEU</a:t>
            </a:r>
            <a:endParaRPr lang="zh-TW" altLang="en-US" sz="1400" b="1" dirty="0">
              <a:solidFill>
                <a:srgbClr val="061A21"/>
              </a:solidFill>
              <a:latin typeface="Bahnschrift SemiBold SemiConden" panose="020B0502040204020203" pitchFamily="34" charset="0"/>
              <a:cs typeface="Vijaya" panose="02020604020202020204" pitchFamily="18" charset="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E640EC20-EB1D-4DEC-A2EE-62AA036B25E6}"/>
              </a:ext>
            </a:extLst>
          </p:cNvPr>
          <p:cNvGrpSpPr/>
          <p:nvPr/>
        </p:nvGrpSpPr>
        <p:grpSpPr>
          <a:xfrm>
            <a:off x="6459921" y="30221"/>
            <a:ext cx="5788014" cy="6259539"/>
            <a:chOff x="6396421" y="30221"/>
            <a:chExt cx="5788014" cy="6259539"/>
          </a:xfrm>
        </p:grpSpPr>
        <p:pic>
          <p:nvPicPr>
            <p:cNvPr id="47" name="圖片 46">
              <a:extLst>
                <a:ext uri="{FF2B5EF4-FFF2-40B4-BE49-F238E27FC236}">
                  <a16:creationId xmlns:a16="http://schemas.microsoft.com/office/drawing/2014/main" id="{2B44AC94-48FF-4734-86AC-7A37DD2D8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00" t="21937" r="65076" b="10956"/>
            <a:stretch/>
          </p:blipFill>
          <p:spPr>
            <a:xfrm>
              <a:off x="6396421" y="30221"/>
              <a:ext cx="5293607" cy="6259539"/>
            </a:xfrm>
            <a:prstGeom prst="rect">
              <a:avLst/>
            </a:prstGeom>
          </p:spPr>
        </p:pic>
        <p:grpSp>
          <p:nvGrpSpPr>
            <p:cNvPr id="48" name="群組 47">
              <a:extLst>
                <a:ext uri="{FF2B5EF4-FFF2-40B4-BE49-F238E27FC236}">
                  <a16:creationId xmlns:a16="http://schemas.microsoft.com/office/drawing/2014/main" id="{51D412E5-F847-4B61-8E4A-26EA396E92D4}"/>
                </a:ext>
              </a:extLst>
            </p:cNvPr>
            <p:cNvGrpSpPr/>
            <p:nvPr/>
          </p:nvGrpSpPr>
          <p:grpSpPr>
            <a:xfrm>
              <a:off x="7025765" y="580319"/>
              <a:ext cx="5158670" cy="5356655"/>
              <a:chOff x="6506764" y="761478"/>
              <a:chExt cx="5276881" cy="5305387"/>
            </a:xfrm>
          </p:grpSpPr>
          <p:sp>
            <p:nvSpPr>
              <p:cNvPr id="49" name="圖說文字: 折線 48">
                <a:extLst>
                  <a:ext uri="{FF2B5EF4-FFF2-40B4-BE49-F238E27FC236}">
                    <a16:creationId xmlns:a16="http://schemas.microsoft.com/office/drawing/2014/main" id="{5BF1BFDF-6E76-404F-91D6-26F85C4281C1}"/>
                  </a:ext>
                </a:extLst>
              </p:cNvPr>
              <p:cNvSpPr/>
              <p:nvPr/>
            </p:nvSpPr>
            <p:spPr>
              <a:xfrm>
                <a:off x="6506764" y="2095184"/>
                <a:ext cx="923925" cy="463762"/>
              </a:xfrm>
              <a:prstGeom prst="borderCallout2">
                <a:avLst>
                  <a:gd name="adj1" fmla="val 24450"/>
                  <a:gd name="adj2" fmla="val 112134"/>
                  <a:gd name="adj3" fmla="val 23310"/>
                  <a:gd name="adj4" fmla="val 135494"/>
                  <a:gd name="adj5" fmla="val -143544"/>
                  <a:gd name="adj6" fmla="val 57433"/>
                </a:avLst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>
                    <a:solidFill>
                      <a:srgbClr val="061A21"/>
                    </a:solidFill>
                    <a:latin typeface="Bahnschrift SemiBold SemiConden" panose="020B0502040204020203" pitchFamily="34" charset="0"/>
                    <a:cs typeface="Vijaya" panose="02020604020202020204" pitchFamily="18" charset="0"/>
                  </a:rPr>
                  <a:t>MZO 11,678</a:t>
                </a:r>
              </a:p>
              <a:p>
                <a:pPr algn="ctr"/>
                <a:r>
                  <a:rPr lang="en-US" altLang="zh-TW" sz="1100" dirty="0">
                    <a:solidFill>
                      <a:srgbClr val="061A21"/>
                    </a:solidFill>
                    <a:latin typeface="Bahnschrift SemiBold SemiConden" panose="020B0502040204020203" pitchFamily="34" charset="0"/>
                    <a:cs typeface="Vijaya" panose="02020604020202020204" pitchFamily="18" charset="0"/>
                  </a:rPr>
                  <a:t>LZC : 1774</a:t>
                </a:r>
                <a:endParaRPr lang="zh-TW" altLang="en-US" sz="1100" dirty="0">
                  <a:solidFill>
                    <a:srgbClr val="061A21"/>
                  </a:solidFill>
                  <a:latin typeface="Bahnschrift SemiBold SemiConden" panose="020B0502040204020203" pitchFamily="34" charset="0"/>
                  <a:cs typeface="Vijaya" panose="02020604020202020204" pitchFamily="18" charset="0"/>
                </a:endParaRPr>
              </a:p>
            </p:txBody>
          </p:sp>
          <p:sp>
            <p:nvSpPr>
              <p:cNvPr id="50" name="圖說文字: 折線 49">
                <a:extLst>
                  <a:ext uri="{FF2B5EF4-FFF2-40B4-BE49-F238E27FC236}">
                    <a16:creationId xmlns:a16="http://schemas.microsoft.com/office/drawing/2014/main" id="{F7249746-55DF-440B-9EE9-BF514CCA7344}"/>
                  </a:ext>
                </a:extLst>
              </p:cNvPr>
              <p:cNvSpPr/>
              <p:nvPr/>
            </p:nvSpPr>
            <p:spPr>
              <a:xfrm>
                <a:off x="6868431" y="2958249"/>
                <a:ext cx="916703" cy="452380"/>
              </a:xfrm>
              <a:prstGeom prst="borderCallout2">
                <a:avLst>
                  <a:gd name="adj1" fmla="val 22170"/>
                  <a:gd name="adj2" fmla="val 112134"/>
                  <a:gd name="adj3" fmla="val 21030"/>
                  <a:gd name="adj4" fmla="val 140863"/>
                  <a:gd name="adj5" fmla="val -206773"/>
                  <a:gd name="adj6" fmla="val 174461"/>
                </a:avLst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>
                    <a:solidFill>
                      <a:srgbClr val="061A21"/>
                    </a:solidFill>
                    <a:latin typeface="Bahnschrift SemiBold SemiConden" panose="020B0502040204020203" pitchFamily="34" charset="0"/>
                    <a:cs typeface="Vijaya" panose="02020604020202020204" pitchFamily="18" charset="0"/>
                  </a:rPr>
                  <a:t>CCT : 9,227</a:t>
                </a:r>
              </a:p>
              <a:p>
                <a:pPr algn="ctr"/>
                <a:r>
                  <a:rPr lang="en-US" altLang="zh-TW" sz="1100" dirty="0">
                    <a:solidFill>
                      <a:srgbClr val="061A21"/>
                    </a:solidFill>
                    <a:latin typeface="Bahnschrift SemiBold SemiConden" panose="020B0502040204020203" pitchFamily="34" charset="0"/>
                    <a:cs typeface="Vijaya" panose="02020604020202020204" pitchFamily="18" charset="0"/>
                  </a:rPr>
                  <a:t>BBA : 2,034</a:t>
                </a:r>
                <a:endParaRPr lang="zh-TW" altLang="en-US" sz="1100" dirty="0">
                  <a:solidFill>
                    <a:srgbClr val="061A21"/>
                  </a:solidFill>
                  <a:latin typeface="Bahnschrift SemiBold SemiConden" panose="020B0502040204020203" pitchFamily="34" charset="0"/>
                  <a:cs typeface="Vijaya" panose="02020604020202020204" pitchFamily="18" charset="0"/>
                </a:endParaRPr>
              </a:p>
            </p:txBody>
          </p:sp>
          <p:sp>
            <p:nvSpPr>
              <p:cNvPr id="51" name="圖說文字: 折線 50">
                <a:extLst>
                  <a:ext uri="{FF2B5EF4-FFF2-40B4-BE49-F238E27FC236}">
                    <a16:creationId xmlns:a16="http://schemas.microsoft.com/office/drawing/2014/main" id="{71747EEA-9570-404E-88EE-DEAA97F572C5}"/>
                  </a:ext>
                </a:extLst>
              </p:cNvPr>
              <p:cNvSpPr/>
              <p:nvPr/>
            </p:nvSpPr>
            <p:spPr>
              <a:xfrm>
                <a:off x="10114220" y="761478"/>
                <a:ext cx="1272737" cy="428684"/>
              </a:xfrm>
              <a:prstGeom prst="borderCallout2">
                <a:avLst>
                  <a:gd name="adj1" fmla="val 59791"/>
                  <a:gd name="adj2" fmla="val -3843"/>
                  <a:gd name="adj3" fmla="val 59791"/>
                  <a:gd name="adj4" fmla="val -15918"/>
                  <a:gd name="adj5" fmla="val 81755"/>
                  <a:gd name="adj6" fmla="val -29381"/>
                </a:avLst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>
                    <a:solidFill>
                      <a:srgbClr val="061A21"/>
                    </a:solidFill>
                    <a:latin typeface="Bahnschrift SemiBold SemiConden" panose="020B0502040204020203" pitchFamily="34" charset="0"/>
                    <a:cs typeface="Vijaya" panose="02020604020202020204" pitchFamily="18" charset="0"/>
                  </a:rPr>
                  <a:t>HTPAP : 1,231</a:t>
                </a:r>
              </a:p>
              <a:p>
                <a:pPr algn="ctr"/>
                <a:r>
                  <a:rPr lang="en-US" altLang="zh-TW" sz="1100" dirty="0">
                    <a:solidFill>
                      <a:srgbClr val="061A21"/>
                    </a:solidFill>
                    <a:latin typeface="Bahnschrift SemiBold SemiConden" panose="020B0502040204020203" pitchFamily="34" charset="0"/>
                    <a:cs typeface="Vijaya" panose="02020604020202020204" pitchFamily="18" charset="0"/>
                  </a:rPr>
                  <a:t>DOCAU : 1,988</a:t>
                </a:r>
                <a:endParaRPr lang="zh-TW" altLang="en-US" sz="1100" dirty="0">
                  <a:solidFill>
                    <a:srgbClr val="061A21"/>
                  </a:solidFill>
                  <a:latin typeface="Bahnschrift SemiBold SemiConden" panose="020B0502040204020203" pitchFamily="34" charset="0"/>
                  <a:cs typeface="Vijaya" panose="02020604020202020204" pitchFamily="18" charset="0"/>
                </a:endParaRPr>
              </a:p>
            </p:txBody>
          </p:sp>
          <p:sp>
            <p:nvSpPr>
              <p:cNvPr id="52" name="圖說文字: 折線 51">
                <a:extLst>
                  <a:ext uri="{FF2B5EF4-FFF2-40B4-BE49-F238E27FC236}">
                    <a16:creationId xmlns:a16="http://schemas.microsoft.com/office/drawing/2014/main" id="{6C9AB514-005D-46C9-875B-D512EF8D843E}"/>
                  </a:ext>
                </a:extLst>
              </p:cNvPr>
              <p:cNvSpPr/>
              <p:nvPr/>
            </p:nvSpPr>
            <p:spPr>
              <a:xfrm>
                <a:off x="7688978" y="3981350"/>
                <a:ext cx="916703" cy="428684"/>
              </a:xfrm>
              <a:prstGeom prst="borderCallout2">
                <a:avLst>
                  <a:gd name="adj1" fmla="val 19890"/>
                  <a:gd name="adj2" fmla="val 110791"/>
                  <a:gd name="adj3" fmla="val 21030"/>
                  <a:gd name="adj4" fmla="val 144890"/>
                  <a:gd name="adj5" fmla="val -47391"/>
                  <a:gd name="adj6" fmla="val 124529"/>
                </a:avLst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>
                    <a:solidFill>
                      <a:srgbClr val="061A21"/>
                    </a:solidFill>
                    <a:latin typeface="Bahnschrift SemiBold SemiConden" panose="020B0502040204020203" pitchFamily="34" charset="0"/>
                    <a:cs typeface="Vijaya" panose="02020604020202020204" pitchFamily="18" charset="0"/>
                  </a:rPr>
                  <a:t>CAL</a:t>
                </a:r>
                <a:r>
                  <a:rPr lang="zh-TW" altLang="en-US" sz="1100" dirty="0">
                    <a:solidFill>
                      <a:srgbClr val="061A21"/>
                    </a:solidFill>
                    <a:latin typeface="Bahnschrift SemiBold SemiConden" panose="020B0502040204020203" pitchFamily="34" charset="0"/>
                    <a:cs typeface="Vijaya" panose="02020604020202020204" pitchFamily="18" charset="0"/>
                  </a:rPr>
                  <a:t> </a:t>
                </a:r>
                <a:r>
                  <a:rPr lang="en-US" altLang="zh-TW" sz="1100" dirty="0">
                    <a:solidFill>
                      <a:srgbClr val="061A21"/>
                    </a:solidFill>
                    <a:latin typeface="Bahnschrift SemiBold SemiConden" panose="020B0502040204020203" pitchFamily="34" charset="0"/>
                    <a:cs typeface="Vijaya" panose="02020604020202020204" pitchFamily="18" charset="0"/>
                  </a:rPr>
                  <a:t>:</a:t>
                </a:r>
                <a:r>
                  <a:rPr lang="zh-TW" altLang="en-US" sz="1100" dirty="0">
                    <a:solidFill>
                      <a:srgbClr val="061A21"/>
                    </a:solidFill>
                    <a:latin typeface="Bahnschrift SemiBold SemiConden" panose="020B0502040204020203" pitchFamily="34" charset="0"/>
                    <a:cs typeface="Vijaya" panose="02020604020202020204" pitchFamily="18" charset="0"/>
                  </a:rPr>
                  <a:t> </a:t>
                </a:r>
                <a:r>
                  <a:rPr lang="en-US" altLang="zh-TW" sz="1100" dirty="0">
                    <a:solidFill>
                      <a:srgbClr val="061A21"/>
                    </a:solidFill>
                    <a:latin typeface="Bahnschrift SemiBold SemiConden" panose="020B0502040204020203" pitchFamily="34" charset="0"/>
                    <a:cs typeface="Vijaya" panose="02020604020202020204" pitchFamily="18" charset="0"/>
                  </a:rPr>
                  <a:t>3,335</a:t>
                </a:r>
                <a:endParaRPr lang="zh-TW" altLang="en-US" sz="1100" dirty="0">
                  <a:solidFill>
                    <a:srgbClr val="061A21"/>
                  </a:solidFill>
                  <a:latin typeface="Bahnschrift SemiBold SemiConden" panose="020B0502040204020203" pitchFamily="34" charset="0"/>
                  <a:cs typeface="Vijaya" panose="02020604020202020204" pitchFamily="18" charset="0"/>
                </a:endParaRPr>
              </a:p>
            </p:txBody>
          </p:sp>
          <p:sp>
            <p:nvSpPr>
              <p:cNvPr id="53" name="圖說文字: 折線 52">
                <a:extLst>
                  <a:ext uri="{FF2B5EF4-FFF2-40B4-BE49-F238E27FC236}">
                    <a16:creationId xmlns:a16="http://schemas.microsoft.com/office/drawing/2014/main" id="{41060ECF-7ADF-47ED-8D78-CF638D13AE1C}"/>
                  </a:ext>
                </a:extLst>
              </p:cNvPr>
              <p:cNvSpPr/>
              <p:nvPr/>
            </p:nvSpPr>
            <p:spPr>
              <a:xfrm>
                <a:off x="10241632" y="5807366"/>
                <a:ext cx="1017912" cy="259499"/>
              </a:xfrm>
              <a:prstGeom prst="borderCallout2">
                <a:avLst>
                  <a:gd name="adj1" fmla="val 59791"/>
                  <a:gd name="adj2" fmla="val -3843"/>
                  <a:gd name="adj3" fmla="val 59791"/>
                  <a:gd name="adj4" fmla="val -15918"/>
                  <a:gd name="adj5" fmla="val -155561"/>
                  <a:gd name="adj6" fmla="val -6330"/>
                </a:avLst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>
                    <a:solidFill>
                      <a:srgbClr val="061A21"/>
                    </a:solidFill>
                    <a:latin typeface="Bahnschrift SemiBold SemiConden" panose="020B0502040204020203" pitchFamily="34" charset="0"/>
                    <a:cs typeface="Vijaya" panose="02020604020202020204" pitchFamily="18" charset="0"/>
                  </a:rPr>
                  <a:t>ARBUE : 1,312</a:t>
                </a:r>
                <a:endParaRPr lang="zh-TW" altLang="en-US" sz="1100" dirty="0">
                  <a:solidFill>
                    <a:srgbClr val="061A21"/>
                  </a:solidFill>
                  <a:latin typeface="Bahnschrift SemiBold SemiConden" panose="020B0502040204020203" pitchFamily="34" charset="0"/>
                  <a:cs typeface="Vijaya" panose="02020604020202020204" pitchFamily="18" charset="0"/>
                </a:endParaRPr>
              </a:p>
            </p:txBody>
          </p:sp>
          <p:sp>
            <p:nvSpPr>
              <p:cNvPr id="54" name="圖說文字: 折線 53">
                <a:extLst>
                  <a:ext uri="{FF2B5EF4-FFF2-40B4-BE49-F238E27FC236}">
                    <a16:creationId xmlns:a16="http://schemas.microsoft.com/office/drawing/2014/main" id="{E68A412A-EE1A-447D-B07F-8075CAEB76E8}"/>
                  </a:ext>
                </a:extLst>
              </p:cNvPr>
              <p:cNvSpPr/>
              <p:nvPr/>
            </p:nvSpPr>
            <p:spPr>
              <a:xfrm>
                <a:off x="10765733" y="3087198"/>
                <a:ext cx="1017912" cy="428684"/>
              </a:xfrm>
              <a:prstGeom prst="borderCallout2">
                <a:avLst>
                  <a:gd name="adj1" fmla="val 59791"/>
                  <a:gd name="adj2" fmla="val -3843"/>
                  <a:gd name="adj3" fmla="val 59791"/>
                  <a:gd name="adj4" fmla="val -15918"/>
                  <a:gd name="adj5" fmla="val 262172"/>
                  <a:gd name="adj6" fmla="val 7964"/>
                </a:avLst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>
                    <a:solidFill>
                      <a:srgbClr val="061A21"/>
                    </a:solidFill>
                    <a:latin typeface="Bahnschrift SemiBold SemiConden" panose="020B0502040204020203" pitchFamily="34" charset="0"/>
                    <a:cs typeface="Vijaya" panose="02020604020202020204" pitchFamily="18" charset="0"/>
                  </a:rPr>
                  <a:t>BRITJ  : 977</a:t>
                </a:r>
              </a:p>
              <a:p>
                <a:pPr algn="ctr"/>
                <a:r>
                  <a:rPr lang="en-US" altLang="zh-TW" sz="1100" dirty="0">
                    <a:solidFill>
                      <a:srgbClr val="061A21"/>
                    </a:solidFill>
                    <a:latin typeface="Bahnschrift SemiBold SemiConden" panose="020B0502040204020203" pitchFamily="34" charset="0"/>
                    <a:cs typeface="Vijaya" panose="02020604020202020204" pitchFamily="18" charset="0"/>
                  </a:rPr>
                  <a:t>BRSTO : 805</a:t>
                </a:r>
                <a:endParaRPr lang="zh-TW" altLang="en-US" sz="1100" dirty="0">
                  <a:solidFill>
                    <a:srgbClr val="061A21"/>
                  </a:solidFill>
                  <a:latin typeface="Bahnschrift SemiBold SemiConden" panose="020B0502040204020203" pitchFamily="34" charset="0"/>
                  <a:cs typeface="Vijaya" panose="02020604020202020204" pitchFamily="18" charset="0"/>
                </a:endParaRPr>
              </a:p>
            </p:txBody>
          </p:sp>
          <p:sp>
            <p:nvSpPr>
              <p:cNvPr id="55" name="圖說文字: 折線 54">
                <a:extLst>
                  <a:ext uri="{FF2B5EF4-FFF2-40B4-BE49-F238E27FC236}">
                    <a16:creationId xmlns:a16="http://schemas.microsoft.com/office/drawing/2014/main" id="{EA4A04BF-79F4-42E4-AAE8-AFE94366790C}"/>
                  </a:ext>
                </a:extLst>
              </p:cNvPr>
              <p:cNvSpPr/>
              <p:nvPr/>
            </p:nvSpPr>
            <p:spPr>
              <a:xfrm>
                <a:off x="7688978" y="4632194"/>
                <a:ext cx="916703" cy="473205"/>
              </a:xfrm>
              <a:prstGeom prst="borderCallout2">
                <a:avLst>
                  <a:gd name="adj1" fmla="val 19890"/>
                  <a:gd name="adj2" fmla="val 110791"/>
                  <a:gd name="adj3" fmla="val 21030"/>
                  <a:gd name="adj4" fmla="val 144890"/>
                  <a:gd name="adj5" fmla="val 100082"/>
                  <a:gd name="adj6" fmla="val 177325"/>
                </a:avLst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100" dirty="0">
                    <a:solidFill>
                      <a:srgbClr val="061A21"/>
                    </a:solidFill>
                    <a:latin typeface="Bahnschrift SemiBold SemiConden" panose="020B0502040204020203" pitchFamily="34" charset="0"/>
                    <a:cs typeface="Vijaya" panose="02020604020202020204" pitchFamily="18" charset="0"/>
                  </a:rPr>
                  <a:t>CLVAL</a:t>
                </a:r>
                <a:r>
                  <a:rPr lang="zh-TW" altLang="en-US" sz="1100" dirty="0">
                    <a:solidFill>
                      <a:srgbClr val="061A21"/>
                    </a:solidFill>
                    <a:latin typeface="Bahnschrift SemiBold SemiConden" panose="020B0502040204020203" pitchFamily="34" charset="0"/>
                    <a:cs typeface="Vijaya" panose="02020604020202020204" pitchFamily="18" charset="0"/>
                  </a:rPr>
                  <a:t> </a:t>
                </a:r>
                <a:r>
                  <a:rPr lang="en-US" altLang="zh-TW" sz="1100" dirty="0">
                    <a:solidFill>
                      <a:srgbClr val="061A21"/>
                    </a:solidFill>
                    <a:latin typeface="Bahnschrift SemiBold SemiConden" panose="020B0502040204020203" pitchFamily="34" charset="0"/>
                    <a:cs typeface="Vijaya" panose="02020604020202020204" pitchFamily="18" charset="0"/>
                  </a:rPr>
                  <a:t>:</a:t>
                </a:r>
                <a:r>
                  <a:rPr lang="zh-TW" altLang="en-US" sz="1100" dirty="0">
                    <a:solidFill>
                      <a:srgbClr val="061A21"/>
                    </a:solidFill>
                    <a:latin typeface="Bahnschrift SemiBold SemiConden" panose="020B0502040204020203" pitchFamily="34" charset="0"/>
                    <a:cs typeface="Vijaya" panose="02020604020202020204" pitchFamily="18" charset="0"/>
                  </a:rPr>
                  <a:t> </a:t>
                </a:r>
                <a:r>
                  <a:rPr lang="en-US" altLang="zh-TW" sz="1100" dirty="0">
                    <a:solidFill>
                      <a:srgbClr val="061A21"/>
                    </a:solidFill>
                    <a:latin typeface="Bahnschrift SemiBold SemiConden" panose="020B0502040204020203" pitchFamily="34" charset="0"/>
                    <a:cs typeface="Vijaya" panose="02020604020202020204" pitchFamily="18" charset="0"/>
                  </a:rPr>
                  <a:t>1,834</a:t>
                </a:r>
              </a:p>
              <a:p>
                <a:pPr algn="ctr"/>
                <a:r>
                  <a:rPr lang="en-US" altLang="zh-TW" sz="1100" dirty="0">
                    <a:solidFill>
                      <a:srgbClr val="061A21"/>
                    </a:solidFill>
                    <a:latin typeface="Bahnschrift SemiBold SemiConden" panose="020B0502040204020203" pitchFamily="34" charset="0"/>
                    <a:cs typeface="Vijaya" panose="02020604020202020204" pitchFamily="18" charset="0"/>
                  </a:rPr>
                  <a:t>CLSAI : 806</a:t>
                </a:r>
                <a:endParaRPr lang="zh-TW" altLang="en-US" sz="1100" dirty="0">
                  <a:solidFill>
                    <a:srgbClr val="061A21"/>
                  </a:solidFill>
                  <a:latin typeface="Bahnschrift SemiBold SemiConden" panose="020B0502040204020203" pitchFamily="34" charset="0"/>
                  <a:cs typeface="Vijaya" panose="02020604020202020204" pitchFamily="18" charset="0"/>
                </a:endParaRPr>
              </a:p>
            </p:txBody>
          </p:sp>
        </p:grpSp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1185CA85-4415-41DC-9586-6D01D80A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75497" y="96253"/>
              <a:ext cx="3414531" cy="432828"/>
            </a:xfrm>
            <a:prstGeom prst="rect">
              <a:avLst/>
            </a:prstGeom>
          </p:spPr>
        </p:pic>
      </p:grpSp>
      <p:sp>
        <p:nvSpPr>
          <p:cNvPr id="69" name="投影片編號版面配置區 4">
            <a:extLst>
              <a:ext uri="{FF2B5EF4-FFF2-40B4-BE49-F238E27FC236}">
                <a16:creationId xmlns:a16="http://schemas.microsoft.com/office/drawing/2014/main" id="{DE005E5F-B0B1-4CAF-A73F-690B52995667}"/>
              </a:ext>
            </a:extLst>
          </p:cNvPr>
          <p:cNvSpPr txBox="1">
            <a:spLocks/>
          </p:cNvSpPr>
          <p:nvPr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fld id="{0C913308-F349-4B6D-A68A-DD1791B4A57B}" type="slidenum">
              <a:rPr lang="zh-CN" altLang="en-US" sz="1333">
                <a:solidFill>
                  <a:srgbClr val="000000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pPr algn="r" defTabSz="1219170"/>
              <a:t>5</a:t>
            </a:fld>
            <a:endParaRPr lang="zh-CN" altLang="en-US" sz="1333" dirty="0">
              <a:solidFill>
                <a:srgbClr val="000000"/>
              </a:solidFill>
              <a:latin typeface="Vijaya" panose="02020604020202020204" pitchFamily="18" charset="0"/>
              <a:ea typeface="微軟正黑體" panose="020B0604030504040204" pitchFamily="34" charset="-120"/>
              <a:cs typeface="Vijaya" panose="02020604020202020204" pitchFamily="18" charset="0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4E712B5E-4FC3-43C4-BB2C-04473F6863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446" t="52627" r="21433" b="3935"/>
          <a:stretch/>
        </p:blipFill>
        <p:spPr>
          <a:xfrm>
            <a:off x="6054182" y="-22868"/>
            <a:ext cx="6125118" cy="6858000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F578A042-9A28-4DF0-8B0B-7256D788BE44}"/>
              </a:ext>
            </a:extLst>
          </p:cNvPr>
          <p:cNvSpPr/>
          <p:nvPr/>
        </p:nvSpPr>
        <p:spPr>
          <a:xfrm>
            <a:off x="216000" y="252000"/>
            <a:ext cx="8704626" cy="775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altLang="zh-TW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Microsoft JhengHei Light" panose="020B0304030504040204" pitchFamily="34" charset="-120"/>
                <a:cs typeface="Vijaya" panose="02020604020202020204" pitchFamily="18" charset="0"/>
              </a:rPr>
              <a:t>2024</a:t>
            </a:r>
            <a:r>
              <a:rPr lang="zh-TW" altLang="en-US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Microsoft JhengHei Light" panose="020B03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Microsoft JhengHei Light" panose="020B0304030504040204" pitchFamily="34" charset="-120"/>
                <a:cs typeface="Vijaya" panose="02020604020202020204" pitchFamily="18" charset="0"/>
              </a:rPr>
              <a:t>KPI Performance Inventory</a:t>
            </a:r>
            <a:endParaRPr lang="zh-TW" altLang="zh-TW" sz="3600" b="1" dirty="0">
              <a:solidFill>
                <a:srgbClr val="007779"/>
              </a:solidFill>
              <a:latin typeface="Bahnschrift SemiBold SemiConden" panose="020B0502040204020203" pitchFamily="34" charset="0"/>
              <a:ea typeface="Microsoft JhengHei Light" panose="020B0304030504040204" pitchFamily="34" charset="-120"/>
              <a:cs typeface="Vijaya" panose="02020604020202020204" pitchFamily="18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832999E-3C12-4685-8E50-F42963273DEF}"/>
              </a:ext>
            </a:extLst>
          </p:cNvPr>
          <p:cNvSpPr/>
          <p:nvPr/>
        </p:nvSpPr>
        <p:spPr>
          <a:xfrm>
            <a:off x="360000" y="900000"/>
            <a:ext cx="66634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1219170">
              <a:lnSpc>
                <a:spcPts val="2400"/>
              </a:lnSpc>
              <a:buFont typeface="Arial" panose="020B0604020202020204" pitchFamily="34" charset="0"/>
              <a:buChar char="•"/>
              <a:tabLst>
                <a:tab pos="3495675" algn="l"/>
              </a:tabLst>
            </a:pPr>
            <a:r>
              <a:rPr lang="en-US" altLang="zh-TW" sz="2000" dirty="0">
                <a:solidFill>
                  <a:srgbClr val="000000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Struggled with overstock situation and evacuation plan, </a:t>
            </a:r>
          </a:p>
          <a:p>
            <a:pPr lvl="1" defTabSz="1219170">
              <a:lnSpc>
                <a:spcPts val="2400"/>
              </a:lnSpc>
              <a:tabLst>
                <a:tab pos="3495675" algn="l"/>
              </a:tabLst>
            </a:pPr>
            <a:r>
              <a:rPr lang="en-US" altLang="zh-TW" sz="2000" dirty="0">
                <a:solidFill>
                  <a:srgbClr val="000000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continues to exceed the KPI.</a:t>
            </a:r>
          </a:p>
          <a:p>
            <a:pPr marL="342900" indent="-342900" defTabSz="1219170">
              <a:lnSpc>
                <a:spcPts val="2400"/>
              </a:lnSpc>
              <a:buFont typeface="Arial" panose="020B0604020202020204" pitchFamily="34" charset="0"/>
              <a:buChar char="•"/>
              <a:tabLst>
                <a:tab pos="3495675" algn="l"/>
              </a:tabLst>
            </a:pPr>
            <a:r>
              <a:rPr lang="en-US" altLang="zh-TW" sz="2000" dirty="0">
                <a:solidFill>
                  <a:srgbClr val="000000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Highly depending on the performance of terminals Operation.</a:t>
            </a:r>
          </a:p>
        </p:txBody>
      </p:sp>
    </p:spTree>
    <p:extLst>
      <p:ext uri="{BB962C8B-B14F-4D97-AF65-F5344CB8AC3E}">
        <p14:creationId xmlns:p14="http://schemas.microsoft.com/office/powerpoint/2010/main" val="32528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DFB0CBB0-BCBC-4251-865A-BC966225F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633" y="1732134"/>
            <a:ext cx="7443993" cy="4760741"/>
          </a:xfrm>
          <a:prstGeom prst="rect">
            <a:avLst/>
          </a:prstGeom>
        </p:spPr>
      </p:pic>
      <p:sp>
        <p:nvSpPr>
          <p:cNvPr id="17" name="投影片編號版面配置區 4">
            <a:extLst>
              <a:ext uri="{FF2B5EF4-FFF2-40B4-BE49-F238E27FC236}">
                <a16:creationId xmlns:a16="http://schemas.microsoft.com/office/drawing/2014/main" id="{FF1757CF-600A-4E69-90B4-63537C566FD7}"/>
              </a:ext>
            </a:extLst>
          </p:cNvPr>
          <p:cNvSpPr txBox="1">
            <a:spLocks/>
          </p:cNvSpPr>
          <p:nvPr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fld id="{0C913308-F349-4B6D-A68A-DD1791B4A57B}" type="slidenum">
              <a:rPr lang="zh-CN" altLang="en-US" sz="1333">
                <a:solidFill>
                  <a:srgbClr val="000000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pPr algn="r" defTabSz="1219170"/>
              <a:t>6</a:t>
            </a:fld>
            <a:endParaRPr lang="zh-CN" altLang="en-US" sz="1333" dirty="0">
              <a:solidFill>
                <a:srgbClr val="000000"/>
              </a:solidFill>
              <a:latin typeface="Vijaya" panose="02020604020202020204" pitchFamily="18" charset="0"/>
              <a:ea typeface="微軟正黑體" panose="020B0604030504040204" pitchFamily="34" charset="-120"/>
              <a:cs typeface="Vijaya" panose="020206040202020202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F0FCD46-1FF1-4682-BBE3-CBF31B5CB96E}"/>
              </a:ext>
            </a:extLst>
          </p:cNvPr>
          <p:cNvSpPr/>
          <p:nvPr/>
        </p:nvSpPr>
        <p:spPr>
          <a:xfrm rot="16200000">
            <a:off x="8254967" y="2807574"/>
            <a:ext cx="27889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zh-TW" sz="1200" b="1" i="0" u="none" strike="noStrike" kern="1200" baseline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altLang="zh-TW" sz="11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- Management Performance (40) - </a:t>
            </a:r>
            <a:endParaRPr lang="zh-TW" altLang="zh-TW" sz="11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688B549-3516-4E2C-BCA4-AE200091EB13}"/>
              </a:ext>
            </a:extLst>
          </p:cNvPr>
          <p:cNvSpPr/>
          <p:nvPr/>
        </p:nvSpPr>
        <p:spPr>
          <a:xfrm>
            <a:off x="4464936" y="3795229"/>
            <a:ext cx="31092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altLang="zh-TW" sz="1200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- Cost Control Performance</a:t>
            </a:r>
            <a:r>
              <a:rPr lang="zh-TW" altLang="en-US" sz="1200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(60) -</a:t>
            </a:r>
            <a:endParaRPr lang="zh-TW" altLang="zh-TW" sz="1200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3008D28-E698-46D9-A64F-B3F1FC35AD50}"/>
              </a:ext>
            </a:extLst>
          </p:cNvPr>
          <p:cNvSpPr txBox="1"/>
          <p:nvPr/>
        </p:nvSpPr>
        <p:spPr>
          <a:xfrm>
            <a:off x="9774350" y="5859400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Bahnschrift SemiBold SemiConden" panose="020B0502040204020203" pitchFamily="34" charset="0"/>
                <a:cs typeface="Vijaya" panose="02020604020202020204" pitchFamily="18" charset="0"/>
              </a:rPr>
              <a:t>(Achievement Ratio in %)</a:t>
            </a:r>
            <a:endParaRPr lang="zh-TW" altLang="en-US" dirty="0">
              <a:solidFill>
                <a:schemeClr val="bg1"/>
              </a:solidFill>
              <a:latin typeface="Bahnschrift SemiBold SemiConden" panose="020B0502040204020203" pitchFamily="34" charset="0"/>
              <a:cs typeface="Vijaya" panose="020206040202020202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4EAAEFE-2B7E-4A5A-8F04-B3369541258F}"/>
              </a:ext>
            </a:extLst>
          </p:cNvPr>
          <p:cNvSpPr txBox="1"/>
          <p:nvPr/>
        </p:nvSpPr>
        <p:spPr>
          <a:xfrm>
            <a:off x="361900" y="1044919"/>
            <a:ext cx="4384733" cy="423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66925" algn="l"/>
              </a:tabLst>
            </a:pPr>
            <a:r>
              <a:rPr lang="zh-TW" altLang="en-US" sz="3600" b="1" dirty="0">
                <a:latin typeface="Bahnschrift SemiBold SemiConden" panose="020B0502040204020203" pitchFamily="34" charset="0"/>
                <a:cs typeface="Vijaya" panose="02020604020202020204" pitchFamily="18" charset="0"/>
              </a:rPr>
              <a:t>          </a:t>
            </a:r>
            <a:r>
              <a:rPr lang="en-US" altLang="zh-TW" sz="3600" b="1" dirty="0">
                <a:latin typeface="Bahnschrift SemiBold SemiConden" panose="020B0502040204020203" pitchFamily="34" charset="0"/>
                <a:cs typeface="Vijaya" panose="02020604020202020204" pitchFamily="18" charset="0"/>
              </a:rPr>
              <a:t>Heads up -</a:t>
            </a:r>
          </a:p>
          <a:p>
            <a:pPr>
              <a:lnSpc>
                <a:spcPts val="2000"/>
              </a:lnSpc>
            </a:pPr>
            <a:r>
              <a:rPr lang="en-US" altLang="zh-TW" dirty="0">
                <a:latin typeface="Bahnschrift SemiBold SemiConden" panose="020B0502040204020203" pitchFamily="34" charset="0"/>
                <a:cs typeface="Vijaya" panose="02020604020202020204" pitchFamily="18" charset="0"/>
              </a:rPr>
              <a:t>Area 1 : </a:t>
            </a:r>
          </a:p>
          <a:p>
            <a:pPr lvl="1">
              <a:lnSpc>
                <a:spcPts val="2000"/>
              </a:lnSpc>
            </a:pPr>
            <a:r>
              <a:rPr lang="en-US" altLang="zh-TW" dirty="0">
                <a:latin typeface="Bahnschrift SemiBold SemiConden" panose="020B0502040204020203" pitchFamily="34" charset="0"/>
                <a:cs typeface="Vijaya" panose="02020604020202020204" pitchFamily="18" charset="0"/>
              </a:rPr>
              <a:t>Better than average both on cost and management items, please keep maintaining the good performance.</a:t>
            </a:r>
          </a:p>
          <a:p>
            <a:pPr>
              <a:lnSpc>
                <a:spcPts val="2000"/>
              </a:lnSpc>
            </a:pPr>
            <a:r>
              <a:rPr lang="en-US" altLang="zh-TW" dirty="0">
                <a:latin typeface="Bahnschrift SemiBold SemiConden" panose="020B0502040204020203" pitchFamily="34" charset="0"/>
                <a:cs typeface="Vijaya" panose="02020604020202020204" pitchFamily="18" charset="0"/>
              </a:rPr>
              <a:t>Area 2 :  </a:t>
            </a:r>
          </a:p>
          <a:p>
            <a:pPr lvl="1">
              <a:lnSpc>
                <a:spcPts val="2000"/>
              </a:lnSpc>
            </a:pPr>
            <a:r>
              <a:rPr lang="en-US" altLang="zh-TW" dirty="0">
                <a:latin typeface="Bahnschrift SemiBold SemiConden" panose="020B0502040204020203" pitchFamily="34" charset="0"/>
                <a:cs typeface="Vijaya" panose="02020604020202020204" pitchFamily="18" charset="0"/>
              </a:rPr>
              <a:t>Better than average on Cost control, need to enhance Management items.</a:t>
            </a:r>
          </a:p>
          <a:p>
            <a:pPr>
              <a:lnSpc>
                <a:spcPts val="2000"/>
              </a:lnSpc>
            </a:pPr>
            <a:r>
              <a:rPr lang="en-US" altLang="zh-TW" dirty="0">
                <a:latin typeface="Bahnschrift SemiBold SemiConden" panose="020B0502040204020203" pitchFamily="34" charset="0"/>
                <a:cs typeface="Vijaya" panose="02020604020202020204" pitchFamily="18" charset="0"/>
              </a:rPr>
              <a:t>Area 3</a:t>
            </a:r>
            <a:r>
              <a:rPr lang="zh-TW" altLang="en-US" dirty="0">
                <a:latin typeface="Bahnschrift SemiBold SemiConden" panose="020B0502040204020203" pitchFamily="34" charset="0"/>
                <a:cs typeface="Vijaya" panose="02020604020202020204" pitchFamily="18" charset="0"/>
              </a:rPr>
              <a:t> </a:t>
            </a:r>
            <a:r>
              <a:rPr lang="en-US" altLang="zh-TW" dirty="0">
                <a:latin typeface="Bahnschrift SemiBold SemiConden" panose="020B0502040204020203" pitchFamily="34" charset="0"/>
                <a:cs typeface="Vijaya" panose="02020604020202020204" pitchFamily="18" charset="0"/>
              </a:rPr>
              <a:t>:</a:t>
            </a:r>
            <a:r>
              <a:rPr lang="zh-TW" altLang="en-US" dirty="0">
                <a:latin typeface="Bahnschrift SemiBold SemiConden" panose="020B0502040204020203" pitchFamily="34" charset="0"/>
                <a:cs typeface="Vijaya" panose="02020604020202020204" pitchFamily="18" charset="0"/>
              </a:rPr>
              <a:t> </a:t>
            </a:r>
            <a:endParaRPr lang="en-US" altLang="zh-TW" dirty="0">
              <a:latin typeface="Bahnschrift SemiBold SemiConden" panose="020B0502040204020203" pitchFamily="34" charset="0"/>
              <a:cs typeface="Vijaya" panose="02020604020202020204" pitchFamily="18" charset="0"/>
            </a:endParaRPr>
          </a:p>
          <a:p>
            <a:pPr lvl="1">
              <a:lnSpc>
                <a:spcPts val="2000"/>
              </a:lnSpc>
            </a:pPr>
            <a:r>
              <a:rPr lang="en-US" altLang="zh-TW" dirty="0">
                <a:latin typeface="Bahnschrift SemiBold SemiConden" panose="020B0502040204020203" pitchFamily="34" charset="0"/>
                <a:cs typeface="Vijaya" panose="02020604020202020204" pitchFamily="18" charset="0"/>
              </a:rPr>
              <a:t>Achievement ratio lower then average both on cost/Management items, need to enhance  on both.</a:t>
            </a:r>
          </a:p>
          <a:p>
            <a:pPr>
              <a:lnSpc>
                <a:spcPts val="2000"/>
              </a:lnSpc>
            </a:pPr>
            <a:r>
              <a:rPr lang="en-US" altLang="zh-TW" dirty="0">
                <a:latin typeface="Bahnschrift SemiBold SemiConden" panose="020B0502040204020203" pitchFamily="34" charset="0"/>
                <a:cs typeface="Vijaya" panose="02020604020202020204" pitchFamily="18" charset="0"/>
              </a:rPr>
              <a:t>Area 4 : </a:t>
            </a:r>
          </a:p>
          <a:p>
            <a:pPr lvl="1">
              <a:lnSpc>
                <a:spcPts val="2000"/>
              </a:lnSpc>
            </a:pPr>
            <a:r>
              <a:rPr lang="en-US" altLang="zh-TW" dirty="0">
                <a:latin typeface="Bahnschrift SemiBold SemiConden" panose="020B0502040204020203" pitchFamily="34" charset="0"/>
                <a:cs typeface="Vijaya" panose="02020604020202020204" pitchFamily="18" charset="0"/>
              </a:rPr>
              <a:t>Better than average on Management items, need to enhance on Cost control.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D529FD00-9063-4CB0-9C4C-947181EC6E32}"/>
              </a:ext>
            </a:extLst>
          </p:cNvPr>
          <p:cNvSpPr/>
          <p:nvPr/>
        </p:nvSpPr>
        <p:spPr>
          <a:xfrm>
            <a:off x="216000" y="252000"/>
            <a:ext cx="8552226" cy="775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altLang="zh-TW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2024</a:t>
            </a:r>
            <a:r>
              <a:rPr lang="zh-TW" altLang="en-US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KPI Performance -Agency Performance</a:t>
            </a:r>
            <a:endParaRPr lang="zh-TW" altLang="zh-TW" sz="3600" b="1" dirty="0">
              <a:solidFill>
                <a:srgbClr val="007779"/>
              </a:solidFill>
              <a:latin typeface="Bahnschrift SemiBold SemiConden" panose="020B0502040204020203" pitchFamily="34" charset="0"/>
              <a:ea typeface="Microsoft JhengHei Light" panose="020B0304030504040204" pitchFamily="34" charset="-120"/>
              <a:cs typeface="Vijaya" panose="02020604020202020204" pitchFamily="18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19F13220-7FFF-44CF-877D-0DE23916774E}"/>
              </a:ext>
            </a:extLst>
          </p:cNvPr>
          <p:cNvSpPr/>
          <p:nvPr/>
        </p:nvSpPr>
        <p:spPr>
          <a:xfrm>
            <a:off x="4128543" y="998600"/>
            <a:ext cx="8680172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ts val="2500"/>
              </a:lnSpc>
            </a:pPr>
            <a:r>
              <a:rPr lang="en-US" altLang="zh-TW" sz="2000" dirty="0">
                <a:solidFill>
                  <a:srgbClr val="007779"/>
                </a:solidFill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Global Average achievement in 91.2% / 85.69% (Cost/Management Items)</a:t>
            </a:r>
          </a:p>
          <a:p>
            <a:pPr defTabSz="1219170">
              <a:lnSpc>
                <a:spcPts val="2500"/>
              </a:lnSpc>
            </a:pPr>
            <a:r>
              <a:rPr lang="en-US" altLang="zh-TW" sz="2000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                         VS. CST area of 92.0% / 83.67 %</a:t>
            </a:r>
            <a:endParaRPr lang="en-US" altLang="zh-TW" sz="2000" dirty="0">
              <a:latin typeface="Bahnschrift SemiBold SemiConden" panose="020B0502040204020203" pitchFamily="34" charset="0"/>
              <a:ea typeface="微軟正黑體" panose="020B0604030504040204" pitchFamily="34" charset="-120"/>
              <a:cs typeface="Vijaya" panose="02020604020202020204" pitchFamily="18" charset="0"/>
            </a:endParaRPr>
          </a:p>
        </p:txBody>
      </p:sp>
      <p:sp>
        <p:nvSpPr>
          <p:cNvPr id="32" name="圖說文字: 折線 31">
            <a:extLst>
              <a:ext uri="{FF2B5EF4-FFF2-40B4-BE49-F238E27FC236}">
                <a16:creationId xmlns:a16="http://schemas.microsoft.com/office/drawing/2014/main" id="{8A0AA99E-26B8-4A22-B50C-F34748B3A89B}"/>
              </a:ext>
            </a:extLst>
          </p:cNvPr>
          <p:cNvSpPr/>
          <p:nvPr/>
        </p:nvSpPr>
        <p:spPr>
          <a:xfrm>
            <a:off x="6474372" y="1891425"/>
            <a:ext cx="1643953" cy="246221"/>
          </a:xfrm>
          <a:prstGeom prst="borderCallout2">
            <a:avLst>
              <a:gd name="adj1" fmla="val 44813"/>
              <a:gd name="adj2" fmla="val 99984"/>
              <a:gd name="adj3" fmla="val 37619"/>
              <a:gd name="adj4" fmla="val 120082"/>
              <a:gd name="adj5" fmla="val 706702"/>
              <a:gd name="adj6" fmla="val 18393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050" dirty="0">
                <a:solidFill>
                  <a:schemeClr val="bg1"/>
                </a:solidFill>
                <a:latin typeface="Bahnschrift SemiBold SemiConden" panose="020B0502040204020203" pitchFamily="34" charset="0"/>
                <a:cs typeface="Vijaya" panose="02020604020202020204" pitchFamily="18" charset="0"/>
              </a:rPr>
              <a:t>Average achievement ratio</a:t>
            </a:r>
            <a:endParaRPr lang="zh-TW" altLang="en-US" sz="1050" dirty="0">
              <a:solidFill>
                <a:schemeClr val="bg1"/>
              </a:solidFill>
              <a:latin typeface="Bahnschrift SemiBold SemiConden" panose="020B0502040204020203" pitchFamily="34" charset="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1FED4A83-D131-4E7A-9F85-7208E34AD4B0}"/>
              </a:ext>
            </a:extLst>
          </p:cNvPr>
          <p:cNvGrpSpPr/>
          <p:nvPr/>
        </p:nvGrpSpPr>
        <p:grpSpPr>
          <a:xfrm>
            <a:off x="951772" y="3641511"/>
            <a:ext cx="4429265" cy="613439"/>
            <a:chOff x="320803" y="1078071"/>
            <a:chExt cx="4429265" cy="613439"/>
          </a:xfrm>
        </p:grpSpPr>
        <p:sp>
          <p:nvSpPr>
            <p:cNvPr id="52" name="矩形: 圓角 51">
              <a:extLst>
                <a:ext uri="{FF2B5EF4-FFF2-40B4-BE49-F238E27FC236}">
                  <a16:creationId xmlns:a16="http://schemas.microsoft.com/office/drawing/2014/main" id="{4628720A-7880-4E61-99BA-6E7006A82282}"/>
                </a:ext>
              </a:extLst>
            </p:cNvPr>
            <p:cNvSpPr/>
            <p:nvPr/>
          </p:nvSpPr>
          <p:spPr>
            <a:xfrm>
              <a:off x="326601" y="1078071"/>
              <a:ext cx="1196598" cy="25566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1400" b="1" dirty="0">
                  <a:solidFill>
                    <a:prstClr val="white"/>
                  </a:solidFill>
                  <a:latin typeface="Vijaya" panose="02020604020202020204" pitchFamily="18" charset="0"/>
                  <a:ea typeface="微軟正黑體" panose="020B0604030504040204" pitchFamily="34" charset="-120"/>
                  <a:cs typeface="Vijaya" panose="02020604020202020204" pitchFamily="18" charset="0"/>
                </a:rPr>
                <a:t>Light Detect</a:t>
              </a:r>
              <a:endPara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endParaRPr>
            </a:p>
          </p:txBody>
        </p:sp>
        <p:sp>
          <p:nvSpPr>
            <p:cNvPr id="53" name="矩形: 圓角 52">
              <a:extLst>
                <a:ext uri="{FF2B5EF4-FFF2-40B4-BE49-F238E27FC236}">
                  <a16:creationId xmlns:a16="http://schemas.microsoft.com/office/drawing/2014/main" id="{14FC23E8-9E66-48D2-88AF-2C5556ED38D8}"/>
                </a:ext>
              </a:extLst>
            </p:cNvPr>
            <p:cNvSpPr/>
            <p:nvPr/>
          </p:nvSpPr>
          <p:spPr>
            <a:xfrm>
              <a:off x="2864273" y="1097900"/>
              <a:ext cx="1079330" cy="25490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ijaya" panose="02020604020202020204" pitchFamily="18" charset="0"/>
                  <a:ea typeface="微軟正黑體" panose="020B0604030504040204" pitchFamily="34" charset="-120"/>
                  <a:cs typeface="Vijaya" panose="02020604020202020204" pitchFamily="18" charset="0"/>
                </a:rPr>
                <a:t>Flip Detect</a:t>
              </a:r>
              <a:endPara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endParaRPr>
            </a:p>
          </p:txBody>
        </p:sp>
        <p:sp>
          <p:nvSpPr>
            <p:cNvPr id="64" name="矩形: 圓角 63">
              <a:extLst>
                <a:ext uri="{FF2B5EF4-FFF2-40B4-BE49-F238E27FC236}">
                  <a16:creationId xmlns:a16="http://schemas.microsoft.com/office/drawing/2014/main" id="{CCC45C3A-99FA-4B8C-93AD-D9EF62C54624}"/>
                </a:ext>
              </a:extLst>
            </p:cNvPr>
            <p:cNvSpPr/>
            <p:nvPr/>
          </p:nvSpPr>
          <p:spPr>
            <a:xfrm>
              <a:off x="1632677" y="1097900"/>
              <a:ext cx="1127833" cy="25490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ijaya" panose="02020604020202020204" pitchFamily="18" charset="0"/>
                  <a:ea typeface="微軟正黑體" panose="020B0604030504040204" pitchFamily="34" charset="-120"/>
                  <a:cs typeface="Vijaya" panose="02020604020202020204" pitchFamily="18" charset="0"/>
                </a:rPr>
                <a:t>Position</a:t>
              </a:r>
              <a:endPara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endParaRPr>
            </a:p>
          </p:txBody>
        </p:sp>
        <p:sp>
          <p:nvSpPr>
            <p:cNvPr id="66" name="矩形: 圓角 65">
              <a:extLst>
                <a:ext uri="{FF2B5EF4-FFF2-40B4-BE49-F238E27FC236}">
                  <a16:creationId xmlns:a16="http://schemas.microsoft.com/office/drawing/2014/main" id="{8F86641C-3EC8-4809-A8D9-AEE59D87ED57}"/>
                </a:ext>
              </a:extLst>
            </p:cNvPr>
            <p:cNvSpPr/>
            <p:nvPr/>
          </p:nvSpPr>
          <p:spPr>
            <a:xfrm>
              <a:off x="4000574" y="1097900"/>
              <a:ext cx="749494" cy="59360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ijaya" panose="02020604020202020204" pitchFamily="18" charset="0"/>
                  <a:ea typeface="微軟正黑體" panose="020B0604030504040204" pitchFamily="34" charset="-120"/>
                  <a:cs typeface="Vijaya" panose="02020604020202020204" pitchFamily="18" charset="0"/>
                </a:rPr>
                <a:t>RFID</a:t>
              </a:r>
            </a:p>
          </p:txBody>
        </p:sp>
        <p:sp>
          <p:nvSpPr>
            <p:cNvPr id="69" name="矩形: 圓角 68">
              <a:extLst>
                <a:ext uri="{FF2B5EF4-FFF2-40B4-BE49-F238E27FC236}">
                  <a16:creationId xmlns:a16="http://schemas.microsoft.com/office/drawing/2014/main" id="{2D64574B-A693-4A97-B7E4-F15DEC9CA209}"/>
                </a:ext>
              </a:extLst>
            </p:cNvPr>
            <p:cNvSpPr/>
            <p:nvPr/>
          </p:nvSpPr>
          <p:spPr>
            <a:xfrm>
              <a:off x="320803" y="1407924"/>
              <a:ext cx="1196598" cy="26986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ijaya" panose="02020604020202020204" pitchFamily="18" charset="0"/>
                  <a:ea typeface="微軟正黑體" panose="020B0604030504040204" pitchFamily="34" charset="-120"/>
                  <a:cs typeface="Vijaya" panose="02020604020202020204" pitchFamily="18" charset="0"/>
                </a:rPr>
                <a:t>Shock Detect</a:t>
              </a:r>
              <a:endPara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endParaRPr>
            </a:p>
          </p:txBody>
        </p:sp>
        <p:sp>
          <p:nvSpPr>
            <p:cNvPr id="70" name="矩形: 圓角 69">
              <a:extLst>
                <a:ext uri="{FF2B5EF4-FFF2-40B4-BE49-F238E27FC236}">
                  <a16:creationId xmlns:a16="http://schemas.microsoft.com/office/drawing/2014/main" id="{868EA1C6-EA8D-4B1A-9566-8002586A0BBC}"/>
                </a:ext>
              </a:extLst>
            </p:cNvPr>
            <p:cNvSpPr/>
            <p:nvPr/>
          </p:nvSpPr>
          <p:spPr>
            <a:xfrm>
              <a:off x="2864070" y="1401998"/>
              <a:ext cx="1079533" cy="28951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ijaya" panose="02020604020202020204" pitchFamily="18" charset="0"/>
                  <a:ea typeface="微軟正黑體" panose="020B0604030504040204" pitchFamily="34" charset="-120"/>
                  <a:cs typeface="Vijaya" panose="02020604020202020204" pitchFamily="18" charset="0"/>
                </a:rPr>
                <a:t>Temperature</a:t>
              </a:r>
              <a:endPara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endParaRPr>
            </a:p>
          </p:txBody>
        </p:sp>
        <p:sp>
          <p:nvSpPr>
            <p:cNvPr id="71" name="矩形: 圓角 70">
              <a:extLst>
                <a:ext uri="{FF2B5EF4-FFF2-40B4-BE49-F238E27FC236}">
                  <a16:creationId xmlns:a16="http://schemas.microsoft.com/office/drawing/2014/main" id="{2FD1EB53-319E-471E-9E01-A9FFC2A4DD33}"/>
                </a:ext>
              </a:extLst>
            </p:cNvPr>
            <p:cNvSpPr/>
            <p:nvPr/>
          </p:nvSpPr>
          <p:spPr>
            <a:xfrm>
              <a:off x="1632677" y="1407924"/>
              <a:ext cx="1160513" cy="26986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ijaya" panose="02020604020202020204" pitchFamily="18" charset="0"/>
                  <a:ea typeface="微軟正黑體" panose="020B0604030504040204" pitchFamily="34" charset="-120"/>
                  <a:cs typeface="Vijaya" panose="02020604020202020204" pitchFamily="18" charset="0"/>
                </a:rPr>
                <a:t>Door Sensor</a:t>
              </a:r>
              <a:endPara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endParaRPr>
            </a:p>
          </p:txBody>
        </p: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00F62603-11E4-4F59-A3AE-D6E2E619598B}"/>
              </a:ext>
            </a:extLst>
          </p:cNvPr>
          <p:cNvSpPr/>
          <p:nvPr/>
        </p:nvSpPr>
        <p:spPr>
          <a:xfrm>
            <a:off x="5579708" y="654953"/>
            <a:ext cx="4943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altLang="zh-TW" sz="2400" b="1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- Important Progress of Evergreen IoT -</a:t>
            </a:r>
            <a:endParaRPr lang="zh-TW" altLang="en-US" sz="2400" b="1" dirty="0">
              <a:latin typeface="Bahnschrift SemiBold SemiConden" panose="020B0502040204020203" pitchFamily="34" charset="0"/>
              <a:ea typeface="Microsoft JhengHei UI" panose="020B0604030504040204" pitchFamily="34" charset="-120"/>
              <a:cs typeface="Vijaya" panose="02020604020202020204" pitchFamily="18" charset="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859A39F3-A473-4DF2-ADD7-A3D0A197F033}"/>
              </a:ext>
            </a:extLst>
          </p:cNvPr>
          <p:cNvGrpSpPr/>
          <p:nvPr/>
        </p:nvGrpSpPr>
        <p:grpSpPr>
          <a:xfrm>
            <a:off x="5579708" y="1153548"/>
            <a:ext cx="6012865" cy="1497637"/>
            <a:chOff x="5579708" y="1153548"/>
            <a:chExt cx="6012865" cy="149763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6A79CF3-99F3-4E25-A80F-C5F2AD394BF9}"/>
                </a:ext>
              </a:extLst>
            </p:cNvPr>
            <p:cNvSpPr/>
            <p:nvPr/>
          </p:nvSpPr>
          <p:spPr>
            <a:xfrm>
              <a:off x="6151590" y="1153548"/>
              <a:ext cx="114967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p"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 SemiConden" panose="020B0502040204020203" pitchFamily="34" charset="0"/>
                  <a:ea typeface="微軟正黑體" panose="020B0604030504040204" pitchFamily="34" charset="-120"/>
                  <a:cs typeface="Vijaya" panose="02020604020202020204" pitchFamily="18" charset="0"/>
                </a:rPr>
                <a:t>2023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 SemiConden" panose="020B0502040204020203" pitchFamily="34" charset="0"/>
                  <a:ea typeface="微軟正黑體" panose="020B0604030504040204" pitchFamily="34" charset="-120"/>
                  <a:cs typeface="Vijaya" panose="02020604020202020204" pitchFamily="18" charset="0"/>
                </a:rPr>
                <a:t> 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 SemiConden" panose="020B0502040204020203" pitchFamily="34" charset="0"/>
                  <a:ea typeface="微軟正黑體" panose="020B0604030504040204" pitchFamily="34" charset="-120"/>
                  <a:cs typeface="Vijaya" panose="02020604020202020204" pitchFamily="18" charset="0"/>
                </a:rPr>
                <a:t>R&amp;D</a:t>
              </a:r>
              <a:endPara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F4A3A51A-9494-478D-B69F-9BDDECC371E8}"/>
                </a:ext>
              </a:extLst>
            </p:cNvPr>
            <p:cNvSpPr/>
            <p:nvPr/>
          </p:nvSpPr>
          <p:spPr>
            <a:xfrm>
              <a:off x="6441004" y="1564217"/>
              <a:ext cx="394895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en-US" altLang="zh-TW" sz="1400" dirty="0">
                  <a:latin typeface="Bahnschrift SemiBold SemiConden" panose="020B0502040204020203" pitchFamily="34" charset="0"/>
                  <a:ea typeface="Microsoft JhengHei Light" panose="020B0304030504040204" pitchFamily="34" charset="-120"/>
                  <a:cs typeface="Vijaya" panose="02020604020202020204" pitchFamily="18" charset="0"/>
                </a:rPr>
                <a:t>10,000+ units been installed for Validation</a:t>
              </a:r>
              <a:endParaRPr lang="zh-TW" altLang="en-US" sz="1400" dirty="0">
                <a:latin typeface="Bahnschrift SemiBold SemiConden" panose="020B0502040204020203" pitchFamily="34" charset="0"/>
                <a:ea typeface="Microsoft JhengHei Light" panose="020B0304030504040204" pitchFamily="34" charset="-120"/>
                <a:cs typeface="Vijaya" panose="02020604020202020204" pitchFamily="18" charset="0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3CEF35E-20E7-4FE5-B590-3222F012A9A5}"/>
                </a:ext>
              </a:extLst>
            </p:cNvPr>
            <p:cNvSpPr/>
            <p:nvPr/>
          </p:nvSpPr>
          <p:spPr>
            <a:xfrm>
              <a:off x="6151590" y="1379442"/>
              <a:ext cx="20858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p"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 SemiConden" panose="020B0502040204020203" pitchFamily="34" charset="0"/>
                  <a:ea typeface="微軟正黑體" panose="020B0604030504040204" pitchFamily="34" charset="-120"/>
                  <a:cs typeface="Vijaya" panose="02020604020202020204" pitchFamily="18" charset="0"/>
                </a:rPr>
                <a:t>2024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 SemiConden" panose="020B0502040204020203" pitchFamily="34" charset="0"/>
                  <a:ea typeface="微軟正黑體" panose="020B0604030504040204" pitchFamily="34" charset="-120"/>
                  <a:cs typeface="Vijaya" panose="02020604020202020204" pitchFamily="18" charset="0"/>
                </a:rPr>
                <a:t> </a:t>
              </a:r>
              <a:r>
                <a:rPr lang="en-US" altLang="zh-TW" sz="1400" b="1" dirty="0">
                  <a:solidFill>
                    <a:prstClr val="black"/>
                  </a:solidFill>
                  <a:latin typeface="Bahnschrift SemiBold SemiConden" panose="020B0502040204020203" pitchFamily="34" charset="0"/>
                  <a:ea typeface="微軟正黑體" panose="020B0604030504040204" pitchFamily="34" charset="-120"/>
                  <a:cs typeface="Vijaya" panose="02020604020202020204" pitchFamily="18" charset="0"/>
                </a:rPr>
                <a:t>Test &amp; Production</a:t>
              </a:r>
              <a:endPara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B6D2BD5E-80F2-44DB-9F4E-58CBD7647145}"/>
                </a:ext>
              </a:extLst>
            </p:cNvPr>
            <p:cNvSpPr/>
            <p:nvPr/>
          </p:nvSpPr>
          <p:spPr>
            <a:xfrm>
              <a:off x="6151590" y="1854522"/>
              <a:ext cx="20056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p"/>
                <a:defRPr/>
              </a:pPr>
              <a:r>
                <a:rPr lang="en-US" altLang="zh-TW" sz="1400" b="1" dirty="0">
                  <a:solidFill>
                    <a:prstClr val="black"/>
                  </a:solidFill>
                  <a:latin typeface="Bahnschrift SemiBold SemiConden" panose="020B0502040204020203" pitchFamily="34" charset="0"/>
                  <a:ea typeface="微軟正黑體" panose="020B0604030504040204" pitchFamily="34" charset="-120"/>
                  <a:cs typeface="Vijaya" panose="02020604020202020204" pitchFamily="18" charset="0"/>
                </a:rPr>
                <a:t>2025 Mass Production</a:t>
              </a:r>
            </a:p>
          </p:txBody>
        </p:sp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id="{2C9B6AB4-FFB8-493E-9BC6-1C7D70DD614F}"/>
                </a:ext>
              </a:extLst>
            </p:cNvPr>
            <p:cNvSpPr/>
            <p:nvPr/>
          </p:nvSpPr>
          <p:spPr>
            <a:xfrm>
              <a:off x="5579708" y="1337949"/>
              <a:ext cx="408938" cy="368899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jaya" panose="02020604020202020204" pitchFamily="18" charset="0"/>
                <a:ea typeface="맑은 고딕" panose="020B0503020000020004" pitchFamily="34" charset="-127"/>
                <a:cs typeface="Vijaya" panose="02020604020202020204" pitchFamily="18" charset="0"/>
              </a:endParaRPr>
            </a:p>
          </p:txBody>
        </p: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FF52FE73-D604-4662-9CBD-EFD1B874B8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16117" y="1169458"/>
              <a:ext cx="320628" cy="320721"/>
              <a:chOff x="6150944" y="1200923"/>
              <a:chExt cx="492294" cy="492439"/>
            </a:xfrm>
          </p:grpSpPr>
          <p:sp>
            <p:nvSpPr>
              <p:cNvPr id="56" name="Oval 41">
                <a:extLst>
                  <a:ext uri="{FF2B5EF4-FFF2-40B4-BE49-F238E27FC236}">
                    <a16:creationId xmlns:a16="http://schemas.microsoft.com/office/drawing/2014/main" id="{C56AC701-FB90-4A48-9359-A0D6417476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50944" y="1200923"/>
                <a:ext cx="492294" cy="49243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ijaya" panose="02020604020202020204" pitchFamily="18" charset="0"/>
                  <a:ea typeface="맑은 고딕" panose="020B0503020000020004" pitchFamily="34" charset="-127"/>
                  <a:cs typeface="Vijaya" panose="02020604020202020204" pitchFamily="18" charset="0"/>
                </a:endParaRPr>
              </a:p>
            </p:txBody>
          </p:sp>
          <p:sp>
            <p:nvSpPr>
              <p:cNvPr id="57" name="Rectangle 30">
                <a:extLst>
                  <a:ext uri="{FF2B5EF4-FFF2-40B4-BE49-F238E27FC236}">
                    <a16:creationId xmlns:a16="http://schemas.microsoft.com/office/drawing/2014/main" id="{05CD7C29-92E0-46A6-94A4-A02AD86940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73461" y="1292310"/>
                <a:ext cx="249580" cy="315161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30531">
                    <a:moveTo>
                      <a:pt x="720000" y="2697973"/>
                    </a:moveTo>
                    <a:cubicBezTo>
                      <a:pt x="680235" y="2697973"/>
                      <a:pt x="648000" y="2730208"/>
                      <a:pt x="648000" y="2769973"/>
                    </a:cubicBezTo>
                    <a:cubicBezTo>
                      <a:pt x="648000" y="2809738"/>
                      <a:pt x="680235" y="2841973"/>
                      <a:pt x="720000" y="2841973"/>
                    </a:cubicBezTo>
                    <a:lnTo>
                      <a:pt x="2520000" y="2841973"/>
                    </a:lnTo>
                    <a:cubicBezTo>
                      <a:pt x="2559765" y="2841973"/>
                      <a:pt x="2592000" y="2809738"/>
                      <a:pt x="2592000" y="2769973"/>
                    </a:cubicBezTo>
                    <a:cubicBezTo>
                      <a:pt x="2592000" y="2730208"/>
                      <a:pt x="2559765" y="2697973"/>
                      <a:pt x="2520000" y="2697973"/>
                    </a:cubicBezTo>
                    <a:close/>
                    <a:moveTo>
                      <a:pt x="720000" y="2366733"/>
                    </a:moveTo>
                    <a:cubicBezTo>
                      <a:pt x="680235" y="2366733"/>
                      <a:pt x="648000" y="2398968"/>
                      <a:pt x="648000" y="2438733"/>
                    </a:cubicBezTo>
                    <a:cubicBezTo>
                      <a:pt x="648000" y="2478498"/>
                      <a:pt x="680235" y="2510733"/>
                      <a:pt x="720000" y="2510733"/>
                    </a:cubicBezTo>
                    <a:lnTo>
                      <a:pt x="2520000" y="2510733"/>
                    </a:lnTo>
                    <a:cubicBezTo>
                      <a:pt x="2559765" y="2510733"/>
                      <a:pt x="2592000" y="2478498"/>
                      <a:pt x="2592000" y="2438733"/>
                    </a:cubicBezTo>
                    <a:cubicBezTo>
                      <a:pt x="2592000" y="2398968"/>
                      <a:pt x="2559765" y="2366733"/>
                      <a:pt x="2520000" y="2366733"/>
                    </a:cubicBezTo>
                    <a:close/>
                    <a:moveTo>
                      <a:pt x="720000" y="2035493"/>
                    </a:moveTo>
                    <a:cubicBezTo>
                      <a:pt x="680235" y="2035493"/>
                      <a:pt x="648000" y="2067728"/>
                      <a:pt x="648000" y="2107493"/>
                    </a:cubicBezTo>
                    <a:cubicBezTo>
                      <a:pt x="648000" y="2147258"/>
                      <a:pt x="680235" y="2179493"/>
                      <a:pt x="720000" y="2179493"/>
                    </a:cubicBezTo>
                    <a:lnTo>
                      <a:pt x="2520000" y="2179493"/>
                    </a:lnTo>
                    <a:cubicBezTo>
                      <a:pt x="2559765" y="2179493"/>
                      <a:pt x="2592000" y="2147258"/>
                      <a:pt x="2592000" y="2107493"/>
                    </a:cubicBezTo>
                    <a:cubicBezTo>
                      <a:pt x="2592000" y="2067728"/>
                      <a:pt x="2559765" y="2035493"/>
                      <a:pt x="2520000" y="2035493"/>
                    </a:cubicBezTo>
                    <a:close/>
                    <a:moveTo>
                      <a:pt x="720000" y="1704253"/>
                    </a:moveTo>
                    <a:cubicBezTo>
                      <a:pt x="680235" y="1704253"/>
                      <a:pt x="648000" y="1736488"/>
                      <a:pt x="648000" y="1776253"/>
                    </a:cubicBezTo>
                    <a:cubicBezTo>
                      <a:pt x="648000" y="1816018"/>
                      <a:pt x="680235" y="1848253"/>
                      <a:pt x="720000" y="1848253"/>
                    </a:cubicBezTo>
                    <a:lnTo>
                      <a:pt x="2520000" y="1848253"/>
                    </a:lnTo>
                    <a:cubicBezTo>
                      <a:pt x="2559765" y="1848253"/>
                      <a:pt x="2592000" y="1816018"/>
                      <a:pt x="2592000" y="1776253"/>
                    </a:cubicBezTo>
                    <a:cubicBezTo>
                      <a:pt x="2592000" y="1736488"/>
                      <a:pt x="2559765" y="1704253"/>
                      <a:pt x="2520000" y="1704253"/>
                    </a:cubicBezTo>
                    <a:close/>
                    <a:moveTo>
                      <a:pt x="720000" y="1373013"/>
                    </a:moveTo>
                    <a:cubicBezTo>
                      <a:pt x="680235" y="1373013"/>
                      <a:pt x="648000" y="1405248"/>
                      <a:pt x="648000" y="1445013"/>
                    </a:cubicBezTo>
                    <a:cubicBezTo>
                      <a:pt x="648000" y="1484778"/>
                      <a:pt x="680235" y="1517013"/>
                      <a:pt x="720000" y="1517013"/>
                    </a:cubicBezTo>
                    <a:lnTo>
                      <a:pt x="2520000" y="1517013"/>
                    </a:lnTo>
                    <a:cubicBezTo>
                      <a:pt x="2559765" y="1517013"/>
                      <a:pt x="2592000" y="1484778"/>
                      <a:pt x="2592000" y="1445013"/>
                    </a:cubicBezTo>
                    <a:cubicBezTo>
                      <a:pt x="2592000" y="1405248"/>
                      <a:pt x="2559765" y="1373013"/>
                      <a:pt x="2520000" y="1373013"/>
                    </a:cubicBezTo>
                    <a:close/>
                    <a:moveTo>
                      <a:pt x="720000" y="1041773"/>
                    </a:moveTo>
                    <a:cubicBezTo>
                      <a:pt x="680235" y="1041773"/>
                      <a:pt x="648000" y="1074008"/>
                      <a:pt x="648000" y="1113773"/>
                    </a:cubicBezTo>
                    <a:cubicBezTo>
                      <a:pt x="648000" y="1153538"/>
                      <a:pt x="680235" y="1185773"/>
                      <a:pt x="720000" y="1185773"/>
                    </a:cubicBezTo>
                    <a:lnTo>
                      <a:pt x="2520000" y="1185773"/>
                    </a:lnTo>
                    <a:cubicBezTo>
                      <a:pt x="2559765" y="1185773"/>
                      <a:pt x="2592000" y="1153538"/>
                      <a:pt x="2592000" y="1113773"/>
                    </a:cubicBezTo>
                    <a:cubicBezTo>
                      <a:pt x="2592000" y="1074008"/>
                      <a:pt x="2559765" y="1041773"/>
                      <a:pt x="2520000" y="1041773"/>
                    </a:cubicBezTo>
                    <a:close/>
                    <a:moveTo>
                      <a:pt x="0" y="305988"/>
                    </a:moveTo>
                    <a:lnTo>
                      <a:pt x="181957" y="305988"/>
                    </a:lnTo>
                    <a:lnTo>
                      <a:pt x="181957" y="470032"/>
                    </a:lnTo>
                    <a:cubicBezTo>
                      <a:pt x="181957" y="599267"/>
                      <a:pt x="286722" y="704032"/>
                      <a:pt x="415957" y="704032"/>
                    </a:cubicBezTo>
                    <a:cubicBezTo>
                      <a:pt x="545192" y="704032"/>
                      <a:pt x="649957" y="599267"/>
                      <a:pt x="649957" y="470032"/>
                    </a:cubicBezTo>
                    <a:lnTo>
                      <a:pt x="649957" y="305988"/>
                    </a:lnTo>
                    <a:lnTo>
                      <a:pt x="802357" y="305988"/>
                    </a:lnTo>
                    <a:lnTo>
                      <a:pt x="802357" y="470031"/>
                    </a:lnTo>
                    <a:cubicBezTo>
                      <a:pt x="802357" y="599266"/>
                      <a:pt x="907122" y="704031"/>
                      <a:pt x="1036357" y="704031"/>
                    </a:cubicBezTo>
                    <a:cubicBezTo>
                      <a:pt x="1165592" y="704031"/>
                      <a:pt x="1270357" y="599266"/>
                      <a:pt x="1270357" y="470031"/>
                    </a:cubicBezTo>
                    <a:lnTo>
                      <a:pt x="1270357" y="305988"/>
                    </a:lnTo>
                    <a:lnTo>
                      <a:pt x="1422757" y="305988"/>
                    </a:lnTo>
                    <a:lnTo>
                      <a:pt x="1422757" y="470030"/>
                    </a:lnTo>
                    <a:cubicBezTo>
                      <a:pt x="1422757" y="599265"/>
                      <a:pt x="1527522" y="704030"/>
                      <a:pt x="1656757" y="704030"/>
                    </a:cubicBezTo>
                    <a:cubicBezTo>
                      <a:pt x="1785992" y="704030"/>
                      <a:pt x="1890757" y="599265"/>
                      <a:pt x="1890757" y="470030"/>
                    </a:cubicBezTo>
                    <a:lnTo>
                      <a:pt x="1890757" y="305988"/>
                    </a:lnTo>
                    <a:lnTo>
                      <a:pt x="2043157" y="305988"/>
                    </a:lnTo>
                    <a:lnTo>
                      <a:pt x="2043157" y="470029"/>
                    </a:lnTo>
                    <a:cubicBezTo>
                      <a:pt x="2043157" y="599264"/>
                      <a:pt x="2147922" y="704029"/>
                      <a:pt x="2277157" y="704029"/>
                    </a:cubicBezTo>
                    <a:cubicBezTo>
                      <a:pt x="2406392" y="704029"/>
                      <a:pt x="2511157" y="599264"/>
                      <a:pt x="2511157" y="470029"/>
                    </a:cubicBezTo>
                    <a:lnTo>
                      <a:pt x="2511157" y="305988"/>
                    </a:lnTo>
                    <a:lnTo>
                      <a:pt x="2663557" y="305988"/>
                    </a:lnTo>
                    <a:lnTo>
                      <a:pt x="2663557" y="470028"/>
                    </a:lnTo>
                    <a:cubicBezTo>
                      <a:pt x="2663557" y="599263"/>
                      <a:pt x="2768322" y="704028"/>
                      <a:pt x="2897557" y="704028"/>
                    </a:cubicBezTo>
                    <a:cubicBezTo>
                      <a:pt x="3026792" y="704028"/>
                      <a:pt x="3131557" y="599263"/>
                      <a:pt x="3131557" y="470028"/>
                    </a:cubicBezTo>
                    <a:lnTo>
                      <a:pt x="3131557" y="305988"/>
                    </a:lnTo>
                    <a:lnTo>
                      <a:pt x="3240000" y="305988"/>
                    </a:lnTo>
                    <a:lnTo>
                      <a:pt x="3240000" y="3230531"/>
                    </a:lnTo>
                    <a:lnTo>
                      <a:pt x="0" y="3230531"/>
                    </a:lnTo>
                    <a:close/>
                    <a:moveTo>
                      <a:pt x="415957" y="4"/>
                    </a:moveTo>
                    <a:cubicBezTo>
                      <a:pt x="485545" y="4"/>
                      <a:pt x="541957" y="56416"/>
                      <a:pt x="541957" y="126004"/>
                    </a:cubicBezTo>
                    <a:lnTo>
                      <a:pt x="541957" y="485972"/>
                    </a:lnTo>
                    <a:cubicBezTo>
                      <a:pt x="541957" y="555560"/>
                      <a:pt x="485545" y="611972"/>
                      <a:pt x="415957" y="611972"/>
                    </a:cubicBezTo>
                    <a:cubicBezTo>
                      <a:pt x="346369" y="611972"/>
                      <a:pt x="289957" y="555560"/>
                      <a:pt x="289957" y="485972"/>
                    </a:cubicBezTo>
                    <a:lnTo>
                      <a:pt x="289957" y="126004"/>
                    </a:lnTo>
                    <a:cubicBezTo>
                      <a:pt x="289957" y="56416"/>
                      <a:pt x="346369" y="4"/>
                      <a:pt x="415957" y="4"/>
                    </a:cubicBezTo>
                    <a:close/>
                    <a:moveTo>
                      <a:pt x="1036357" y="3"/>
                    </a:moveTo>
                    <a:cubicBezTo>
                      <a:pt x="1105945" y="3"/>
                      <a:pt x="1162357" y="56415"/>
                      <a:pt x="1162357" y="126003"/>
                    </a:cubicBezTo>
                    <a:lnTo>
                      <a:pt x="1162357" y="485971"/>
                    </a:lnTo>
                    <a:cubicBezTo>
                      <a:pt x="1162357" y="555559"/>
                      <a:pt x="1105945" y="611971"/>
                      <a:pt x="1036357" y="611971"/>
                    </a:cubicBezTo>
                    <a:cubicBezTo>
                      <a:pt x="966769" y="611971"/>
                      <a:pt x="910357" y="555559"/>
                      <a:pt x="910357" y="485971"/>
                    </a:cubicBezTo>
                    <a:lnTo>
                      <a:pt x="910357" y="126003"/>
                    </a:lnTo>
                    <a:cubicBezTo>
                      <a:pt x="910357" y="56415"/>
                      <a:pt x="966769" y="3"/>
                      <a:pt x="1036357" y="3"/>
                    </a:cubicBezTo>
                    <a:close/>
                    <a:moveTo>
                      <a:pt x="1656757" y="2"/>
                    </a:moveTo>
                    <a:cubicBezTo>
                      <a:pt x="1726345" y="2"/>
                      <a:pt x="1782757" y="56414"/>
                      <a:pt x="1782757" y="126002"/>
                    </a:cubicBezTo>
                    <a:lnTo>
                      <a:pt x="1782757" y="485970"/>
                    </a:lnTo>
                    <a:cubicBezTo>
                      <a:pt x="1782757" y="555558"/>
                      <a:pt x="1726345" y="611970"/>
                      <a:pt x="1656757" y="611970"/>
                    </a:cubicBezTo>
                    <a:cubicBezTo>
                      <a:pt x="1587169" y="611970"/>
                      <a:pt x="1530757" y="555558"/>
                      <a:pt x="1530757" y="485970"/>
                    </a:cubicBezTo>
                    <a:lnTo>
                      <a:pt x="1530757" y="126002"/>
                    </a:lnTo>
                    <a:cubicBezTo>
                      <a:pt x="1530757" y="56414"/>
                      <a:pt x="1587169" y="2"/>
                      <a:pt x="1656757" y="2"/>
                    </a:cubicBezTo>
                    <a:close/>
                    <a:moveTo>
                      <a:pt x="2277157" y="1"/>
                    </a:moveTo>
                    <a:cubicBezTo>
                      <a:pt x="2346745" y="1"/>
                      <a:pt x="2403157" y="56413"/>
                      <a:pt x="2403157" y="126001"/>
                    </a:cubicBezTo>
                    <a:lnTo>
                      <a:pt x="2403157" y="485969"/>
                    </a:lnTo>
                    <a:cubicBezTo>
                      <a:pt x="2403157" y="555557"/>
                      <a:pt x="2346745" y="611969"/>
                      <a:pt x="2277157" y="611969"/>
                    </a:cubicBezTo>
                    <a:cubicBezTo>
                      <a:pt x="2207569" y="611969"/>
                      <a:pt x="2151157" y="555557"/>
                      <a:pt x="2151157" y="485969"/>
                    </a:cubicBezTo>
                    <a:lnTo>
                      <a:pt x="2151157" y="126001"/>
                    </a:lnTo>
                    <a:cubicBezTo>
                      <a:pt x="2151157" y="56413"/>
                      <a:pt x="2207569" y="1"/>
                      <a:pt x="2277157" y="1"/>
                    </a:cubicBezTo>
                    <a:close/>
                    <a:moveTo>
                      <a:pt x="2897557" y="0"/>
                    </a:moveTo>
                    <a:cubicBezTo>
                      <a:pt x="2967145" y="0"/>
                      <a:pt x="3023557" y="56412"/>
                      <a:pt x="3023557" y="126000"/>
                    </a:cubicBezTo>
                    <a:lnTo>
                      <a:pt x="3023557" y="485968"/>
                    </a:lnTo>
                    <a:cubicBezTo>
                      <a:pt x="3023557" y="555556"/>
                      <a:pt x="2967145" y="611968"/>
                      <a:pt x="2897557" y="611968"/>
                    </a:cubicBezTo>
                    <a:cubicBezTo>
                      <a:pt x="2827969" y="611968"/>
                      <a:pt x="2771557" y="555556"/>
                      <a:pt x="2771557" y="485968"/>
                    </a:cubicBezTo>
                    <a:lnTo>
                      <a:pt x="2771557" y="126000"/>
                    </a:lnTo>
                    <a:cubicBezTo>
                      <a:pt x="2771557" y="56412"/>
                      <a:pt x="2827969" y="0"/>
                      <a:pt x="28975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ijaya" panose="02020604020202020204" pitchFamily="18" charset="0"/>
                  <a:ea typeface="맑은 고딕" panose="020B0503020000020004" pitchFamily="34" charset="-127"/>
                  <a:cs typeface="Vijaya" panose="02020604020202020204" pitchFamily="18" charset="0"/>
                </a:endParaRPr>
              </a:p>
            </p:txBody>
          </p:sp>
        </p:grpSp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9F73B6B0-0882-484D-8A6A-FA10D6DB590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16117" y="1575199"/>
              <a:ext cx="325226" cy="336646"/>
              <a:chOff x="6150944" y="1902620"/>
              <a:chExt cx="499354" cy="516889"/>
            </a:xfrm>
          </p:grpSpPr>
          <p:sp>
            <p:nvSpPr>
              <p:cNvPr id="35" name="Oval 21">
                <a:extLst>
                  <a:ext uri="{FF2B5EF4-FFF2-40B4-BE49-F238E27FC236}">
                    <a16:creationId xmlns:a16="http://schemas.microsoft.com/office/drawing/2014/main" id="{06B85013-638F-42A3-9F07-EACB5DEA3A38}"/>
                  </a:ext>
                </a:extLst>
              </p:cNvPr>
              <p:cNvSpPr/>
              <p:nvPr/>
            </p:nvSpPr>
            <p:spPr>
              <a:xfrm rot="20700000">
                <a:off x="6294948" y="2107978"/>
                <a:ext cx="355350" cy="311531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ijaya" panose="02020604020202020204" pitchFamily="18" charset="0"/>
                  <a:ea typeface="맑은 고딕" panose="020B0503020000020004" pitchFamily="34" charset="-127"/>
                  <a:cs typeface="Vijaya" panose="02020604020202020204" pitchFamily="18" charset="0"/>
                </a:endParaRPr>
              </a:p>
            </p:txBody>
          </p:sp>
          <p:sp>
            <p:nvSpPr>
              <p:cNvPr id="62" name="Oval 49">
                <a:extLst>
                  <a:ext uri="{FF2B5EF4-FFF2-40B4-BE49-F238E27FC236}">
                    <a16:creationId xmlns:a16="http://schemas.microsoft.com/office/drawing/2014/main" id="{0AC6B7B7-9885-468C-9483-A7EACAF5E4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50944" y="1902620"/>
                <a:ext cx="492294" cy="49243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ijaya" panose="02020604020202020204" pitchFamily="18" charset="0"/>
                  <a:ea typeface="맑은 고딕" panose="020B0503020000020004" pitchFamily="34" charset="-127"/>
                  <a:cs typeface="Vijaya" panose="02020604020202020204" pitchFamily="18" charset="0"/>
                </a:endParaRPr>
              </a:p>
            </p:txBody>
          </p:sp>
          <p:sp>
            <p:nvSpPr>
              <p:cNvPr id="63" name="Oval 21">
                <a:extLst>
                  <a:ext uri="{FF2B5EF4-FFF2-40B4-BE49-F238E27FC236}">
                    <a16:creationId xmlns:a16="http://schemas.microsoft.com/office/drawing/2014/main" id="{0BED6F26-759B-4ACB-BA4A-1E70FA4BD719}"/>
                  </a:ext>
                </a:extLst>
              </p:cNvPr>
              <p:cNvSpPr/>
              <p:nvPr/>
            </p:nvSpPr>
            <p:spPr>
              <a:xfrm rot="20700000">
                <a:off x="6243888" y="2005576"/>
                <a:ext cx="355350" cy="311531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ijaya" panose="02020604020202020204" pitchFamily="18" charset="0"/>
                  <a:ea typeface="맑은 고딕" panose="020B0503020000020004" pitchFamily="34" charset="-127"/>
                  <a:cs typeface="Vijaya" panose="02020604020202020204" pitchFamily="18" charset="0"/>
                </a:endParaRPr>
              </a:p>
            </p:txBody>
          </p:sp>
        </p:grp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6CB834A9-561F-4949-8055-DE7437809B2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16635" y="2001784"/>
              <a:ext cx="320628" cy="354556"/>
              <a:chOff x="6150944" y="2577784"/>
              <a:chExt cx="492294" cy="544388"/>
            </a:xfrm>
          </p:grpSpPr>
          <p:sp>
            <p:nvSpPr>
              <p:cNvPr id="36" name="Trapezoid 3">
                <a:extLst>
                  <a:ext uri="{FF2B5EF4-FFF2-40B4-BE49-F238E27FC236}">
                    <a16:creationId xmlns:a16="http://schemas.microsoft.com/office/drawing/2014/main" id="{325DF943-6D5C-4A4C-B037-3F5B0C84ABA9}"/>
                  </a:ext>
                </a:extLst>
              </p:cNvPr>
              <p:cNvSpPr/>
              <p:nvPr/>
            </p:nvSpPr>
            <p:spPr>
              <a:xfrm>
                <a:off x="6314011" y="2799759"/>
                <a:ext cx="281457" cy="322413"/>
              </a:xfrm>
              <a:custGeom>
                <a:avLst/>
                <a:gdLst/>
                <a:ahLst/>
                <a:cxnLst/>
                <a:rect l="l" t="t" r="r" b="b"/>
                <a:pathLst>
                  <a:path w="3890855" h="3965475">
                    <a:moveTo>
                      <a:pt x="513635" y="2426125"/>
                    </a:moveTo>
                    <a:lnTo>
                      <a:pt x="1518439" y="2426125"/>
                    </a:lnTo>
                    <a:cubicBezTo>
                      <a:pt x="1550976" y="2510415"/>
                      <a:pt x="1581900" y="2596962"/>
                      <a:pt x="1610725" y="2683637"/>
                    </a:cubicBezTo>
                    <a:lnTo>
                      <a:pt x="901668" y="2683637"/>
                    </a:lnTo>
                    <a:lnTo>
                      <a:pt x="559881" y="3707964"/>
                    </a:lnTo>
                    <a:lnTo>
                      <a:pt x="1917114" y="3707964"/>
                    </a:lnTo>
                    <a:cubicBezTo>
                      <a:pt x="1925031" y="3729959"/>
                      <a:pt x="1931702" y="3744180"/>
                      <a:pt x="1936944" y="3749452"/>
                    </a:cubicBezTo>
                    <a:cubicBezTo>
                      <a:pt x="1940579" y="3743065"/>
                      <a:pt x="1945876" y="3728913"/>
                      <a:pt x="1952632" y="3707964"/>
                    </a:cubicBezTo>
                    <a:lnTo>
                      <a:pt x="3330974" y="3707964"/>
                    </a:lnTo>
                    <a:lnTo>
                      <a:pt x="2989187" y="2683637"/>
                    </a:lnTo>
                    <a:lnTo>
                      <a:pt x="2271337" y="2683637"/>
                    </a:lnTo>
                    <a:cubicBezTo>
                      <a:pt x="2301469" y="2597098"/>
                      <a:pt x="2333531" y="2510572"/>
                      <a:pt x="2366939" y="2426125"/>
                    </a:cubicBezTo>
                    <a:lnTo>
                      <a:pt x="3377220" y="2426125"/>
                    </a:lnTo>
                    <a:lnTo>
                      <a:pt x="3890855" y="3965475"/>
                    </a:lnTo>
                    <a:lnTo>
                      <a:pt x="0" y="3965475"/>
                    </a:lnTo>
                    <a:close/>
                    <a:moveTo>
                      <a:pt x="1936944" y="620869"/>
                    </a:moveTo>
                    <a:cubicBezTo>
                      <a:pt x="1782578" y="620869"/>
                      <a:pt x="1657440" y="746006"/>
                      <a:pt x="1657440" y="900372"/>
                    </a:cubicBezTo>
                    <a:cubicBezTo>
                      <a:pt x="1657440" y="1054738"/>
                      <a:pt x="1782578" y="1179876"/>
                      <a:pt x="1936944" y="1179876"/>
                    </a:cubicBezTo>
                    <a:cubicBezTo>
                      <a:pt x="2091310" y="1179876"/>
                      <a:pt x="2216447" y="1054738"/>
                      <a:pt x="2216447" y="900372"/>
                    </a:cubicBezTo>
                    <a:cubicBezTo>
                      <a:pt x="2216447" y="746006"/>
                      <a:pt x="2091310" y="620869"/>
                      <a:pt x="1936944" y="620869"/>
                    </a:cubicBezTo>
                    <a:close/>
                    <a:moveTo>
                      <a:pt x="1936944" y="0"/>
                    </a:moveTo>
                    <a:cubicBezTo>
                      <a:pt x="2169175" y="0"/>
                      <a:pt x="2401406" y="88593"/>
                      <a:pt x="2578592" y="265779"/>
                    </a:cubicBezTo>
                    <a:lnTo>
                      <a:pt x="2578592" y="265780"/>
                    </a:lnTo>
                    <a:cubicBezTo>
                      <a:pt x="2932964" y="620153"/>
                      <a:pt x="2888999" y="1155622"/>
                      <a:pt x="2578592" y="1549077"/>
                    </a:cubicBezTo>
                    <a:cubicBezTo>
                      <a:pt x="2248849" y="1967039"/>
                      <a:pt x="1976153" y="3125749"/>
                      <a:pt x="1936944" y="3194660"/>
                    </a:cubicBezTo>
                    <a:cubicBezTo>
                      <a:pt x="1883033" y="3140450"/>
                      <a:pt x="1647095" y="1944983"/>
                      <a:pt x="1295295" y="1549076"/>
                    </a:cubicBezTo>
                    <a:cubicBezTo>
                      <a:pt x="962406" y="1174450"/>
                      <a:pt x="940923" y="620152"/>
                      <a:pt x="1295295" y="265779"/>
                    </a:cubicBezTo>
                    <a:cubicBezTo>
                      <a:pt x="1472481" y="88593"/>
                      <a:pt x="1704713" y="0"/>
                      <a:pt x="19369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ijaya" panose="02020604020202020204" pitchFamily="18" charset="0"/>
                  <a:ea typeface="맑은 고딕" panose="020B0503020000020004" pitchFamily="34" charset="-127"/>
                  <a:cs typeface="Vijaya" panose="02020604020202020204" pitchFamily="18" charset="0"/>
                </a:endParaRPr>
              </a:p>
            </p:txBody>
          </p:sp>
          <p:sp>
            <p:nvSpPr>
              <p:cNvPr id="67" name="Oval 48">
                <a:extLst>
                  <a:ext uri="{FF2B5EF4-FFF2-40B4-BE49-F238E27FC236}">
                    <a16:creationId xmlns:a16="http://schemas.microsoft.com/office/drawing/2014/main" id="{7682862F-0283-4779-842E-8784999E1B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50944" y="2577784"/>
                <a:ext cx="492294" cy="49243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ijaya" panose="02020604020202020204" pitchFamily="18" charset="0"/>
                  <a:ea typeface="맑은 고딕" panose="020B0503020000020004" pitchFamily="34" charset="-127"/>
                  <a:cs typeface="Vijaya" panose="02020604020202020204" pitchFamily="18" charset="0"/>
                </a:endParaRPr>
              </a:p>
            </p:txBody>
          </p:sp>
          <p:sp>
            <p:nvSpPr>
              <p:cNvPr id="68" name="Trapezoid 3">
                <a:extLst>
                  <a:ext uri="{FF2B5EF4-FFF2-40B4-BE49-F238E27FC236}">
                    <a16:creationId xmlns:a16="http://schemas.microsoft.com/office/drawing/2014/main" id="{A237159E-4E6C-4171-936A-619121AE79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54113" y="2666634"/>
                <a:ext cx="289818" cy="295464"/>
              </a:xfrm>
              <a:custGeom>
                <a:avLst/>
                <a:gdLst/>
                <a:ahLst/>
                <a:cxnLst/>
                <a:rect l="l" t="t" r="r" b="b"/>
                <a:pathLst>
                  <a:path w="3890855" h="3965475">
                    <a:moveTo>
                      <a:pt x="513635" y="2426125"/>
                    </a:moveTo>
                    <a:lnTo>
                      <a:pt x="1518439" y="2426125"/>
                    </a:lnTo>
                    <a:cubicBezTo>
                      <a:pt x="1550976" y="2510415"/>
                      <a:pt x="1581900" y="2596962"/>
                      <a:pt x="1610725" y="2683637"/>
                    </a:cubicBezTo>
                    <a:lnTo>
                      <a:pt x="901668" y="2683637"/>
                    </a:lnTo>
                    <a:lnTo>
                      <a:pt x="559881" y="3707964"/>
                    </a:lnTo>
                    <a:lnTo>
                      <a:pt x="1917114" y="3707964"/>
                    </a:lnTo>
                    <a:cubicBezTo>
                      <a:pt x="1925031" y="3729959"/>
                      <a:pt x="1931702" y="3744180"/>
                      <a:pt x="1936944" y="3749452"/>
                    </a:cubicBezTo>
                    <a:cubicBezTo>
                      <a:pt x="1940579" y="3743065"/>
                      <a:pt x="1945876" y="3728913"/>
                      <a:pt x="1952632" y="3707964"/>
                    </a:cubicBezTo>
                    <a:lnTo>
                      <a:pt x="3330974" y="3707964"/>
                    </a:lnTo>
                    <a:lnTo>
                      <a:pt x="2989187" y="2683637"/>
                    </a:lnTo>
                    <a:lnTo>
                      <a:pt x="2271337" y="2683637"/>
                    </a:lnTo>
                    <a:cubicBezTo>
                      <a:pt x="2301469" y="2597098"/>
                      <a:pt x="2333531" y="2510572"/>
                      <a:pt x="2366939" y="2426125"/>
                    </a:cubicBezTo>
                    <a:lnTo>
                      <a:pt x="3377220" y="2426125"/>
                    </a:lnTo>
                    <a:lnTo>
                      <a:pt x="3890855" y="3965475"/>
                    </a:lnTo>
                    <a:lnTo>
                      <a:pt x="0" y="3965475"/>
                    </a:lnTo>
                    <a:close/>
                    <a:moveTo>
                      <a:pt x="1936944" y="620869"/>
                    </a:moveTo>
                    <a:cubicBezTo>
                      <a:pt x="1782578" y="620869"/>
                      <a:pt x="1657440" y="746006"/>
                      <a:pt x="1657440" y="900372"/>
                    </a:cubicBezTo>
                    <a:cubicBezTo>
                      <a:pt x="1657440" y="1054738"/>
                      <a:pt x="1782578" y="1179876"/>
                      <a:pt x="1936944" y="1179876"/>
                    </a:cubicBezTo>
                    <a:cubicBezTo>
                      <a:pt x="2091310" y="1179876"/>
                      <a:pt x="2216447" y="1054738"/>
                      <a:pt x="2216447" y="900372"/>
                    </a:cubicBezTo>
                    <a:cubicBezTo>
                      <a:pt x="2216447" y="746006"/>
                      <a:pt x="2091310" y="620869"/>
                      <a:pt x="1936944" y="620869"/>
                    </a:cubicBezTo>
                    <a:close/>
                    <a:moveTo>
                      <a:pt x="1936944" y="0"/>
                    </a:moveTo>
                    <a:cubicBezTo>
                      <a:pt x="2169175" y="0"/>
                      <a:pt x="2401406" y="88593"/>
                      <a:pt x="2578592" y="265779"/>
                    </a:cubicBezTo>
                    <a:lnTo>
                      <a:pt x="2578592" y="265780"/>
                    </a:lnTo>
                    <a:cubicBezTo>
                      <a:pt x="2932964" y="620153"/>
                      <a:pt x="2888999" y="1155622"/>
                      <a:pt x="2578592" y="1549077"/>
                    </a:cubicBezTo>
                    <a:cubicBezTo>
                      <a:pt x="2248849" y="1967039"/>
                      <a:pt x="1976153" y="3125749"/>
                      <a:pt x="1936944" y="3194660"/>
                    </a:cubicBezTo>
                    <a:cubicBezTo>
                      <a:pt x="1883033" y="3140450"/>
                      <a:pt x="1647095" y="1944983"/>
                      <a:pt x="1295295" y="1549076"/>
                    </a:cubicBezTo>
                    <a:cubicBezTo>
                      <a:pt x="962406" y="1174450"/>
                      <a:pt x="940923" y="620152"/>
                      <a:pt x="1295295" y="265779"/>
                    </a:cubicBezTo>
                    <a:cubicBezTo>
                      <a:pt x="1472481" y="88593"/>
                      <a:pt x="1704713" y="0"/>
                      <a:pt x="19369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ijaya" panose="02020604020202020204" pitchFamily="18" charset="0"/>
                  <a:ea typeface="맑은 고딕" panose="020B0503020000020004" pitchFamily="34" charset="-127"/>
                  <a:cs typeface="Vijaya" panose="02020604020202020204" pitchFamily="18" charset="0"/>
                </a:endParaRPr>
              </a:p>
            </p:txBody>
          </p:sp>
        </p:grp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6BA59C96-E4F6-4A12-B906-F2D703296AA7}"/>
                </a:ext>
              </a:extLst>
            </p:cNvPr>
            <p:cNvSpPr/>
            <p:nvPr/>
          </p:nvSpPr>
          <p:spPr>
            <a:xfrm>
              <a:off x="6441004" y="2066410"/>
              <a:ext cx="51515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altLang="zh-TW" sz="1600" dirty="0">
                  <a:latin typeface="Bahnschrift SemiBold SemiConden" panose="020B0502040204020203" pitchFamily="34" charset="0"/>
                  <a:ea typeface="Microsoft JhengHei UI Light" panose="020B0304030504040204" pitchFamily="34" charset="-120"/>
                  <a:cs typeface="Vijaya" panose="02020604020202020204" pitchFamily="18" charset="0"/>
                </a:rPr>
                <a:t>Mass production 250K units, deliver 50K units/month. To make it 300K in total under Evergreen fleet.</a:t>
              </a:r>
              <a:endParaRPr kumimoji="0" lang="zh-TW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endParaRP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84BE5CBA-2A0C-40AF-B36F-A66B467668EA}"/>
              </a:ext>
            </a:extLst>
          </p:cNvPr>
          <p:cNvGrpSpPr/>
          <p:nvPr/>
        </p:nvGrpSpPr>
        <p:grpSpPr>
          <a:xfrm>
            <a:off x="157128" y="1367605"/>
            <a:ext cx="4969209" cy="2631312"/>
            <a:chOff x="6983436" y="3872173"/>
            <a:chExt cx="4875591" cy="2525439"/>
          </a:xfrm>
        </p:grpSpPr>
        <p:pic>
          <p:nvPicPr>
            <p:cNvPr id="75" name="圖片 1" descr="image001">
              <a:extLst>
                <a:ext uri="{FF2B5EF4-FFF2-40B4-BE49-F238E27FC236}">
                  <a16:creationId xmlns:a16="http://schemas.microsoft.com/office/drawing/2014/main" id="{961744D2-E626-40A0-978F-C52C54B5C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2" t="8015" r="29358" b="57408"/>
            <a:stretch/>
          </p:blipFill>
          <p:spPr bwMode="auto">
            <a:xfrm>
              <a:off x="9631383" y="3872173"/>
              <a:ext cx="2227644" cy="1534057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026" name="Picture 2" descr="image011">
              <a:extLst>
                <a:ext uri="{FF2B5EF4-FFF2-40B4-BE49-F238E27FC236}">
                  <a16:creationId xmlns:a16="http://schemas.microsoft.com/office/drawing/2014/main" id="{195FE723-7934-45AC-8943-D9555E737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15" b="89560" l="10000" r="96842">
                          <a14:foregroundMark x1="14737" y1="11264" x2="14737" y2="11264"/>
                          <a14:foregroundMark x1="92982" y1="54670" x2="92807" y2="54396"/>
                          <a14:foregroundMark x1="96842" y1="48626" x2="96842" y2="48626"/>
                          <a14:foregroundMark x1="96491" y1="53022" x2="96491" y2="530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436" y="3954787"/>
              <a:ext cx="3822954" cy="244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橢圓 1">
              <a:extLst>
                <a:ext uri="{FF2B5EF4-FFF2-40B4-BE49-F238E27FC236}">
                  <a16:creationId xmlns:a16="http://schemas.microsoft.com/office/drawing/2014/main" id="{6A886CE5-32F1-4CED-AC9F-857013DA7544}"/>
                </a:ext>
              </a:extLst>
            </p:cNvPr>
            <p:cNvSpPr/>
            <p:nvPr/>
          </p:nvSpPr>
          <p:spPr>
            <a:xfrm>
              <a:off x="10096334" y="3995544"/>
              <a:ext cx="567791" cy="571672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" name="直線單箭頭接點 3">
              <a:extLst>
                <a:ext uri="{FF2B5EF4-FFF2-40B4-BE49-F238E27FC236}">
                  <a16:creationId xmlns:a16="http://schemas.microsoft.com/office/drawing/2014/main" id="{97CAE110-9676-4E87-ADE2-5AA630333279}"/>
                </a:ext>
              </a:extLst>
            </p:cNvPr>
            <p:cNvCxnSpPr/>
            <p:nvPr/>
          </p:nvCxnSpPr>
          <p:spPr>
            <a:xfrm flipH="1">
              <a:off x="9882183" y="4462329"/>
              <a:ext cx="311382" cy="31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5" name="圖片 44">
            <a:extLst>
              <a:ext uri="{FF2B5EF4-FFF2-40B4-BE49-F238E27FC236}">
                <a16:creationId xmlns:a16="http://schemas.microsoft.com/office/drawing/2014/main" id="{F245E2B2-9CB9-415D-8707-E1AE50E113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75" y="383209"/>
            <a:ext cx="590696" cy="590696"/>
          </a:xfrm>
          <a:prstGeom prst="rect">
            <a:avLst/>
          </a:prstGeom>
          <a:effectLst/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4CFAC2F2-606D-4EE4-B452-085DEF8BE1A1}"/>
              </a:ext>
            </a:extLst>
          </p:cNvPr>
          <p:cNvSpPr/>
          <p:nvPr/>
        </p:nvSpPr>
        <p:spPr>
          <a:xfrm>
            <a:off x="216000" y="252000"/>
            <a:ext cx="8552226" cy="775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r>
              <a:rPr lang="en-US" altLang="zh-TW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SMART</a:t>
            </a:r>
            <a:r>
              <a:rPr lang="zh-TW" altLang="en-US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(Dry) Containers - IoT</a:t>
            </a:r>
            <a:endParaRPr lang="zh-TW" altLang="en-US" sz="3600" b="1" dirty="0">
              <a:solidFill>
                <a:srgbClr val="007779"/>
              </a:solidFill>
              <a:latin typeface="Bahnschrift SemiBold SemiConden" panose="020B0502040204020203" pitchFamily="34" charset="0"/>
              <a:ea typeface="Microsoft JhengHei Light"/>
              <a:cs typeface="Vijaya" panose="02020604020202020204" pitchFamily="18" charset="0"/>
            </a:endParaRPr>
          </a:p>
        </p:txBody>
      </p:sp>
      <p:sp>
        <p:nvSpPr>
          <p:cNvPr id="47" name="圖說文字: 折線 46">
            <a:extLst>
              <a:ext uri="{FF2B5EF4-FFF2-40B4-BE49-F238E27FC236}">
                <a16:creationId xmlns:a16="http://schemas.microsoft.com/office/drawing/2014/main" id="{E004B67F-BA11-41D7-A7BA-49F083FDC4CA}"/>
              </a:ext>
            </a:extLst>
          </p:cNvPr>
          <p:cNvSpPr/>
          <p:nvPr/>
        </p:nvSpPr>
        <p:spPr>
          <a:xfrm>
            <a:off x="1303633" y="1496148"/>
            <a:ext cx="1411448" cy="254902"/>
          </a:xfrm>
          <a:prstGeom prst="borderCallout2">
            <a:avLst>
              <a:gd name="adj1" fmla="val 31120"/>
              <a:gd name="adj2" fmla="val -886"/>
              <a:gd name="adj3" fmla="val 47613"/>
              <a:gd name="adj4" fmla="val -21880"/>
              <a:gd name="adj5" fmla="val 428199"/>
              <a:gd name="adj6" fmla="val -617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050" dirty="0">
                <a:solidFill>
                  <a:schemeClr val="tx1"/>
                </a:solidFill>
                <a:latin typeface="Bahnschrift SemiBold SemiConden" panose="020B0502040204020203" pitchFamily="34" charset="0"/>
                <a:cs typeface="Vijaya" panose="02020604020202020204" pitchFamily="18" charset="0"/>
              </a:rPr>
              <a:t>Powered by solar panel</a:t>
            </a:r>
            <a:endParaRPr lang="zh-TW" altLang="en-US" sz="1050" dirty="0">
              <a:solidFill>
                <a:schemeClr val="tx1"/>
              </a:solidFill>
              <a:latin typeface="Bahnschrift SemiBold SemiConden" panose="020B0502040204020203" pitchFamily="34" charset="0"/>
              <a:cs typeface="Vijaya" panose="02020604020202020204" pitchFamily="18" charset="0"/>
            </a:endParaRPr>
          </a:p>
        </p:txBody>
      </p:sp>
      <p:sp>
        <p:nvSpPr>
          <p:cNvPr id="51" name="TextBox 21">
            <a:extLst>
              <a:ext uri="{FF2B5EF4-FFF2-40B4-BE49-F238E27FC236}">
                <a16:creationId xmlns:a16="http://schemas.microsoft.com/office/drawing/2014/main" id="{DF1EB429-FD7B-4962-B0D7-C30F65A7877A}"/>
              </a:ext>
            </a:extLst>
          </p:cNvPr>
          <p:cNvSpPr txBox="1"/>
          <p:nvPr/>
        </p:nvSpPr>
        <p:spPr>
          <a:xfrm>
            <a:off x="230163" y="1166665"/>
            <a:ext cx="344282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Functions Available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hnschrift SemiBold SemiConden" panose="020B0502040204020203" pitchFamily="34" charset="0"/>
              <a:ea typeface="맑은 고딕" panose="020B0503020000020004" pitchFamily="34" charset="-127"/>
              <a:cs typeface="Vijaya" panose="02020604020202020204" pitchFamily="18" charset="0"/>
            </a:endParaRPr>
          </a:p>
        </p:txBody>
      </p:sp>
      <p:sp>
        <p:nvSpPr>
          <p:cNvPr id="76" name="投影片編號版面配置區 4">
            <a:extLst>
              <a:ext uri="{FF2B5EF4-FFF2-40B4-BE49-F238E27FC236}">
                <a16:creationId xmlns:a16="http://schemas.microsoft.com/office/drawing/2014/main" id="{863123DE-C90B-4C6C-8310-47FB5963A57C}"/>
              </a:ext>
            </a:extLst>
          </p:cNvPr>
          <p:cNvSpPr txBox="1">
            <a:spLocks/>
          </p:cNvSpPr>
          <p:nvPr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fld id="{0C913308-F349-4B6D-A68A-DD1791B4A57B}" type="slidenum">
              <a:rPr lang="zh-CN" altLang="en-US" sz="1333">
                <a:solidFill>
                  <a:srgbClr val="000000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pPr algn="r" defTabSz="1219170"/>
              <a:t>7</a:t>
            </a:fld>
            <a:endParaRPr lang="zh-CN" altLang="en-US" sz="1333" dirty="0">
              <a:solidFill>
                <a:srgbClr val="000000"/>
              </a:solidFill>
              <a:latin typeface="Vijaya" panose="02020604020202020204" pitchFamily="18" charset="0"/>
              <a:ea typeface="微軟正黑體" panose="020B0604030504040204" pitchFamily="34" charset="-120"/>
              <a:cs typeface="Vijaya" panose="02020604020202020204" pitchFamily="18" charset="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D9FD8CDE-5465-4CF3-8660-252AFD05E5A8}"/>
              </a:ext>
            </a:extLst>
          </p:cNvPr>
          <p:cNvGrpSpPr/>
          <p:nvPr/>
        </p:nvGrpSpPr>
        <p:grpSpPr>
          <a:xfrm>
            <a:off x="5848912" y="2594875"/>
            <a:ext cx="3918048" cy="2253340"/>
            <a:chOff x="8147636" y="3758153"/>
            <a:chExt cx="3777271" cy="2413029"/>
          </a:xfrm>
        </p:grpSpPr>
        <p:pic>
          <p:nvPicPr>
            <p:cNvPr id="79" name="Picture 6">
              <a:extLst>
                <a:ext uri="{FF2B5EF4-FFF2-40B4-BE49-F238E27FC236}">
                  <a16:creationId xmlns:a16="http://schemas.microsoft.com/office/drawing/2014/main" id="{85994B72-C27C-4084-A521-6CE3114FE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7636" y="3758153"/>
              <a:ext cx="3777271" cy="2413029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29891703-041B-422A-AC52-5F801CD0D2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2956" t="10180"/>
            <a:stretch/>
          </p:blipFill>
          <p:spPr>
            <a:xfrm>
              <a:off x="8651622" y="3945758"/>
              <a:ext cx="2788152" cy="2007738"/>
            </a:xfrm>
            <a:prstGeom prst="rect">
              <a:avLst/>
            </a:prstGeom>
          </p:spPr>
        </p:pic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CC75F775-B124-4B53-862E-FD01946557E4}"/>
              </a:ext>
            </a:extLst>
          </p:cNvPr>
          <p:cNvGrpSpPr/>
          <p:nvPr/>
        </p:nvGrpSpPr>
        <p:grpSpPr>
          <a:xfrm>
            <a:off x="9445358" y="2821786"/>
            <a:ext cx="1644513" cy="1129146"/>
            <a:chOff x="9393550" y="3633285"/>
            <a:chExt cx="2253806" cy="1282610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92B90684-EABA-46B3-831F-2870FC17E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3062" t="42920" r="32974" b="13023"/>
            <a:stretch/>
          </p:blipFill>
          <p:spPr>
            <a:xfrm>
              <a:off x="9393550" y="3701888"/>
              <a:ext cx="2253806" cy="1214007"/>
            </a:xfrm>
            <a:prstGeom prst="wedgeRoundRectCallout">
              <a:avLst>
                <a:gd name="adj1" fmla="val -34988"/>
                <a:gd name="adj2" fmla="val 73997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BFA7DDE4-29A7-4FF4-90E1-87B887709B95}"/>
                </a:ext>
              </a:extLst>
            </p:cNvPr>
            <p:cNvSpPr/>
            <p:nvPr/>
          </p:nvSpPr>
          <p:spPr>
            <a:xfrm>
              <a:off x="10212927" y="3976831"/>
              <a:ext cx="647176" cy="617347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1C295BD-F225-49E4-A5FD-8DB77D55086E}"/>
                </a:ext>
              </a:extLst>
            </p:cNvPr>
            <p:cNvSpPr/>
            <p:nvPr/>
          </p:nvSpPr>
          <p:spPr>
            <a:xfrm>
              <a:off x="9731456" y="3633285"/>
              <a:ext cx="89800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dirty="0" err="1">
                  <a:solidFill>
                    <a:schemeClr val="bg1">
                      <a:lumMod val="50000"/>
                    </a:schemeClr>
                  </a:solidFill>
                  <a:latin typeface="Vijaya" panose="02020604020202020204" pitchFamily="18" charset="0"/>
                  <a:ea typeface="微軟正黑體" panose="020B0604030504040204" pitchFamily="34" charset="-120"/>
                  <a:cs typeface="Vijaya" panose="02020604020202020204" pitchFamily="18" charset="0"/>
                </a:rPr>
                <a:t>GeoFencing</a:t>
              </a:r>
              <a:endParaRPr lang="zh-TW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85" name="矩形 84">
            <a:extLst>
              <a:ext uri="{FF2B5EF4-FFF2-40B4-BE49-F238E27FC236}">
                <a16:creationId xmlns:a16="http://schemas.microsoft.com/office/drawing/2014/main" id="{5450AC91-73A3-4458-AA38-C7BAC0CECD03}"/>
              </a:ext>
            </a:extLst>
          </p:cNvPr>
          <p:cNvSpPr/>
          <p:nvPr/>
        </p:nvSpPr>
        <p:spPr>
          <a:xfrm>
            <a:off x="9294612" y="4069412"/>
            <a:ext cx="27703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Smart Container Tracking Dashboard</a:t>
            </a:r>
            <a:endParaRPr lang="zh-TW" altLang="en-US" sz="1400" dirty="0">
              <a:latin typeface="Bahnschrift SemiBold SemiConden" panose="020B0502040204020203" pitchFamily="34" charset="0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D9BDC56C-AE7D-46D1-B730-8982B9038AA5}"/>
              </a:ext>
            </a:extLst>
          </p:cNvPr>
          <p:cNvSpPr/>
          <p:nvPr/>
        </p:nvSpPr>
        <p:spPr>
          <a:xfrm>
            <a:off x="6239003" y="6191306"/>
            <a:ext cx="5213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TW" b="1" u="sng" dirty="0">
                <a:solidFill>
                  <a:srgbClr val="FF0000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Attention : </a:t>
            </a:r>
            <a:r>
              <a:rPr lang="zh-TW" altLang="en-US" b="1" u="sng" dirty="0">
                <a:solidFill>
                  <a:srgbClr val="FF0000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b="1" u="sng" dirty="0">
                <a:solidFill>
                  <a:srgbClr val="FF0000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DO NOT remove IOT device from container.</a:t>
            </a:r>
            <a:endParaRPr lang="en-US" altLang="zh-TW" sz="2400" b="1" u="sng" dirty="0">
              <a:solidFill>
                <a:srgbClr val="FF0000"/>
              </a:solidFill>
              <a:latin typeface="Bahnschrift SemiBold SemiConden" panose="020B0502040204020203" pitchFamily="34" charset="0"/>
              <a:ea typeface="微軟正黑體" panose="020B0604030504040204" pitchFamily="34" charset="-120"/>
              <a:cs typeface="Vijaya" panose="02020604020202020204" pitchFamily="18" charset="0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C7DFC23D-1C90-4997-AC62-D03CEC5D7A30}"/>
              </a:ext>
            </a:extLst>
          </p:cNvPr>
          <p:cNvGrpSpPr>
            <a:grpSpLocks noChangeAspect="1"/>
          </p:cNvGrpSpPr>
          <p:nvPr/>
        </p:nvGrpSpPr>
        <p:grpSpPr>
          <a:xfrm>
            <a:off x="5964821" y="2954692"/>
            <a:ext cx="700132" cy="1582547"/>
            <a:chOff x="5897940" y="3636551"/>
            <a:chExt cx="871437" cy="1969757"/>
          </a:xfrm>
        </p:grpSpPr>
        <p:pic>
          <p:nvPicPr>
            <p:cNvPr id="87" name="圖片 86">
              <a:extLst>
                <a:ext uri="{FF2B5EF4-FFF2-40B4-BE49-F238E27FC236}">
                  <a16:creationId xmlns:a16="http://schemas.microsoft.com/office/drawing/2014/main" id="{0B36FEB2-BB4D-42BE-8DE5-EF67F2FD8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50000" y1="48000" x2="52857" y2="55429"/>
                          <a14:foregroundMark x1="63214" y1="42286" x2="56786" y2="61714"/>
                          <a14:foregroundMark x1="55357" y1="29143" x2="55714" y2="57714"/>
                          <a14:foregroundMark x1="55714" y1="57714" x2="55714" y2="57714"/>
                          <a14:foregroundMark x1="57143" y1="46286" x2="58214" y2="86857"/>
                          <a14:foregroundMark x1="43929" y1="50286" x2="42500" y2="70286"/>
                          <a14:foregroundMark x1="45000" y1="35429" x2="44286" y2="57714"/>
                          <a14:foregroundMark x1="25000" y1="35429" x2="23929" y2="74286"/>
                          <a14:foregroundMark x1="39286" y1="40571" x2="40000" y2="70286"/>
                        </a14:backgroundRemoval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60976" y="4167179"/>
              <a:ext cx="745364" cy="464863"/>
            </a:xfrm>
            <a:prstGeom prst="rect">
              <a:avLst/>
            </a:prstGeom>
          </p:spPr>
        </p:pic>
        <p:pic>
          <p:nvPicPr>
            <p:cNvPr id="88" name="圖片 87">
              <a:extLst>
                <a:ext uri="{FF2B5EF4-FFF2-40B4-BE49-F238E27FC236}">
                  <a16:creationId xmlns:a16="http://schemas.microsoft.com/office/drawing/2014/main" id="{6E6BA998-E0A2-4F5D-AB42-38FC87EAE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59763" y1="46528" x2="59763" y2="46528"/>
                          <a14:foregroundMark x1="56805" y1="32639" x2="56805" y2="51389"/>
                          <a14:foregroundMark x1="59763" y1="14583" x2="62722" y2="42361"/>
                          <a14:foregroundMark x1="58580" y1="62500" x2="63905" y2="65972"/>
                          <a14:foregroundMark x1="65680" y1="56944" x2="60355" y2="80556"/>
                          <a14:foregroundMark x1="53254" y1="57639" x2="68047" y2="83333"/>
                          <a14:foregroundMark x1="49704" y1="61111" x2="50888" y2="86806"/>
                          <a14:foregroundMark x1="71598" y1="30556" x2="78698" y2="29861"/>
                          <a14:foregroundMark x1="79290" y1="22917" x2="79290" y2="22917"/>
                          <a14:foregroundMark x1="31953" y1="40278" x2="31953" y2="40278"/>
                          <a14:foregroundMark x1="43787" y1="25000" x2="43787" y2="44444"/>
                          <a14:foregroundMark x1="36095" y1="25000" x2="38462" y2="38889"/>
                          <a14:foregroundMark x1="42604" y1="25000" x2="39053" y2="22917"/>
                          <a14:foregroundMark x1="50296" y1="27778" x2="40237" y2="27778"/>
                          <a14:foregroundMark x1="30769" y1="29167" x2="25444" y2="49306"/>
                          <a14:foregroundMark x1="31953" y1="58333" x2="38462" y2="56944"/>
                          <a14:foregroundMark x1="42604" y1="61806" x2="36095" y2="61806"/>
                          <a14:foregroundMark x1="33136" y1="50694" x2="28402" y2="56944"/>
                          <a14:foregroundMark x1="34911" y1="47917" x2="42604" y2="46528"/>
                          <a14:foregroundMark x1="27219" y1="55556" x2="27219" y2="59722"/>
                          <a14:backgroundMark x1="36686" y1="22222" x2="36686" y2="24863"/>
                          <a14:backgroundMark x1="27592" y1="59722" x2="27811" y2="63194"/>
                          <a14:backgroundMark x1="40828" y1="55556" x2="40206" y2="56723"/>
                        </a14:backgroundRemoval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751693">
              <a:off x="6008442" y="4615880"/>
              <a:ext cx="650178" cy="552820"/>
            </a:xfrm>
            <a:prstGeom prst="rect">
              <a:avLst/>
            </a:prstGeom>
          </p:spPr>
        </p:pic>
        <p:pic>
          <p:nvPicPr>
            <p:cNvPr id="89" name="圖片 88">
              <a:extLst>
                <a:ext uri="{FF2B5EF4-FFF2-40B4-BE49-F238E27FC236}">
                  <a16:creationId xmlns:a16="http://schemas.microsoft.com/office/drawing/2014/main" id="{76EC1BC8-23F6-40FF-9D78-D6D24F029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98899" y="3636551"/>
              <a:ext cx="669518" cy="624047"/>
            </a:xfrm>
            <a:prstGeom prst="rect">
              <a:avLst/>
            </a:prstGeom>
          </p:spPr>
        </p:pic>
        <p:pic>
          <p:nvPicPr>
            <p:cNvPr id="90" name="圖片 89">
              <a:extLst>
                <a:ext uri="{FF2B5EF4-FFF2-40B4-BE49-F238E27FC236}">
                  <a16:creationId xmlns:a16="http://schemas.microsoft.com/office/drawing/2014/main" id="{F93B2C23-0328-47E9-848E-9970D073D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>
                          <a14:foregroundMark x1="50202" y1="37857" x2="50202" y2="37857"/>
                          <a14:foregroundMark x1="62753" y1="30000" x2="62753" y2="30000"/>
                          <a14:foregroundMark x1="70850" y1="62857" x2="70850" y2="62857"/>
                          <a14:foregroundMark x1="80972" y1="60714" x2="80972" y2="60714"/>
                          <a14:foregroundMark x1="32389" y1="40714" x2="32389" y2="40714"/>
                          <a14:foregroundMark x1="34413" y1="43571" x2="34413" y2="43571"/>
                        </a14:backgroundRemoval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97940" y="5113425"/>
              <a:ext cx="871437" cy="492883"/>
            </a:xfrm>
            <a:prstGeom prst="rect">
              <a:avLst/>
            </a:prstGeom>
          </p:spPr>
        </p:pic>
      </p:grp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F3B6F4A7-ABEE-4043-855A-24189A90843D}"/>
              </a:ext>
            </a:extLst>
          </p:cNvPr>
          <p:cNvSpPr txBox="1"/>
          <p:nvPr/>
        </p:nvSpPr>
        <p:spPr>
          <a:xfrm>
            <a:off x="200009" y="4422852"/>
            <a:ext cx="576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Powered through internal battery recharged using an integrated solar panel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Remotely programmable EPC Gen2 compliant RFID tag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Bahnschrift SemiBold SemiConden" panose="020B0502040204020203" pitchFamily="34" charset="0"/>
                <a:ea typeface="新細明體" panose="02020500000000000000" pitchFamily="18" charset="-120"/>
                <a:cs typeface="Vijaya" panose="02020604020202020204" pitchFamily="18" charset="0"/>
              </a:rPr>
              <a:t>Wireless cellular and BLE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Bahnschrift SemiBold SemiConden" panose="020B0502040204020203" pitchFamily="34" charset="0"/>
                <a:ea typeface="新細明體" panose="02020500000000000000" pitchFamily="18" charset="-120"/>
                <a:cs typeface="Vijaya" panose="02020604020202020204" pitchFamily="18" charset="0"/>
              </a:rPr>
              <a:t>3-axis digital accelerometer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Bahnschrift SemiBold SemiConden" panose="020B0502040204020203" pitchFamily="34" charset="0"/>
                <a:ea typeface="新細明體" panose="02020500000000000000" pitchFamily="18" charset="-120"/>
                <a:cs typeface="Vijaya" panose="02020604020202020204" pitchFamily="18" charset="0"/>
              </a:rPr>
              <a:t>Built-in cellular antenna, GPS/GNSS antenna and BLE antenna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err="1">
                <a:solidFill>
                  <a:schemeClr val="bg1">
                    <a:lumMod val="50000"/>
                  </a:schemeClr>
                </a:solidFill>
                <a:latin typeface="Bahnschrift SemiBold SemiConden" panose="020B0502040204020203" pitchFamily="34" charset="0"/>
                <a:cs typeface="Vijaya" panose="02020604020202020204" pitchFamily="18" charset="0"/>
              </a:rPr>
              <a:t>GPS,GLONASS,BeiDou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Bahnschrift SemiBold SemiConden" panose="020B0502040204020203" pitchFamily="34" charset="0"/>
                <a:cs typeface="Vijaya" panose="02020604020202020204" pitchFamily="18" charset="0"/>
              </a:rPr>
              <a:t>, </a:t>
            </a:r>
            <a:r>
              <a:rPr lang="en-US" altLang="zh-TW" sz="1400" dirty="0" err="1">
                <a:solidFill>
                  <a:schemeClr val="bg1">
                    <a:lumMod val="50000"/>
                  </a:schemeClr>
                </a:solidFill>
                <a:latin typeface="Bahnschrift SemiBold SemiConden" panose="020B0502040204020203" pitchFamily="34" charset="0"/>
                <a:cs typeface="Vijaya" panose="02020604020202020204" pitchFamily="18" charset="0"/>
              </a:rPr>
              <a:t>Galieleo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Bahnschrift SemiBold SemiConden" panose="020B0502040204020203" pitchFamily="34" charset="0"/>
                <a:cs typeface="Vijaya" panose="02020604020202020204" pitchFamily="18" charset="0"/>
              </a:rPr>
              <a:t> and QZSS support</a:t>
            </a: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Bahnschrift SemiBold SemiConden" panose="020B0502040204020203" pitchFamily="34" charset="0"/>
              <a:ea typeface="新細明體" panose="02020500000000000000" pitchFamily="18" charset="-120"/>
              <a:cs typeface="Vijaya" panose="02020604020202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Bahnschrift SemiBold SemiConden" panose="020B0502040204020203" pitchFamily="34" charset="0"/>
                <a:ea typeface="新細明體" panose="02020500000000000000" pitchFamily="18" charset="-120"/>
                <a:cs typeface="Vijaya" panose="02020604020202020204" pitchFamily="18" charset="0"/>
              </a:rPr>
              <a:t>Tamper detection sensor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Bahnschrift SemiBold SemiConden" panose="020B0502040204020203" pitchFamily="34" charset="0"/>
                <a:ea typeface="新細明體" panose="02020500000000000000" pitchFamily="18" charset="-120"/>
                <a:cs typeface="Vijaya" panose="02020604020202020204" pitchFamily="18" charset="0"/>
              </a:rPr>
              <a:t>Ambient temperature sensor to measure internal and external temperature for abnormal rates of change.*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Bahnschrift SemiBold SemiConden" panose="020B0502040204020203" pitchFamily="34" charset="0"/>
              <a:ea typeface="新細明體" panose="02020500000000000000" pitchFamily="18" charset="-120"/>
              <a:cs typeface="Vijaya" panose="020206040202020202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A77E10B-1848-4106-A6B8-64B0BBFFC7F4}"/>
              </a:ext>
            </a:extLst>
          </p:cNvPr>
          <p:cNvSpPr/>
          <p:nvPr/>
        </p:nvSpPr>
        <p:spPr>
          <a:xfrm>
            <a:off x="6151590" y="4858530"/>
            <a:ext cx="57667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n"/>
              <a:defRPr/>
            </a:pPr>
            <a:r>
              <a:rPr lang="en-US" altLang="zh-TW" sz="1600" dirty="0">
                <a:solidFill>
                  <a:srgbClr val="0000FF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Container tracking, integrated with SOL+ data, expedite inventory control, promote potential hinterland export, reduce empty repo.</a:t>
            </a:r>
          </a:p>
          <a:p>
            <a:pPr marL="285750" lvl="0" indent="-285750">
              <a:buFont typeface="Wingdings" panose="05000000000000000000" pitchFamily="2" charset="2"/>
              <a:buChar char="n"/>
              <a:defRPr/>
            </a:pPr>
            <a:r>
              <a:rPr lang="en-US" altLang="zh-TW" sz="1600" dirty="0">
                <a:solidFill>
                  <a:srgbClr val="0000FF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With light/shock/door/Temperature sensors, helping to identify the timing and root of cause and/or L/P tracing.</a:t>
            </a:r>
          </a:p>
          <a:p>
            <a:pPr marL="285750" lvl="0" indent="-285750">
              <a:buFont typeface="Wingdings" panose="05000000000000000000" pitchFamily="2" charset="2"/>
              <a:buChar char="n"/>
              <a:defRPr/>
            </a:pPr>
            <a:endParaRPr lang="en-US" altLang="zh-TW" sz="1600" dirty="0">
              <a:solidFill>
                <a:srgbClr val="0000FF"/>
              </a:solidFill>
              <a:latin typeface="Bahnschrift SemiBold SemiConden" panose="020B0502040204020203" pitchFamily="34" charset="0"/>
              <a:ea typeface="微軟正黑體" panose="020B0604030504040204" pitchFamily="34" charset="-12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5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357;p29">
            <a:extLst>
              <a:ext uri="{FF2B5EF4-FFF2-40B4-BE49-F238E27FC236}">
                <a16:creationId xmlns:a16="http://schemas.microsoft.com/office/drawing/2014/main" id="{100D28D8-1ADF-4050-921E-9413CD01A8B3}"/>
              </a:ext>
            </a:extLst>
          </p:cNvPr>
          <p:cNvSpPr/>
          <p:nvPr/>
        </p:nvSpPr>
        <p:spPr>
          <a:xfrm>
            <a:off x="10977940" y="3452874"/>
            <a:ext cx="1074800" cy="984599"/>
          </a:xfrm>
          <a:custGeom>
            <a:avLst/>
            <a:gdLst/>
            <a:ahLst/>
            <a:cxnLst/>
            <a:rect l="l" t="t" r="r" b="b"/>
            <a:pathLst>
              <a:path w="4809" h="4810" extrusionOk="0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25000"/>
                <a:lumOff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 sz="1867" dirty="0"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  <p:sp>
        <p:nvSpPr>
          <p:cNvPr id="138" name="投影片編號版面配置區 4">
            <a:extLst>
              <a:ext uri="{FF2B5EF4-FFF2-40B4-BE49-F238E27FC236}">
                <a16:creationId xmlns:a16="http://schemas.microsoft.com/office/drawing/2014/main" id="{2C6C2B27-6956-401D-B05F-B4FA66F8B4D7}"/>
              </a:ext>
            </a:extLst>
          </p:cNvPr>
          <p:cNvSpPr txBox="1">
            <a:spLocks/>
          </p:cNvSpPr>
          <p:nvPr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fld id="{0C913308-F349-4B6D-A68A-DD1791B4A57B}" type="slidenum">
              <a:rPr lang="zh-CN" altLang="en-US" sz="1333">
                <a:solidFill>
                  <a:srgbClr val="000000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pPr algn="r" defTabSz="1219170"/>
              <a:t>8</a:t>
            </a:fld>
            <a:endParaRPr lang="zh-CN" altLang="en-US" sz="1333" dirty="0">
              <a:solidFill>
                <a:srgbClr val="000000"/>
              </a:solidFill>
              <a:latin typeface="Vijaya" panose="02020604020202020204" pitchFamily="18" charset="0"/>
              <a:ea typeface="微軟正黑體" panose="020B0604030504040204" pitchFamily="34" charset="-120"/>
              <a:cs typeface="Vijaya" panose="02020604020202020204" pitchFamily="18" charset="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3FD6CEDE-A7C5-439F-9BBE-3D42ED85D8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t="-21" r="6662" b="21"/>
          <a:stretch/>
        </p:blipFill>
        <p:spPr>
          <a:xfrm>
            <a:off x="6122445" y="2164641"/>
            <a:ext cx="6069552" cy="3456384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B964B53-6025-4313-940A-F9470C315C01}"/>
              </a:ext>
            </a:extLst>
          </p:cNvPr>
          <p:cNvSpPr/>
          <p:nvPr/>
        </p:nvSpPr>
        <p:spPr>
          <a:xfrm>
            <a:off x="360000" y="927866"/>
            <a:ext cx="5470458" cy="500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ts val="2000"/>
              </a:lnSpc>
            </a:pPr>
            <a:endParaRPr lang="en-US" altLang="ko-KR" sz="4800" dirty="0">
              <a:latin typeface="Bahnschrift SemiBold SemiConden" panose="020B0502040204020203" pitchFamily="34" charset="0"/>
              <a:ea typeface="Microsoft JhengHei UI" panose="020B0604030504040204" pitchFamily="34" charset="-120"/>
              <a:cs typeface="Vijaya" panose="02020604020202020204" pitchFamily="18" charset="0"/>
            </a:endParaRPr>
          </a:p>
          <a:p>
            <a:pPr defTabSz="1219170">
              <a:lnSpc>
                <a:spcPts val="2000"/>
              </a:lnSpc>
            </a:pPr>
            <a:r>
              <a:rPr lang="en-US" altLang="zh-TW" sz="3200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            </a:t>
            </a:r>
            <a:r>
              <a:rPr lang="en-US" altLang="zh-TW" sz="3200" b="1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Daily to-do at a Glance</a:t>
            </a:r>
            <a:r>
              <a:rPr lang="en-US" altLang="zh-TW" sz="3200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.</a:t>
            </a:r>
            <a:r>
              <a:rPr lang="en-US" altLang="ko-KR" sz="3200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 </a:t>
            </a:r>
          </a:p>
          <a:p>
            <a:pPr defTabSz="1219170">
              <a:lnSpc>
                <a:spcPts val="2000"/>
              </a:lnSpc>
            </a:pPr>
            <a:endParaRPr lang="en-US" altLang="ko-KR" sz="3200" dirty="0">
              <a:latin typeface="Bahnschrift SemiBold SemiConden" panose="020B0502040204020203" pitchFamily="34" charset="0"/>
              <a:ea typeface="Microsoft JhengHei UI" panose="020B0604030504040204" pitchFamily="34" charset="-120"/>
              <a:cs typeface="Vijaya" panose="02020604020202020204" pitchFamily="18" charset="0"/>
            </a:endParaRPr>
          </a:p>
          <a:p>
            <a:pPr marL="380990" indent="-380990" defTabSz="121917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Finish daily To-Do.</a:t>
            </a:r>
          </a:p>
          <a:p>
            <a:pPr marL="380990" indent="-380990" defTabSz="121917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Make sure movement status processed timely </a:t>
            </a:r>
          </a:p>
          <a:p>
            <a:pPr lvl="1" defTabSz="1219170">
              <a:lnSpc>
                <a:spcPts val="2500"/>
              </a:lnSpc>
            </a:pPr>
            <a:r>
              <a:rPr lang="en-US" altLang="zh-TW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and punctually.</a:t>
            </a:r>
          </a:p>
          <a:p>
            <a:pPr lvl="1" defTabSz="1219170">
              <a:lnSpc>
                <a:spcPts val="2500"/>
              </a:lnSpc>
            </a:pPr>
            <a:r>
              <a:rPr lang="en-US" altLang="zh-TW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-EDI </a:t>
            </a:r>
            <a:r>
              <a:rPr lang="en-US" altLang="zh-TW" u="sng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Transmission</a:t>
            </a:r>
            <a:r>
              <a:rPr lang="en-US" altLang="zh-TW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 within </a:t>
            </a:r>
            <a:r>
              <a:rPr lang="en-US" altLang="zh-TW" u="sng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2 hours</a:t>
            </a:r>
          </a:p>
          <a:p>
            <a:pPr lvl="1" defTabSz="1219170">
              <a:lnSpc>
                <a:spcPts val="2500"/>
              </a:lnSpc>
            </a:pPr>
            <a:r>
              <a:rPr lang="en-US" altLang="zh-TW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-Status updated within </a:t>
            </a:r>
            <a:r>
              <a:rPr lang="en-US" altLang="zh-TW" u="sng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1 day </a:t>
            </a:r>
            <a:r>
              <a:rPr lang="en-US" altLang="zh-TW" sz="1050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(*Applied to non-EDI</a:t>
            </a:r>
            <a:r>
              <a:rPr lang="zh-TW" altLang="en-US" sz="1050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1050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Reporting)</a:t>
            </a:r>
            <a:endParaRPr lang="en-US" altLang="zh-TW" dirty="0">
              <a:latin typeface="Bahnschrift SemiBold SemiConden" panose="020B0502040204020203" pitchFamily="34" charset="0"/>
              <a:ea typeface="Microsoft JhengHei UI" panose="020B0604030504040204" pitchFamily="34" charset="-120"/>
              <a:cs typeface="Vijaya" panose="02020604020202020204" pitchFamily="18" charset="0"/>
            </a:endParaRPr>
          </a:p>
          <a:p>
            <a:pPr lvl="1" defTabSz="1219170">
              <a:lnSpc>
                <a:spcPts val="2500"/>
              </a:lnSpc>
            </a:pPr>
            <a:r>
              <a:rPr lang="en-US" altLang="zh-TW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-</a:t>
            </a:r>
            <a:r>
              <a:rPr lang="en-US" altLang="zh-TW" u="sng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Pending status</a:t>
            </a:r>
            <a:r>
              <a:rPr lang="en-US" altLang="zh-TW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 should be reviewed and update</a:t>
            </a:r>
          </a:p>
          <a:p>
            <a:pPr lvl="1" defTabSz="1219170">
              <a:lnSpc>
                <a:spcPts val="2500"/>
              </a:lnSpc>
            </a:pPr>
            <a:r>
              <a:rPr lang="en-US" altLang="zh-TW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 within </a:t>
            </a:r>
            <a:r>
              <a:rPr lang="en-US" altLang="zh-TW" u="sng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3 days</a:t>
            </a:r>
          </a:p>
          <a:p>
            <a:pPr marL="380990" indent="-380990" defTabSz="121917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Overdue container tracing:</a:t>
            </a:r>
          </a:p>
          <a:p>
            <a:pPr lvl="1" defTabSz="1219170">
              <a:lnSpc>
                <a:spcPts val="2500"/>
              </a:lnSpc>
            </a:pPr>
            <a:r>
              <a:rPr lang="en-US" altLang="zh-TW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-Clean out 30 days overdue right away.</a:t>
            </a:r>
          </a:p>
          <a:p>
            <a:pPr lvl="1" defTabSz="1219170">
              <a:lnSpc>
                <a:spcPts val="2500"/>
              </a:lnSpc>
            </a:pPr>
            <a:r>
              <a:rPr lang="en-US" altLang="zh-TW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-Claim for DV once fallen into long overdue</a:t>
            </a:r>
          </a:p>
          <a:p>
            <a:pPr lvl="1" defTabSz="1219170">
              <a:lnSpc>
                <a:spcPts val="2500"/>
              </a:lnSpc>
            </a:pPr>
            <a:r>
              <a:rPr lang="en-US" altLang="zh-TW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 and/or no proof of existence.</a:t>
            </a:r>
          </a:p>
          <a:p>
            <a:pPr lvl="1" defTabSz="1219170">
              <a:lnSpc>
                <a:spcPts val="2500"/>
              </a:lnSpc>
            </a:pPr>
            <a:r>
              <a:rPr lang="en-US" altLang="zh-TW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-Comply with Custom Regulation to evacuate</a:t>
            </a:r>
          </a:p>
          <a:p>
            <a:pPr lvl="1" defTabSz="1219170">
              <a:lnSpc>
                <a:spcPts val="2500"/>
              </a:lnSpc>
            </a:pPr>
            <a:r>
              <a:rPr lang="en-US" altLang="zh-TW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 containers at 1</a:t>
            </a:r>
            <a:r>
              <a:rPr lang="en-US" altLang="zh-TW" baseline="30000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st</a:t>
            </a:r>
            <a:r>
              <a:rPr lang="en-US" altLang="zh-TW" dirty="0"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 priority.</a:t>
            </a:r>
            <a:endParaRPr lang="zh-TW" altLang="en-US" sz="2000" dirty="0">
              <a:latin typeface="Bahnschrift SemiBold SemiConden" panose="020B0502040204020203" pitchFamily="34" charset="0"/>
              <a:ea typeface="Microsoft JhengHei UI" panose="020B0604030504040204" pitchFamily="34" charset="-120"/>
              <a:cs typeface="Vijaya" panose="020206040202020202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688E678-B0E6-4EED-8D41-D93A5CACD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365" y="5764768"/>
            <a:ext cx="1476375" cy="2667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9A023AC-D5D2-40FB-BDA5-595A2F400F76}"/>
              </a:ext>
            </a:extLst>
          </p:cNvPr>
          <p:cNvSpPr/>
          <p:nvPr/>
        </p:nvSpPr>
        <p:spPr>
          <a:xfrm>
            <a:off x="216000" y="252000"/>
            <a:ext cx="8552226" cy="775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r>
              <a:rPr lang="en-US" altLang="ko-KR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SOL</a:t>
            </a:r>
            <a:r>
              <a:rPr lang="en-US" altLang="ko-KR" sz="3600" b="1" baseline="30000" dirty="0">
                <a:solidFill>
                  <a:srgbClr val="007779"/>
                </a:solidFill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+</a:t>
            </a:r>
            <a:r>
              <a:rPr lang="en-US" altLang="ko-KR" sz="3600" b="1" dirty="0">
                <a:solidFill>
                  <a:srgbClr val="007779"/>
                </a:solidFill>
                <a:latin typeface="Bahnschrift SemiBold SemiConden" panose="020B0502040204020203" pitchFamily="34" charset="0"/>
                <a:ea typeface="Microsoft JhengHei UI" panose="020B0604030504040204" pitchFamily="34" charset="-120"/>
                <a:cs typeface="Vijaya" panose="02020604020202020204" pitchFamily="18" charset="0"/>
              </a:rPr>
              <a:t> MY EQC Dashboard</a:t>
            </a:r>
            <a:endParaRPr lang="zh-TW" altLang="en-US" sz="3600" b="1" dirty="0">
              <a:solidFill>
                <a:srgbClr val="007779"/>
              </a:solidFill>
              <a:latin typeface="Bahnschrift SemiBold SemiConden" panose="020B0502040204020203" pitchFamily="34" charset="0"/>
              <a:ea typeface="Microsoft JhengHei Light"/>
              <a:cs typeface="Vijaya" panose="02020604020202020204" pitchFamily="18" charset="0"/>
            </a:endParaRPr>
          </a:p>
        </p:txBody>
      </p:sp>
      <p:sp>
        <p:nvSpPr>
          <p:cNvPr id="2" name="圖說文字: 折線 1">
            <a:extLst>
              <a:ext uri="{FF2B5EF4-FFF2-40B4-BE49-F238E27FC236}">
                <a16:creationId xmlns:a16="http://schemas.microsoft.com/office/drawing/2014/main" id="{668E371F-8C50-48B4-AE13-4B72BD55B10B}"/>
              </a:ext>
            </a:extLst>
          </p:cNvPr>
          <p:cNvSpPr/>
          <p:nvPr/>
        </p:nvSpPr>
        <p:spPr>
          <a:xfrm>
            <a:off x="9869215" y="1425442"/>
            <a:ext cx="2322786" cy="277792"/>
          </a:xfrm>
          <a:prstGeom prst="borderCallout2">
            <a:avLst>
              <a:gd name="adj1" fmla="val 37667"/>
              <a:gd name="adj2" fmla="val -1546"/>
              <a:gd name="adj3" fmla="val 37668"/>
              <a:gd name="adj4" fmla="val -10785"/>
              <a:gd name="adj5" fmla="val 627354"/>
              <a:gd name="adj6" fmla="val -2011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050" dirty="0">
                <a:solidFill>
                  <a:schemeClr val="tx1"/>
                </a:solidFill>
                <a:latin typeface="Bahnschrift SemiBold SemiConden" panose="020B0502040204020203" pitchFamily="34" charset="0"/>
                <a:cs typeface="Vijaya" panose="02020604020202020204" pitchFamily="18" charset="0"/>
              </a:rPr>
              <a:t>Summarized by item and pending cases</a:t>
            </a:r>
            <a:endParaRPr lang="zh-TW" altLang="en-US" sz="1050" dirty="0">
              <a:solidFill>
                <a:schemeClr val="tx1"/>
              </a:solidFill>
              <a:latin typeface="Bahnschrift SemiBold SemiConden" panose="020B0502040204020203" pitchFamily="34" charset="0"/>
              <a:cs typeface="Vijaya" panose="02020604020202020204" pitchFamily="18" charset="0"/>
            </a:endParaRPr>
          </a:p>
        </p:txBody>
      </p:sp>
      <p:sp>
        <p:nvSpPr>
          <p:cNvPr id="11" name="圖說文字: 折線 10">
            <a:extLst>
              <a:ext uri="{FF2B5EF4-FFF2-40B4-BE49-F238E27FC236}">
                <a16:creationId xmlns:a16="http://schemas.microsoft.com/office/drawing/2014/main" id="{1B7D2E9C-EC6D-4884-BCA3-AD91ED26E1DB}"/>
              </a:ext>
            </a:extLst>
          </p:cNvPr>
          <p:cNvSpPr/>
          <p:nvPr/>
        </p:nvSpPr>
        <p:spPr>
          <a:xfrm>
            <a:off x="6691445" y="1088420"/>
            <a:ext cx="2565571" cy="278502"/>
          </a:xfrm>
          <a:prstGeom prst="borderCallout2">
            <a:avLst>
              <a:gd name="adj1" fmla="val 45167"/>
              <a:gd name="adj2" fmla="val 270"/>
              <a:gd name="adj3" fmla="val 41393"/>
              <a:gd name="adj4" fmla="val -10112"/>
              <a:gd name="adj5" fmla="val 720298"/>
              <a:gd name="adj6" fmla="val -17918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050" dirty="0">
                <a:solidFill>
                  <a:schemeClr val="tx1"/>
                </a:solidFill>
                <a:latin typeface="Bahnschrift SemiBold SemiConden" panose="020B0502040204020203" pitchFamily="34" charset="0"/>
                <a:cs typeface="Vijaya" panose="02020604020202020204" pitchFamily="18" charset="0"/>
              </a:rPr>
              <a:t>Reorganized according to users’ preference</a:t>
            </a:r>
            <a:endParaRPr lang="zh-TW" altLang="en-US" sz="1050" dirty="0">
              <a:solidFill>
                <a:schemeClr val="tx1"/>
              </a:solidFill>
              <a:latin typeface="Bahnschrift SemiBold SemiConden" panose="020B0502040204020203" pitchFamily="34" charset="0"/>
              <a:cs typeface="Vijaya" panose="02020604020202020204" pitchFamily="18" charset="0"/>
            </a:endParaRPr>
          </a:p>
        </p:txBody>
      </p:sp>
      <p:sp>
        <p:nvSpPr>
          <p:cNvPr id="12" name="圖說文字: 折線 11">
            <a:extLst>
              <a:ext uri="{FF2B5EF4-FFF2-40B4-BE49-F238E27FC236}">
                <a16:creationId xmlns:a16="http://schemas.microsoft.com/office/drawing/2014/main" id="{97790604-5BF4-4F70-AC44-B199E4543E1D}"/>
              </a:ext>
            </a:extLst>
          </p:cNvPr>
          <p:cNvSpPr/>
          <p:nvPr/>
        </p:nvSpPr>
        <p:spPr>
          <a:xfrm>
            <a:off x="7337863" y="1425442"/>
            <a:ext cx="1272737" cy="278502"/>
          </a:xfrm>
          <a:prstGeom prst="borderCallout2">
            <a:avLst>
              <a:gd name="adj1" fmla="val 45167"/>
              <a:gd name="adj2" fmla="val -1727"/>
              <a:gd name="adj3" fmla="val 45167"/>
              <a:gd name="adj4" fmla="val -19970"/>
              <a:gd name="adj5" fmla="val 407890"/>
              <a:gd name="adj6" fmla="val -23955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050" dirty="0">
                <a:solidFill>
                  <a:schemeClr val="tx1"/>
                </a:solidFill>
                <a:latin typeface="Bahnschrift SemiBold SemiConden" panose="020B0502040204020203" pitchFamily="34" charset="0"/>
                <a:cs typeface="Vijaya" panose="02020604020202020204" pitchFamily="18" charset="0"/>
              </a:rPr>
              <a:t>Data refreshed daily</a:t>
            </a:r>
            <a:endParaRPr lang="zh-TW" altLang="en-US" sz="1050" dirty="0">
              <a:solidFill>
                <a:schemeClr val="tx1"/>
              </a:solidFill>
              <a:latin typeface="Bahnschrift SemiBold SemiConden" panose="020B0502040204020203" pitchFamily="34" charset="0"/>
              <a:cs typeface="Vijaya" panose="02020604020202020204" pitchFamily="18" charset="0"/>
            </a:endParaRPr>
          </a:p>
        </p:txBody>
      </p:sp>
      <p:sp>
        <p:nvSpPr>
          <p:cNvPr id="13" name="圖說文字: 折線 12">
            <a:extLst>
              <a:ext uri="{FF2B5EF4-FFF2-40B4-BE49-F238E27FC236}">
                <a16:creationId xmlns:a16="http://schemas.microsoft.com/office/drawing/2014/main" id="{325E25CF-4DC5-472B-99FD-08D234E439C5}"/>
              </a:ext>
            </a:extLst>
          </p:cNvPr>
          <p:cNvSpPr/>
          <p:nvPr/>
        </p:nvSpPr>
        <p:spPr>
          <a:xfrm>
            <a:off x="6496050" y="3636579"/>
            <a:ext cx="1659978" cy="308594"/>
          </a:xfrm>
          <a:prstGeom prst="borderCallout2">
            <a:avLst>
              <a:gd name="adj1" fmla="val 59791"/>
              <a:gd name="adj2" fmla="val -1540"/>
              <a:gd name="adj3" fmla="val 59791"/>
              <a:gd name="adj4" fmla="val -10042"/>
              <a:gd name="adj5" fmla="val 260827"/>
              <a:gd name="adj6" fmla="val 7196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050" dirty="0">
                <a:solidFill>
                  <a:schemeClr val="tx1"/>
                </a:solidFill>
                <a:latin typeface="Bahnschrift SemiBold SemiConden" panose="020B0502040204020203" pitchFamily="34" charset="0"/>
                <a:cs typeface="Vijaya" panose="02020604020202020204" pitchFamily="18" charset="0"/>
              </a:rPr>
              <a:t>Double click to link to main screen of each items</a:t>
            </a:r>
            <a:endParaRPr lang="zh-TW" altLang="en-US" sz="1050" dirty="0">
              <a:solidFill>
                <a:schemeClr val="tx1"/>
              </a:solidFill>
              <a:latin typeface="Bahnschrift SemiBold SemiConden" panose="020B0502040204020203" pitchFamily="34" charset="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6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4BD87DE4-D02C-436B-B1EA-A1074BDC46BD}"/>
              </a:ext>
            </a:extLst>
          </p:cNvPr>
          <p:cNvSpPr/>
          <p:nvPr/>
        </p:nvSpPr>
        <p:spPr>
          <a:xfrm>
            <a:off x="8008883" y="3742001"/>
            <a:ext cx="3920499" cy="2942578"/>
          </a:xfrm>
          <a:prstGeom prst="roundRect">
            <a:avLst/>
          </a:prstGeom>
          <a:solidFill>
            <a:srgbClr val="E3F6E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4">
            <a:extLst>
              <a:ext uri="{FF2B5EF4-FFF2-40B4-BE49-F238E27FC236}">
                <a16:creationId xmlns:a16="http://schemas.microsoft.com/office/drawing/2014/main" id="{967EB77D-86A9-4083-8802-48E0AD0E0653}"/>
              </a:ext>
            </a:extLst>
          </p:cNvPr>
          <p:cNvSpPr txBox="1">
            <a:spLocks/>
          </p:cNvSpPr>
          <p:nvPr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fld id="{0C913308-F349-4B6D-A68A-DD1791B4A57B}" type="slidenum">
              <a:rPr lang="zh-CN" altLang="en-US" sz="1333">
                <a:solidFill>
                  <a:srgbClr val="000000"/>
                </a:solidFill>
                <a:latin typeface="Vijaya" panose="02020604020202020204" pitchFamily="18" charset="0"/>
                <a:ea typeface="微軟正黑體" panose="020B0604030504040204" pitchFamily="34" charset="-120"/>
                <a:cs typeface="Vijaya" panose="02020604020202020204" pitchFamily="18" charset="0"/>
              </a:rPr>
              <a:pPr algn="r" defTabSz="1219170"/>
              <a:t>9</a:t>
            </a:fld>
            <a:endParaRPr lang="zh-CN" altLang="en-US" sz="1333" dirty="0">
              <a:solidFill>
                <a:srgbClr val="000000"/>
              </a:solidFill>
              <a:latin typeface="Vijaya" panose="02020604020202020204" pitchFamily="18" charset="0"/>
              <a:ea typeface="微軟正黑體" panose="020B0604030504040204" pitchFamily="34" charset="-120"/>
              <a:cs typeface="Vijaya" panose="020206040202020202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376D372-A03E-449C-90D8-79FCD286D821}"/>
              </a:ext>
            </a:extLst>
          </p:cNvPr>
          <p:cNvSpPr txBox="1"/>
          <p:nvPr/>
        </p:nvSpPr>
        <p:spPr>
          <a:xfrm>
            <a:off x="572325" y="1272251"/>
            <a:ext cx="7098245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en-US" altLang="zh-TW" sz="3600" b="1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Plan for 2025 : </a:t>
            </a:r>
          </a:p>
          <a:p>
            <a:pPr>
              <a:defRPr/>
            </a:pPr>
            <a:r>
              <a:rPr lang="en-US" altLang="zh-TW" sz="3600" b="1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  </a:t>
            </a:r>
            <a:r>
              <a:rPr lang="en-US" altLang="zh-TW" sz="4000" b="1" i="1" u="sng" dirty="0">
                <a:solidFill>
                  <a:srgbClr val="C00000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Make it Balance</a:t>
            </a:r>
          </a:p>
          <a:p>
            <a:pPr marL="1200144" lvl="2" indent="-285744">
              <a:lnSpc>
                <a:spcPts val="35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Based on </a:t>
            </a:r>
            <a:r>
              <a:rPr lang="en-US" altLang="zh-TW" sz="2400" dirty="0" err="1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On</a:t>
            </a:r>
            <a:r>
              <a:rPr lang="zh-TW" altLang="en-US" sz="24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24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Hire/New Built : </a:t>
            </a:r>
            <a:r>
              <a:rPr lang="en-US" altLang="zh-TW" sz="32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+270K </a:t>
            </a:r>
            <a:r>
              <a:rPr lang="en-US" altLang="zh-TW" sz="24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TEU</a:t>
            </a:r>
          </a:p>
          <a:p>
            <a:pPr marL="1200144" lvl="2" indent="-285744">
              <a:lnSpc>
                <a:spcPts val="35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400" b="1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Target to Off Hire/Sell</a:t>
            </a:r>
            <a:r>
              <a:rPr lang="en-US" altLang="zh-TW" sz="24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2400" b="1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: </a:t>
            </a:r>
            <a:r>
              <a:rPr lang="zh-TW" altLang="en-US" sz="2400" b="1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3200" b="1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-270K </a:t>
            </a:r>
            <a:r>
              <a:rPr lang="en-US" altLang="zh-TW" sz="24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TEU</a:t>
            </a:r>
          </a:p>
          <a:p>
            <a:pPr marL="1200144" lvl="2" indent="-285744">
              <a:lnSpc>
                <a:spcPts val="35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Balance</a:t>
            </a:r>
            <a:r>
              <a:rPr lang="zh-TW" altLang="en-US" sz="24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r>
              <a:rPr lang="en-US" altLang="zh-TW" sz="24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+/-</a:t>
            </a:r>
            <a:r>
              <a:rPr lang="en-US" altLang="zh-TW" sz="32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0 </a:t>
            </a:r>
            <a:r>
              <a:rPr lang="en-US" altLang="zh-TW" sz="24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TEU</a:t>
            </a:r>
            <a:r>
              <a:rPr lang="zh-TW" altLang="en-US" sz="24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</a:t>
            </a:r>
            <a:endParaRPr lang="zh-TW" altLang="en-US" sz="2400" dirty="0">
              <a:latin typeface="Bahnschrift SemiBold SemiConden" panose="020B0502040204020203" pitchFamily="34" charset="0"/>
              <a:ea typeface="新細明體" panose="02020500000000000000" pitchFamily="18" charset="-120"/>
              <a:cs typeface="Vijaya" panose="02020604020202020204" pitchFamily="18" charset="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4C7C22BD-C427-4498-8C6F-ACD6164558C2}"/>
              </a:ext>
            </a:extLst>
          </p:cNvPr>
          <p:cNvGrpSpPr>
            <a:grpSpLocks noChangeAspect="1"/>
          </p:cNvGrpSpPr>
          <p:nvPr/>
        </p:nvGrpSpPr>
        <p:grpSpPr>
          <a:xfrm>
            <a:off x="8183649" y="1879255"/>
            <a:ext cx="1400111" cy="1194179"/>
            <a:chOff x="2908965" y="2324286"/>
            <a:chExt cx="2651720" cy="2261704"/>
          </a:xfrm>
        </p:grpSpPr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E6EF4B15-B566-4FA7-A2A8-376C801241DE}"/>
                </a:ext>
              </a:extLst>
            </p:cNvPr>
            <p:cNvGrpSpPr/>
            <p:nvPr/>
          </p:nvGrpSpPr>
          <p:grpSpPr>
            <a:xfrm>
              <a:off x="2938195" y="2324286"/>
              <a:ext cx="2622490" cy="588336"/>
              <a:chOff x="2938195" y="2303431"/>
              <a:chExt cx="2622490" cy="588336"/>
            </a:xfrm>
          </p:grpSpPr>
          <p:pic>
            <p:nvPicPr>
              <p:cNvPr id="61" name="Picture 17">
                <a:extLst>
                  <a:ext uri="{FF2B5EF4-FFF2-40B4-BE49-F238E27FC236}">
                    <a16:creationId xmlns:a16="http://schemas.microsoft.com/office/drawing/2014/main" id="{79A1B17A-46AE-4956-8118-40DF0BE1E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38195" y="2303431"/>
                <a:ext cx="522965" cy="588336"/>
              </a:xfrm>
              <a:prstGeom prst="rect">
                <a:avLst/>
              </a:prstGeom>
            </p:spPr>
          </p:pic>
          <p:pic>
            <p:nvPicPr>
              <p:cNvPr id="62" name="Picture 41">
                <a:extLst>
                  <a:ext uri="{FF2B5EF4-FFF2-40B4-BE49-F238E27FC236}">
                    <a16:creationId xmlns:a16="http://schemas.microsoft.com/office/drawing/2014/main" id="{CB7457C5-7E09-49AD-B1CE-820C4A43C0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63076" y="2303431"/>
                <a:ext cx="522965" cy="588336"/>
              </a:xfrm>
              <a:prstGeom prst="rect">
                <a:avLst/>
              </a:prstGeom>
            </p:spPr>
          </p:pic>
          <p:pic>
            <p:nvPicPr>
              <p:cNvPr id="63" name="Picture 42">
                <a:extLst>
                  <a:ext uri="{FF2B5EF4-FFF2-40B4-BE49-F238E27FC236}">
                    <a16:creationId xmlns:a16="http://schemas.microsoft.com/office/drawing/2014/main" id="{C05987A4-58EE-47BE-9773-F7FC45C1A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7957" y="2303431"/>
                <a:ext cx="522965" cy="588336"/>
              </a:xfrm>
              <a:prstGeom prst="rect">
                <a:avLst/>
              </a:prstGeom>
              <a:noFill/>
            </p:spPr>
          </p:pic>
          <p:pic>
            <p:nvPicPr>
              <p:cNvPr id="64" name="Picture 43">
                <a:extLst>
                  <a:ext uri="{FF2B5EF4-FFF2-40B4-BE49-F238E27FC236}">
                    <a16:creationId xmlns:a16="http://schemas.microsoft.com/office/drawing/2014/main" id="{FEF8C11F-236F-4558-835E-DBDE20BE3C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12838" y="2303431"/>
                <a:ext cx="522965" cy="588336"/>
              </a:xfrm>
              <a:prstGeom prst="rect">
                <a:avLst/>
              </a:prstGeom>
              <a:noFill/>
            </p:spPr>
          </p:pic>
          <p:pic>
            <p:nvPicPr>
              <p:cNvPr id="65" name="Picture 43">
                <a:extLst>
                  <a:ext uri="{FF2B5EF4-FFF2-40B4-BE49-F238E27FC236}">
                    <a16:creationId xmlns:a16="http://schemas.microsoft.com/office/drawing/2014/main" id="{C70A5453-BC8B-4011-973A-81CA1912C4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7720" y="2303431"/>
                <a:ext cx="522965" cy="588336"/>
              </a:xfrm>
              <a:prstGeom prst="rect">
                <a:avLst/>
              </a:prstGeom>
              <a:noFill/>
            </p:spPr>
          </p:pic>
        </p:grp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69E3C2B6-8142-4366-A718-1311B8AD49AB}"/>
                </a:ext>
              </a:extLst>
            </p:cNvPr>
            <p:cNvGrpSpPr/>
            <p:nvPr/>
          </p:nvGrpSpPr>
          <p:grpSpPr>
            <a:xfrm>
              <a:off x="2938195" y="2867043"/>
              <a:ext cx="2622490" cy="588336"/>
              <a:chOff x="3049194" y="2303431"/>
              <a:chExt cx="2622490" cy="588336"/>
            </a:xfrm>
          </p:grpSpPr>
          <p:pic>
            <p:nvPicPr>
              <p:cNvPr id="56" name="Picture 17">
                <a:extLst>
                  <a:ext uri="{FF2B5EF4-FFF2-40B4-BE49-F238E27FC236}">
                    <a16:creationId xmlns:a16="http://schemas.microsoft.com/office/drawing/2014/main" id="{A9C420C5-EB15-488D-90F8-3E5EC6833F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9194" y="2303431"/>
                <a:ext cx="522965" cy="588336"/>
              </a:xfrm>
              <a:prstGeom prst="rect">
                <a:avLst/>
              </a:prstGeom>
            </p:spPr>
          </p:pic>
          <p:pic>
            <p:nvPicPr>
              <p:cNvPr id="57" name="Picture 41">
                <a:extLst>
                  <a:ext uri="{FF2B5EF4-FFF2-40B4-BE49-F238E27FC236}">
                    <a16:creationId xmlns:a16="http://schemas.microsoft.com/office/drawing/2014/main" id="{42803FA6-6E3F-4EB3-A9DF-EB86E3C94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74075" y="2303431"/>
                <a:ext cx="522965" cy="588336"/>
              </a:xfrm>
              <a:prstGeom prst="rect">
                <a:avLst/>
              </a:prstGeom>
            </p:spPr>
          </p:pic>
          <p:pic>
            <p:nvPicPr>
              <p:cNvPr id="58" name="Picture 42">
                <a:extLst>
                  <a:ext uri="{FF2B5EF4-FFF2-40B4-BE49-F238E27FC236}">
                    <a16:creationId xmlns:a16="http://schemas.microsoft.com/office/drawing/2014/main" id="{8035FB83-D84A-41B8-99AC-61C9DE1EA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98956" y="2303431"/>
                <a:ext cx="522965" cy="588336"/>
              </a:xfrm>
              <a:prstGeom prst="rect">
                <a:avLst/>
              </a:prstGeom>
              <a:noFill/>
            </p:spPr>
          </p:pic>
          <p:pic>
            <p:nvPicPr>
              <p:cNvPr id="59" name="Picture 43">
                <a:extLst>
                  <a:ext uri="{FF2B5EF4-FFF2-40B4-BE49-F238E27FC236}">
                    <a16:creationId xmlns:a16="http://schemas.microsoft.com/office/drawing/2014/main" id="{94BF2498-D4CA-4AC9-831A-E5FFD53F91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23837" y="2303431"/>
                <a:ext cx="522965" cy="588336"/>
              </a:xfrm>
              <a:prstGeom prst="rect">
                <a:avLst/>
              </a:prstGeom>
              <a:noFill/>
            </p:spPr>
          </p:pic>
          <p:pic>
            <p:nvPicPr>
              <p:cNvPr id="60" name="Picture 43">
                <a:extLst>
                  <a:ext uri="{FF2B5EF4-FFF2-40B4-BE49-F238E27FC236}">
                    <a16:creationId xmlns:a16="http://schemas.microsoft.com/office/drawing/2014/main" id="{582F3282-84F5-4857-8351-5E093DD834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8719" y="2303431"/>
                <a:ext cx="522965" cy="588336"/>
              </a:xfrm>
              <a:prstGeom prst="rect">
                <a:avLst/>
              </a:prstGeom>
              <a:noFill/>
            </p:spPr>
          </p:pic>
        </p:grp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858CA489-C74B-493B-A88E-61A56CE7B101}"/>
                </a:ext>
              </a:extLst>
            </p:cNvPr>
            <p:cNvGrpSpPr/>
            <p:nvPr/>
          </p:nvGrpSpPr>
          <p:grpSpPr>
            <a:xfrm>
              <a:off x="2908966" y="3417038"/>
              <a:ext cx="2622490" cy="588336"/>
              <a:chOff x="3049194" y="2303431"/>
              <a:chExt cx="2622490" cy="588336"/>
            </a:xfrm>
          </p:grpSpPr>
          <p:pic>
            <p:nvPicPr>
              <p:cNvPr id="51" name="Picture 17">
                <a:extLst>
                  <a:ext uri="{FF2B5EF4-FFF2-40B4-BE49-F238E27FC236}">
                    <a16:creationId xmlns:a16="http://schemas.microsoft.com/office/drawing/2014/main" id="{D0F327EA-8B53-4B07-BE5B-AFA820034C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9194" y="2303431"/>
                <a:ext cx="522965" cy="588336"/>
              </a:xfrm>
              <a:prstGeom prst="rect">
                <a:avLst/>
              </a:prstGeom>
            </p:spPr>
          </p:pic>
          <p:pic>
            <p:nvPicPr>
              <p:cNvPr id="52" name="Picture 41">
                <a:extLst>
                  <a:ext uri="{FF2B5EF4-FFF2-40B4-BE49-F238E27FC236}">
                    <a16:creationId xmlns:a16="http://schemas.microsoft.com/office/drawing/2014/main" id="{62852873-7F36-4C6D-BF69-54FEB6FF57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74075" y="2303431"/>
                <a:ext cx="522965" cy="588336"/>
              </a:xfrm>
              <a:prstGeom prst="rect">
                <a:avLst/>
              </a:prstGeom>
            </p:spPr>
          </p:pic>
          <p:pic>
            <p:nvPicPr>
              <p:cNvPr id="53" name="Picture 42">
                <a:extLst>
                  <a:ext uri="{FF2B5EF4-FFF2-40B4-BE49-F238E27FC236}">
                    <a16:creationId xmlns:a16="http://schemas.microsoft.com/office/drawing/2014/main" id="{070ED5CF-DD40-48FB-84D0-2415EBC03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98956" y="2303431"/>
                <a:ext cx="522965" cy="588336"/>
              </a:xfrm>
              <a:prstGeom prst="rect">
                <a:avLst/>
              </a:prstGeom>
              <a:noFill/>
            </p:spPr>
          </p:pic>
          <p:pic>
            <p:nvPicPr>
              <p:cNvPr id="54" name="Picture 43">
                <a:extLst>
                  <a:ext uri="{FF2B5EF4-FFF2-40B4-BE49-F238E27FC236}">
                    <a16:creationId xmlns:a16="http://schemas.microsoft.com/office/drawing/2014/main" id="{9C5ABC2D-7ED8-41D7-A498-CD020C549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23837" y="2303431"/>
                <a:ext cx="522965" cy="588336"/>
              </a:xfrm>
              <a:prstGeom prst="rect">
                <a:avLst/>
              </a:prstGeom>
              <a:noFill/>
            </p:spPr>
          </p:pic>
          <p:pic>
            <p:nvPicPr>
              <p:cNvPr id="55" name="Picture 43">
                <a:extLst>
                  <a:ext uri="{FF2B5EF4-FFF2-40B4-BE49-F238E27FC236}">
                    <a16:creationId xmlns:a16="http://schemas.microsoft.com/office/drawing/2014/main" id="{18DF0CD8-BBF5-41BD-8659-741880CF2D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8719" y="2303431"/>
                <a:ext cx="522965" cy="588336"/>
              </a:xfrm>
              <a:prstGeom prst="rect">
                <a:avLst/>
              </a:prstGeom>
              <a:noFill/>
            </p:spPr>
          </p:pic>
        </p:grpSp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id="{BFABC7B6-1CBC-416A-AF17-8659C0C153BB}"/>
                </a:ext>
              </a:extLst>
            </p:cNvPr>
            <p:cNvGrpSpPr/>
            <p:nvPr/>
          </p:nvGrpSpPr>
          <p:grpSpPr>
            <a:xfrm>
              <a:off x="2908965" y="3997654"/>
              <a:ext cx="2097608" cy="588336"/>
              <a:chOff x="2908965" y="3997654"/>
              <a:chExt cx="2097608" cy="588336"/>
            </a:xfrm>
          </p:grpSpPr>
          <p:pic>
            <p:nvPicPr>
              <p:cNvPr id="47" name="Picture 17">
                <a:extLst>
                  <a:ext uri="{FF2B5EF4-FFF2-40B4-BE49-F238E27FC236}">
                    <a16:creationId xmlns:a16="http://schemas.microsoft.com/office/drawing/2014/main" id="{62D700AE-1713-40FC-AFAE-E1A2320FF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8965" y="3997654"/>
                <a:ext cx="522965" cy="588336"/>
              </a:xfrm>
              <a:prstGeom prst="rect">
                <a:avLst/>
              </a:prstGeom>
            </p:spPr>
          </p:pic>
          <p:pic>
            <p:nvPicPr>
              <p:cNvPr id="48" name="Picture 41">
                <a:extLst>
                  <a:ext uri="{FF2B5EF4-FFF2-40B4-BE49-F238E27FC236}">
                    <a16:creationId xmlns:a16="http://schemas.microsoft.com/office/drawing/2014/main" id="{62D9C4DE-9927-4DA1-9913-8A2BD2EDC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33846" y="3997654"/>
                <a:ext cx="522965" cy="588336"/>
              </a:xfrm>
              <a:prstGeom prst="rect">
                <a:avLst/>
              </a:prstGeom>
            </p:spPr>
          </p:pic>
          <p:pic>
            <p:nvPicPr>
              <p:cNvPr id="49" name="Picture 42">
                <a:extLst>
                  <a:ext uri="{FF2B5EF4-FFF2-40B4-BE49-F238E27FC236}">
                    <a16:creationId xmlns:a16="http://schemas.microsoft.com/office/drawing/2014/main" id="{9DEC3594-7C7F-4F86-9121-4399B7B02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58727" y="3997654"/>
                <a:ext cx="522965" cy="588336"/>
              </a:xfrm>
              <a:prstGeom prst="rect">
                <a:avLst/>
              </a:prstGeom>
              <a:noFill/>
              <a:ln>
                <a:solidFill>
                  <a:srgbClr val="4472C4">
                    <a:lumMod val="75000"/>
                  </a:srgbClr>
                </a:solidFill>
                <a:prstDash val="sysDash"/>
              </a:ln>
            </p:spPr>
          </p:pic>
          <p:pic>
            <p:nvPicPr>
              <p:cNvPr id="50" name="Picture 43">
                <a:extLst>
                  <a:ext uri="{FF2B5EF4-FFF2-40B4-BE49-F238E27FC236}">
                    <a16:creationId xmlns:a16="http://schemas.microsoft.com/office/drawing/2014/main" id="{C37F414B-9FEA-4B6F-9362-4AB79D0F93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83608" y="3997654"/>
                <a:ext cx="522965" cy="588336"/>
              </a:xfrm>
              <a:prstGeom prst="rect">
                <a:avLst/>
              </a:prstGeom>
              <a:noFill/>
              <a:ln>
                <a:solidFill>
                  <a:srgbClr val="4472C4">
                    <a:lumMod val="75000"/>
                  </a:srgbClr>
                </a:solidFill>
                <a:prstDash val="sysDash"/>
              </a:ln>
            </p:spPr>
          </p:pic>
        </p:grpSp>
      </p:grpSp>
      <p:grpSp>
        <p:nvGrpSpPr>
          <p:cNvPr id="80" name="群組 79">
            <a:extLst>
              <a:ext uri="{FF2B5EF4-FFF2-40B4-BE49-F238E27FC236}">
                <a16:creationId xmlns:a16="http://schemas.microsoft.com/office/drawing/2014/main" id="{8728A6AF-5144-4C4B-849D-DED66DBA9888}"/>
              </a:ext>
            </a:extLst>
          </p:cNvPr>
          <p:cNvGrpSpPr/>
          <p:nvPr/>
        </p:nvGrpSpPr>
        <p:grpSpPr>
          <a:xfrm>
            <a:off x="8128615" y="1168123"/>
            <a:ext cx="1532683" cy="680179"/>
            <a:chOff x="5684687" y="1030640"/>
            <a:chExt cx="1532683" cy="680179"/>
          </a:xfrm>
        </p:grpSpPr>
        <p:grpSp>
          <p:nvGrpSpPr>
            <p:cNvPr id="66" name="群組 65">
              <a:extLst>
                <a:ext uri="{FF2B5EF4-FFF2-40B4-BE49-F238E27FC236}">
                  <a16:creationId xmlns:a16="http://schemas.microsoft.com/office/drawing/2014/main" id="{31BA2896-224D-4046-AC4E-404F308C54AF}"/>
                </a:ext>
              </a:extLst>
            </p:cNvPr>
            <p:cNvGrpSpPr/>
            <p:nvPr/>
          </p:nvGrpSpPr>
          <p:grpSpPr>
            <a:xfrm>
              <a:off x="5684687" y="1030640"/>
              <a:ext cx="1509589" cy="680179"/>
              <a:chOff x="7390745" y="4402676"/>
              <a:chExt cx="1280602" cy="680179"/>
            </a:xfrm>
          </p:grpSpPr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D0C63D09-2101-4C6E-977B-8D5917D84D12}"/>
                  </a:ext>
                </a:extLst>
              </p:cNvPr>
              <p:cNvSpPr txBox="1"/>
              <p:nvPr/>
            </p:nvSpPr>
            <p:spPr>
              <a:xfrm>
                <a:off x="7400104" y="4713523"/>
                <a:ext cx="856976" cy="369332"/>
              </a:xfrm>
              <a:prstGeom prst="rect">
                <a:avLst/>
              </a:prstGeom>
              <a:noFill/>
              <a:ln>
                <a:solidFill>
                  <a:sysClr val="window" lastClr="FFFF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Bahnschrift SemiBold SemiConden" panose="020B0502040204020203" pitchFamily="34" charset="0"/>
                    <a:ea typeface="微軟正黑體" panose="020B0604030504040204" pitchFamily="34" charset="-120"/>
                    <a:cs typeface="Vijaya" panose="02020604020202020204" pitchFamily="18" charset="0"/>
                  </a:rPr>
                  <a:t>1.91M TEU</a:t>
                </a:r>
                <a:endParaRPr kumimoji="0" lang="zh-TW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Bahnschrift SemiBold SemiConden" panose="020B0502040204020203" pitchFamily="34" charset="0"/>
                  <a:ea typeface="微軟正黑體" panose="020B0604030504040204" pitchFamily="34" charset="-120"/>
                  <a:cs typeface="Vijaya" panose="02020604020202020204" pitchFamily="18" charset="0"/>
                </a:endParaRPr>
              </a:p>
            </p:txBody>
          </p:sp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C9A840DA-13FF-4E1D-A0F1-2D1D727B7FC3}"/>
                  </a:ext>
                </a:extLst>
              </p:cNvPr>
              <p:cNvSpPr txBox="1"/>
              <p:nvPr/>
            </p:nvSpPr>
            <p:spPr>
              <a:xfrm>
                <a:off x="7390745" y="4402676"/>
                <a:ext cx="1280602" cy="261610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solidFill>
                  <a:sysClr val="window" lastClr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SemiConden" panose="020B0502040204020203" pitchFamily="34" charset="0"/>
                    <a:ea typeface="微軟正黑體" panose="020B0604030504040204" pitchFamily="34" charset="-120"/>
                    <a:cs typeface="Vijaya" panose="02020604020202020204" pitchFamily="18" charset="0"/>
                  </a:rPr>
                  <a:t>Fleet Capacity</a:t>
                </a:r>
                <a:endParaRPr kumimoji="0" lang="zh-TW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SemiConden" panose="020B0502040204020203" pitchFamily="34" charset="0"/>
                  <a:ea typeface="微軟正黑體" panose="020B0604030504040204" pitchFamily="34" charset="-120"/>
                  <a:cs typeface="Vijaya" panose="02020604020202020204" pitchFamily="18" charset="0"/>
                </a:endParaRPr>
              </a:p>
            </p:txBody>
          </p:sp>
        </p:grp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467341F7-99BC-4C70-BA68-97D9AB0ACC06}"/>
                </a:ext>
              </a:extLst>
            </p:cNvPr>
            <p:cNvSpPr txBox="1"/>
            <p:nvPr/>
          </p:nvSpPr>
          <p:spPr>
            <a:xfrm>
              <a:off x="6721721" y="1409870"/>
              <a:ext cx="4956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 SemiBold SemiConden" panose="020B0502040204020203" pitchFamily="34" charset="0"/>
                  <a:ea typeface="微软雅黑" panose="020B0503020204020204" pitchFamily="34" charset="-122"/>
                  <a:cs typeface="Vijaya" panose="02020604020202020204" pitchFamily="18" charset="0"/>
                </a:rPr>
                <a:t>+8.6%</a:t>
              </a:r>
              <a:endParaRPr lang="zh-TW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ea typeface="微软雅黑" panose="020B0503020204020204" pitchFamily="34" charset="-122"/>
                <a:cs typeface="Vijaya" panose="02020604020202020204" pitchFamily="18" charset="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65F37FE4-0B14-4785-A9B9-DD9F4685B554}"/>
              </a:ext>
            </a:extLst>
          </p:cNvPr>
          <p:cNvGrpSpPr>
            <a:grpSpLocks noChangeAspect="1"/>
          </p:cNvGrpSpPr>
          <p:nvPr/>
        </p:nvGrpSpPr>
        <p:grpSpPr>
          <a:xfrm>
            <a:off x="9994468" y="1879255"/>
            <a:ext cx="1400111" cy="1861430"/>
            <a:chOff x="3275024" y="2476081"/>
            <a:chExt cx="2431021" cy="3232005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4BA2916E-B1A0-4A27-B04A-E60524B29443}"/>
                </a:ext>
              </a:extLst>
            </p:cNvPr>
            <p:cNvGrpSpPr/>
            <p:nvPr/>
          </p:nvGrpSpPr>
          <p:grpSpPr>
            <a:xfrm>
              <a:off x="3275024" y="2476081"/>
              <a:ext cx="2431021" cy="515414"/>
              <a:chOff x="215598" y="2970569"/>
              <a:chExt cx="2431021" cy="515414"/>
            </a:xfrm>
          </p:grpSpPr>
          <p:pic>
            <p:nvPicPr>
              <p:cNvPr id="38" name="Picture 105">
                <a:extLst>
                  <a:ext uri="{FF2B5EF4-FFF2-40B4-BE49-F238E27FC236}">
                    <a16:creationId xmlns:a16="http://schemas.microsoft.com/office/drawing/2014/main" id="{2EAB70EE-B88E-47E8-BD3D-D636CEC3DE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598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  <p:pic>
            <p:nvPicPr>
              <p:cNvPr id="39" name="Picture 106">
                <a:extLst>
                  <a:ext uri="{FF2B5EF4-FFF2-40B4-BE49-F238E27FC236}">
                    <a16:creationId xmlns:a16="http://schemas.microsoft.com/office/drawing/2014/main" id="{0FE5AC4F-7990-4277-BCF7-24C5F9651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0734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  <p:pic>
            <p:nvPicPr>
              <p:cNvPr id="40" name="Picture 107">
                <a:extLst>
                  <a:ext uri="{FF2B5EF4-FFF2-40B4-BE49-F238E27FC236}">
                    <a16:creationId xmlns:a16="http://schemas.microsoft.com/office/drawing/2014/main" id="{B58591B5-5119-427B-BDC1-9AFB79700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5870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  <p:pic>
            <p:nvPicPr>
              <p:cNvPr id="41" name="Picture 108">
                <a:extLst>
                  <a:ext uri="{FF2B5EF4-FFF2-40B4-BE49-F238E27FC236}">
                    <a16:creationId xmlns:a16="http://schemas.microsoft.com/office/drawing/2014/main" id="{C2666100-DAE4-4E2E-9357-9803C46914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1006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  <p:pic>
            <p:nvPicPr>
              <p:cNvPr id="42" name="Picture 112">
                <a:extLst>
                  <a:ext uri="{FF2B5EF4-FFF2-40B4-BE49-F238E27FC236}">
                    <a16:creationId xmlns:a16="http://schemas.microsoft.com/office/drawing/2014/main" id="{EF3FD4E0-FA11-4750-996A-2DE627EEA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6144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</p:grp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51E3AAA9-7CFA-4193-A371-1CDDA1DCB69B}"/>
                </a:ext>
              </a:extLst>
            </p:cNvPr>
            <p:cNvGrpSpPr/>
            <p:nvPr/>
          </p:nvGrpSpPr>
          <p:grpSpPr>
            <a:xfrm>
              <a:off x="3275024" y="3559308"/>
              <a:ext cx="2431021" cy="515414"/>
              <a:chOff x="215598" y="2970569"/>
              <a:chExt cx="2431021" cy="515414"/>
            </a:xfrm>
          </p:grpSpPr>
          <p:pic>
            <p:nvPicPr>
              <p:cNvPr id="33" name="Picture 105">
                <a:extLst>
                  <a:ext uri="{FF2B5EF4-FFF2-40B4-BE49-F238E27FC236}">
                    <a16:creationId xmlns:a16="http://schemas.microsoft.com/office/drawing/2014/main" id="{ABF02285-BCE7-4672-8D93-F98DBDB7E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598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  <p:pic>
            <p:nvPicPr>
              <p:cNvPr id="34" name="Picture 106">
                <a:extLst>
                  <a:ext uri="{FF2B5EF4-FFF2-40B4-BE49-F238E27FC236}">
                    <a16:creationId xmlns:a16="http://schemas.microsoft.com/office/drawing/2014/main" id="{C05E2586-8AD5-4A68-A440-93AA93891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0734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  <p:pic>
            <p:nvPicPr>
              <p:cNvPr id="35" name="Picture 107">
                <a:extLst>
                  <a:ext uri="{FF2B5EF4-FFF2-40B4-BE49-F238E27FC236}">
                    <a16:creationId xmlns:a16="http://schemas.microsoft.com/office/drawing/2014/main" id="{6B26D092-8375-4C56-B7ED-1B3401FC74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5870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  <p:pic>
            <p:nvPicPr>
              <p:cNvPr id="36" name="Picture 108">
                <a:extLst>
                  <a:ext uri="{FF2B5EF4-FFF2-40B4-BE49-F238E27FC236}">
                    <a16:creationId xmlns:a16="http://schemas.microsoft.com/office/drawing/2014/main" id="{F34A5B6F-20BC-4E11-A325-4A5AD7A92C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1006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  <p:pic>
            <p:nvPicPr>
              <p:cNvPr id="37" name="Picture 112">
                <a:extLst>
                  <a:ext uri="{FF2B5EF4-FFF2-40B4-BE49-F238E27FC236}">
                    <a16:creationId xmlns:a16="http://schemas.microsoft.com/office/drawing/2014/main" id="{822B4247-BE17-4F81-ADEC-4DD97F455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6144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</p:grp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2DB8F1B2-FD3B-48D7-9F37-905137FF9BD5}"/>
                </a:ext>
              </a:extLst>
            </p:cNvPr>
            <p:cNvGrpSpPr/>
            <p:nvPr/>
          </p:nvGrpSpPr>
          <p:grpSpPr>
            <a:xfrm>
              <a:off x="3275024" y="3018838"/>
              <a:ext cx="2431021" cy="515414"/>
              <a:chOff x="215598" y="2970569"/>
              <a:chExt cx="2431021" cy="515414"/>
            </a:xfrm>
          </p:grpSpPr>
          <p:pic>
            <p:nvPicPr>
              <p:cNvPr id="28" name="Picture 105">
                <a:extLst>
                  <a:ext uri="{FF2B5EF4-FFF2-40B4-BE49-F238E27FC236}">
                    <a16:creationId xmlns:a16="http://schemas.microsoft.com/office/drawing/2014/main" id="{712D4A28-E2C6-4BDB-8471-1C0B998FF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598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  <p:pic>
            <p:nvPicPr>
              <p:cNvPr id="29" name="Picture 106">
                <a:extLst>
                  <a:ext uri="{FF2B5EF4-FFF2-40B4-BE49-F238E27FC236}">
                    <a16:creationId xmlns:a16="http://schemas.microsoft.com/office/drawing/2014/main" id="{17C4AD3A-29FE-407A-A300-ABFEFB2CE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0734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  <p:pic>
            <p:nvPicPr>
              <p:cNvPr id="30" name="Picture 107">
                <a:extLst>
                  <a:ext uri="{FF2B5EF4-FFF2-40B4-BE49-F238E27FC236}">
                    <a16:creationId xmlns:a16="http://schemas.microsoft.com/office/drawing/2014/main" id="{29043AFF-5C5F-4517-B3C2-A827221A5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5870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  <p:pic>
            <p:nvPicPr>
              <p:cNvPr id="31" name="Picture 108">
                <a:extLst>
                  <a:ext uri="{FF2B5EF4-FFF2-40B4-BE49-F238E27FC236}">
                    <a16:creationId xmlns:a16="http://schemas.microsoft.com/office/drawing/2014/main" id="{750BCB46-5F2C-4B12-997E-57B4344E3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1006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  <p:pic>
            <p:nvPicPr>
              <p:cNvPr id="32" name="Picture 112">
                <a:extLst>
                  <a:ext uri="{FF2B5EF4-FFF2-40B4-BE49-F238E27FC236}">
                    <a16:creationId xmlns:a16="http://schemas.microsoft.com/office/drawing/2014/main" id="{10872551-A421-4658-A9C7-CD4F52A1D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6144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</p:grp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E90AFF08-F59F-4D67-B677-DA781DD1C8AC}"/>
                </a:ext>
              </a:extLst>
            </p:cNvPr>
            <p:cNvGrpSpPr/>
            <p:nvPr/>
          </p:nvGrpSpPr>
          <p:grpSpPr>
            <a:xfrm>
              <a:off x="3275024" y="4101824"/>
              <a:ext cx="2431021" cy="515414"/>
              <a:chOff x="215598" y="2970569"/>
              <a:chExt cx="2431021" cy="515414"/>
            </a:xfrm>
          </p:grpSpPr>
          <p:pic>
            <p:nvPicPr>
              <p:cNvPr id="23" name="Picture 105">
                <a:extLst>
                  <a:ext uri="{FF2B5EF4-FFF2-40B4-BE49-F238E27FC236}">
                    <a16:creationId xmlns:a16="http://schemas.microsoft.com/office/drawing/2014/main" id="{4E54530C-966E-4401-83A8-80504E28E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598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  <p:pic>
            <p:nvPicPr>
              <p:cNvPr id="24" name="Picture 106">
                <a:extLst>
                  <a:ext uri="{FF2B5EF4-FFF2-40B4-BE49-F238E27FC236}">
                    <a16:creationId xmlns:a16="http://schemas.microsoft.com/office/drawing/2014/main" id="{F793D88B-20E3-4754-9D05-BA582F6955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0734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  <p:pic>
            <p:nvPicPr>
              <p:cNvPr id="25" name="Picture 107">
                <a:extLst>
                  <a:ext uri="{FF2B5EF4-FFF2-40B4-BE49-F238E27FC236}">
                    <a16:creationId xmlns:a16="http://schemas.microsoft.com/office/drawing/2014/main" id="{202DD30D-3B9A-41A7-9880-3E464C31E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5870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  <p:pic>
            <p:nvPicPr>
              <p:cNvPr id="26" name="Picture 108">
                <a:extLst>
                  <a:ext uri="{FF2B5EF4-FFF2-40B4-BE49-F238E27FC236}">
                    <a16:creationId xmlns:a16="http://schemas.microsoft.com/office/drawing/2014/main" id="{48B0E5A3-3D79-4EA5-974A-B0FDA7332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1006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  <p:pic>
            <p:nvPicPr>
              <p:cNvPr id="27" name="Picture 112">
                <a:extLst>
                  <a:ext uri="{FF2B5EF4-FFF2-40B4-BE49-F238E27FC236}">
                    <a16:creationId xmlns:a16="http://schemas.microsoft.com/office/drawing/2014/main" id="{FF9658CC-69A4-4961-BCB5-3BF7F5355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6144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</p:grpSp>
        <p:pic>
          <p:nvPicPr>
            <p:cNvPr id="16" name="Picture 105">
              <a:extLst>
                <a:ext uri="{FF2B5EF4-FFF2-40B4-BE49-F238E27FC236}">
                  <a16:creationId xmlns:a16="http://schemas.microsoft.com/office/drawing/2014/main" id="{70F78C4F-4320-4E3B-8DE4-F2866D90A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70AD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5024" y="5192672"/>
              <a:ext cx="490475" cy="515414"/>
            </a:xfrm>
            <a:prstGeom prst="rect">
              <a:avLst/>
            </a:prstGeom>
            <a:effectLst>
              <a:outerShdw blurRad="50800" dist="50800" dir="5400000" sx="4000" sy="4000" algn="ctr" rotWithShape="0">
                <a:srgbClr val="000000">
                  <a:alpha val="43137"/>
                </a:srgbClr>
              </a:outerShdw>
            </a:effectLst>
          </p:spPr>
        </p:pic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59D21272-4932-4AC6-AEB8-32ED191FE405}"/>
                </a:ext>
              </a:extLst>
            </p:cNvPr>
            <p:cNvGrpSpPr/>
            <p:nvPr/>
          </p:nvGrpSpPr>
          <p:grpSpPr>
            <a:xfrm>
              <a:off x="3275024" y="4647248"/>
              <a:ext cx="2431021" cy="515414"/>
              <a:chOff x="215598" y="2970569"/>
              <a:chExt cx="2431021" cy="515414"/>
            </a:xfrm>
          </p:grpSpPr>
          <p:pic>
            <p:nvPicPr>
              <p:cNvPr id="18" name="Picture 105">
                <a:extLst>
                  <a:ext uri="{FF2B5EF4-FFF2-40B4-BE49-F238E27FC236}">
                    <a16:creationId xmlns:a16="http://schemas.microsoft.com/office/drawing/2014/main" id="{19905E64-D7E9-40A0-A25D-818B0FAC6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598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  <p:pic>
            <p:nvPicPr>
              <p:cNvPr id="19" name="Picture 106">
                <a:extLst>
                  <a:ext uri="{FF2B5EF4-FFF2-40B4-BE49-F238E27FC236}">
                    <a16:creationId xmlns:a16="http://schemas.microsoft.com/office/drawing/2014/main" id="{D674FBF0-B75B-4A5F-8BF5-9CB8108314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0734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  <p:pic>
            <p:nvPicPr>
              <p:cNvPr id="20" name="Picture 107">
                <a:extLst>
                  <a:ext uri="{FF2B5EF4-FFF2-40B4-BE49-F238E27FC236}">
                    <a16:creationId xmlns:a16="http://schemas.microsoft.com/office/drawing/2014/main" id="{1479C361-B8B3-4FD5-A824-7E7AF976F5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5870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  <p:pic>
            <p:nvPicPr>
              <p:cNvPr id="21" name="Picture 108">
                <a:extLst>
                  <a:ext uri="{FF2B5EF4-FFF2-40B4-BE49-F238E27FC236}">
                    <a16:creationId xmlns:a16="http://schemas.microsoft.com/office/drawing/2014/main" id="{81DF5BFA-DA11-4174-93C6-54BA30CEF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1006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  <p:pic>
            <p:nvPicPr>
              <p:cNvPr id="22" name="Picture 112">
                <a:extLst>
                  <a:ext uri="{FF2B5EF4-FFF2-40B4-BE49-F238E27FC236}">
                    <a16:creationId xmlns:a16="http://schemas.microsoft.com/office/drawing/2014/main" id="{256FF10B-A313-4F39-A4E7-B64D15841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6144" y="2970569"/>
                <a:ext cx="490475" cy="515414"/>
              </a:xfrm>
              <a:prstGeom prst="rect">
                <a:avLst/>
              </a:prstGeom>
              <a:effectLst>
                <a:outerShdw blurRad="50800" dist="50800" dir="5400000" sx="4000" sy="4000" algn="ctr" rotWithShape="0">
                  <a:srgbClr val="000000">
                    <a:alpha val="43137"/>
                  </a:srgbClr>
                </a:outerShdw>
              </a:effectLst>
            </p:spPr>
          </p:pic>
        </p:grpSp>
      </p:grpSp>
      <p:grpSp>
        <p:nvGrpSpPr>
          <p:cNvPr id="79" name="群組 78">
            <a:extLst>
              <a:ext uri="{FF2B5EF4-FFF2-40B4-BE49-F238E27FC236}">
                <a16:creationId xmlns:a16="http://schemas.microsoft.com/office/drawing/2014/main" id="{0C4B7307-2A10-476E-A42C-E2C8AA6C2B7D}"/>
              </a:ext>
            </a:extLst>
          </p:cNvPr>
          <p:cNvGrpSpPr/>
          <p:nvPr/>
        </p:nvGrpSpPr>
        <p:grpSpPr>
          <a:xfrm>
            <a:off x="9922804" y="1168123"/>
            <a:ext cx="1557823" cy="680179"/>
            <a:chOff x="7419038" y="1030640"/>
            <a:chExt cx="1557823" cy="680179"/>
          </a:xfrm>
        </p:grpSpPr>
        <p:grpSp>
          <p:nvGrpSpPr>
            <p:cNvPr id="69" name="群組 68">
              <a:extLst>
                <a:ext uri="{FF2B5EF4-FFF2-40B4-BE49-F238E27FC236}">
                  <a16:creationId xmlns:a16="http://schemas.microsoft.com/office/drawing/2014/main" id="{E136DB5D-4902-4F72-85DF-EAC0A2D9AB49}"/>
                </a:ext>
              </a:extLst>
            </p:cNvPr>
            <p:cNvGrpSpPr/>
            <p:nvPr/>
          </p:nvGrpSpPr>
          <p:grpSpPr>
            <a:xfrm>
              <a:off x="7419038" y="1030640"/>
              <a:ext cx="1487523" cy="680179"/>
              <a:chOff x="6998419" y="4364601"/>
              <a:chExt cx="1280602" cy="680179"/>
            </a:xfrm>
          </p:grpSpPr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F72B8705-F5E5-4593-8524-127872AAB31D}"/>
                  </a:ext>
                </a:extLst>
              </p:cNvPr>
              <p:cNvSpPr txBox="1"/>
              <p:nvPr/>
            </p:nvSpPr>
            <p:spPr>
              <a:xfrm>
                <a:off x="7007778" y="4675448"/>
                <a:ext cx="944209" cy="369332"/>
              </a:xfrm>
              <a:prstGeom prst="rect">
                <a:avLst/>
              </a:prstGeom>
              <a:noFill/>
              <a:ln>
                <a:solidFill>
                  <a:sysClr val="window" lastClr="FFFF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Bahnschrift SemiBold SemiConden" panose="020B0502040204020203" pitchFamily="34" charset="0"/>
                    <a:ea typeface="微軟正黑體" panose="020B0604030504040204" pitchFamily="34" charset="-120"/>
                    <a:cs typeface="Vijaya" panose="02020604020202020204" pitchFamily="18" charset="0"/>
                  </a:rPr>
                  <a:t>2.58M TEU</a:t>
                </a:r>
                <a:endParaRPr kumimoji="0" lang="zh-TW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Bahnschrift SemiBold SemiConden" panose="020B0502040204020203" pitchFamily="34" charset="0"/>
                  <a:ea typeface="微軟正黑體" panose="020B0604030504040204" pitchFamily="34" charset="-120"/>
                  <a:cs typeface="Vijaya" panose="02020604020202020204" pitchFamily="18" charset="0"/>
                </a:endParaRPr>
              </a:p>
            </p:txBody>
          </p:sp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43DA579F-9BCD-4BEC-8335-04D7E46CC71F}"/>
                  </a:ext>
                </a:extLst>
              </p:cNvPr>
              <p:cNvSpPr txBox="1"/>
              <p:nvPr/>
            </p:nvSpPr>
            <p:spPr>
              <a:xfrm>
                <a:off x="6998419" y="4364601"/>
                <a:ext cx="1280602" cy="261610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solidFill>
                  <a:sysClr val="window" lastClr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 SemiConden" panose="020B0502040204020203" pitchFamily="34" charset="0"/>
                    <a:ea typeface="微軟正黑體" panose="020B0604030504040204" pitchFamily="34" charset="-120"/>
                    <a:cs typeface="Vijaya" panose="02020604020202020204" pitchFamily="18" charset="0"/>
                  </a:rPr>
                  <a:t>Containers</a:t>
                </a:r>
                <a:endParaRPr kumimoji="0" lang="zh-TW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SemiConden" panose="020B0502040204020203" pitchFamily="34" charset="0"/>
                  <a:ea typeface="微軟正黑體" panose="020B0604030504040204" pitchFamily="34" charset="-120"/>
                  <a:cs typeface="Vijaya" panose="02020604020202020204" pitchFamily="18" charset="0"/>
                </a:endParaRPr>
              </a:p>
            </p:txBody>
          </p:sp>
        </p:grpSp>
        <p:sp>
          <p:nvSpPr>
            <p:cNvPr id="76" name="文字方塊 75">
              <a:extLst>
                <a:ext uri="{FF2B5EF4-FFF2-40B4-BE49-F238E27FC236}">
                  <a16:creationId xmlns:a16="http://schemas.microsoft.com/office/drawing/2014/main" id="{AC8CECA8-CF6C-4556-8D05-241B07642114}"/>
                </a:ext>
              </a:extLst>
            </p:cNvPr>
            <p:cNvSpPr txBox="1"/>
            <p:nvPr/>
          </p:nvSpPr>
          <p:spPr>
            <a:xfrm>
              <a:off x="8505257" y="1391262"/>
              <a:ext cx="4716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 SemiBold SemiConden" panose="020B0502040204020203" pitchFamily="34" charset="0"/>
                  <a:ea typeface="微软雅黑" panose="020B0503020204020204" pitchFamily="34" charset="-122"/>
                  <a:cs typeface="Vijaya" panose="02020604020202020204" pitchFamily="18" charset="0"/>
                </a:rPr>
                <a:t> +0 %</a:t>
              </a:r>
              <a:endParaRPr lang="zh-TW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SemiConden" panose="020B0502040204020203" pitchFamily="34" charset="0"/>
                <a:ea typeface="微软雅黑" panose="020B0503020204020204" pitchFamily="34" charset="-122"/>
                <a:cs typeface="Vijaya" panose="02020604020202020204" pitchFamily="18" charset="0"/>
              </a:endParaRPr>
            </a:p>
          </p:txBody>
        </p:sp>
      </p:grpSp>
      <p:sp>
        <p:nvSpPr>
          <p:cNvPr id="75" name="矩形 74">
            <a:extLst>
              <a:ext uri="{FF2B5EF4-FFF2-40B4-BE49-F238E27FC236}">
                <a16:creationId xmlns:a16="http://schemas.microsoft.com/office/drawing/2014/main" id="{9C73FA05-F3A4-4C5B-ABE5-DBB62A490CCC}"/>
              </a:ext>
            </a:extLst>
          </p:cNvPr>
          <p:cNvSpPr/>
          <p:nvPr/>
        </p:nvSpPr>
        <p:spPr>
          <a:xfrm>
            <a:off x="216000" y="252000"/>
            <a:ext cx="8552226" cy="775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r>
              <a:rPr lang="en-US" altLang="zh-TW" sz="3600" b="1" dirty="0">
                <a:solidFill>
                  <a:schemeClr val="tx1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Equipment Supply for 2025 - </a:t>
            </a:r>
            <a:r>
              <a:rPr lang="en-US" altLang="zh-TW" sz="2000" b="1" dirty="0">
                <a:solidFill>
                  <a:schemeClr val="tx1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Container Supply (ESD) </a:t>
            </a:r>
            <a:endParaRPr lang="zh-TW" altLang="en-US" sz="3600" b="1" dirty="0">
              <a:solidFill>
                <a:schemeClr val="tx1"/>
              </a:solidFill>
              <a:latin typeface="Bahnschrift SemiBold SemiConden" panose="020B0502040204020203" pitchFamily="34" charset="0"/>
              <a:ea typeface="Microsoft JhengHei Light"/>
              <a:cs typeface="Vijaya" panose="020206040202020202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8A6BEA9-C831-4BFB-86CF-7D4872AD2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49446"/>
              </p:ext>
            </p:extLst>
          </p:nvPr>
        </p:nvGraphicFramePr>
        <p:xfrm>
          <a:off x="8064508" y="4252414"/>
          <a:ext cx="1904624" cy="2051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132">
                  <a:extLst>
                    <a:ext uri="{9D8B030D-6E8A-4147-A177-3AD203B41FA5}">
                      <a16:colId xmlns:a16="http://schemas.microsoft.com/office/drawing/2014/main" val="1427003502"/>
                    </a:ext>
                  </a:extLst>
                </a:gridCol>
                <a:gridCol w="570250">
                  <a:extLst>
                    <a:ext uri="{9D8B030D-6E8A-4147-A177-3AD203B41FA5}">
                      <a16:colId xmlns:a16="http://schemas.microsoft.com/office/drawing/2014/main" val="132029273"/>
                    </a:ext>
                  </a:extLst>
                </a:gridCol>
                <a:gridCol w="550242">
                  <a:extLst>
                    <a:ext uri="{9D8B030D-6E8A-4147-A177-3AD203B41FA5}">
                      <a16:colId xmlns:a16="http://schemas.microsoft.com/office/drawing/2014/main" val="927121018"/>
                    </a:ext>
                  </a:extLst>
                </a:gridCol>
              </a:tblGrid>
              <a:tr h="335338"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Type/Size</a:t>
                      </a:r>
                      <a:endParaRPr lang="zh-TW" altLang="en-US" sz="12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>
                    <a:solidFill>
                      <a:srgbClr val="007779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OWN</a:t>
                      </a:r>
                      <a:endParaRPr lang="zh-TW" altLang="en-US" sz="12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>
                    <a:solidFill>
                      <a:srgbClr val="007779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LSG</a:t>
                      </a:r>
                      <a:endParaRPr lang="zh-TW" altLang="en-US" sz="12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>
                    <a:solidFill>
                      <a:srgbClr val="007779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355987"/>
                  </a:ext>
                </a:extLst>
              </a:tr>
              <a:tr h="28267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altLang="zh-TW" sz="12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20</a:t>
                      </a:r>
                      <a:endParaRPr lang="zh-TW" altLang="en-US" sz="12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US" altLang="zh-TW" sz="12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5.4</a:t>
                      </a:r>
                      <a:endParaRPr lang="zh-TW" altLang="en-US" sz="12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US" altLang="zh-TW" sz="12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10.3</a:t>
                      </a:r>
                      <a:endParaRPr lang="zh-TW" altLang="en-US" sz="12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812029"/>
                  </a:ext>
                </a:extLst>
              </a:tr>
              <a:tr h="28267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altLang="zh-TW" sz="12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40</a:t>
                      </a:r>
                      <a:endParaRPr lang="zh-TW" altLang="en-US" sz="12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US" altLang="zh-TW" sz="12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14.2</a:t>
                      </a:r>
                      <a:endParaRPr lang="zh-TW" altLang="en-US" sz="12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US" altLang="zh-TW" sz="12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12.6</a:t>
                      </a:r>
                      <a:endParaRPr lang="zh-TW" altLang="en-US" sz="12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129479"/>
                  </a:ext>
                </a:extLst>
              </a:tr>
              <a:tr h="28267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altLang="zh-TW" sz="12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HQ</a:t>
                      </a:r>
                      <a:endParaRPr lang="zh-TW" altLang="en-US" sz="12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US" altLang="zh-TW" sz="12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4.6</a:t>
                      </a:r>
                      <a:endParaRPr lang="zh-TW" altLang="en-US" sz="12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US" altLang="zh-TW" sz="12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5.3</a:t>
                      </a:r>
                      <a:endParaRPr lang="zh-TW" altLang="en-US" sz="12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472156"/>
                  </a:ext>
                </a:extLst>
              </a:tr>
              <a:tr h="30256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altLang="zh-TW" sz="12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Dry AVG</a:t>
                      </a:r>
                      <a:endParaRPr lang="zh-TW" altLang="en-US" sz="12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US" altLang="zh-TW" sz="18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4.9</a:t>
                      </a:r>
                      <a:endParaRPr lang="zh-TW" altLang="en-US" sz="18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 anchor="b"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US" altLang="zh-TW" sz="18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6.2</a:t>
                      </a:r>
                      <a:endParaRPr lang="zh-TW" altLang="en-US" sz="18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 anchor="b"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123296"/>
                  </a:ext>
                </a:extLst>
              </a:tr>
              <a:tr h="28267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altLang="zh-TW" sz="12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2RS</a:t>
                      </a:r>
                      <a:endParaRPr lang="zh-TW" altLang="en-US" sz="12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US" altLang="zh-TW" sz="12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7.4</a:t>
                      </a:r>
                      <a:endParaRPr lang="zh-TW" altLang="en-US" sz="12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US" altLang="zh-TW" sz="12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-</a:t>
                      </a:r>
                      <a:endParaRPr lang="zh-TW" altLang="en-US" sz="12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959732"/>
                  </a:ext>
                </a:extLst>
              </a:tr>
              <a:tr h="28267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altLang="zh-TW" sz="12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4RH</a:t>
                      </a:r>
                      <a:endParaRPr lang="zh-TW" altLang="en-US" sz="12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US" altLang="zh-TW" sz="12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4.1</a:t>
                      </a:r>
                      <a:endParaRPr lang="zh-TW" altLang="en-US" sz="12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</a:pPr>
                      <a:r>
                        <a:rPr lang="en-US" altLang="zh-TW" sz="1200" dirty="0"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4.8</a:t>
                      </a:r>
                      <a:endParaRPr lang="zh-TW" altLang="en-US" sz="1200" dirty="0">
                        <a:latin typeface="Bahnschrift SemiBold SemiConden" panose="020B0502040204020203" pitchFamily="34" charset="0"/>
                        <a:cs typeface="Vijaya" panose="020206040202020202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023622"/>
                  </a:ext>
                </a:extLst>
              </a:tr>
            </a:tbl>
          </a:graphicData>
        </a:graphic>
      </p:graphicFrame>
      <p:sp>
        <p:nvSpPr>
          <p:cNvPr id="74" name="文字方塊 73">
            <a:extLst>
              <a:ext uri="{FF2B5EF4-FFF2-40B4-BE49-F238E27FC236}">
                <a16:creationId xmlns:a16="http://schemas.microsoft.com/office/drawing/2014/main" id="{9B2BFBB6-8D6A-47E8-BD01-C6C8249CB866}"/>
              </a:ext>
            </a:extLst>
          </p:cNvPr>
          <p:cNvSpPr txBox="1"/>
          <p:nvPr/>
        </p:nvSpPr>
        <p:spPr>
          <a:xfrm>
            <a:off x="8008883" y="3898408"/>
            <a:ext cx="380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1600" b="1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- Average ages</a:t>
            </a:r>
            <a:r>
              <a:rPr lang="en-US" altLang="zh-TW" sz="1050" b="1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(Year)</a:t>
            </a:r>
            <a:r>
              <a:rPr lang="en-US" altLang="zh-TW" sz="1600" b="1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of container fleets</a:t>
            </a:r>
            <a:r>
              <a:rPr lang="en-US" altLang="zh-TW" sz="1000" b="1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  (2025/02)</a:t>
            </a:r>
            <a:endParaRPr lang="zh-TW" altLang="en-US" sz="1000" b="1" dirty="0">
              <a:latin typeface="Bahnschrift SemiBold SemiConden" panose="020B0502040204020203" pitchFamily="34" charset="0"/>
              <a:ea typeface="新細明體" panose="02020500000000000000" pitchFamily="18" charset="-120"/>
              <a:cs typeface="Vijaya" panose="02020604020202020204" pitchFamily="18" charset="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EC9A6AD4-394B-47FE-AAE4-6901AFB44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232958"/>
              </p:ext>
            </p:extLst>
          </p:nvPr>
        </p:nvGraphicFramePr>
        <p:xfrm>
          <a:off x="10152238" y="4241106"/>
          <a:ext cx="1423905" cy="805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5081">
                  <a:extLst>
                    <a:ext uri="{9D8B030D-6E8A-4147-A177-3AD203B41FA5}">
                      <a16:colId xmlns:a16="http://schemas.microsoft.com/office/drawing/2014/main" val="3946223354"/>
                    </a:ext>
                  </a:extLst>
                </a:gridCol>
                <a:gridCol w="448824">
                  <a:extLst>
                    <a:ext uri="{9D8B030D-6E8A-4147-A177-3AD203B41FA5}">
                      <a16:colId xmlns:a16="http://schemas.microsoft.com/office/drawing/2014/main" val="369891599"/>
                    </a:ext>
                  </a:extLst>
                </a:gridCol>
              </a:tblGrid>
              <a:tr h="2684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Bahnschrift SemiBold SemiConden" panose="020B0502040204020203" pitchFamily="34" charset="0"/>
                        <a:ea typeface="新細明體" panose="02020500000000000000" pitchFamily="18" charset="-120"/>
                        <a:cs typeface="Vijaya" panose="0202060402020202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7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 dirty="0">
                          <a:solidFill>
                            <a:schemeClr val="bg1"/>
                          </a:solidFill>
                          <a:effectLst/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%</a:t>
                      </a:r>
                      <a:endParaRPr lang="en-US" altLang="zh-TW" sz="1200" b="1" i="0" u="none" strike="noStrike" dirty="0">
                        <a:solidFill>
                          <a:schemeClr val="bg1"/>
                        </a:solidFill>
                        <a:effectLst/>
                        <a:latin typeface="Bahnschrift SemiBold SemiConden" panose="020B0502040204020203" pitchFamily="34" charset="0"/>
                        <a:ea typeface="新細明體" panose="02020500000000000000" pitchFamily="18" charset="-120"/>
                        <a:cs typeface="Vijaya" panose="020206040202020202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7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467179"/>
                  </a:ext>
                </a:extLst>
              </a:tr>
              <a:tr h="26849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sz="1200" u="none" strike="noStrike" dirty="0">
                          <a:effectLst/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Before 14'(incl.)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  <a:ea typeface="新細明體" panose="02020500000000000000" pitchFamily="18" charset="-120"/>
                        <a:cs typeface="Vijaya" panose="0202060402020202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>
                        <a:lnSpc>
                          <a:spcPts val="1000"/>
                        </a:lnSpc>
                      </a:pP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latin typeface="Bahnschrift SemiBold SemiConden" panose="020B0502040204020203" pitchFamily="34" charset="0"/>
                          <a:ea typeface="+mn-ea"/>
                          <a:cs typeface="Vijaya" panose="02020604020202020204" pitchFamily="18" charset="0"/>
                        </a:rPr>
                        <a:t>14 %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41271"/>
                  </a:ext>
                </a:extLst>
              </a:tr>
              <a:tr h="26849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00"/>
                        </a:lnSpc>
                      </a:pPr>
                      <a:r>
                        <a:rPr lang="en-US" altLang="zh-TW" sz="1200" u="none" strike="noStrike" dirty="0">
                          <a:effectLst/>
                          <a:latin typeface="Bahnschrift SemiBold SemiConden" panose="020B0502040204020203" pitchFamily="34" charset="0"/>
                          <a:cs typeface="Vijaya" panose="02020604020202020204" pitchFamily="18" charset="0"/>
                        </a:rPr>
                        <a:t>15'-25'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  <a:ea typeface="新細明體" panose="02020500000000000000" pitchFamily="18" charset="-120"/>
                        <a:cs typeface="Vijaya" panose="0202060402020202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219170" rtl="0" eaLnBrk="1" fontAlgn="ctr" latinLnBrk="0" hangingPunct="1">
                        <a:lnSpc>
                          <a:spcPts val="1000"/>
                        </a:lnSpc>
                      </a:pP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latin typeface="Bahnschrift SemiBold SemiConden" panose="020B0502040204020203" pitchFamily="34" charset="0"/>
                          <a:ea typeface="+mn-ea"/>
                          <a:cs typeface="Vijaya" panose="02020604020202020204" pitchFamily="18" charset="0"/>
                        </a:rPr>
                        <a:t>86 %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269748"/>
                  </a:ext>
                </a:extLst>
              </a:tr>
            </a:tbl>
          </a:graphicData>
        </a:graphic>
      </p:graphicFrame>
      <p:graphicFrame>
        <p:nvGraphicFramePr>
          <p:cNvPr id="78" name="圖表 77">
            <a:extLst>
              <a:ext uri="{FF2B5EF4-FFF2-40B4-BE49-F238E27FC236}">
                <a16:creationId xmlns:a16="http://schemas.microsoft.com/office/drawing/2014/main" id="{04C07D7E-6B61-462C-97E8-02DBBA575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500889"/>
              </p:ext>
            </p:extLst>
          </p:nvPr>
        </p:nvGraphicFramePr>
        <p:xfrm>
          <a:off x="9930968" y="5028939"/>
          <a:ext cx="1904624" cy="128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7" name="文字方塊 76">
            <a:extLst>
              <a:ext uri="{FF2B5EF4-FFF2-40B4-BE49-F238E27FC236}">
                <a16:creationId xmlns:a16="http://schemas.microsoft.com/office/drawing/2014/main" id="{4BB8E8B2-F027-4239-8CB1-2B57080E0333}"/>
              </a:ext>
            </a:extLst>
          </p:cNvPr>
          <p:cNvSpPr txBox="1"/>
          <p:nvPr/>
        </p:nvSpPr>
        <p:spPr>
          <a:xfrm>
            <a:off x="577533" y="4482157"/>
            <a:ext cx="7846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0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* Please do your upmost to promote sale of old units whenever possible. *</a:t>
            </a:r>
          </a:p>
          <a:p>
            <a:pPr>
              <a:defRPr/>
            </a:pPr>
            <a:r>
              <a:rPr lang="en-US" altLang="zh-TW" sz="20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* </a:t>
            </a:r>
            <a:r>
              <a:rPr lang="en-US" altLang="zh-TW" sz="2000" dirty="0">
                <a:latin typeface="Bahnschrift SemiBold SemiConden" panose="020B0502040204020203" pitchFamily="34" charset="0"/>
                <a:ea typeface="新細明體" panose="02020500000000000000" pitchFamily="18" charset="-120"/>
                <a:cs typeface="Vijaya" panose="02020604020202020204" pitchFamily="18" charset="0"/>
              </a:rPr>
              <a:t>Push buyers to pick up sold units ASAP and also avoid misused.*</a:t>
            </a:r>
          </a:p>
          <a:p>
            <a:pPr>
              <a:defRPr/>
            </a:pPr>
            <a:r>
              <a:rPr lang="en-US" altLang="zh-TW" sz="2000" dirty="0"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* </a:t>
            </a:r>
            <a:r>
              <a:rPr lang="en-US" altLang="zh-TW" sz="2000" dirty="0">
                <a:latin typeface="Bahnschrift SemiBold SemiConden" panose="020B0502040204020203" pitchFamily="34" charset="0"/>
                <a:cs typeface="Vijaya" panose="02020604020202020204" pitchFamily="18" charset="0"/>
              </a:rPr>
              <a:t>Arrange empty or export to 2</a:t>
            </a:r>
            <a:r>
              <a:rPr lang="en-US" altLang="zh-TW" sz="2000" baseline="30000" dirty="0">
                <a:latin typeface="Bahnschrift SemiBold SemiConden" panose="020B0502040204020203" pitchFamily="34" charset="0"/>
                <a:cs typeface="Vijaya" panose="02020604020202020204" pitchFamily="18" charset="0"/>
              </a:rPr>
              <a:t>nd</a:t>
            </a:r>
            <a:r>
              <a:rPr lang="en-US" altLang="zh-TW" sz="2000" dirty="0">
                <a:latin typeface="Bahnschrift SemiBold SemiConden" panose="020B0502040204020203" pitchFamily="34" charset="0"/>
                <a:cs typeface="Vijaya" panose="02020604020202020204" pitchFamily="18" charset="0"/>
              </a:rPr>
              <a:t> hand units demanding area.*</a:t>
            </a:r>
            <a:endParaRPr lang="zh-TW" altLang="en-US" sz="2000" dirty="0">
              <a:latin typeface="Bahnschrift SemiBold SemiConden" panose="020B0502040204020203" pitchFamily="34" charset="0"/>
              <a:ea typeface="新細明體" panose="02020500000000000000" pitchFamily="18" charset="-120"/>
              <a:cs typeface="Vijaya" panose="02020604020202020204" pitchFamily="18" charset="0"/>
            </a:endParaRPr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7FD220CB-52F9-4BFD-8534-2113FD5BF666}"/>
              </a:ext>
            </a:extLst>
          </p:cNvPr>
          <p:cNvSpPr txBox="1"/>
          <p:nvPr/>
        </p:nvSpPr>
        <p:spPr>
          <a:xfrm>
            <a:off x="572325" y="4074461"/>
            <a:ext cx="783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srgbClr val="061A21"/>
                </a:solidFill>
                <a:latin typeface="Bahnschrift SemiBold SemiConden" panose="020B0502040204020203" pitchFamily="34" charset="0"/>
                <a:ea typeface="微軟正黑體" panose="020B0604030504040204" pitchFamily="34" charset="-120"/>
                <a:cs typeface="Vijaya" panose="02020604020202020204" pitchFamily="18" charset="0"/>
              </a:rPr>
              <a:t>Assistance needed - </a:t>
            </a:r>
            <a:endParaRPr lang="zh-TW" altLang="en-US" sz="2400" dirty="0">
              <a:solidFill>
                <a:srgbClr val="061A21"/>
              </a:solidFill>
              <a:latin typeface="Bahnschrift SemiBold SemiConden" panose="020B0502040204020203" pitchFamily="34" charset="0"/>
              <a:ea typeface="新細明體" panose="02020500000000000000" pitchFamily="18" charset="-12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57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7779"/>
      </a:accent1>
      <a:accent2>
        <a:srgbClr val="061A21"/>
      </a:accent2>
      <a:accent3>
        <a:srgbClr val="007779"/>
      </a:accent3>
      <a:accent4>
        <a:srgbClr val="061A21"/>
      </a:accent4>
      <a:accent5>
        <a:srgbClr val="007779"/>
      </a:accent5>
      <a:accent6>
        <a:srgbClr val="061A21"/>
      </a:accent6>
      <a:hlink>
        <a:srgbClr val="407356"/>
      </a:hlink>
      <a:folHlink>
        <a:srgbClr val="EB9B9D"/>
      </a:folHlink>
    </a:clrScheme>
    <a:fontScheme name="自訂 5">
      <a:majorFont>
        <a:latin typeface="Bahnschrift Light Condensed"/>
        <a:ea typeface="Microsoft JhengHei UI"/>
        <a:cs typeface=""/>
      </a:majorFont>
      <a:minorFont>
        <a:latin typeface="Bahnschrift Light Condensed"/>
        <a:ea typeface="Microsoft JhengHe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25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7779"/>
      </a:accent1>
      <a:accent2>
        <a:srgbClr val="061A21"/>
      </a:accent2>
      <a:accent3>
        <a:srgbClr val="007779"/>
      </a:accent3>
      <a:accent4>
        <a:srgbClr val="061A21"/>
      </a:accent4>
      <a:accent5>
        <a:srgbClr val="007779"/>
      </a:accent5>
      <a:accent6>
        <a:srgbClr val="061A21"/>
      </a:accent6>
      <a:hlink>
        <a:srgbClr val="407356"/>
      </a:hlink>
      <a:folHlink>
        <a:srgbClr val="EB9B9D"/>
      </a:folHlink>
    </a:clrScheme>
    <a:fontScheme name="自訂 5">
      <a:majorFont>
        <a:latin typeface="Bahnschrift Light Condensed"/>
        <a:ea typeface="Microsoft JhengHei UI"/>
        <a:cs typeface=""/>
      </a:majorFont>
      <a:minorFont>
        <a:latin typeface="Bahnschrift Light Condensed"/>
        <a:ea typeface="Microsoft JhengHe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25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1142</Words>
  <Application>Microsoft Office PowerPoint</Application>
  <PresentationFormat>寬螢幕</PresentationFormat>
  <Paragraphs>262</Paragraphs>
  <Slides>11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11</vt:i4>
      </vt:variant>
    </vt:vector>
  </HeadingPairs>
  <TitlesOfParts>
    <vt:vector size="31" baseType="lpstr">
      <vt:lpstr>等线</vt:lpstr>
      <vt:lpstr>맑은 고딕</vt:lpstr>
      <vt:lpstr>Microsoft JhengHei Light</vt:lpstr>
      <vt:lpstr>Microsoft JhengHei UI</vt:lpstr>
      <vt:lpstr>Microsoft JhengHei UI Light</vt:lpstr>
      <vt:lpstr>微软雅黑</vt:lpstr>
      <vt:lpstr>宋体</vt:lpstr>
      <vt:lpstr>微軟正黑體</vt:lpstr>
      <vt:lpstr>新細明體</vt:lpstr>
      <vt:lpstr>Arial</vt:lpstr>
      <vt:lpstr>Bahnschrift Light Condensed</vt:lpstr>
      <vt:lpstr>Bahnschrift SemiBold SemiConden</vt:lpstr>
      <vt:lpstr>Calibri</vt:lpstr>
      <vt:lpstr>Calibri Light</vt:lpstr>
      <vt:lpstr>Times New Roman</vt:lpstr>
      <vt:lpstr>Vijaya</vt:lpstr>
      <vt:lpstr>Wingdings</vt:lpstr>
      <vt:lpstr>Office 佈景主題</vt:lpstr>
      <vt:lpstr>第一PPT，www.1ppt.com</vt:lpstr>
      <vt:lpstr>1_第一PPT，www.1ppt.com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D25687</dc:creator>
  <cp:lastModifiedBy>438240</cp:lastModifiedBy>
  <cp:revision>377</cp:revision>
  <cp:lastPrinted>2025-02-08T07:50:50Z</cp:lastPrinted>
  <dcterms:created xsi:type="dcterms:W3CDTF">2025-01-24T05:41:40Z</dcterms:created>
  <dcterms:modified xsi:type="dcterms:W3CDTF">2025-02-24T06:17:48Z</dcterms:modified>
</cp:coreProperties>
</file>