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98" r:id="rId5"/>
    <p:sldId id="264" r:id="rId6"/>
    <p:sldId id="297" r:id="rId7"/>
    <p:sldId id="259" r:id="rId8"/>
    <p:sldId id="281" r:id="rId9"/>
    <p:sldId id="292" r:id="rId10"/>
    <p:sldId id="285" r:id="rId11"/>
    <p:sldId id="299" r:id="rId12"/>
    <p:sldId id="300" r:id="rId13"/>
    <p:sldId id="287" r:id="rId14"/>
    <p:sldId id="260" r:id="rId15"/>
    <p:sldId id="294" r:id="rId16"/>
    <p:sldId id="301" r:id="rId17"/>
    <p:sldId id="29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B48CFE"/>
    <a:srgbClr val="442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3950" autoAdjust="0"/>
  </p:normalViewPr>
  <p:slideViewPr>
    <p:cSldViewPr snapToGrid="0">
      <p:cViewPr varScale="1">
        <p:scale>
          <a:sx n="103" d="100"/>
          <a:sy n="103" d="100"/>
        </p:scale>
        <p:origin x="7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6456D-0704-4A9F-B0E6-4909E4365A2B}" type="datetimeFigureOut">
              <a:rPr lang="zh-CN" altLang="en-US" smtClean="0"/>
              <a:pPr/>
              <a:t>2025/2/21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5B0DD-189B-4185-B658-F976725C17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12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1414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86855-8D0F-4FB8-8AB6-33D9A113F64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51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86855-8D0F-4FB8-8AB6-33D9A113F64C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487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929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Additional</a:t>
            </a:r>
            <a:r>
              <a:rPr lang="en-US" baseline="0" dirty="0" smtClean="0"/>
              <a:t> OGEC service from time to time; not on a weekly basis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Continue with no SAX/E service for Day9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5B0DD-189B-4185-B658-F976725C17C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87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5B0DD-189B-4185-B658-F976725C17C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75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Data</a:t>
            </a:r>
            <a:r>
              <a:rPr lang="en-US" baseline="0" dirty="0" smtClean="0"/>
              <a:t> based on </a:t>
            </a:r>
            <a:r>
              <a:rPr lang="en-US" baseline="0" dirty="0" err="1" smtClean="0"/>
              <a:t>Datamyne</a:t>
            </a:r>
            <a:r>
              <a:rPr lang="en-US" baseline="0" dirty="0" smtClean="0"/>
              <a:t> Report (YR 2024)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5B0DD-189B-4185-B658-F976725C17C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0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Data based on </a:t>
            </a:r>
            <a:r>
              <a:rPr lang="en-US" dirty="0" err="1" smtClean="0"/>
              <a:t>Datamyne</a:t>
            </a:r>
            <a:r>
              <a:rPr lang="en-US" dirty="0" smtClean="0"/>
              <a:t> Report</a:t>
            </a:r>
            <a:r>
              <a:rPr lang="en-US" baseline="0" dirty="0" smtClean="0"/>
              <a:t> (YR 2024)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5B0DD-189B-4185-B658-F976725C17C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74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86855-8D0F-4FB8-8AB6-33D9A113F64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394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86855-8D0F-4FB8-8AB6-33D9A113F64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2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86855-8D0F-4FB8-8AB6-33D9A113F64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864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86855-8D0F-4FB8-8AB6-33D9A113F64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08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EAEBC-72DB-4B44-9D24-6B1CA29C5BC6}" type="datetime1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EC21-F937-4A5B-8DEB-A45E995EFBCB}" type="datetime1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71E3-26C5-407B-BF22-2218C55FF822}" type="datetime1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phone 6 floa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33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331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8CF2-6AA5-4083-B67A-DEFF8AE5D4AB}" type="datetime1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C44A-2095-4FA2-ADFB-155F77AEE6FA}" type="datetime1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91C7-6109-4AFC-819B-356C1B04F948}" type="datetime1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012F9-B8D0-4A3E-8E16-90C0B11D187E}" type="datetime1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991978" y="64311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" y="136525"/>
            <a:ext cx="10515600" cy="594995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364A-8A83-4590-AF02-FEA81985FCBF}" type="datetime1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731520"/>
            <a:ext cx="12192000" cy="5989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0FC4-3874-41A1-B358-32CF9D036F46}" type="datetime1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273F-3D3F-45B1-87FA-1E325A145DB6}" type="datetime1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58BE-0A8C-4CF6-B639-139AB057BFCD}" type="datetime1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51947-0CE7-4788-BF44-AFE6516C22AF}" type="datetime1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6511214" y="3810465"/>
            <a:ext cx="5188843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6453834" y="1603701"/>
            <a:ext cx="39755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9600" cap="all" dirty="0" smtClean="0">
                <a:solidFill>
                  <a:schemeClr val="tx2"/>
                </a:solidFill>
                <a:latin typeface="Colonna MT" panose="04020805060202030203" pitchFamily="82" charset="0"/>
                <a:ea typeface="方正细谭黑简体" panose="02000000000000000000" pitchFamily="2" charset="-122"/>
                <a:cs typeface="+mn-ea"/>
                <a:sym typeface="+mn-lt"/>
              </a:rPr>
              <a:t>2025</a:t>
            </a:r>
            <a:endParaRPr lang="zh-CN" altLang="en-US" sz="9600" cap="all" dirty="0">
              <a:solidFill>
                <a:schemeClr val="tx2"/>
              </a:solidFill>
              <a:latin typeface="Colonna MT" panose="04020805060202030203" pitchFamily="82" charset="0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6992139" y="2954687"/>
            <a:ext cx="4226991" cy="804323"/>
          </a:xfrm>
          <a:prstGeom prst="rect">
            <a:avLst/>
          </a:prstGeom>
          <a:noFill/>
        </p:spPr>
        <p:txBody>
          <a:bodyPr wrap="none" lIns="65024" tIns="32512" rIns="65024" bIns="32512">
            <a:spAutoFit/>
          </a:bodyPr>
          <a:lstStyle/>
          <a:p>
            <a:pPr>
              <a:buNone/>
            </a:pPr>
            <a:r>
              <a:rPr lang="en-US" altLang="zh-CN" sz="4800" cap="all" dirty="0" smtClean="0">
                <a:solidFill>
                  <a:schemeClr val="tx2"/>
                </a:solidFill>
                <a:latin typeface="Trebuchet MS" panose="020B0603020202020204" pitchFamily="34" charset="0"/>
                <a:ea typeface="方正细谭黑简体" panose="02000000000000000000" pitchFamily="2" charset="-122"/>
                <a:cs typeface="+mn-ea"/>
                <a:sym typeface="+mn-lt"/>
              </a:rPr>
              <a:t>LAAM Meeting</a:t>
            </a:r>
            <a:endParaRPr lang="zh-CN" altLang="en-US" sz="4800" cap="all" dirty="0">
              <a:solidFill>
                <a:schemeClr val="tx2"/>
              </a:solidFill>
              <a:latin typeface="Trebuchet MS" panose="020B0603020202020204" pitchFamily="34" charset="0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="" xmlns:a16="http://schemas.microsoft.com/office/drawing/2014/main" id="{6957C5DA-15DC-4471-95FD-CC144E09E4F3}"/>
              </a:ext>
            </a:extLst>
          </p:cNvPr>
          <p:cNvSpPr txBox="1"/>
          <p:nvPr/>
        </p:nvSpPr>
        <p:spPr>
          <a:xfrm>
            <a:off x="6453834" y="3943676"/>
            <a:ext cx="60018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 smtClean="0">
                <a:latin typeface="Arial Black" panose="020B0A04020102020204" pitchFamily="34" charset="0"/>
                <a:cs typeface="Arial" pitchFamily="34" charset="0"/>
              </a:rPr>
              <a:t>Presented by EGA NYC / MKD ATC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605" y="0"/>
            <a:ext cx="1447800" cy="1304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04101" y="4313008"/>
            <a:ext cx="2095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anose="020B0A04020102020204" pitchFamily="34" charset="0"/>
              </a:rPr>
              <a:t>February 27</a:t>
            </a:r>
            <a:r>
              <a:rPr lang="en-US" sz="1400" baseline="30000" dirty="0" smtClean="0">
                <a:latin typeface="Arial Black" panose="020B0A04020102020204" pitchFamily="34" charset="0"/>
              </a:rPr>
              <a:t>th</a:t>
            </a:r>
            <a:r>
              <a:rPr lang="en-US" sz="1400" dirty="0" smtClean="0">
                <a:latin typeface="Arial Black" panose="020B0A04020102020204" pitchFamily="34" charset="0"/>
              </a:rPr>
              <a:t>, 2025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矩形 97"/>
          <p:cNvSpPr/>
          <p:nvPr/>
        </p:nvSpPr>
        <p:spPr>
          <a:xfrm>
            <a:off x="2323" y="731520"/>
            <a:ext cx="9979877" cy="178509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altLang="zh-CN" sz="2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2024 Review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NUE/W skipped USCHS from May to October, 2024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Strong demand to Costa Rica, but facing challenge on feeder space</a:t>
            </a:r>
            <a:endParaRPr lang="en-US" altLang="zh-CN" sz="22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Congestion in CCT, Hot Connection List Distributed on a Weekly Basis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SB – 82%</a:t>
            </a:r>
            <a:endParaRPr lang="zh-CN" altLang="en-US" dirty="0">
              <a:latin typeface="Cambria" panose="02040503050406030204" pitchFamily="18" charset="0"/>
              <a:ea typeface="+mn-ea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03" y="3907201"/>
            <a:ext cx="11716580" cy="2529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516612"/>
            <a:ext cx="12285407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altLang="zh-CN" sz="2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2025 Challenges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Costa Rica</a:t>
            </a:r>
            <a:r>
              <a:rPr lang="en-US" altLang="zh-CN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?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More stable &amp; Consistent feeder schedule?</a:t>
            </a:r>
            <a:endParaRPr lang="en-US" altLang="zh-CN" sz="2200" b="1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8605" y="0"/>
            <a:ext cx="1447800" cy="1304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NB – 75%</a:t>
            </a:r>
            <a:endParaRPr lang="zh-CN" altLang="en-US" dirty="0">
              <a:latin typeface="Cambria" panose="02040503050406030204" pitchFamily="18" charset="0"/>
              <a:ea typeface="+mn-ea"/>
              <a:cs typeface="+mn-ea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83" y="4150700"/>
            <a:ext cx="11329711" cy="2065541"/>
          </a:xfrm>
          <a:prstGeom prst="rect">
            <a:avLst/>
          </a:prstGeom>
        </p:spPr>
      </p:pic>
      <p:sp>
        <p:nvSpPr>
          <p:cNvPr id="8" name="矩形 97"/>
          <p:cNvSpPr/>
          <p:nvPr/>
        </p:nvSpPr>
        <p:spPr>
          <a:xfrm>
            <a:off x="0" y="652462"/>
            <a:ext cx="9979877" cy="178509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altLang="zh-CN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2024 Review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Strong exports from CO in late Q4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Exports from Costa Rica is increasing</a:t>
            </a:r>
            <a:endParaRPr lang="en-US" altLang="zh-CN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Excess of skipping 2</a:t>
            </a:r>
            <a:r>
              <a:rPr lang="en-US" altLang="zh-CN" sz="2200" b="1" baseline="30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nd</a:t>
            </a:r>
            <a:r>
              <a:rPr lang="en-US" altLang="zh-CN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call of DOCAU from CAN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7" y="2584775"/>
            <a:ext cx="10646653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altLang="zh-CN" sz="2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2025 Challenges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Costa Rica?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Space on AUE/E + NUE/E to support </a:t>
            </a:r>
            <a:r>
              <a:rPr lang="en-US" altLang="zh-CN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NB volume</a:t>
            </a:r>
            <a:r>
              <a:rPr lang="en-US" altLang="zh-CN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– Already announced 610 GRI </a:t>
            </a:r>
            <a:endParaRPr lang="en-US" altLang="zh-CN" sz="2200" b="1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8605" y="0"/>
            <a:ext cx="1447800" cy="1304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72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3790"/>
            <a:ext cx="10515600" cy="594995"/>
          </a:xfrm>
        </p:spPr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Intra – 113%</a:t>
            </a:r>
            <a:endParaRPr lang="zh-CN" altLang="en-US" dirty="0">
              <a:latin typeface="Cambria" panose="02040503050406030204" pitchFamily="18" charset="0"/>
              <a:ea typeface="+mn-ea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18" y="4792756"/>
            <a:ext cx="9517926" cy="1806232"/>
          </a:xfrm>
          <a:prstGeom prst="rect">
            <a:avLst/>
          </a:prstGeom>
        </p:spPr>
      </p:pic>
      <p:sp>
        <p:nvSpPr>
          <p:cNvPr id="6" name="矩形 97"/>
          <p:cNvSpPr/>
          <p:nvPr/>
        </p:nvSpPr>
        <p:spPr>
          <a:xfrm>
            <a:off x="-48611" y="636462"/>
            <a:ext cx="11943185" cy="2226238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altLang="zh-CN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2024 Review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Lack of equipment into CO from time to time – potential market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Congestion in CCT – Hot Connection List Distribute on a weekly basis</a:t>
            </a:r>
            <a:endParaRPr lang="en-US" altLang="zh-CN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Excess of CAN svc skipped 2</a:t>
            </a:r>
            <a:r>
              <a:rPr lang="en-US" altLang="zh-CN" sz="2200" b="1" baseline="30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nd</a:t>
            </a:r>
            <a:r>
              <a:rPr lang="en-US" altLang="zh-CN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call on DOCAU, PRSJU, impacted DO and PR exports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CAJ continue to operated under single vessel – result in bi-weekly service available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15943"/>
            <a:ext cx="11997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altLang="zh-CN" sz="2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2025 Challenges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Costa Rica?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Service stability on CAC?</a:t>
            </a:r>
            <a:endParaRPr lang="en-US" altLang="zh-CN" sz="2200" b="1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CN" sz="2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Feeder Cost Change on CAN </a:t>
            </a:r>
            <a:r>
              <a:rPr lang="en-US" altLang="zh-CN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starting </a:t>
            </a:r>
            <a:r>
              <a:rPr lang="en-US" altLang="zh-CN" sz="22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April</a:t>
            </a:r>
            <a:r>
              <a:rPr lang="en-US" altLang="zh-CN" sz="2200" b="1" dirty="0" smtClean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? </a:t>
            </a:r>
            <a:endParaRPr lang="en-US" altLang="zh-CN" sz="2200" b="1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8605" y="0"/>
            <a:ext cx="1447800" cy="1304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14" y="106097"/>
            <a:ext cx="3473915" cy="2242600"/>
          </a:xfrm>
          <a:prstGeom prst="rect">
            <a:avLst/>
          </a:prstGeom>
        </p:spPr>
      </p:pic>
      <p:sp>
        <p:nvSpPr>
          <p:cNvPr id="4" name="平行四边形 3"/>
          <p:cNvSpPr/>
          <p:nvPr/>
        </p:nvSpPr>
        <p:spPr>
          <a:xfrm>
            <a:off x="425233" y="2453636"/>
            <a:ext cx="4991350" cy="384000"/>
          </a:xfrm>
          <a:prstGeom prst="parallelogram">
            <a:avLst>
              <a:gd name="adj" fmla="val 5559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平行四边形 103"/>
          <p:cNvSpPr/>
          <p:nvPr/>
        </p:nvSpPr>
        <p:spPr>
          <a:xfrm>
            <a:off x="545017" y="2509076"/>
            <a:ext cx="3893839" cy="288000"/>
          </a:xfrm>
          <a:prstGeom prst="parallelogram">
            <a:avLst>
              <a:gd name="adj" fmla="val 555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38472" y="1846517"/>
            <a:ext cx="1458067" cy="60323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altLang="zh-CN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Colombia</a:t>
            </a:r>
            <a:endParaRPr lang="en-US" altLang="zh-CN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00036" y="2435321"/>
            <a:ext cx="626109" cy="403175"/>
          </a:xfrm>
          <a:prstGeom prst="rect">
            <a:avLst/>
          </a:prstGeom>
        </p:spPr>
        <p:txBody>
          <a:bodyPr wrap="none" lIns="121908" tIns="60954" rIns="121908" bIns="60954" anchor="ctr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altLang="zh-CN" sz="1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85%</a:t>
            </a:r>
            <a:endParaRPr lang="en-US" altLang="zh-CN" sz="1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105" name="平行四边形 104"/>
          <p:cNvSpPr/>
          <p:nvPr/>
        </p:nvSpPr>
        <p:spPr>
          <a:xfrm>
            <a:off x="6461082" y="3359430"/>
            <a:ext cx="4991350" cy="384000"/>
          </a:xfrm>
          <a:prstGeom prst="parallelogram">
            <a:avLst>
              <a:gd name="adj" fmla="val 5559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平行四边形 105"/>
          <p:cNvSpPr/>
          <p:nvPr/>
        </p:nvSpPr>
        <p:spPr>
          <a:xfrm>
            <a:off x="6537488" y="3403699"/>
            <a:ext cx="3839500" cy="288000"/>
          </a:xfrm>
          <a:prstGeom prst="parallelogram">
            <a:avLst>
              <a:gd name="adj" fmla="val 5559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平行四边形 116"/>
          <p:cNvSpPr/>
          <p:nvPr/>
        </p:nvSpPr>
        <p:spPr>
          <a:xfrm>
            <a:off x="377191" y="3766494"/>
            <a:ext cx="4991350" cy="384000"/>
          </a:xfrm>
          <a:prstGeom prst="parallelogram">
            <a:avLst>
              <a:gd name="adj" fmla="val 5559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平行四边形 117"/>
          <p:cNvSpPr/>
          <p:nvPr/>
        </p:nvSpPr>
        <p:spPr>
          <a:xfrm>
            <a:off x="460539" y="3822591"/>
            <a:ext cx="4956612" cy="288000"/>
          </a:xfrm>
          <a:prstGeom prst="parallelogram">
            <a:avLst>
              <a:gd name="adj" fmla="val 5559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418072" y="3000335"/>
            <a:ext cx="1275710" cy="60323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altLang="zh-CN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Panama</a:t>
            </a:r>
            <a:endParaRPr lang="en-US" altLang="zh-CN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548741" y="3743430"/>
            <a:ext cx="728701" cy="403175"/>
          </a:xfrm>
          <a:prstGeom prst="rect">
            <a:avLst/>
          </a:prstGeom>
        </p:spPr>
        <p:txBody>
          <a:bodyPr wrap="none" lIns="121908" tIns="60954" rIns="121908" bIns="60954" anchor="ctr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altLang="zh-CN" sz="1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107%</a:t>
            </a:r>
            <a:endParaRPr lang="en-US" altLang="zh-CN" sz="1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129" name="平行四边形 128"/>
          <p:cNvSpPr/>
          <p:nvPr/>
        </p:nvSpPr>
        <p:spPr>
          <a:xfrm>
            <a:off x="6362450" y="4681182"/>
            <a:ext cx="4991350" cy="384000"/>
          </a:xfrm>
          <a:prstGeom prst="parallelogram">
            <a:avLst>
              <a:gd name="adj" fmla="val 5559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0" name="平行四边形 129"/>
          <p:cNvSpPr/>
          <p:nvPr/>
        </p:nvSpPr>
        <p:spPr>
          <a:xfrm>
            <a:off x="6452426" y="4716324"/>
            <a:ext cx="2216703" cy="288000"/>
          </a:xfrm>
          <a:prstGeom prst="parallelogram">
            <a:avLst>
              <a:gd name="adj" fmla="val 5559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6461082" y="4218978"/>
            <a:ext cx="1183761" cy="44318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altLang="zh-CN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CR/JM/CW</a:t>
            </a:r>
            <a:endParaRPr lang="en-US" altLang="zh-CN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6537488" y="4640189"/>
            <a:ext cx="626109" cy="403175"/>
          </a:xfrm>
          <a:prstGeom prst="rect">
            <a:avLst/>
          </a:prstGeom>
        </p:spPr>
        <p:txBody>
          <a:bodyPr wrap="none" lIns="121908" tIns="60954" rIns="121908" bIns="60954" anchor="ctr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altLang="zh-CN" sz="1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5</a:t>
            </a:r>
            <a:r>
              <a:rPr lang="en-US" altLang="zh-CN" sz="14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0</a:t>
            </a:r>
            <a:r>
              <a:rPr lang="en-US" altLang="zh-CN" sz="1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%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lt"/>
              </a:rPr>
              <a:t>Office Performance</a:t>
            </a:r>
            <a:endParaRPr lang="zh-CN" altLang="en-US" dirty="0">
              <a:latin typeface="Cambria" panose="02040503050406030204" pitchFamily="18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sp>
        <p:nvSpPr>
          <p:cNvPr id="52" name="平行四边形 3"/>
          <p:cNvSpPr/>
          <p:nvPr/>
        </p:nvSpPr>
        <p:spPr>
          <a:xfrm>
            <a:off x="377191" y="5070669"/>
            <a:ext cx="4991350" cy="384000"/>
          </a:xfrm>
          <a:prstGeom prst="parallelogram">
            <a:avLst>
              <a:gd name="adj" fmla="val 5559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平行四边形 103"/>
          <p:cNvSpPr/>
          <p:nvPr/>
        </p:nvSpPr>
        <p:spPr>
          <a:xfrm>
            <a:off x="475860" y="5103489"/>
            <a:ext cx="4498697" cy="288000"/>
          </a:xfrm>
          <a:prstGeom prst="parallelogram">
            <a:avLst>
              <a:gd name="adj" fmla="val 5559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endParaRPr lang="zh-CN" altLang="en-US" b="1" dirty="0">
              <a:latin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63" name="矩形 126"/>
          <p:cNvSpPr/>
          <p:nvPr/>
        </p:nvSpPr>
        <p:spPr>
          <a:xfrm>
            <a:off x="475860" y="4399076"/>
            <a:ext cx="2617167" cy="60323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altLang="zh-CN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Dominica Republic</a:t>
            </a:r>
            <a:endParaRPr lang="en-US" altLang="zh-CN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2578" y="1771627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Jan-Dec L/F AVG: 64 TEU</a:t>
            </a:r>
          </a:p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KPI: NB-20 / Intra: 70</a:t>
            </a:r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3662" y="3019872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Jan-Dec L/F AVG: 97 TEU</a:t>
            </a:r>
          </a:p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KPI: NB-2 / Intra: 85</a:t>
            </a:r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991" y="4311173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Jan-Dec L/F AVG: 71 TEU</a:t>
            </a:r>
          </a:p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KPI: NB-2 / Intra - 69</a:t>
            </a:r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矩形 127"/>
          <p:cNvSpPr/>
          <p:nvPr/>
        </p:nvSpPr>
        <p:spPr>
          <a:xfrm>
            <a:off x="475860" y="5051494"/>
            <a:ext cx="626109" cy="403175"/>
          </a:xfrm>
          <a:prstGeom prst="rect">
            <a:avLst/>
          </a:prstGeom>
        </p:spPr>
        <p:txBody>
          <a:bodyPr wrap="none" lIns="121908" tIns="60954" rIns="121908" bIns="60954" anchor="ctr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altLang="zh-CN" sz="1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95%</a:t>
            </a:r>
            <a:endParaRPr lang="en-US" altLang="zh-CN" sz="1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64" name="矩形 126"/>
          <p:cNvSpPr/>
          <p:nvPr/>
        </p:nvSpPr>
        <p:spPr>
          <a:xfrm>
            <a:off x="6537488" y="2693369"/>
            <a:ext cx="1718075" cy="603230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altLang="zh-CN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Puerto Rico</a:t>
            </a:r>
            <a:endParaRPr lang="en-US" altLang="zh-CN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525617" y="2661368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Jan-Dec L/F AVG: 12 TEU</a:t>
            </a:r>
          </a:p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KPI: Intra - 15</a:t>
            </a:r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矩形 127"/>
          <p:cNvSpPr/>
          <p:nvPr/>
        </p:nvSpPr>
        <p:spPr>
          <a:xfrm>
            <a:off x="6645021" y="3324989"/>
            <a:ext cx="626109" cy="374001"/>
          </a:xfrm>
          <a:prstGeom prst="rect">
            <a:avLst/>
          </a:prstGeom>
        </p:spPr>
        <p:txBody>
          <a:bodyPr wrap="none" lIns="121908" tIns="60954" rIns="121908" bIns="60954" anchor="ctr">
            <a:spAutoFit/>
          </a:bodyPr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altLang="zh-CN" sz="14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78%</a:t>
            </a:r>
            <a:endParaRPr lang="en-US" altLang="zh-CN" sz="1400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71672" y="4038685"/>
            <a:ext cx="2861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Jan-Dec L/F AVG: 12 TEU</a:t>
            </a:r>
          </a:p>
          <a:p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KPI: NB – 4 / INTRA – 26 TEU</a:t>
            </a:r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15904"/>
            <a:ext cx="4304715" cy="158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0540" y="2248156"/>
            <a:ext cx="2986330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Gill Sans Ultra Bold" panose="020B0A02020104020203" pitchFamily="34" charset="0"/>
                <a:cs typeface="+mn-ea"/>
                <a:sym typeface="+mn-lt"/>
              </a:rPr>
              <a:t>Part III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22642" y="2607904"/>
            <a:ext cx="4931158" cy="70788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4000" b="1" dirty="0" smtClean="0">
                <a:solidFill>
                  <a:schemeClr val="tx2"/>
                </a:solidFill>
                <a:ea typeface="Cambria" panose="02040503050406030204" pitchFamily="18" charset="0"/>
                <a:cs typeface="+mn-ea"/>
                <a:sym typeface="+mn-lt"/>
              </a:rPr>
              <a:t>Action Plan - 2025</a:t>
            </a:r>
            <a:endParaRPr lang="zh-CN" altLang="en-US" sz="40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03189" y="1815904"/>
            <a:ext cx="407963" cy="158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7662" y="3733989"/>
            <a:ext cx="5914338" cy="2101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430" y="999526"/>
            <a:ext cx="11628906" cy="572194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9" name="矩形 38"/>
          <p:cNvSpPr/>
          <p:nvPr/>
        </p:nvSpPr>
        <p:spPr>
          <a:xfrm>
            <a:off x="232430" y="1289314"/>
            <a:ext cx="8306886" cy="1251613"/>
          </a:xfrm>
          <a:prstGeom prst="rect">
            <a:avLst/>
          </a:prstGeom>
        </p:spPr>
        <p:txBody>
          <a:bodyPr wrap="square" lIns="121908" tIns="60954" rIns="121908" bIns="60954" anchor="ctr">
            <a:spAutoFit/>
          </a:bodyPr>
          <a:lstStyle/>
          <a:p>
            <a:pPr marL="171450" indent="-171450" algn="just">
              <a:spcAft>
                <a:spcPts val="800"/>
              </a:spcAft>
              <a:buFontTx/>
              <a:buChar char="-"/>
            </a:pPr>
            <a:r>
              <a:rPr lang="en-US" altLang="zh-CN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Exports Forecast</a:t>
            </a:r>
          </a:p>
          <a:p>
            <a:pPr marL="171450" indent="-171450" algn="just">
              <a:spcAft>
                <a:spcPts val="800"/>
              </a:spcAft>
              <a:buFontTx/>
              <a:buChar char="-"/>
            </a:pPr>
            <a:r>
              <a:rPr lang="en-US" altLang="zh-CN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Inventory Request when not enough to support regional businesses</a:t>
            </a:r>
          </a:p>
          <a:p>
            <a:pPr marL="171450" indent="-171450" algn="just">
              <a:spcAft>
                <a:spcPts val="800"/>
              </a:spcAft>
              <a:buFontTx/>
              <a:buChar char="-"/>
            </a:pPr>
            <a:r>
              <a:rPr lang="en-US" altLang="zh-CN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Tender bids</a:t>
            </a:r>
            <a:endParaRPr lang="en-US" altLang="zh-CN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32430" y="5504417"/>
            <a:ext cx="8198312" cy="523208"/>
          </a:xfrm>
          <a:prstGeom prst="rect">
            <a:avLst/>
          </a:prstGeom>
        </p:spPr>
        <p:txBody>
          <a:bodyPr wrap="square" lIns="121908" tIns="60954" rIns="121908" bIns="60954" anchor="ctr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altLang="zh-CN" sz="2000" b="1" dirty="0" smtClean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rPr>
              <a:t>- More opportunity to bring </a:t>
            </a:r>
            <a:r>
              <a:rPr lang="en-US" altLang="zh-CN" sz="2000" b="1" dirty="0" smtClean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rPr>
              <a:t>cargo </a:t>
            </a:r>
            <a:r>
              <a:rPr lang="en-US" altLang="zh-CN" sz="2000" b="1" dirty="0" smtClean="0">
                <a:solidFill>
                  <a:schemeClr val="accent4">
                    <a:lumMod val="50000"/>
                  </a:schemeClr>
                </a:solidFill>
                <a:cs typeface="+mn-ea"/>
                <a:sym typeface="+mn-lt"/>
              </a:rPr>
              <a:t>into the United States.</a:t>
            </a:r>
            <a:endParaRPr lang="en-US" altLang="zh-CN" sz="2000" b="1" dirty="0">
              <a:solidFill>
                <a:schemeClr val="accent4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355305" y="3345273"/>
            <a:ext cx="4512026" cy="1273380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21908" tIns="60954" rIns="121908" bIns="60954" anchor="ctr">
            <a:spAutoFit/>
          </a:bodyPr>
          <a:lstStyle/>
          <a:p>
            <a:pPr marL="171450" indent="-171450" algn="just">
              <a:spcAft>
                <a:spcPts val="800"/>
              </a:spcAft>
              <a:buFontTx/>
              <a:buChar char="-"/>
            </a:pP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Less concern on idling at t/s port</a:t>
            </a:r>
          </a:p>
          <a:p>
            <a:pPr marL="171450" indent="-171450" algn="just">
              <a:spcAft>
                <a:spcPts val="800"/>
              </a:spcAft>
              <a:buFontTx/>
              <a:buChar char="-"/>
            </a:pP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Quicker transit time</a:t>
            </a:r>
          </a:p>
          <a:p>
            <a:pPr marL="171450" indent="-171450" algn="just">
              <a:spcAft>
                <a:spcPts val="800"/>
              </a:spcAft>
              <a:buFontTx/>
              <a:buChar char="-"/>
            </a:pPr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More flexibility in freight </a:t>
            </a:r>
          </a:p>
        </p:txBody>
      </p:sp>
      <p:sp>
        <p:nvSpPr>
          <p:cNvPr id="43" name="六边形 42"/>
          <p:cNvSpPr/>
          <p:nvPr/>
        </p:nvSpPr>
        <p:spPr>
          <a:xfrm>
            <a:off x="91711" y="836784"/>
            <a:ext cx="3226676" cy="451560"/>
          </a:xfrm>
          <a:prstGeom prst="hexagon">
            <a:avLst/>
          </a:prstGeom>
          <a:solidFill>
            <a:schemeClr val="accent3"/>
          </a:solidFill>
          <a:ln w="28575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Communication</a:t>
            </a:r>
            <a:endParaRPr lang="zh-CN" alt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6" name="六边形 75"/>
          <p:cNvSpPr/>
          <p:nvPr/>
        </p:nvSpPr>
        <p:spPr>
          <a:xfrm>
            <a:off x="1923881" y="2883797"/>
            <a:ext cx="2970117" cy="452045"/>
          </a:xfrm>
          <a:prstGeom prst="hexagon">
            <a:avLst/>
          </a:prstGeom>
          <a:solidFill>
            <a:schemeClr val="accent1"/>
          </a:solidFill>
          <a:ln w="28575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Direct Calls</a:t>
            </a:r>
            <a:endParaRPr lang="zh-CN" altLang="en-US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7" name="六边形 76"/>
          <p:cNvSpPr/>
          <p:nvPr/>
        </p:nvSpPr>
        <p:spPr>
          <a:xfrm>
            <a:off x="406797" y="5068413"/>
            <a:ext cx="2399688" cy="446065"/>
          </a:xfrm>
          <a:prstGeom prst="hexagon">
            <a:avLst/>
          </a:prstGeom>
          <a:solidFill>
            <a:schemeClr val="bg2"/>
          </a:solidFill>
          <a:ln w="28575">
            <a:solidFill>
              <a:srgbClr val="B7B7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Reefers</a:t>
            </a:r>
            <a:endParaRPr lang="zh-CN" altLang="en-US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92D050"/>
                </a:solidFill>
                <a:latin typeface="Gill Sans Ultra Bold" panose="020B0A02020104020203" pitchFamily="34" charset="0"/>
                <a:ea typeface="+mn-ea"/>
                <a:cs typeface="+mn-ea"/>
                <a:sym typeface="+mn-lt"/>
              </a:rPr>
              <a:t>Moving forward…</a:t>
            </a:r>
            <a:endParaRPr lang="zh-CN" altLang="en-US" dirty="0">
              <a:solidFill>
                <a:srgbClr val="92D050"/>
              </a:solidFill>
              <a:latin typeface="Gill Sans Ultra Bold" panose="020B0A02020104020203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 Program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614" y="686670"/>
            <a:ext cx="8583223" cy="485843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244" y="3221480"/>
            <a:ext cx="5735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1.BIZ Calling Report AMP Maintain (need up to 80%)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659784" y="3277782"/>
            <a:ext cx="426609" cy="28750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72225" y="3184687"/>
            <a:ext cx="6496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of A/C base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sz="2000" b="1" dirty="0" smtClean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maintained 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4" y="3715226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2.BCC AMP Check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44" y="4153561"/>
            <a:ext cx="4851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3.AMP TTL Target Lifting v.s. Own SC/SQ KPI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4" y="5035539"/>
            <a:ext cx="4620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4.Actual Lifting v.s. AMP TTL Target Lifting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4" y="5564163"/>
            <a:ext cx="3874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5.Actual Lifting v.s. Own SC/SQ KPI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082231"/>
            <a:ext cx="4755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6.Actual </a:t>
            </a:r>
            <a:r>
              <a:rPr lang="en-US" sz="2000" b="1" dirty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Lifting v.s. Own SC/SQ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Revised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KPI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37160" y="3621590"/>
            <a:ext cx="11726677" cy="1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5659784" y="3734195"/>
            <a:ext cx="426609" cy="28750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734080" y="3671884"/>
            <a:ext cx="6496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download report every 5</a:t>
            </a:r>
            <a:r>
              <a:rPr lang="en-US" sz="2000" b="1" baseline="30000" dirty="0" smtClean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b="1" dirty="0" smtClean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day of the month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37159" y="4120584"/>
            <a:ext cx="11726677" cy="1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5659783" y="4217808"/>
            <a:ext cx="426609" cy="28750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37158" y="4942401"/>
            <a:ext cx="11726677" cy="1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400741" y="4145118"/>
            <a:ext cx="6496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Target(M) Lifting: maintained by BIZ</a:t>
            </a:r>
          </a:p>
          <a:p>
            <a:pPr algn="r"/>
            <a:r>
              <a:rPr lang="en-US" sz="2000" b="1" dirty="0" smtClean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 SC/SQ KPI: Given by BCC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659782" y="5091841"/>
            <a:ext cx="426609" cy="28750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62480" y="5005902"/>
            <a:ext cx="6496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Lifting higher than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  <a:r>
              <a:rPr lang="en-US" sz="2000" b="1" dirty="0" smtClean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AMP TTL Lifting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132043" y="5521588"/>
            <a:ext cx="11726677" cy="1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5665281" y="5606506"/>
            <a:ext cx="426609" cy="28750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62480" y="5498092"/>
            <a:ext cx="6496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Lifting higher than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  <a:r>
              <a:rPr lang="en-US" sz="2000" b="1" dirty="0" smtClean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Own SC/SQ KPI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32043" y="6008058"/>
            <a:ext cx="11726677" cy="1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36"/>
          <p:cNvSpPr/>
          <p:nvPr/>
        </p:nvSpPr>
        <p:spPr>
          <a:xfrm>
            <a:off x="5643246" y="6100959"/>
            <a:ext cx="426609" cy="28750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394960" y="6008058"/>
            <a:ext cx="6496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Lifting higher than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en-US" sz="2000" b="1" dirty="0" smtClean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SC/SQ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Revised</a:t>
            </a:r>
            <a:r>
              <a:rPr lang="en-US" sz="2000" b="1" dirty="0" smtClean="0">
                <a:solidFill>
                  <a:srgbClr val="0E16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KPI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43" y="1329005"/>
            <a:ext cx="11869451" cy="1767181"/>
          </a:xfrm>
          <a:prstGeom prst="rect">
            <a:avLst/>
          </a:prstGeom>
        </p:spPr>
      </p:pic>
      <p:sp>
        <p:nvSpPr>
          <p:cNvPr id="10" name="手繪多邊形: 圖案 20">
            <a:extLst>
              <a:ext uri="{FF2B5EF4-FFF2-40B4-BE49-F238E27FC236}">
                <a16:creationId xmlns:a16="http://schemas.microsoft.com/office/drawing/2014/main" xmlns="" id="{4241861E-F655-4886-BB69-031250A56C64}"/>
              </a:ext>
            </a:extLst>
          </p:cNvPr>
          <p:cNvSpPr/>
          <p:nvPr/>
        </p:nvSpPr>
        <p:spPr>
          <a:xfrm rot="3299605" flipH="1">
            <a:off x="9772035" y="1862517"/>
            <a:ext cx="1448462" cy="240746"/>
          </a:xfrm>
          <a:custGeom>
            <a:avLst/>
            <a:gdLst>
              <a:gd name="connsiteX0" fmla="*/ 668593 w 5343463"/>
              <a:gd name="connsiteY0" fmla="*/ 0 h 2089801"/>
              <a:gd name="connsiteX1" fmla="*/ 5653 w 5343463"/>
              <a:gd name="connsiteY1" fmla="*/ 731520 h 2089801"/>
              <a:gd name="connsiteX2" fmla="*/ 1000063 w 5343463"/>
              <a:gd name="connsiteY2" fmla="*/ 2011680 h 2089801"/>
              <a:gd name="connsiteX3" fmla="*/ 5343463 w 5343463"/>
              <a:gd name="connsiteY3" fmla="*/ 1840230 h 2089801"/>
              <a:gd name="connsiteX0" fmla="*/ 687647 w 5362517"/>
              <a:gd name="connsiteY0" fmla="*/ 0 h 2089801"/>
              <a:gd name="connsiteX1" fmla="*/ 24707 w 5362517"/>
              <a:gd name="connsiteY1" fmla="*/ 731520 h 2089801"/>
              <a:gd name="connsiteX2" fmla="*/ 1019117 w 5362517"/>
              <a:gd name="connsiteY2" fmla="*/ 2011680 h 2089801"/>
              <a:gd name="connsiteX3" fmla="*/ 5362517 w 5362517"/>
              <a:gd name="connsiteY3" fmla="*/ 1840230 h 2089801"/>
              <a:gd name="connsiteX0" fmla="*/ 687647 w 5362517"/>
              <a:gd name="connsiteY0" fmla="*/ 0 h 2089801"/>
              <a:gd name="connsiteX1" fmla="*/ 24707 w 5362517"/>
              <a:gd name="connsiteY1" fmla="*/ 731520 h 2089801"/>
              <a:gd name="connsiteX2" fmla="*/ 1019117 w 5362517"/>
              <a:gd name="connsiteY2" fmla="*/ 2011680 h 2089801"/>
              <a:gd name="connsiteX3" fmla="*/ 5362517 w 5362517"/>
              <a:gd name="connsiteY3" fmla="*/ 1840230 h 2089801"/>
              <a:gd name="connsiteX0" fmla="*/ 673122 w 5347992"/>
              <a:gd name="connsiteY0" fmla="*/ 0 h 2046061"/>
              <a:gd name="connsiteX1" fmla="*/ 10182 w 5347992"/>
              <a:gd name="connsiteY1" fmla="*/ 731520 h 2046061"/>
              <a:gd name="connsiteX2" fmla="*/ 1102316 w 5347992"/>
              <a:gd name="connsiteY2" fmla="*/ 1953419 h 2046061"/>
              <a:gd name="connsiteX3" fmla="*/ 5347992 w 5347992"/>
              <a:gd name="connsiteY3" fmla="*/ 1840230 h 2046061"/>
              <a:gd name="connsiteX0" fmla="*/ 664907 w 5339777"/>
              <a:gd name="connsiteY0" fmla="*/ 0 h 2046061"/>
              <a:gd name="connsiteX1" fmla="*/ 1967 w 5339777"/>
              <a:gd name="connsiteY1" fmla="*/ 731520 h 2046061"/>
              <a:gd name="connsiteX2" fmla="*/ 1094101 w 5339777"/>
              <a:gd name="connsiteY2" fmla="*/ 1953419 h 2046061"/>
              <a:gd name="connsiteX3" fmla="*/ 5339777 w 5339777"/>
              <a:gd name="connsiteY3" fmla="*/ 1840230 h 2046061"/>
              <a:gd name="connsiteX0" fmla="*/ 479190 w 5373939"/>
              <a:gd name="connsiteY0" fmla="*/ 0 h 2057713"/>
              <a:gd name="connsiteX1" fmla="*/ 36129 w 5373939"/>
              <a:gd name="connsiteY1" fmla="*/ 743172 h 2057713"/>
              <a:gd name="connsiteX2" fmla="*/ 1128263 w 5373939"/>
              <a:gd name="connsiteY2" fmla="*/ 1965071 h 2057713"/>
              <a:gd name="connsiteX3" fmla="*/ 5373939 w 5373939"/>
              <a:gd name="connsiteY3" fmla="*/ 1851882 h 2057713"/>
              <a:gd name="connsiteX0" fmla="*/ 472094 w 5366843"/>
              <a:gd name="connsiteY0" fmla="*/ 0 h 2057713"/>
              <a:gd name="connsiteX1" fmla="*/ 29033 w 5366843"/>
              <a:gd name="connsiteY1" fmla="*/ 743172 h 2057713"/>
              <a:gd name="connsiteX2" fmla="*/ 1121167 w 5366843"/>
              <a:gd name="connsiteY2" fmla="*/ 1965071 h 2057713"/>
              <a:gd name="connsiteX3" fmla="*/ 5366843 w 5366843"/>
              <a:gd name="connsiteY3" fmla="*/ 1851882 h 2057713"/>
              <a:gd name="connsiteX0" fmla="*/ 445742 w 5340491"/>
              <a:gd name="connsiteY0" fmla="*/ 0 h 2057713"/>
              <a:gd name="connsiteX1" fmla="*/ 2681 w 5340491"/>
              <a:gd name="connsiteY1" fmla="*/ 743172 h 2057713"/>
              <a:gd name="connsiteX2" fmla="*/ 1094815 w 5340491"/>
              <a:gd name="connsiteY2" fmla="*/ 1965071 h 2057713"/>
              <a:gd name="connsiteX3" fmla="*/ 5340491 w 5340491"/>
              <a:gd name="connsiteY3" fmla="*/ 1851882 h 2057713"/>
              <a:gd name="connsiteX0" fmla="*/ 445742 w 5340491"/>
              <a:gd name="connsiteY0" fmla="*/ 0 h 2064599"/>
              <a:gd name="connsiteX1" fmla="*/ 2681 w 5340491"/>
              <a:gd name="connsiteY1" fmla="*/ 649953 h 2064599"/>
              <a:gd name="connsiteX2" fmla="*/ 1094815 w 5340491"/>
              <a:gd name="connsiteY2" fmla="*/ 1965071 h 2064599"/>
              <a:gd name="connsiteX3" fmla="*/ 5340491 w 5340491"/>
              <a:gd name="connsiteY3" fmla="*/ 1851882 h 2064599"/>
              <a:gd name="connsiteX0" fmla="*/ 446220 w 5340969"/>
              <a:gd name="connsiteY0" fmla="*/ 0 h 2064599"/>
              <a:gd name="connsiteX1" fmla="*/ 3159 w 5340969"/>
              <a:gd name="connsiteY1" fmla="*/ 649953 h 2064599"/>
              <a:gd name="connsiteX2" fmla="*/ 1095293 w 5340969"/>
              <a:gd name="connsiteY2" fmla="*/ 1965071 h 2064599"/>
              <a:gd name="connsiteX3" fmla="*/ 5340969 w 5340969"/>
              <a:gd name="connsiteY3" fmla="*/ 1851882 h 2064599"/>
              <a:gd name="connsiteX0" fmla="*/ 446519 w 5341268"/>
              <a:gd name="connsiteY0" fmla="*/ 0 h 2064599"/>
              <a:gd name="connsiteX1" fmla="*/ 3458 w 5341268"/>
              <a:gd name="connsiteY1" fmla="*/ 649953 h 2064599"/>
              <a:gd name="connsiteX2" fmla="*/ 1095592 w 5341268"/>
              <a:gd name="connsiteY2" fmla="*/ 1965071 h 2064599"/>
              <a:gd name="connsiteX3" fmla="*/ 5341268 w 5341268"/>
              <a:gd name="connsiteY3" fmla="*/ 1851882 h 2064599"/>
              <a:gd name="connsiteX0" fmla="*/ 446520 w 5341269"/>
              <a:gd name="connsiteY0" fmla="*/ 0 h 2064599"/>
              <a:gd name="connsiteX1" fmla="*/ 3459 w 5341269"/>
              <a:gd name="connsiteY1" fmla="*/ 649953 h 2064599"/>
              <a:gd name="connsiteX2" fmla="*/ 1095593 w 5341269"/>
              <a:gd name="connsiteY2" fmla="*/ 1965071 h 2064599"/>
              <a:gd name="connsiteX3" fmla="*/ 5341269 w 5341269"/>
              <a:gd name="connsiteY3" fmla="*/ 1851882 h 2064599"/>
              <a:gd name="connsiteX0" fmla="*/ 0 w 5337810"/>
              <a:gd name="connsiteY0" fmla="*/ 0 h 1414646"/>
              <a:gd name="connsiteX1" fmla="*/ 1092134 w 5337810"/>
              <a:gd name="connsiteY1" fmla="*/ 1315118 h 1414646"/>
              <a:gd name="connsiteX2" fmla="*/ 5337810 w 5337810"/>
              <a:gd name="connsiteY2" fmla="*/ 1201929 h 141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37810" h="1414646">
                <a:moveTo>
                  <a:pt x="0" y="0"/>
                </a:moveTo>
                <a:cubicBezTo>
                  <a:pt x="22672" y="362469"/>
                  <a:pt x="202499" y="1114797"/>
                  <a:pt x="1092134" y="1315118"/>
                </a:cubicBezTo>
                <a:cubicBezTo>
                  <a:pt x="1981769" y="1515439"/>
                  <a:pt x="3610927" y="1380046"/>
                  <a:pt x="5337810" y="1201929"/>
                </a:cubicBezTo>
              </a:path>
            </a:pathLst>
          </a:custGeom>
          <a:noFill/>
          <a:ln w="57150">
            <a:solidFill>
              <a:srgbClr val="FB2E2E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5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6511216" y="3614523"/>
            <a:ext cx="5188843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"/>
          <p:cNvSpPr txBox="1"/>
          <p:nvPr/>
        </p:nvSpPr>
        <p:spPr>
          <a:xfrm>
            <a:off x="6345123" y="2731676"/>
            <a:ext cx="3855927" cy="988989"/>
          </a:xfrm>
          <a:prstGeom prst="rect">
            <a:avLst/>
          </a:prstGeom>
          <a:noFill/>
        </p:spPr>
        <p:txBody>
          <a:bodyPr wrap="none" lIns="65024" tIns="32512" rIns="65024" bIns="32512">
            <a:spAutoFit/>
          </a:bodyPr>
          <a:lstStyle/>
          <a:p>
            <a:r>
              <a:rPr lang="zh-CN" altLang="en-US" sz="6000" cap="all" dirty="0">
                <a:solidFill>
                  <a:srgbClr val="4426A0"/>
                </a:solidFill>
                <a:latin typeface="Calibri" panose="020F0502020204030204" pitchFamily="34" charset="0"/>
                <a:ea typeface="方正细谭黑简体" panose="02000000000000000000" pitchFamily="2" charset="-122"/>
                <a:cs typeface="Calibri" panose="020F0502020204030204" pitchFamily="34" charset="0"/>
                <a:sym typeface="+mn-lt"/>
              </a:rPr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605" y="0"/>
            <a:ext cx="14478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6="http://schemas.microsoft.com/office/drawing/2014/main"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6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1"/>
          <p:cNvSpPr>
            <a:spLocks noChangeArrowheads="1"/>
          </p:cNvSpPr>
          <p:nvPr/>
        </p:nvSpPr>
        <p:spPr bwMode="auto">
          <a:xfrm>
            <a:off x="2368825" y="1397685"/>
            <a:ext cx="2955768" cy="757357"/>
          </a:xfrm>
          <a:prstGeom prst="rect">
            <a:avLst/>
          </a:prstGeom>
          <a:noFill/>
          <a:ln w="9525">
            <a:solidFill>
              <a:srgbClr val="242B3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4063" y="1486340"/>
            <a:ext cx="2665292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smtClean="0">
                <a:latin typeface="+mn-lt"/>
                <a:ea typeface="+mn-ea"/>
                <a:cs typeface="+mn-ea"/>
                <a:sym typeface="+mn-lt"/>
              </a:rPr>
              <a:t>S/B Market 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29"/>
          <p:cNvSpPr>
            <a:spLocks noChangeArrowheads="1"/>
          </p:cNvSpPr>
          <p:nvPr/>
        </p:nvSpPr>
        <p:spPr bwMode="auto">
          <a:xfrm>
            <a:off x="385543" y="1417559"/>
            <a:ext cx="1591433" cy="70211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30"/>
          <p:cNvSpPr txBox="1">
            <a:spLocks noChangeArrowheads="1"/>
          </p:cNvSpPr>
          <p:nvPr/>
        </p:nvSpPr>
        <p:spPr bwMode="auto">
          <a:xfrm>
            <a:off x="489362" y="1484360"/>
            <a:ext cx="15914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Part 1</a:t>
            </a:r>
            <a:endParaRPr lang="zh-CN" altLang="en-US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31"/>
          <p:cNvSpPr>
            <a:spLocks noChangeArrowheads="1"/>
          </p:cNvSpPr>
          <p:nvPr/>
        </p:nvSpPr>
        <p:spPr bwMode="auto">
          <a:xfrm>
            <a:off x="2318346" y="3068489"/>
            <a:ext cx="3190517" cy="963957"/>
          </a:xfrm>
          <a:custGeom>
            <a:avLst/>
            <a:gdLst>
              <a:gd name="connsiteX0" fmla="*/ 0 w 2581275"/>
              <a:gd name="connsiteY0" fmla="*/ 0 h 338554"/>
              <a:gd name="connsiteX1" fmla="*/ 2581275 w 2581275"/>
              <a:gd name="connsiteY1" fmla="*/ 0 h 338554"/>
              <a:gd name="connsiteX2" fmla="*/ 2581275 w 2581275"/>
              <a:gd name="connsiteY2" fmla="*/ 338554 h 338554"/>
              <a:gd name="connsiteX3" fmla="*/ 0 w 2581275"/>
              <a:gd name="connsiteY3" fmla="*/ 338554 h 338554"/>
              <a:gd name="connsiteX4" fmla="*/ 0 w 2581275"/>
              <a:gd name="connsiteY4" fmla="*/ 0 h 338554"/>
              <a:gd name="connsiteX0" fmla="*/ 0 w 2601900"/>
              <a:gd name="connsiteY0" fmla="*/ 0 h 792317"/>
              <a:gd name="connsiteX1" fmla="*/ 2581275 w 2601900"/>
              <a:gd name="connsiteY1" fmla="*/ 0 h 792317"/>
              <a:gd name="connsiteX2" fmla="*/ 2601900 w 2601900"/>
              <a:gd name="connsiteY2" fmla="*/ 792317 h 792317"/>
              <a:gd name="connsiteX3" fmla="*/ 0 w 2601900"/>
              <a:gd name="connsiteY3" fmla="*/ 338554 h 792317"/>
              <a:gd name="connsiteX4" fmla="*/ 0 w 2601900"/>
              <a:gd name="connsiteY4" fmla="*/ 0 h 792317"/>
              <a:gd name="connsiteX0" fmla="*/ 6875 w 2608775"/>
              <a:gd name="connsiteY0" fmla="*/ 0 h 792317"/>
              <a:gd name="connsiteX1" fmla="*/ 2588150 w 2608775"/>
              <a:gd name="connsiteY1" fmla="*/ 0 h 792317"/>
              <a:gd name="connsiteX2" fmla="*/ 2608775 w 2608775"/>
              <a:gd name="connsiteY2" fmla="*/ 792317 h 792317"/>
              <a:gd name="connsiteX3" fmla="*/ 0 w 2608775"/>
              <a:gd name="connsiteY3" fmla="*/ 785441 h 792317"/>
              <a:gd name="connsiteX4" fmla="*/ 6875 w 2608775"/>
              <a:gd name="connsiteY4" fmla="*/ 0 h 792317"/>
              <a:gd name="connsiteX0" fmla="*/ 6875 w 2608775"/>
              <a:gd name="connsiteY0" fmla="*/ 0 h 792317"/>
              <a:gd name="connsiteX1" fmla="*/ 2588150 w 2608775"/>
              <a:gd name="connsiteY1" fmla="*/ 0 h 792317"/>
              <a:gd name="connsiteX2" fmla="*/ 2608775 w 2608775"/>
              <a:gd name="connsiteY2" fmla="*/ 792317 h 792317"/>
              <a:gd name="connsiteX3" fmla="*/ 0 w 2608775"/>
              <a:gd name="connsiteY3" fmla="*/ 785441 h 792317"/>
              <a:gd name="connsiteX4" fmla="*/ 6875 w 2608775"/>
              <a:gd name="connsiteY4" fmla="*/ 0 h 792317"/>
              <a:gd name="connsiteX0" fmla="*/ 6875 w 2608775"/>
              <a:gd name="connsiteY0" fmla="*/ 0 h 792317"/>
              <a:gd name="connsiteX1" fmla="*/ 2588150 w 2608775"/>
              <a:gd name="connsiteY1" fmla="*/ 0 h 792317"/>
              <a:gd name="connsiteX2" fmla="*/ 2608775 w 2608775"/>
              <a:gd name="connsiteY2" fmla="*/ 792317 h 792317"/>
              <a:gd name="connsiteX3" fmla="*/ 0 w 2608775"/>
              <a:gd name="connsiteY3" fmla="*/ 634187 h 792317"/>
              <a:gd name="connsiteX4" fmla="*/ 6875 w 2608775"/>
              <a:gd name="connsiteY4" fmla="*/ 0 h 792317"/>
              <a:gd name="connsiteX0" fmla="*/ 6875 w 2595025"/>
              <a:gd name="connsiteY0" fmla="*/ 0 h 675439"/>
              <a:gd name="connsiteX1" fmla="*/ 2588150 w 2595025"/>
              <a:gd name="connsiteY1" fmla="*/ 0 h 675439"/>
              <a:gd name="connsiteX2" fmla="*/ 2595025 w 2595025"/>
              <a:gd name="connsiteY2" fmla="*/ 675439 h 675439"/>
              <a:gd name="connsiteX3" fmla="*/ 0 w 2595025"/>
              <a:gd name="connsiteY3" fmla="*/ 634187 h 675439"/>
              <a:gd name="connsiteX4" fmla="*/ 6875 w 2595025"/>
              <a:gd name="connsiteY4" fmla="*/ 0 h 675439"/>
              <a:gd name="connsiteX0" fmla="*/ 6875 w 2595025"/>
              <a:gd name="connsiteY0" fmla="*/ 0 h 641063"/>
              <a:gd name="connsiteX1" fmla="*/ 2588150 w 2595025"/>
              <a:gd name="connsiteY1" fmla="*/ 0 h 641063"/>
              <a:gd name="connsiteX2" fmla="*/ 2595025 w 2595025"/>
              <a:gd name="connsiteY2" fmla="*/ 641063 h 641063"/>
              <a:gd name="connsiteX3" fmla="*/ 0 w 2595025"/>
              <a:gd name="connsiteY3" fmla="*/ 634187 h 641063"/>
              <a:gd name="connsiteX4" fmla="*/ 6875 w 2595025"/>
              <a:gd name="connsiteY4" fmla="*/ 0 h 64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5025" h="641063">
                <a:moveTo>
                  <a:pt x="6875" y="0"/>
                </a:moveTo>
                <a:lnTo>
                  <a:pt x="2588150" y="0"/>
                </a:lnTo>
                <a:cubicBezTo>
                  <a:pt x="2590442" y="225146"/>
                  <a:pt x="2592733" y="415917"/>
                  <a:pt x="2595025" y="641063"/>
                </a:cubicBezTo>
                <a:lnTo>
                  <a:pt x="0" y="634187"/>
                </a:lnTo>
                <a:cubicBezTo>
                  <a:pt x="2292" y="372373"/>
                  <a:pt x="4583" y="261814"/>
                  <a:pt x="6875" y="0"/>
                </a:cubicBezTo>
                <a:close/>
              </a:path>
            </a:pathLst>
          </a:custGeom>
          <a:noFill/>
          <a:ln w="9525">
            <a:solidFill>
              <a:srgbClr val="242B3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14063" y="2989448"/>
            <a:ext cx="3013443" cy="107721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Performance Review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29"/>
          <p:cNvSpPr>
            <a:spLocks noChangeArrowheads="1"/>
          </p:cNvSpPr>
          <p:nvPr/>
        </p:nvSpPr>
        <p:spPr bwMode="auto">
          <a:xfrm>
            <a:off x="385543" y="3068489"/>
            <a:ext cx="1591433" cy="74644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30"/>
          <p:cNvSpPr txBox="1">
            <a:spLocks noChangeArrowheads="1"/>
          </p:cNvSpPr>
          <p:nvPr/>
        </p:nvSpPr>
        <p:spPr bwMode="auto">
          <a:xfrm>
            <a:off x="456101" y="3143014"/>
            <a:ext cx="15978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+mn-lt"/>
                <a:cs typeface="+mn-ea"/>
                <a:sym typeface="+mn-lt"/>
              </a:rPr>
              <a:t>Part  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31"/>
          <p:cNvSpPr>
            <a:spLocks noChangeArrowheads="1"/>
          </p:cNvSpPr>
          <p:nvPr/>
        </p:nvSpPr>
        <p:spPr bwMode="auto">
          <a:xfrm>
            <a:off x="2514063" y="4657698"/>
            <a:ext cx="2937387" cy="848847"/>
          </a:xfrm>
          <a:prstGeom prst="rect">
            <a:avLst/>
          </a:prstGeom>
          <a:noFill/>
          <a:ln w="9525">
            <a:solidFill>
              <a:srgbClr val="242B3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1600" b="1">
              <a:solidFill>
                <a:schemeClr val="tx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611673" y="4760792"/>
            <a:ext cx="2799085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Action Plan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29"/>
          <p:cNvSpPr>
            <a:spLocks noChangeArrowheads="1"/>
          </p:cNvSpPr>
          <p:nvPr/>
        </p:nvSpPr>
        <p:spPr bwMode="auto">
          <a:xfrm>
            <a:off x="385543" y="4727045"/>
            <a:ext cx="1591433" cy="71015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30"/>
          <p:cNvSpPr txBox="1">
            <a:spLocks noChangeArrowheads="1"/>
          </p:cNvSpPr>
          <p:nvPr/>
        </p:nvSpPr>
        <p:spPr bwMode="auto">
          <a:xfrm>
            <a:off x="425740" y="4813937"/>
            <a:ext cx="2145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+mn-lt"/>
                <a:cs typeface="+mn-ea"/>
                <a:sym typeface="+mn-lt"/>
              </a:rPr>
              <a:t>Part  </a:t>
            </a:r>
            <a:r>
              <a:rPr lang="en-US" altLang="zh-CN" sz="3200" b="1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3200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280" y="1891656"/>
            <a:ext cx="5013377" cy="26278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USEC from/to CARI Service Scope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32" y="797842"/>
            <a:ext cx="5340108" cy="3570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660" y="782019"/>
            <a:ext cx="5343591" cy="357017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92668" y="3358662"/>
            <a:ext cx="677007" cy="202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USSVN</a:t>
            </a:r>
            <a:endParaRPr lang="en-US" sz="10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64167" y="3009225"/>
            <a:ext cx="677007" cy="202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USCHS</a:t>
            </a:r>
            <a:endParaRPr lang="en-US" sz="10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6215" y="970085"/>
            <a:ext cx="677007" cy="202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USBOS</a:t>
            </a:r>
            <a:endParaRPr lang="en-US" sz="10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92586" y="1707964"/>
            <a:ext cx="677007" cy="202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USNYC</a:t>
            </a:r>
            <a:endParaRPr lang="en-US" sz="10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69675" y="4112038"/>
            <a:ext cx="677007" cy="202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PACCT</a:t>
            </a:r>
            <a:endParaRPr lang="en-US" sz="10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Bent-Up Arrow 7"/>
          <p:cNvSpPr/>
          <p:nvPr/>
        </p:nvSpPr>
        <p:spPr>
          <a:xfrm>
            <a:off x="3627432" y="3274881"/>
            <a:ext cx="395654" cy="275577"/>
          </a:xfrm>
          <a:prstGeom prst="bentUp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rved Right Arrow 14"/>
          <p:cNvSpPr/>
          <p:nvPr/>
        </p:nvSpPr>
        <p:spPr>
          <a:xfrm rot="1389087" flipH="1" flipV="1">
            <a:off x="4947555" y="1312645"/>
            <a:ext cx="579293" cy="2033457"/>
          </a:xfrm>
          <a:prstGeom prst="curved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B48C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 Arrow 16"/>
          <p:cNvSpPr/>
          <p:nvPr/>
        </p:nvSpPr>
        <p:spPr>
          <a:xfrm rot="17825542">
            <a:off x="4583939" y="1447492"/>
            <a:ext cx="631488" cy="176024"/>
          </a:xfrm>
          <a:prstGeom prst="lef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B48C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742026">
            <a:off x="4200374" y="1906948"/>
            <a:ext cx="188383" cy="2204555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B48C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845829"/>
              </p:ext>
            </p:extLst>
          </p:nvPr>
        </p:nvGraphicFramePr>
        <p:xfrm>
          <a:off x="126018" y="4450770"/>
          <a:ext cx="5927735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547"/>
                <a:gridCol w="1185547"/>
                <a:gridCol w="1185547"/>
                <a:gridCol w="1185547"/>
                <a:gridCol w="1185547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Rotation</a:t>
                      </a:r>
                      <a:endParaRPr lang="en-US" sz="16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USSVN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USCHS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USBOS</a:t>
                      </a:r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USNYC</a:t>
                      </a:r>
                    </a:p>
                    <a:p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Black" panose="020B0A04020102020204" pitchFamily="34" charset="0"/>
                        </a:rPr>
                        <a:t>TEU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Black" panose="020B0A04020102020204" pitchFamily="34" charset="0"/>
                        </a:rPr>
                        <a:t>70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Black" panose="020B0A04020102020204" pitchFamily="34" charset="0"/>
                        </a:rPr>
                        <a:t>70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Black" panose="020B0A04020102020204" pitchFamily="34" charset="0"/>
                        </a:rPr>
                        <a:t>20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Black" panose="020B0A04020102020204" pitchFamily="34" charset="0"/>
                        </a:rPr>
                        <a:t>220</a:t>
                      </a:r>
                      <a:endParaRPr lang="en-US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16221"/>
              </p:ext>
            </p:extLst>
          </p:nvPr>
        </p:nvGraphicFramePr>
        <p:xfrm>
          <a:off x="-1" y="5544445"/>
          <a:ext cx="633266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670"/>
                <a:gridCol w="1474839"/>
                <a:gridCol w="1386348"/>
                <a:gridCol w="1482272"/>
                <a:gridCol w="1266532"/>
              </a:tblGrid>
              <a:tr h="432475"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Market Share</a:t>
                      </a:r>
                      <a:endParaRPr lang="en-US" sz="1200" baseline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USSVN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USCHS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USBOS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USNYC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247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Total</a:t>
                      </a:r>
                      <a:r>
                        <a:rPr lang="en-US" sz="1200" baseline="0" dirty="0" smtClean="0">
                          <a:latin typeface="Arial Black" panose="020B0A04020102020204" pitchFamily="34" charset="0"/>
                          <a:cs typeface="Calibri" panose="020F0502020204030204" pitchFamily="34" charset="0"/>
                        </a:rPr>
                        <a:t> vs EGLV</a:t>
                      </a:r>
                      <a:endParaRPr lang="en-US" sz="1200" dirty="0">
                        <a:latin typeface="Arial Black" panose="020B0A040201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88,314</a:t>
                      </a:r>
                      <a:r>
                        <a:rPr lang="en-US" sz="1600" b="1" dirty="0" smtClean="0">
                          <a:latin typeface="Arial Black" panose="020B0A04020102020204" pitchFamily="34" charset="0"/>
                        </a:rPr>
                        <a:t>/  9.73%</a:t>
                      </a:r>
                      <a:endParaRPr lang="en-US" sz="1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Black" panose="020B0A04020102020204" pitchFamily="34" charset="0"/>
                        </a:rPr>
                        <a:t>42,556/ 5.67%</a:t>
                      </a:r>
                      <a:endParaRPr lang="en-US" sz="1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Black" panose="020B0A04020102020204" pitchFamily="34" charset="0"/>
                        </a:rPr>
                        <a:t>4,177/ 84.42%</a:t>
                      </a:r>
                      <a:endParaRPr lang="en-US" sz="1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 Black" panose="020B0A04020102020204" pitchFamily="34" charset="0"/>
                        </a:rPr>
                        <a:t>103,374/ 8.21%</a:t>
                      </a:r>
                      <a:endParaRPr lang="en-US" sz="16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9410698" y="4112038"/>
            <a:ext cx="677007" cy="202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PACCT</a:t>
            </a:r>
            <a:endParaRPr lang="en-US" sz="10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46909"/>
              </p:ext>
            </p:extLst>
          </p:nvPr>
        </p:nvGraphicFramePr>
        <p:xfrm>
          <a:off x="6332660" y="4450770"/>
          <a:ext cx="534359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718"/>
                <a:gridCol w="1068718"/>
                <a:gridCol w="1068718"/>
                <a:gridCol w="1068718"/>
                <a:gridCol w="1068718"/>
              </a:tblGrid>
              <a:tr h="5054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AUE/E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USSVN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USNYC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USNFK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USBAL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054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NUE/E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USSVN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USCHS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USBOS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USNYC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9234241" y="3261440"/>
            <a:ext cx="677007" cy="202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USSVN</a:t>
            </a:r>
            <a:endParaRPr lang="en-US" sz="10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527314" y="2908113"/>
            <a:ext cx="677007" cy="202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USCHS</a:t>
            </a:r>
            <a:endParaRPr lang="en-US" sz="10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314256" y="1493933"/>
            <a:ext cx="677007" cy="202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USNYC</a:t>
            </a:r>
            <a:endParaRPr lang="en-US" sz="10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776436" y="970085"/>
            <a:ext cx="677007" cy="202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USBOS</a:t>
            </a:r>
            <a:endParaRPr lang="en-US" sz="10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56525" y="2243419"/>
            <a:ext cx="677007" cy="202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USNFK</a:t>
            </a:r>
            <a:endParaRPr lang="en-US" sz="10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483954" y="1780948"/>
            <a:ext cx="677007" cy="202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USBAL</a:t>
            </a:r>
            <a:endParaRPr lang="en-US" sz="10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Up Arrow 12"/>
          <p:cNvSpPr/>
          <p:nvPr/>
        </p:nvSpPr>
        <p:spPr>
          <a:xfrm rot="1315178">
            <a:off x="10680065" y="1300942"/>
            <a:ext cx="233747" cy="2931961"/>
          </a:xfrm>
          <a:prstGeom prst="up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B48C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Feeder Connection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993596" y="731520"/>
            <a:ext cx="4945166" cy="2600035"/>
            <a:chOff x="6330202" y="0"/>
            <a:chExt cx="5861798" cy="362243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0202" y="0"/>
              <a:ext cx="5861798" cy="3622431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7089533" y="2372391"/>
              <a:ext cx="817684" cy="266132"/>
              <a:chOff x="7218485" y="1375928"/>
              <a:chExt cx="817684" cy="266132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8485" y="1392848"/>
                <a:ext cx="817684" cy="242522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7281076" y="1375928"/>
                <a:ext cx="671980" cy="266132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82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PACCT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1125201" y="1185429"/>
              <a:ext cx="817684" cy="266132"/>
              <a:chOff x="7218485" y="1375928"/>
              <a:chExt cx="817684" cy="266132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8485" y="1392848"/>
                <a:ext cx="817684" cy="242522"/>
              </a:xfrm>
              <a:prstGeom prst="rect">
                <a:avLst/>
              </a:prstGeom>
            </p:spPr>
          </p:pic>
          <p:sp>
            <p:nvSpPr>
              <p:cNvPr id="44" name="Rectangle 43"/>
              <p:cNvSpPr/>
              <p:nvPr/>
            </p:nvSpPr>
            <p:spPr>
              <a:xfrm>
                <a:off x="7270390" y="1375928"/>
                <a:ext cx="693352" cy="266132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82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COBQL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0500947" y="1660212"/>
              <a:ext cx="817684" cy="266132"/>
              <a:chOff x="7218485" y="1375928"/>
              <a:chExt cx="817684" cy="266132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8485" y="1392848"/>
                <a:ext cx="817684" cy="242522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7270390" y="1375928"/>
                <a:ext cx="693352" cy="266132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82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COCTG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1374316" y="930450"/>
              <a:ext cx="817684" cy="266132"/>
              <a:chOff x="7218485" y="1375928"/>
              <a:chExt cx="817684" cy="266132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8485" y="1392848"/>
                <a:ext cx="817684" cy="242522"/>
              </a:xfrm>
              <a:prstGeom prst="rect">
                <a:avLst/>
              </a:prstGeom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7254358" y="1375928"/>
                <a:ext cx="725413" cy="266132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82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COSMM</a:t>
                </a: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6350443" y="150774"/>
              <a:ext cx="2587546" cy="4383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68580" tIns="34290" rIns="68580" bIns="3429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1650" b="1" spc="38" dirty="0">
                  <a:ln w="1143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Wide Latin" pitchFamily="18" charset="0"/>
                </a:rPr>
                <a:t>CAC </a:t>
              </a:r>
              <a:r>
                <a:rPr lang="en-US" sz="1650" b="1" spc="38" dirty="0">
                  <a:ln w="1143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 Service</a:t>
              </a:r>
            </a:p>
          </p:txBody>
        </p:sp>
        <p:sp>
          <p:nvSpPr>
            <p:cNvPr id="35" name="Up Arrow 34"/>
            <p:cNvSpPr/>
            <p:nvPr/>
          </p:nvSpPr>
          <p:spPr>
            <a:xfrm rot="4301228">
              <a:off x="9436948" y="317819"/>
              <a:ext cx="120196" cy="3063986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urved Up Arrow 35"/>
            <p:cNvSpPr/>
            <p:nvPr/>
          </p:nvSpPr>
          <p:spPr>
            <a:xfrm rot="19443123" flipH="1">
              <a:off x="11040208" y="1711570"/>
              <a:ext cx="852854" cy="457200"/>
            </a:xfrm>
            <a:prstGeom prst="curved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Curved Up Arrow 36"/>
            <p:cNvSpPr/>
            <p:nvPr/>
          </p:nvSpPr>
          <p:spPr>
            <a:xfrm rot="8370792" flipH="1">
              <a:off x="10252242" y="766855"/>
              <a:ext cx="1096688" cy="590478"/>
            </a:xfrm>
            <a:prstGeom prst="curved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Curved Up Arrow 37"/>
            <p:cNvSpPr/>
            <p:nvPr/>
          </p:nvSpPr>
          <p:spPr>
            <a:xfrm rot="9686089">
              <a:off x="7158919" y="712639"/>
              <a:ext cx="4619519" cy="874353"/>
            </a:xfrm>
            <a:prstGeom prst="curved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-50550" y="3460120"/>
            <a:ext cx="5221003" cy="2951179"/>
            <a:chOff x="-41510" y="2489689"/>
            <a:chExt cx="5642211" cy="391111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489689"/>
              <a:ext cx="5600700" cy="3911112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1019910" y="3925697"/>
              <a:ext cx="817684" cy="324159"/>
              <a:chOff x="7218485" y="1375928"/>
              <a:chExt cx="817684" cy="324159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8485" y="1392848"/>
                <a:ext cx="817684" cy="242522"/>
              </a:xfrm>
              <a:prstGeom prst="rect">
                <a:avLst/>
              </a:prstGeom>
            </p:spPr>
          </p:pic>
          <p:sp>
            <p:nvSpPr>
              <p:cNvPr id="61" name="Rectangle 60"/>
              <p:cNvSpPr/>
              <p:nvPr/>
            </p:nvSpPr>
            <p:spPr>
              <a:xfrm>
                <a:off x="7224267" y="1375928"/>
                <a:ext cx="785597" cy="324159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82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CRMOB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667003" y="4913366"/>
              <a:ext cx="817684" cy="324159"/>
              <a:chOff x="7218485" y="1375928"/>
              <a:chExt cx="817684" cy="324159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8485" y="1392848"/>
                <a:ext cx="817684" cy="242522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7249956" y="1375928"/>
                <a:ext cx="734222" cy="324159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82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PACCT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695095" y="3670721"/>
              <a:ext cx="817684" cy="324159"/>
              <a:chOff x="7218485" y="1375928"/>
              <a:chExt cx="817684" cy="324159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8485" y="1392848"/>
                <a:ext cx="817684" cy="242522"/>
              </a:xfrm>
              <a:prstGeom prst="rect">
                <a:avLst/>
              </a:prstGeom>
            </p:spPr>
          </p:pic>
          <p:sp>
            <p:nvSpPr>
              <p:cNvPr id="57" name="Rectangle 56"/>
              <p:cNvSpPr/>
              <p:nvPr/>
            </p:nvSpPr>
            <p:spPr>
              <a:xfrm>
                <a:off x="7238279" y="1375928"/>
                <a:ext cx="757574" cy="324159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82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COCTG</a:t>
                </a: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-41510" y="2556934"/>
              <a:ext cx="2986019" cy="5339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68580" tIns="34290" rIns="68580" bIns="3429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1650" b="1" spc="38" dirty="0">
                  <a:ln w="1143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Wide Latin" pitchFamily="18" charset="0"/>
                </a:rPr>
                <a:t>CAW </a:t>
              </a:r>
              <a:r>
                <a:rPr lang="en-US" sz="1650" b="1" spc="38" dirty="0">
                  <a:ln w="1143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 Service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984129" y="3439775"/>
            <a:ext cx="4954633" cy="2916575"/>
            <a:chOff x="6268915" y="2409093"/>
            <a:chExt cx="5923085" cy="3930162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8915" y="2409093"/>
              <a:ext cx="5923085" cy="3930162"/>
            </a:xfrm>
            <a:prstGeom prst="rect">
              <a:avLst/>
            </a:prstGeom>
          </p:spPr>
        </p:pic>
        <p:grpSp>
          <p:nvGrpSpPr>
            <p:cNvPr id="64" name="Group 63"/>
            <p:cNvGrpSpPr/>
            <p:nvPr/>
          </p:nvGrpSpPr>
          <p:grpSpPr>
            <a:xfrm>
              <a:off x="10773511" y="2688913"/>
              <a:ext cx="817684" cy="317772"/>
              <a:chOff x="7218485" y="1375928"/>
              <a:chExt cx="817684" cy="317772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8485" y="1392848"/>
                <a:ext cx="817684" cy="242522"/>
              </a:xfrm>
              <a:prstGeom prst="rect">
                <a:avLst/>
              </a:prstGeom>
            </p:spPr>
          </p:pic>
          <p:sp>
            <p:nvSpPr>
              <p:cNvPr id="72" name="Rectangle 71"/>
              <p:cNvSpPr/>
              <p:nvPr/>
            </p:nvSpPr>
            <p:spPr>
              <a:xfrm>
                <a:off x="7273744" y="1375928"/>
                <a:ext cx="686644" cy="317772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825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JMKSN</a:t>
                </a:r>
                <a:endParaRPr lang="en-US" sz="8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9220204" y="5804320"/>
              <a:ext cx="817684" cy="317772"/>
              <a:chOff x="7218485" y="1375928"/>
              <a:chExt cx="817684" cy="317772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8485" y="1392848"/>
                <a:ext cx="817684" cy="242522"/>
              </a:xfrm>
              <a:prstGeom prst="rect">
                <a:avLst/>
              </a:prstGeom>
            </p:spPr>
          </p:pic>
          <p:sp>
            <p:nvSpPr>
              <p:cNvPr id="70" name="Rectangle 69"/>
              <p:cNvSpPr/>
              <p:nvPr/>
            </p:nvSpPr>
            <p:spPr>
              <a:xfrm>
                <a:off x="7278056" y="1375928"/>
                <a:ext cx="678019" cy="317772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82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PACCT</a:t>
                </a:r>
              </a:p>
            </p:txBody>
          </p:sp>
        </p:grpSp>
        <p:sp>
          <p:nvSpPr>
            <p:cNvPr id="66" name="Up Arrow 65"/>
            <p:cNvSpPr/>
            <p:nvPr/>
          </p:nvSpPr>
          <p:spPr>
            <a:xfrm rot="1382374">
              <a:off x="10564188" y="2900239"/>
              <a:ext cx="215282" cy="2768718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Up Arrow 66"/>
            <p:cNvSpPr/>
            <p:nvPr/>
          </p:nvSpPr>
          <p:spPr>
            <a:xfrm rot="1382374" flipV="1">
              <a:off x="10185531" y="3040955"/>
              <a:ext cx="181627" cy="2763585"/>
            </a:xfrm>
            <a:prstGeom prst="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66025" y="2512972"/>
              <a:ext cx="2543947" cy="5233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68580" tIns="34290" rIns="68580" bIns="3429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1650" b="1" spc="38" dirty="0">
                  <a:ln w="1143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Wide Latin" pitchFamily="18" charset="0"/>
                </a:rPr>
                <a:t>CAJ </a:t>
              </a:r>
              <a:r>
                <a:rPr lang="en-US" sz="1650" b="1" spc="38" dirty="0">
                  <a:ln w="1143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 Service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13" y="739115"/>
            <a:ext cx="5196364" cy="2604492"/>
            <a:chOff x="10871" y="0"/>
            <a:chExt cx="4976446" cy="3664048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71" y="15240"/>
              <a:ext cx="4976446" cy="3648808"/>
            </a:xfrm>
            <a:prstGeom prst="rect">
              <a:avLst/>
            </a:prstGeom>
          </p:spPr>
        </p:pic>
        <p:grpSp>
          <p:nvGrpSpPr>
            <p:cNvPr id="75" name="Group 74"/>
            <p:cNvGrpSpPr/>
            <p:nvPr/>
          </p:nvGrpSpPr>
          <p:grpSpPr>
            <a:xfrm>
              <a:off x="2631831" y="657889"/>
              <a:ext cx="817684" cy="264157"/>
              <a:chOff x="7218485" y="1375928"/>
              <a:chExt cx="817684" cy="264157"/>
            </a:xfrm>
          </p:grpSpPr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8485" y="1392848"/>
                <a:ext cx="817684" cy="242522"/>
              </a:xfrm>
              <a:prstGeom prst="rect">
                <a:avLst/>
              </a:prstGeom>
            </p:spPr>
          </p:pic>
          <p:sp>
            <p:nvSpPr>
              <p:cNvPr id="91" name="Rectangle 90"/>
              <p:cNvSpPr/>
              <p:nvPr/>
            </p:nvSpPr>
            <p:spPr>
              <a:xfrm>
                <a:off x="7274722" y="1375928"/>
                <a:ext cx="684685" cy="264157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82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DORHN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505201" y="792706"/>
              <a:ext cx="817684" cy="264157"/>
              <a:chOff x="7218485" y="1375928"/>
              <a:chExt cx="817684" cy="264157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8485" y="1392848"/>
                <a:ext cx="817684" cy="242522"/>
              </a:xfrm>
              <a:prstGeom prst="rect">
                <a:avLst/>
              </a:prstGeom>
            </p:spPr>
          </p:pic>
          <p:sp>
            <p:nvSpPr>
              <p:cNvPr id="89" name="Rectangle 88"/>
              <p:cNvSpPr/>
              <p:nvPr/>
            </p:nvSpPr>
            <p:spPr>
              <a:xfrm>
                <a:off x="7274722" y="1375928"/>
                <a:ext cx="684685" cy="264157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82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DOCAU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467463" y="3159395"/>
              <a:ext cx="817684" cy="267321"/>
              <a:chOff x="7281502" y="1515233"/>
              <a:chExt cx="817684" cy="267321"/>
            </a:xfrm>
          </p:grpSpPr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81502" y="1540031"/>
                <a:ext cx="817684" cy="242523"/>
              </a:xfrm>
              <a:prstGeom prst="rect">
                <a:avLst/>
              </a:prstGeom>
            </p:spPr>
          </p:pic>
          <p:sp>
            <p:nvSpPr>
              <p:cNvPr id="87" name="Rectangle 86"/>
              <p:cNvSpPr/>
              <p:nvPr/>
            </p:nvSpPr>
            <p:spPr>
              <a:xfrm>
                <a:off x="7363590" y="1515233"/>
                <a:ext cx="653506" cy="264157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82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PACCT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114801" y="347227"/>
              <a:ext cx="817684" cy="264157"/>
              <a:chOff x="7218485" y="1375928"/>
              <a:chExt cx="817684" cy="264157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8485" y="1392848"/>
                <a:ext cx="817684" cy="242522"/>
              </a:xfrm>
              <a:prstGeom prst="rect">
                <a:avLst/>
              </a:prstGeom>
            </p:spPr>
          </p:pic>
          <p:sp>
            <p:nvSpPr>
              <p:cNvPr id="85" name="Rectangle 84"/>
              <p:cNvSpPr/>
              <p:nvPr/>
            </p:nvSpPr>
            <p:spPr>
              <a:xfrm>
                <a:off x="7297589" y="1375928"/>
                <a:ext cx="638956" cy="264157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82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PRSJU</a:t>
                </a:r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34521" y="0"/>
              <a:ext cx="2555904" cy="435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68580" tIns="34290" rIns="68580" bIns="3429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1650" b="1" spc="38" dirty="0">
                  <a:ln w="1143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Wide Latin" pitchFamily="18" charset="0"/>
                </a:rPr>
                <a:t>CAN </a:t>
              </a:r>
              <a:r>
                <a:rPr lang="en-US" sz="1650" b="1" spc="38" dirty="0">
                  <a:ln w="11430">
                    <a:solidFill>
                      <a:schemeClr val="bg1">
                        <a:lumMod val="95000"/>
                      </a:schemeClr>
                    </a:solidFill>
                  </a:ln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itchFamily="18" charset="0"/>
                </a:rPr>
                <a:t> Service</a:t>
              </a:r>
            </a:p>
          </p:txBody>
        </p:sp>
        <p:sp>
          <p:nvSpPr>
            <p:cNvPr id="82" name="Curved Up Arrow 81"/>
            <p:cNvSpPr/>
            <p:nvPr/>
          </p:nvSpPr>
          <p:spPr>
            <a:xfrm rot="10117655" flipH="1">
              <a:off x="2930149" y="134973"/>
              <a:ext cx="1405422" cy="365712"/>
            </a:xfrm>
            <a:prstGeom prst="curved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Curved Up Arrow 82"/>
            <p:cNvSpPr/>
            <p:nvPr/>
          </p:nvSpPr>
          <p:spPr>
            <a:xfrm rot="19927323" flipH="1">
              <a:off x="4012224" y="908538"/>
              <a:ext cx="852854" cy="457200"/>
            </a:xfrm>
            <a:prstGeom prst="curved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Curved Up Arrow 80"/>
            <p:cNvSpPr/>
            <p:nvPr/>
          </p:nvSpPr>
          <p:spPr>
            <a:xfrm rot="847455" flipH="1">
              <a:off x="2813539" y="1019907"/>
              <a:ext cx="852854" cy="457200"/>
            </a:xfrm>
            <a:prstGeom prst="curvedUp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5813454" y="477121"/>
            <a:ext cx="553998" cy="6268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400" dirty="0"/>
              <a:t>EXISTING CARIBBEAN NETWORK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93" name="Left Arrow 92"/>
          <p:cNvSpPr/>
          <p:nvPr/>
        </p:nvSpPr>
        <p:spPr>
          <a:xfrm rot="19409546">
            <a:off x="3156218" y="4964182"/>
            <a:ext cx="1307097" cy="111705"/>
          </a:xfrm>
          <a:prstGeom prst="leftArrow">
            <a:avLst/>
          </a:prstGeom>
          <a:solidFill>
            <a:srgbClr val="FFFF00"/>
          </a:solidFill>
          <a:ln>
            <a:solidFill>
              <a:srgbClr val="B48C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 rot="18577329">
            <a:off x="1890797" y="4619658"/>
            <a:ext cx="160500" cy="101711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9875946">
            <a:off x="1222213" y="2269405"/>
            <a:ext cx="3046770" cy="1391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21245634">
            <a:off x="1772867" y="4399972"/>
            <a:ext cx="2432335" cy="15545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4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-27270" y="3574978"/>
            <a:ext cx="4093144" cy="68517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>
              <a:defRPr/>
            </a:pPr>
            <a:r>
              <a:rPr lang="en-US" altLang="zh-CN" sz="2400" b="1" dirty="0" smtClean="0">
                <a:latin typeface="Arial Black" panose="020B0A04020102020204" pitchFamily="34" charset="0"/>
                <a:cs typeface="+mn-ea"/>
                <a:sym typeface="+mn-lt"/>
              </a:rPr>
              <a:t>CHARLESTON - USCHS</a:t>
            </a:r>
            <a:endParaRPr lang="zh-CN" altLang="en-US" sz="2400" b="1" dirty="0">
              <a:latin typeface="Arial Black" panose="020B0A04020102020204" pitchFamily="34" charset="0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-1" y="779844"/>
            <a:ext cx="4038607" cy="68432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r>
              <a:rPr lang="en-US" altLang="zh-CN" sz="2400" dirty="0" smtClean="0">
                <a:latin typeface="Arial Black" panose="020B0A04020102020204" pitchFamily="34" charset="0"/>
                <a:cs typeface="+mn-ea"/>
                <a:sym typeface="+mn-lt"/>
              </a:rPr>
              <a:t>SAVANNAH - USSVN</a:t>
            </a:r>
            <a:endParaRPr lang="zh-CN" altLang="en-US" sz="2400" dirty="0">
              <a:latin typeface="Arial Black" panose="020B0A04020102020204" pitchFamily="34" charset="0"/>
              <a:cs typeface="+mn-ea"/>
              <a:sym typeface="+mn-lt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4038607" y="2024477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5029863" y="5113981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4"/>
          <p:cNvSpPr txBox="1"/>
          <p:nvPr/>
        </p:nvSpPr>
        <p:spPr>
          <a:xfrm>
            <a:off x="5905510" y="3857093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5"/>
          <p:cNvSpPr txBox="1"/>
          <p:nvPr/>
        </p:nvSpPr>
        <p:spPr>
          <a:xfrm>
            <a:off x="7228636" y="5653687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52340" y="802951"/>
            <a:ext cx="7861083" cy="1738925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 smtClean="0">
                <a:cs typeface="+mn-ea"/>
                <a:sym typeface="+mn-lt"/>
              </a:rPr>
              <a:t>Market volume increased to 88,314 compare to YR 2023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 smtClean="0">
                <a:cs typeface="+mn-ea"/>
                <a:sym typeface="+mn-lt"/>
              </a:rPr>
              <a:t>EGLV rank 4 @ </a:t>
            </a:r>
            <a:r>
              <a:rPr lang="en-US" altLang="zh-CN" b="1" dirty="0" smtClean="0">
                <a:solidFill>
                  <a:srgbClr val="00B050"/>
                </a:solidFill>
                <a:cs typeface="+mn-ea"/>
                <a:sym typeface="+mn-lt"/>
              </a:rPr>
              <a:t>9.73%</a:t>
            </a:r>
            <a:r>
              <a:rPr lang="en-US" altLang="zh-CN" b="1" dirty="0" smtClean="0">
                <a:cs typeface="+mn-ea"/>
                <a:sym typeface="+mn-lt"/>
              </a:rPr>
              <a:t> M/S ;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 smtClean="0">
                <a:cs typeface="+mn-ea"/>
                <a:sym typeface="+mn-lt"/>
              </a:rPr>
              <a:t>Top Commodity: 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7030A0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52340" y="3551238"/>
            <a:ext cx="7501228" cy="178509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 smtClean="0">
                <a:cs typeface="+mn-ea"/>
                <a:sym typeface="+mn-lt"/>
              </a:rPr>
              <a:t>Market </a:t>
            </a:r>
            <a:r>
              <a:rPr lang="en-US" altLang="zh-CN" b="1" dirty="0">
                <a:cs typeface="+mn-ea"/>
                <a:sym typeface="+mn-lt"/>
              </a:rPr>
              <a:t>volume </a:t>
            </a:r>
            <a:r>
              <a:rPr lang="en-US" altLang="zh-CN" b="1" dirty="0" smtClean="0">
                <a:cs typeface="+mn-ea"/>
                <a:sym typeface="+mn-lt"/>
              </a:rPr>
              <a:t>decreased to 42,556 compare </a:t>
            </a:r>
            <a:r>
              <a:rPr lang="en-US" altLang="zh-CN" b="1" dirty="0">
                <a:cs typeface="+mn-ea"/>
                <a:sym typeface="+mn-lt"/>
              </a:rPr>
              <a:t>to YR 2023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>
                <a:cs typeface="+mn-ea"/>
                <a:sym typeface="+mn-lt"/>
              </a:rPr>
              <a:t>EGLV rank </a:t>
            </a:r>
            <a:r>
              <a:rPr lang="en-US" altLang="zh-CN" b="1" dirty="0" smtClean="0">
                <a:cs typeface="+mn-ea"/>
                <a:sym typeface="+mn-lt"/>
              </a:rPr>
              <a:t>5 </a:t>
            </a:r>
            <a:r>
              <a:rPr lang="en-US" altLang="zh-CN" b="1" dirty="0">
                <a:cs typeface="+mn-ea"/>
                <a:sym typeface="+mn-lt"/>
              </a:rPr>
              <a:t>@ </a:t>
            </a:r>
            <a:r>
              <a:rPr lang="en-US" altLang="zh-CN" b="1" dirty="0" smtClean="0">
                <a:solidFill>
                  <a:srgbClr val="00B050"/>
                </a:solidFill>
                <a:cs typeface="+mn-ea"/>
                <a:sym typeface="+mn-lt"/>
              </a:rPr>
              <a:t>5.67%</a:t>
            </a:r>
            <a:r>
              <a:rPr lang="en-US" altLang="zh-CN" b="1" dirty="0" smtClean="0">
                <a:cs typeface="+mn-ea"/>
                <a:sym typeface="+mn-lt"/>
              </a:rPr>
              <a:t> </a:t>
            </a:r>
            <a:r>
              <a:rPr lang="en-US" altLang="zh-CN" b="1" dirty="0">
                <a:cs typeface="+mn-ea"/>
                <a:sym typeface="+mn-lt"/>
              </a:rPr>
              <a:t>M/S ; </a:t>
            </a:r>
            <a:endParaRPr lang="en-US" altLang="zh-CN" b="1" dirty="0" smtClean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 smtClean="0">
                <a:cs typeface="+mn-ea"/>
                <a:sym typeface="+mn-lt"/>
              </a:rPr>
              <a:t>No USCHS calling on SB from May to October in YR2024</a:t>
            </a:r>
            <a:endParaRPr lang="en-US" altLang="zh-CN" b="1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>
                <a:cs typeface="+mn-ea"/>
                <a:sym typeface="+mn-lt"/>
              </a:rPr>
              <a:t>Top Commodity: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Market Share Overview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9957" y="2939128"/>
            <a:ext cx="1690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Paperboard 13.8%</a:t>
            </a:r>
            <a:endParaRPr lang="en-US" sz="1200" b="1" dirty="0">
              <a:solidFill>
                <a:srgbClr val="00B05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605" y="2217894"/>
            <a:ext cx="978494" cy="761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4107" y="2890475"/>
            <a:ext cx="128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Poultry</a:t>
            </a:r>
            <a:r>
              <a:rPr lang="en-US" sz="1600" b="1" dirty="0" smtClean="0">
                <a:solidFill>
                  <a:srgbClr val="00B0F0"/>
                </a:solidFill>
              </a:rPr>
              <a:t> </a:t>
            </a:r>
            <a:r>
              <a:rPr lang="en-US" sz="1200" b="1" dirty="0" smtClean="0">
                <a:solidFill>
                  <a:srgbClr val="00B0F0"/>
                </a:solidFill>
              </a:rPr>
              <a:t>8.38%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724" y="2224306"/>
            <a:ext cx="978494" cy="7642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2828" y="2930587"/>
            <a:ext cx="1658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Raw cottons 6.11%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205" y="2237965"/>
            <a:ext cx="964993" cy="75054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43935" y="2930586"/>
            <a:ext cx="1515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</a:rPr>
              <a:t>Woodpulp</a:t>
            </a:r>
            <a:r>
              <a:rPr lang="en-US" sz="1200" b="1" dirty="0" smtClean="0">
                <a:solidFill>
                  <a:srgbClr val="002060"/>
                </a:solidFill>
              </a:rPr>
              <a:t> 5.12%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7895" y="2216210"/>
            <a:ext cx="968260" cy="7530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992480" y="2930586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Clay 4.95%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7067" y="2237349"/>
            <a:ext cx="1047956" cy="73356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407067" y="2781424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Beer 3.41%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4733" y="5491200"/>
            <a:ext cx="980777" cy="8176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15173" y="6263304"/>
            <a:ext cx="1188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Resins 6.44%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924" y="5481278"/>
            <a:ext cx="1051311" cy="81768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31284" y="6258790"/>
            <a:ext cx="1515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7030A0"/>
                </a:solidFill>
              </a:rPr>
              <a:t>Woodpulp</a:t>
            </a:r>
            <a:r>
              <a:rPr lang="en-US" sz="1200" b="1" dirty="0" smtClean="0">
                <a:solidFill>
                  <a:srgbClr val="7030A0"/>
                </a:solidFill>
              </a:rPr>
              <a:t> 6.47%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5483" y="5482604"/>
            <a:ext cx="1135445" cy="81635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531060" y="6264736"/>
            <a:ext cx="1071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Tires 5.19%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848583" y="5459162"/>
            <a:ext cx="1145722" cy="88176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21953" y="6272474"/>
            <a:ext cx="1430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Auto parts 4.1%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7970" y="5482604"/>
            <a:ext cx="1039663" cy="80862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120704" y="6272474"/>
            <a:ext cx="2005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Pet/animal feeds 4.28%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5767" y="2240052"/>
            <a:ext cx="937124" cy="736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flipH="1">
            <a:off x="-31739" y="3716244"/>
            <a:ext cx="3770035" cy="8048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r>
              <a:rPr lang="en-US" altLang="zh-CN" sz="2400" b="1" dirty="0" smtClean="0">
                <a:latin typeface="Arial Black" panose="020B0A04020102020204" pitchFamily="34" charset="0"/>
                <a:cs typeface="+mn-ea"/>
                <a:sym typeface="+mn-lt"/>
              </a:rPr>
              <a:t>NEW YORK - USNYC</a:t>
            </a:r>
            <a:endParaRPr lang="zh-CN" altLang="en-US" sz="2400" b="1" dirty="0">
              <a:latin typeface="Arial Black" panose="020B0A04020102020204" pitchFamily="34" charset="0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-1" y="731521"/>
            <a:ext cx="3770035" cy="69907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anchor="ctr"/>
          <a:lstStyle/>
          <a:p>
            <a:pPr algn="ctr">
              <a:defRPr/>
            </a:pPr>
            <a:r>
              <a:rPr lang="en-US" altLang="zh-CN" sz="2400" b="1" dirty="0" smtClean="0">
                <a:latin typeface="Arial Black" panose="020B0A04020102020204" pitchFamily="34" charset="0"/>
                <a:cs typeface="+mn-ea"/>
                <a:sym typeface="+mn-lt"/>
              </a:rPr>
              <a:t>BOSTON - USBOS</a:t>
            </a:r>
            <a:endParaRPr lang="zh-CN" altLang="en-US" sz="2400" b="1" dirty="0">
              <a:latin typeface="Arial Black" panose="020B0A04020102020204" pitchFamily="34" charset="0"/>
              <a:cs typeface="+mn-ea"/>
              <a:sym typeface="+mn-lt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4038607" y="2024477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3"/>
          <p:cNvSpPr txBox="1"/>
          <p:nvPr/>
        </p:nvSpPr>
        <p:spPr>
          <a:xfrm>
            <a:off x="3079631" y="3044902"/>
            <a:ext cx="4988045" cy="307764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r>
              <a:rPr lang="en-US" altLang="zh-CN" sz="1200" b="1" dirty="0" smtClean="0">
                <a:solidFill>
                  <a:srgbClr val="00B0F0"/>
                </a:solidFill>
                <a:cs typeface="+mn-ea"/>
                <a:sym typeface="+mn-lt"/>
              </a:rPr>
              <a:t>Paperboard 49.68%</a:t>
            </a:r>
            <a:endParaRPr lang="zh-CN" altLang="en-US" sz="2800" b="1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2" name="文本框 14"/>
          <p:cNvSpPr txBox="1"/>
          <p:nvPr/>
        </p:nvSpPr>
        <p:spPr>
          <a:xfrm>
            <a:off x="6184626" y="4397974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5"/>
          <p:cNvSpPr txBox="1"/>
          <p:nvPr/>
        </p:nvSpPr>
        <p:spPr>
          <a:xfrm>
            <a:off x="7228636" y="5565386"/>
            <a:ext cx="4988045" cy="451405"/>
          </a:xfrm>
          <a:prstGeom prst="rect">
            <a:avLst/>
          </a:prstGeom>
          <a:noFill/>
        </p:spPr>
        <p:txBody>
          <a:bodyPr lIns="121908" tIns="60954" rIns="121908" bIns="60954">
            <a:spAutoFit/>
          </a:bodyPr>
          <a:lstStyle/>
          <a:p>
            <a:pPr>
              <a:defRPr/>
            </a:pPr>
            <a:endParaRPr lang="zh-CN" altLang="en-US" sz="2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00902" y="708454"/>
            <a:ext cx="7308551" cy="2154424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 smtClean="0">
                <a:cs typeface="+mn-ea"/>
                <a:sym typeface="+mn-lt"/>
              </a:rPr>
              <a:t>Market volume continues to grow from 1249 in YR2023 to 4177 in YR2024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 smtClean="0">
                <a:cs typeface="+mn-ea"/>
                <a:sym typeface="+mn-lt"/>
              </a:rPr>
              <a:t>EGLV continues to be rank no.1. – </a:t>
            </a:r>
            <a:r>
              <a:rPr lang="en-US" altLang="zh-CN" b="1" dirty="0" smtClean="0">
                <a:solidFill>
                  <a:srgbClr val="00B050"/>
                </a:solidFill>
                <a:cs typeface="+mn-ea"/>
                <a:sym typeface="+mn-lt"/>
              </a:rPr>
              <a:t>84%</a:t>
            </a:r>
            <a:r>
              <a:rPr lang="en-US" altLang="zh-CN" b="1" dirty="0" smtClean="0">
                <a:cs typeface="+mn-ea"/>
                <a:sym typeface="+mn-lt"/>
              </a:rPr>
              <a:t> M/S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 smtClean="0">
                <a:cs typeface="+mn-ea"/>
                <a:sym typeface="+mn-lt"/>
              </a:rPr>
              <a:t>Top Commodity: 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rgbClr val="7030A0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24814" y="3700405"/>
            <a:ext cx="7806651" cy="1785092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>
                <a:cs typeface="+mn-ea"/>
                <a:sym typeface="+mn-lt"/>
              </a:rPr>
              <a:t>Market volume increased </a:t>
            </a:r>
            <a:r>
              <a:rPr lang="en-US" altLang="zh-CN" b="1" dirty="0" smtClean="0">
                <a:cs typeface="+mn-ea"/>
                <a:sym typeface="+mn-lt"/>
              </a:rPr>
              <a:t>to 103,374 </a:t>
            </a:r>
            <a:r>
              <a:rPr lang="en-US" altLang="zh-CN" b="1" dirty="0" err="1" smtClean="0">
                <a:cs typeface="+mn-ea"/>
                <a:sym typeface="+mn-lt"/>
              </a:rPr>
              <a:t>teus</a:t>
            </a:r>
            <a:r>
              <a:rPr lang="en-US" altLang="zh-CN" b="1" dirty="0" smtClean="0">
                <a:cs typeface="+mn-ea"/>
                <a:sym typeface="+mn-lt"/>
              </a:rPr>
              <a:t> compare </a:t>
            </a:r>
            <a:r>
              <a:rPr lang="en-US" altLang="zh-CN" b="1" dirty="0">
                <a:cs typeface="+mn-ea"/>
                <a:sym typeface="+mn-lt"/>
              </a:rPr>
              <a:t>to YR 2023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>
                <a:cs typeface="+mn-ea"/>
                <a:sym typeface="+mn-lt"/>
              </a:rPr>
              <a:t>EGLV rank </a:t>
            </a:r>
            <a:r>
              <a:rPr lang="en-US" altLang="zh-CN" b="1" dirty="0" smtClean="0">
                <a:cs typeface="+mn-ea"/>
                <a:sym typeface="+mn-lt"/>
              </a:rPr>
              <a:t>5 </a:t>
            </a:r>
            <a:r>
              <a:rPr lang="en-US" altLang="zh-CN" b="1" dirty="0">
                <a:cs typeface="+mn-ea"/>
                <a:sym typeface="+mn-lt"/>
              </a:rPr>
              <a:t>@ </a:t>
            </a:r>
            <a:r>
              <a:rPr lang="en-US" altLang="zh-CN" b="1" dirty="0" smtClean="0">
                <a:solidFill>
                  <a:srgbClr val="00B050"/>
                </a:solidFill>
                <a:cs typeface="+mn-ea"/>
                <a:sym typeface="+mn-lt"/>
              </a:rPr>
              <a:t>8.21%</a:t>
            </a:r>
            <a:r>
              <a:rPr lang="en-US" altLang="zh-CN" b="1" dirty="0" smtClean="0">
                <a:cs typeface="+mn-ea"/>
                <a:sym typeface="+mn-lt"/>
              </a:rPr>
              <a:t> </a:t>
            </a:r>
            <a:r>
              <a:rPr lang="en-US" altLang="zh-CN" b="1" dirty="0">
                <a:cs typeface="+mn-ea"/>
                <a:sym typeface="+mn-lt"/>
              </a:rPr>
              <a:t>M/S </a:t>
            </a:r>
            <a:r>
              <a:rPr lang="en-US" altLang="zh-CN" b="1" dirty="0" smtClean="0">
                <a:cs typeface="+mn-ea"/>
                <a:sym typeface="+mn-lt"/>
              </a:rPr>
              <a:t>– slight increased M/S compare to 2023 </a:t>
            </a:r>
            <a:endParaRPr lang="en-US" altLang="zh-CN" b="1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zh-CN" b="1" dirty="0">
                <a:cs typeface="+mn-ea"/>
                <a:sym typeface="+mn-lt"/>
              </a:rPr>
              <a:t>Top Commodity: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+mn-ea"/>
                <a:cs typeface="+mn-ea"/>
                <a:sym typeface="+mn-lt"/>
              </a:rPr>
              <a:t>Market Share Overview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676" y="2461593"/>
            <a:ext cx="827874" cy="643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277" y="3069057"/>
            <a:ext cx="1515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</a:rPr>
              <a:t>Woodpulp</a:t>
            </a:r>
            <a:r>
              <a:rPr lang="en-US" sz="1200" b="1" dirty="0" smtClean="0">
                <a:solidFill>
                  <a:srgbClr val="002060"/>
                </a:solidFill>
              </a:rPr>
              <a:t> 4.91%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412" y="2406718"/>
            <a:ext cx="846640" cy="713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6934" y="3050788"/>
            <a:ext cx="1980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B050"/>
                </a:solidFill>
              </a:rPr>
              <a:t>Alumin</a:t>
            </a:r>
            <a:r>
              <a:rPr lang="en-US" sz="1200" b="1" dirty="0" smtClean="0">
                <a:solidFill>
                  <a:srgbClr val="00B050"/>
                </a:solidFill>
              </a:rPr>
              <a:t>/forgings 3.11%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526" y="2438456"/>
            <a:ext cx="861637" cy="670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1153" y="3050788"/>
            <a:ext cx="1692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Plastic prods 3.11%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588379" y="2419163"/>
            <a:ext cx="856588" cy="6169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7320" y="3056536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Lumber </a:t>
            </a:r>
            <a:r>
              <a:rPr lang="en-US" sz="1200" b="1" dirty="0" smtClean="0">
                <a:solidFill>
                  <a:srgbClr val="C00000"/>
                </a:solidFill>
              </a:rPr>
              <a:t>3.85%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006694" y="2391435"/>
            <a:ext cx="846525" cy="6514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691263" y="3046572"/>
            <a:ext cx="1525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FF"/>
                </a:solidFill>
              </a:rPr>
              <a:t>Auto parts 2.17%</a:t>
            </a:r>
            <a:endParaRPr lang="en-US" sz="2400" b="1" dirty="0">
              <a:solidFill>
                <a:srgbClr val="3366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4188" y="5631769"/>
            <a:ext cx="742362" cy="5773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36019" y="6183066"/>
            <a:ext cx="1849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Poultry/chiefly 7.25%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7918" y="5630231"/>
            <a:ext cx="761436" cy="59222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88430" y="6190334"/>
            <a:ext cx="1807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Grocery prods 5.43%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2782" y="5645887"/>
            <a:ext cx="779694" cy="6064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937680" y="6183129"/>
            <a:ext cx="1382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Apparels 3.41%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6876" y="5631769"/>
            <a:ext cx="779694" cy="60642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167697" y="6184819"/>
            <a:ext cx="1692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Plastic prods 3.56%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0892" y="5664914"/>
            <a:ext cx="737080" cy="57328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717460" y="6183066"/>
            <a:ext cx="1514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Used Auto</a:t>
            </a:r>
            <a:r>
              <a:rPr lang="en-US" sz="1200" b="1" dirty="0" smtClean="0">
                <a:solidFill>
                  <a:srgbClr val="7030A0"/>
                </a:solidFill>
              </a:rPr>
              <a:t> </a:t>
            </a:r>
            <a:r>
              <a:rPr lang="en-US" sz="1200" b="1" dirty="0" smtClean="0">
                <a:solidFill>
                  <a:srgbClr val="7030A0"/>
                </a:solidFill>
              </a:rPr>
              <a:t>1.97%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9483" y="2451586"/>
            <a:ext cx="937124" cy="64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15904"/>
            <a:ext cx="4304715" cy="158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6042807" y="2455998"/>
            <a:ext cx="4701736" cy="5847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3200" b="1" dirty="0" smtClean="0">
                <a:solidFill>
                  <a:schemeClr val="tx2"/>
                </a:solidFill>
                <a:cs typeface="Calibri" panose="020F0502020204030204" pitchFamily="34" charset="0"/>
                <a:sym typeface="+mn-lt"/>
              </a:rPr>
              <a:t>CARI SB – 609 Trade</a:t>
            </a:r>
            <a:endParaRPr lang="zh-CN" altLang="en-US" sz="32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" name="TextBox 24"/>
          <p:cNvSpPr txBox="1"/>
          <p:nvPr/>
        </p:nvSpPr>
        <p:spPr>
          <a:xfrm>
            <a:off x="6042807" y="3054517"/>
            <a:ext cx="4802725" cy="5847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3200" b="1" dirty="0" smtClean="0">
                <a:solidFill>
                  <a:schemeClr val="tx2"/>
                </a:solidFill>
                <a:cs typeface="Calibri" panose="020F0502020204030204" pitchFamily="34" charset="0"/>
                <a:sym typeface="+mn-lt"/>
              </a:rPr>
              <a:t>CARI NB – 610 Trade</a:t>
            </a:r>
            <a:endParaRPr lang="zh-CN" altLang="en-US" sz="3200" b="1" dirty="0">
              <a:solidFill>
                <a:schemeClr val="tx2"/>
              </a:solidFill>
              <a:cs typeface="Calibri" panose="020F0502020204030204" pitchFamily="34" charset="0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47872" y="1716047"/>
            <a:ext cx="5471113" cy="70788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4000" b="1" dirty="0" smtClean="0">
                <a:solidFill>
                  <a:schemeClr val="tx2"/>
                </a:solidFill>
                <a:ea typeface="Cambria" panose="02040503050406030204" pitchFamily="18" charset="0"/>
                <a:cs typeface="+mn-ea"/>
                <a:sym typeface="+mn-lt"/>
              </a:rPr>
              <a:t>Performance Review</a:t>
            </a:r>
            <a:endParaRPr lang="zh-CN" altLang="en-US" sz="4000" b="1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03189" y="1815904"/>
            <a:ext cx="407963" cy="1584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6042807" y="3666779"/>
            <a:ext cx="4996496" cy="5847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3200" b="1" dirty="0" smtClean="0">
                <a:solidFill>
                  <a:schemeClr val="tx2"/>
                </a:solidFill>
                <a:cs typeface="Calibri" panose="020F0502020204030204" pitchFamily="34" charset="0"/>
                <a:sym typeface="+mn-lt"/>
              </a:rPr>
              <a:t>Intra-CARI – CC Trade</a:t>
            </a:r>
            <a:endParaRPr lang="zh-CN" altLang="en-US" sz="3200" b="1" dirty="0">
              <a:solidFill>
                <a:schemeClr val="tx2"/>
              </a:solidFill>
              <a:cs typeface="Calibri" panose="020F0502020204030204" pitchFamily="34" charset="0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22923" y="4398083"/>
            <a:ext cx="5769077" cy="2612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文本框 2"/>
          <p:cNvSpPr txBox="1"/>
          <p:nvPr/>
        </p:nvSpPr>
        <p:spPr>
          <a:xfrm>
            <a:off x="1560248" y="2235706"/>
            <a:ext cx="2691378" cy="83099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Gill Sans Ultra Bold" panose="020B0A02020104020203" pitchFamily="34" charset="0"/>
                <a:cs typeface="+mn-ea"/>
                <a:sym typeface="+mn-lt"/>
              </a:rPr>
              <a:t>Part </a:t>
            </a:r>
            <a:r>
              <a:rPr lang="zh-CN" altLang="en-US" sz="4800" b="1" dirty="0" smtClean="0">
                <a:solidFill>
                  <a:schemeClr val="bg1"/>
                </a:solidFill>
                <a:latin typeface="Gill Sans Ultra Bold" panose="020B0A02020104020203" pitchFamily="34" charset="0"/>
                <a:cs typeface="+mn-ea"/>
                <a:sym typeface="+mn-lt"/>
              </a:rPr>
              <a:t>II</a:t>
            </a:r>
            <a:endParaRPr lang="zh-CN" altLang="en-US" sz="4800" b="1" dirty="0">
              <a:solidFill>
                <a:schemeClr val="bg1"/>
              </a:solidFill>
              <a:latin typeface="Gill Sans Ultra Bold" panose="020B0A02020104020203" pitchFamily="34" charset="0"/>
              <a:cs typeface="+mn-ea"/>
              <a:sym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 animBg="1"/>
      <p:bldP spid="9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spect="1" noChangeArrowheads="1" noTextEdit="1"/>
          </p:cNvSpPr>
          <p:nvPr/>
        </p:nvSpPr>
        <p:spPr bwMode="auto">
          <a:xfrm>
            <a:off x="164784" y="2120835"/>
            <a:ext cx="2825382" cy="3736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" name="Freeform 7"/>
          <p:cNvSpPr/>
          <p:nvPr/>
        </p:nvSpPr>
        <p:spPr bwMode="auto">
          <a:xfrm>
            <a:off x="796" y="1768567"/>
            <a:ext cx="1947029" cy="12598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" name="Freeform 9"/>
          <p:cNvSpPr/>
          <p:nvPr/>
        </p:nvSpPr>
        <p:spPr bwMode="auto">
          <a:xfrm>
            <a:off x="797" y="2590528"/>
            <a:ext cx="1947027" cy="10033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Freeform 11"/>
          <p:cNvSpPr/>
          <p:nvPr/>
        </p:nvSpPr>
        <p:spPr bwMode="auto">
          <a:xfrm>
            <a:off x="794" y="3303400"/>
            <a:ext cx="1947032" cy="7468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794" y="3924242"/>
            <a:ext cx="1947032" cy="748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 15"/>
          <p:cNvSpPr/>
          <p:nvPr/>
        </p:nvSpPr>
        <p:spPr bwMode="auto">
          <a:xfrm>
            <a:off x="797" y="4313952"/>
            <a:ext cx="1947027" cy="1003339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</a:path>
            </a:pathLst>
          </a:custGeom>
          <a:noFill/>
          <a:ln w="9525">
            <a:noFill/>
            <a:round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966650" y="1187504"/>
            <a:ext cx="8877899" cy="1938993"/>
            <a:chOff x="1269453" y="1764828"/>
            <a:chExt cx="5693907" cy="1454244"/>
          </a:xfrm>
        </p:grpSpPr>
        <p:sp>
          <p:nvSpPr>
            <p:cNvPr id="29" name="Rectangle 28"/>
            <p:cNvSpPr/>
            <p:nvPr/>
          </p:nvSpPr>
          <p:spPr>
            <a:xfrm>
              <a:off x="4027443" y="1764828"/>
              <a:ext cx="2935917" cy="145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     </a:t>
              </a:r>
              <a:r>
                <a:rPr lang="en-US" altLang="zh-CN" sz="2400" b="1" i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+mn-lt"/>
                </a:rPr>
                <a:t>Total: 13,424 TEUS – 82% of KPI</a:t>
              </a:r>
            </a:p>
            <a:p>
              <a:r>
                <a:rPr lang="en-US" altLang="zh-CN" sz="2400" b="1" i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+mn-lt"/>
                </a:rPr>
                <a:t>   Average: 312 TEUS/WEEK</a:t>
              </a:r>
            </a:p>
            <a:p>
              <a:r>
                <a:rPr lang="en-US" altLang="zh-CN" sz="2400" b="1" i="1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400" b="1" i="1" dirty="0" smtClean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+mn-lt"/>
                </a:rPr>
                <a:t>  Revenue : $800 / AVG GPS: $324</a:t>
              </a:r>
            </a:p>
          </p:txBody>
        </p:sp>
        <p:grpSp>
          <p:nvGrpSpPr>
            <p:cNvPr id="23" name="Group 47"/>
            <p:cNvGrpSpPr/>
            <p:nvPr/>
          </p:nvGrpSpPr>
          <p:grpSpPr>
            <a:xfrm>
              <a:off x="1269453" y="1860306"/>
              <a:ext cx="2532095" cy="529963"/>
              <a:chOff x="1269453" y="1860306"/>
              <a:chExt cx="2532095" cy="52996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269453" y="1860306"/>
                <a:ext cx="2089477" cy="52996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332953" y="1860995"/>
                <a:ext cx="2468595" cy="484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SB KPI 380/W</a:t>
                </a:r>
                <a:endPara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74310" y="2881042"/>
            <a:ext cx="9053930" cy="1477329"/>
            <a:chOff x="1184794" y="2256068"/>
            <a:chExt cx="5817136" cy="1107997"/>
          </a:xfrm>
        </p:grpSpPr>
        <p:sp>
          <p:nvSpPr>
            <p:cNvPr id="31" name="Rectangle 30"/>
            <p:cNvSpPr/>
            <p:nvPr/>
          </p:nvSpPr>
          <p:spPr>
            <a:xfrm>
              <a:off x="4072972" y="2256068"/>
              <a:ext cx="2928958" cy="1107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Total: 1,198 TEUS – </a:t>
              </a:r>
              <a:r>
                <a:rPr lang="en-US" altLang="zh-CN" sz="2400" b="1" i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77</a:t>
              </a:r>
              <a:r>
                <a:rPr lang="en-US" altLang="zh-CN" sz="2400" b="1" i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% </a:t>
              </a:r>
              <a:r>
                <a:rPr lang="en-US" altLang="zh-CN" sz="2400" b="1" i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of KPI</a:t>
              </a:r>
            </a:p>
            <a:p>
              <a:r>
                <a:rPr lang="en-US" altLang="zh-CN" sz="2400" b="1" i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Average: 24 TEUS/WEEK</a:t>
              </a:r>
            </a:p>
            <a:p>
              <a:r>
                <a:rPr lang="en-US" altLang="zh-CN" sz="2400" b="1" i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Revenue: $1004 / AVG GPS: $386</a:t>
              </a:r>
            </a:p>
            <a:p>
              <a:endParaRPr lang="zh-CN" altLang="en-US" i="1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1184794" y="2427134"/>
              <a:ext cx="3023710" cy="529963"/>
              <a:chOff x="1184794" y="2427134"/>
              <a:chExt cx="3023710" cy="52996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184794" y="2427134"/>
                <a:ext cx="2091562" cy="52996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06973" y="2456673"/>
                <a:ext cx="2801531" cy="484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NB KPI 40/W</a:t>
                </a:r>
                <a:endPara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986116" y="4717126"/>
            <a:ext cx="9700521" cy="1200329"/>
            <a:chOff x="1147344" y="3095879"/>
            <a:chExt cx="7276338" cy="900247"/>
          </a:xfrm>
        </p:grpSpPr>
        <p:sp>
          <p:nvSpPr>
            <p:cNvPr id="32" name="Rectangle 31"/>
            <p:cNvSpPr/>
            <p:nvPr/>
          </p:nvSpPr>
          <p:spPr>
            <a:xfrm>
              <a:off x="4510350" y="3095879"/>
              <a:ext cx="3913332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Total: 12,044 </a:t>
              </a:r>
              <a:r>
                <a:rPr lang="en-US" altLang="zh-CN" sz="2400" b="1" i="1" dirty="0" err="1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teus</a:t>
              </a:r>
              <a:r>
                <a:rPr lang="en-US" altLang="zh-CN" sz="2400" b="1" i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- 113% of KPI</a:t>
              </a:r>
            </a:p>
            <a:p>
              <a:r>
                <a:rPr lang="en-US" altLang="zh-CN" sz="2400" b="1" i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Average:</a:t>
              </a:r>
              <a:r>
                <a:rPr lang="zh-CN" altLang="en-US" sz="24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400" b="1" i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243 TEUS/WEEK</a:t>
              </a:r>
            </a:p>
            <a:p>
              <a:r>
                <a:rPr lang="en-US" altLang="zh-CN" sz="2400" b="1" i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Revenue: $468 / AVG GPS: $207</a:t>
              </a:r>
            </a:p>
          </p:txBody>
        </p:sp>
        <p:grpSp>
          <p:nvGrpSpPr>
            <p:cNvPr id="42" name="Group 45"/>
            <p:cNvGrpSpPr/>
            <p:nvPr/>
          </p:nvGrpSpPr>
          <p:grpSpPr>
            <a:xfrm>
              <a:off x="1147344" y="3224609"/>
              <a:ext cx="3327563" cy="529963"/>
              <a:chOff x="1147344" y="3224609"/>
              <a:chExt cx="3327563" cy="529963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147344" y="3224609"/>
                <a:ext cx="2414537" cy="52996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149883" y="3264530"/>
                <a:ext cx="3325024" cy="484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lt"/>
                  </a:rPr>
                  <a:t>Intra KPI 265/W</a:t>
                </a:r>
                <a:endPara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endParaRPr>
              </a:p>
            </p:txBody>
          </p:sp>
        </p:grpSp>
      </p:grpSp>
      <p:sp>
        <p:nvSpPr>
          <p:cNvPr id="18" name="标题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Performance Overview</a:t>
            </a:r>
            <a:endParaRPr lang="zh-CN" altLang="en-US" dirty="0">
              <a:latin typeface="Cambria" panose="02040503050406030204" pitchFamily="18" charset="0"/>
              <a:ea typeface="+mn-ea"/>
              <a:cs typeface="+mn-ea"/>
              <a:sym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组合 89"/>
          <p:cNvGrpSpPr/>
          <p:nvPr/>
        </p:nvGrpSpPr>
        <p:grpSpPr>
          <a:xfrm>
            <a:off x="5426608" y="1154314"/>
            <a:ext cx="1085248" cy="651488"/>
            <a:chOff x="4160389" y="713345"/>
            <a:chExt cx="814042" cy="488616"/>
          </a:xfrm>
        </p:grpSpPr>
        <p:sp>
          <p:nvSpPr>
            <p:cNvPr id="91" name="六边形 90"/>
            <p:cNvSpPr/>
            <p:nvPr/>
          </p:nvSpPr>
          <p:spPr>
            <a:xfrm>
              <a:off x="4160389" y="713345"/>
              <a:ext cx="814042" cy="488616"/>
            </a:xfrm>
            <a:prstGeom prst="hexagon">
              <a:avLst/>
            </a:prstGeom>
            <a:solidFill>
              <a:srgbClr val="B7B7C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 dirty="0">
                <a:cs typeface="+mn-ea"/>
                <a:sym typeface="+mn-lt"/>
              </a:endParaRPr>
            </a:p>
          </p:txBody>
        </p:sp>
        <p:sp>
          <p:nvSpPr>
            <p:cNvPr id="92" name="六边形 91"/>
            <p:cNvSpPr/>
            <p:nvPr/>
          </p:nvSpPr>
          <p:spPr>
            <a:xfrm>
              <a:off x="4189585" y="735949"/>
              <a:ext cx="755650" cy="443405"/>
            </a:xfrm>
            <a:prstGeom prst="hexagon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 dirty="0" smtClean="0">
                  <a:cs typeface="+mn-ea"/>
                  <a:sym typeface="+mn-lt"/>
                </a:rPr>
                <a:t>VS</a:t>
              </a:r>
              <a:endParaRPr lang="zh-CN" altLang="en-US" sz="2700" dirty="0">
                <a:cs typeface="+mn-ea"/>
                <a:sym typeface="+mn-lt"/>
              </a:endParaRPr>
            </a:p>
          </p:txBody>
        </p:sp>
      </p:grpSp>
      <p:sp>
        <p:nvSpPr>
          <p:cNvPr id="93" name="矩形 92"/>
          <p:cNvSpPr/>
          <p:nvPr/>
        </p:nvSpPr>
        <p:spPr>
          <a:xfrm>
            <a:off x="5104532" y="2350111"/>
            <a:ext cx="1729400" cy="492430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anchor="ctr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404066"/>
                </a:solidFill>
                <a:cs typeface="+mn-ea"/>
                <a:sym typeface="+mn-lt"/>
              </a:rPr>
              <a:t>CARI SB</a:t>
            </a:r>
            <a:endParaRPr lang="zh-CN" altLang="en-US" sz="2400" dirty="0">
              <a:solidFill>
                <a:srgbClr val="404066"/>
              </a:solidFill>
              <a:cs typeface="+mn-ea"/>
              <a:sym typeface="+mn-lt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5275313" y="3573440"/>
            <a:ext cx="1491731" cy="49243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anchor="ctr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404066"/>
                </a:solidFill>
                <a:cs typeface="+mn-ea"/>
                <a:sym typeface="+mn-lt"/>
              </a:rPr>
              <a:t>CARI NB</a:t>
            </a:r>
            <a:endParaRPr lang="zh-CN" altLang="en-US" sz="2400" dirty="0">
              <a:solidFill>
                <a:srgbClr val="404066"/>
              </a:solidFill>
              <a:cs typeface="+mn-ea"/>
              <a:sym typeface="+mn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505495" y="4671134"/>
            <a:ext cx="927474" cy="492430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anchor="ctr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404066"/>
                </a:solidFill>
                <a:cs typeface="+mn-ea"/>
                <a:sym typeface="+mn-lt"/>
              </a:rPr>
              <a:t>Intra</a:t>
            </a:r>
            <a:endParaRPr lang="zh-CN" altLang="en-US" sz="2400" dirty="0">
              <a:solidFill>
                <a:srgbClr val="404066"/>
              </a:solidFill>
              <a:cs typeface="+mn-ea"/>
              <a:sym typeface="+mn-lt"/>
            </a:endParaRPr>
          </a:p>
        </p:txBody>
      </p:sp>
      <p:sp>
        <p:nvSpPr>
          <p:cNvPr id="98" name="六边形 97"/>
          <p:cNvSpPr/>
          <p:nvPr/>
        </p:nvSpPr>
        <p:spPr>
          <a:xfrm>
            <a:off x="995286" y="2350111"/>
            <a:ext cx="4319438" cy="460251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EF4B62"/>
              </a:solidFill>
              <a:cs typeface="+mn-ea"/>
              <a:sym typeface="+mn-lt"/>
            </a:endParaRPr>
          </a:p>
        </p:txBody>
      </p:sp>
      <p:sp>
        <p:nvSpPr>
          <p:cNvPr id="99" name="六边形 98"/>
          <p:cNvSpPr/>
          <p:nvPr/>
        </p:nvSpPr>
        <p:spPr>
          <a:xfrm>
            <a:off x="1660849" y="2350111"/>
            <a:ext cx="3653875" cy="46187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r"/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13,424 </a:t>
            </a:r>
            <a:r>
              <a:rPr lang="en-US" altLang="zh-CN" sz="2800" b="1" dirty="0" err="1" smtClean="0">
                <a:solidFill>
                  <a:schemeClr val="bg1"/>
                </a:solidFill>
                <a:cs typeface="+mn-ea"/>
                <a:sym typeface="+mn-lt"/>
              </a:rPr>
              <a:t>teus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" name="六边形 99"/>
          <p:cNvSpPr/>
          <p:nvPr/>
        </p:nvSpPr>
        <p:spPr>
          <a:xfrm>
            <a:off x="6593580" y="2350111"/>
            <a:ext cx="4319436" cy="447113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EF4B62"/>
              </a:solidFill>
              <a:cs typeface="+mn-ea"/>
              <a:sym typeface="+mn-lt"/>
            </a:endParaRPr>
          </a:p>
        </p:txBody>
      </p:sp>
      <p:sp>
        <p:nvSpPr>
          <p:cNvPr id="101" name="六边形 100"/>
          <p:cNvSpPr/>
          <p:nvPr/>
        </p:nvSpPr>
        <p:spPr>
          <a:xfrm>
            <a:off x="6614443" y="2374359"/>
            <a:ext cx="2889036" cy="411754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13,045 </a:t>
            </a:r>
            <a:r>
              <a:rPr lang="en-US" altLang="zh-CN" sz="2800" b="1" dirty="0" err="1" smtClean="0">
                <a:solidFill>
                  <a:schemeClr val="bg1"/>
                </a:solidFill>
                <a:cs typeface="+mn-ea"/>
                <a:sym typeface="+mn-lt"/>
              </a:rPr>
              <a:t>teus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10852476" y="2303243"/>
            <a:ext cx="985182" cy="55398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2800" dirty="0" smtClean="0">
                <a:solidFill>
                  <a:srgbClr val="404066"/>
                </a:solidFill>
                <a:cs typeface="+mn-ea"/>
                <a:sym typeface="+mn-lt"/>
              </a:rPr>
              <a:t>66%</a:t>
            </a:r>
            <a:endParaRPr lang="zh-CN" altLang="en-US" sz="2800" dirty="0">
              <a:solidFill>
                <a:srgbClr val="404066"/>
              </a:solidFill>
              <a:cs typeface="+mn-ea"/>
              <a:sym typeface="+mn-lt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100806" y="2325286"/>
            <a:ext cx="985182" cy="55398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algn="r"/>
            <a:r>
              <a:rPr lang="en-US" altLang="zh-CN" sz="2800" dirty="0" smtClean="0">
                <a:solidFill>
                  <a:srgbClr val="404066"/>
                </a:solidFill>
                <a:cs typeface="+mn-ea"/>
                <a:sym typeface="+mn-lt"/>
              </a:rPr>
              <a:t>82%</a:t>
            </a:r>
            <a:endParaRPr lang="zh-CN" altLang="en-US" sz="2800" dirty="0">
              <a:solidFill>
                <a:srgbClr val="404066"/>
              </a:solidFill>
              <a:cs typeface="+mn-ea"/>
              <a:sym typeface="+mn-lt"/>
            </a:endParaRPr>
          </a:p>
        </p:txBody>
      </p:sp>
      <p:sp>
        <p:nvSpPr>
          <p:cNvPr id="104" name="六边形 103"/>
          <p:cNvSpPr/>
          <p:nvPr/>
        </p:nvSpPr>
        <p:spPr>
          <a:xfrm>
            <a:off x="1005595" y="3562214"/>
            <a:ext cx="4319438" cy="475216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FF891A"/>
              </a:solidFill>
              <a:cs typeface="+mn-ea"/>
              <a:sym typeface="+mn-lt"/>
            </a:endParaRPr>
          </a:p>
        </p:txBody>
      </p:sp>
      <p:sp>
        <p:nvSpPr>
          <p:cNvPr id="105" name="六边形 104"/>
          <p:cNvSpPr/>
          <p:nvPr/>
        </p:nvSpPr>
        <p:spPr>
          <a:xfrm>
            <a:off x="1828800" y="3599266"/>
            <a:ext cx="3496234" cy="42967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r"/>
            <a:r>
              <a:rPr lang="en-US" altLang="zh-CN" sz="2800" b="1" dirty="0" smtClean="0">
                <a:solidFill>
                  <a:srgbClr val="002060"/>
                </a:solidFill>
                <a:cs typeface="+mn-ea"/>
                <a:sym typeface="+mn-lt"/>
              </a:rPr>
              <a:t>1,198 </a:t>
            </a:r>
            <a:r>
              <a:rPr lang="en-US" altLang="zh-CN" sz="2800" b="1" dirty="0" err="1" smtClean="0">
                <a:solidFill>
                  <a:srgbClr val="002060"/>
                </a:solidFill>
                <a:cs typeface="+mn-ea"/>
                <a:sym typeface="+mn-lt"/>
              </a:rPr>
              <a:t>teus</a:t>
            </a:r>
            <a:endParaRPr lang="zh-CN" altLang="en-US" sz="28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106" name="六边形 105"/>
          <p:cNvSpPr/>
          <p:nvPr/>
        </p:nvSpPr>
        <p:spPr>
          <a:xfrm>
            <a:off x="6681318" y="3606361"/>
            <a:ext cx="4319436" cy="442947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FF891A"/>
              </a:solidFill>
              <a:cs typeface="+mn-ea"/>
              <a:sym typeface="+mn-lt"/>
            </a:endParaRPr>
          </a:p>
        </p:txBody>
      </p:sp>
      <p:sp>
        <p:nvSpPr>
          <p:cNvPr id="107" name="六边形 106"/>
          <p:cNvSpPr/>
          <p:nvPr/>
        </p:nvSpPr>
        <p:spPr>
          <a:xfrm>
            <a:off x="6731038" y="3625150"/>
            <a:ext cx="3957924" cy="399185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r>
              <a:rPr lang="en-US" altLang="zh-CN" sz="2800" b="1" dirty="0" smtClean="0">
                <a:solidFill>
                  <a:srgbClr val="002060"/>
                </a:solidFill>
                <a:cs typeface="+mn-ea"/>
                <a:sym typeface="+mn-lt"/>
              </a:rPr>
              <a:t>1,848 </a:t>
            </a:r>
            <a:r>
              <a:rPr lang="en-US" altLang="zh-CN" sz="2800" b="1" dirty="0" err="1" smtClean="0">
                <a:solidFill>
                  <a:srgbClr val="002060"/>
                </a:solidFill>
                <a:cs typeface="+mn-ea"/>
                <a:sym typeface="+mn-lt"/>
              </a:rPr>
              <a:t>teus</a:t>
            </a:r>
            <a:endParaRPr lang="zh-CN" altLang="en-US" sz="2800" b="1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10910558" y="3524699"/>
            <a:ext cx="985182" cy="55398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2800" dirty="0">
                <a:solidFill>
                  <a:srgbClr val="404066"/>
                </a:solidFill>
                <a:cs typeface="+mn-ea"/>
                <a:sym typeface="+mn-lt"/>
              </a:rPr>
              <a:t>9</a:t>
            </a:r>
            <a:r>
              <a:rPr lang="en-US" altLang="zh-CN" sz="2800" dirty="0" smtClean="0">
                <a:solidFill>
                  <a:srgbClr val="404066"/>
                </a:solidFill>
                <a:cs typeface="+mn-ea"/>
                <a:sym typeface="+mn-lt"/>
              </a:rPr>
              <a:t>0</a:t>
            </a:r>
            <a:r>
              <a:rPr lang="en-US" altLang="zh-CN" sz="2800" dirty="0">
                <a:solidFill>
                  <a:srgbClr val="404066"/>
                </a:solidFill>
                <a:cs typeface="+mn-ea"/>
                <a:sym typeface="+mn-lt"/>
              </a:rPr>
              <a:t>%</a:t>
            </a:r>
            <a:endParaRPr lang="zh-CN" altLang="en-US" sz="2800" dirty="0">
              <a:solidFill>
                <a:srgbClr val="404066"/>
              </a:solidFill>
              <a:cs typeface="+mn-ea"/>
              <a:sym typeface="+mn-lt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76030" y="3505193"/>
            <a:ext cx="985182" cy="55398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algn="r"/>
            <a:r>
              <a:rPr lang="en-US" altLang="zh-CN" sz="2800" dirty="0" smtClean="0">
                <a:solidFill>
                  <a:srgbClr val="404066"/>
                </a:solidFill>
                <a:cs typeface="+mn-ea"/>
                <a:sym typeface="+mn-lt"/>
              </a:rPr>
              <a:t>77%</a:t>
            </a:r>
            <a:endParaRPr lang="zh-CN" altLang="en-US" sz="2800" dirty="0">
              <a:solidFill>
                <a:srgbClr val="404066"/>
              </a:solidFill>
              <a:cs typeface="+mn-ea"/>
              <a:sym typeface="+mn-lt"/>
            </a:endParaRPr>
          </a:p>
        </p:txBody>
      </p:sp>
      <p:sp>
        <p:nvSpPr>
          <p:cNvPr id="110" name="六边形 109"/>
          <p:cNvSpPr/>
          <p:nvPr/>
        </p:nvSpPr>
        <p:spPr>
          <a:xfrm>
            <a:off x="1266740" y="4695005"/>
            <a:ext cx="4319438" cy="474222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FFBF00"/>
              </a:solidFill>
              <a:cs typeface="+mn-ea"/>
              <a:sym typeface="+mn-lt"/>
            </a:endParaRPr>
          </a:p>
        </p:txBody>
      </p:sp>
      <p:sp>
        <p:nvSpPr>
          <p:cNvPr id="111" name="六边形 110"/>
          <p:cNvSpPr/>
          <p:nvPr/>
        </p:nvSpPr>
        <p:spPr>
          <a:xfrm>
            <a:off x="1061212" y="4694458"/>
            <a:ext cx="4553715" cy="445782"/>
          </a:xfrm>
          <a:prstGeom prst="hexagon">
            <a:avLst>
              <a:gd name="adj" fmla="val 43016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r"/>
            <a:r>
              <a:rPr lang="en-US" altLang="zh-CN" sz="2800" b="1" dirty="0" smtClean="0">
                <a:solidFill>
                  <a:srgbClr val="FFBF00"/>
                </a:solidFill>
                <a:cs typeface="+mn-ea"/>
                <a:sym typeface="+mn-lt"/>
              </a:rPr>
              <a:t>12,044 </a:t>
            </a:r>
            <a:r>
              <a:rPr lang="en-US" altLang="zh-CN" sz="2800" b="1" dirty="0" err="1" smtClean="0">
                <a:solidFill>
                  <a:srgbClr val="FFBF00"/>
                </a:solidFill>
                <a:cs typeface="+mn-ea"/>
                <a:sym typeface="+mn-lt"/>
              </a:rPr>
              <a:t>teus</a:t>
            </a:r>
            <a:endParaRPr lang="zh-CN" altLang="en-US" sz="2800" b="1" dirty="0">
              <a:solidFill>
                <a:srgbClr val="FFBF00"/>
              </a:solidFill>
              <a:cs typeface="+mn-ea"/>
              <a:sym typeface="+mn-lt"/>
            </a:endParaRPr>
          </a:p>
        </p:txBody>
      </p:sp>
      <p:sp>
        <p:nvSpPr>
          <p:cNvPr id="112" name="六边形 111"/>
          <p:cNvSpPr/>
          <p:nvPr/>
        </p:nvSpPr>
        <p:spPr>
          <a:xfrm>
            <a:off x="6333324" y="4690422"/>
            <a:ext cx="4319436" cy="473142"/>
          </a:xfrm>
          <a:prstGeom prst="hexagon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FFBF00"/>
              </a:solidFill>
              <a:cs typeface="+mn-ea"/>
              <a:sym typeface="+mn-lt"/>
            </a:endParaRPr>
          </a:p>
        </p:txBody>
      </p:sp>
      <p:sp>
        <p:nvSpPr>
          <p:cNvPr id="113" name="六边形 112"/>
          <p:cNvSpPr/>
          <p:nvPr/>
        </p:nvSpPr>
        <p:spPr>
          <a:xfrm>
            <a:off x="6382126" y="4690422"/>
            <a:ext cx="4456948" cy="473142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r>
              <a:rPr lang="en-US" altLang="zh-CN" sz="2800" b="1" dirty="0" smtClean="0">
                <a:solidFill>
                  <a:srgbClr val="FFBF00"/>
                </a:solidFill>
                <a:cs typeface="+mn-ea"/>
                <a:sym typeface="+mn-lt"/>
              </a:rPr>
              <a:t>12,029 </a:t>
            </a:r>
            <a:r>
              <a:rPr lang="en-US" altLang="zh-CN" sz="2800" b="1" dirty="0" err="1" smtClean="0">
                <a:solidFill>
                  <a:srgbClr val="FFBF00"/>
                </a:solidFill>
                <a:cs typeface="+mn-ea"/>
                <a:sym typeface="+mn-lt"/>
              </a:rPr>
              <a:t>teus</a:t>
            </a:r>
            <a:endParaRPr lang="zh-CN" altLang="en-US" sz="2800" b="1" dirty="0">
              <a:solidFill>
                <a:srgbClr val="FFBF00"/>
              </a:solidFill>
              <a:cs typeface="+mn-ea"/>
              <a:sym typeface="+mn-lt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10802318" y="4688108"/>
            <a:ext cx="1195175" cy="55398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r>
              <a:rPr lang="en-US" altLang="zh-CN" sz="2800" dirty="0" smtClean="0">
                <a:solidFill>
                  <a:srgbClr val="404066"/>
                </a:solidFill>
                <a:cs typeface="+mn-ea"/>
                <a:sym typeface="+mn-lt"/>
              </a:rPr>
              <a:t>107%</a:t>
            </a:r>
            <a:endParaRPr lang="zh-CN" altLang="en-US" sz="2800" dirty="0">
              <a:solidFill>
                <a:srgbClr val="404066"/>
              </a:solidFill>
              <a:cs typeface="+mn-ea"/>
              <a:sym typeface="+mn-lt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-68148" y="4690422"/>
            <a:ext cx="1195175" cy="553986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algn="r"/>
            <a:r>
              <a:rPr lang="en-US" altLang="zh-CN" sz="2800" dirty="0" smtClean="0">
                <a:solidFill>
                  <a:srgbClr val="404066"/>
                </a:solidFill>
                <a:cs typeface="+mn-ea"/>
                <a:sym typeface="+mn-lt"/>
              </a:rPr>
              <a:t>113%</a:t>
            </a:r>
            <a:endParaRPr lang="zh-CN" altLang="en-US" sz="2800" dirty="0">
              <a:solidFill>
                <a:srgbClr val="404066"/>
              </a:solidFill>
              <a:cs typeface="+mn-ea"/>
              <a:sym typeface="+mn-lt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3887778" y="1062315"/>
            <a:ext cx="1387535" cy="800207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404066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2024</a:t>
            </a:r>
            <a:endParaRPr lang="zh-CN" altLang="en-US" sz="4400" b="1" dirty="0">
              <a:solidFill>
                <a:srgbClr val="404066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6614443" y="1062315"/>
            <a:ext cx="1387535" cy="800207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404066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2023</a:t>
            </a:r>
            <a:endParaRPr lang="zh-CN" altLang="en-US" sz="4400" b="1" dirty="0">
              <a:solidFill>
                <a:srgbClr val="404066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2023 vs. 2024</a:t>
            </a:r>
            <a:endParaRPr lang="zh-CN" altLang="en-US" dirty="0">
              <a:latin typeface="Cambria" panose="02040503050406030204" pitchFamily="18" charset="0"/>
              <a:ea typeface="+mn-ea"/>
              <a:cs typeface="+mn-ea"/>
              <a:sym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www.jpppt.com">
  <a:themeElements>
    <a:clrScheme name="自定义 1459">
      <a:dk1>
        <a:sysClr val="windowText" lastClr="000000"/>
      </a:dk1>
      <a:lt1>
        <a:sysClr val="window" lastClr="FFFFFF"/>
      </a:lt1>
      <a:dk2>
        <a:srgbClr val="4426A0"/>
      </a:dk2>
      <a:lt2>
        <a:srgbClr val="B48CFE"/>
      </a:lt2>
      <a:accent1>
        <a:srgbClr val="B48CFE"/>
      </a:accent1>
      <a:accent2>
        <a:srgbClr val="4426A0"/>
      </a:accent2>
      <a:accent3>
        <a:srgbClr val="B48CFE"/>
      </a:accent3>
      <a:accent4>
        <a:srgbClr val="4426A0"/>
      </a:accent4>
      <a:accent5>
        <a:srgbClr val="B48CFE"/>
      </a:accent5>
      <a:accent6>
        <a:srgbClr val="4426A0"/>
      </a:accent6>
      <a:hlink>
        <a:srgbClr val="0563C1"/>
      </a:hlink>
      <a:folHlink>
        <a:srgbClr val="954F72"/>
      </a:folHlink>
    </a:clrScheme>
    <a:fontScheme name="jagei13v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938</Words>
  <Application>Microsoft Office PowerPoint</Application>
  <PresentationFormat>Widescreen</PresentationFormat>
  <Paragraphs>255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微软雅黑</vt:lpstr>
      <vt:lpstr>宋体</vt:lpstr>
      <vt:lpstr>方正细谭黑简体</vt:lpstr>
      <vt:lpstr>Arial</vt:lpstr>
      <vt:lpstr>Arial Black</vt:lpstr>
      <vt:lpstr>Calibri</vt:lpstr>
      <vt:lpstr>Cambria</vt:lpstr>
      <vt:lpstr>Colonna MT</vt:lpstr>
      <vt:lpstr>Cooper Black</vt:lpstr>
      <vt:lpstr>Gill Sans Ultra Bold</vt:lpstr>
      <vt:lpstr>Trebuchet MS</vt:lpstr>
      <vt:lpstr>Wide Latin</vt:lpstr>
      <vt:lpstr>Wingdings</vt:lpstr>
      <vt:lpstr>www.jpppt.com</vt:lpstr>
      <vt:lpstr>PowerPoint Presentation</vt:lpstr>
      <vt:lpstr>PowerPoint Presentation</vt:lpstr>
      <vt:lpstr>USEC from/to CARI Service Scope</vt:lpstr>
      <vt:lpstr>Feeder Connection </vt:lpstr>
      <vt:lpstr>Market Share Overview</vt:lpstr>
      <vt:lpstr>Market Share Overview</vt:lpstr>
      <vt:lpstr>PowerPoint Presentation</vt:lpstr>
      <vt:lpstr>Performance Overview</vt:lpstr>
      <vt:lpstr>2023 vs. 2024</vt:lpstr>
      <vt:lpstr>SB – 82%</vt:lpstr>
      <vt:lpstr>NB – 75%</vt:lpstr>
      <vt:lpstr>Intra – 113%</vt:lpstr>
      <vt:lpstr>Office Performance</vt:lpstr>
      <vt:lpstr>PowerPoint Presentation</vt:lpstr>
      <vt:lpstr>Moving forward…</vt:lpstr>
      <vt:lpstr>AMP Program</vt:lpstr>
      <vt:lpstr>PowerPoint Presentation</vt:lpstr>
    </vt:vector>
  </TitlesOfParts>
  <Manager>wowtemplates.in</Manager>
  <Company>wowtemplates.in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wowTemplates</dc:creator>
  <cp:keywords>wowtemplates</cp:keywords>
  <dc:description>wowtemplates.in</dc:description>
  <cp:lastModifiedBy>Michelle Huang</cp:lastModifiedBy>
  <cp:revision>190</cp:revision>
  <dcterms:created xsi:type="dcterms:W3CDTF">2015-05-05T08:02:00Z</dcterms:created>
  <dcterms:modified xsi:type="dcterms:W3CDTF">2025-02-21T13:35:03Z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