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8288000" cy="10287000"/>
  <p:notesSz cx="6858000" cy="9144000"/>
  <p:embeddedFontLst>
    <p:embeddedFont>
      <p:font typeface="Arimo Bold" panose="020B0604020202020204" charset="0"/>
      <p:regular r:id="rId60"/>
    </p:embeddedFont>
    <p:embeddedFont>
      <p:font typeface="Canva Sans" panose="020B0604020202020204" charset="0"/>
      <p:regular r:id="rId61"/>
    </p:embeddedFont>
    <p:embeddedFont>
      <p:font typeface="Canva Sans Bold" panose="020B0604020202020204" charset="0"/>
      <p:regular r:id="rId62"/>
    </p:embeddedFont>
    <p:embeddedFont>
      <p:font typeface="Inter Bold"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morning, General Manager, TPE Management, and all Latin America colleagues, I’m Omar Chen, in charge of ELA MKD pricing team, And here we start ELA MKD pricing team report.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this performance, 2024 ELA achieve all budget KPI, </a:t>
            </a:r>
          </a:p>
          <a:p>
            <a:r>
              <a:rPr lang="en-US"/>
              <a:t>Not only TEU, but also the FRT,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turning point is June,</a:t>
            </a:r>
          </a:p>
          <a:p>
            <a:r>
              <a:rPr lang="en-US"/>
              <a:t>ELA adjust rate policy to increase O.F. started from H2 2024,</a:t>
            </a:r>
          </a:p>
          <a:p>
            <a:r>
              <a:rPr lang="en-US"/>
              <a:t>as you can see our trend of AVG FRT/GPS at 2024 getting better and better.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2024 Top Own SQ growth by office, </a:t>
            </a:r>
          </a:p>
          <a:p>
            <a:endParaRPr lang="en-US"/>
          </a:p>
          <a:p>
            <a:r>
              <a:rPr lang="en-US"/>
              <a:t>1. EPE comparte with 2023 grow70%</a:t>
            </a:r>
          </a:p>
          <a:p>
            <a:r>
              <a:rPr lang="en-US"/>
              <a:t>2. ECO 35%</a:t>
            </a:r>
          </a:p>
          <a:p>
            <a:r>
              <a:rPr lang="en-US"/>
              <a:t>3. EMX 29%</a:t>
            </a:r>
          </a:p>
          <a:p>
            <a:r>
              <a:rPr lang="en-US"/>
              <a:t>4. GT office 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very great year, </a:t>
            </a:r>
          </a:p>
          <a:p>
            <a:r>
              <a:rPr lang="en-US"/>
              <a:t>But what challenge we will face in 2025 for regional?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will be 4 aspects.</a:t>
            </a:r>
          </a:p>
          <a:p>
            <a:r>
              <a:rPr lang="en-US"/>
              <a:t>1. Service Reshuffle, </a:t>
            </a:r>
          </a:p>
          <a:p>
            <a:r>
              <a:rPr lang="en-US"/>
              <a:t>for example, </a:t>
            </a:r>
          </a:p>
          <a:p>
            <a:r>
              <a:rPr lang="en-US"/>
              <a:t>WSA4 wont call back MXMZO start from 2025, which we lost market from WCSA to central America biz. </a:t>
            </a:r>
          </a:p>
          <a:p>
            <a:endParaRPr lang="en-US"/>
          </a:p>
          <a:p>
            <a:r>
              <a:rPr lang="en-US"/>
              <a:t>WSA3 won’t call PECAL, which we might also lost a little biz from PECAL to MXMZO.</a:t>
            </a:r>
          </a:p>
          <a:p>
            <a:endParaRPr lang="en-US"/>
          </a:p>
          <a:p>
            <a:r>
              <a:rPr lang="en-US"/>
              <a:t>2. Market with direct service, for example: ECGYE to CLSAI, which EMC only can provide TS service.</a:t>
            </a:r>
          </a:p>
          <a:p>
            <a:r>
              <a:rPr lang="en-US"/>
              <a:t>In market, some carrier can provide direct service for exmaple CMA or ZIM.</a:t>
            </a:r>
          </a:p>
          <a:p>
            <a:endParaRPr lang="en-US"/>
          </a:p>
          <a:p>
            <a:r>
              <a:rPr lang="en-US"/>
              <a:t>3. As previous mentioned, Service delay &amp; omit</a:t>
            </a:r>
          </a:p>
          <a:p>
            <a:endParaRPr lang="en-US"/>
          </a:p>
          <a:p>
            <a:r>
              <a:rPr lang="en-US"/>
              <a:t>4. PECHY effect, which ELA still observe how this new port effect from PERU or even WCSA.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deep down Service reshuffle part, which effect our regional performance</a:t>
            </a:r>
          </a:p>
          <a:p>
            <a:endParaRPr lang="en-US"/>
          </a:p>
          <a:p>
            <a:r>
              <a:rPr lang="en-US"/>
              <a:t>WSA change call CLVAL, which decrease 25 TEU/per week if call CLVAL.</a:t>
            </a:r>
          </a:p>
          <a:p>
            <a:endParaRPr lang="en-US"/>
          </a:p>
          <a:p>
            <a:r>
              <a:rPr lang="en-US"/>
              <a:t>WSA3 call PECHY, which market still need sometime to adjust</a:t>
            </a:r>
          </a:p>
          <a:p>
            <a:endParaRPr lang="en-US"/>
          </a:p>
          <a:p>
            <a:r>
              <a:rPr lang="en-US"/>
              <a:t>WSA3 won’t call CLLQN which we lost potential reefer Salmon biz from CLLQN to MXMZO.</a:t>
            </a:r>
          </a:p>
          <a:p>
            <a:endParaRPr lang="en-US"/>
          </a:p>
          <a:p>
            <a:r>
              <a:rPr lang="en-US"/>
              <a:t>WSA4 at 2024 used this service from WCSA to WCCA, however, CMA change their service not to call 2nd MXMZO, which we lost 46 TEU/per week.</a:t>
            </a:r>
          </a:p>
          <a:p>
            <a:endParaRPr lang="en-US"/>
          </a:p>
          <a:p>
            <a:r>
              <a:rPr lang="en-US"/>
              <a:t>In total, above service reshuffle, ELA almost lost 87 TEU/per week, which represent 11% compare with last year average</a:t>
            </a:r>
          </a:p>
          <a:p>
            <a:endParaRPr lang="en-US"/>
          </a:p>
          <a:p>
            <a:r>
              <a:rPr lang="en-US"/>
              <a:t>and how we gonna overcome these challenges.</a:t>
            </a:r>
          </a:p>
          <a:p>
            <a:r>
              <a:rPr lang="en-US"/>
              <a:t>ELA would like to present 2 ways and 3 KPI that we can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one, increase Cash Flow.</a:t>
            </a:r>
          </a:p>
          <a:p>
            <a:endParaRPr lang="en-US"/>
          </a:p>
          <a:p>
            <a:r>
              <a:rPr lang="en-US"/>
              <a:t>by using WSA/WSA2/WSA3/WSA4 which we so call MV service, since most of time there is no space issue, </a:t>
            </a:r>
          </a:p>
          <a:p>
            <a:r>
              <a:rPr lang="en-US"/>
              <a:t>we can make extra profit for M/V, and align with Headquater policy, Multiple Dips.</a:t>
            </a:r>
          </a:p>
          <a:p>
            <a:r>
              <a:rPr lang="en-US"/>
              <a:t>not only we can make profit for mother v/s service, but also important to local office about commission &amp; local charge.</a:t>
            </a:r>
          </a:p>
          <a:p>
            <a:endParaRPr lang="en-US"/>
          </a:p>
          <a:p>
            <a:r>
              <a:rPr lang="en-US"/>
              <a:t>In 2024, we make 6.9M Cash Flow for M/V service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Second, Seeking Profitable CARB Feeder area,</a:t>
            </a:r>
          </a:p>
          <a:p>
            <a:r>
              <a:rPr lang="en-US"/>
              <a:t>CARB Feeder have a lot of Challenges last year, </a:t>
            </a:r>
          </a:p>
          <a:p>
            <a:r>
              <a:rPr lang="en-US"/>
              <a:t>with service delay, which cause space is not stable for CARB FDR service.</a:t>
            </a:r>
          </a:p>
          <a:p>
            <a:endParaRPr lang="en-US"/>
          </a:p>
          <a:p>
            <a:r>
              <a:rPr lang="en-US"/>
              <a:t>However, to ensure good financial at CARB FDR, ELA MKD always follow one rule, regional cargo profit should at least cover slot cost.</a:t>
            </a:r>
          </a:p>
          <a:p>
            <a:endParaRPr lang="en-US"/>
          </a:p>
          <a:p>
            <a:r>
              <a:rPr lang="en-US"/>
              <a:t>Following we divided to 3 areas, </a:t>
            </a:r>
          </a:p>
          <a:p>
            <a:r>
              <a:rPr lang="en-US"/>
              <a:t>First the Green Area, the profitable area, since the profit can cover slot cost, which these areas   that BCC wants to promote.</a:t>
            </a:r>
          </a:p>
          <a:p>
            <a:endParaRPr lang="en-US"/>
          </a:p>
          <a:p>
            <a:r>
              <a:rPr lang="en-US"/>
              <a:t>for example:</a:t>
            </a:r>
          </a:p>
          <a:p>
            <a:endParaRPr lang="en-US"/>
          </a:p>
          <a:p>
            <a:r>
              <a:rPr lang="en-US"/>
              <a:t>Haiti or Kinstom to HN/GT</a:t>
            </a:r>
          </a:p>
          <a:p>
            <a:r>
              <a:rPr lang="en-US"/>
              <a:t>USA to HN/GT</a:t>
            </a:r>
          </a:p>
          <a:p>
            <a:r>
              <a:rPr lang="en-US"/>
              <a:t>Columbia port to West coast of south america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Second the Pink Area, the profit is under the cost, which we have to aware their contribution.</a:t>
            </a:r>
          </a:p>
          <a:p>
            <a:endParaRPr lang="en-US"/>
          </a:p>
          <a:p>
            <a:r>
              <a:rPr lang="en-US"/>
              <a:t>for example: </a:t>
            </a:r>
          </a:p>
          <a:p>
            <a:r>
              <a:rPr lang="en-US"/>
              <a:t>Dominican Republic to West coast of south America</a:t>
            </a:r>
          </a:p>
          <a:p>
            <a:r>
              <a:rPr lang="en-US"/>
              <a:t>WCSA to central america</a:t>
            </a:r>
          </a:p>
          <a:p>
            <a:r>
              <a:rPr lang="en-US"/>
              <a:t>Mexico to central america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Third, the blue Area, which we didn’t make any export record in 2024, please contact BCC if any new biz from here.</a:t>
            </a:r>
          </a:p>
          <a:p>
            <a:endParaRPr lang="en-US"/>
          </a:p>
          <a:p>
            <a:r>
              <a:rPr lang="en-US"/>
              <a:t>Above are 2 ways we can improve regional in 2025.</a:t>
            </a:r>
          </a:p>
          <a:p>
            <a:r>
              <a:rPr lang="en-US"/>
              <a:t>Following 3 KPI which are presented by BCC.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of all, let’s begin our backhaul trade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Account Management Program, or we so called AMP.</a:t>
            </a:r>
          </a:p>
          <a:p>
            <a:r>
              <a:rPr lang="en-US"/>
              <a:t>Believe each office give a lot of effort at this system,</a:t>
            </a:r>
          </a:p>
          <a:p>
            <a:r>
              <a:rPr lang="en-US"/>
              <a:t>under ELA territory start from last year Aug, our Target achievement increase from 18% to 88%,</a:t>
            </a:r>
          </a:p>
          <a:p>
            <a:r>
              <a:rPr lang="en-US"/>
              <a:t>Those no comment remark decrease from 53% to 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 didn’t achieve target remain Avg 62%, which we still need to get result from each office</a:t>
            </a:r>
          </a:p>
          <a:p>
            <a:r>
              <a:rPr lang="en-US"/>
              <a:t>AC W/O target slightly decrease to 8%.</a:t>
            </a:r>
          </a:p>
          <a:p>
            <a:endParaRPr lang="en-US"/>
          </a:p>
          <a:p>
            <a:r>
              <a:rPr lang="en-US"/>
              <a:t>above improvement mean each office is gradually taking more control from their A/C,</a:t>
            </a:r>
          </a:p>
          <a:p>
            <a:r>
              <a:rPr lang="en-US"/>
              <a:t>which we know where to find our cargo &amp; how to increase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here, would like to deeply appreciate ECL, Mr. Martin and Isidora. In Dec, they share their successful experience at AMP to all LATAM office.</a:t>
            </a:r>
          </a:p>
          <a:p>
            <a:r>
              <a:rPr lang="en-US"/>
              <a:t>We also record this video if your office needed.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second, GreenX</a:t>
            </a:r>
          </a:p>
          <a:p>
            <a:r>
              <a:rPr lang="en-US"/>
              <a:t>GreenX under ELA territory gradually increase every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last one, 2025 Own SQ, This year each office Own SQ increase around 3-5% .</a:t>
            </a:r>
          </a:p>
          <a:p>
            <a:endParaRPr lang="en-US"/>
          </a:p>
          <a:p>
            <a:r>
              <a:rPr lang="en-US"/>
              <a:t>At the end, Follow HQ policy and with two-way communication, using tool which company provide. Believe 2025, we will be better than last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Taipei Management, New York, and all Latin America colleagues.</a:t>
            </a:r>
          </a:p>
          <a:p>
            <a:r>
              <a:rPr lang="en-US"/>
              <a:t>  </a:t>
            </a:r>
          </a:p>
          <a:p>
            <a:r>
              <a:rPr lang="en-US"/>
              <a:t>Good Morning! </a:t>
            </a:r>
          </a:p>
          <a:p>
            <a:endParaRPr lang="en-US"/>
          </a:p>
          <a:p>
            <a:r>
              <a:rPr lang="en-US"/>
              <a:t>I’m Brad Chang,  today i would like to share with you some information regarding our feeder network in Latin America area.</a:t>
            </a:r>
          </a:p>
          <a:p>
            <a:endParaRPr lang="en-US"/>
          </a:p>
          <a:p>
            <a:r>
              <a:rPr lang="en-US"/>
              <a:t>What we had, What we processed in 2024, and what we plan to do in 2025.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presentation will involve 3 main topics which covered service and CII, feeder review in 2024, and we’re planning to do about the future plan.</a:t>
            </a:r>
          </a:p>
          <a:p>
            <a:endParaRPr lang="en-US"/>
          </a:p>
          <a:p>
            <a:r>
              <a:rPr lang="en-US"/>
              <a:t>Let’s start from our feeder service and CII first.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about the feeder network what we have, currently we have 5 service loops with 3* EVERGREN operated VSLs, totally 3,200TEU in weekly basis.</a:t>
            </a:r>
          </a:p>
          <a:p>
            <a:endParaRPr lang="en-US"/>
          </a:p>
          <a:p>
            <a:r>
              <a:rPr lang="en-US"/>
              <a:t>For CARB sea area, we have CAN / CAJ / CAC / CAW service,  allocated 2,500TEU space weekly. </a:t>
            </a:r>
          </a:p>
          <a:p>
            <a:endParaRPr lang="en-US"/>
          </a:p>
          <a:p>
            <a:r>
              <a:rPr lang="en-US"/>
              <a:t>For WCCA area, we have LAE service and allocated 700TEU space also weekly basis included S/B and N/B.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PANAMA COLON CONTAINER TERMINAL picture which is very important transit ship hub in CARB Sea.</a:t>
            </a:r>
          </a:p>
          <a:p>
            <a:endParaRPr lang="en-US"/>
          </a:p>
          <a:p>
            <a:r>
              <a:rPr lang="en-US"/>
              <a:t>In CCT we processed 4 service to different countries of CARB Sea area, which are CAN / CAC / CAW / CAJ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service, </a:t>
            </a:r>
          </a:p>
          <a:p>
            <a:endParaRPr lang="en-US"/>
          </a:p>
          <a:p>
            <a:r>
              <a:rPr lang="en-US"/>
              <a:t>Our leading service of CARB sea, it’s connected between CCT, Dominica Republic and Puerto Rico. </a:t>
            </a:r>
          </a:p>
          <a:p>
            <a:endParaRPr lang="en-US"/>
          </a:p>
          <a:p>
            <a:r>
              <a:rPr lang="en-US"/>
              <a:t>Join ventral with Maersk until MAR then we’ll have reshuffle plan after it, </a:t>
            </a:r>
          </a:p>
          <a:p>
            <a:endParaRPr lang="en-US"/>
          </a:p>
          <a:p>
            <a:r>
              <a:rPr lang="en-US"/>
              <a:t>We use the 3,400 TEU nomination capacity vessel to provide the weekly basis service, and the avg weekly space around 1,008TEU.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2024 West coast of south Americia, which represent WSA/WSA2/WSA3/WSA4,</a:t>
            </a:r>
          </a:p>
          <a:p>
            <a:r>
              <a:rPr lang="en-US"/>
              <a:t>EMC avg laden performance is 30.1%, Laden + empty 96.8%</a:t>
            </a:r>
          </a:p>
          <a:p>
            <a:r>
              <a:rPr lang="en-US"/>
              <a:t>The reason we can't achieve 100% L+M is because chaotic schedule in WCSA.</a:t>
            </a:r>
          </a:p>
          <a:p>
            <a:endParaRPr lang="en-US"/>
          </a:p>
          <a:p>
            <a:r>
              <a:rPr lang="en-US"/>
              <a:t>What we will face in 2025, will be pretty much the same as last year,</a:t>
            </a:r>
          </a:p>
          <a:p>
            <a:r>
              <a:rPr lang="en-US"/>
              <a:t>1. Vessel still change schedule, delay even omit.</a:t>
            </a:r>
          </a:p>
          <a:p>
            <a:r>
              <a:rPr lang="en-US"/>
              <a:t>2. High density in Mexico &amp; Guatemala.</a:t>
            </a:r>
          </a:p>
          <a:p>
            <a:r>
              <a:rPr lang="en-US"/>
              <a:t>3. New service reshuffle, for example like WSA3 call PECHY i/o PECAL, and omit direct call CLLQN.</a:t>
            </a:r>
          </a:p>
          <a:p>
            <a:endParaRPr lang="en-US"/>
          </a:p>
          <a:p>
            <a:r>
              <a:rPr lang="en-US"/>
              <a:t>2025 KPI laden will be 30%, L+M still stick 100%.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CAC service,</a:t>
            </a:r>
          </a:p>
          <a:p>
            <a:endParaRPr lang="en-US"/>
          </a:p>
          <a:p>
            <a:r>
              <a:rPr lang="en-US"/>
              <a:t>Which is direct shuttle service between CCT and 3 Colombia ports in Atlantic side. </a:t>
            </a:r>
          </a:p>
          <a:p>
            <a:endParaRPr lang="en-US"/>
          </a:p>
          <a:p>
            <a:r>
              <a:rPr lang="en-US"/>
              <a:t>We based on the SEA(Slot exchange Agreement) with Maersk of 350TEU weekly, and the vsl type is 1,500 TEU nomination capacity.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CAW service,</a:t>
            </a:r>
          </a:p>
          <a:p>
            <a:endParaRPr lang="en-US"/>
          </a:p>
          <a:p>
            <a:r>
              <a:rPr lang="en-US"/>
              <a:t>This service connect between CCT and CR, GT and HN then back to COCTG.</a:t>
            </a:r>
          </a:p>
          <a:p>
            <a:r>
              <a:rPr lang="en-US"/>
              <a:t> </a:t>
            </a:r>
          </a:p>
          <a:p>
            <a:r>
              <a:rPr lang="en-US"/>
              <a:t>We use the SCA(Slot charter Agreement) with XPF as 150 TEU weekly, the vsl size is 1,100TEU nomination capacity.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CAJ service, </a:t>
            </a:r>
          </a:p>
          <a:p>
            <a:endParaRPr lang="en-US"/>
          </a:p>
          <a:p>
            <a:r>
              <a:rPr lang="en-US"/>
              <a:t>Which connect between CCT and JM and HT, this service we operated via our own vsl, C-Type of 1,800 TEU nomination capacity.</a:t>
            </a:r>
          </a:p>
          <a:p>
            <a:endParaRPr lang="en-US"/>
          </a:p>
          <a:p>
            <a:r>
              <a:rPr lang="en-US"/>
              <a:t>On the other hand, this service arranged several AD HOC calls to digest the backlog cntrs at CCT in peak season.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Balboa port picture, which located at Pacific side in Panama. </a:t>
            </a:r>
          </a:p>
          <a:p>
            <a:endParaRPr lang="en-US"/>
          </a:p>
          <a:p>
            <a:r>
              <a:rPr lang="en-US"/>
              <a:t>We have the direct service from F.E. to WCSA as WSA service at PABBA, and we apply the t/s hub here to our WCCA by LAE service.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LAE service,</a:t>
            </a:r>
          </a:p>
          <a:p>
            <a:endParaRPr lang="en-US"/>
          </a:p>
          <a:p>
            <a:r>
              <a:rPr lang="en-US"/>
              <a:t>Which connect between Panama and Mexico, it’s covering 7 countries in the loop to call regional ports.</a:t>
            </a:r>
          </a:p>
          <a:p>
            <a:endParaRPr lang="en-US"/>
          </a:p>
          <a:p>
            <a:r>
              <a:rPr lang="en-US"/>
              <a:t>We’re cooperating with COSCO via JV agreement, 1 vsl from EMG and 3 vsls from COSCO. which the vsl size is  2,400 TEU nomination capacity.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page showing with us the CII performance in 2024 and what’s the forecast for 2025,</a:t>
            </a:r>
          </a:p>
          <a:p>
            <a:endParaRPr lang="en-US"/>
          </a:p>
          <a:p>
            <a:r>
              <a:rPr lang="en-US"/>
              <a:t>The ranking or our operated vsl for 2025 still could perform as C, and we’ll work with OCD colleagues to improve them just like we processed in previous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2nd topic we would like to mention the reality of the feeder service we involved in 2024, and also share the solutions what we done in order to improve the situation of our CARB sea feeder service.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total loading volume compared with 2023 and 2024, in CAN / CAJ and CAC service were decreased, the main reason caused by the total waiting time increase then our available voys decreased,</a:t>
            </a:r>
          </a:p>
          <a:p>
            <a:r>
              <a:rPr lang="en-US"/>
              <a:t>So we could found the voys comparison in this slider of CAN / CAJ and CAC.</a:t>
            </a:r>
          </a:p>
          <a:p>
            <a:endParaRPr lang="en-US"/>
          </a:p>
          <a:p>
            <a:r>
              <a:rPr lang="en-US"/>
              <a:t>The volume of CAW and LAE service increased in double digital percentage of 2024, and we have no issue to increase the volume for 2025 as well.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and CAJ service which involved the most impact due to the TTL waiting time increased in 2024 compare with 2023, </a:t>
            </a:r>
          </a:p>
          <a:p>
            <a:r>
              <a:rPr lang="en-US"/>
              <a:t> </a:t>
            </a:r>
          </a:p>
          <a:p>
            <a:r>
              <a:rPr lang="en-US"/>
              <a:t>For CAN, the total waiting days in 2024 was 67.7 days which increased 25.3 days than 2023, the t/s hub in PACCT and DOCAU also increased 10 days in 2024.</a:t>
            </a:r>
          </a:p>
          <a:p>
            <a:endParaRPr lang="en-US"/>
          </a:p>
          <a:p>
            <a:r>
              <a:rPr lang="en-US"/>
              <a:t>The CAJ service also have same situation of the waiting time increase in 2024. TTL waiting days in 2024 was 56 days which increased 31.8 days than 2023.</a:t>
            </a:r>
          </a:p>
          <a:p>
            <a:endParaRPr lang="en-US"/>
          </a:p>
          <a:p>
            <a:r>
              <a:rPr lang="en-US"/>
              <a:t>TTL waiting time increase, so we got the result turn to the available voy decreased than previous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Looking in detail of the sailing information regarding the CAN service from PACCT to PODs in N/B, we got 41 available VOYS in 2024, 35 VOYS to DOCAU, 32 VOYS to DORHN and 36 VOYS to PRSJU,  TTL15.2 days in average sailing which compared with CAN regular PFM 14 days, we got 1.2 days increase.</a:t>
            </a:r>
          </a:p>
          <a:p>
            <a:endParaRPr lang="en-US"/>
          </a:p>
          <a:p>
            <a:r>
              <a:rPr lang="en-US"/>
              <a:t>By the way, normally CAN service we could process 46~47 Voys per year, and the decrease of available voy also affected us the final t/s volume for 2024 what we had.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change to East Coast part.</a:t>
            </a:r>
          </a:p>
          <a:p>
            <a:r>
              <a:rPr lang="en-US"/>
              <a:t>in 2024 ECSA, which is ESA &amp; ESA3</a:t>
            </a:r>
          </a:p>
          <a:p>
            <a:r>
              <a:rPr lang="en-US"/>
              <a:t>our AVG laden is 50.9%, L+M empty 91.1%</a:t>
            </a:r>
          </a:p>
          <a:p>
            <a:endParaRPr lang="en-US"/>
          </a:p>
          <a:p>
            <a:r>
              <a:rPr lang="en-US"/>
              <a:t>The reason why we can't achieve L+M 100%, is because 2024H1 Due to BRNVT terminal construction issue cause seriously delay,</a:t>
            </a:r>
          </a:p>
          <a:p>
            <a:r>
              <a:rPr lang="en-US"/>
              <a:t>However, 2024H2 ESA decide to decrease double calling port, BRNVT/BRRGR/BRPNP.</a:t>
            </a:r>
          </a:p>
          <a:p>
            <a:endParaRPr lang="en-US"/>
          </a:p>
          <a:p>
            <a:r>
              <a:rPr lang="en-US"/>
              <a:t>In 2025, our challenge still related to service schedule.</a:t>
            </a:r>
          </a:p>
          <a:p>
            <a:endParaRPr lang="en-US"/>
          </a:p>
          <a:p>
            <a:r>
              <a:rPr lang="en-US"/>
              <a:t>2025 laden KPI for 1H will be 52% in Partner v/s, for our own L type or F type will be 39%</a:t>
            </a:r>
          </a:p>
          <a:p>
            <a:r>
              <a:rPr lang="en-US"/>
              <a:t>2H is 54% partner v/s, L &amp; F type remain 39%</a:t>
            </a:r>
          </a:p>
          <a:p>
            <a:r>
              <a:rPr lang="en-US"/>
              <a:t>L+M still need to achieve 100%.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Looking in detail of the sailing information regarding the CAJ service from PACCT to each PODs in N/B, due to the social unrest issue as gang violence in HT, we didn’t provide the calling in MAR and SEP of 2024, so we got 30 VOYs last year and 11.8 days in average sailing day per voy, the main reason almost like CAN service which available VOYS number decreased because the waiting hurs and operation hurs.</a:t>
            </a:r>
          </a:p>
          <a:p>
            <a:endParaRPr lang="en-US"/>
          </a:p>
          <a:p>
            <a:r>
              <a:rPr lang="en-US"/>
              <a:t>Meanwhile, CAJ service also have important mission which arranged the AD-HOC call to digest the t/s volume from PACCT to DO and CO.</a:t>
            </a:r>
          </a:p>
          <a:p>
            <a:endParaRPr lang="en-US"/>
          </a:p>
          <a:p>
            <a:r>
              <a:rPr lang="en-US"/>
              <a:t>Normally CAJ service we could process 35~36 Voys per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What’s the solution we have been providing in 2024 to minimize the impact of available VOYS decrease?</a:t>
            </a:r>
          </a:p>
          <a:p>
            <a:endParaRPr lang="en-US"/>
          </a:p>
          <a:p>
            <a:r>
              <a:rPr lang="en-US"/>
              <a:t>We invited each depts. of ELA to review the T/S volume and schedule every week, then try to propose the AD-HOC call via Mother vsl with TPE BCC of LAD and NAD to evaluate if it’s workable.</a:t>
            </a:r>
          </a:p>
          <a:p>
            <a:r>
              <a:rPr lang="en-US"/>
              <a:t>Even we invited your good office in PODs of agent to recheck with terminal if they can provide available B/W for AD-HOC call or outside feeder to use.</a:t>
            </a:r>
          </a:p>
          <a:p>
            <a:endParaRPr lang="en-US"/>
          </a:p>
          <a:p>
            <a:r>
              <a:rPr lang="en-US"/>
              <a:t>Even now we still follow this procedure to review the solution via CAJ service and Mother vsl AD-HOC call or outside feeder space to purchase, when our T/S volume over the weekly capacity, but the most important thing we intend to mention, which is working together, finding the solution.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slider we could found that we processed 17 voys AD HOC call via CAJ service from PACCT to DO and CO which digest 8,700TEU,  2 voys of AD-HOC calling via mother VSL  from PACCT to DOCAU via NUE and AUE of 3,300TEU, and  2 voys via outside feeder space purchase to digest 1750 TEUs. </a:t>
            </a:r>
          </a:p>
          <a:p>
            <a:endParaRPr lang="en-US"/>
          </a:p>
          <a:p>
            <a:r>
              <a:rPr lang="en-US"/>
              <a:t>These arrangements provided us workable solutions to digest the t/s backlog in CARB sea area when our feeder service involved the schedule issues of 2024, and we will also follow the procedure to evaluate the solutions in future if necessary.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3rd  topic we would like to mention the future plan and how could we process in feeder service, even some projects for long term survey we’re viewing now.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page divided into two parts, which involved mother vessel service and feeder service.</a:t>
            </a:r>
          </a:p>
          <a:p>
            <a:endParaRPr lang="en-US"/>
          </a:p>
          <a:p>
            <a:r>
              <a:rPr lang="en-US"/>
              <a:t>Mother vessel service:</a:t>
            </a:r>
          </a:p>
          <a:p>
            <a:endParaRPr lang="en-US"/>
          </a:p>
          <a:p>
            <a:r>
              <a:rPr lang="en-US"/>
              <a:t>   NUE service: VSL UPDATE (L+F =&gt; T+F), space plan to release in 2025/H2.</a:t>
            </a:r>
          </a:p>
          <a:p>
            <a:r>
              <a:rPr lang="en-US"/>
              <a:t>    </a:t>
            </a:r>
          </a:p>
          <a:p>
            <a:r>
              <a:rPr lang="en-US"/>
              <a:t>    AUE service: VSL UPDATE (F+T =&gt; M+T), space plan to release in 2025/H2.</a:t>
            </a:r>
          </a:p>
          <a:p>
            <a:endParaRPr lang="en-US"/>
          </a:p>
          <a:p>
            <a:r>
              <a:rPr lang="en-US"/>
              <a:t>   WSA service: Average weekly space increase 19.6% after core service upgrade.400TEU will plan to release for CARB sea area weekly.</a:t>
            </a:r>
          </a:p>
          <a:p>
            <a:endParaRPr lang="en-US"/>
          </a:p>
          <a:p>
            <a:r>
              <a:rPr lang="en-US"/>
              <a:t>Feeder vessel service:</a:t>
            </a:r>
          </a:p>
          <a:p>
            <a:endParaRPr lang="en-US"/>
          </a:p>
          <a:p>
            <a:r>
              <a:rPr lang="en-US"/>
              <a:t>CAN service: Average weekly space increase 842TEU. Remove PAZJP / COCTG to improve schedule.</a:t>
            </a:r>
          </a:p>
          <a:p>
            <a:endParaRPr lang="en-US"/>
          </a:p>
          <a:p>
            <a:r>
              <a:rPr lang="en-US"/>
              <a:t>CAJ service: Plan to cascading W-type (2.3K) vsl in 2026.              More ability to arrange the add-hoc calling for COCTG / COBQL.</a:t>
            </a:r>
          </a:p>
          <a:p>
            <a:endParaRPr lang="en-US"/>
          </a:p>
          <a:p>
            <a:r>
              <a:rPr lang="en-US"/>
              <a:t>CAC service: Average weekly space remain unchanged (350TEU, SEA).Maersk revised terminal at COCTG after JAN.</a:t>
            </a:r>
          </a:p>
          <a:p>
            <a:endParaRPr lang="en-US"/>
          </a:p>
          <a:p>
            <a:r>
              <a:rPr lang="en-US"/>
              <a:t>CAW service: Average weekly space remain unchanged(150TEU, SCA). The space provider XPF plan to revise the vsl size in Q2.</a:t>
            </a:r>
          </a:p>
          <a:p>
            <a:endParaRPr lang="en-US"/>
          </a:p>
          <a:p>
            <a:r>
              <a:rPr lang="en-US"/>
              <a:t>LAE service: Average weekly space increase 200TEU of BSA. 2nd own vsl from EVERGREEN to phase in will be reviewed in 2026.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service, we’ll have service reshuffle after MAR/2025.</a:t>
            </a:r>
          </a:p>
          <a:p>
            <a:endParaRPr lang="en-US"/>
          </a:p>
          <a:p>
            <a:r>
              <a:rPr lang="en-US"/>
              <a:t>Currently we have JV contract with MAERSK till MAR., which the routing we operated from PACCT – PAZJP(MIT) – COCTG(MSK private call)- DOCAU – DORHN – PRSJU – DOCAU(2nd call) then back PACCT.</a:t>
            </a:r>
          </a:p>
          <a:p>
            <a:r>
              <a:rPr lang="en-US"/>
              <a:t>And after reshuffle which new rotation will withdraw the t/s hub at PAZJP(MIT), COCTG and DOCAU(2nd call), which means our service will have more buffer time to face the increasing waiting issue as I mentioned in previous sliders.</a:t>
            </a:r>
          </a:p>
          <a:p>
            <a:endParaRPr lang="en-US"/>
          </a:p>
          <a:p>
            <a:r>
              <a:rPr lang="en-US"/>
              <a:t>Furthermore, the new space provider of UNIFEEDER will provide 1,250TEU on their vsl, but will not use the space in our hired vsl SFZU, so our avg weekly space will upgrade from 1008TEU to 1850TEU with 842 TEU</a:t>
            </a:r>
          </a:p>
          <a:p>
            <a:r>
              <a:rPr lang="en-US"/>
              <a:t>Increase, by this way we’ll have more ability to digest the T/S volume from PACCT to PODs, even we need your fully support to develop and dig out more cargo source after our service reshuffle.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as we mentioned CAN service reshuffle will increase 842 TEU in weekly average, and LAE service revised the BSA due to new vsl phase in of 200TEU weekly, there have 32.7% space increasement of our feeder service after Q2/2025!</a:t>
            </a:r>
          </a:p>
          <a:p>
            <a:endParaRPr lang="en-US"/>
          </a:p>
          <a:p>
            <a:r>
              <a:rPr lang="en-US"/>
              <a:t>The space increase means we forecast the market trend is growing in future of this area, and we could find the different space assignment of each BCC in order to enlarge the cargo volume of right side, </a:t>
            </a:r>
          </a:p>
          <a:p>
            <a:endParaRPr lang="en-US"/>
          </a:p>
          <a:p>
            <a:r>
              <a:rPr lang="en-US"/>
              <a:t>LAD: increased 20.8% which majority space increased of CAN service.</a:t>
            </a:r>
          </a:p>
          <a:p>
            <a:endParaRPr lang="en-US"/>
          </a:p>
          <a:p>
            <a:r>
              <a:rPr lang="en-US"/>
              <a:t>EGA: increased 66.5% which majority space increased of CAN service.</a:t>
            </a:r>
          </a:p>
          <a:p>
            <a:endParaRPr lang="en-US"/>
          </a:p>
          <a:p>
            <a:r>
              <a:rPr lang="en-US"/>
              <a:t>ELA: increased 223.1% which we have more space to release for regional biz of our LAE and CAN service as 100TEU/weekly.</a:t>
            </a:r>
          </a:p>
          <a:p>
            <a:endParaRPr lang="en-US"/>
          </a:p>
          <a:p>
            <a:r>
              <a:rPr lang="en-US"/>
              <a:t>Meanwhile, accompany the space increase of CAN, CAJ service will have more ability to digest the t/s volume for COCTG / COBQL in Atlantic side, even HNZPU could be considered to arrange AD HOC if the volume can support to call.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survey of new market and develop in our current scope are processing under ELA MKD JV team both of them, </a:t>
            </a:r>
          </a:p>
          <a:p>
            <a:endParaRPr lang="en-US"/>
          </a:p>
          <a:p>
            <a:r>
              <a:rPr lang="en-US"/>
              <a:t>As you provided the figure or prospect in Q4/2024 regarding the EUR / WCSA in the left side, </a:t>
            </a:r>
          </a:p>
          <a:p>
            <a:endParaRPr lang="en-US"/>
          </a:p>
          <a:p>
            <a:r>
              <a:rPr lang="en-US"/>
              <a:t>And the direct service involved from/to USEC and WCSA what we’re discussing in Jan/Feb this year,</a:t>
            </a:r>
          </a:p>
          <a:p>
            <a:endParaRPr lang="en-US"/>
          </a:p>
          <a:p>
            <a:r>
              <a:rPr lang="en-US"/>
              <a:t>And the regional service reviewing of WCSA for N/B as we’re negotiating with Feeder service provider.</a:t>
            </a:r>
          </a:p>
          <a:p>
            <a:endParaRPr lang="en-US"/>
          </a:p>
          <a:p>
            <a:r>
              <a:rPr lang="en-US"/>
              <a:t>All of them we’re putting in our reshuffle list and keep updating with concerned parties,</a:t>
            </a:r>
          </a:p>
          <a:p>
            <a:endParaRPr lang="en-US"/>
          </a:p>
          <a:p>
            <a:r>
              <a:rPr lang="en-US"/>
              <a:t>Lastly but not least, we need all office to work together, and well knowing the market and competitors just like we enclosed the proverb from the art of war by Sunzi,</a:t>
            </a:r>
          </a:p>
          <a:p>
            <a:endParaRPr lang="en-US"/>
          </a:p>
          <a:p>
            <a:r>
              <a:rPr lang="en-US"/>
              <a:t>“Know thyself, ever-victorious” 知己知彼 百戰百勝</a:t>
            </a:r>
          </a:p>
          <a:p>
            <a:endParaRPr lang="en-US"/>
          </a:p>
          <a:p>
            <a:r>
              <a:rPr lang="en-US"/>
              <a:t>These’re all I have today, and back to Mr. David, thank you.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how we overcome those challenges, and what EMC going to do 2025?  </a:t>
            </a:r>
          </a:p>
          <a:p>
            <a:r>
              <a:rPr lang="en-US"/>
              <a:t>Here are 4 plans and suggestions.</a:t>
            </a:r>
          </a:p>
          <a:p>
            <a:endParaRPr lang="en-US"/>
          </a:p>
          <a:p>
            <a:r>
              <a:rPr lang="en-US"/>
              <a:t>1. service, WSA will become core service start from April, which lead us with more control on WSA. Also, 19.6% space increase, and we keep exchanging more BSA on WSA2.</a:t>
            </a:r>
          </a:p>
          <a:p>
            <a:r>
              <a:rPr lang="en-US"/>
              <a:t>ESA v/s will upgrade from L type to F type, which CII performance will become much more better.  </a:t>
            </a:r>
          </a:p>
          <a:p>
            <a:endParaRPr lang="en-US"/>
          </a:p>
          <a:p>
            <a:r>
              <a:rPr lang="en-US"/>
              <a:t>2. Terminal, we would like to encourage local office with well-communication or relationship with terminal, always have plan B when V/S can’t departure. </a:t>
            </a:r>
          </a:p>
          <a:p>
            <a:endParaRPr lang="en-US"/>
          </a:p>
          <a:p>
            <a:r>
              <a:rPr lang="en-US"/>
              <a:t>3. Schedule, like previous mention, in 2024 we suffer a lot of schedule delay, encourage local office communicate with partner, and update schedule daily.</a:t>
            </a:r>
          </a:p>
          <a:p>
            <a:endParaRPr lang="en-US"/>
          </a:p>
          <a:p>
            <a:r>
              <a:rPr lang="en-US"/>
              <a:t>4. Container, keep reasonable empty by using EQC SOL+ tool, and BSA allocation should be 100% utilized.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next let's go on our main topic, regional.before going to our performance, as you know, the characteristic of regional is so complicated but full of potential,under ELA territory,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13 Trades, 21 markets include import &amp; export, 746 port pairs.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Despite with many trades and port pairs, ELA regional performance compared with 2023 we increase 15%, which is 41,242 TEU in 2024.</a:t>
            </a:r>
          </a:p>
          <a:p>
            <a:r>
              <a:rPr lang="en-US"/>
              <a:t>we really appreciate each office effort to make such performance.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41 thousands TEU, divided by POL export, 20% from United State, 28% from central America, 46% from West Coast regional, and 6% for CARB.</a:t>
            </a:r>
          </a:p>
          <a:p>
            <a:r>
              <a:rPr lang="en-US"/>
              <a:t>We achieved 8.4M GPS.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4.jpe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5.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svg"/><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2.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5.pn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3.gif"/><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3.gif"/><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3.gi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5.png"/><Relationship Id="rId4" Type="http://schemas.openxmlformats.org/officeDocument/2006/relationships/image" Target="../media/image64.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76.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9.gif"/><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gif"/><Relationship Id="rId7"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70.png"/><Relationship Id="rId7" Type="http://schemas.openxmlformats.org/officeDocument/2006/relationships/image" Target="../media/image13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55.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8.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6.png"/><Relationship Id="rId5" Type="http://schemas.openxmlformats.org/officeDocument/2006/relationships/image" Target="../media/image141.png"/><Relationship Id="rId10" Type="http://schemas.openxmlformats.org/officeDocument/2006/relationships/image" Target="../media/image145.png"/><Relationship Id="rId4" Type="http://schemas.openxmlformats.org/officeDocument/2006/relationships/image" Target="../media/image140.png"/><Relationship Id="rId9" Type="http://schemas.openxmlformats.org/officeDocument/2006/relationships/image" Target="../media/image138.png"/><Relationship Id="rId14" Type="http://schemas.openxmlformats.org/officeDocument/2006/relationships/image" Target="../media/image149.png"/></Relationships>
</file>

<file path=ppt/slides/_rels/slide5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5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E674">
                <a:alpha val="100000"/>
              </a:srgbClr>
            </a:gs>
            <a:gs pos="50000">
              <a:srgbClr val="DBDD88">
                <a:alpha val="100000"/>
              </a:srgbClr>
            </a:gs>
            <a:gs pos="100000">
              <a:srgbClr val="A9FF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726610" y="7395052"/>
            <a:ext cx="4047637" cy="1105072"/>
            <a:chOff x="0" y="0"/>
            <a:chExt cx="5396850" cy="1473429"/>
          </a:xfrm>
        </p:grpSpPr>
        <p:sp>
          <p:nvSpPr>
            <p:cNvPr id="3" name="TextBox 3"/>
            <p:cNvSpPr txBox="1"/>
            <p:nvPr/>
          </p:nvSpPr>
          <p:spPr>
            <a:xfrm>
              <a:off x="0" y="582480"/>
              <a:ext cx="5396850" cy="890949"/>
            </a:xfrm>
            <a:prstGeom prst="rect">
              <a:avLst/>
            </a:prstGeom>
          </p:spPr>
          <p:txBody>
            <a:bodyPr lIns="0" tIns="0" rIns="0" bIns="0" rtlCol="0" anchor="t">
              <a:spAutoFit/>
            </a:bodyPr>
            <a:lstStyle/>
            <a:p>
              <a:pPr marL="0" lvl="0" indent="0" algn="l">
                <a:lnSpc>
                  <a:spcPts val="5694"/>
                </a:lnSpc>
              </a:pPr>
              <a:r>
                <a:rPr lang="en-US" sz="4067" b="1">
                  <a:solidFill>
                    <a:srgbClr val="FBFEFA"/>
                  </a:solidFill>
                  <a:latin typeface="Open Sauce Bold"/>
                  <a:ea typeface="Open Sauce Bold"/>
                  <a:cs typeface="Open Sauce Bold"/>
                  <a:sym typeface="Open Sauce Bold"/>
                </a:rPr>
                <a:t>ELA MKD</a:t>
              </a:r>
            </a:p>
          </p:txBody>
        </p:sp>
        <p:sp>
          <p:nvSpPr>
            <p:cNvPr id="4" name="TextBox 4"/>
            <p:cNvSpPr txBox="1"/>
            <p:nvPr/>
          </p:nvSpPr>
          <p:spPr>
            <a:xfrm>
              <a:off x="0" y="-47625"/>
              <a:ext cx="5396850" cy="569852"/>
            </a:xfrm>
            <a:prstGeom prst="rect">
              <a:avLst/>
            </a:prstGeom>
          </p:spPr>
          <p:txBody>
            <a:bodyPr lIns="0" tIns="0" rIns="0" bIns="0" rtlCol="0" anchor="t">
              <a:spAutoFit/>
            </a:bodyPr>
            <a:lstStyle/>
            <a:p>
              <a:pPr marL="0" lvl="0" indent="0" algn="l">
                <a:lnSpc>
                  <a:spcPts val="3613"/>
                </a:lnSpc>
                <a:spcBef>
                  <a:spcPct val="0"/>
                </a:spcBef>
              </a:pPr>
              <a:r>
                <a:rPr lang="en-US" sz="2581" b="1" u="none">
                  <a:solidFill>
                    <a:srgbClr val="FFFFFF"/>
                  </a:solidFill>
                  <a:latin typeface="Open Sauce Bold"/>
                  <a:ea typeface="Open Sauce Bold"/>
                  <a:cs typeface="Open Sauce Bold"/>
                  <a:sym typeface="Open Sauce Bold"/>
                </a:rPr>
                <a:t>Presented by</a:t>
              </a:r>
            </a:p>
          </p:txBody>
        </p:sp>
      </p:grpSp>
      <p:sp>
        <p:nvSpPr>
          <p:cNvPr id="5" name="Freeform 5"/>
          <p:cNvSpPr/>
          <p:nvPr/>
        </p:nvSpPr>
        <p:spPr>
          <a:xfrm>
            <a:off x="8913253" y="2963300"/>
            <a:ext cx="10344921" cy="13539123"/>
          </a:xfrm>
          <a:custGeom>
            <a:avLst/>
            <a:gdLst/>
            <a:ahLst/>
            <a:cxnLst/>
            <a:rect l="l" t="t" r="r" b="b"/>
            <a:pathLst>
              <a:path w="10344921" h="13539123">
                <a:moveTo>
                  <a:pt x="0" y="0"/>
                </a:moveTo>
                <a:lnTo>
                  <a:pt x="10344921" y="0"/>
                </a:lnTo>
                <a:lnTo>
                  <a:pt x="10344921" y="13539123"/>
                </a:lnTo>
                <a:lnTo>
                  <a:pt x="0" y="13539123"/>
                </a:lnTo>
                <a:lnTo>
                  <a:pt x="0" y="0"/>
                </a:lnTo>
                <a:close/>
              </a:path>
            </a:pathLst>
          </a:custGeom>
          <a:blipFill>
            <a:blip r:embed="rId2">
              <a:extLst>
                <a:ext uri="{96DAC541-7B7A-43D3-8B79-37D633B846F1}">
                  <asvg:svgBlip xmlns:asvg="http://schemas.microsoft.com/office/drawing/2016/SVG/main" r:embed="rId3"/>
                </a:ext>
              </a:extLst>
            </a:blip>
            <a:stretch>
              <a:fillRect r="-30877"/>
            </a:stretch>
          </a:blipFill>
        </p:spPr>
      </p:sp>
      <p:sp>
        <p:nvSpPr>
          <p:cNvPr id="6" name="Freeform 6"/>
          <p:cNvSpPr/>
          <p:nvPr/>
        </p:nvSpPr>
        <p:spPr>
          <a:xfrm>
            <a:off x="15421807" y="5915880"/>
            <a:ext cx="2460205" cy="2460205"/>
          </a:xfrm>
          <a:custGeom>
            <a:avLst/>
            <a:gdLst/>
            <a:ahLst/>
            <a:cxnLst/>
            <a:rect l="l" t="t" r="r" b="b"/>
            <a:pathLst>
              <a:path w="2460205" h="2460205">
                <a:moveTo>
                  <a:pt x="0" y="0"/>
                </a:moveTo>
                <a:lnTo>
                  <a:pt x="2460205" y="0"/>
                </a:lnTo>
                <a:lnTo>
                  <a:pt x="2460205" y="2460205"/>
                </a:lnTo>
                <a:lnTo>
                  <a:pt x="0" y="2460205"/>
                </a:lnTo>
                <a:lnTo>
                  <a:pt x="0" y="0"/>
                </a:lnTo>
                <a:close/>
              </a:path>
            </a:pathLst>
          </a:custGeom>
          <a:blipFill>
            <a:blip r:embed="rId4"/>
            <a:stretch>
              <a:fillRect/>
            </a:stretch>
          </a:blipFill>
        </p:spPr>
      </p:sp>
      <p:grpSp>
        <p:nvGrpSpPr>
          <p:cNvPr id="7" name="Group 7"/>
          <p:cNvGrpSpPr/>
          <p:nvPr/>
        </p:nvGrpSpPr>
        <p:grpSpPr>
          <a:xfrm>
            <a:off x="1148113" y="1157695"/>
            <a:ext cx="12529531" cy="3469658"/>
            <a:chOff x="0" y="0"/>
            <a:chExt cx="16706042" cy="4626211"/>
          </a:xfrm>
        </p:grpSpPr>
        <p:sp>
          <p:nvSpPr>
            <p:cNvPr id="8" name="TextBox 8"/>
            <p:cNvSpPr txBox="1"/>
            <p:nvPr/>
          </p:nvSpPr>
          <p:spPr>
            <a:xfrm>
              <a:off x="0" y="713419"/>
              <a:ext cx="16706042" cy="3137939"/>
            </a:xfrm>
            <a:prstGeom prst="rect">
              <a:avLst/>
            </a:prstGeom>
          </p:spPr>
          <p:txBody>
            <a:bodyPr lIns="0" tIns="0" rIns="0" bIns="0" rtlCol="0" anchor="t">
              <a:spAutoFit/>
            </a:bodyPr>
            <a:lstStyle/>
            <a:p>
              <a:pPr marL="0" lvl="0" indent="0" algn="l">
                <a:lnSpc>
                  <a:spcPts val="9131"/>
                </a:lnSpc>
              </a:pPr>
              <a:r>
                <a:rPr lang="en-US" sz="8300" b="1">
                  <a:solidFill>
                    <a:srgbClr val="FBFEFA"/>
                  </a:solidFill>
                  <a:latin typeface="Garet Bold"/>
                  <a:ea typeface="Garet Bold"/>
                  <a:cs typeface="Garet Bold"/>
                  <a:sym typeface="Garet Bold"/>
                </a:rPr>
                <a:t>2025 Latin America  Agency Meeting </a:t>
              </a:r>
            </a:p>
          </p:txBody>
        </p:sp>
        <p:sp>
          <p:nvSpPr>
            <p:cNvPr id="9" name="TextBox 9"/>
            <p:cNvSpPr txBox="1"/>
            <p:nvPr/>
          </p:nvSpPr>
          <p:spPr>
            <a:xfrm>
              <a:off x="0" y="4101154"/>
              <a:ext cx="16706042" cy="525057"/>
            </a:xfrm>
            <a:prstGeom prst="rect">
              <a:avLst/>
            </a:prstGeom>
          </p:spPr>
          <p:txBody>
            <a:bodyPr lIns="0" tIns="0" rIns="0" bIns="0" rtlCol="0" anchor="t">
              <a:spAutoFit/>
            </a:bodyPr>
            <a:lstStyle/>
            <a:p>
              <a:pPr marL="0" lvl="0" indent="0" algn="l">
                <a:lnSpc>
                  <a:spcPts val="3359"/>
                </a:lnSpc>
              </a:pPr>
              <a:endParaRPr/>
            </a:p>
          </p:txBody>
        </p:sp>
        <p:sp>
          <p:nvSpPr>
            <p:cNvPr id="10" name="TextBox 10"/>
            <p:cNvSpPr txBox="1"/>
            <p:nvPr/>
          </p:nvSpPr>
          <p:spPr>
            <a:xfrm>
              <a:off x="0" y="-85725"/>
              <a:ext cx="16706042" cy="483614"/>
            </a:xfrm>
            <a:prstGeom prst="rect">
              <a:avLst/>
            </a:prstGeom>
          </p:spPr>
          <p:txBody>
            <a:bodyPr lIns="0" tIns="0" rIns="0" bIns="0" rtlCol="0" anchor="t">
              <a:spAutoFit/>
            </a:bodyPr>
            <a:lstStyle/>
            <a:p>
              <a:pPr marL="0" lvl="0" indent="0" algn="l">
                <a:lnSpc>
                  <a:spcPts val="3200"/>
                </a:lnSpc>
                <a:spcBef>
                  <a:spcPct val="0"/>
                </a:spcBef>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E674">
                <a:alpha val="100000"/>
              </a:srgbClr>
            </a:gs>
            <a:gs pos="50000">
              <a:srgbClr val="DBDD88">
                <a:alpha val="100000"/>
              </a:srgbClr>
            </a:gs>
            <a:gs pos="100000">
              <a:srgbClr val="A9FF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7647213">
            <a:off x="4466835" y="-994875"/>
            <a:ext cx="20219053" cy="10370689"/>
          </a:xfrm>
          <a:custGeom>
            <a:avLst/>
            <a:gdLst/>
            <a:ahLst/>
            <a:cxnLst/>
            <a:rect l="l" t="t" r="r" b="b"/>
            <a:pathLst>
              <a:path w="20219053" h="10370689">
                <a:moveTo>
                  <a:pt x="0" y="0"/>
                </a:moveTo>
                <a:lnTo>
                  <a:pt x="20219054" y="0"/>
                </a:lnTo>
                <a:lnTo>
                  <a:pt x="20219054" y="10370690"/>
                </a:lnTo>
                <a:lnTo>
                  <a:pt x="0" y="10370690"/>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3979830" y="1072430"/>
            <a:ext cx="3279470" cy="784945"/>
            <a:chOff x="0" y="0"/>
            <a:chExt cx="863729" cy="206735"/>
          </a:xfrm>
        </p:grpSpPr>
        <p:sp>
          <p:nvSpPr>
            <p:cNvPr id="4" name="Freeform 4"/>
            <p:cNvSpPr/>
            <p:nvPr/>
          </p:nvSpPr>
          <p:spPr>
            <a:xfrm>
              <a:off x="0" y="0"/>
              <a:ext cx="863729" cy="206735"/>
            </a:xfrm>
            <a:custGeom>
              <a:avLst/>
              <a:gdLst/>
              <a:ahLst/>
              <a:cxnLst/>
              <a:rect l="l" t="t" r="r" b="b"/>
              <a:pathLst>
                <a:path w="863729" h="206735">
                  <a:moveTo>
                    <a:pt x="103367" y="0"/>
                  </a:moveTo>
                  <a:lnTo>
                    <a:pt x="760362" y="0"/>
                  </a:lnTo>
                  <a:cubicBezTo>
                    <a:pt x="787776" y="0"/>
                    <a:pt x="814068" y="10890"/>
                    <a:pt x="833453" y="30276"/>
                  </a:cubicBezTo>
                  <a:cubicBezTo>
                    <a:pt x="852838" y="49661"/>
                    <a:pt x="863729" y="75953"/>
                    <a:pt x="863729" y="103367"/>
                  </a:cubicBezTo>
                  <a:lnTo>
                    <a:pt x="863729" y="103367"/>
                  </a:lnTo>
                  <a:cubicBezTo>
                    <a:pt x="863729" y="130782"/>
                    <a:pt x="852838" y="157074"/>
                    <a:pt x="833453" y="176459"/>
                  </a:cubicBezTo>
                  <a:cubicBezTo>
                    <a:pt x="814068" y="195844"/>
                    <a:pt x="787776" y="206735"/>
                    <a:pt x="76036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FFFFF"/>
            </a:solidFill>
          </p:spPr>
        </p:sp>
        <p:sp>
          <p:nvSpPr>
            <p:cNvPr id="5" name="TextBox 5"/>
            <p:cNvSpPr txBox="1"/>
            <p:nvPr/>
          </p:nvSpPr>
          <p:spPr>
            <a:xfrm>
              <a:off x="0" y="-38100"/>
              <a:ext cx="863729" cy="244835"/>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a:off x="14164763" y="1161190"/>
            <a:ext cx="607424" cy="607424"/>
          </a:xfrm>
          <a:custGeom>
            <a:avLst/>
            <a:gdLst/>
            <a:ahLst/>
            <a:cxnLst/>
            <a:rect l="l" t="t" r="r" b="b"/>
            <a:pathLst>
              <a:path w="607424" h="607424">
                <a:moveTo>
                  <a:pt x="0" y="0"/>
                </a:moveTo>
                <a:lnTo>
                  <a:pt x="607424" y="0"/>
                </a:lnTo>
                <a:lnTo>
                  <a:pt x="607424" y="607424"/>
                </a:lnTo>
                <a:lnTo>
                  <a:pt x="0" y="607424"/>
                </a:lnTo>
                <a:lnTo>
                  <a:pt x="0" y="0"/>
                </a:lnTo>
                <a:close/>
              </a:path>
            </a:pathLst>
          </a:custGeom>
          <a:blipFill>
            <a:blip r:embed="rId5"/>
            <a:stretch>
              <a:fillRect/>
            </a:stretch>
          </a:blipFill>
        </p:spPr>
      </p:sp>
      <p:sp>
        <p:nvSpPr>
          <p:cNvPr id="7" name="TextBox 7"/>
          <p:cNvSpPr txBox="1"/>
          <p:nvPr/>
        </p:nvSpPr>
        <p:spPr>
          <a:xfrm>
            <a:off x="1028700" y="2912052"/>
            <a:ext cx="10480051" cy="2581275"/>
          </a:xfrm>
          <a:prstGeom prst="rect">
            <a:avLst/>
          </a:prstGeom>
        </p:spPr>
        <p:txBody>
          <a:bodyPr lIns="0" tIns="0" rIns="0" bIns="0" rtlCol="0" anchor="t">
            <a:spAutoFit/>
          </a:bodyPr>
          <a:lstStyle/>
          <a:p>
            <a:pPr algn="l">
              <a:lnSpc>
                <a:spcPts val="21000"/>
              </a:lnSpc>
            </a:pPr>
            <a:r>
              <a:rPr lang="en-US" sz="15000" b="1">
                <a:solidFill>
                  <a:srgbClr val="FFFFFF"/>
                </a:solidFill>
                <a:latin typeface="Neue Montreal Bold"/>
                <a:ea typeface="Neue Montreal Bold"/>
                <a:cs typeface="Neue Montreal Bold"/>
                <a:sym typeface="Neue Montreal Bold"/>
              </a:rPr>
              <a:t>Backhaul</a:t>
            </a:r>
          </a:p>
        </p:txBody>
      </p:sp>
      <p:sp>
        <p:nvSpPr>
          <p:cNvPr id="8" name="TextBox 8"/>
          <p:cNvSpPr txBox="1"/>
          <p:nvPr/>
        </p:nvSpPr>
        <p:spPr>
          <a:xfrm>
            <a:off x="14772187" y="1072539"/>
            <a:ext cx="2254313" cy="737102"/>
          </a:xfrm>
          <a:prstGeom prst="rect">
            <a:avLst/>
          </a:prstGeom>
        </p:spPr>
        <p:txBody>
          <a:bodyPr lIns="0" tIns="0" rIns="0" bIns="0" rtlCol="0" anchor="t">
            <a:spAutoFit/>
          </a:bodyPr>
          <a:lstStyle/>
          <a:p>
            <a:pPr marL="0" lvl="0" indent="0" algn="r">
              <a:lnSpc>
                <a:spcPts val="2940"/>
              </a:lnSpc>
              <a:spcBef>
                <a:spcPct val="0"/>
              </a:spcBef>
            </a:pPr>
            <a:r>
              <a:rPr lang="en-US" sz="2100">
                <a:solidFill>
                  <a:srgbClr val="0D0D0D"/>
                </a:solidFill>
                <a:latin typeface="Neue Montreal"/>
                <a:ea typeface="Neue Montreal"/>
                <a:cs typeface="Neue Montreal"/>
                <a:sym typeface="Neue Montreal"/>
              </a:rPr>
              <a:t>Evergreen Marine (Latin America) S.A.</a:t>
            </a:r>
          </a:p>
        </p:txBody>
      </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1118565" y="4250839"/>
            <a:ext cx="1829748" cy="784945"/>
            <a:chOff x="0" y="0"/>
            <a:chExt cx="481909" cy="206735"/>
          </a:xfrm>
        </p:grpSpPr>
        <p:sp>
          <p:nvSpPr>
            <p:cNvPr id="6" name="Freeform 6"/>
            <p:cNvSpPr/>
            <p:nvPr/>
          </p:nvSpPr>
          <p:spPr>
            <a:xfrm>
              <a:off x="0" y="0"/>
              <a:ext cx="481909" cy="206735"/>
            </a:xfrm>
            <a:custGeom>
              <a:avLst/>
              <a:gdLst/>
              <a:ahLst/>
              <a:cxnLst/>
              <a:rect l="l" t="t" r="r" b="b"/>
              <a:pathLst>
                <a:path w="481909" h="206735">
                  <a:moveTo>
                    <a:pt x="103367" y="0"/>
                  </a:moveTo>
                  <a:lnTo>
                    <a:pt x="378542" y="0"/>
                  </a:lnTo>
                  <a:cubicBezTo>
                    <a:pt x="405956" y="0"/>
                    <a:pt x="432248" y="10890"/>
                    <a:pt x="451633" y="30276"/>
                  </a:cubicBezTo>
                  <a:cubicBezTo>
                    <a:pt x="471018" y="49661"/>
                    <a:pt x="481909" y="75953"/>
                    <a:pt x="481909" y="103367"/>
                  </a:cubicBezTo>
                  <a:lnTo>
                    <a:pt x="481909" y="103367"/>
                  </a:lnTo>
                  <a:cubicBezTo>
                    <a:pt x="481909" y="130782"/>
                    <a:pt x="471018" y="157074"/>
                    <a:pt x="451633" y="176459"/>
                  </a:cubicBezTo>
                  <a:cubicBezTo>
                    <a:pt x="432248" y="195844"/>
                    <a:pt x="405956" y="206735"/>
                    <a:pt x="37854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A874C"/>
            </a:solidFill>
          </p:spPr>
        </p:sp>
        <p:sp>
          <p:nvSpPr>
            <p:cNvPr id="7" name="TextBox 7"/>
            <p:cNvSpPr txBox="1"/>
            <p:nvPr/>
          </p:nvSpPr>
          <p:spPr>
            <a:xfrm>
              <a:off x="0" y="-38100"/>
              <a:ext cx="481909" cy="244835"/>
            </a:xfrm>
            <a:prstGeom prst="rect">
              <a:avLst/>
            </a:prstGeom>
          </p:spPr>
          <p:txBody>
            <a:bodyPr lIns="50800" tIns="50800" rIns="50800" bIns="50800" rtlCol="0" anchor="ctr"/>
            <a:lstStyle/>
            <a:p>
              <a:pPr algn="l">
                <a:lnSpc>
                  <a:spcPts val="2520"/>
                </a:lnSpc>
              </a:pPr>
              <a:endParaRPr/>
            </a:p>
          </p:txBody>
        </p:sp>
      </p:grpSp>
      <p:grpSp>
        <p:nvGrpSpPr>
          <p:cNvPr id="8" name="Group 8"/>
          <p:cNvGrpSpPr/>
          <p:nvPr/>
        </p:nvGrpSpPr>
        <p:grpSpPr>
          <a:xfrm>
            <a:off x="11124556" y="1644637"/>
            <a:ext cx="1978895" cy="784945"/>
            <a:chOff x="0" y="0"/>
            <a:chExt cx="521190" cy="206735"/>
          </a:xfrm>
        </p:grpSpPr>
        <p:sp>
          <p:nvSpPr>
            <p:cNvPr id="9" name="Freeform 9"/>
            <p:cNvSpPr/>
            <p:nvPr/>
          </p:nvSpPr>
          <p:spPr>
            <a:xfrm>
              <a:off x="0" y="0"/>
              <a:ext cx="521190" cy="206735"/>
            </a:xfrm>
            <a:custGeom>
              <a:avLst/>
              <a:gdLst/>
              <a:ahLst/>
              <a:cxnLst/>
              <a:rect l="l" t="t" r="r" b="b"/>
              <a:pathLst>
                <a:path w="521190" h="206735">
                  <a:moveTo>
                    <a:pt x="103367" y="0"/>
                  </a:moveTo>
                  <a:lnTo>
                    <a:pt x="417823" y="0"/>
                  </a:lnTo>
                  <a:cubicBezTo>
                    <a:pt x="445238" y="0"/>
                    <a:pt x="471530" y="10890"/>
                    <a:pt x="490915" y="30276"/>
                  </a:cubicBezTo>
                  <a:cubicBezTo>
                    <a:pt x="510300" y="49661"/>
                    <a:pt x="521190" y="75953"/>
                    <a:pt x="521190" y="103367"/>
                  </a:cubicBezTo>
                  <a:lnTo>
                    <a:pt x="521190" y="103367"/>
                  </a:lnTo>
                  <a:cubicBezTo>
                    <a:pt x="521190" y="130782"/>
                    <a:pt x="510300" y="157074"/>
                    <a:pt x="490915" y="176459"/>
                  </a:cubicBezTo>
                  <a:cubicBezTo>
                    <a:pt x="471530" y="195844"/>
                    <a:pt x="445238" y="206735"/>
                    <a:pt x="41782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A874C"/>
            </a:solidFill>
          </p:spPr>
        </p:sp>
        <p:sp>
          <p:nvSpPr>
            <p:cNvPr id="10" name="TextBox 10"/>
            <p:cNvSpPr txBox="1"/>
            <p:nvPr/>
          </p:nvSpPr>
          <p:spPr>
            <a:xfrm>
              <a:off x="0" y="-38100"/>
              <a:ext cx="521190" cy="244835"/>
            </a:xfrm>
            <a:prstGeom prst="rect">
              <a:avLst/>
            </a:prstGeom>
          </p:spPr>
          <p:txBody>
            <a:bodyPr lIns="50800" tIns="50800" rIns="50800" bIns="50800" rtlCol="0" anchor="ctr"/>
            <a:lstStyle/>
            <a:p>
              <a:pPr algn="l">
                <a:lnSpc>
                  <a:spcPts val="2520"/>
                </a:lnSpc>
              </a:pPr>
              <a:endParaRPr/>
            </a:p>
          </p:txBody>
        </p:sp>
      </p:grpSp>
      <p:grpSp>
        <p:nvGrpSpPr>
          <p:cNvPr id="11" name="Group 11"/>
          <p:cNvGrpSpPr/>
          <p:nvPr/>
        </p:nvGrpSpPr>
        <p:grpSpPr>
          <a:xfrm>
            <a:off x="15285647" y="411953"/>
            <a:ext cx="1973653" cy="965771"/>
            <a:chOff x="0" y="-23813"/>
            <a:chExt cx="519810" cy="254360"/>
          </a:xfrm>
        </p:grpSpPr>
        <p:sp>
          <p:nvSpPr>
            <p:cNvPr id="12" name="Freeform 12"/>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FF914D">
                    <a:alpha val="100000"/>
                  </a:srgbClr>
                </a:gs>
              </a:gsLst>
              <a:lin ang="0"/>
            </a:gradFill>
          </p:spPr>
        </p:sp>
        <p:sp>
          <p:nvSpPr>
            <p:cNvPr id="13" name="TextBox 13"/>
            <p:cNvSpPr txBox="1"/>
            <p:nvPr/>
          </p:nvSpPr>
          <p:spPr>
            <a:xfrm>
              <a:off x="0" y="-23813"/>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Backhaul</a:t>
              </a:r>
            </a:p>
          </p:txBody>
        </p:sp>
      </p:grpSp>
      <p:sp>
        <p:nvSpPr>
          <p:cNvPr id="14" name="TextBox 14"/>
          <p:cNvSpPr txBox="1"/>
          <p:nvPr/>
        </p:nvSpPr>
        <p:spPr>
          <a:xfrm>
            <a:off x="11434833" y="7101396"/>
            <a:ext cx="1519471" cy="371897"/>
          </a:xfrm>
          <a:prstGeom prst="rect">
            <a:avLst/>
          </a:prstGeom>
        </p:spPr>
        <p:txBody>
          <a:bodyPr lIns="0" tIns="0" rIns="0" bIns="0" rtlCol="0" anchor="t">
            <a:spAutoFit/>
          </a:bodyPr>
          <a:lstStyle/>
          <a:p>
            <a:pPr marL="0" lvl="0" indent="0" algn="l">
              <a:lnSpc>
                <a:spcPts val="2940"/>
              </a:lnSpc>
              <a:spcBef>
                <a:spcPct val="0"/>
              </a:spcBef>
            </a:pPr>
            <a:r>
              <a:rPr lang="en-US" sz="2100" b="1" dirty="0">
                <a:solidFill>
                  <a:srgbClr val="FFFFFF"/>
                </a:solidFill>
                <a:latin typeface="Neue Montreal Bold"/>
                <a:ea typeface="Neue Montreal Bold"/>
                <a:cs typeface="Neue Montreal Bold"/>
                <a:sym typeface="Neue Montreal Bold"/>
              </a:rPr>
              <a:t>5 KPI</a:t>
            </a:r>
          </a:p>
        </p:txBody>
      </p:sp>
      <p:sp>
        <p:nvSpPr>
          <p:cNvPr id="15" name="TextBox 15"/>
          <p:cNvSpPr txBox="1"/>
          <p:nvPr/>
        </p:nvSpPr>
        <p:spPr>
          <a:xfrm>
            <a:off x="11354268" y="4250948"/>
            <a:ext cx="1519471" cy="737102"/>
          </a:xfrm>
          <a:prstGeom prst="rect">
            <a:avLst/>
          </a:prstGeom>
        </p:spPr>
        <p:txBody>
          <a:bodyPr lIns="0" tIns="0" rIns="0" bIns="0" rtlCol="0" anchor="t">
            <a:spAutoFit/>
          </a:bodyPr>
          <a:lstStyle/>
          <a:p>
            <a:pPr algn="l">
              <a:lnSpc>
                <a:spcPts val="2940"/>
              </a:lnSpc>
            </a:pPr>
            <a:r>
              <a:rPr lang="en-US" sz="2100" b="1">
                <a:solidFill>
                  <a:srgbClr val="FFFFFF"/>
                </a:solidFill>
                <a:latin typeface="Neue Montreal Bold"/>
                <a:ea typeface="Neue Montreal Bold"/>
                <a:cs typeface="Neue Montreal Bold"/>
                <a:sym typeface="Neue Montreal Bold"/>
              </a:rPr>
              <a:t>2025</a:t>
            </a:r>
          </a:p>
          <a:p>
            <a:pPr marL="0" lvl="0" indent="0" algn="l">
              <a:lnSpc>
                <a:spcPts val="2940"/>
              </a:lnSpc>
              <a:spcBef>
                <a:spcPct val="0"/>
              </a:spcBef>
            </a:pPr>
            <a:r>
              <a:rPr lang="en-US" sz="2100" b="1">
                <a:solidFill>
                  <a:srgbClr val="FFFFFF"/>
                </a:solidFill>
                <a:latin typeface="Neue Montreal Bold"/>
                <a:ea typeface="Neue Montreal Bold"/>
                <a:cs typeface="Neue Montreal Bold"/>
                <a:sym typeface="Neue Montreal Bold"/>
              </a:rPr>
              <a:t>Challenges</a:t>
            </a:r>
          </a:p>
        </p:txBody>
      </p:sp>
      <p:sp>
        <p:nvSpPr>
          <p:cNvPr id="16" name="TextBox 16"/>
          <p:cNvSpPr txBox="1"/>
          <p:nvPr/>
        </p:nvSpPr>
        <p:spPr>
          <a:xfrm>
            <a:off x="11279695" y="1830450"/>
            <a:ext cx="1668619" cy="365693"/>
          </a:xfrm>
          <a:prstGeom prst="rect">
            <a:avLst/>
          </a:prstGeom>
        </p:spPr>
        <p:txBody>
          <a:bodyPr lIns="0" tIns="0" rIns="0" bIns="0" rtlCol="0" anchor="t">
            <a:spAutoFit/>
          </a:bodyPr>
          <a:lstStyle/>
          <a:p>
            <a:pPr marL="0" lvl="0" indent="0" algn="l">
              <a:lnSpc>
                <a:spcPts val="2940"/>
              </a:lnSpc>
              <a:spcBef>
                <a:spcPct val="0"/>
              </a:spcBef>
            </a:pPr>
            <a:r>
              <a:rPr lang="en-US" sz="2100" b="1">
                <a:solidFill>
                  <a:srgbClr val="FFFFFF"/>
                </a:solidFill>
                <a:latin typeface="Neue Montreal Bold"/>
                <a:ea typeface="Neue Montreal Bold"/>
                <a:cs typeface="Neue Montreal Bold"/>
                <a:sym typeface="Neue Montreal Bold"/>
              </a:rPr>
              <a:t>Performance</a:t>
            </a:r>
          </a:p>
        </p:txBody>
      </p:sp>
      <p:sp>
        <p:nvSpPr>
          <p:cNvPr id="18" name="TextBox 18"/>
          <p:cNvSpPr txBox="1"/>
          <p:nvPr/>
        </p:nvSpPr>
        <p:spPr>
          <a:xfrm>
            <a:off x="11118565" y="5188184"/>
            <a:ext cx="6581520" cy="1298774"/>
          </a:xfrm>
          <a:prstGeom prst="rect">
            <a:avLst/>
          </a:prstGeom>
        </p:spPr>
        <p:txBody>
          <a:bodyPr lIns="0" tIns="0" rIns="0" bIns="0" rtlCol="0" anchor="t">
            <a:spAutoFit/>
          </a:bodyPr>
          <a:lstStyle/>
          <a:p>
            <a:pPr algn="l">
              <a:lnSpc>
                <a:spcPts val="3499"/>
              </a:lnSpc>
            </a:pPr>
            <a:r>
              <a:rPr lang="en-US" sz="2499" b="1">
                <a:solidFill>
                  <a:srgbClr val="0D0D0D"/>
                </a:solidFill>
                <a:latin typeface="Inter Bold"/>
                <a:ea typeface="Inter Bold"/>
                <a:cs typeface="Inter Bold"/>
                <a:sym typeface="Inter Bold"/>
              </a:rPr>
              <a:t>Chaotic Schedule (SKIP/ C&amp;R/ Delay)</a:t>
            </a:r>
          </a:p>
          <a:p>
            <a:pPr algn="l">
              <a:lnSpc>
                <a:spcPts val="3499"/>
              </a:lnSpc>
            </a:pPr>
            <a:r>
              <a:rPr lang="en-US" sz="2499" b="1">
                <a:solidFill>
                  <a:srgbClr val="0D0D0D"/>
                </a:solidFill>
                <a:latin typeface="Inter Bold"/>
                <a:ea typeface="Inter Bold"/>
                <a:cs typeface="Inter Bold"/>
                <a:sym typeface="Inter Bold"/>
              </a:rPr>
              <a:t>High density at MX/GT</a:t>
            </a:r>
          </a:p>
          <a:p>
            <a:pPr algn="l">
              <a:lnSpc>
                <a:spcPts val="3499"/>
              </a:lnSpc>
            </a:pPr>
            <a:r>
              <a:rPr lang="en-US" sz="2499" b="1">
                <a:solidFill>
                  <a:srgbClr val="0D0D0D"/>
                </a:solidFill>
                <a:latin typeface="Inter Bold"/>
                <a:ea typeface="Inter Bold"/>
                <a:cs typeface="Inter Bold"/>
                <a:sym typeface="Inter Bold"/>
              </a:rPr>
              <a:t>Service Reshuffle (PECHY/CLLQN)</a:t>
            </a:r>
          </a:p>
        </p:txBody>
      </p:sp>
      <p:sp>
        <p:nvSpPr>
          <p:cNvPr id="19" name="TextBox 19"/>
          <p:cNvSpPr txBox="1"/>
          <p:nvPr/>
        </p:nvSpPr>
        <p:spPr>
          <a:xfrm>
            <a:off x="11199130" y="2581117"/>
            <a:ext cx="4510124" cy="860558"/>
          </a:xfrm>
          <a:prstGeom prst="rect">
            <a:avLst/>
          </a:prstGeom>
        </p:spPr>
        <p:txBody>
          <a:bodyPr lIns="0" tIns="0" rIns="0" bIns="0" rtlCol="0" anchor="t">
            <a:spAutoFit/>
          </a:bodyPr>
          <a:lstStyle/>
          <a:p>
            <a:pPr algn="l">
              <a:lnSpc>
                <a:spcPts val="3499"/>
              </a:lnSpc>
            </a:pPr>
            <a:r>
              <a:rPr lang="en-US" sz="2499" b="1">
                <a:solidFill>
                  <a:srgbClr val="0D0D0D"/>
                </a:solidFill>
                <a:latin typeface="Inter Bold"/>
                <a:ea typeface="Inter Bold"/>
                <a:cs typeface="Inter Bold"/>
                <a:sym typeface="Inter Bold"/>
              </a:rPr>
              <a:t>Laden AVG: 30.1%</a:t>
            </a:r>
          </a:p>
          <a:p>
            <a:pPr algn="l">
              <a:lnSpc>
                <a:spcPts val="3499"/>
              </a:lnSpc>
            </a:pPr>
            <a:r>
              <a:rPr lang="en-US" sz="2499" b="1">
                <a:solidFill>
                  <a:srgbClr val="0D0D0D"/>
                </a:solidFill>
                <a:latin typeface="Inter Bold"/>
                <a:ea typeface="Inter Bold"/>
                <a:cs typeface="Inter Bold"/>
                <a:sym typeface="Inter Bold"/>
              </a:rPr>
              <a:t>L+M AVG: 96.8 %</a:t>
            </a:r>
          </a:p>
        </p:txBody>
      </p:sp>
      <p:pic>
        <p:nvPicPr>
          <p:cNvPr id="20" name="Picture 20"/>
          <p:cNvPicPr>
            <a:picLocks noChangeAspect="1"/>
          </p:cNvPicPr>
          <p:nvPr/>
        </p:nvPicPr>
        <p:blipFill>
          <a:blip r:embed="rId3">
            <a:alphaModFix amt="80000"/>
          </a:blip>
          <a:stretch>
            <a:fillRect/>
          </a:stretch>
        </p:blipFill>
        <p:spPr>
          <a:xfrm>
            <a:off x="-639461" y="1405233"/>
            <a:ext cx="12292183" cy="8239664"/>
          </a:xfrm>
          <a:prstGeom prst="rect">
            <a:avLst/>
          </a:prstGeom>
        </p:spPr>
      </p:pic>
      <p:sp>
        <p:nvSpPr>
          <p:cNvPr id="21" name="TextBox 21"/>
          <p:cNvSpPr txBox="1"/>
          <p:nvPr/>
        </p:nvSpPr>
        <p:spPr>
          <a:xfrm>
            <a:off x="1891528" y="1415358"/>
            <a:ext cx="7764333" cy="621752"/>
          </a:xfrm>
          <a:prstGeom prst="rect">
            <a:avLst/>
          </a:prstGeom>
        </p:spPr>
        <p:txBody>
          <a:bodyPr lIns="0" tIns="0" rIns="0" bIns="0" rtlCol="0" anchor="t">
            <a:spAutoFit/>
          </a:bodyPr>
          <a:lstStyle/>
          <a:p>
            <a:pPr algn="l">
              <a:lnSpc>
                <a:spcPts val="4600"/>
              </a:lnSpc>
            </a:pPr>
            <a:r>
              <a:rPr lang="en-US" sz="4600" b="1">
                <a:solidFill>
                  <a:srgbClr val="0D0D0D"/>
                </a:solidFill>
                <a:latin typeface="Neue Montreal Bold"/>
                <a:ea typeface="Neue Montreal Bold"/>
                <a:cs typeface="Neue Montreal Bold"/>
                <a:sym typeface="Neue Montreal Bold"/>
              </a:rPr>
              <a:t>2024 WCSA Performance</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1118565" y="4250839"/>
            <a:ext cx="1829748" cy="784945"/>
            <a:chOff x="0" y="0"/>
            <a:chExt cx="481909" cy="206735"/>
          </a:xfrm>
        </p:grpSpPr>
        <p:sp>
          <p:nvSpPr>
            <p:cNvPr id="6" name="Freeform 6"/>
            <p:cNvSpPr/>
            <p:nvPr/>
          </p:nvSpPr>
          <p:spPr>
            <a:xfrm>
              <a:off x="0" y="0"/>
              <a:ext cx="481909" cy="206735"/>
            </a:xfrm>
            <a:custGeom>
              <a:avLst/>
              <a:gdLst/>
              <a:ahLst/>
              <a:cxnLst/>
              <a:rect l="l" t="t" r="r" b="b"/>
              <a:pathLst>
                <a:path w="481909" h="206735">
                  <a:moveTo>
                    <a:pt x="103367" y="0"/>
                  </a:moveTo>
                  <a:lnTo>
                    <a:pt x="378542" y="0"/>
                  </a:lnTo>
                  <a:cubicBezTo>
                    <a:pt x="405956" y="0"/>
                    <a:pt x="432248" y="10890"/>
                    <a:pt x="451633" y="30276"/>
                  </a:cubicBezTo>
                  <a:cubicBezTo>
                    <a:pt x="471018" y="49661"/>
                    <a:pt x="481909" y="75953"/>
                    <a:pt x="481909" y="103367"/>
                  </a:cubicBezTo>
                  <a:lnTo>
                    <a:pt x="481909" y="103367"/>
                  </a:lnTo>
                  <a:cubicBezTo>
                    <a:pt x="481909" y="130782"/>
                    <a:pt x="471018" y="157074"/>
                    <a:pt x="451633" y="176459"/>
                  </a:cubicBezTo>
                  <a:cubicBezTo>
                    <a:pt x="432248" y="195844"/>
                    <a:pt x="405956" y="206735"/>
                    <a:pt x="37854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A874C"/>
            </a:solidFill>
          </p:spPr>
        </p:sp>
        <p:sp>
          <p:nvSpPr>
            <p:cNvPr id="7" name="TextBox 7"/>
            <p:cNvSpPr txBox="1"/>
            <p:nvPr/>
          </p:nvSpPr>
          <p:spPr>
            <a:xfrm>
              <a:off x="0" y="-38100"/>
              <a:ext cx="481909" cy="244835"/>
            </a:xfrm>
            <a:prstGeom prst="rect">
              <a:avLst/>
            </a:prstGeom>
          </p:spPr>
          <p:txBody>
            <a:bodyPr lIns="50800" tIns="50800" rIns="50800" bIns="50800" rtlCol="0" anchor="ctr"/>
            <a:lstStyle/>
            <a:p>
              <a:pPr algn="l">
                <a:lnSpc>
                  <a:spcPts val="2520"/>
                </a:lnSpc>
              </a:pPr>
              <a:endParaRPr/>
            </a:p>
          </p:txBody>
        </p:sp>
      </p:grpSp>
      <p:grpSp>
        <p:nvGrpSpPr>
          <p:cNvPr id="8" name="Group 8"/>
          <p:cNvGrpSpPr/>
          <p:nvPr/>
        </p:nvGrpSpPr>
        <p:grpSpPr>
          <a:xfrm>
            <a:off x="11124556" y="1644637"/>
            <a:ext cx="1978895" cy="784945"/>
            <a:chOff x="0" y="0"/>
            <a:chExt cx="521190" cy="206735"/>
          </a:xfrm>
        </p:grpSpPr>
        <p:sp>
          <p:nvSpPr>
            <p:cNvPr id="9" name="Freeform 9"/>
            <p:cNvSpPr/>
            <p:nvPr/>
          </p:nvSpPr>
          <p:spPr>
            <a:xfrm>
              <a:off x="0" y="0"/>
              <a:ext cx="521190" cy="206735"/>
            </a:xfrm>
            <a:custGeom>
              <a:avLst/>
              <a:gdLst/>
              <a:ahLst/>
              <a:cxnLst/>
              <a:rect l="l" t="t" r="r" b="b"/>
              <a:pathLst>
                <a:path w="521190" h="206735">
                  <a:moveTo>
                    <a:pt x="103367" y="0"/>
                  </a:moveTo>
                  <a:lnTo>
                    <a:pt x="417823" y="0"/>
                  </a:lnTo>
                  <a:cubicBezTo>
                    <a:pt x="445238" y="0"/>
                    <a:pt x="471530" y="10890"/>
                    <a:pt x="490915" y="30276"/>
                  </a:cubicBezTo>
                  <a:cubicBezTo>
                    <a:pt x="510300" y="49661"/>
                    <a:pt x="521190" y="75953"/>
                    <a:pt x="521190" y="103367"/>
                  </a:cubicBezTo>
                  <a:lnTo>
                    <a:pt x="521190" y="103367"/>
                  </a:lnTo>
                  <a:cubicBezTo>
                    <a:pt x="521190" y="130782"/>
                    <a:pt x="510300" y="157074"/>
                    <a:pt x="490915" y="176459"/>
                  </a:cubicBezTo>
                  <a:cubicBezTo>
                    <a:pt x="471530" y="195844"/>
                    <a:pt x="445238" y="206735"/>
                    <a:pt x="41782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0A874C"/>
            </a:solidFill>
          </p:spPr>
        </p:sp>
        <p:sp>
          <p:nvSpPr>
            <p:cNvPr id="10" name="TextBox 10"/>
            <p:cNvSpPr txBox="1"/>
            <p:nvPr/>
          </p:nvSpPr>
          <p:spPr>
            <a:xfrm>
              <a:off x="0" y="-38100"/>
              <a:ext cx="521190" cy="244835"/>
            </a:xfrm>
            <a:prstGeom prst="rect">
              <a:avLst/>
            </a:prstGeom>
          </p:spPr>
          <p:txBody>
            <a:bodyPr lIns="50800" tIns="50800" rIns="50800" bIns="50800" rtlCol="0" anchor="ctr"/>
            <a:lstStyle/>
            <a:p>
              <a:pPr algn="l">
                <a:lnSpc>
                  <a:spcPts val="2520"/>
                </a:lnSpc>
              </a:pPr>
              <a:endParaRPr/>
            </a:p>
          </p:txBody>
        </p:sp>
      </p:grpSp>
      <p:sp>
        <p:nvSpPr>
          <p:cNvPr id="11" name="TextBox 11"/>
          <p:cNvSpPr txBox="1"/>
          <p:nvPr/>
        </p:nvSpPr>
        <p:spPr>
          <a:xfrm>
            <a:off x="15224448"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Backhaul</a:t>
            </a:r>
          </a:p>
        </p:txBody>
      </p:sp>
      <p:sp>
        <p:nvSpPr>
          <p:cNvPr id="13" name="TextBox 13"/>
          <p:cNvSpPr txBox="1"/>
          <p:nvPr/>
        </p:nvSpPr>
        <p:spPr>
          <a:xfrm>
            <a:off x="11279695" y="1830450"/>
            <a:ext cx="1668619" cy="365693"/>
          </a:xfrm>
          <a:prstGeom prst="rect">
            <a:avLst/>
          </a:prstGeom>
        </p:spPr>
        <p:txBody>
          <a:bodyPr lIns="0" tIns="0" rIns="0" bIns="0" rtlCol="0" anchor="t">
            <a:spAutoFit/>
          </a:bodyPr>
          <a:lstStyle/>
          <a:p>
            <a:pPr marL="0" lvl="0" indent="0" algn="l">
              <a:lnSpc>
                <a:spcPts val="2940"/>
              </a:lnSpc>
              <a:spcBef>
                <a:spcPct val="0"/>
              </a:spcBef>
            </a:pPr>
            <a:r>
              <a:rPr lang="en-US" sz="2100" b="1">
                <a:solidFill>
                  <a:srgbClr val="FFFFFF"/>
                </a:solidFill>
                <a:latin typeface="Neue Montreal Bold"/>
                <a:ea typeface="Neue Montreal Bold"/>
                <a:cs typeface="Neue Montreal Bold"/>
                <a:sym typeface="Neue Montreal Bold"/>
              </a:rPr>
              <a:t>Performance</a:t>
            </a:r>
          </a:p>
        </p:txBody>
      </p:sp>
      <p:sp>
        <p:nvSpPr>
          <p:cNvPr id="15" name="TextBox 15"/>
          <p:cNvSpPr txBox="1"/>
          <p:nvPr/>
        </p:nvSpPr>
        <p:spPr>
          <a:xfrm>
            <a:off x="11124556" y="5188184"/>
            <a:ext cx="6581520" cy="860558"/>
          </a:xfrm>
          <a:prstGeom prst="rect">
            <a:avLst/>
          </a:prstGeom>
        </p:spPr>
        <p:txBody>
          <a:bodyPr lIns="0" tIns="0" rIns="0" bIns="0" rtlCol="0" anchor="t">
            <a:spAutoFit/>
          </a:bodyPr>
          <a:lstStyle/>
          <a:p>
            <a:pPr algn="l">
              <a:lnSpc>
                <a:spcPts val="3499"/>
              </a:lnSpc>
            </a:pPr>
            <a:r>
              <a:rPr lang="en-US" sz="2499" b="1">
                <a:solidFill>
                  <a:srgbClr val="0D0D0D"/>
                </a:solidFill>
                <a:latin typeface="Inter Bold"/>
                <a:ea typeface="Inter Bold"/>
                <a:cs typeface="Inter Bold"/>
                <a:sym typeface="Inter Bold"/>
              </a:rPr>
              <a:t>Chaotic Schedule (SKIP/ C&amp;R/ Delay)</a:t>
            </a:r>
          </a:p>
          <a:p>
            <a:pPr algn="l">
              <a:lnSpc>
                <a:spcPts val="3499"/>
              </a:lnSpc>
            </a:pPr>
            <a:r>
              <a:rPr lang="en-US" sz="2499" b="1">
                <a:solidFill>
                  <a:srgbClr val="0D0D0D"/>
                </a:solidFill>
                <a:latin typeface="Inter Bold"/>
                <a:ea typeface="Inter Bold"/>
                <a:cs typeface="Inter Bold"/>
                <a:sym typeface="Inter Bold"/>
              </a:rPr>
              <a:t>High density at BRNVT</a:t>
            </a:r>
          </a:p>
        </p:txBody>
      </p:sp>
      <p:sp>
        <p:nvSpPr>
          <p:cNvPr id="16" name="TextBox 16"/>
          <p:cNvSpPr txBox="1"/>
          <p:nvPr/>
        </p:nvSpPr>
        <p:spPr>
          <a:xfrm>
            <a:off x="11199130" y="2581117"/>
            <a:ext cx="4510124" cy="860558"/>
          </a:xfrm>
          <a:prstGeom prst="rect">
            <a:avLst/>
          </a:prstGeom>
        </p:spPr>
        <p:txBody>
          <a:bodyPr lIns="0" tIns="0" rIns="0" bIns="0" rtlCol="0" anchor="t">
            <a:spAutoFit/>
          </a:bodyPr>
          <a:lstStyle/>
          <a:p>
            <a:pPr algn="l">
              <a:lnSpc>
                <a:spcPts val="3499"/>
              </a:lnSpc>
            </a:pPr>
            <a:r>
              <a:rPr lang="en-US" sz="2499" b="1">
                <a:solidFill>
                  <a:srgbClr val="0D0D0D"/>
                </a:solidFill>
                <a:latin typeface="Inter Bold"/>
                <a:ea typeface="Inter Bold"/>
                <a:cs typeface="Inter Bold"/>
                <a:sym typeface="Inter Bold"/>
              </a:rPr>
              <a:t>Laden AVG: 50.9%</a:t>
            </a:r>
          </a:p>
          <a:p>
            <a:pPr algn="l">
              <a:lnSpc>
                <a:spcPts val="3499"/>
              </a:lnSpc>
            </a:pPr>
            <a:r>
              <a:rPr lang="en-US" sz="2499" b="1">
                <a:solidFill>
                  <a:srgbClr val="0D0D0D"/>
                </a:solidFill>
                <a:latin typeface="Inter Bold"/>
                <a:ea typeface="Inter Bold"/>
                <a:cs typeface="Inter Bold"/>
                <a:sym typeface="Inter Bold"/>
              </a:rPr>
              <a:t>L+M AVG: 91.1 %</a:t>
            </a:r>
          </a:p>
        </p:txBody>
      </p:sp>
      <p:pic>
        <p:nvPicPr>
          <p:cNvPr id="17" name="Picture 17"/>
          <p:cNvPicPr>
            <a:picLocks noChangeAspect="1"/>
          </p:cNvPicPr>
          <p:nvPr/>
        </p:nvPicPr>
        <p:blipFill>
          <a:blip r:embed="rId3">
            <a:alphaModFix amt="80000"/>
          </a:blip>
          <a:stretch>
            <a:fillRect/>
          </a:stretch>
        </p:blipFill>
        <p:spPr>
          <a:xfrm>
            <a:off x="-639461" y="1405233"/>
            <a:ext cx="12292183" cy="8239664"/>
          </a:xfrm>
          <a:prstGeom prst="rect">
            <a:avLst/>
          </a:prstGeom>
        </p:spPr>
      </p:pic>
      <p:sp>
        <p:nvSpPr>
          <p:cNvPr id="18" name="TextBox 18"/>
          <p:cNvSpPr txBox="1"/>
          <p:nvPr/>
        </p:nvSpPr>
        <p:spPr>
          <a:xfrm>
            <a:off x="1891528" y="1415358"/>
            <a:ext cx="7764333" cy="621752"/>
          </a:xfrm>
          <a:prstGeom prst="rect">
            <a:avLst/>
          </a:prstGeom>
        </p:spPr>
        <p:txBody>
          <a:bodyPr lIns="0" tIns="0" rIns="0" bIns="0" rtlCol="0" anchor="t">
            <a:spAutoFit/>
          </a:bodyPr>
          <a:lstStyle/>
          <a:p>
            <a:pPr algn="l">
              <a:lnSpc>
                <a:spcPts val="4600"/>
              </a:lnSpc>
            </a:pPr>
            <a:r>
              <a:rPr lang="en-US" sz="4600" b="1">
                <a:solidFill>
                  <a:srgbClr val="0D0D0D"/>
                </a:solidFill>
                <a:latin typeface="Neue Montreal Bold"/>
                <a:ea typeface="Neue Montreal Bold"/>
                <a:cs typeface="Neue Montreal Bold"/>
                <a:sym typeface="Neue Montreal Bold"/>
              </a:rPr>
              <a:t>2024 ECSA Performance</a:t>
            </a:r>
          </a:p>
        </p:txBody>
      </p:sp>
      <p:sp>
        <p:nvSpPr>
          <p:cNvPr id="19" name="TextBox 19"/>
          <p:cNvSpPr txBox="1"/>
          <p:nvPr/>
        </p:nvSpPr>
        <p:spPr>
          <a:xfrm>
            <a:off x="11354268" y="4250948"/>
            <a:ext cx="1519471" cy="737102"/>
          </a:xfrm>
          <a:prstGeom prst="rect">
            <a:avLst/>
          </a:prstGeom>
        </p:spPr>
        <p:txBody>
          <a:bodyPr lIns="0" tIns="0" rIns="0" bIns="0" rtlCol="0" anchor="t">
            <a:spAutoFit/>
          </a:bodyPr>
          <a:lstStyle/>
          <a:p>
            <a:pPr algn="l">
              <a:lnSpc>
                <a:spcPts val="2940"/>
              </a:lnSpc>
            </a:pPr>
            <a:r>
              <a:rPr lang="en-US" sz="2100" b="1">
                <a:solidFill>
                  <a:srgbClr val="FFFFFF"/>
                </a:solidFill>
                <a:latin typeface="Neue Montreal Bold"/>
                <a:ea typeface="Neue Montreal Bold"/>
                <a:cs typeface="Neue Montreal Bold"/>
                <a:sym typeface="Neue Montreal Bold"/>
              </a:rPr>
              <a:t>2025</a:t>
            </a:r>
          </a:p>
          <a:p>
            <a:pPr marL="0" lvl="0" indent="0" algn="l">
              <a:lnSpc>
                <a:spcPts val="2940"/>
              </a:lnSpc>
              <a:spcBef>
                <a:spcPct val="0"/>
              </a:spcBef>
            </a:pPr>
            <a:r>
              <a:rPr lang="en-US" sz="2100" b="1">
                <a:solidFill>
                  <a:srgbClr val="FFFFFF"/>
                </a:solidFill>
                <a:latin typeface="Neue Montreal Bold"/>
                <a:ea typeface="Neue Montreal Bold"/>
                <a:cs typeface="Neue Montreal Bold"/>
                <a:sym typeface="Neue Montreal Bold"/>
              </a:rPr>
              <a:t>Challenges</a:t>
            </a:r>
          </a:p>
        </p:txBody>
      </p:sp>
      <p:grpSp>
        <p:nvGrpSpPr>
          <p:cNvPr id="23" name="Group 11">
            <a:extLst>
              <a:ext uri="{FF2B5EF4-FFF2-40B4-BE49-F238E27FC236}">
                <a16:creationId xmlns:a16="http://schemas.microsoft.com/office/drawing/2014/main" id="{BED132F4-2F59-9776-E939-D59A2A1CF5EA}"/>
              </a:ext>
            </a:extLst>
          </p:cNvPr>
          <p:cNvGrpSpPr/>
          <p:nvPr/>
        </p:nvGrpSpPr>
        <p:grpSpPr>
          <a:xfrm>
            <a:off x="15285647" y="411953"/>
            <a:ext cx="1973653" cy="965771"/>
            <a:chOff x="0" y="-23813"/>
            <a:chExt cx="519810" cy="254360"/>
          </a:xfrm>
        </p:grpSpPr>
        <p:sp>
          <p:nvSpPr>
            <p:cNvPr id="24" name="Freeform 12">
              <a:extLst>
                <a:ext uri="{FF2B5EF4-FFF2-40B4-BE49-F238E27FC236}">
                  <a16:creationId xmlns:a16="http://schemas.microsoft.com/office/drawing/2014/main" id="{EBF6FE67-01BF-826C-E86E-AC655E91B767}"/>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FF914D">
                    <a:alpha val="100000"/>
                  </a:srgbClr>
                </a:gs>
              </a:gsLst>
              <a:lin ang="0"/>
            </a:gradFill>
          </p:spPr>
        </p:sp>
        <p:sp>
          <p:nvSpPr>
            <p:cNvPr id="25" name="TextBox 13">
              <a:extLst>
                <a:ext uri="{FF2B5EF4-FFF2-40B4-BE49-F238E27FC236}">
                  <a16:creationId xmlns:a16="http://schemas.microsoft.com/office/drawing/2014/main" id="{C2A4A1B6-AFBA-8E3B-25BC-0C27B765D59E}"/>
                </a:ext>
              </a:extLst>
            </p:cNvPr>
            <p:cNvSpPr txBox="1"/>
            <p:nvPr/>
          </p:nvSpPr>
          <p:spPr>
            <a:xfrm>
              <a:off x="0" y="-23813"/>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Backhaul</a:t>
              </a:r>
            </a:p>
          </p:txBody>
        </p: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7647213">
            <a:off x="4466835" y="-994875"/>
            <a:ext cx="20219053" cy="10370689"/>
          </a:xfrm>
          <a:custGeom>
            <a:avLst/>
            <a:gdLst/>
            <a:ahLst/>
            <a:cxnLst/>
            <a:rect l="l" t="t" r="r" b="b"/>
            <a:pathLst>
              <a:path w="20219053" h="10370689">
                <a:moveTo>
                  <a:pt x="0" y="0"/>
                </a:moveTo>
                <a:lnTo>
                  <a:pt x="20219054" y="0"/>
                </a:lnTo>
                <a:lnTo>
                  <a:pt x="20219054" y="10370690"/>
                </a:lnTo>
                <a:lnTo>
                  <a:pt x="0" y="10370690"/>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
        <p:nvSpPr>
          <p:cNvPr id="4" name="Freeform 4"/>
          <p:cNvSpPr/>
          <p:nvPr/>
        </p:nvSpPr>
        <p:spPr>
          <a:xfrm>
            <a:off x="6157235" y="5885623"/>
            <a:ext cx="3678069" cy="2910272"/>
          </a:xfrm>
          <a:custGeom>
            <a:avLst/>
            <a:gdLst/>
            <a:ahLst/>
            <a:cxnLst/>
            <a:rect l="l" t="t" r="r" b="b"/>
            <a:pathLst>
              <a:path w="3678069" h="2910272">
                <a:moveTo>
                  <a:pt x="0" y="0"/>
                </a:moveTo>
                <a:lnTo>
                  <a:pt x="3678069" y="0"/>
                </a:lnTo>
                <a:lnTo>
                  <a:pt x="3678069" y="2910272"/>
                </a:lnTo>
                <a:lnTo>
                  <a:pt x="0" y="2910272"/>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sp>
        <p:nvSpPr>
          <p:cNvPr id="5" name="Freeform 5"/>
          <p:cNvSpPr/>
          <p:nvPr/>
        </p:nvSpPr>
        <p:spPr>
          <a:xfrm>
            <a:off x="14815479" y="5885623"/>
            <a:ext cx="3678069" cy="2910272"/>
          </a:xfrm>
          <a:custGeom>
            <a:avLst/>
            <a:gdLst/>
            <a:ahLst/>
            <a:cxnLst/>
            <a:rect l="l" t="t" r="r" b="b"/>
            <a:pathLst>
              <a:path w="3678069" h="2910272">
                <a:moveTo>
                  <a:pt x="0" y="0"/>
                </a:moveTo>
                <a:lnTo>
                  <a:pt x="3678069" y="0"/>
                </a:lnTo>
                <a:lnTo>
                  <a:pt x="3678069" y="2910272"/>
                </a:lnTo>
                <a:lnTo>
                  <a:pt x="0" y="2910272"/>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5006081" y="5315367"/>
            <a:ext cx="4017695" cy="2796186"/>
            <a:chOff x="0" y="0"/>
            <a:chExt cx="2979669" cy="2073753"/>
          </a:xfrm>
        </p:grpSpPr>
        <p:sp>
          <p:nvSpPr>
            <p:cNvPr id="7" name="Freeform 7"/>
            <p:cNvSpPr/>
            <p:nvPr/>
          </p:nvSpPr>
          <p:spPr>
            <a:xfrm>
              <a:off x="0" y="0"/>
              <a:ext cx="2979669" cy="2073753"/>
            </a:xfrm>
            <a:custGeom>
              <a:avLst/>
              <a:gdLst/>
              <a:ahLst/>
              <a:cxnLst/>
              <a:rect l="l" t="t" r="r" b="b"/>
              <a:pathLst>
                <a:path w="2979669" h="2073753">
                  <a:moveTo>
                    <a:pt x="2855209" y="2073753"/>
                  </a:moveTo>
                  <a:lnTo>
                    <a:pt x="124460" y="2073753"/>
                  </a:lnTo>
                  <a:cubicBezTo>
                    <a:pt x="55880" y="2073753"/>
                    <a:pt x="0" y="2017873"/>
                    <a:pt x="0" y="1949293"/>
                  </a:cubicBezTo>
                  <a:lnTo>
                    <a:pt x="0" y="124460"/>
                  </a:lnTo>
                  <a:cubicBezTo>
                    <a:pt x="0" y="55880"/>
                    <a:pt x="55880" y="0"/>
                    <a:pt x="124460" y="0"/>
                  </a:cubicBezTo>
                  <a:lnTo>
                    <a:pt x="2855209" y="0"/>
                  </a:lnTo>
                  <a:cubicBezTo>
                    <a:pt x="2923789" y="0"/>
                    <a:pt x="2979669" y="55880"/>
                    <a:pt x="2979669" y="124460"/>
                  </a:cubicBezTo>
                  <a:lnTo>
                    <a:pt x="2979669" y="1949293"/>
                  </a:lnTo>
                  <a:cubicBezTo>
                    <a:pt x="2979669" y="2017873"/>
                    <a:pt x="2923789" y="2073753"/>
                    <a:pt x="2855209" y="2073753"/>
                  </a:cubicBezTo>
                  <a:close/>
                </a:path>
              </a:pathLst>
            </a:custGeom>
            <a:solidFill>
              <a:srgbClr val="F4F4F3"/>
            </a:solidFill>
          </p:spPr>
        </p:sp>
      </p:grpSp>
      <p:sp>
        <p:nvSpPr>
          <p:cNvPr id="8" name="Freeform 8"/>
          <p:cNvSpPr/>
          <p:nvPr/>
        </p:nvSpPr>
        <p:spPr>
          <a:xfrm>
            <a:off x="2180341" y="4276206"/>
            <a:ext cx="3678069" cy="2910272"/>
          </a:xfrm>
          <a:custGeom>
            <a:avLst/>
            <a:gdLst/>
            <a:ahLst/>
            <a:cxnLst/>
            <a:rect l="l" t="t" r="r" b="b"/>
            <a:pathLst>
              <a:path w="3678069" h="2910272">
                <a:moveTo>
                  <a:pt x="0" y="0"/>
                </a:moveTo>
                <a:lnTo>
                  <a:pt x="3678069" y="0"/>
                </a:lnTo>
                <a:lnTo>
                  <a:pt x="3678069" y="2910272"/>
                </a:lnTo>
                <a:lnTo>
                  <a:pt x="0" y="2910272"/>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3517722" y="5315367"/>
            <a:ext cx="4017695" cy="2892973"/>
            <a:chOff x="0" y="0"/>
            <a:chExt cx="2979669" cy="2145534"/>
          </a:xfrm>
        </p:grpSpPr>
        <p:sp>
          <p:nvSpPr>
            <p:cNvPr id="10" name="Freeform 10"/>
            <p:cNvSpPr/>
            <p:nvPr/>
          </p:nvSpPr>
          <p:spPr>
            <a:xfrm>
              <a:off x="0" y="0"/>
              <a:ext cx="2979669" cy="2145534"/>
            </a:xfrm>
            <a:custGeom>
              <a:avLst/>
              <a:gdLst/>
              <a:ahLst/>
              <a:cxnLst/>
              <a:rect l="l" t="t" r="r" b="b"/>
              <a:pathLst>
                <a:path w="2979669" h="2145534">
                  <a:moveTo>
                    <a:pt x="2855209" y="2145534"/>
                  </a:moveTo>
                  <a:lnTo>
                    <a:pt x="124460" y="2145534"/>
                  </a:lnTo>
                  <a:cubicBezTo>
                    <a:pt x="55880" y="2145534"/>
                    <a:pt x="0" y="2089654"/>
                    <a:pt x="0" y="2021074"/>
                  </a:cubicBezTo>
                  <a:lnTo>
                    <a:pt x="0" y="124460"/>
                  </a:lnTo>
                  <a:cubicBezTo>
                    <a:pt x="0" y="55880"/>
                    <a:pt x="55880" y="0"/>
                    <a:pt x="124460" y="0"/>
                  </a:cubicBezTo>
                  <a:lnTo>
                    <a:pt x="2855209" y="0"/>
                  </a:lnTo>
                  <a:cubicBezTo>
                    <a:pt x="2923789" y="0"/>
                    <a:pt x="2979669" y="55880"/>
                    <a:pt x="2979669" y="124460"/>
                  </a:cubicBezTo>
                  <a:lnTo>
                    <a:pt x="2979669" y="2021074"/>
                  </a:lnTo>
                  <a:cubicBezTo>
                    <a:pt x="2979669" y="2089654"/>
                    <a:pt x="2923789" y="2145534"/>
                    <a:pt x="2855209" y="2145534"/>
                  </a:cubicBezTo>
                  <a:close/>
                </a:path>
              </a:pathLst>
            </a:custGeom>
            <a:solidFill>
              <a:srgbClr val="F4F4F3"/>
            </a:solidFill>
          </p:spPr>
        </p:sp>
      </p:grpSp>
      <p:sp>
        <p:nvSpPr>
          <p:cNvPr id="11" name="Freeform 11"/>
          <p:cNvSpPr/>
          <p:nvPr/>
        </p:nvSpPr>
        <p:spPr>
          <a:xfrm>
            <a:off x="10506831" y="4276206"/>
            <a:ext cx="3678069" cy="2910272"/>
          </a:xfrm>
          <a:custGeom>
            <a:avLst/>
            <a:gdLst/>
            <a:ahLst/>
            <a:cxnLst/>
            <a:rect l="l" t="t" r="r" b="b"/>
            <a:pathLst>
              <a:path w="3678069" h="2910272">
                <a:moveTo>
                  <a:pt x="0" y="0"/>
                </a:moveTo>
                <a:lnTo>
                  <a:pt x="3678069" y="0"/>
                </a:lnTo>
                <a:lnTo>
                  <a:pt x="3678069" y="2910272"/>
                </a:lnTo>
                <a:lnTo>
                  <a:pt x="0" y="2910272"/>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grpSp>
        <p:nvGrpSpPr>
          <p:cNvPr id="12" name="Group 12"/>
          <p:cNvGrpSpPr/>
          <p:nvPr/>
        </p:nvGrpSpPr>
        <p:grpSpPr>
          <a:xfrm>
            <a:off x="752583" y="3893157"/>
            <a:ext cx="4017695" cy="2868696"/>
            <a:chOff x="0" y="0"/>
            <a:chExt cx="2979669" cy="2127529"/>
          </a:xfrm>
        </p:grpSpPr>
        <p:sp>
          <p:nvSpPr>
            <p:cNvPr id="13" name="Freeform 13"/>
            <p:cNvSpPr/>
            <p:nvPr/>
          </p:nvSpPr>
          <p:spPr>
            <a:xfrm>
              <a:off x="0" y="0"/>
              <a:ext cx="2979669" cy="2127529"/>
            </a:xfrm>
            <a:custGeom>
              <a:avLst/>
              <a:gdLst/>
              <a:ahLst/>
              <a:cxnLst/>
              <a:rect l="l" t="t" r="r" b="b"/>
              <a:pathLst>
                <a:path w="2979669" h="2127529">
                  <a:moveTo>
                    <a:pt x="2855209" y="2127529"/>
                  </a:moveTo>
                  <a:lnTo>
                    <a:pt x="124460" y="2127529"/>
                  </a:lnTo>
                  <a:cubicBezTo>
                    <a:pt x="55880" y="2127529"/>
                    <a:pt x="0" y="2071649"/>
                    <a:pt x="0" y="2003069"/>
                  </a:cubicBezTo>
                  <a:lnTo>
                    <a:pt x="0" y="124460"/>
                  </a:lnTo>
                  <a:cubicBezTo>
                    <a:pt x="0" y="55880"/>
                    <a:pt x="55880" y="0"/>
                    <a:pt x="124460" y="0"/>
                  </a:cubicBezTo>
                  <a:lnTo>
                    <a:pt x="2855209" y="0"/>
                  </a:lnTo>
                  <a:cubicBezTo>
                    <a:pt x="2923789" y="0"/>
                    <a:pt x="2979669" y="55880"/>
                    <a:pt x="2979669" y="124460"/>
                  </a:cubicBezTo>
                  <a:lnTo>
                    <a:pt x="2979669" y="2003069"/>
                  </a:lnTo>
                  <a:cubicBezTo>
                    <a:pt x="2979669" y="2071649"/>
                    <a:pt x="2923789" y="2127529"/>
                    <a:pt x="2855209" y="2127529"/>
                  </a:cubicBezTo>
                  <a:close/>
                </a:path>
              </a:pathLst>
            </a:custGeom>
            <a:solidFill>
              <a:srgbClr val="F4F4F3"/>
            </a:solidFill>
          </p:spPr>
        </p:sp>
      </p:grpSp>
      <p:grpSp>
        <p:nvGrpSpPr>
          <p:cNvPr id="14" name="Group 14"/>
          <p:cNvGrpSpPr/>
          <p:nvPr/>
        </p:nvGrpSpPr>
        <p:grpSpPr>
          <a:xfrm>
            <a:off x="1989906" y="2853996"/>
            <a:ext cx="1543050" cy="15430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CF41"/>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6243404" y="4276206"/>
            <a:ext cx="1543050" cy="154305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CF41"/>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9261901" y="3674064"/>
            <a:ext cx="4017695" cy="2917786"/>
            <a:chOff x="0" y="0"/>
            <a:chExt cx="2979669" cy="2163936"/>
          </a:xfrm>
        </p:grpSpPr>
        <p:sp>
          <p:nvSpPr>
            <p:cNvPr id="21" name="Freeform 21"/>
            <p:cNvSpPr/>
            <p:nvPr/>
          </p:nvSpPr>
          <p:spPr>
            <a:xfrm>
              <a:off x="0" y="0"/>
              <a:ext cx="2979669" cy="2163937"/>
            </a:xfrm>
            <a:custGeom>
              <a:avLst/>
              <a:gdLst/>
              <a:ahLst/>
              <a:cxnLst/>
              <a:rect l="l" t="t" r="r" b="b"/>
              <a:pathLst>
                <a:path w="2979669" h="2163937">
                  <a:moveTo>
                    <a:pt x="2855209" y="2163936"/>
                  </a:moveTo>
                  <a:lnTo>
                    <a:pt x="124460" y="2163936"/>
                  </a:lnTo>
                  <a:cubicBezTo>
                    <a:pt x="55880" y="2163936"/>
                    <a:pt x="0" y="2108056"/>
                    <a:pt x="0" y="2039476"/>
                  </a:cubicBezTo>
                  <a:lnTo>
                    <a:pt x="0" y="124460"/>
                  </a:lnTo>
                  <a:cubicBezTo>
                    <a:pt x="0" y="55880"/>
                    <a:pt x="55880" y="0"/>
                    <a:pt x="124460" y="0"/>
                  </a:cubicBezTo>
                  <a:lnTo>
                    <a:pt x="2855209" y="0"/>
                  </a:lnTo>
                  <a:cubicBezTo>
                    <a:pt x="2923789" y="0"/>
                    <a:pt x="2979669" y="55880"/>
                    <a:pt x="2979669" y="124460"/>
                  </a:cubicBezTo>
                  <a:lnTo>
                    <a:pt x="2979669" y="2039476"/>
                  </a:lnTo>
                  <a:cubicBezTo>
                    <a:pt x="2979669" y="2108056"/>
                    <a:pt x="2923789" y="2163937"/>
                    <a:pt x="2855209" y="2163937"/>
                  </a:cubicBezTo>
                  <a:close/>
                </a:path>
              </a:pathLst>
            </a:custGeom>
            <a:solidFill>
              <a:srgbClr val="F4F4F3"/>
            </a:solidFill>
          </p:spPr>
        </p:sp>
      </p:grpSp>
      <p:grpSp>
        <p:nvGrpSpPr>
          <p:cNvPr id="22" name="Group 22"/>
          <p:cNvGrpSpPr/>
          <p:nvPr/>
        </p:nvGrpSpPr>
        <p:grpSpPr>
          <a:xfrm>
            <a:off x="10499224" y="2634903"/>
            <a:ext cx="1543050" cy="154305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CF41"/>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4755044" y="4276206"/>
            <a:ext cx="1543050" cy="154305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CF41"/>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8" name="Freeform 28"/>
          <p:cNvSpPr/>
          <p:nvPr/>
        </p:nvSpPr>
        <p:spPr>
          <a:xfrm>
            <a:off x="2163752" y="3111518"/>
            <a:ext cx="1195358" cy="1028008"/>
          </a:xfrm>
          <a:custGeom>
            <a:avLst/>
            <a:gdLst/>
            <a:ahLst/>
            <a:cxnLst/>
            <a:rect l="l" t="t" r="r" b="b"/>
            <a:pathLst>
              <a:path w="1195358" h="1028008">
                <a:moveTo>
                  <a:pt x="0" y="0"/>
                </a:moveTo>
                <a:lnTo>
                  <a:pt x="1195357" y="0"/>
                </a:lnTo>
                <a:lnTo>
                  <a:pt x="1195357" y="1028007"/>
                </a:lnTo>
                <a:lnTo>
                  <a:pt x="0" y="10280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6434385" y="4601878"/>
            <a:ext cx="1161088" cy="899843"/>
          </a:xfrm>
          <a:custGeom>
            <a:avLst/>
            <a:gdLst/>
            <a:ahLst/>
            <a:cxnLst/>
            <a:rect l="l" t="t" r="r" b="b"/>
            <a:pathLst>
              <a:path w="1161088" h="899843">
                <a:moveTo>
                  <a:pt x="0" y="0"/>
                </a:moveTo>
                <a:lnTo>
                  <a:pt x="1161087" y="0"/>
                </a:lnTo>
                <a:lnTo>
                  <a:pt x="1161087" y="899842"/>
                </a:lnTo>
                <a:lnTo>
                  <a:pt x="0" y="8998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30"/>
          <p:cNvSpPr/>
          <p:nvPr/>
        </p:nvSpPr>
        <p:spPr>
          <a:xfrm>
            <a:off x="10820629" y="2862789"/>
            <a:ext cx="1087278" cy="1087278"/>
          </a:xfrm>
          <a:custGeom>
            <a:avLst/>
            <a:gdLst/>
            <a:ahLst/>
            <a:cxnLst/>
            <a:rect l="l" t="t" r="r" b="b"/>
            <a:pathLst>
              <a:path w="1087278" h="1087278">
                <a:moveTo>
                  <a:pt x="0" y="0"/>
                </a:moveTo>
                <a:lnTo>
                  <a:pt x="1087278" y="0"/>
                </a:lnTo>
                <a:lnTo>
                  <a:pt x="1087278" y="1087278"/>
                </a:lnTo>
                <a:lnTo>
                  <a:pt x="0" y="1087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a:off x="14879618" y="4752672"/>
            <a:ext cx="1270766" cy="646502"/>
          </a:xfrm>
          <a:custGeom>
            <a:avLst/>
            <a:gdLst/>
            <a:ahLst/>
            <a:cxnLst/>
            <a:rect l="l" t="t" r="r" b="b"/>
            <a:pathLst>
              <a:path w="1270766" h="646502">
                <a:moveTo>
                  <a:pt x="0" y="0"/>
                </a:moveTo>
                <a:lnTo>
                  <a:pt x="1270766" y="0"/>
                </a:lnTo>
                <a:lnTo>
                  <a:pt x="1270766" y="646502"/>
                </a:lnTo>
                <a:lnTo>
                  <a:pt x="0" y="6465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TextBox 32"/>
          <p:cNvSpPr txBox="1"/>
          <p:nvPr/>
        </p:nvSpPr>
        <p:spPr>
          <a:xfrm>
            <a:off x="3889375" y="731774"/>
            <a:ext cx="9814602" cy="1633154"/>
          </a:xfrm>
          <a:prstGeom prst="rect">
            <a:avLst/>
          </a:prstGeom>
        </p:spPr>
        <p:txBody>
          <a:bodyPr lIns="0" tIns="0" rIns="0" bIns="0" rtlCol="0" anchor="t">
            <a:spAutoFit/>
          </a:bodyPr>
          <a:lstStyle/>
          <a:p>
            <a:pPr algn="ctr">
              <a:lnSpc>
                <a:spcPts val="6579"/>
              </a:lnSpc>
            </a:pPr>
            <a:r>
              <a:rPr lang="en-US" sz="4699" b="1" spc="150">
                <a:solidFill>
                  <a:srgbClr val="2B2A2A"/>
                </a:solidFill>
                <a:latin typeface="Neue Montreal Bold"/>
                <a:ea typeface="Neue Montreal Bold"/>
                <a:cs typeface="Neue Montreal Bold"/>
                <a:sym typeface="Neue Montreal Bold"/>
              </a:rPr>
              <a:t>WHAT ARE WE GOING TO DO AT 2025?</a:t>
            </a:r>
          </a:p>
        </p:txBody>
      </p:sp>
      <p:sp>
        <p:nvSpPr>
          <p:cNvPr id="33" name="TextBox 33"/>
          <p:cNvSpPr txBox="1"/>
          <p:nvPr/>
        </p:nvSpPr>
        <p:spPr>
          <a:xfrm>
            <a:off x="1633487" y="4535535"/>
            <a:ext cx="2255888" cy="396174"/>
          </a:xfrm>
          <a:prstGeom prst="rect">
            <a:avLst/>
          </a:prstGeom>
        </p:spPr>
        <p:txBody>
          <a:bodyPr lIns="0" tIns="0" rIns="0" bIns="0" rtlCol="0" anchor="t">
            <a:spAutoFit/>
          </a:bodyPr>
          <a:lstStyle/>
          <a:p>
            <a:pPr algn="ctr">
              <a:lnSpc>
                <a:spcPts val="3359"/>
              </a:lnSpc>
            </a:pPr>
            <a:r>
              <a:rPr lang="en-US" sz="2400" b="1" spc="76">
                <a:solidFill>
                  <a:srgbClr val="2B2A2A"/>
                </a:solidFill>
                <a:latin typeface="Canva Sans Bold"/>
                <a:ea typeface="Canva Sans Bold"/>
                <a:cs typeface="Canva Sans Bold"/>
                <a:sym typeface="Canva Sans Bold"/>
              </a:rPr>
              <a:t>Service</a:t>
            </a:r>
          </a:p>
        </p:txBody>
      </p:sp>
      <p:sp>
        <p:nvSpPr>
          <p:cNvPr id="34" name="TextBox 34"/>
          <p:cNvSpPr txBox="1"/>
          <p:nvPr/>
        </p:nvSpPr>
        <p:spPr>
          <a:xfrm>
            <a:off x="1068759" y="5131540"/>
            <a:ext cx="3385344" cy="1470396"/>
          </a:xfrm>
          <a:prstGeom prst="rect">
            <a:avLst/>
          </a:prstGeom>
        </p:spPr>
        <p:txBody>
          <a:bodyPr lIns="0" tIns="0" rIns="0" bIns="0" rtlCol="0" anchor="t">
            <a:spAutoFit/>
          </a:bodyPr>
          <a:lstStyle/>
          <a:p>
            <a:pPr algn="ctr">
              <a:lnSpc>
                <a:spcPts val="2939"/>
              </a:lnSpc>
            </a:pPr>
            <a:r>
              <a:rPr lang="en-US" sz="2099">
                <a:solidFill>
                  <a:srgbClr val="2B2A2A"/>
                </a:solidFill>
                <a:latin typeface="Canva Sans"/>
                <a:ea typeface="Canva Sans"/>
                <a:cs typeface="Canva Sans"/>
                <a:sym typeface="Canva Sans"/>
              </a:rPr>
              <a:t>WSA Core Service</a:t>
            </a:r>
          </a:p>
          <a:p>
            <a:pPr algn="ctr">
              <a:lnSpc>
                <a:spcPts val="2939"/>
              </a:lnSpc>
            </a:pPr>
            <a:r>
              <a:rPr lang="en-US" sz="2099">
                <a:solidFill>
                  <a:srgbClr val="2B2A2A"/>
                </a:solidFill>
                <a:latin typeface="Canva Sans"/>
                <a:ea typeface="Canva Sans"/>
                <a:cs typeface="Canva Sans"/>
                <a:sym typeface="Canva Sans"/>
              </a:rPr>
              <a:t>WSA2 BSA Increase</a:t>
            </a:r>
          </a:p>
          <a:p>
            <a:pPr marL="0" lvl="0" indent="0" algn="ctr">
              <a:lnSpc>
                <a:spcPts val="2939"/>
              </a:lnSpc>
              <a:spcBef>
                <a:spcPct val="0"/>
              </a:spcBef>
            </a:pPr>
            <a:r>
              <a:rPr lang="en-US" sz="2099">
                <a:solidFill>
                  <a:srgbClr val="2B2A2A"/>
                </a:solidFill>
                <a:latin typeface="Canva Sans"/>
                <a:ea typeface="Canva Sans"/>
                <a:cs typeface="Canva Sans"/>
                <a:sym typeface="Canva Sans"/>
              </a:rPr>
              <a:t>ESA upgrade from L type to F type</a:t>
            </a:r>
          </a:p>
        </p:txBody>
      </p:sp>
      <p:sp>
        <p:nvSpPr>
          <p:cNvPr id="35" name="TextBox 35"/>
          <p:cNvSpPr txBox="1"/>
          <p:nvPr/>
        </p:nvSpPr>
        <p:spPr>
          <a:xfrm>
            <a:off x="5886985" y="5957744"/>
            <a:ext cx="2255888" cy="396174"/>
          </a:xfrm>
          <a:prstGeom prst="rect">
            <a:avLst/>
          </a:prstGeom>
        </p:spPr>
        <p:txBody>
          <a:bodyPr lIns="0" tIns="0" rIns="0" bIns="0" rtlCol="0" anchor="t">
            <a:spAutoFit/>
          </a:bodyPr>
          <a:lstStyle/>
          <a:p>
            <a:pPr algn="ctr">
              <a:lnSpc>
                <a:spcPts val="3359"/>
              </a:lnSpc>
            </a:pPr>
            <a:r>
              <a:rPr lang="en-US" sz="2400" b="1" spc="76">
                <a:solidFill>
                  <a:srgbClr val="2B2A2A"/>
                </a:solidFill>
                <a:latin typeface="Canva Sans Bold"/>
                <a:ea typeface="Canva Sans Bold"/>
                <a:cs typeface="Canva Sans Bold"/>
                <a:sym typeface="Canva Sans Bold"/>
              </a:rPr>
              <a:t>TERMINAL</a:t>
            </a:r>
          </a:p>
        </p:txBody>
      </p:sp>
      <p:sp>
        <p:nvSpPr>
          <p:cNvPr id="36" name="TextBox 36"/>
          <p:cNvSpPr txBox="1"/>
          <p:nvPr/>
        </p:nvSpPr>
        <p:spPr>
          <a:xfrm>
            <a:off x="5322256" y="6553750"/>
            <a:ext cx="3385344" cy="727578"/>
          </a:xfrm>
          <a:prstGeom prst="rect">
            <a:avLst/>
          </a:prstGeom>
        </p:spPr>
        <p:txBody>
          <a:bodyPr lIns="0" tIns="0" rIns="0" bIns="0" rtlCol="0" anchor="t">
            <a:spAutoFit/>
          </a:bodyPr>
          <a:lstStyle/>
          <a:p>
            <a:pPr marL="0" lvl="0" indent="0" algn="ctr">
              <a:lnSpc>
                <a:spcPts val="2939"/>
              </a:lnSpc>
              <a:spcBef>
                <a:spcPct val="0"/>
              </a:spcBef>
            </a:pPr>
            <a:r>
              <a:rPr lang="en-US" sz="2099">
                <a:solidFill>
                  <a:srgbClr val="2B2A2A"/>
                </a:solidFill>
                <a:latin typeface="Canva Sans"/>
                <a:ea typeface="Canva Sans"/>
                <a:cs typeface="Canva Sans"/>
                <a:sym typeface="Canva Sans"/>
              </a:rPr>
              <a:t>Keep tracking terminal status all the time</a:t>
            </a:r>
          </a:p>
        </p:txBody>
      </p:sp>
      <p:sp>
        <p:nvSpPr>
          <p:cNvPr id="37" name="TextBox 37"/>
          <p:cNvSpPr txBox="1"/>
          <p:nvPr/>
        </p:nvSpPr>
        <p:spPr>
          <a:xfrm>
            <a:off x="10142805" y="4316441"/>
            <a:ext cx="2255888" cy="396174"/>
          </a:xfrm>
          <a:prstGeom prst="rect">
            <a:avLst/>
          </a:prstGeom>
        </p:spPr>
        <p:txBody>
          <a:bodyPr lIns="0" tIns="0" rIns="0" bIns="0" rtlCol="0" anchor="t">
            <a:spAutoFit/>
          </a:bodyPr>
          <a:lstStyle/>
          <a:p>
            <a:pPr algn="ctr">
              <a:lnSpc>
                <a:spcPts val="3359"/>
              </a:lnSpc>
            </a:pPr>
            <a:r>
              <a:rPr lang="en-US" sz="2400" b="1" spc="76">
                <a:solidFill>
                  <a:srgbClr val="2B2A2A"/>
                </a:solidFill>
                <a:latin typeface="Canva Sans Bold"/>
                <a:ea typeface="Canva Sans Bold"/>
                <a:cs typeface="Canva Sans Bold"/>
                <a:sym typeface="Canva Sans Bold"/>
              </a:rPr>
              <a:t>SCHEDULE</a:t>
            </a:r>
          </a:p>
        </p:txBody>
      </p:sp>
      <p:sp>
        <p:nvSpPr>
          <p:cNvPr id="38" name="TextBox 38"/>
          <p:cNvSpPr txBox="1"/>
          <p:nvPr/>
        </p:nvSpPr>
        <p:spPr>
          <a:xfrm>
            <a:off x="9578077" y="4912447"/>
            <a:ext cx="3385344" cy="1098987"/>
          </a:xfrm>
          <a:prstGeom prst="rect">
            <a:avLst/>
          </a:prstGeom>
        </p:spPr>
        <p:txBody>
          <a:bodyPr lIns="0" tIns="0" rIns="0" bIns="0" rtlCol="0" anchor="t">
            <a:spAutoFit/>
          </a:bodyPr>
          <a:lstStyle/>
          <a:p>
            <a:pPr marL="0" lvl="0" indent="0" algn="ctr">
              <a:lnSpc>
                <a:spcPts val="2939"/>
              </a:lnSpc>
              <a:spcBef>
                <a:spcPct val="0"/>
              </a:spcBef>
            </a:pPr>
            <a:r>
              <a:rPr lang="en-US" sz="2099">
                <a:solidFill>
                  <a:srgbClr val="2B2A2A"/>
                </a:solidFill>
                <a:latin typeface="Canva Sans"/>
                <a:ea typeface="Canva Sans"/>
                <a:cs typeface="Canva Sans"/>
                <a:sym typeface="Canva Sans"/>
              </a:rPr>
              <a:t>Communicate with local partner to update schedule daily</a:t>
            </a:r>
          </a:p>
        </p:txBody>
      </p:sp>
      <p:sp>
        <p:nvSpPr>
          <p:cNvPr id="39" name="TextBox 39"/>
          <p:cNvSpPr txBox="1"/>
          <p:nvPr/>
        </p:nvSpPr>
        <p:spPr>
          <a:xfrm>
            <a:off x="14398625" y="5957744"/>
            <a:ext cx="2255888" cy="396174"/>
          </a:xfrm>
          <a:prstGeom prst="rect">
            <a:avLst/>
          </a:prstGeom>
        </p:spPr>
        <p:txBody>
          <a:bodyPr lIns="0" tIns="0" rIns="0" bIns="0" rtlCol="0" anchor="t">
            <a:spAutoFit/>
          </a:bodyPr>
          <a:lstStyle/>
          <a:p>
            <a:pPr algn="ctr">
              <a:lnSpc>
                <a:spcPts val="3359"/>
              </a:lnSpc>
            </a:pPr>
            <a:r>
              <a:rPr lang="en-US" sz="2400" b="1" spc="76">
                <a:solidFill>
                  <a:srgbClr val="2B2A2A"/>
                </a:solidFill>
                <a:latin typeface="Canva Sans Bold"/>
                <a:ea typeface="Canva Sans Bold"/>
                <a:cs typeface="Canva Sans Bold"/>
                <a:sym typeface="Canva Sans Bold"/>
              </a:rPr>
              <a:t>CONTAINER</a:t>
            </a:r>
          </a:p>
        </p:txBody>
      </p:sp>
      <p:sp>
        <p:nvSpPr>
          <p:cNvPr id="40" name="TextBox 40"/>
          <p:cNvSpPr txBox="1"/>
          <p:nvPr/>
        </p:nvSpPr>
        <p:spPr>
          <a:xfrm>
            <a:off x="13833897" y="6553750"/>
            <a:ext cx="3385344" cy="1470396"/>
          </a:xfrm>
          <a:prstGeom prst="rect">
            <a:avLst/>
          </a:prstGeom>
        </p:spPr>
        <p:txBody>
          <a:bodyPr lIns="0" tIns="0" rIns="0" bIns="0" rtlCol="0" anchor="t">
            <a:spAutoFit/>
          </a:bodyPr>
          <a:lstStyle/>
          <a:p>
            <a:pPr algn="ctr">
              <a:lnSpc>
                <a:spcPts val="2939"/>
              </a:lnSpc>
            </a:pPr>
            <a:r>
              <a:rPr lang="en-US" sz="2099">
                <a:solidFill>
                  <a:srgbClr val="2B2A2A"/>
                </a:solidFill>
                <a:latin typeface="Canva Sans"/>
                <a:ea typeface="Canva Sans"/>
                <a:cs typeface="Canva Sans"/>
                <a:sym typeface="Canva Sans"/>
              </a:rPr>
              <a:t>Save reasonable empty by EQC system at SOL+</a:t>
            </a:r>
          </a:p>
          <a:p>
            <a:pPr marL="0" lvl="0" indent="0" algn="ctr">
              <a:lnSpc>
                <a:spcPts val="2939"/>
              </a:lnSpc>
              <a:spcBef>
                <a:spcPct val="0"/>
              </a:spcBef>
            </a:pPr>
            <a:r>
              <a:rPr lang="en-US" sz="2099">
                <a:solidFill>
                  <a:srgbClr val="2B2A2A"/>
                </a:solidFill>
                <a:latin typeface="Canva Sans"/>
                <a:ea typeface="Canva Sans"/>
                <a:cs typeface="Canva Sans"/>
                <a:sym typeface="Canva Sans"/>
              </a:rPr>
              <a:t>BSA allocation should be 100% utilized </a:t>
            </a:r>
          </a:p>
        </p:txBody>
      </p:sp>
      <p:sp>
        <p:nvSpPr>
          <p:cNvPr id="41" name="TextBox 41"/>
          <p:cNvSpPr txBox="1"/>
          <p:nvPr/>
        </p:nvSpPr>
        <p:spPr>
          <a:xfrm>
            <a:off x="15224448"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Backhaul</a:t>
            </a:r>
          </a:p>
        </p:txBody>
      </p:sp>
      <p:grpSp>
        <p:nvGrpSpPr>
          <p:cNvPr id="45" name="Group 11">
            <a:extLst>
              <a:ext uri="{FF2B5EF4-FFF2-40B4-BE49-F238E27FC236}">
                <a16:creationId xmlns:a16="http://schemas.microsoft.com/office/drawing/2014/main" id="{8BF6B248-EDDC-1A62-C5A1-918BAF8A76F3}"/>
              </a:ext>
            </a:extLst>
          </p:cNvPr>
          <p:cNvGrpSpPr/>
          <p:nvPr/>
        </p:nvGrpSpPr>
        <p:grpSpPr>
          <a:xfrm>
            <a:off x="15285647" y="411953"/>
            <a:ext cx="1973653" cy="965771"/>
            <a:chOff x="0" y="-23813"/>
            <a:chExt cx="519810" cy="254360"/>
          </a:xfrm>
        </p:grpSpPr>
        <p:sp>
          <p:nvSpPr>
            <p:cNvPr id="46" name="Freeform 12">
              <a:extLst>
                <a:ext uri="{FF2B5EF4-FFF2-40B4-BE49-F238E27FC236}">
                  <a16:creationId xmlns:a16="http://schemas.microsoft.com/office/drawing/2014/main" id="{0DF15957-1DDF-388F-4CD9-29F545E517EE}"/>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FF914D">
                    <a:alpha val="100000"/>
                  </a:srgbClr>
                </a:gs>
              </a:gsLst>
              <a:lin ang="0"/>
            </a:gradFill>
          </p:spPr>
        </p:sp>
        <p:sp>
          <p:nvSpPr>
            <p:cNvPr id="47" name="TextBox 13">
              <a:extLst>
                <a:ext uri="{FF2B5EF4-FFF2-40B4-BE49-F238E27FC236}">
                  <a16:creationId xmlns:a16="http://schemas.microsoft.com/office/drawing/2014/main" id="{649A3F3B-6F13-A7E5-27C9-A9A57A1C8C90}"/>
                </a:ext>
              </a:extLst>
            </p:cNvPr>
            <p:cNvSpPr txBox="1"/>
            <p:nvPr/>
          </p:nvSpPr>
          <p:spPr>
            <a:xfrm>
              <a:off x="0" y="-23813"/>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Backhaul</a:t>
              </a: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E674">
                <a:alpha val="100000"/>
              </a:srgbClr>
            </a:gs>
            <a:gs pos="50000">
              <a:srgbClr val="DBDD88">
                <a:alpha val="100000"/>
              </a:srgbClr>
            </a:gs>
            <a:gs pos="100000">
              <a:srgbClr val="A9FF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7647213">
            <a:off x="4466835" y="-994875"/>
            <a:ext cx="20219053" cy="10370689"/>
          </a:xfrm>
          <a:custGeom>
            <a:avLst/>
            <a:gdLst/>
            <a:ahLst/>
            <a:cxnLst/>
            <a:rect l="l" t="t" r="r" b="b"/>
            <a:pathLst>
              <a:path w="20219053" h="10370689">
                <a:moveTo>
                  <a:pt x="0" y="0"/>
                </a:moveTo>
                <a:lnTo>
                  <a:pt x="20219054" y="0"/>
                </a:lnTo>
                <a:lnTo>
                  <a:pt x="20219054" y="10370690"/>
                </a:lnTo>
                <a:lnTo>
                  <a:pt x="0" y="10370690"/>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3979830" y="1072430"/>
            <a:ext cx="3279470" cy="784945"/>
            <a:chOff x="0" y="0"/>
            <a:chExt cx="863729" cy="206735"/>
          </a:xfrm>
        </p:grpSpPr>
        <p:sp>
          <p:nvSpPr>
            <p:cNvPr id="4" name="Freeform 4"/>
            <p:cNvSpPr/>
            <p:nvPr/>
          </p:nvSpPr>
          <p:spPr>
            <a:xfrm>
              <a:off x="0" y="0"/>
              <a:ext cx="863729" cy="206735"/>
            </a:xfrm>
            <a:custGeom>
              <a:avLst/>
              <a:gdLst/>
              <a:ahLst/>
              <a:cxnLst/>
              <a:rect l="l" t="t" r="r" b="b"/>
              <a:pathLst>
                <a:path w="863729" h="206735">
                  <a:moveTo>
                    <a:pt x="103367" y="0"/>
                  </a:moveTo>
                  <a:lnTo>
                    <a:pt x="760362" y="0"/>
                  </a:lnTo>
                  <a:cubicBezTo>
                    <a:pt x="787776" y="0"/>
                    <a:pt x="814068" y="10890"/>
                    <a:pt x="833453" y="30276"/>
                  </a:cubicBezTo>
                  <a:cubicBezTo>
                    <a:pt x="852838" y="49661"/>
                    <a:pt x="863729" y="75953"/>
                    <a:pt x="863729" y="103367"/>
                  </a:cubicBezTo>
                  <a:lnTo>
                    <a:pt x="863729" y="103367"/>
                  </a:lnTo>
                  <a:cubicBezTo>
                    <a:pt x="863729" y="130782"/>
                    <a:pt x="852838" y="157074"/>
                    <a:pt x="833453" y="176459"/>
                  </a:cubicBezTo>
                  <a:cubicBezTo>
                    <a:pt x="814068" y="195844"/>
                    <a:pt x="787776" y="206735"/>
                    <a:pt x="76036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FFFFF"/>
            </a:solidFill>
          </p:spPr>
        </p:sp>
        <p:sp>
          <p:nvSpPr>
            <p:cNvPr id="5" name="TextBox 5"/>
            <p:cNvSpPr txBox="1"/>
            <p:nvPr/>
          </p:nvSpPr>
          <p:spPr>
            <a:xfrm>
              <a:off x="0" y="-38100"/>
              <a:ext cx="863729" cy="244835"/>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a:off x="14164763" y="1161190"/>
            <a:ext cx="607424" cy="607424"/>
          </a:xfrm>
          <a:custGeom>
            <a:avLst/>
            <a:gdLst/>
            <a:ahLst/>
            <a:cxnLst/>
            <a:rect l="l" t="t" r="r" b="b"/>
            <a:pathLst>
              <a:path w="607424" h="607424">
                <a:moveTo>
                  <a:pt x="0" y="0"/>
                </a:moveTo>
                <a:lnTo>
                  <a:pt x="607424" y="0"/>
                </a:lnTo>
                <a:lnTo>
                  <a:pt x="607424" y="607424"/>
                </a:lnTo>
                <a:lnTo>
                  <a:pt x="0" y="607424"/>
                </a:lnTo>
                <a:lnTo>
                  <a:pt x="0" y="0"/>
                </a:lnTo>
                <a:close/>
              </a:path>
            </a:pathLst>
          </a:custGeom>
          <a:blipFill>
            <a:blip r:embed="rId5"/>
            <a:stretch>
              <a:fillRect/>
            </a:stretch>
          </a:blipFill>
        </p:spPr>
      </p:sp>
      <p:sp>
        <p:nvSpPr>
          <p:cNvPr id="7" name="TextBox 7"/>
          <p:cNvSpPr txBox="1"/>
          <p:nvPr/>
        </p:nvSpPr>
        <p:spPr>
          <a:xfrm>
            <a:off x="1028700" y="2912052"/>
            <a:ext cx="10480051" cy="2581275"/>
          </a:xfrm>
          <a:prstGeom prst="rect">
            <a:avLst/>
          </a:prstGeom>
        </p:spPr>
        <p:txBody>
          <a:bodyPr lIns="0" tIns="0" rIns="0" bIns="0" rtlCol="0" anchor="t">
            <a:spAutoFit/>
          </a:bodyPr>
          <a:lstStyle/>
          <a:p>
            <a:pPr marL="0" lvl="0" indent="0" algn="l">
              <a:lnSpc>
                <a:spcPts val="21000"/>
              </a:lnSpc>
              <a:spcBef>
                <a:spcPct val="0"/>
              </a:spcBef>
            </a:pPr>
            <a:r>
              <a:rPr lang="en-US" sz="15000" b="1" u="none" strike="noStrike">
                <a:solidFill>
                  <a:srgbClr val="FFFFFF"/>
                </a:solidFill>
                <a:latin typeface="Neue Montreal Bold"/>
                <a:ea typeface="Neue Montreal Bold"/>
                <a:cs typeface="Neue Montreal Bold"/>
                <a:sym typeface="Neue Montreal Bold"/>
              </a:rPr>
              <a:t>Regional</a:t>
            </a:r>
          </a:p>
        </p:txBody>
      </p:sp>
      <p:sp>
        <p:nvSpPr>
          <p:cNvPr id="8" name="TextBox 8"/>
          <p:cNvSpPr txBox="1"/>
          <p:nvPr/>
        </p:nvSpPr>
        <p:spPr>
          <a:xfrm>
            <a:off x="14772187" y="1072539"/>
            <a:ext cx="2254313" cy="737102"/>
          </a:xfrm>
          <a:prstGeom prst="rect">
            <a:avLst/>
          </a:prstGeom>
        </p:spPr>
        <p:txBody>
          <a:bodyPr lIns="0" tIns="0" rIns="0" bIns="0" rtlCol="0" anchor="t">
            <a:spAutoFit/>
          </a:bodyPr>
          <a:lstStyle/>
          <a:p>
            <a:pPr marL="0" lvl="0" indent="0" algn="r">
              <a:lnSpc>
                <a:spcPts val="2940"/>
              </a:lnSpc>
              <a:spcBef>
                <a:spcPct val="0"/>
              </a:spcBef>
            </a:pPr>
            <a:r>
              <a:rPr lang="en-US" sz="2100">
                <a:solidFill>
                  <a:srgbClr val="0D0D0D"/>
                </a:solidFill>
                <a:latin typeface="Neue Montreal"/>
                <a:ea typeface="Neue Montreal"/>
                <a:cs typeface="Neue Montreal"/>
                <a:sym typeface="Neue Montreal"/>
              </a:rPr>
              <a:t>Evergreen Marine (Latin America) S.A.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933" y="411953"/>
            <a:ext cx="1973653" cy="965771"/>
            <a:chOff x="0" y="-23813"/>
            <a:chExt cx="519810" cy="254360"/>
          </a:xfrm>
        </p:grpSpPr>
        <p:sp>
          <p:nvSpPr>
            <p:cNvPr id="3" name="Freeform 3"/>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4" name="TextBox 4"/>
            <p:cNvSpPr txBox="1"/>
            <p:nvPr/>
          </p:nvSpPr>
          <p:spPr>
            <a:xfrm>
              <a:off x="0" y="-23813"/>
              <a:ext cx="519810" cy="254360"/>
            </a:xfrm>
            <a:prstGeom prst="rect">
              <a:avLst/>
            </a:prstGeom>
          </p:spPr>
          <p:txBody>
            <a:bodyPr lIns="50800" tIns="50800" rIns="50800" bIns="50800" rtlCol="0" anchor="ctr"/>
            <a:lstStyle/>
            <a:p>
              <a:pPr marL="0" lvl="0" indent="0" algn="ctr">
                <a:lnSpc>
                  <a:spcPts val="3499"/>
                </a:lnSpc>
                <a:spcBef>
                  <a:spcPct val="0"/>
                </a:spcBef>
              </a:pPr>
              <a:r>
                <a:rPr lang="en-US" sz="2499" b="1" dirty="0">
                  <a:solidFill>
                    <a:srgbClr val="FFFFFF"/>
                  </a:solidFill>
                  <a:latin typeface="Neue Montreal Bold"/>
                  <a:ea typeface="Neue Montreal Bold"/>
                  <a:cs typeface="Neue Montreal Bold"/>
                  <a:sym typeface="Neue Montreal Bold"/>
                </a:rPr>
                <a:t>Regional</a:t>
              </a:r>
            </a:p>
          </p:txBody>
        </p:sp>
      </p:grpSp>
      <p:sp>
        <p:nvSpPr>
          <p:cNvPr id="5" name="Freeform 5"/>
          <p:cNvSpPr/>
          <p:nvPr/>
        </p:nvSpPr>
        <p:spPr>
          <a:xfrm>
            <a:off x="9464906" y="-1120450"/>
            <a:ext cx="10130181" cy="12797071"/>
          </a:xfrm>
          <a:custGeom>
            <a:avLst/>
            <a:gdLst/>
            <a:ahLst/>
            <a:cxnLst/>
            <a:rect l="l" t="t" r="r" b="b"/>
            <a:pathLst>
              <a:path w="10130181" h="12797071">
                <a:moveTo>
                  <a:pt x="0" y="0"/>
                </a:moveTo>
                <a:lnTo>
                  <a:pt x="10130181" y="0"/>
                </a:lnTo>
                <a:lnTo>
                  <a:pt x="10130181" y="12797071"/>
                </a:lnTo>
                <a:lnTo>
                  <a:pt x="0" y="12797071"/>
                </a:lnTo>
                <a:lnTo>
                  <a:pt x="0" y="0"/>
                </a:lnTo>
                <a:close/>
              </a:path>
            </a:pathLst>
          </a:custGeom>
          <a:blipFill>
            <a:blip r:embed="rId3">
              <a:alphaModFix amt="75000"/>
            </a:blip>
            <a:stretch>
              <a:fillRect l="-3258" r="-5284"/>
            </a:stretch>
          </a:blipFill>
        </p:spPr>
      </p:sp>
      <p:sp>
        <p:nvSpPr>
          <p:cNvPr id="6" name="TextBox 6"/>
          <p:cNvSpPr txBox="1"/>
          <p:nvPr/>
        </p:nvSpPr>
        <p:spPr>
          <a:xfrm>
            <a:off x="971550" y="2137359"/>
            <a:ext cx="10320368" cy="1397669"/>
          </a:xfrm>
          <a:prstGeom prst="rect">
            <a:avLst/>
          </a:prstGeom>
        </p:spPr>
        <p:txBody>
          <a:bodyPr lIns="0" tIns="0" rIns="0" bIns="0" rtlCol="0" anchor="t">
            <a:spAutoFit/>
          </a:bodyPr>
          <a:lstStyle/>
          <a:p>
            <a:pPr algn="l">
              <a:lnSpc>
                <a:spcPts val="10400"/>
              </a:lnSpc>
            </a:pPr>
            <a:r>
              <a:rPr lang="en-US" sz="10400" b="1" dirty="0">
                <a:solidFill>
                  <a:srgbClr val="0A874C"/>
                </a:solidFill>
                <a:latin typeface="Neue Montreal Bold"/>
                <a:ea typeface="Neue Montreal Bold"/>
                <a:cs typeface="Neue Montreal Bold"/>
                <a:sym typeface="Neue Montreal Bold"/>
              </a:rPr>
              <a:t>13      Trades</a:t>
            </a:r>
          </a:p>
        </p:txBody>
      </p:sp>
      <p:sp>
        <p:nvSpPr>
          <p:cNvPr id="7" name="TextBox 7"/>
          <p:cNvSpPr txBox="1"/>
          <p:nvPr/>
        </p:nvSpPr>
        <p:spPr>
          <a:xfrm>
            <a:off x="971550" y="4535153"/>
            <a:ext cx="9772650" cy="1397669"/>
          </a:xfrm>
          <a:prstGeom prst="rect">
            <a:avLst/>
          </a:prstGeom>
        </p:spPr>
        <p:txBody>
          <a:bodyPr wrap="square" lIns="0" tIns="0" rIns="0" bIns="0" rtlCol="0" anchor="t">
            <a:spAutoFit/>
          </a:bodyPr>
          <a:lstStyle/>
          <a:p>
            <a:pPr marL="0" lvl="0" indent="0" algn="l">
              <a:lnSpc>
                <a:spcPts val="10400"/>
              </a:lnSpc>
              <a:spcBef>
                <a:spcPct val="0"/>
              </a:spcBef>
            </a:pPr>
            <a:r>
              <a:rPr lang="en-US" sz="10400" b="1" u="none" strike="noStrike" dirty="0">
                <a:solidFill>
                  <a:srgbClr val="004AAD"/>
                </a:solidFill>
                <a:latin typeface="Neue Montreal Bold"/>
                <a:ea typeface="Neue Montreal Bold"/>
                <a:cs typeface="Neue Montreal Bold"/>
                <a:sym typeface="Neue Montreal Bold"/>
              </a:rPr>
              <a:t>21      Markets</a:t>
            </a:r>
          </a:p>
        </p:txBody>
      </p:sp>
      <p:sp>
        <p:nvSpPr>
          <p:cNvPr id="8" name="TextBox 8"/>
          <p:cNvSpPr txBox="1"/>
          <p:nvPr/>
        </p:nvSpPr>
        <p:spPr>
          <a:xfrm>
            <a:off x="971550" y="6935578"/>
            <a:ext cx="9303884" cy="1397636"/>
          </a:xfrm>
          <a:prstGeom prst="rect">
            <a:avLst/>
          </a:prstGeom>
        </p:spPr>
        <p:txBody>
          <a:bodyPr lIns="0" tIns="0" rIns="0" bIns="0" rtlCol="0" anchor="t">
            <a:spAutoFit/>
          </a:bodyPr>
          <a:lstStyle/>
          <a:p>
            <a:pPr marL="0" lvl="0" indent="0" algn="l">
              <a:lnSpc>
                <a:spcPts val="10400"/>
              </a:lnSpc>
              <a:spcBef>
                <a:spcPct val="0"/>
              </a:spcBef>
            </a:pPr>
            <a:r>
              <a:rPr lang="en-US" sz="10400" b="1" u="none" strike="noStrike" dirty="0">
                <a:solidFill>
                  <a:srgbClr val="E02D02"/>
                </a:solidFill>
                <a:latin typeface="Neue Montreal Bold"/>
                <a:ea typeface="Neue Montreal Bold"/>
                <a:cs typeface="Neue Montreal Bold"/>
                <a:sym typeface="Neue Montreal Bold"/>
              </a:rPr>
              <a:t>746  Port Pairs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0000"/>
          </a:blip>
          <a:stretch>
            <a:fillRect/>
          </a:stretch>
        </p:blipFill>
        <p:spPr>
          <a:xfrm>
            <a:off x="1553756" y="2445551"/>
            <a:ext cx="7629590" cy="7618506"/>
          </a:xfrm>
          <a:prstGeom prst="rect">
            <a:avLst/>
          </a:prstGeom>
        </p:spPr>
      </p:pic>
      <p:sp>
        <p:nvSpPr>
          <p:cNvPr id="3" name="TextBox 3"/>
          <p:cNvSpPr txBox="1"/>
          <p:nvPr/>
        </p:nvSpPr>
        <p:spPr>
          <a:xfrm>
            <a:off x="528735"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Regional</a:t>
            </a:r>
          </a:p>
        </p:txBody>
      </p:sp>
      <p:sp>
        <p:nvSpPr>
          <p:cNvPr id="4" name="Freeform 4"/>
          <p:cNvSpPr/>
          <p:nvPr/>
        </p:nvSpPr>
        <p:spPr>
          <a:xfrm>
            <a:off x="9285159" y="-1134277"/>
            <a:ext cx="10130181" cy="12797071"/>
          </a:xfrm>
          <a:custGeom>
            <a:avLst/>
            <a:gdLst/>
            <a:ahLst/>
            <a:cxnLst/>
            <a:rect l="l" t="t" r="r" b="b"/>
            <a:pathLst>
              <a:path w="10130181" h="12797071">
                <a:moveTo>
                  <a:pt x="0" y="0"/>
                </a:moveTo>
                <a:lnTo>
                  <a:pt x="10130181" y="0"/>
                </a:lnTo>
                <a:lnTo>
                  <a:pt x="10130181" y="12797071"/>
                </a:lnTo>
                <a:lnTo>
                  <a:pt x="0" y="12797071"/>
                </a:lnTo>
                <a:lnTo>
                  <a:pt x="0" y="0"/>
                </a:lnTo>
                <a:close/>
              </a:path>
            </a:pathLst>
          </a:custGeom>
          <a:blipFill>
            <a:blip r:embed="rId4">
              <a:alphaModFix amt="75000"/>
            </a:blip>
            <a:stretch>
              <a:fillRect l="-3258" r="-5284"/>
            </a:stretch>
          </a:blipFill>
        </p:spPr>
      </p:sp>
      <p:sp>
        <p:nvSpPr>
          <p:cNvPr id="5" name="Freeform 5"/>
          <p:cNvSpPr/>
          <p:nvPr/>
        </p:nvSpPr>
        <p:spPr>
          <a:xfrm>
            <a:off x="3955376" y="2491193"/>
            <a:ext cx="1927272" cy="1867044"/>
          </a:xfrm>
          <a:custGeom>
            <a:avLst/>
            <a:gdLst/>
            <a:ahLst/>
            <a:cxnLst/>
            <a:rect l="l" t="t" r="r" b="b"/>
            <a:pathLst>
              <a:path w="1927272" h="1867044">
                <a:moveTo>
                  <a:pt x="0" y="0"/>
                </a:moveTo>
                <a:lnTo>
                  <a:pt x="1927272" y="0"/>
                </a:lnTo>
                <a:lnTo>
                  <a:pt x="1927272" y="1867044"/>
                </a:lnTo>
                <a:lnTo>
                  <a:pt x="0" y="1867044"/>
                </a:lnTo>
                <a:lnTo>
                  <a:pt x="0" y="0"/>
                </a:lnTo>
                <a:close/>
              </a:path>
            </a:pathLst>
          </a:custGeom>
          <a:blipFill>
            <a:blip r:embed="rId5"/>
            <a:stretch>
              <a:fillRect/>
            </a:stretch>
          </a:blipFill>
        </p:spPr>
      </p:sp>
      <p:sp>
        <p:nvSpPr>
          <p:cNvPr id="6" name="TextBox 6"/>
          <p:cNvSpPr txBox="1"/>
          <p:nvPr/>
        </p:nvSpPr>
        <p:spPr>
          <a:xfrm>
            <a:off x="4391987" y="3106257"/>
            <a:ext cx="883358" cy="559323"/>
          </a:xfrm>
          <a:prstGeom prst="rect">
            <a:avLst/>
          </a:prstGeom>
        </p:spPr>
        <p:txBody>
          <a:bodyPr lIns="0" tIns="0" rIns="0" bIns="0" rtlCol="0" anchor="t">
            <a:spAutoFit/>
          </a:bodyPr>
          <a:lstStyle/>
          <a:p>
            <a:pPr algn="ctr">
              <a:lnSpc>
                <a:spcPts val="4548"/>
              </a:lnSpc>
            </a:pPr>
            <a:r>
              <a:rPr lang="en-US" sz="3248" b="1" dirty="0">
                <a:solidFill>
                  <a:srgbClr val="FFFFFF"/>
                </a:solidFill>
                <a:latin typeface="Noto Sans T Chinese Bold"/>
                <a:ea typeface="Noto Sans T Chinese Bold"/>
                <a:cs typeface="Noto Sans T Chinese Bold"/>
                <a:sym typeface="Noto Sans T Chinese Bold"/>
              </a:rPr>
              <a:t>15%</a:t>
            </a:r>
          </a:p>
        </p:txBody>
      </p:sp>
      <p:sp>
        <p:nvSpPr>
          <p:cNvPr id="7" name="TextBox 7"/>
          <p:cNvSpPr txBox="1"/>
          <p:nvPr/>
        </p:nvSpPr>
        <p:spPr>
          <a:xfrm>
            <a:off x="3785861" y="4472208"/>
            <a:ext cx="1426731" cy="315060"/>
          </a:xfrm>
          <a:prstGeom prst="rect">
            <a:avLst/>
          </a:prstGeom>
        </p:spPr>
        <p:txBody>
          <a:bodyPr lIns="0" tIns="0" rIns="0" bIns="0" rtlCol="0" anchor="t">
            <a:spAutoFit/>
          </a:bodyPr>
          <a:lstStyle/>
          <a:p>
            <a:pPr algn="ctr">
              <a:lnSpc>
                <a:spcPts val="2580"/>
              </a:lnSpc>
            </a:pPr>
            <a:r>
              <a:rPr lang="en-US" sz="1843" b="1">
                <a:solidFill>
                  <a:srgbClr val="000000"/>
                </a:solidFill>
                <a:latin typeface="Neue Montreal Bold"/>
                <a:ea typeface="Neue Montreal Bold"/>
                <a:cs typeface="Neue Montreal Bold"/>
                <a:sym typeface="Neue Montreal Bold"/>
              </a:rPr>
              <a:t>35,713  TEU</a:t>
            </a:r>
          </a:p>
        </p:txBody>
      </p:sp>
      <p:sp>
        <p:nvSpPr>
          <p:cNvPr id="8" name="TextBox 8"/>
          <p:cNvSpPr txBox="1"/>
          <p:nvPr/>
        </p:nvSpPr>
        <p:spPr>
          <a:xfrm>
            <a:off x="5395445" y="3851835"/>
            <a:ext cx="2347832" cy="344453"/>
          </a:xfrm>
          <a:prstGeom prst="rect">
            <a:avLst/>
          </a:prstGeom>
        </p:spPr>
        <p:txBody>
          <a:bodyPr wrap="square" lIns="0" tIns="0" rIns="0" bIns="0" rtlCol="0" anchor="t">
            <a:spAutoFit/>
          </a:bodyPr>
          <a:lstStyle/>
          <a:p>
            <a:pPr algn="ctr">
              <a:lnSpc>
                <a:spcPts val="2580"/>
              </a:lnSpc>
            </a:pPr>
            <a:r>
              <a:rPr lang="en-US" sz="3200" b="1" dirty="0">
                <a:solidFill>
                  <a:srgbClr val="000000"/>
                </a:solidFill>
                <a:latin typeface="Neue Montreal Bold"/>
                <a:ea typeface="Neue Montreal Bold"/>
                <a:cs typeface="Neue Montreal Bold"/>
                <a:sym typeface="Neue Montreal Bold"/>
              </a:rPr>
              <a:t>41,242  TEU</a:t>
            </a:r>
          </a:p>
        </p:txBody>
      </p:sp>
      <p:sp>
        <p:nvSpPr>
          <p:cNvPr id="9" name="TextBox 9"/>
          <p:cNvSpPr txBox="1"/>
          <p:nvPr/>
        </p:nvSpPr>
        <p:spPr>
          <a:xfrm>
            <a:off x="738578" y="1741675"/>
            <a:ext cx="11072422" cy="589905"/>
          </a:xfrm>
          <a:prstGeom prst="rect">
            <a:avLst/>
          </a:prstGeom>
        </p:spPr>
        <p:txBody>
          <a:bodyPr wrap="square" lIns="0" tIns="0" rIns="0" bIns="0" rtlCol="0" anchor="t">
            <a:spAutoFit/>
          </a:bodyPr>
          <a:lstStyle/>
          <a:p>
            <a:pPr marL="0" lvl="0" indent="0" algn="l">
              <a:lnSpc>
                <a:spcPts val="4600"/>
              </a:lnSpc>
              <a:spcBef>
                <a:spcPct val="0"/>
              </a:spcBef>
            </a:pPr>
            <a:r>
              <a:rPr lang="en-US" sz="4600" b="1" u="none" strike="noStrike" dirty="0">
                <a:solidFill>
                  <a:srgbClr val="0D0D0D"/>
                </a:solidFill>
                <a:latin typeface="Neue Montreal Bold"/>
                <a:ea typeface="Neue Montreal Bold"/>
                <a:cs typeface="Neue Montreal Bold"/>
                <a:sym typeface="Neue Montreal Bold"/>
              </a:rPr>
              <a:t>2024 ELA MKD Regional Performance</a:t>
            </a:r>
          </a:p>
        </p:txBody>
      </p:sp>
      <p:grpSp>
        <p:nvGrpSpPr>
          <p:cNvPr id="13" name="Group 2">
            <a:extLst>
              <a:ext uri="{FF2B5EF4-FFF2-40B4-BE49-F238E27FC236}">
                <a16:creationId xmlns:a16="http://schemas.microsoft.com/office/drawing/2014/main" id="{B8E1ABD7-94BA-713B-6F08-E22538D0108F}"/>
              </a:ext>
            </a:extLst>
          </p:cNvPr>
          <p:cNvGrpSpPr/>
          <p:nvPr/>
        </p:nvGrpSpPr>
        <p:grpSpPr>
          <a:xfrm>
            <a:off x="589933" y="411953"/>
            <a:ext cx="1973653" cy="965771"/>
            <a:chOff x="0" y="-23813"/>
            <a:chExt cx="519810" cy="254360"/>
          </a:xfrm>
        </p:grpSpPr>
        <p:sp>
          <p:nvSpPr>
            <p:cNvPr id="14" name="Freeform 3">
              <a:extLst>
                <a:ext uri="{FF2B5EF4-FFF2-40B4-BE49-F238E27FC236}">
                  <a16:creationId xmlns:a16="http://schemas.microsoft.com/office/drawing/2014/main" id="{EF5EC1A3-3B2C-EA81-B1AC-F22707B667F6}"/>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15" name="TextBox 4">
              <a:extLst>
                <a:ext uri="{FF2B5EF4-FFF2-40B4-BE49-F238E27FC236}">
                  <a16:creationId xmlns:a16="http://schemas.microsoft.com/office/drawing/2014/main" id="{C53C2D45-9FEB-2EDC-E7B1-C8E610A95014}"/>
                </a:ext>
              </a:extLst>
            </p:cNvPr>
            <p:cNvSpPr txBox="1"/>
            <p:nvPr/>
          </p:nvSpPr>
          <p:spPr>
            <a:xfrm>
              <a:off x="0" y="-23813"/>
              <a:ext cx="519810" cy="254360"/>
            </a:xfrm>
            <a:prstGeom prst="rect">
              <a:avLst/>
            </a:prstGeom>
          </p:spPr>
          <p:txBody>
            <a:bodyPr lIns="50800" tIns="50800" rIns="50800" bIns="50800" rtlCol="0" anchor="ctr"/>
            <a:lstStyle/>
            <a:p>
              <a:pPr marL="0" lvl="0" indent="0" algn="ctr">
                <a:lnSpc>
                  <a:spcPts val="3499"/>
                </a:lnSpc>
                <a:spcBef>
                  <a:spcPct val="0"/>
                </a:spcBef>
              </a:pPr>
              <a:r>
                <a:rPr lang="en-US" sz="2499" b="1" dirty="0">
                  <a:solidFill>
                    <a:srgbClr val="FFFFFF"/>
                  </a:solidFill>
                  <a:latin typeface="Neue Montreal Bold"/>
                  <a:ea typeface="Neue Montreal Bold"/>
                  <a:cs typeface="Neue Montreal Bold"/>
                  <a:sym typeface="Neue Montreal Bold"/>
                </a:rPr>
                <a:t>Regional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28743" y="-1255036"/>
            <a:ext cx="10130181" cy="12797071"/>
          </a:xfrm>
          <a:custGeom>
            <a:avLst/>
            <a:gdLst/>
            <a:ahLst/>
            <a:cxnLst/>
            <a:rect l="l" t="t" r="r" b="b"/>
            <a:pathLst>
              <a:path w="10130181" h="12797071">
                <a:moveTo>
                  <a:pt x="0" y="0"/>
                </a:moveTo>
                <a:lnTo>
                  <a:pt x="10130181" y="0"/>
                </a:lnTo>
                <a:lnTo>
                  <a:pt x="10130181" y="12797072"/>
                </a:lnTo>
                <a:lnTo>
                  <a:pt x="0" y="12797072"/>
                </a:lnTo>
                <a:lnTo>
                  <a:pt x="0" y="0"/>
                </a:lnTo>
                <a:close/>
              </a:path>
            </a:pathLst>
          </a:custGeom>
          <a:blipFill>
            <a:blip r:embed="rId3">
              <a:alphaModFix amt="75000"/>
            </a:blip>
            <a:stretch>
              <a:fillRect l="-3258" r="-5284"/>
            </a:stretch>
          </a:blipFill>
        </p:spPr>
      </p:sp>
      <p:grpSp>
        <p:nvGrpSpPr>
          <p:cNvPr id="3" name="Group 3"/>
          <p:cNvGrpSpPr/>
          <p:nvPr/>
        </p:nvGrpSpPr>
        <p:grpSpPr>
          <a:xfrm>
            <a:off x="10746750" y="188021"/>
            <a:ext cx="1889793" cy="2198584"/>
            <a:chOff x="0" y="0"/>
            <a:chExt cx="698500" cy="812635"/>
          </a:xfrm>
        </p:grpSpPr>
        <p:sp>
          <p:nvSpPr>
            <p:cNvPr id="4" name="Freeform 4"/>
            <p:cNvSpPr/>
            <p:nvPr/>
          </p:nvSpPr>
          <p:spPr>
            <a:xfrm>
              <a:off x="0" y="0"/>
              <a:ext cx="698500" cy="812635"/>
            </a:xfrm>
            <a:custGeom>
              <a:avLst/>
              <a:gdLst/>
              <a:ahLst/>
              <a:cxnLst/>
              <a:rect l="l" t="t" r="r" b="b"/>
              <a:pathLst>
                <a:path w="698500" h="812635">
                  <a:moveTo>
                    <a:pt x="349250" y="0"/>
                  </a:moveTo>
                  <a:lnTo>
                    <a:pt x="698500" y="203200"/>
                  </a:lnTo>
                  <a:lnTo>
                    <a:pt x="698500" y="609435"/>
                  </a:lnTo>
                  <a:lnTo>
                    <a:pt x="349250" y="812635"/>
                  </a:lnTo>
                  <a:lnTo>
                    <a:pt x="0" y="609435"/>
                  </a:lnTo>
                  <a:lnTo>
                    <a:pt x="0" y="203200"/>
                  </a:lnTo>
                  <a:lnTo>
                    <a:pt x="349250" y="0"/>
                  </a:lnTo>
                  <a:close/>
                </a:path>
              </a:pathLst>
            </a:custGeom>
            <a:gradFill rotWithShape="1">
              <a:gsLst>
                <a:gs pos="0">
                  <a:srgbClr val="0CC0DF">
                    <a:alpha val="20000"/>
                  </a:srgbClr>
                </a:gs>
                <a:gs pos="100000">
                  <a:srgbClr val="FFDE59">
                    <a:alpha val="20000"/>
                  </a:srgbClr>
                </a:gs>
              </a:gsLst>
              <a:lin ang="0"/>
            </a:gradFill>
            <a:ln w="12700">
              <a:solidFill>
                <a:srgbClr val="000000"/>
              </a:solidFill>
            </a:ln>
          </p:spPr>
        </p:sp>
      </p:grpSp>
      <p:grpSp>
        <p:nvGrpSpPr>
          <p:cNvPr id="5" name="Group 5"/>
          <p:cNvGrpSpPr/>
          <p:nvPr/>
        </p:nvGrpSpPr>
        <p:grpSpPr>
          <a:xfrm>
            <a:off x="2971702" y="3334601"/>
            <a:ext cx="1588007" cy="1847862"/>
            <a:chOff x="0" y="0"/>
            <a:chExt cx="698500" cy="812800"/>
          </a:xfrm>
        </p:grpSpPr>
        <p:sp>
          <p:nvSpPr>
            <p:cNvPr id="6" name="Freeform 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adFill rotWithShape="1">
              <a:gsLst>
                <a:gs pos="0">
                  <a:srgbClr val="0CC0DF">
                    <a:alpha val="20000"/>
                  </a:srgbClr>
                </a:gs>
                <a:gs pos="100000">
                  <a:srgbClr val="FFDE59">
                    <a:alpha val="20000"/>
                  </a:srgbClr>
                </a:gs>
              </a:gsLst>
              <a:lin ang="0"/>
            </a:gradFill>
            <a:ln w="12700">
              <a:solidFill>
                <a:srgbClr val="000000"/>
              </a:solidFill>
            </a:ln>
          </p:spPr>
        </p:sp>
      </p:grpSp>
      <p:grpSp>
        <p:nvGrpSpPr>
          <p:cNvPr id="7" name="Group 7"/>
          <p:cNvGrpSpPr/>
          <p:nvPr/>
        </p:nvGrpSpPr>
        <p:grpSpPr>
          <a:xfrm>
            <a:off x="2381304" y="5143500"/>
            <a:ext cx="3187760" cy="3714033"/>
            <a:chOff x="0" y="0"/>
            <a:chExt cx="698500" cy="813817"/>
          </a:xfrm>
        </p:grpSpPr>
        <p:sp>
          <p:nvSpPr>
            <p:cNvPr id="8" name="Freeform 8"/>
            <p:cNvSpPr/>
            <p:nvPr/>
          </p:nvSpPr>
          <p:spPr>
            <a:xfrm>
              <a:off x="0" y="0"/>
              <a:ext cx="698500" cy="813817"/>
            </a:xfrm>
            <a:custGeom>
              <a:avLst/>
              <a:gdLst/>
              <a:ahLst/>
              <a:cxnLst/>
              <a:rect l="l" t="t" r="r" b="b"/>
              <a:pathLst>
                <a:path w="698500" h="813817">
                  <a:moveTo>
                    <a:pt x="349250" y="0"/>
                  </a:moveTo>
                  <a:lnTo>
                    <a:pt x="698500" y="203200"/>
                  </a:lnTo>
                  <a:lnTo>
                    <a:pt x="698500" y="610617"/>
                  </a:lnTo>
                  <a:lnTo>
                    <a:pt x="349250" y="813817"/>
                  </a:lnTo>
                  <a:lnTo>
                    <a:pt x="0" y="610617"/>
                  </a:lnTo>
                  <a:lnTo>
                    <a:pt x="0" y="203200"/>
                  </a:lnTo>
                  <a:lnTo>
                    <a:pt x="349250" y="0"/>
                  </a:lnTo>
                  <a:close/>
                </a:path>
              </a:pathLst>
            </a:custGeom>
            <a:gradFill rotWithShape="1">
              <a:gsLst>
                <a:gs pos="0">
                  <a:srgbClr val="0CC0DF">
                    <a:alpha val="20000"/>
                  </a:srgbClr>
                </a:gs>
                <a:gs pos="100000">
                  <a:srgbClr val="FFDE59">
                    <a:alpha val="20000"/>
                  </a:srgbClr>
                </a:gs>
              </a:gsLst>
              <a:lin ang="0"/>
            </a:gradFill>
            <a:ln w="12700">
              <a:solidFill>
                <a:srgbClr val="000000"/>
              </a:solidFill>
            </a:ln>
          </p:spPr>
        </p:sp>
      </p:grpSp>
      <p:sp>
        <p:nvSpPr>
          <p:cNvPr id="9" name="Freeform 9"/>
          <p:cNvSpPr/>
          <p:nvPr/>
        </p:nvSpPr>
        <p:spPr>
          <a:xfrm>
            <a:off x="7359986" y="487128"/>
            <a:ext cx="2049707" cy="771202"/>
          </a:xfrm>
          <a:custGeom>
            <a:avLst/>
            <a:gdLst/>
            <a:ahLst/>
            <a:cxnLst/>
            <a:rect l="l" t="t" r="r" b="b"/>
            <a:pathLst>
              <a:path w="2049707" h="771202">
                <a:moveTo>
                  <a:pt x="0" y="0"/>
                </a:moveTo>
                <a:lnTo>
                  <a:pt x="2049707" y="0"/>
                </a:lnTo>
                <a:lnTo>
                  <a:pt x="2049707" y="771202"/>
                </a:lnTo>
                <a:lnTo>
                  <a:pt x="0" y="771202"/>
                </a:lnTo>
                <a:lnTo>
                  <a:pt x="0" y="0"/>
                </a:lnTo>
                <a:close/>
              </a:path>
            </a:pathLst>
          </a:custGeom>
          <a:blipFill>
            <a:blip r:embed="rId4"/>
            <a:stretch>
              <a:fillRect/>
            </a:stretch>
          </a:blipFill>
        </p:spPr>
      </p:sp>
      <p:sp>
        <p:nvSpPr>
          <p:cNvPr id="10" name="TextBox 10"/>
          <p:cNvSpPr txBox="1"/>
          <p:nvPr/>
        </p:nvSpPr>
        <p:spPr>
          <a:xfrm>
            <a:off x="10746750" y="701013"/>
            <a:ext cx="1890471" cy="1048775"/>
          </a:xfrm>
          <a:prstGeom prst="rect">
            <a:avLst/>
          </a:prstGeom>
        </p:spPr>
        <p:txBody>
          <a:bodyPr lIns="0" tIns="0" rIns="0" bIns="0" rtlCol="0" anchor="t">
            <a:spAutoFit/>
          </a:bodyPr>
          <a:lstStyle/>
          <a:p>
            <a:pPr algn="ctr">
              <a:lnSpc>
                <a:spcPts val="8400"/>
              </a:lnSpc>
              <a:spcBef>
                <a:spcPct val="0"/>
              </a:spcBef>
            </a:pPr>
            <a:r>
              <a:rPr lang="en-US" sz="6000" b="1">
                <a:solidFill>
                  <a:srgbClr val="D95041"/>
                </a:solidFill>
                <a:latin typeface="Neue Montreal Bold"/>
                <a:ea typeface="Neue Montreal Bold"/>
                <a:cs typeface="Neue Montreal Bold"/>
                <a:sym typeface="Neue Montreal Bold"/>
              </a:rPr>
              <a:t>20%</a:t>
            </a:r>
          </a:p>
        </p:txBody>
      </p:sp>
      <p:sp>
        <p:nvSpPr>
          <p:cNvPr id="11" name="TextBox 11"/>
          <p:cNvSpPr txBox="1"/>
          <p:nvPr/>
        </p:nvSpPr>
        <p:spPr>
          <a:xfrm>
            <a:off x="2726372" y="3737848"/>
            <a:ext cx="1944773" cy="936592"/>
          </a:xfrm>
          <a:prstGeom prst="rect">
            <a:avLst/>
          </a:prstGeom>
        </p:spPr>
        <p:txBody>
          <a:bodyPr lIns="0" tIns="0" rIns="0" bIns="0" rtlCol="0" anchor="t">
            <a:spAutoFit/>
          </a:bodyPr>
          <a:lstStyle/>
          <a:p>
            <a:pPr algn="ctr">
              <a:lnSpc>
                <a:spcPts val="7699"/>
              </a:lnSpc>
              <a:spcBef>
                <a:spcPct val="0"/>
              </a:spcBef>
            </a:pPr>
            <a:r>
              <a:rPr lang="en-US" sz="5499" b="1">
                <a:solidFill>
                  <a:srgbClr val="5271FF"/>
                </a:solidFill>
                <a:latin typeface="Neue Montreal Bold"/>
                <a:ea typeface="Neue Montreal Bold"/>
                <a:cs typeface="Neue Montreal Bold"/>
                <a:sym typeface="Neue Montreal Bold"/>
              </a:rPr>
              <a:t>13%</a:t>
            </a:r>
          </a:p>
        </p:txBody>
      </p:sp>
      <p:sp>
        <p:nvSpPr>
          <p:cNvPr id="12" name="TextBox 12"/>
          <p:cNvSpPr txBox="1"/>
          <p:nvPr/>
        </p:nvSpPr>
        <p:spPr>
          <a:xfrm>
            <a:off x="2721602" y="6197072"/>
            <a:ext cx="2507165" cy="1452406"/>
          </a:xfrm>
          <a:prstGeom prst="rect">
            <a:avLst/>
          </a:prstGeom>
        </p:spPr>
        <p:txBody>
          <a:bodyPr lIns="0" tIns="0" rIns="0" bIns="0" rtlCol="0" anchor="t">
            <a:spAutoFit/>
          </a:bodyPr>
          <a:lstStyle/>
          <a:p>
            <a:pPr algn="ctr">
              <a:lnSpc>
                <a:spcPts val="11819"/>
              </a:lnSpc>
              <a:spcBef>
                <a:spcPct val="0"/>
              </a:spcBef>
            </a:pPr>
            <a:r>
              <a:rPr lang="en-US" sz="8442" b="1">
                <a:solidFill>
                  <a:srgbClr val="C43481"/>
                </a:solidFill>
                <a:latin typeface="Neue Montreal Bold"/>
                <a:ea typeface="Neue Montreal Bold"/>
                <a:cs typeface="Neue Montreal Bold"/>
                <a:sym typeface="Neue Montreal Bold"/>
              </a:rPr>
              <a:t>46%</a:t>
            </a:r>
          </a:p>
        </p:txBody>
      </p:sp>
      <p:sp>
        <p:nvSpPr>
          <p:cNvPr id="13" name="TextBox 13"/>
          <p:cNvSpPr txBox="1"/>
          <p:nvPr/>
        </p:nvSpPr>
        <p:spPr>
          <a:xfrm>
            <a:off x="12921600" y="927428"/>
            <a:ext cx="1245691" cy="650114"/>
          </a:xfrm>
          <a:prstGeom prst="rect">
            <a:avLst/>
          </a:prstGeom>
        </p:spPr>
        <p:txBody>
          <a:bodyPr lIns="0" tIns="0" rIns="0" bIns="0" rtlCol="0" anchor="t">
            <a:spAutoFit/>
          </a:bodyPr>
          <a:lstStyle/>
          <a:p>
            <a:pPr marL="0" lvl="0" indent="0" algn="ctr">
              <a:lnSpc>
                <a:spcPts val="4999"/>
              </a:lnSpc>
              <a:spcBef>
                <a:spcPct val="0"/>
              </a:spcBef>
            </a:pPr>
            <a:r>
              <a:rPr lang="en-US" sz="4999" b="1" u="none" strike="noStrike" dirty="0">
                <a:solidFill>
                  <a:srgbClr val="EB2030"/>
                </a:solidFill>
                <a:latin typeface="Bloc Heavy"/>
                <a:ea typeface="Bloc Heavy"/>
                <a:cs typeface="Bloc Heavy"/>
                <a:sym typeface="Bloc Heavy"/>
              </a:rPr>
              <a:t>USA</a:t>
            </a:r>
          </a:p>
        </p:txBody>
      </p:sp>
      <p:sp>
        <p:nvSpPr>
          <p:cNvPr id="14" name="TextBox 14"/>
          <p:cNvSpPr txBox="1"/>
          <p:nvPr/>
        </p:nvSpPr>
        <p:spPr>
          <a:xfrm>
            <a:off x="4979894" y="3856993"/>
            <a:ext cx="1734013" cy="650114"/>
          </a:xfrm>
          <a:prstGeom prst="rect">
            <a:avLst/>
          </a:prstGeom>
        </p:spPr>
        <p:txBody>
          <a:bodyPr lIns="0" tIns="0" rIns="0" bIns="0" rtlCol="0" anchor="t">
            <a:spAutoFit/>
          </a:bodyPr>
          <a:lstStyle/>
          <a:p>
            <a:pPr marL="0" lvl="0" indent="0" algn="ctr">
              <a:lnSpc>
                <a:spcPts val="4999"/>
              </a:lnSpc>
              <a:spcBef>
                <a:spcPct val="0"/>
              </a:spcBef>
            </a:pPr>
            <a:r>
              <a:rPr lang="en-US" sz="4999" b="1" u="none" strike="noStrike" dirty="0">
                <a:solidFill>
                  <a:srgbClr val="EB2030"/>
                </a:solidFill>
                <a:latin typeface="Bloc Heavy"/>
                <a:ea typeface="Bloc Heavy"/>
                <a:cs typeface="Bloc Heavy"/>
                <a:sym typeface="Bloc Heavy"/>
              </a:rPr>
              <a:t>WCCA</a:t>
            </a:r>
          </a:p>
        </p:txBody>
      </p:sp>
      <p:sp>
        <p:nvSpPr>
          <p:cNvPr id="15" name="TextBox 15"/>
          <p:cNvSpPr txBox="1"/>
          <p:nvPr/>
        </p:nvSpPr>
        <p:spPr>
          <a:xfrm>
            <a:off x="5846900" y="6683000"/>
            <a:ext cx="1747904" cy="650114"/>
          </a:xfrm>
          <a:prstGeom prst="rect">
            <a:avLst/>
          </a:prstGeom>
        </p:spPr>
        <p:txBody>
          <a:bodyPr lIns="0" tIns="0" rIns="0" bIns="0" rtlCol="0" anchor="t">
            <a:spAutoFit/>
          </a:bodyPr>
          <a:lstStyle/>
          <a:p>
            <a:pPr marL="0" lvl="0" indent="0" algn="ctr">
              <a:lnSpc>
                <a:spcPts val="4999"/>
              </a:lnSpc>
              <a:spcBef>
                <a:spcPct val="0"/>
              </a:spcBef>
            </a:pPr>
            <a:r>
              <a:rPr lang="en-US" sz="4999" b="1" u="none" strike="noStrike" dirty="0">
                <a:solidFill>
                  <a:srgbClr val="EB2030"/>
                </a:solidFill>
                <a:latin typeface="Bloc Heavy"/>
                <a:ea typeface="Bloc Heavy"/>
                <a:cs typeface="Bloc Heavy"/>
                <a:sym typeface="Bloc Heavy"/>
              </a:rPr>
              <a:t>WCSA</a:t>
            </a:r>
          </a:p>
        </p:txBody>
      </p:sp>
      <p:sp>
        <p:nvSpPr>
          <p:cNvPr id="16" name="TextBox 16"/>
          <p:cNvSpPr txBox="1"/>
          <p:nvPr/>
        </p:nvSpPr>
        <p:spPr>
          <a:xfrm>
            <a:off x="528735"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Regional</a:t>
            </a:r>
          </a:p>
        </p:txBody>
      </p:sp>
      <p:sp>
        <p:nvSpPr>
          <p:cNvPr id="17" name="TextBox 17"/>
          <p:cNvSpPr txBox="1"/>
          <p:nvPr/>
        </p:nvSpPr>
        <p:spPr>
          <a:xfrm>
            <a:off x="-1054778" y="9495708"/>
            <a:ext cx="5263077" cy="523941"/>
          </a:xfrm>
          <a:prstGeom prst="rect">
            <a:avLst/>
          </a:prstGeom>
        </p:spPr>
        <p:txBody>
          <a:bodyPr lIns="0" tIns="0" rIns="0" bIns="0" rtlCol="0" anchor="t">
            <a:spAutoFit/>
          </a:bodyPr>
          <a:lstStyle/>
          <a:p>
            <a:pPr algn="ctr">
              <a:lnSpc>
                <a:spcPts val="4200"/>
              </a:lnSpc>
            </a:pPr>
            <a:r>
              <a:rPr lang="en-US" sz="3000" b="1">
                <a:solidFill>
                  <a:srgbClr val="000000"/>
                </a:solidFill>
                <a:latin typeface="Noto Sans T Chinese Bold"/>
                <a:ea typeface="Noto Sans T Chinese Bold"/>
                <a:cs typeface="Noto Sans T Chinese Bold"/>
                <a:sym typeface="Noto Sans T Chinese Bold"/>
              </a:rPr>
              <a:t>Source: Olap</a:t>
            </a:r>
          </a:p>
        </p:txBody>
      </p:sp>
      <p:sp>
        <p:nvSpPr>
          <p:cNvPr id="18" name="TextBox 18"/>
          <p:cNvSpPr txBox="1"/>
          <p:nvPr/>
        </p:nvSpPr>
        <p:spPr>
          <a:xfrm>
            <a:off x="12214272" y="6859109"/>
            <a:ext cx="4917943" cy="650114"/>
          </a:xfrm>
          <a:prstGeom prst="rect">
            <a:avLst/>
          </a:prstGeom>
        </p:spPr>
        <p:txBody>
          <a:bodyPr lIns="0" tIns="0" rIns="0" bIns="0" rtlCol="0" anchor="t">
            <a:spAutoFit/>
          </a:bodyPr>
          <a:lstStyle/>
          <a:p>
            <a:pPr marL="0" lvl="0" indent="0" algn="ctr">
              <a:lnSpc>
                <a:spcPts val="4999"/>
              </a:lnSpc>
              <a:spcBef>
                <a:spcPct val="0"/>
              </a:spcBef>
            </a:pPr>
            <a:r>
              <a:rPr lang="en-US" sz="4999" b="1" dirty="0">
                <a:solidFill>
                  <a:srgbClr val="EB2030"/>
                </a:solidFill>
                <a:latin typeface="Bloc Heavy"/>
                <a:ea typeface="Bloc Heavy"/>
                <a:cs typeface="Bloc Heavy"/>
                <a:sym typeface="Bloc Heavy"/>
              </a:rPr>
              <a:t>TOTAL GPS 8.4M</a:t>
            </a:r>
          </a:p>
        </p:txBody>
      </p:sp>
      <p:grpSp>
        <p:nvGrpSpPr>
          <p:cNvPr id="19" name="Group 19"/>
          <p:cNvGrpSpPr/>
          <p:nvPr/>
        </p:nvGrpSpPr>
        <p:grpSpPr>
          <a:xfrm>
            <a:off x="14369683" y="2368341"/>
            <a:ext cx="1317997" cy="1533669"/>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adFill rotWithShape="1">
              <a:gsLst>
                <a:gs pos="0">
                  <a:srgbClr val="0CC0DF">
                    <a:alpha val="20000"/>
                  </a:srgbClr>
                </a:gs>
                <a:gs pos="100000">
                  <a:srgbClr val="FFDE59">
                    <a:alpha val="20000"/>
                  </a:srgbClr>
                </a:gs>
              </a:gsLst>
              <a:lin ang="0"/>
            </a:gradFill>
            <a:ln w="12700">
              <a:solidFill>
                <a:srgbClr val="000000"/>
              </a:solidFill>
            </a:ln>
          </p:spPr>
        </p:sp>
      </p:grpSp>
      <p:sp>
        <p:nvSpPr>
          <p:cNvPr id="21" name="TextBox 21"/>
          <p:cNvSpPr txBox="1"/>
          <p:nvPr/>
        </p:nvSpPr>
        <p:spPr>
          <a:xfrm>
            <a:off x="14056295" y="2757383"/>
            <a:ext cx="1944773" cy="679384"/>
          </a:xfrm>
          <a:prstGeom prst="rect">
            <a:avLst/>
          </a:prstGeom>
        </p:spPr>
        <p:txBody>
          <a:bodyPr lIns="0" tIns="0" rIns="0" bIns="0" rtlCol="0" anchor="t">
            <a:spAutoFit/>
          </a:bodyPr>
          <a:lstStyle/>
          <a:p>
            <a:pPr algn="ctr">
              <a:lnSpc>
                <a:spcPts val="5599"/>
              </a:lnSpc>
              <a:spcBef>
                <a:spcPct val="0"/>
              </a:spcBef>
            </a:pPr>
            <a:r>
              <a:rPr lang="en-US" sz="3999" b="1">
                <a:solidFill>
                  <a:srgbClr val="A80707"/>
                </a:solidFill>
                <a:latin typeface="Neue Montreal Bold"/>
                <a:ea typeface="Neue Montreal Bold"/>
                <a:cs typeface="Neue Montreal Bold"/>
                <a:sym typeface="Neue Montreal Bold"/>
              </a:rPr>
              <a:t>6%</a:t>
            </a:r>
          </a:p>
        </p:txBody>
      </p:sp>
      <p:sp>
        <p:nvSpPr>
          <p:cNvPr id="22" name="TextBox 22"/>
          <p:cNvSpPr txBox="1"/>
          <p:nvPr/>
        </p:nvSpPr>
        <p:spPr>
          <a:xfrm>
            <a:off x="15813940" y="2827260"/>
            <a:ext cx="1550139" cy="599523"/>
          </a:xfrm>
          <a:prstGeom prst="rect">
            <a:avLst/>
          </a:prstGeom>
        </p:spPr>
        <p:txBody>
          <a:bodyPr lIns="0" tIns="0" rIns="0" bIns="0" rtlCol="0" anchor="t">
            <a:spAutoFit/>
          </a:bodyPr>
          <a:lstStyle/>
          <a:p>
            <a:pPr marL="0" lvl="0" indent="0" algn="ctr">
              <a:lnSpc>
                <a:spcPts val="4639"/>
              </a:lnSpc>
              <a:spcBef>
                <a:spcPct val="0"/>
              </a:spcBef>
            </a:pPr>
            <a:r>
              <a:rPr lang="en-US" sz="4639" b="1" dirty="0">
                <a:solidFill>
                  <a:srgbClr val="EB2030"/>
                </a:solidFill>
                <a:latin typeface="Bloc Heavy"/>
                <a:ea typeface="Bloc Heavy"/>
                <a:cs typeface="Bloc Heavy"/>
                <a:sym typeface="Bloc Heavy"/>
              </a:rPr>
              <a:t>CARB</a:t>
            </a:r>
          </a:p>
        </p:txBody>
      </p:sp>
      <p:sp>
        <p:nvSpPr>
          <p:cNvPr id="23" name="Freeform 23"/>
          <p:cNvSpPr/>
          <p:nvPr/>
        </p:nvSpPr>
        <p:spPr>
          <a:xfrm>
            <a:off x="4671146" y="2326209"/>
            <a:ext cx="2049707" cy="771202"/>
          </a:xfrm>
          <a:custGeom>
            <a:avLst/>
            <a:gdLst/>
            <a:ahLst/>
            <a:cxnLst/>
            <a:rect l="l" t="t" r="r" b="b"/>
            <a:pathLst>
              <a:path w="2049707" h="771202">
                <a:moveTo>
                  <a:pt x="0" y="0"/>
                </a:moveTo>
                <a:lnTo>
                  <a:pt x="2049706" y="0"/>
                </a:lnTo>
                <a:lnTo>
                  <a:pt x="2049706" y="771202"/>
                </a:lnTo>
                <a:lnTo>
                  <a:pt x="0" y="771202"/>
                </a:lnTo>
                <a:lnTo>
                  <a:pt x="0" y="0"/>
                </a:lnTo>
                <a:close/>
              </a:path>
            </a:pathLst>
          </a:custGeom>
          <a:blipFill>
            <a:blip r:embed="rId4"/>
            <a:stretch>
              <a:fillRect/>
            </a:stretch>
          </a:blipFill>
        </p:spPr>
      </p:sp>
      <p:sp>
        <p:nvSpPr>
          <p:cNvPr id="24" name="TextBox 24"/>
          <p:cNvSpPr txBox="1"/>
          <p:nvPr/>
        </p:nvSpPr>
        <p:spPr>
          <a:xfrm>
            <a:off x="4514723" y="1918003"/>
            <a:ext cx="944232" cy="650114"/>
          </a:xfrm>
          <a:prstGeom prst="rect">
            <a:avLst/>
          </a:prstGeom>
        </p:spPr>
        <p:txBody>
          <a:bodyPr lIns="0" tIns="0" rIns="0" bIns="0" rtlCol="0" anchor="t">
            <a:spAutoFit/>
          </a:bodyPr>
          <a:lstStyle/>
          <a:p>
            <a:pPr marL="0" lvl="0" indent="0" algn="ctr">
              <a:lnSpc>
                <a:spcPts val="4999"/>
              </a:lnSpc>
              <a:spcBef>
                <a:spcPct val="0"/>
              </a:spcBef>
            </a:pPr>
            <a:r>
              <a:rPr lang="en-US" sz="4999" b="1" dirty="0">
                <a:solidFill>
                  <a:srgbClr val="EB2030"/>
                </a:solidFill>
                <a:latin typeface="Bloc Heavy"/>
                <a:ea typeface="Bloc Heavy"/>
                <a:cs typeface="Bloc Heavy"/>
                <a:sym typeface="Bloc Heavy"/>
              </a:rPr>
              <a:t>MX</a:t>
            </a:r>
          </a:p>
        </p:txBody>
      </p:sp>
      <p:grpSp>
        <p:nvGrpSpPr>
          <p:cNvPr id="25" name="Group 25"/>
          <p:cNvGrpSpPr/>
          <p:nvPr/>
        </p:nvGrpSpPr>
        <p:grpSpPr>
          <a:xfrm>
            <a:off x="2500954" y="1287313"/>
            <a:ext cx="1588007" cy="1847862"/>
            <a:chOff x="0" y="0"/>
            <a:chExt cx="698500" cy="812800"/>
          </a:xfrm>
        </p:grpSpPr>
        <p:sp>
          <p:nvSpPr>
            <p:cNvPr id="26" name="Freeform 2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adFill rotWithShape="1">
              <a:gsLst>
                <a:gs pos="0">
                  <a:srgbClr val="0CC0DF">
                    <a:alpha val="20000"/>
                  </a:srgbClr>
                </a:gs>
                <a:gs pos="100000">
                  <a:srgbClr val="FFDE59">
                    <a:alpha val="20000"/>
                  </a:srgbClr>
                </a:gs>
              </a:gsLst>
              <a:lin ang="0"/>
            </a:gradFill>
            <a:ln w="12700">
              <a:solidFill>
                <a:srgbClr val="000000"/>
              </a:solidFill>
            </a:ln>
          </p:spPr>
        </p:sp>
      </p:grpSp>
      <p:sp>
        <p:nvSpPr>
          <p:cNvPr id="27" name="TextBox 27"/>
          <p:cNvSpPr txBox="1"/>
          <p:nvPr/>
        </p:nvSpPr>
        <p:spPr>
          <a:xfrm>
            <a:off x="2255625" y="1690560"/>
            <a:ext cx="1944773" cy="936592"/>
          </a:xfrm>
          <a:prstGeom prst="rect">
            <a:avLst/>
          </a:prstGeom>
        </p:spPr>
        <p:txBody>
          <a:bodyPr lIns="0" tIns="0" rIns="0" bIns="0" rtlCol="0" anchor="t">
            <a:spAutoFit/>
          </a:bodyPr>
          <a:lstStyle/>
          <a:p>
            <a:pPr algn="ctr">
              <a:lnSpc>
                <a:spcPts val="7699"/>
              </a:lnSpc>
              <a:spcBef>
                <a:spcPct val="0"/>
              </a:spcBef>
            </a:pPr>
            <a:r>
              <a:rPr lang="en-US" sz="5499" b="1" dirty="0">
                <a:solidFill>
                  <a:srgbClr val="5271FF"/>
                </a:solidFill>
                <a:latin typeface="Neue Montreal Bold"/>
                <a:ea typeface="Neue Montreal Bold"/>
                <a:cs typeface="Neue Montreal Bold"/>
                <a:sym typeface="Neue Montreal Bold"/>
              </a:rPr>
              <a:t>15%</a:t>
            </a:r>
          </a:p>
        </p:txBody>
      </p:sp>
      <p:grpSp>
        <p:nvGrpSpPr>
          <p:cNvPr id="31" name="Group 2">
            <a:extLst>
              <a:ext uri="{FF2B5EF4-FFF2-40B4-BE49-F238E27FC236}">
                <a16:creationId xmlns:a16="http://schemas.microsoft.com/office/drawing/2014/main" id="{21E7F25F-00BC-E52A-3101-BCF1E62BEC8B}"/>
              </a:ext>
            </a:extLst>
          </p:cNvPr>
          <p:cNvGrpSpPr/>
          <p:nvPr/>
        </p:nvGrpSpPr>
        <p:grpSpPr>
          <a:xfrm>
            <a:off x="589933" y="411953"/>
            <a:ext cx="1973653" cy="965771"/>
            <a:chOff x="0" y="-23813"/>
            <a:chExt cx="519810" cy="254360"/>
          </a:xfrm>
        </p:grpSpPr>
        <p:sp>
          <p:nvSpPr>
            <p:cNvPr id="32" name="Freeform 3">
              <a:extLst>
                <a:ext uri="{FF2B5EF4-FFF2-40B4-BE49-F238E27FC236}">
                  <a16:creationId xmlns:a16="http://schemas.microsoft.com/office/drawing/2014/main" id="{D8CFF671-BD2D-6EC1-EE3F-4B87DEF6B819}"/>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33" name="TextBox 4">
              <a:extLst>
                <a:ext uri="{FF2B5EF4-FFF2-40B4-BE49-F238E27FC236}">
                  <a16:creationId xmlns:a16="http://schemas.microsoft.com/office/drawing/2014/main" id="{E94A586A-8AD6-7E5C-7BAC-262A93471AC6}"/>
                </a:ext>
              </a:extLst>
            </p:cNvPr>
            <p:cNvSpPr txBox="1"/>
            <p:nvPr/>
          </p:nvSpPr>
          <p:spPr>
            <a:xfrm>
              <a:off x="0" y="-23813"/>
              <a:ext cx="519810" cy="254360"/>
            </a:xfrm>
            <a:prstGeom prst="rect">
              <a:avLst/>
            </a:prstGeom>
          </p:spPr>
          <p:txBody>
            <a:bodyPr lIns="50800" tIns="50800" rIns="50800" bIns="50800" rtlCol="0" anchor="ctr"/>
            <a:lstStyle/>
            <a:p>
              <a:pPr marL="0" lvl="0" indent="0" algn="ctr">
                <a:lnSpc>
                  <a:spcPts val="3499"/>
                </a:lnSpc>
                <a:spcBef>
                  <a:spcPct val="0"/>
                </a:spcBef>
              </a:pPr>
              <a:r>
                <a:rPr lang="en-US" sz="2499" b="1" dirty="0">
                  <a:solidFill>
                    <a:srgbClr val="FFFFFF"/>
                  </a:solidFill>
                  <a:latin typeface="Neue Montreal Bold"/>
                  <a:ea typeface="Neue Montreal Bold"/>
                  <a:cs typeface="Neue Montreal Bold"/>
                  <a:sym typeface="Neue Montreal Bold"/>
                </a:rPr>
                <a:t>Regional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0 L -0.22786 0.00278 " pathEditMode="relative" rAng="0" ptsTypes="AA">
                                      <p:cBhvr>
                                        <p:cTn id="6" dur="2000" fill="hold"/>
                                        <p:tgtEl>
                                          <p:spTgt spid="2"/>
                                        </p:tgtEl>
                                        <p:attrNameLst>
                                          <p:attrName>ppt_x</p:attrName>
                                          <p:attrName>ppt_y</p:attrName>
                                        </p:attrNameLst>
                                      </p:cBhvr>
                                      <p:rCtr x="-11398" y="139"/>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10" dur="2000" fill="hold"/>
                                        <p:tgtEl>
                                          <p:spTgt spid="2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38889E-7 3.45679E-6 L 0.11944 0.78549 " pathEditMode="relative" rAng="0" ptsTypes="AA">
                                      <p:cBhvr>
                                        <p:cTn id="14" dur="2000" fill="hold"/>
                                        <p:tgtEl>
                                          <p:spTgt spid="9"/>
                                        </p:tgtEl>
                                        <p:attrNameLst>
                                          <p:attrName>ppt_x</p:attrName>
                                          <p:attrName>ppt_y</p:attrName>
                                        </p:attrNameLst>
                                      </p:cBhvr>
                                      <p:rCtr x="5972" y="392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0000"/>
          </a:blip>
          <a:stretch>
            <a:fillRect/>
          </a:stretch>
        </p:blipFill>
        <p:spPr>
          <a:xfrm>
            <a:off x="653950" y="1793610"/>
            <a:ext cx="8364035" cy="8482475"/>
          </a:xfrm>
          <a:prstGeom prst="rect">
            <a:avLst/>
          </a:prstGeom>
        </p:spPr>
      </p:pic>
      <p:grpSp>
        <p:nvGrpSpPr>
          <p:cNvPr id="3" name="Group 3"/>
          <p:cNvGrpSpPr/>
          <p:nvPr/>
        </p:nvGrpSpPr>
        <p:grpSpPr>
          <a:xfrm>
            <a:off x="1922145" y="5918835"/>
            <a:ext cx="6475095" cy="114300"/>
            <a:chOff x="0" y="0"/>
            <a:chExt cx="8633460" cy="152400"/>
          </a:xfrm>
        </p:grpSpPr>
        <p:sp>
          <p:nvSpPr>
            <p:cNvPr id="4" name="Freeform 4"/>
            <p:cNvSpPr/>
            <p:nvPr/>
          </p:nvSpPr>
          <p:spPr>
            <a:xfrm>
              <a:off x="49530" y="50800"/>
              <a:ext cx="8531860" cy="177800"/>
            </a:xfrm>
            <a:custGeom>
              <a:avLst/>
              <a:gdLst/>
              <a:ahLst/>
              <a:cxnLst/>
              <a:rect l="l" t="t" r="r" b="b"/>
              <a:pathLst>
                <a:path w="8531860" h="177800">
                  <a:moveTo>
                    <a:pt x="25400" y="0"/>
                  </a:moveTo>
                  <a:cubicBezTo>
                    <a:pt x="8525510" y="8890"/>
                    <a:pt x="8531860" y="19050"/>
                    <a:pt x="8531860" y="27940"/>
                  </a:cubicBezTo>
                  <a:cubicBezTo>
                    <a:pt x="8530590" y="35560"/>
                    <a:pt x="8512810" y="50800"/>
                    <a:pt x="8503920" y="50800"/>
                  </a:cubicBezTo>
                  <a:cubicBezTo>
                    <a:pt x="8496300" y="52070"/>
                    <a:pt x="8486140" y="44450"/>
                    <a:pt x="8483600" y="38100"/>
                  </a:cubicBezTo>
                  <a:cubicBezTo>
                    <a:pt x="8481060" y="30480"/>
                    <a:pt x="8482330" y="12700"/>
                    <a:pt x="8488680" y="7620"/>
                  </a:cubicBezTo>
                  <a:cubicBezTo>
                    <a:pt x="8495030" y="2540"/>
                    <a:pt x="8511540" y="1270"/>
                    <a:pt x="8519160" y="3810"/>
                  </a:cubicBezTo>
                  <a:cubicBezTo>
                    <a:pt x="8525510" y="7620"/>
                    <a:pt x="8531860" y="17780"/>
                    <a:pt x="8531860" y="24130"/>
                  </a:cubicBezTo>
                  <a:cubicBezTo>
                    <a:pt x="8530590" y="33020"/>
                    <a:pt x="8525510" y="43180"/>
                    <a:pt x="8506460" y="50800"/>
                  </a:cubicBezTo>
                  <a:cubicBezTo>
                    <a:pt x="8210550" y="177800"/>
                    <a:pt x="318770" y="162560"/>
                    <a:pt x="25400" y="50800"/>
                  </a:cubicBezTo>
                  <a:cubicBezTo>
                    <a:pt x="7620" y="44450"/>
                    <a:pt x="1270" y="36830"/>
                    <a:pt x="1270" y="29210"/>
                  </a:cubicBezTo>
                  <a:cubicBezTo>
                    <a:pt x="0" y="20320"/>
                    <a:pt x="25400" y="0"/>
                    <a:pt x="25400" y="0"/>
                  </a:cubicBezTo>
                </a:path>
              </a:pathLst>
            </a:custGeom>
            <a:solidFill>
              <a:srgbClr val="FF3131"/>
            </a:solidFill>
            <a:ln cap="sq">
              <a:noFill/>
              <a:prstDash val="solid"/>
              <a:miter/>
            </a:ln>
          </p:spPr>
        </p:sp>
      </p:grpSp>
      <p:grpSp>
        <p:nvGrpSpPr>
          <p:cNvPr id="5" name="Group 5"/>
          <p:cNvGrpSpPr/>
          <p:nvPr/>
        </p:nvGrpSpPr>
        <p:grpSpPr>
          <a:xfrm>
            <a:off x="5196840" y="7643812"/>
            <a:ext cx="111442" cy="108585"/>
            <a:chOff x="0" y="0"/>
            <a:chExt cx="148590" cy="144780"/>
          </a:xfrm>
        </p:grpSpPr>
        <p:sp>
          <p:nvSpPr>
            <p:cNvPr id="6" name="Freeform 6"/>
            <p:cNvSpPr/>
            <p:nvPr/>
          </p:nvSpPr>
          <p:spPr>
            <a:xfrm>
              <a:off x="45720" y="45720"/>
              <a:ext cx="50800" cy="52070"/>
            </a:xfrm>
            <a:custGeom>
              <a:avLst/>
              <a:gdLst/>
              <a:ahLst/>
              <a:cxnLst/>
              <a:rect l="l" t="t" r="r" b="b"/>
              <a:pathLst>
                <a:path w="50800" h="52070">
                  <a:moveTo>
                    <a:pt x="50800" y="17780"/>
                  </a:moveTo>
                  <a:cubicBezTo>
                    <a:pt x="29210" y="52070"/>
                    <a:pt x="8890" y="45720"/>
                    <a:pt x="5080" y="38100"/>
                  </a:cubicBezTo>
                  <a:cubicBezTo>
                    <a:pt x="0" y="31750"/>
                    <a:pt x="3810" y="10160"/>
                    <a:pt x="11430" y="5080"/>
                  </a:cubicBezTo>
                  <a:cubicBezTo>
                    <a:pt x="17780" y="0"/>
                    <a:pt x="44450" y="7620"/>
                    <a:pt x="44450" y="7620"/>
                  </a:cubicBezTo>
                </a:path>
              </a:pathLst>
            </a:custGeom>
            <a:solidFill>
              <a:srgbClr val="FF3131"/>
            </a:solidFill>
            <a:ln cap="sq">
              <a:noFill/>
              <a:prstDash val="solid"/>
              <a:miter/>
            </a:ln>
          </p:spPr>
        </p:sp>
      </p:grpSp>
      <p:sp>
        <p:nvSpPr>
          <p:cNvPr id="7" name="Freeform 7"/>
          <p:cNvSpPr/>
          <p:nvPr/>
        </p:nvSpPr>
        <p:spPr>
          <a:xfrm>
            <a:off x="2729148" y="6034848"/>
            <a:ext cx="4861090" cy="2776898"/>
          </a:xfrm>
          <a:custGeom>
            <a:avLst/>
            <a:gdLst/>
            <a:ahLst/>
            <a:cxnLst/>
            <a:rect l="l" t="t" r="r" b="b"/>
            <a:pathLst>
              <a:path w="4861090" h="2776898">
                <a:moveTo>
                  <a:pt x="0" y="0"/>
                </a:moveTo>
                <a:lnTo>
                  <a:pt x="4861089" y="0"/>
                </a:lnTo>
                <a:lnTo>
                  <a:pt x="4861089" y="2776897"/>
                </a:lnTo>
                <a:lnTo>
                  <a:pt x="0" y="27768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528735"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Regional</a:t>
            </a:r>
          </a:p>
        </p:txBody>
      </p:sp>
      <p:sp>
        <p:nvSpPr>
          <p:cNvPr id="9" name="TextBox 9"/>
          <p:cNvSpPr txBox="1"/>
          <p:nvPr/>
        </p:nvSpPr>
        <p:spPr>
          <a:xfrm>
            <a:off x="2162730" y="1878731"/>
            <a:ext cx="6068219" cy="621752"/>
          </a:xfrm>
          <a:prstGeom prst="rect">
            <a:avLst/>
          </a:prstGeom>
        </p:spPr>
        <p:txBody>
          <a:bodyPr lIns="0" tIns="0" rIns="0" bIns="0" rtlCol="0" anchor="t">
            <a:spAutoFit/>
          </a:bodyPr>
          <a:lstStyle/>
          <a:p>
            <a:pPr marL="0" lvl="0" indent="0" algn="l">
              <a:lnSpc>
                <a:spcPts val="4600"/>
              </a:lnSpc>
              <a:spcBef>
                <a:spcPct val="0"/>
              </a:spcBef>
            </a:pPr>
            <a:r>
              <a:rPr lang="en-US" sz="4600" b="1" u="none" strike="noStrike">
                <a:solidFill>
                  <a:srgbClr val="0D0D0D"/>
                </a:solidFill>
                <a:latin typeface="Neue Montreal Bold"/>
                <a:ea typeface="Neue Montreal Bold"/>
                <a:cs typeface="Neue Montreal Bold"/>
                <a:sym typeface="Neue Montreal Bold"/>
              </a:rPr>
              <a:t>2024 ELA MKD Budget</a:t>
            </a:r>
          </a:p>
        </p:txBody>
      </p:sp>
      <p:sp>
        <p:nvSpPr>
          <p:cNvPr id="10" name="Freeform 10"/>
          <p:cNvSpPr/>
          <p:nvPr/>
        </p:nvSpPr>
        <p:spPr>
          <a:xfrm>
            <a:off x="9464906" y="-1120450"/>
            <a:ext cx="10130181" cy="12797071"/>
          </a:xfrm>
          <a:custGeom>
            <a:avLst/>
            <a:gdLst/>
            <a:ahLst/>
            <a:cxnLst/>
            <a:rect l="l" t="t" r="r" b="b"/>
            <a:pathLst>
              <a:path w="10130181" h="12797071">
                <a:moveTo>
                  <a:pt x="0" y="0"/>
                </a:moveTo>
                <a:lnTo>
                  <a:pt x="10130181" y="0"/>
                </a:lnTo>
                <a:lnTo>
                  <a:pt x="10130181" y="12797071"/>
                </a:lnTo>
                <a:lnTo>
                  <a:pt x="0" y="12797071"/>
                </a:lnTo>
                <a:lnTo>
                  <a:pt x="0" y="0"/>
                </a:lnTo>
                <a:close/>
              </a:path>
            </a:pathLst>
          </a:custGeom>
          <a:blipFill>
            <a:blip r:embed="rId6">
              <a:alphaModFix amt="75000"/>
            </a:blip>
            <a:stretch>
              <a:fillRect l="-3258" r="-5284"/>
            </a:stretch>
          </a:blipFill>
        </p:spPr>
      </p:sp>
      <p:sp>
        <p:nvSpPr>
          <p:cNvPr id="11" name="TextBox 11"/>
          <p:cNvSpPr txBox="1"/>
          <p:nvPr/>
        </p:nvSpPr>
        <p:spPr>
          <a:xfrm>
            <a:off x="1850221" y="4378425"/>
            <a:ext cx="1426731" cy="349217"/>
          </a:xfrm>
          <a:prstGeom prst="rect">
            <a:avLst/>
          </a:prstGeom>
        </p:spPr>
        <p:txBody>
          <a:bodyPr lIns="0" tIns="0" rIns="0" bIns="0" rtlCol="0" anchor="t">
            <a:spAutoFit/>
          </a:bodyPr>
          <a:lstStyle/>
          <a:p>
            <a:pPr algn="ctr">
              <a:lnSpc>
                <a:spcPts val="2800"/>
              </a:lnSpc>
            </a:pPr>
            <a:r>
              <a:rPr lang="en-US" sz="2000" b="1">
                <a:solidFill>
                  <a:srgbClr val="000000"/>
                </a:solidFill>
                <a:latin typeface="Neue Montreal Bold"/>
                <a:ea typeface="Neue Montreal Bold"/>
                <a:cs typeface="Neue Montreal Bold"/>
                <a:sym typeface="Neue Montreal Bold"/>
              </a:rPr>
              <a:t>136%</a:t>
            </a:r>
          </a:p>
        </p:txBody>
      </p:sp>
      <p:sp>
        <p:nvSpPr>
          <p:cNvPr id="12" name="TextBox 12"/>
          <p:cNvSpPr txBox="1"/>
          <p:nvPr/>
        </p:nvSpPr>
        <p:spPr>
          <a:xfrm>
            <a:off x="3138685" y="4076833"/>
            <a:ext cx="1426731" cy="349217"/>
          </a:xfrm>
          <a:prstGeom prst="rect">
            <a:avLst/>
          </a:prstGeom>
        </p:spPr>
        <p:txBody>
          <a:bodyPr lIns="0" tIns="0" rIns="0" bIns="0" rtlCol="0" anchor="t">
            <a:spAutoFit/>
          </a:bodyPr>
          <a:lstStyle/>
          <a:p>
            <a:pPr algn="ctr">
              <a:lnSpc>
                <a:spcPts val="2800"/>
              </a:lnSpc>
            </a:pPr>
            <a:r>
              <a:rPr lang="en-US" sz="2000" b="1">
                <a:solidFill>
                  <a:srgbClr val="000000"/>
                </a:solidFill>
                <a:latin typeface="Neue Montreal Bold"/>
                <a:ea typeface="Neue Montreal Bold"/>
                <a:cs typeface="Neue Montreal Bold"/>
                <a:sym typeface="Neue Montreal Bold"/>
              </a:rPr>
              <a:t>143%</a:t>
            </a:r>
          </a:p>
        </p:txBody>
      </p:sp>
      <p:sp>
        <p:nvSpPr>
          <p:cNvPr id="13" name="TextBox 13"/>
          <p:cNvSpPr txBox="1"/>
          <p:nvPr/>
        </p:nvSpPr>
        <p:spPr>
          <a:xfrm>
            <a:off x="4446327" y="4227629"/>
            <a:ext cx="1426731" cy="349217"/>
          </a:xfrm>
          <a:prstGeom prst="rect">
            <a:avLst/>
          </a:prstGeom>
        </p:spPr>
        <p:txBody>
          <a:bodyPr lIns="0" tIns="0" rIns="0" bIns="0" rtlCol="0" anchor="t">
            <a:spAutoFit/>
          </a:bodyPr>
          <a:lstStyle/>
          <a:p>
            <a:pPr algn="ctr">
              <a:lnSpc>
                <a:spcPts val="2800"/>
              </a:lnSpc>
            </a:pPr>
            <a:r>
              <a:rPr lang="en-US" sz="2000" b="1">
                <a:solidFill>
                  <a:srgbClr val="000000"/>
                </a:solidFill>
                <a:latin typeface="Neue Montreal Bold"/>
                <a:ea typeface="Neue Montreal Bold"/>
                <a:cs typeface="Neue Montreal Bold"/>
                <a:sym typeface="Neue Montreal Bold"/>
              </a:rPr>
              <a:t>140%</a:t>
            </a:r>
          </a:p>
        </p:txBody>
      </p:sp>
      <p:sp>
        <p:nvSpPr>
          <p:cNvPr id="14" name="TextBox 14"/>
          <p:cNvSpPr txBox="1"/>
          <p:nvPr/>
        </p:nvSpPr>
        <p:spPr>
          <a:xfrm>
            <a:off x="5718691" y="5375553"/>
            <a:ext cx="1426731" cy="349217"/>
          </a:xfrm>
          <a:prstGeom prst="rect">
            <a:avLst/>
          </a:prstGeom>
        </p:spPr>
        <p:txBody>
          <a:bodyPr lIns="0" tIns="0" rIns="0" bIns="0" rtlCol="0" anchor="t">
            <a:spAutoFit/>
          </a:bodyPr>
          <a:lstStyle/>
          <a:p>
            <a:pPr algn="ctr">
              <a:lnSpc>
                <a:spcPts val="2800"/>
              </a:lnSpc>
            </a:pPr>
            <a:r>
              <a:rPr lang="en-US" sz="2000" b="1">
                <a:solidFill>
                  <a:srgbClr val="000000"/>
                </a:solidFill>
                <a:latin typeface="Neue Montreal Bold"/>
                <a:ea typeface="Neue Montreal Bold"/>
                <a:cs typeface="Neue Montreal Bold"/>
                <a:sym typeface="Neue Montreal Bold"/>
              </a:rPr>
              <a:t>105%</a:t>
            </a:r>
          </a:p>
        </p:txBody>
      </p:sp>
      <p:sp>
        <p:nvSpPr>
          <p:cNvPr id="15" name="TextBox 15"/>
          <p:cNvSpPr txBox="1"/>
          <p:nvPr/>
        </p:nvSpPr>
        <p:spPr>
          <a:xfrm>
            <a:off x="6970509" y="5375553"/>
            <a:ext cx="1426731" cy="349217"/>
          </a:xfrm>
          <a:prstGeom prst="rect">
            <a:avLst/>
          </a:prstGeom>
        </p:spPr>
        <p:txBody>
          <a:bodyPr lIns="0" tIns="0" rIns="0" bIns="0" rtlCol="0" anchor="t">
            <a:spAutoFit/>
          </a:bodyPr>
          <a:lstStyle/>
          <a:p>
            <a:pPr algn="ctr">
              <a:lnSpc>
                <a:spcPts val="2800"/>
              </a:lnSpc>
            </a:pPr>
            <a:r>
              <a:rPr lang="en-US" sz="2000" b="1">
                <a:solidFill>
                  <a:srgbClr val="000000"/>
                </a:solidFill>
                <a:latin typeface="Neue Montreal Bold"/>
                <a:ea typeface="Neue Montreal Bold"/>
                <a:cs typeface="Neue Montreal Bold"/>
                <a:sym typeface="Neue Montreal Bold"/>
              </a:rPr>
              <a:t>103%</a:t>
            </a:r>
          </a:p>
        </p:txBody>
      </p:sp>
      <p:grpSp>
        <p:nvGrpSpPr>
          <p:cNvPr id="19" name="Group 2">
            <a:extLst>
              <a:ext uri="{FF2B5EF4-FFF2-40B4-BE49-F238E27FC236}">
                <a16:creationId xmlns:a16="http://schemas.microsoft.com/office/drawing/2014/main" id="{ABB16401-0F6F-E227-8823-AC9C832C5D78}"/>
              </a:ext>
            </a:extLst>
          </p:cNvPr>
          <p:cNvGrpSpPr/>
          <p:nvPr/>
        </p:nvGrpSpPr>
        <p:grpSpPr>
          <a:xfrm>
            <a:off x="589933" y="411953"/>
            <a:ext cx="1973653" cy="965771"/>
            <a:chOff x="0" y="-23813"/>
            <a:chExt cx="519810" cy="254360"/>
          </a:xfrm>
        </p:grpSpPr>
        <p:sp>
          <p:nvSpPr>
            <p:cNvPr id="20" name="Freeform 3">
              <a:extLst>
                <a:ext uri="{FF2B5EF4-FFF2-40B4-BE49-F238E27FC236}">
                  <a16:creationId xmlns:a16="http://schemas.microsoft.com/office/drawing/2014/main" id="{7C0009D3-7B1A-A57F-15C7-992C717A1766}"/>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21" name="TextBox 4">
              <a:extLst>
                <a:ext uri="{FF2B5EF4-FFF2-40B4-BE49-F238E27FC236}">
                  <a16:creationId xmlns:a16="http://schemas.microsoft.com/office/drawing/2014/main" id="{7C6F21AA-A564-51E7-9C71-A64490E9D6C1}"/>
                </a:ext>
              </a:extLst>
            </p:cNvPr>
            <p:cNvSpPr txBox="1"/>
            <p:nvPr/>
          </p:nvSpPr>
          <p:spPr>
            <a:xfrm>
              <a:off x="0" y="-23813"/>
              <a:ext cx="519810" cy="254360"/>
            </a:xfrm>
            <a:prstGeom prst="rect">
              <a:avLst/>
            </a:prstGeom>
          </p:spPr>
          <p:txBody>
            <a:bodyPr lIns="50800" tIns="50800" rIns="50800" bIns="50800" rtlCol="0" anchor="ctr"/>
            <a:lstStyle/>
            <a:p>
              <a:pPr marL="0" lvl="0" indent="0" algn="ctr">
                <a:lnSpc>
                  <a:spcPts val="3499"/>
                </a:lnSpc>
                <a:spcBef>
                  <a:spcPct val="0"/>
                </a:spcBef>
              </a:pPr>
              <a:r>
                <a:rPr lang="en-US" sz="2499" b="1" dirty="0">
                  <a:solidFill>
                    <a:srgbClr val="FFFFFF"/>
                  </a:solidFill>
                  <a:latin typeface="Neue Montreal Bold"/>
                  <a:ea typeface="Neue Montreal Bold"/>
                  <a:cs typeface="Neue Montreal Bold"/>
                  <a:sym typeface="Neue Montreal Bold"/>
                </a:rPr>
                <a:t>Regional</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705313" y="1751895"/>
            <a:ext cx="8983054" cy="8429630"/>
          </a:xfrm>
          <a:prstGeom prst="rect">
            <a:avLst/>
          </a:prstGeom>
        </p:spPr>
      </p:pic>
      <p:pic>
        <p:nvPicPr>
          <p:cNvPr id="3" name="Picture 3"/>
          <p:cNvPicPr>
            <a:picLocks noChangeAspect="1"/>
          </p:cNvPicPr>
          <p:nvPr/>
        </p:nvPicPr>
        <p:blipFill>
          <a:blip r:embed="rId4"/>
          <a:srcRect/>
          <a:stretch>
            <a:fillRect/>
          </a:stretch>
        </p:blipFill>
        <p:spPr>
          <a:xfrm rot="2106581">
            <a:off x="5783255" y="6561441"/>
            <a:ext cx="1083351" cy="2381914"/>
          </a:xfrm>
          <a:prstGeom prst="rect">
            <a:avLst/>
          </a:prstGeom>
        </p:spPr>
      </p:pic>
      <p:sp>
        <p:nvSpPr>
          <p:cNvPr id="4" name="TextBox 4"/>
          <p:cNvSpPr txBox="1"/>
          <p:nvPr/>
        </p:nvSpPr>
        <p:spPr>
          <a:xfrm>
            <a:off x="528735"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Regional</a:t>
            </a:r>
          </a:p>
        </p:txBody>
      </p:sp>
      <p:pic>
        <p:nvPicPr>
          <p:cNvPr id="5" name="Picture 5"/>
          <p:cNvPicPr>
            <a:picLocks noChangeAspect="1"/>
          </p:cNvPicPr>
          <p:nvPr/>
        </p:nvPicPr>
        <p:blipFill>
          <a:blip r:embed="rId4"/>
          <a:srcRect/>
          <a:stretch>
            <a:fillRect/>
          </a:stretch>
        </p:blipFill>
        <p:spPr>
          <a:xfrm rot="2106581">
            <a:off x="5783255" y="3881191"/>
            <a:ext cx="1083351" cy="2381914"/>
          </a:xfrm>
          <a:prstGeom prst="rect">
            <a:avLst/>
          </a:prstGeom>
        </p:spPr>
      </p:pic>
      <p:sp>
        <p:nvSpPr>
          <p:cNvPr id="6" name="Freeform 6"/>
          <p:cNvSpPr/>
          <p:nvPr/>
        </p:nvSpPr>
        <p:spPr>
          <a:xfrm>
            <a:off x="9464906" y="-1120450"/>
            <a:ext cx="10130181" cy="12797071"/>
          </a:xfrm>
          <a:custGeom>
            <a:avLst/>
            <a:gdLst/>
            <a:ahLst/>
            <a:cxnLst/>
            <a:rect l="l" t="t" r="r" b="b"/>
            <a:pathLst>
              <a:path w="10130181" h="12797071">
                <a:moveTo>
                  <a:pt x="0" y="0"/>
                </a:moveTo>
                <a:lnTo>
                  <a:pt x="10130181" y="0"/>
                </a:lnTo>
                <a:lnTo>
                  <a:pt x="10130181" y="12797071"/>
                </a:lnTo>
                <a:lnTo>
                  <a:pt x="0" y="12797071"/>
                </a:lnTo>
                <a:lnTo>
                  <a:pt x="0" y="0"/>
                </a:lnTo>
                <a:close/>
              </a:path>
            </a:pathLst>
          </a:custGeom>
          <a:blipFill>
            <a:blip r:embed="rId5">
              <a:alphaModFix amt="75000"/>
            </a:blip>
            <a:stretch>
              <a:fillRect l="-3258" r="-5284"/>
            </a:stretch>
          </a:blipFill>
        </p:spPr>
      </p:sp>
      <p:sp>
        <p:nvSpPr>
          <p:cNvPr id="7" name="TextBox 7"/>
          <p:cNvSpPr txBox="1"/>
          <p:nvPr/>
        </p:nvSpPr>
        <p:spPr>
          <a:xfrm>
            <a:off x="1576760" y="1878731"/>
            <a:ext cx="7996039" cy="621752"/>
          </a:xfrm>
          <a:prstGeom prst="rect">
            <a:avLst/>
          </a:prstGeom>
        </p:spPr>
        <p:txBody>
          <a:bodyPr lIns="0" tIns="0" rIns="0" bIns="0" rtlCol="0" anchor="t">
            <a:spAutoFit/>
          </a:bodyPr>
          <a:lstStyle/>
          <a:p>
            <a:pPr marL="0" lvl="0" indent="0" algn="l">
              <a:lnSpc>
                <a:spcPts val="4600"/>
              </a:lnSpc>
              <a:spcBef>
                <a:spcPct val="0"/>
              </a:spcBef>
            </a:pPr>
            <a:r>
              <a:rPr lang="en-US" sz="4600" b="1" u="none" strike="noStrike">
                <a:solidFill>
                  <a:srgbClr val="0D0D0D"/>
                </a:solidFill>
                <a:latin typeface="Neue Montreal Bold"/>
                <a:ea typeface="Neue Montreal Bold"/>
                <a:cs typeface="Neue Montreal Bold"/>
                <a:sym typeface="Neue Montreal Bold"/>
              </a:rPr>
              <a:t>2024 ELA MKD AVG FRT/GPS</a:t>
            </a:r>
          </a:p>
        </p:txBody>
      </p:sp>
      <p:grpSp>
        <p:nvGrpSpPr>
          <p:cNvPr id="11" name="Group 2">
            <a:extLst>
              <a:ext uri="{FF2B5EF4-FFF2-40B4-BE49-F238E27FC236}">
                <a16:creationId xmlns:a16="http://schemas.microsoft.com/office/drawing/2014/main" id="{B4C7E3FF-86AB-4D45-598A-EA9F1BCC08EC}"/>
              </a:ext>
            </a:extLst>
          </p:cNvPr>
          <p:cNvGrpSpPr/>
          <p:nvPr/>
        </p:nvGrpSpPr>
        <p:grpSpPr>
          <a:xfrm>
            <a:off x="589933" y="411953"/>
            <a:ext cx="1973653" cy="965771"/>
            <a:chOff x="0" y="-23813"/>
            <a:chExt cx="519810" cy="254360"/>
          </a:xfrm>
        </p:grpSpPr>
        <p:sp>
          <p:nvSpPr>
            <p:cNvPr id="12" name="Freeform 3">
              <a:extLst>
                <a:ext uri="{FF2B5EF4-FFF2-40B4-BE49-F238E27FC236}">
                  <a16:creationId xmlns:a16="http://schemas.microsoft.com/office/drawing/2014/main" id="{D437B38A-4D7E-2CDE-A431-9512D37A2AA3}"/>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13" name="TextBox 4">
              <a:extLst>
                <a:ext uri="{FF2B5EF4-FFF2-40B4-BE49-F238E27FC236}">
                  <a16:creationId xmlns:a16="http://schemas.microsoft.com/office/drawing/2014/main" id="{96D3795F-265E-B238-1CD0-A220363D1EEA}"/>
                </a:ext>
              </a:extLst>
            </p:cNvPr>
            <p:cNvSpPr txBox="1"/>
            <p:nvPr/>
          </p:nvSpPr>
          <p:spPr>
            <a:xfrm>
              <a:off x="0" y="-23813"/>
              <a:ext cx="519810" cy="254360"/>
            </a:xfrm>
            <a:prstGeom prst="rect">
              <a:avLst/>
            </a:prstGeom>
          </p:spPr>
          <p:txBody>
            <a:bodyPr lIns="50800" tIns="50800" rIns="50800" bIns="50800" rtlCol="0" anchor="ctr"/>
            <a:lstStyle/>
            <a:p>
              <a:pPr marL="0" lvl="0" indent="0" algn="ctr">
                <a:lnSpc>
                  <a:spcPts val="3499"/>
                </a:lnSpc>
                <a:spcBef>
                  <a:spcPct val="0"/>
                </a:spcBef>
              </a:pPr>
              <a:r>
                <a:rPr lang="en-US" sz="2499" b="1" dirty="0">
                  <a:solidFill>
                    <a:srgbClr val="FFFFFF"/>
                  </a:solidFill>
                  <a:latin typeface="Neue Montreal Bold"/>
                  <a:ea typeface="Neue Montreal Bold"/>
                  <a:cs typeface="Neue Montreal Bold"/>
                  <a:sym typeface="Neue Montreal Bold"/>
                </a:rPr>
                <a:t>Regional</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E674">
                <a:alpha val="100000"/>
              </a:srgbClr>
            </a:gs>
            <a:gs pos="50000">
              <a:srgbClr val="DBDD88">
                <a:alpha val="100000"/>
              </a:srgbClr>
            </a:gs>
            <a:gs pos="100000">
              <a:srgbClr val="A9FFC4">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7647213">
            <a:off x="4466835" y="-994875"/>
            <a:ext cx="20219053" cy="10370689"/>
          </a:xfrm>
          <a:custGeom>
            <a:avLst/>
            <a:gdLst/>
            <a:ahLst/>
            <a:cxnLst/>
            <a:rect l="l" t="t" r="r" b="b"/>
            <a:pathLst>
              <a:path w="20219053" h="10370689">
                <a:moveTo>
                  <a:pt x="0" y="0"/>
                </a:moveTo>
                <a:lnTo>
                  <a:pt x="20219054" y="0"/>
                </a:lnTo>
                <a:lnTo>
                  <a:pt x="20219054" y="10370690"/>
                </a:lnTo>
                <a:lnTo>
                  <a:pt x="0" y="1037069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6362700"/>
            <a:ext cx="3398992" cy="1276925"/>
            <a:chOff x="0" y="0"/>
            <a:chExt cx="895208" cy="336309"/>
          </a:xfrm>
        </p:grpSpPr>
        <p:sp>
          <p:nvSpPr>
            <p:cNvPr id="4" name="Freeform 4"/>
            <p:cNvSpPr/>
            <p:nvPr/>
          </p:nvSpPr>
          <p:spPr>
            <a:xfrm>
              <a:off x="0" y="0"/>
              <a:ext cx="895208" cy="336309"/>
            </a:xfrm>
            <a:custGeom>
              <a:avLst/>
              <a:gdLst/>
              <a:ahLst/>
              <a:cxnLst/>
              <a:rect l="l" t="t" r="r" b="b"/>
              <a:pathLst>
                <a:path w="895208" h="336309">
                  <a:moveTo>
                    <a:pt x="168155" y="0"/>
                  </a:moveTo>
                  <a:lnTo>
                    <a:pt x="727053" y="0"/>
                  </a:lnTo>
                  <a:cubicBezTo>
                    <a:pt x="819922" y="0"/>
                    <a:pt x="895208" y="75285"/>
                    <a:pt x="895208" y="168155"/>
                  </a:cubicBezTo>
                  <a:lnTo>
                    <a:pt x="895208" y="168155"/>
                  </a:lnTo>
                  <a:cubicBezTo>
                    <a:pt x="895208" y="212752"/>
                    <a:pt x="877492" y="255523"/>
                    <a:pt x="845957" y="287058"/>
                  </a:cubicBezTo>
                  <a:cubicBezTo>
                    <a:pt x="814421" y="318593"/>
                    <a:pt x="771651" y="336309"/>
                    <a:pt x="727053" y="336309"/>
                  </a:cubicBezTo>
                  <a:lnTo>
                    <a:pt x="168155" y="336309"/>
                  </a:lnTo>
                  <a:cubicBezTo>
                    <a:pt x="75285" y="336309"/>
                    <a:pt x="0" y="261024"/>
                    <a:pt x="0" y="168155"/>
                  </a:cubicBezTo>
                  <a:lnTo>
                    <a:pt x="0" y="168155"/>
                  </a:lnTo>
                  <a:cubicBezTo>
                    <a:pt x="0" y="75285"/>
                    <a:pt x="75285" y="0"/>
                    <a:pt x="168155" y="0"/>
                  </a:cubicBezTo>
                  <a:close/>
                </a:path>
              </a:pathLst>
            </a:custGeom>
            <a:gradFill rotWithShape="1">
              <a:gsLst>
                <a:gs pos="0">
                  <a:srgbClr val="80EDA8">
                    <a:alpha val="100000"/>
                  </a:srgbClr>
                </a:gs>
                <a:gs pos="100000">
                  <a:srgbClr val="DEE8A0">
                    <a:alpha val="100000"/>
                  </a:srgbClr>
                </a:gs>
              </a:gsLst>
              <a:lin ang="0"/>
            </a:gradFill>
          </p:spPr>
        </p:sp>
        <p:sp>
          <p:nvSpPr>
            <p:cNvPr id="5" name="TextBox 5"/>
            <p:cNvSpPr txBox="1"/>
            <p:nvPr/>
          </p:nvSpPr>
          <p:spPr>
            <a:xfrm>
              <a:off x="0" y="-38100"/>
              <a:ext cx="895208" cy="374409"/>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4591817" y="6362700"/>
            <a:ext cx="3398992" cy="1276925"/>
            <a:chOff x="0" y="0"/>
            <a:chExt cx="895208" cy="336309"/>
          </a:xfrm>
        </p:grpSpPr>
        <p:sp>
          <p:nvSpPr>
            <p:cNvPr id="7" name="Freeform 7"/>
            <p:cNvSpPr/>
            <p:nvPr/>
          </p:nvSpPr>
          <p:spPr>
            <a:xfrm>
              <a:off x="0" y="0"/>
              <a:ext cx="895208" cy="336309"/>
            </a:xfrm>
            <a:custGeom>
              <a:avLst/>
              <a:gdLst/>
              <a:ahLst/>
              <a:cxnLst/>
              <a:rect l="l" t="t" r="r" b="b"/>
              <a:pathLst>
                <a:path w="895208" h="336309">
                  <a:moveTo>
                    <a:pt x="168155" y="0"/>
                  </a:moveTo>
                  <a:lnTo>
                    <a:pt x="727053" y="0"/>
                  </a:lnTo>
                  <a:cubicBezTo>
                    <a:pt x="819922" y="0"/>
                    <a:pt x="895208" y="75285"/>
                    <a:pt x="895208" y="168155"/>
                  </a:cubicBezTo>
                  <a:lnTo>
                    <a:pt x="895208" y="168155"/>
                  </a:lnTo>
                  <a:cubicBezTo>
                    <a:pt x="895208" y="212752"/>
                    <a:pt x="877492" y="255523"/>
                    <a:pt x="845957" y="287058"/>
                  </a:cubicBezTo>
                  <a:cubicBezTo>
                    <a:pt x="814421" y="318593"/>
                    <a:pt x="771651" y="336309"/>
                    <a:pt x="727053" y="336309"/>
                  </a:cubicBezTo>
                  <a:lnTo>
                    <a:pt x="168155" y="336309"/>
                  </a:lnTo>
                  <a:cubicBezTo>
                    <a:pt x="75285" y="336309"/>
                    <a:pt x="0" y="261024"/>
                    <a:pt x="0" y="168155"/>
                  </a:cubicBezTo>
                  <a:lnTo>
                    <a:pt x="0" y="168155"/>
                  </a:lnTo>
                  <a:cubicBezTo>
                    <a:pt x="0" y="75285"/>
                    <a:pt x="75285" y="0"/>
                    <a:pt x="168155" y="0"/>
                  </a:cubicBezTo>
                  <a:close/>
                </a:path>
              </a:pathLst>
            </a:custGeom>
            <a:gradFill rotWithShape="1">
              <a:gsLst>
                <a:gs pos="0">
                  <a:srgbClr val="80EDA8">
                    <a:alpha val="100000"/>
                  </a:srgbClr>
                </a:gs>
                <a:gs pos="100000">
                  <a:srgbClr val="DEE8A0">
                    <a:alpha val="100000"/>
                  </a:srgbClr>
                </a:gs>
              </a:gsLst>
              <a:lin ang="0"/>
            </a:gradFill>
            <a:ln cap="rnd">
              <a:noFill/>
              <a:prstDash val="solid"/>
              <a:round/>
            </a:ln>
          </p:spPr>
        </p:sp>
        <p:sp>
          <p:nvSpPr>
            <p:cNvPr id="8" name="TextBox 8"/>
            <p:cNvSpPr txBox="1"/>
            <p:nvPr/>
          </p:nvSpPr>
          <p:spPr>
            <a:xfrm>
              <a:off x="0" y="-38100"/>
              <a:ext cx="895208" cy="374409"/>
            </a:xfrm>
            <a:prstGeom prst="rect">
              <a:avLst/>
            </a:prstGeom>
          </p:spPr>
          <p:txBody>
            <a:bodyPr lIns="50800" tIns="50800" rIns="50800" bIns="50800" rtlCol="0" anchor="ctr"/>
            <a:lstStyle/>
            <a:p>
              <a:pPr marL="0" lvl="0" indent="0" algn="ctr">
                <a:lnSpc>
                  <a:spcPts val="2520"/>
                </a:lnSpc>
                <a:spcBef>
                  <a:spcPct val="0"/>
                </a:spcBef>
              </a:pPr>
              <a:endParaRPr/>
            </a:p>
          </p:txBody>
        </p:sp>
      </p:grpSp>
      <p:grpSp>
        <p:nvGrpSpPr>
          <p:cNvPr id="9" name="Group 9"/>
          <p:cNvGrpSpPr/>
          <p:nvPr/>
        </p:nvGrpSpPr>
        <p:grpSpPr>
          <a:xfrm>
            <a:off x="8209884" y="6362700"/>
            <a:ext cx="3398992" cy="1249052"/>
            <a:chOff x="0" y="0"/>
            <a:chExt cx="895208" cy="328968"/>
          </a:xfrm>
        </p:grpSpPr>
        <p:sp>
          <p:nvSpPr>
            <p:cNvPr id="10" name="Freeform 10"/>
            <p:cNvSpPr/>
            <p:nvPr/>
          </p:nvSpPr>
          <p:spPr>
            <a:xfrm>
              <a:off x="0" y="0"/>
              <a:ext cx="895208" cy="328968"/>
            </a:xfrm>
            <a:custGeom>
              <a:avLst/>
              <a:gdLst/>
              <a:ahLst/>
              <a:cxnLst/>
              <a:rect l="l" t="t" r="r" b="b"/>
              <a:pathLst>
                <a:path w="895208" h="328968">
                  <a:moveTo>
                    <a:pt x="164484" y="0"/>
                  </a:moveTo>
                  <a:lnTo>
                    <a:pt x="730724" y="0"/>
                  </a:lnTo>
                  <a:cubicBezTo>
                    <a:pt x="821566" y="0"/>
                    <a:pt x="895208" y="73642"/>
                    <a:pt x="895208" y="164484"/>
                  </a:cubicBezTo>
                  <a:lnTo>
                    <a:pt x="895208" y="164484"/>
                  </a:lnTo>
                  <a:cubicBezTo>
                    <a:pt x="895208" y="255326"/>
                    <a:pt x="821566" y="328968"/>
                    <a:pt x="730724" y="328968"/>
                  </a:cubicBezTo>
                  <a:lnTo>
                    <a:pt x="164484" y="328968"/>
                  </a:lnTo>
                  <a:cubicBezTo>
                    <a:pt x="73642" y="328968"/>
                    <a:pt x="0" y="255326"/>
                    <a:pt x="0" y="164484"/>
                  </a:cubicBezTo>
                  <a:lnTo>
                    <a:pt x="0" y="164484"/>
                  </a:lnTo>
                  <a:cubicBezTo>
                    <a:pt x="0" y="73642"/>
                    <a:pt x="73642" y="0"/>
                    <a:pt x="164484" y="0"/>
                  </a:cubicBezTo>
                  <a:close/>
                </a:path>
              </a:pathLst>
            </a:custGeom>
            <a:gradFill rotWithShape="1">
              <a:gsLst>
                <a:gs pos="0">
                  <a:srgbClr val="80EDA8">
                    <a:alpha val="100000"/>
                  </a:srgbClr>
                </a:gs>
                <a:gs pos="100000">
                  <a:srgbClr val="DEE8A0">
                    <a:alpha val="100000"/>
                  </a:srgbClr>
                </a:gs>
              </a:gsLst>
              <a:lin ang="0"/>
            </a:gradFill>
            <a:ln cap="rnd">
              <a:noFill/>
              <a:prstDash val="solid"/>
              <a:round/>
            </a:ln>
          </p:spPr>
        </p:sp>
        <p:sp>
          <p:nvSpPr>
            <p:cNvPr id="11" name="TextBox 11"/>
            <p:cNvSpPr txBox="1"/>
            <p:nvPr/>
          </p:nvSpPr>
          <p:spPr>
            <a:xfrm>
              <a:off x="0" y="-38100"/>
              <a:ext cx="895208" cy="367068"/>
            </a:xfrm>
            <a:prstGeom prst="rect">
              <a:avLst/>
            </a:prstGeom>
          </p:spPr>
          <p:txBody>
            <a:bodyPr lIns="50800" tIns="50800" rIns="50800" bIns="50800" rtlCol="0" anchor="ctr"/>
            <a:lstStyle/>
            <a:p>
              <a:pPr marL="0" lvl="0" indent="0" algn="ctr">
                <a:lnSpc>
                  <a:spcPts val="2520"/>
                </a:lnSpc>
                <a:spcBef>
                  <a:spcPct val="0"/>
                </a:spcBef>
              </a:pPr>
              <a:endParaRPr/>
            </a:p>
          </p:txBody>
        </p:sp>
      </p:grpSp>
      <p:grpSp>
        <p:nvGrpSpPr>
          <p:cNvPr id="12" name="Group 12"/>
          <p:cNvGrpSpPr/>
          <p:nvPr/>
        </p:nvGrpSpPr>
        <p:grpSpPr>
          <a:xfrm>
            <a:off x="11827952" y="6362700"/>
            <a:ext cx="3398992" cy="1276925"/>
            <a:chOff x="0" y="0"/>
            <a:chExt cx="895208" cy="336309"/>
          </a:xfrm>
        </p:grpSpPr>
        <p:sp>
          <p:nvSpPr>
            <p:cNvPr id="13" name="Freeform 13"/>
            <p:cNvSpPr/>
            <p:nvPr/>
          </p:nvSpPr>
          <p:spPr>
            <a:xfrm>
              <a:off x="0" y="0"/>
              <a:ext cx="895208" cy="336309"/>
            </a:xfrm>
            <a:custGeom>
              <a:avLst/>
              <a:gdLst/>
              <a:ahLst/>
              <a:cxnLst/>
              <a:rect l="l" t="t" r="r" b="b"/>
              <a:pathLst>
                <a:path w="895208" h="336309">
                  <a:moveTo>
                    <a:pt x="168155" y="0"/>
                  </a:moveTo>
                  <a:lnTo>
                    <a:pt x="727053" y="0"/>
                  </a:lnTo>
                  <a:cubicBezTo>
                    <a:pt x="819922" y="0"/>
                    <a:pt x="895208" y="75285"/>
                    <a:pt x="895208" y="168155"/>
                  </a:cubicBezTo>
                  <a:lnTo>
                    <a:pt x="895208" y="168155"/>
                  </a:lnTo>
                  <a:cubicBezTo>
                    <a:pt x="895208" y="212752"/>
                    <a:pt x="877492" y="255523"/>
                    <a:pt x="845957" y="287058"/>
                  </a:cubicBezTo>
                  <a:cubicBezTo>
                    <a:pt x="814421" y="318593"/>
                    <a:pt x="771651" y="336309"/>
                    <a:pt x="727053" y="336309"/>
                  </a:cubicBezTo>
                  <a:lnTo>
                    <a:pt x="168155" y="336309"/>
                  </a:lnTo>
                  <a:cubicBezTo>
                    <a:pt x="75285" y="336309"/>
                    <a:pt x="0" y="261024"/>
                    <a:pt x="0" y="168155"/>
                  </a:cubicBezTo>
                  <a:lnTo>
                    <a:pt x="0" y="168155"/>
                  </a:lnTo>
                  <a:cubicBezTo>
                    <a:pt x="0" y="75285"/>
                    <a:pt x="75285" y="0"/>
                    <a:pt x="168155" y="0"/>
                  </a:cubicBezTo>
                  <a:close/>
                </a:path>
              </a:pathLst>
            </a:custGeom>
            <a:gradFill rotWithShape="1">
              <a:gsLst>
                <a:gs pos="0">
                  <a:srgbClr val="80EDA8">
                    <a:alpha val="100000"/>
                  </a:srgbClr>
                </a:gs>
                <a:gs pos="100000">
                  <a:srgbClr val="DEE8A0">
                    <a:alpha val="100000"/>
                  </a:srgbClr>
                </a:gs>
              </a:gsLst>
              <a:lin ang="0"/>
            </a:gradFill>
            <a:ln cap="rnd">
              <a:noFill/>
              <a:prstDash val="solid"/>
              <a:round/>
            </a:ln>
          </p:spPr>
        </p:sp>
        <p:sp>
          <p:nvSpPr>
            <p:cNvPr id="14" name="TextBox 14"/>
            <p:cNvSpPr txBox="1"/>
            <p:nvPr/>
          </p:nvSpPr>
          <p:spPr>
            <a:xfrm>
              <a:off x="0" y="-38100"/>
              <a:ext cx="895208" cy="374409"/>
            </a:xfrm>
            <a:prstGeom prst="rect">
              <a:avLst/>
            </a:prstGeom>
          </p:spPr>
          <p:txBody>
            <a:bodyPr lIns="50800" tIns="50800" rIns="50800" bIns="50800" rtlCol="0" anchor="ctr"/>
            <a:lstStyle/>
            <a:p>
              <a:pPr marL="0" lvl="0" indent="0" algn="ctr">
                <a:lnSpc>
                  <a:spcPts val="2520"/>
                </a:lnSpc>
                <a:spcBef>
                  <a:spcPct val="0"/>
                </a:spcBef>
              </a:pPr>
              <a:endParaRPr/>
            </a:p>
          </p:txBody>
        </p:sp>
      </p:grpSp>
      <p:grpSp>
        <p:nvGrpSpPr>
          <p:cNvPr id="15" name="Group 15"/>
          <p:cNvGrpSpPr/>
          <p:nvPr/>
        </p:nvGrpSpPr>
        <p:grpSpPr>
          <a:xfrm>
            <a:off x="1320607" y="6919335"/>
            <a:ext cx="240861" cy="2408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8" name="Group 18"/>
          <p:cNvGrpSpPr/>
          <p:nvPr/>
        </p:nvGrpSpPr>
        <p:grpSpPr>
          <a:xfrm>
            <a:off x="5021838" y="6914207"/>
            <a:ext cx="240861" cy="24086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21" name="Group 21"/>
          <p:cNvGrpSpPr/>
          <p:nvPr/>
        </p:nvGrpSpPr>
        <p:grpSpPr>
          <a:xfrm>
            <a:off x="8421048" y="6914207"/>
            <a:ext cx="240861" cy="24086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24" name="Group 24"/>
          <p:cNvGrpSpPr/>
          <p:nvPr/>
        </p:nvGrpSpPr>
        <p:grpSpPr>
          <a:xfrm>
            <a:off x="12199427" y="6953751"/>
            <a:ext cx="240861" cy="24086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0D0D"/>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27" name="Group 27"/>
          <p:cNvGrpSpPr/>
          <p:nvPr/>
        </p:nvGrpSpPr>
        <p:grpSpPr>
          <a:xfrm>
            <a:off x="13979830" y="1072430"/>
            <a:ext cx="3279470" cy="784945"/>
            <a:chOff x="0" y="0"/>
            <a:chExt cx="863729" cy="206735"/>
          </a:xfrm>
        </p:grpSpPr>
        <p:sp>
          <p:nvSpPr>
            <p:cNvPr id="28" name="Freeform 28"/>
            <p:cNvSpPr/>
            <p:nvPr/>
          </p:nvSpPr>
          <p:spPr>
            <a:xfrm>
              <a:off x="0" y="0"/>
              <a:ext cx="863729" cy="206735"/>
            </a:xfrm>
            <a:custGeom>
              <a:avLst/>
              <a:gdLst/>
              <a:ahLst/>
              <a:cxnLst/>
              <a:rect l="l" t="t" r="r" b="b"/>
              <a:pathLst>
                <a:path w="863729" h="206735">
                  <a:moveTo>
                    <a:pt x="103367" y="0"/>
                  </a:moveTo>
                  <a:lnTo>
                    <a:pt x="760362" y="0"/>
                  </a:lnTo>
                  <a:cubicBezTo>
                    <a:pt x="787776" y="0"/>
                    <a:pt x="814068" y="10890"/>
                    <a:pt x="833453" y="30276"/>
                  </a:cubicBezTo>
                  <a:cubicBezTo>
                    <a:pt x="852838" y="49661"/>
                    <a:pt x="863729" y="75953"/>
                    <a:pt x="863729" y="103367"/>
                  </a:cubicBezTo>
                  <a:lnTo>
                    <a:pt x="863729" y="103367"/>
                  </a:lnTo>
                  <a:cubicBezTo>
                    <a:pt x="863729" y="130782"/>
                    <a:pt x="852838" y="157074"/>
                    <a:pt x="833453" y="176459"/>
                  </a:cubicBezTo>
                  <a:cubicBezTo>
                    <a:pt x="814068" y="195844"/>
                    <a:pt x="787776" y="206735"/>
                    <a:pt x="76036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FFFFF"/>
            </a:solidFill>
          </p:spPr>
        </p:sp>
        <p:sp>
          <p:nvSpPr>
            <p:cNvPr id="29" name="TextBox 29"/>
            <p:cNvSpPr txBox="1"/>
            <p:nvPr/>
          </p:nvSpPr>
          <p:spPr>
            <a:xfrm>
              <a:off x="0" y="-38100"/>
              <a:ext cx="863729" cy="244835"/>
            </a:xfrm>
            <a:prstGeom prst="rect">
              <a:avLst/>
            </a:prstGeom>
          </p:spPr>
          <p:txBody>
            <a:bodyPr lIns="50800" tIns="50800" rIns="50800" bIns="50800" rtlCol="0" anchor="ctr"/>
            <a:lstStyle/>
            <a:p>
              <a:pPr algn="ctr">
                <a:lnSpc>
                  <a:spcPts val="2520"/>
                </a:lnSpc>
              </a:pPr>
              <a:endParaRPr/>
            </a:p>
          </p:txBody>
        </p:sp>
      </p:grpSp>
      <p:sp>
        <p:nvSpPr>
          <p:cNvPr id="30" name="Freeform 30"/>
          <p:cNvSpPr/>
          <p:nvPr/>
        </p:nvSpPr>
        <p:spPr>
          <a:xfrm>
            <a:off x="14164763" y="1161190"/>
            <a:ext cx="607424" cy="607424"/>
          </a:xfrm>
          <a:custGeom>
            <a:avLst/>
            <a:gdLst/>
            <a:ahLst/>
            <a:cxnLst/>
            <a:rect l="l" t="t" r="r" b="b"/>
            <a:pathLst>
              <a:path w="607424" h="607424">
                <a:moveTo>
                  <a:pt x="0" y="0"/>
                </a:moveTo>
                <a:lnTo>
                  <a:pt x="607424" y="0"/>
                </a:lnTo>
                <a:lnTo>
                  <a:pt x="607424" y="607424"/>
                </a:lnTo>
                <a:lnTo>
                  <a:pt x="0" y="607424"/>
                </a:lnTo>
                <a:lnTo>
                  <a:pt x="0" y="0"/>
                </a:lnTo>
                <a:close/>
              </a:path>
            </a:pathLst>
          </a:custGeom>
          <a:blipFill>
            <a:blip r:embed="rId4"/>
            <a:stretch>
              <a:fillRect/>
            </a:stretch>
          </a:blipFill>
        </p:spPr>
      </p:sp>
      <p:sp>
        <p:nvSpPr>
          <p:cNvPr id="31" name="TextBox 31"/>
          <p:cNvSpPr txBox="1"/>
          <p:nvPr/>
        </p:nvSpPr>
        <p:spPr>
          <a:xfrm>
            <a:off x="1028700" y="2912052"/>
            <a:ext cx="10480051" cy="2581275"/>
          </a:xfrm>
          <a:prstGeom prst="rect">
            <a:avLst/>
          </a:prstGeom>
        </p:spPr>
        <p:txBody>
          <a:bodyPr lIns="0" tIns="0" rIns="0" bIns="0" rtlCol="0" anchor="t">
            <a:spAutoFit/>
          </a:bodyPr>
          <a:lstStyle/>
          <a:p>
            <a:pPr marL="0" lvl="0" indent="0" algn="l">
              <a:lnSpc>
                <a:spcPts val="21000"/>
              </a:lnSpc>
              <a:spcBef>
                <a:spcPct val="0"/>
              </a:spcBef>
            </a:pPr>
            <a:r>
              <a:rPr lang="en-US" sz="15000" b="1" u="none" strike="noStrike">
                <a:solidFill>
                  <a:srgbClr val="FFFFFF"/>
                </a:solidFill>
                <a:latin typeface="Neue Montreal Bold"/>
                <a:ea typeface="Neue Montreal Bold"/>
                <a:cs typeface="Neue Montreal Bold"/>
                <a:sym typeface="Neue Montreal Bold"/>
              </a:rPr>
              <a:t>Agenda</a:t>
            </a:r>
          </a:p>
        </p:txBody>
      </p:sp>
      <p:sp>
        <p:nvSpPr>
          <p:cNvPr id="32" name="TextBox 32"/>
          <p:cNvSpPr txBox="1"/>
          <p:nvPr/>
        </p:nvSpPr>
        <p:spPr>
          <a:xfrm>
            <a:off x="1837694" y="6685070"/>
            <a:ext cx="1988738" cy="622936"/>
          </a:xfrm>
          <a:prstGeom prst="rect">
            <a:avLst/>
          </a:prstGeom>
        </p:spPr>
        <p:txBody>
          <a:bodyPr lIns="0" tIns="0" rIns="0" bIns="0" rtlCol="0" anchor="t">
            <a:spAutoFit/>
          </a:bodyPr>
          <a:lstStyle/>
          <a:p>
            <a:pPr marL="0" lvl="0" indent="0" algn="l">
              <a:lnSpc>
                <a:spcPts val="5039"/>
              </a:lnSpc>
              <a:spcBef>
                <a:spcPct val="0"/>
              </a:spcBef>
            </a:pPr>
            <a:r>
              <a:rPr lang="en-US" sz="3599" b="1" spc="-107">
                <a:solidFill>
                  <a:srgbClr val="0D0D0D"/>
                </a:solidFill>
                <a:latin typeface="Neue Montreal Bold"/>
                <a:ea typeface="Neue Montreal Bold"/>
                <a:cs typeface="Neue Montreal Bold"/>
                <a:sym typeface="Neue Montreal Bold"/>
              </a:rPr>
              <a:t>Review</a:t>
            </a:r>
          </a:p>
        </p:txBody>
      </p:sp>
      <p:sp>
        <p:nvSpPr>
          <p:cNvPr id="33" name="TextBox 33"/>
          <p:cNvSpPr txBox="1"/>
          <p:nvPr/>
        </p:nvSpPr>
        <p:spPr>
          <a:xfrm>
            <a:off x="5407370" y="6690215"/>
            <a:ext cx="2034000" cy="622902"/>
          </a:xfrm>
          <a:prstGeom prst="rect">
            <a:avLst/>
          </a:prstGeom>
        </p:spPr>
        <p:txBody>
          <a:bodyPr lIns="0" tIns="0" rIns="0" bIns="0" rtlCol="0" anchor="t">
            <a:spAutoFit/>
          </a:bodyPr>
          <a:lstStyle/>
          <a:p>
            <a:pPr marL="0" lvl="0" indent="0" algn="l">
              <a:lnSpc>
                <a:spcPts val="5040"/>
              </a:lnSpc>
              <a:spcBef>
                <a:spcPct val="0"/>
              </a:spcBef>
            </a:pPr>
            <a:r>
              <a:rPr lang="en-US" sz="3600" b="1" spc="-107">
                <a:solidFill>
                  <a:srgbClr val="0D0D0D"/>
                </a:solidFill>
                <a:latin typeface="Neue Montreal Bold"/>
                <a:ea typeface="Neue Montreal Bold"/>
                <a:cs typeface="Neue Montreal Bold"/>
                <a:sym typeface="Neue Montreal Bold"/>
              </a:rPr>
              <a:t>Backhaul</a:t>
            </a:r>
          </a:p>
        </p:txBody>
      </p:sp>
      <p:sp>
        <p:nvSpPr>
          <p:cNvPr id="34" name="TextBox 34"/>
          <p:cNvSpPr txBox="1"/>
          <p:nvPr/>
        </p:nvSpPr>
        <p:spPr>
          <a:xfrm>
            <a:off x="8823834" y="6690215"/>
            <a:ext cx="2730939" cy="622902"/>
          </a:xfrm>
          <a:prstGeom prst="rect">
            <a:avLst/>
          </a:prstGeom>
        </p:spPr>
        <p:txBody>
          <a:bodyPr lIns="0" tIns="0" rIns="0" bIns="0" rtlCol="0" anchor="t">
            <a:spAutoFit/>
          </a:bodyPr>
          <a:lstStyle/>
          <a:p>
            <a:pPr marL="0" lvl="0" indent="0" algn="l">
              <a:lnSpc>
                <a:spcPts val="5040"/>
              </a:lnSpc>
              <a:spcBef>
                <a:spcPct val="0"/>
              </a:spcBef>
            </a:pPr>
            <a:r>
              <a:rPr lang="en-US" sz="3600" b="1" spc="-107">
                <a:solidFill>
                  <a:srgbClr val="0D0D0D"/>
                </a:solidFill>
                <a:latin typeface="Neue Montreal Bold"/>
                <a:ea typeface="Neue Montreal Bold"/>
                <a:cs typeface="Neue Montreal Bold"/>
                <a:sym typeface="Neue Montreal Bold"/>
              </a:rPr>
              <a:t>Regional</a:t>
            </a:r>
          </a:p>
        </p:txBody>
      </p:sp>
      <p:sp>
        <p:nvSpPr>
          <p:cNvPr id="35" name="TextBox 35"/>
          <p:cNvSpPr txBox="1"/>
          <p:nvPr/>
        </p:nvSpPr>
        <p:spPr>
          <a:xfrm>
            <a:off x="12583163" y="6685086"/>
            <a:ext cx="2973280" cy="622902"/>
          </a:xfrm>
          <a:prstGeom prst="rect">
            <a:avLst/>
          </a:prstGeom>
        </p:spPr>
        <p:txBody>
          <a:bodyPr lIns="0" tIns="0" rIns="0" bIns="0" rtlCol="0" anchor="t">
            <a:spAutoFit/>
          </a:bodyPr>
          <a:lstStyle/>
          <a:p>
            <a:pPr marL="0" lvl="0" indent="0" algn="l">
              <a:lnSpc>
                <a:spcPts val="5040"/>
              </a:lnSpc>
              <a:spcBef>
                <a:spcPct val="0"/>
              </a:spcBef>
            </a:pPr>
            <a:r>
              <a:rPr lang="en-US" sz="3600" b="1" spc="-107">
                <a:solidFill>
                  <a:srgbClr val="161818"/>
                </a:solidFill>
                <a:latin typeface="Neue Montreal Bold"/>
                <a:ea typeface="Neue Montreal Bold"/>
                <a:cs typeface="Neue Montreal Bold"/>
                <a:sym typeface="Neue Montreal Bold"/>
              </a:rPr>
              <a:t>Feeder</a:t>
            </a:r>
          </a:p>
        </p:txBody>
      </p:sp>
      <p:sp>
        <p:nvSpPr>
          <p:cNvPr id="36" name="TextBox 36"/>
          <p:cNvSpPr txBox="1"/>
          <p:nvPr/>
        </p:nvSpPr>
        <p:spPr>
          <a:xfrm>
            <a:off x="14772187" y="1072539"/>
            <a:ext cx="2254313" cy="737102"/>
          </a:xfrm>
          <a:prstGeom prst="rect">
            <a:avLst/>
          </a:prstGeom>
        </p:spPr>
        <p:txBody>
          <a:bodyPr lIns="0" tIns="0" rIns="0" bIns="0" rtlCol="0" anchor="t">
            <a:spAutoFit/>
          </a:bodyPr>
          <a:lstStyle/>
          <a:p>
            <a:pPr marL="0" lvl="0" indent="0" algn="r">
              <a:lnSpc>
                <a:spcPts val="2940"/>
              </a:lnSpc>
              <a:spcBef>
                <a:spcPct val="0"/>
              </a:spcBef>
            </a:pPr>
            <a:r>
              <a:rPr lang="en-US" sz="2100">
                <a:solidFill>
                  <a:srgbClr val="0D0D0D"/>
                </a:solidFill>
                <a:latin typeface="Neue Montreal"/>
                <a:ea typeface="Neue Montreal"/>
                <a:cs typeface="Neue Montreal"/>
                <a:sym typeface="Neue Montreal"/>
              </a:rPr>
              <a:t>Evergreen Marine (Latin America) S.A.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8735"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Regional</a:t>
            </a:r>
          </a:p>
        </p:txBody>
      </p:sp>
      <p:pic>
        <p:nvPicPr>
          <p:cNvPr id="3" name="Picture 3"/>
          <p:cNvPicPr>
            <a:picLocks noChangeAspect="1"/>
          </p:cNvPicPr>
          <p:nvPr/>
        </p:nvPicPr>
        <p:blipFill>
          <a:blip r:embed="rId3">
            <a:alphaModFix amt="80000"/>
          </a:blip>
          <a:stretch>
            <a:fillRect/>
          </a:stretch>
        </p:blipFill>
        <p:spPr>
          <a:xfrm>
            <a:off x="573290" y="1624327"/>
            <a:ext cx="9191050" cy="8863678"/>
          </a:xfrm>
          <a:prstGeom prst="rect">
            <a:avLst/>
          </a:prstGeom>
        </p:spPr>
      </p:pic>
      <p:sp>
        <p:nvSpPr>
          <p:cNvPr id="4" name="Freeform 4"/>
          <p:cNvSpPr/>
          <p:nvPr/>
        </p:nvSpPr>
        <p:spPr>
          <a:xfrm>
            <a:off x="2563587" y="5807373"/>
            <a:ext cx="1525234" cy="1477570"/>
          </a:xfrm>
          <a:custGeom>
            <a:avLst/>
            <a:gdLst/>
            <a:ahLst/>
            <a:cxnLst/>
            <a:rect l="l" t="t" r="r" b="b"/>
            <a:pathLst>
              <a:path w="1525234" h="1477570">
                <a:moveTo>
                  <a:pt x="0" y="0"/>
                </a:moveTo>
                <a:lnTo>
                  <a:pt x="1525233" y="0"/>
                </a:lnTo>
                <a:lnTo>
                  <a:pt x="1525233" y="1477570"/>
                </a:lnTo>
                <a:lnTo>
                  <a:pt x="0" y="1477570"/>
                </a:lnTo>
                <a:lnTo>
                  <a:pt x="0" y="0"/>
                </a:lnTo>
                <a:close/>
              </a:path>
            </a:pathLst>
          </a:custGeom>
          <a:blipFill>
            <a:blip r:embed="rId4"/>
            <a:stretch>
              <a:fillRect/>
            </a:stretch>
          </a:blipFill>
        </p:spPr>
      </p:sp>
      <p:sp>
        <p:nvSpPr>
          <p:cNvPr id="5" name="TextBox 5"/>
          <p:cNvSpPr txBox="1"/>
          <p:nvPr/>
        </p:nvSpPr>
        <p:spPr>
          <a:xfrm>
            <a:off x="2846425" y="6166484"/>
            <a:ext cx="883358" cy="559323"/>
          </a:xfrm>
          <a:prstGeom prst="rect">
            <a:avLst/>
          </a:prstGeom>
        </p:spPr>
        <p:txBody>
          <a:bodyPr lIns="0" tIns="0" rIns="0" bIns="0" rtlCol="0" anchor="t">
            <a:spAutoFit/>
          </a:bodyPr>
          <a:lstStyle/>
          <a:p>
            <a:pPr algn="ctr">
              <a:lnSpc>
                <a:spcPts val="4548"/>
              </a:lnSpc>
            </a:pPr>
            <a:r>
              <a:rPr lang="en-US" sz="3248" b="1">
                <a:solidFill>
                  <a:srgbClr val="FFFFFF"/>
                </a:solidFill>
                <a:latin typeface="Noto Sans T Chinese Bold"/>
                <a:ea typeface="Noto Sans T Chinese Bold"/>
                <a:cs typeface="Noto Sans T Chinese Bold"/>
                <a:sym typeface="Noto Sans T Chinese Bold"/>
              </a:rPr>
              <a:t>70%</a:t>
            </a:r>
          </a:p>
        </p:txBody>
      </p:sp>
      <p:sp>
        <p:nvSpPr>
          <p:cNvPr id="6" name="Freeform 6"/>
          <p:cNvSpPr/>
          <p:nvPr/>
        </p:nvSpPr>
        <p:spPr>
          <a:xfrm>
            <a:off x="4218403" y="2926871"/>
            <a:ext cx="1525234" cy="1477570"/>
          </a:xfrm>
          <a:custGeom>
            <a:avLst/>
            <a:gdLst/>
            <a:ahLst/>
            <a:cxnLst/>
            <a:rect l="l" t="t" r="r" b="b"/>
            <a:pathLst>
              <a:path w="1525234" h="1477570">
                <a:moveTo>
                  <a:pt x="0" y="0"/>
                </a:moveTo>
                <a:lnTo>
                  <a:pt x="1525233" y="0"/>
                </a:lnTo>
                <a:lnTo>
                  <a:pt x="1525233" y="1477570"/>
                </a:lnTo>
                <a:lnTo>
                  <a:pt x="0" y="1477570"/>
                </a:lnTo>
                <a:lnTo>
                  <a:pt x="0" y="0"/>
                </a:lnTo>
                <a:close/>
              </a:path>
            </a:pathLst>
          </a:custGeom>
          <a:blipFill>
            <a:blip r:embed="rId4"/>
            <a:stretch>
              <a:fillRect/>
            </a:stretch>
          </a:blipFill>
        </p:spPr>
      </p:sp>
      <p:sp>
        <p:nvSpPr>
          <p:cNvPr id="7" name="TextBox 7"/>
          <p:cNvSpPr txBox="1"/>
          <p:nvPr/>
        </p:nvSpPr>
        <p:spPr>
          <a:xfrm>
            <a:off x="4510766" y="3305032"/>
            <a:ext cx="883358" cy="559323"/>
          </a:xfrm>
          <a:prstGeom prst="rect">
            <a:avLst/>
          </a:prstGeom>
        </p:spPr>
        <p:txBody>
          <a:bodyPr lIns="0" tIns="0" rIns="0" bIns="0" rtlCol="0" anchor="t">
            <a:spAutoFit/>
          </a:bodyPr>
          <a:lstStyle/>
          <a:p>
            <a:pPr algn="ctr">
              <a:lnSpc>
                <a:spcPts val="4548"/>
              </a:lnSpc>
            </a:pPr>
            <a:r>
              <a:rPr lang="en-US" sz="3248" b="1">
                <a:solidFill>
                  <a:srgbClr val="FFFFFF"/>
                </a:solidFill>
                <a:latin typeface="Noto Sans T Chinese Bold"/>
                <a:ea typeface="Noto Sans T Chinese Bold"/>
                <a:cs typeface="Noto Sans T Chinese Bold"/>
                <a:sym typeface="Noto Sans T Chinese Bold"/>
              </a:rPr>
              <a:t>35%</a:t>
            </a:r>
          </a:p>
        </p:txBody>
      </p:sp>
      <p:sp>
        <p:nvSpPr>
          <p:cNvPr id="8" name="Freeform 8"/>
          <p:cNvSpPr/>
          <p:nvPr/>
        </p:nvSpPr>
        <p:spPr>
          <a:xfrm>
            <a:off x="5838437" y="6101322"/>
            <a:ext cx="1525234" cy="1477570"/>
          </a:xfrm>
          <a:custGeom>
            <a:avLst/>
            <a:gdLst/>
            <a:ahLst/>
            <a:cxnLst/>
            <a:rect l="l" t="t" r="r" b="b"/>
            <a:pathLst>
              <a:path w="1525234" h="1477570">
                <a:moveTo>
                  <a:pt x="0" y="0"/>
                </a:moveTo>
                <a:lnTo>
                  <a:pt x="1525233" y="0"/>
                </a:lnTo>
                <a:lnTo>
                  <a:pt x="1525233" y="1477570"/>
                </a:lnTo>
                <a:lnTo>
                  <a:pt x="0" y="1477570"/>
                </a:lnTo>
                <a:lnTo>
                  <a:pt x="0" y="0"/>
                </a:lnTo>
                <a:close/>
              </a:path>
            </a:pathLst>
          </a:custGeom>
          <a:blipFill>
            <a:blip r:embed="rId4"/>
            <a:stretch>
              <a:fillRect/>
            </a:stretch>
          </a:blipFill>
        </p:spPr>
      </p:sp>
      <p:sp>
        <p:nvSpPr>
          <p:cNvPr id="9" name="TextBox 9"/>
          <p:cNvSpPr txBox="1"/>
          <p:nvPr/>
        </p:nvSpPr>
        <p:spPr>
          <a:xfrm>
            <a:off x="6130800" y="6479483"/>
            <a:ext cx="883358" cy="559323"/>
          </a:xfrm>
          <a:prstGeom prst="rect">
            <a:avLst/>
          </a:prstGeom>
        </p:spPr>
        <p:txBody>
          <a:bodyPr lIns="0" tIns="0" rIns="0" bIns="0" rtlCol="0" anchor="t">
            <a:spAutoFit/>
          </a:bodyPr>
          <a:lstStyle/>
          <a:p>
            <a:pPr algn="ctr">
              <a:lnSpc>
                <a:spcPts val="4548"/>
              </a:lnSpc>
            </a:pPr>
            <a:r>
              <a:rPr lang="en-US" sz="3248" b="1">
                <a:solidFill>
                  <a:srgbClr val="FFFFFF"/>
                </a:solidFill>
                <a:latin typeface="Noto Sans T Chinese Bold"/>
                <a:ea typeface="Noto Sans T Chinese Bold"/>
                <a:cs typeface="Noto Sans T Chinese Bold"/>
                <a:sym typeface="Noto Sans T Chinese Bold"/>
              </a:rPr>
              <a:t>29%</a:t>
            </a:r>
          </a:p>
        </p:txBody>
      </p:sp>
      <p:sp>
        <p:nvSpPr>
          <p:cNvPr id="10" name="Freeform 10"/>
          <p:cNvSpPr/>
          <p:nvPr/>
        </p:nvSpPr>
        <p:spPr>
          <a:xfrm>
            <a:off x="7473185" y="4550712"/>
            <a:ext cx="1525234" cy="1477570"/>
          </a:xfrm>
          <a:custGeom>
            <a:avLst/>
            <a:gdLst/>
            <a:ahLst/>
            <a:cxnLst/>
            <a:rect l="l" t="t" r="r" b="b"/>
            <a:pathLst>
              <a:path w="1525234" h="1477570">
                <a:moveTo>
                  <a:pt x="0" y="0"/>
                </a:moveTo>
                <a:lnTo>
                  <a:pt x="1525234" y="0"/>
                </a:lnTo>
                <a:lnTo>
                  <a:pt x="1525234" y="1477571"/>
                </a:lnTo>
                <a:lnTo>
                  <a:pt x="0" y="1477571"/>
                </a:lnTo>
                <a:lnTo>
                  <a:pt x="0" y="0"/>
                </a:lnTo>
                <a:close/>
              </a:path>
            </a:pathLst>
          </a:custGeom>
          <a:blipFill>
            <a:blip r:embed="rId4"/>
            <a:stretch>
              <a:fillRect/>
            </a:stretch>
          </a:blipFill>
        </p:spPr>
      </p:sp>
      <p:sp>
        <p:nvSpPr>
          <p:cNvPr id="11" name="TextBox 11"/>
          <p:cNvSpPr txBox="1"/>
          <p:nvPr/>
        </p:nvSpPr>
        <p:spPr>
          <a:xfrm>
            <a:off x="7765548" y="4928874"/>
            <a:ext cx="883358" cy="559323"/>
          </a:xfrm>
          <a:prstGeom prst="rect">
            <a:avLst/>
          </a:prstGeom>
        </p:spPr>
        <p:txBody>
          <a:bodyPr lIns="0" tIns="0" rIns="0" bIns="0" rtlCol="0" anchor="t">
            <a:spAutoFit/>
          </a:bodyPr>
          <a:lstStyle/>
          <a:p>
            <a:pPr algn="ctr">
              <a:lnSpc>
                <a:spcPts val="4548"/>
              </a:lnSpc>
            </a:pPr>
            <a:r>
              <a:rPr lang="en-US" sz="3248" b="1">
                <a:solidFill>
                  <a:srgbClr val="FFFFFF"/>
                </a:solidFill>
                <a:latin typeface="Noto Sans T Chinese Bold"/>
                <a:ea typeface="Noto Sans T Chinese Bold"/>
                <a:cs typeface="Noto Sans T Chinese Bold"/>
                <a:sym typeface="Noto Sans T Chinese Bold"/>
              </a:rPr>
              <a:t>15%</a:t>
            </a:r>
          </a:p>
        </p:txBody>
      </p:sp>
      <p:sp>
        <p:nvSpPr>
          <p:cNvPr id="12" name="Freeform 12"/>
          <p:cNvSpPr/>
          <p:nvPr/>
        </p:nvSpPr>
        <p:spPr>
          <a:xfrm>
            <a:off x="9464906" y="-1120450"/>
            <a:ext cx="10130181" cy="12797071"/>
          </a:xfrm>
          <a:custGeom>
            <a:avLst/>
            <a:gdLst/>
            <a:ahLst/>
            <a:cxnLst/>
            <a:rect l="l" t="t" r="r" b="b"/>
            <a:pathLst>
              <a:path w="10130181" h="12797071">
                <a:moveTo>
                  <a:pt x="0" y="0"/>
                </a:moveTo>
                <a:lnTo>
                  <a:pt x="10130181" y="0"/>
                </a:lnTo>
                <a:lnTo>
                  <a:pt x="10130181" y="12797071"/>
                </a:lnTo>
                <a:lnTo>
                  <a:pt x="0" y="12797071"/>
                </a:lnTo>
                <a:lnTo>
                  <a:pt x="0" y="0"/>
                </a:lnTo>
                <a:close/>
              </a:path>
            </a:pathLst>
          </a:custGeom>
          <a:blipFill>
            <a:blip r:embed="rId5">
              <a:alphaModFix amt="75000"/>
            </a:blip>
            <a:stretch>
              <a:fillRect l="-3258" r="-5284"/>
            </a:stretch>
          </a:blipFill>
        </p:spPr>
      </p:sp>
      <p:sp>
        <p:nvSpPr>
          <p:cNvPr id="13" name="TextBox 13"/>
          <p:cNvSpPr txBox="1"/>
          <p:nvPr/>
        </p:nvSpPr>
        <p:spPr>
          <a:xfrm>
            <a:off x="2858870" y="1744566"/>
            <a:ext cx="6771193" cy="523941"/>
          </a:xfrm>
          <a:prstGeom prst="rect">
            <a:avLst/>
          </a:prstGeom>
        </p:spPr>
        <p:txBody>
          <a:bodyPr lIns="0" tIns="0" rIns="0" bIns="0" rtlCol="0" anchor="t">
            <a:spAutoFit/>
          </a:bodyPr>
          <a:lstStyle/>
          <a:p>
            <a:pPr algn="ctr">
              <a:lnSpc>
                <a:spcPts val="4200"/>
              </a:lnSpc>
            </a:pPr>
            <a:r>
              <a:rPr lang="en-US" sz="3000" b="1">
                <a:solidFill>
                  <a:srgbClr val="000000"/>
                </a:solidFill>
                <a:latin typeface="Noto Sans T Chinese Bold"/>
                <a:ea typeface="Noto Sans T Chinese Bold"/>
                <a:cs typeface="Noto Sans T Chinese Bold"/>
                <a:sym typeface="Noto Sans T Chinese Bold"/>
              </a:rPr>
              <a:t>2024 Own SQ Top Growth by office</a:t>
            </a:r>
          </a:p>
        </p:txBody>
      </p:sp>
      <p:grpSp>
        <p:nvGrpSpPr>
          <p:cNvPr id="17" name="Group 2">
            <a:extLst>
              <a:ext uri="{FF2B5EF4-FFF2-40B4-BE49-F238E27FC236}">
                <a16:creationId xmlns:a16="http://schemas.microsoft.com/office/drawing/2014/main" id="{98850346-9966-07BE-96DD-695160CF008A}"/>
              </a:ext>
            </a:extLst>
          </p:cNvPr>
          <p:cNvGrpSpPr/>
          <p:nvPr/>
        </p:nvGrpSpPr>
        <p:grpSpPr>
          <a:xfrm>
            <a:off x="589933" y="411953"/>
            <a:ext cx="1973653" cy="965771"/>
            <a:chOff x="0" y="-23813"/>
            <a:chExt cx="519810" cy="254360"/>
          </a:xfrm>
        </p:grpSpPr>
        <p:sp>
          <p:nvSpPr>
            <p:cNvPr id="18" name="Freeform 3">
              <a:extLst>
                <a:ext uri="{FF2B5EF4-FFF2-40B4-BE49-F238E27FC236}">
                  <a16:creationId xmlns:a16="http://schemas.microsoft.com/office/drawing/2014/main" id="{87262403-51A3-E166-8E12-63EE0D5BD9CD}"/>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19" name="TextBox 4">
              <a:extLst>
                <a:ext uri="{FF2B5EF4-FFF2-40B4-BE49-F238E27FC236}">
                  <a16:creationId xmlns:a16="http://schemas.microsoft.com/office/drawing/2014/main" id="{302390FA-D842-335B-348E-A874B38556F9}"/>
                </a:ext>
              </a:extLst>
            </p:cNvPr>
            <p:cNvSpPr txBox="1"/>
            <p:nvPr/>
          </p:nvSpPr>
          <p:spPr>
            <a:xfrm>
              <a:off x="0" y="-23813"/>
              <a:ext cx="519810" cy="254360"/>
            </a:xfrm>
            <a:prstGeom prst="rect">
              <a:avLst/>
            </a:prstGeom>
          </p:spPr>
          <p:txBody>
            <a:bodyPr lIns="50800" tIns="50800" rIns="50800" bIns="50800" rtlCol="0" anchor="ctr"/>
            <a:lstStyle/>
            <a:p>
              <a:pPr marL="0" lvl="0" indent="0" algn="ctr">
                <a:lnSpc>
                  <a:spcPts val="3499"/>
                </a:lnSpc>
                <a:spcBef>
                  <a:spcPct val="0"/>
                </a:spcBef>
              </a:pPr>
              <a:r>
                <a:rPr lang="en-US" sz="2499" b="1" dirty="0">
                  <a:solidFill>
                    <a:srgbClr val="FFFFFF"/>
                  </a:solidFill>
                  <a:latin typeface="Neue Montreal Bold"/>
                  <a:ea typeface="Neue Montreal Bold"/>
                  <a:cs typeface="Neue Montreal Bold"/>
                  <a:sym typeface="Neue Montreal Bold"/>
                </a:rPr>
                <a:t>Regional</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64906" y="-1120450"/>
            <a:ext cx="10130181" cy="12797071"/>
          </a:xfrm>
          <a:custGeom>
            <a:avLst/>
            <a:gdLst/>
            <a:ahLst/>
            <a:cxnLst/>
            <a:rect l="l" t="t" r="r" b="b"/>
            <a:pathLst>
              <a:path w="10130181" h="12797071">
                <a:moveTo>
                  <a:pt x="0" y="0"/>
                </a:moveTo>
                <a:lnTo>
                  <a:pt x="10130181" y="0"/>
                </a:lnTo>
                <a:lnTo>
                  <a:pt x="10130181" y="12797071"/>
                </a:lnTo>
                <a:lnTo>
                  <a:pt x="0" y="12797071"/>
                </a:lnTo>
                <a:lnTo>
                  <a:pt x="0" y="0"/>
                </a:lnTo>
                <a:close/>
              </a:path>
            </a:pathLst>
          </a:custGeom>
          <a:blipFill>
            <a:blip r:embed="rId3">
              <a:alphaModFix amt="75000"/>
            </a:blip>
            <a:stretch>
              <a:fillRect l="-3258" r="-5284"/>
            </a:stretch>
          </a:blipFill>
        </p:spPr>
      </p:sp>
      <p:grpSp>
        <p:nvGrpSpPr>
          <p:cNvPr id="3" name="Group 3"/>
          <p:cNvGrpSpPr/>
          <p:nvPr/>
        </p:nvGrpSpPr>
        <p:grpSpPr>
          <a:xfrm>
            <a:off x="15623026" y="1344472"/>
            <a:ext cx="240861" cy="24086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971550" y="2560680"/>
            <a:ext cx="6462712" cy="1397669"/>
          </a:xfrm>
          <a:prstGeom prst="rect">
            <a:avLst/>
          </a:prstGeom>
        </p:spPr>
        <p:txBody>
          <a:bodyPr lIns="0" tIns="0" rIns="0" bIns="0" rtlCol="0" anchor="t">
            <a:spAutoFit/>
          </a:bodyPr>
          <a:lstStyle/>
          <a:p>
            <a:pPr algn="l">
              <a:lnSpc>
                <a:spcPts val="10400"/>
              </a:lnSpc>
            </a:pPr>
            <a:r>
              <a:rPr lang="en-US" sz="10400" b="1">
                <a:solidFill>
                  <a:srgbClr val="0D0D0D"/>
                </a:solidFill>
                <a:latin typeface="Neue Montreal Bold"/>
                <a:ea typeface="Neue Montreal Bold"/>
                <a:cs typeface="Neue Montreal Bold"/>
                <a:sym typeface="Neue Montreal Bold"/>
              </a:rPr>
              <a:t>Regional</a:t>
            </a:r>
          </a:p>
        </p:txBody>
      </p:sp>
      <p:sp>
        <p:nvSpPr>
          <p:cNvPr id="7" name="TextBox 7"/>
          <p:cNvSpPr txBox="1"/>
          <p:nvPr/>
        </p:nvSpPr>
        <p:spPr>
          <a:xfrm>
            <a:off x="3224542" y="4358254"/>
            <a:ext cx="6240364" cy="1658689"/>
          </a:xfrm>
          <a:prstGeom prst="rect">
            <a:avLst/>
          </a:prstGeom>
        </p:spPr>
        <p:txBody>
          <a:bodyPr lIns="0" tIns="0" rIns="0" bIns="0" rtlCol="0" anchor="t">
            <a:spAutoFit/>
          </a:bodyPr>
          <a:lstStyle/>
          <a:p>
            <a:pPr algn="ctr">
              <a:lnSpc>
                <a:spcPts val="13579"/>
              </a:lnSpc>
            </a:pPr>
            <a:r>
              <a:rPr lang="en-US" sz="9699" b="1">
                <a:solidFill>
                  <a:srgbClr val="FF0000"/>
                </a:solidFill>
                <a:latin typeface="Neue Montreal Bold"/>
                <a:ea typeface="Neue Montreal Bold"/>
                <a:cs typeface="Neue Montreal Bold"/>
                <a:sym typeface="Neue Montreal Bold"/>
              </a:rPr>
              <a:t>Challenges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64906" y="-1120450"/>
            <a:ext cx="10130181" cy="12797071"/>
          </a:xfrm>
          <a:custGeom>
            <a:avLst/>
            <a:gdLst/>
            <a:ahLst/>
            <a:cxnLst/>
            <a:rect l="l" t="t" r="r" b="b"/>
            <a:pathLst>
              <a:path w="10130181" h="12797071">
                <a:moveTo>
                  <a:pt x="0" y="0"/>
                </a:moveTo>
                <a:lnTo>
                  <a:pt x="10130181" y="0"/>
                </a:lnTo>
                <a:lnTo>
                  <a:pt x="10130181" y="12797071"/>
                </a:lnTo>
                <a:lnTo>
                  <a:pt x="0" y="12797071"/>
                </a:lnTo>
                <a:lnTo>
                  <a:pt x="0" y="0"/>
                </a:lnTo>
                <a:close/>
              </a:path>
            </a:pathLst>
          </a:custGeom>
          <a:blipFill>
            <a:blip r:embed="rId3">
              <a:alphaModFix amt="75000"/>
            </a:blip>
            <a:stretch>
              <a:fillRect l="-3258" r="-5284"/>
            </a:stretch>
          </a:blipFill>
        </p:spPr>
      </p:sp>
      <p:grpSp>
        <p:nvGrpSpPr>
          <p:cNvPr id="3" name="Group 3"/>
          <p:cNvGrpSpPr/>
          <p:nvPr/>
        </p:nvGrpSpPr>
        <p:grpSpPr>
          <a:xfrm>
            <a:off x="15623026" y="1344472"/>
            <a:ext cx="240861" cy="24086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2534845" y="2001490"/>
            <a:ext cx="5445239" cy="857412"/>
          </a:xfrm>
          <a:prstGeom prst="rect">
            <a:avLst/>
          </a:prstGeom>
        </p:spPr>
        <p:txBody>
          <a:bodyPr lIns="0" tIns="0" rIns="0" bIns="0" rtlCol="0" anchor="t">
            <a:spAutoFit/>
          </a:bodyPr>
          <a:lstStyle/>
          <a:p>
            <a:pPr algn="ctr">
              <a:lnSpc>
                <a:spcPts val="7036"/>
              </a:lnSpc>
            </a:pPr>
            <a:r>
              <a:rPr lang="en-US" sz="5025" b="1">
                <a:solidFill>
                  <a:srgbClr val="000000"/>
                </a:solidFill>
                <a:latin typeface="Noto Sans T Chinese Bold"/>
                <a:ea typeface="Noto Sans T Chinese Bold"/>
                <a:cs typeface="Noto Sans T Chinese Bold"/>
                <a:sym typeface="Noto Sans T Chinese Bold"/>
              </a:rPr>
              <a:t>Service Reshuffle</a:t>
            </a:r>
          </a:p>
        </p:txBody>
      </p:sp>
      <p:sp>
        <p:nvSpPr>
          <p:cNvPr id="7" name="TextBox 7"/>
          <p:cNvSpPr txBox="1"/>
          <p:nvPr/>
        </p:nvSpPr>
        <p:spPr>
          <a:xfrm>
            <a:off x="3075285" y="3639062"/>
            <a:ext cx="4364358" cy="857375"/>
          </a:xfrm>
          <a:prstGeom prst="rect">
            <a:avLst/>
          </a:prstGeom>
        </p:spPr>
        <p:txBody>
          <a:bodyPr lIns="0" tIns="0" rIns="0" bIns="0" rtlCol="0" anchor="t">
            <a:spAutoFit/>
          </a:bodyPr>
          <a:lstStyle/>
          <a:p>
            <a:pPr algn="ctr">
              <a:lnSpc>
                <a:spcPts val="7036"/>
              </a:lnSpc>
            </a:pPr>
            <a:r>
              <a:rPr lang="en-US" sz="5025" b="1">
                <a:solidFill>
                  <a:srgbClr val="000000"/>
                </a:solidFill>
                <a:latin typeface="Noto Sans T Chinese Bold"/>
                <a:ea typeface="Noto Sans T Chinese Bold"/>
                <a:cs typeface="Noto Sans T Chinese Bold"/>
                <a:sym typeface="Noto Sans T Chinese Bold"/>
              </a:rPr>
              <a:t>Direct Service</a:t>
            </a:r>
          </a:p>
        </p:txBody>
      </p:sp>
      <p:sp>
        <p:nvSpPr>
          <p:cNvPr id="8" name="TextBox 8"/>
          <p:cNvSpPr txBox="1"/>
          <p:nvPr/>
        </p:nvSpPr>
        <p:spPr>
          <a:xfrm>
            <a:off x="2916518" y="7885125"/>
            <a:ext cx="4681892" cy="857412"/>
          </a:xfrm>
          <a:prstGeom prst="rect">
            <a:avLst/>
          </a:prstGeom>
        </p:spPr>
        <p:txBody>
          <a:bodyPr lIns="0" tIns="0" rIns="0" bIns="0" rtlCol="0" anchor="t">
            <a:spAutoFit/>
          </a:bodyPr>
          <a:lstStyle/>
          <a:p>
            <a:pPr algn="ctr">
              <a:lnSpc>
                <a:spcPts val="7036"/>
              </a:lnSpc>
            </a:pPr>
            <a:r>
              <a:rPr lang="en-US" sz="5025" b="1">
                <a:solidFill>
                  <a:srgbClr val="000000"/>
                </a:solidFill>
                <a:latin typeface="Noto Sans T Chinese Bold"/>
                <a:ea typeface="Noto Sans T Chinese Bold"/>
                <a:cs typeface="Noto Sans T Chinese Bold"/>
                <a:sym typeface="Noto Sans T Chinese Bold"/>
              </a:rPr>
              <a:t>Chancay Effect</a:t>
            </a:r>
          </a:p>
        </p:txBody>
      </p:sp>
      <p:sp>
        <p:nvSpPr>
          <p:cNvPr id="9" name="TextBox 9"/>
          <p:cNvSpPr txBox="1"/>
          <p:nvPr/>
        </p:nvSpPr>
        <p:spPr>
          <a:xfrm>
            <a:off x="2712971" y="4886080"/>
            <a:ext cx="5265043" cy="580423"/>
          </a:xfrm>
          <a:prstGeom prst="rect">
            <a:avLst/>
          </a:prstGeom>
        </p:spPr>
        <p:txBody>
          <a:bodyPr lIns="0" tIns="0" rIns="0" bIns="0" rtlCol="0" anchor="t">
            <a:spAutoFit/>
          </a:bodyPr>
          <a:lstStyle/>
          <a:p>
            <a:pPr algn="ctr">
              <a:lnSpc>
                <a:spcPts val="4759"/>
              </a:lnSpc>
            </a:pPr>
            <a:r>
              <a:rPr lang="en-US" sz="3399">
                <a:solidFill>
                  <a:srgbClr val="000000"/>
                </a:solidFill>
                <a:latin typeface="Noto Sans T Chinese"/>
                <a:ea typeface="Noto Sans T Chinese"/>
                <a:cs typeface="Noto Sans T Chinese"/>
                <a:sym typeface="Noto Sans T Chinese"/>
              </a:rPr>
              <a:t>Market with direct service </a:t>
            </a:r>
          </a:p>
        </p:txBody>
      </p:sp>
      <p:grpSp>
        <p:nvGrpSpPr>
          <p:cNvPr id="10" name="Group 10"/>
          <p:cNvGrpSpPr/>
          <p:nvPr/>
        </p:nvGrpSpPr>
        <p:grpSpPr>
          <a:xfrm>
            <a:off x="739318" y="407837"/>
            <a:ext cx="1996233" cy="965771"/>
            <a:chOff x="0" y="-24897"/>
            <a:chExt cx="525757" cy="254360"/>
          </a:xfrm>
        </p:grpSpPr>
        <p:sp>
          <p:nvSpPr>
            <p:cNvPr id="11" name="Freeform 11"/>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2" name="TextBox 12"/>
            <p:cNvSpPr txBox="1"/>
            <p:nvPr/>
          </p:nvSpPr>
          <p:spPr>
            <a:xfrm>
              <a:off x="5947" y="-24897"/>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Challenges</a:t>
              </a:r>
            </a:p>
          </p:txBody>
        </p:sp>
      </p:grpSp>
      <p:sp>
        <p:nvSpPr>
          <p:cNvPr id="13" name="TextBox 13"/>
          <p:cNvSpPr txBox="1"/>
          <p:nvPr/>
        </p:nvSpPr>
        <p:spPr>
          <a:xfrm>
            <a:off x="1321958" y="6246663"/>
            <a:ext cx="8047069" cy="857375"/>
          </a:xfrm>
          <a:prstGeom prst="rect">
            <a:avLst/>
          </a:prstGeom>
        </p:spPr>
        <p:txBody>
          <a:bodyPr lIns="0" tIns="0" rIns="0" bIns="0" rtlCol="0" anchor="t">
            <a:spAutoFit/>
          </a:bodyPr>
          <a:lstStyle/>
          <a:p>
            <a:pPr algn="ctr">
              <a:lnSpc>
                <a:spcPts val="7036"/>
              </a:lnSpc>
            </a:pPr>
            <a:r>
              <a:rPr lang="en-US" sz="5025" b="1">
                <a:solidFill>
                  <a:srgbClr val="000000"/>
                </a:solidFill>
                <a:latin typeface="Noto Sans T Chinese Bold"/>
                <a:ea typeface="Noto Sans T Chinese Bold"/>
                <a:cs typeface="Noto Sans T Chinese Bold"/>
                <a:sym typeface="Noto Sans T Chinese Bold"/>
              </a:rPr>
              <a:t>Service Delays/Omissions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5095972" y="2782084"/>
            <a:ext cx="3194987" cy="2259727"/>
          </a:xfrm>
          <a:custGeom>
            <a:avLst/>
            <a:gdLst/>
            <a:ahLst/>
            <a:cxnLst/>
            <a:rect l="l" t="t" r="r" b="b"/>
            <a:pathLst>
              <a:path w="3194987" h="2259727">
                <a:moveTo>
                  <a:pt x="0" y="0"/>
                </a:moveTo>
                <a:lnTo>
                  <a:pt x="3194987" y="0"/>
                </a:lnTo>
                <a:lnTo>
                  <a:pt x="3194987" y="2259727"/>
                </a:lnTo>
                <a:lnTo>
                  <a:pt x="0" y="2259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5041573" y="5041811"/>
            <a:ext cx="3249386" cy="2298202"/>
          </a:xfrm>
          <a:custGeom>
            <a:avLst/>
            <a:gdLst/>
            <a:ahLst/>
            <a:cxnLst/>
            <a:rect l="l" t="t" r="r" b="b"/>
            <a:pathLst>
              <a:path w="3249386" h="2298202">
                <a:moveTo>
                  <a:pt x="0" y="0"/>
                </a:moveTo>
                <a:lnTo>
                  <a:pt x="3249386" y="0"/>
                </a:lnTo>
                <a:lnTo>
                  <a:pt x="3249386" y="2298202"/>
                </a:lnTo>
                <a:lnTo>
                  <a:pt x="0" y="2298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5041573" y="7389831"/>
            <a:ext cx="3192348" cy="2257860"/>
          </a:xfrm>
          <a:custGeom>
            <a:avLst/>
            <a:gdLst/>
            <a:ahLst/>
            <a:cxnLst/>
            <a:rect l="l" t="t" r="r" b="b"/>
            <a:pathLst>
              <a:path w="3192348" h="2257860">
                <a:moveTo>
                  <a:pt x="0" y="0"/>
                </a:moveTo>
                <a:lnTo>
                  <a:pt x="3192348" y="0"/>
                </a:lnTo>
                <a:lnTo>
                  <a:pt x="3192348" y="2257861"/>
                </a:lnTo>
                <a:lnTo>
                  <a:pt x="0" y="22578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2892913" y="5868439"/>
            <a:ext cx="786626" cy="458210"/>
          </a:xfrm>
          <a:custGeom>
            <a:avLst/>
            <a:gdLst/>
            <a:ahLst/>
            <a:cxnLst/>
            <a:rect l="l" t="t" r="r" b="b"/>
            <a:pathLst>
              <a:path w="786626" h="458210">
                <a:moveTo>
                  <a:pt x="0" y="0"/>
                </a:moveTo>
                <a:lnTo>
                  <a:pt x="786626" y="0"/>
                </a:lnTo>
                <a:lnTo>
                  <a:pt x="786626" y="458210"/>
                </a:lnTo>
                <a:lnTo>
                  <a:pt x="0" y="4582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996027" y="3167264"/>
            <a:ext cx="3635971" cy="6047294"/>
          </a:xfrm>
          <a:custGeom>
            <a:avLst/>
            <a:gdLst/>
            <a:ahLst/>
            <a:cxnLst/>
            <a:rect l="l" t="t" r="r" b="b"/>
            <a:pathLst>
              <a:path w="3635971" h="6047294">
                <a:moveTo>
                  <a:pt x="0" y="0"/>
                </a:moveTo>
                <a:lnTo>
                  <a:pt x="3635971" y="0"/>
                </a:lnTo>
                <a:lnTo>
                  <a:pt x="3635971" y="6047295"/>
                </a:lnTo>
                <a:lnTo>
                  <a:pt x="0" y="6047295"/>
                </a:lnTo>
                <a:lnTo>
                  <a:pt x="0" y="0"/>
                </a:lnTo>
                <a:close/>
              </a:path>
            </a:pathLst>
          </a:custGeom>
          <a:blipFill>
            <a:blip r:embed="rId11"/>
            <a:stretch>
              <a:fillRect/>
            </a:stretch>
          </a:blipFill>
        </p:spPr>
      </p:sp>
      <p:sp>
        <p:nvSpPr>
          <p:cNvPr id="10" name="Freeform 10"/>
          <p:cNvSpPr/>
          <p:nvPr/>
        </p:nvSpPr>
        <p:spPr>
          <a:xfrm>
            <a:off x="8814834" y="3211006"/>
            <a:ext cx="3626478" cy="6047294"/>
          </a:xfrm>
          <a:custGeom>
            <a:avLst/>
            <a:gdLst/>
            <a:ahLst/>
            <a:cxnLst/>
            <a:rect l="l" t="t" r="r" b="b"/>
            <a:pathLst>
              <a:path w="3626478" h="6047294">
                <a:moveTo>
                  <a:pt x="0" y="0"/>
                </a:moveTo>
                <a:lnTo>
                  <a:pt x="3626478" y="0"/>
                </a:lnTo>
                <a:lnTo>
                  <a:pt x="3626478" y="6047294"/>
                </a:lnTo>
                <a:lnTo>
                  <a:pt x="0" y="6047294"/>
                </a:lnTo>
                <a:lnTo>
                  <a:pt x="0" y="0"/>
                </a:lnTo>
                <a:close/>
              </a:path>
            </a:pathLst>
          </a:custGeom>
          <a:blipFill>
            <a:blip r:embed="rId12"/>
            <a:stretch>
              <a:fillRect/>
            </a:stretch>
          </a:blipFill>
        </p:spPr>
      </p:sp>
      <p:sp>
        <p:nvSpPr>
          <p:cNvPr id="11" name="TextBox 11"/>
          <p:cNvSpPr txBox="1"/>
          <p:nvPr/>
        </p:nvSpPr>
        <p:spPr>
          <a:xfrm>
            <a:off x="6421381" y="988572"/>
            <a:ext cx="5445239" cy="857412"/>
          </a:xfrm>
          <a:prstGeom prst="rect">
            <a:avLst/>
          </a:prstGeom>
        </p:spPr>
        <p:txBody>
          <a:bodyPr lIns="0" tIns="0" rIns="0" bIns="0" rtlCol="0" anchor="t">
            <a:spAutoFit/>
          </a:bodyPr>
          <a:lstStyle/>
          <a:p>
            <a:pPr algn="ctr">
              <a:lnSpc>
                <a:spcPts val="7036"/>
              </a:lnSpc>
            </a:pPr>
            <a:r>
              <a:rPr lang="en-US" sz="5025" b="1">
                <a:solidFill>
                  <a:srgbClr val="000000"/>
                </a:solidFill>
                <a:latin typeface="Noto Sans T Chinese Bold"/>
                <a:ea typeface="Noto Sans T Chinese Bold"/>
                <a:cs typeface="Noto Sans T Chinese Bold"/>
                <a:sym typeface="Noto Sans T Chinese Bold"/>
              </a:rPr>
              <a:t>Service Reshuffle</a:t>
            </a:r>
          </a:p>
        </p:txBody>
      </p:sp>
      <p:sp>
        <p:nvSpPr>
          <p:cNvPr id="12" name="TextBox 12"/>
          <p:cNvSpPr txBox="1"/>
          <p:nvPr/>
        </p:nvSpPr>
        <p:spPr>
          <a:xfrm>
            <a:off x="5589278" y="3543680"/>
            <a:ext cx="1107281" cy="669859"/>
          </a:xfrm>
          <a:prstGeom prst="rect">
            <a:avLst/>
          </a:prstGeom>
        </p:spPr>
        <p:txBody>
          <a:bodyPr lIns="0" tIns="0" rIns="0" bIns="0" rtlCol="0" anchor="t">
            <a:spAutoFit/>
          </a:bodyPr>
          <a:lstStyle/>
          <a:p>
            <a:pPr algn="ctr">
              <a:lnSpc>
                <a:spcPts val="5599"/>
              </a:lnSpc>
            </a:pPr>
            <a:r>
              <a:rPr lang="en-US" sz="3999" b="1">
                <a:solidFill>
                  <a:srgbClr val="000000"/>
                </a:solidFill>
                <a:latin typeface="Noto Sans T Chinese Bold"/>
                <a:ea typeface="Noto Sans T Chinese Bold"/>
                <a:cs typeface="Noto Sans T Chinese Bold"/>
                <a:sym typeface="Noto Sans T Chinese Bold"/>
              </a:rPr>
              <a:t>WSA</a:t>
            </a:r>
          </a:p>
        </p:txBody>
      </p:sp>
      <p:sp>
        <p:nvSpPr>
          <p:cNvPr id="13" name="TextBox 13"/>
          <p:cNvSpPr txBox="1"/>
          <p:nvPr/>
        </p:nvSpPr>
        <p:spPr>
          <a:xfrm>
            <a:off x="5589278" y="5822645"/>
            <a:ext cx="1406426" cy="669859"/>
          </a:xfrm>
          <a:prstGeom prst="rect">
            <a:avLst/>
          </a:prstGeom>
        </p:spPr>
        <p:txBody>
          <a:bodyPr lIns="0" tIns="0" rIns="0" bIns="0" rtlCol="0" anchor="t">
            <a:spAutoFit/>
          </a:bodyPr>
          <a:lstStyle/>
          <a:p>
            <a:pPr algn="ctr">
              <a:lnSpc>
                <a:spcPts val="5599"/>
              </a:lnSpc>
            </a:pPr>
            <a:r>
              <a:rPr lang="en-US" sz="3999" b="1">
                <a:solidFill>
                  <a:srgbClr val="000000"/>
                </a:solidFill>
                <a:latin typeface="Noto Sans T Chinese Bold"/>
                <a:ea typeface="Noto Sans T Chinese Bold"/>
                <a:cs typeface="Noto Sans T Chinese Bold"/>
                <a:sym typeface="Noto Sans T Chinese Bold"/>
              </a:rPr>
              <a:t>WSA3</a:t>
            </a:r>
          </a:p>
        </p:txBody>
      </p:sp>
      <p:sp>
        <p:nvSpPr>
          <p:cNvPr id="14" name="TextBox 14"/>
          <p:cNvSpPr txBox="1"/>
          <p:nvPr/>
        </p:nvSpPr>
        <p:spPr>
          <a:xfrm>
            <a:off x="5589278" y="8150494"/>
            <a:ext cx="1406426" cy="669859"/>
          </a:xfrm>
          <a:prstGeom prst="rect">
            <a:avLst/>
          </a:prstGeom>
        </p:spPr>
        <p:txBody>
          <a:bodyPr lIns="0" tIns="0" rIns="0" bIns="0" rtlCol="0" anchor="t">
            <a:spAutoFit/>
          </a:bodyPr>
          <a:lstStyle/>
          <a:p>
            <a:pPr algn="ctr">
              <a:lnSpc>
                <a:spcPts val="5599"/>
              </a:lnSpc>
            </a:pPr>
            <a:r>
              <a:rPr lang="en-US" sz="3999" b="1">
                <a:solidFill>
                  <a:srgbClr val="000000"/>
                </a:solidFill>
                <a:latin typeface="Noto Sans T Chinese Bold"/>
                <a:ea typeface="Noto Sans T Chinese Bold"/>
                <a:cs typeface="Noto Sans T Chinese Bold"/>
                <a:sym typeface="Noto Sans T Chinese Bold"/>
              </a:rPr>
              <a:t>WSA4</a:t>
            </a:r>
          </a:p>
        </p:txBody>
      </p:sp>
      <p:sp>
        <p:nvSpPr>
          <p:cNvPr id="15" name="TextBox 15"/>
          <p:cNvSpPr txBox="1"/>
          <p:nvPr/>
        </p:nvSpPr>
        <p:spPr>
          <a:xfrm>
            <a:off x="14116435" y="5019675"/>
            <a:ext cx="3254044" cy="2387668"/>
          </a:xfrm>
          <a:prstGeom prst="rect">
            <a:avLst/>
          </a:prstGeom>
        </p:spPr>
        <p:txBody>
          <a:bodyPr lIns="0" tIns="0" rIns="0" bIns="0" rtlCol="0" anchor="t">
            <a:spAutoFit/>
          </a:bodyPr>
          <a:lstStyle/>
          <a:p>
            <a:pPr algn="ctr">
              <a:lnSpc>
                <a:spcPts val="9099"/>
              </a:lnSpc>
            </a:pPr>
            <a:r>
              <a:rPr lang="en-US" sz="6499" b="1">
                <a:solidFill>
                  <a:srgbClr val="000000"/>
                </a:solidFill>
                <a:latin typeface="Neue Montreal Bold"/>
                <a:ea typeface="Neue Montreal Bold"/>
                <a:cs typeface="Neue Montreal Bold"/>
                <a:sym typeface="Neue Montreal Bold"/>
              </a:rPr>
              <a:t>- 87  TEU</a:t>
            </a:r>
          </a:p>
          <a:p>
            <a:pPr algn="ctr">
              <a:lnSpc>
                <a:spcPts val="4899"/>
              </a:lnSpc>
            </a:pPr>
            <a:r>
              <a:rPr lang="en-US" sz="3499" b="1">
                <a:solidFill>
                  <a:srgbClr val="000000"/>
                </a:solidFill>
                <a:latin typeface="Neue Montreal Bold"/>
                <a:ea typeface="Neue Montreal Bold"/>
                <a:cs typeface="Neue Montreal Bold"/>
                <a:sym typeface="Neue Montreal Bold"/>
              </a:rPr>
              <a:t>per week</a:t>
            </a:r>
          </a:p>
          <a:p>
            <a:pPr algn="ctr">
              <a:lnSpc>
                <a:spcPts val="4899"/>
              </a:lnSpc>
              <a:spcBef>
                <a:spcPct val="0"/>
              </a:spcBef>
            </a:pPr>
            <a:r>
              <a:rPr lang="en-US" sz="3499" b="1">
                <a:solidFill>
                  <a:srgbClr val="000000"/>
                </a:solidFill>
                <a:latin typeface="Neue Montreal Bold"/>
                <a:ea typeface="Neue Montreal Bold"/>
                <a:cs typeface="Neue Montreal Bold"/>
                <a:sym typeface="Neue Montreal Bold"/>
              </a:rPr>
              <a:t>(-11%)</a:t>
            </a:r>
          </a:p>
        </p:txBody>
      </p:sp>
      <p:sp>
        <p:nvSpPr>
          <p:cNvPr id="16" name="TextBox 16"/>
          <p:cNvSpPr txBox="1"/>
          <p:nvPr/>
        </p:nvSpPr>
        <p:spPr>
          <a:xfrm>
            <a:off x="798550" y="676417"/>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Challenges</a:t>
            </a:r>
          </a:p>
        </p:txBody>
      </p:sp>
      <p:grpSp>
        <p:nvGrpSpPr>
          <p:cNvPr id="20" name="Group 10">
            <a:extLst>
              <a:ext uri="{FF2B5EF4-FFF2-40B4-BE49-F238E27FC236}">
                <a16:creationId xmlns:a16="http://schemas.microsoft.com/office/drawing/2014/main" id="{4C64DFF5-8705-1EB0-52CA-D3584897BFBC}"/>
              </a:ext>
            </a:extLst>
          </p:cNvPr>
          <p:cNvGrpSpPr/>
          <p:nvPr/>
        </p:nvGrpSpPr>
        <p:grpSpPr>
          <a:xfrm>
            <a:off x="739318" y="407837"/>
            <a:ext cx="1996233" cy="965771"/>
            <a:chOff x="0" y="-24897"/>
            <a:chExt cx="525757" cy="254360"/>
          </a:xfrm>
        </p:grpSpPr>
        <p:sp>
          <p:nvSpPr>
            <p:cNvPr id="21" name="Freeform 11">
              <a:extLst>
                <a:ext uri="{FF2B5EF4-FFF2-40B4-BE49-F238E27FC236}">
                  <a16:creationId xmlns:a16="http://schemas.microsoft.com/office/drawing/2014/main" id="{D2A653EC-1233-3A85-BE0B-BD96F437FBFD}"/>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22" name="TextBox 12">
              <a:extLst>
                <a:ext uri="{FF2B5EF4-FFF2-40B4-BE49-F238E27FC236}">
                  <a16:creationId xmlns:a16="http://schemas.microsoft.com/office/drawing/2014/main" id="{E509F686-DC70-7528-9792-971CE07FF376}"/>
                </a:ext>
              </a:extLst>
            </p:cNvPr>
            <p:cNvSpPr txBox="1"/>
            <p:nvPr/>
          </p:nvSpPr>
          <p:spPr>
            <a:xfrm>
              <a:off x="5947" y="-24897"/>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Challenges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5804655" y="374133"/>
            <a:ext cx="1973653" cy="965771"/>
            <a:chOff x="0" y="-33774"/>
            <a:chExt cx="519810" cy="254360"/>
          </a:xfrm>
        </p:grpSpPr>
        <p:sp>
          <p:nvSpPr>
            <p:cNvPr id="6" name="Freeform 6"/>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7" name="TextBox 7"/>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
        <p:nvSpPr>
          <p:cNvPr id="10" name="Freeform 10"/>
          <p:cNvSpPr/>
          <p:nvPr/>
        </p:nvSpPr>
        <p:spPr>
          <a:xfrm>
            <a:off x="668677" y="3065722"/>
            <a:ext cx="8628087" cy="5601568"/>
          </a:xfrm>
          <a:custGeom>
            <a:avLst/>
            <a:gdLst/>
            <a:ahLst/>
            <a:cxnLst/>
            <a:rect l="l" t="t" r="r" b="b"/>
            <a:pathLst>
              <a:path w="8628087" h="5601568">
                <a:moveTo>
                  <a:pt x="0" y="0"/>
                </a:moveTo>
                <a:lnTo>
                  <a:pt x="8628087" y="0"/>
                </a:lnTo>
                <a:lnTo>
                  <a:pt x="8628087" y="5601568"/>
                </a:lnTo>
                <a:lnTo>
                  <a:pt x="0" y="5601568"/>
                </a:lnTo>
                <a:lnTo>
                  <a:pt x="0" y="0"/>
                </a:lnTo>
                <a:close/>
              </a:path>
            </a:pathLst>
          </a:custGeom>
          <a:blipFill>
            <a:blip r:embed="rId3"/>
            <a:stretch>
              <a:fillRect/>
            </a:stretch>
          </a:blipFill>
        </p:spPr>
      </p:sp>
      <p:sp>
        <p:nvSpPr>
          <p:cNvPr id="11" name="TextBox 11"/>
          <p:cNvSpPr txBox="1"/>
          <p:nvPr/>
        </p:nvSpPr>
        <p:spPr>
          <a:xfrm>
            <a:off x="5595110" y="1360127"/>
            <a:ext cx="7097779" cy="936592"/>
          </a:xfrm>
          <a:prstGeom prst="rect">
            <a:avLst/>
          </a:prstGeom>
        </p:spPr>
        <p:txBody>
          <a:bodyPr lIns="0" tIns="0" rIns="0" bIns="0" rtlCol="0" anchor="t">
            <a:spAutoFit/>
          </a:bodyPr>
          <a:lstStyle/>
          <a:p>
            <a:pPr algn="ctr">
              <a:lnSpc>
                <a:spcPts val="7699"/>
              </a:lnSpc>
            </a:pPr>
            <a:r>
              <a:rPr lang="en-US" sz="5499" b="1" dirty="0">
                <a:solidFill>
                  <a:srgbClr val="000000"/>
                </a:solidFill>
                <a:latin typeface="Noto Sans T Chinese Bold"/>
                <a:ea typeface="Noto Sans T Chinese Bold"/>
                <a:cs typeface="Noto Sans T Chinese Bold"/>
                <a:sym typeface="Noto Sans T Chinese Bold"/>
              </a:rPr>
              <a:t>Increase CASH FLOW</a:t>
            </a:r>
          </a:p>
        </p:txBody>
      </p:sp>
      <p:sp>
        <p:nvSpPr>
          <p:cNvPr id="12" name="TextBox 12"/>
          <p:cNvSpPr txBox="1"/>
          <p:nvPr/>
        </p:nvSpPr>
        <p:spPr>
          <a:xfrm>
            <a:off x="10632541" y="3343279"/>
            <a:ext cx="5172114" cy="650114"/>
          </a:xfrm>
          <a:prstGeom prst="rect">
            <a:avLst/>
          </a:prstGeom>
        </p:spPr>
        <p:txBody>
          <a:bodyPr lIns="0" tIns="0" rIns="0" bIns="0" rtlCol="0" anchor="t">
            <a:spAutoFit/>
          </a:bodyPr>
          <a:lstStyle/>
          <a:p>
            <a:pPr marL="0" lvl="0" indent="0" algn="ctr">
              <a:lnSpc>
                <a:spcPts val="4999"/>
              </a:lnSpc>
              <a:spcBef>
                <a:spcPct val="0"/>
              </a:spcBef>
            </a:pPr>
            <a:r>
              <a:rPr lang="en-US" sz="4999" b="1" dirty="0">
                <a:solidFill>
                  <a:srgbClr val="EB2030"/>
                </a:solidFill>
                <a:latin typeface="Bloc Heavy"/>
                <a:ea typeface="Bloc Heavy"/>
                <a:cs typeface="Bloc Heavy"/>
                <a:sym typeface="Bloc Heavy"/>
              </a:rPr>
              <a:t>NO SPACE ISSUE</a:t>
            </a:r>
          </a:p>
        </p:txBody>
      </p:sp>
      <p:sp>
        <p:nvSpPr>
          <p:cNvPr id="13" name="TextBox 13"/>
          <p:cNvSpPr txBox="1"/>
          <p:nvPr/>
        </p:nvSpPr>
        <p:spPr>
          <a:xfrm>
            <a:off x="10571343" y="4880513"/>
            <a:ext cx="5172114" cy="650114"/>
          </a:xfrm>
          <a:prstGeom prst="rect">
            <a:avLst/>
          </a:prstGeom>
        </p:spPr>
        <p:txBody>
          <a:bodyPr lIns="0" tIns="0" rIns="0" bIns="0" rtlCol="0" anchor="t">
            <a:spAutoFit/>
          </a:bodyPr>
          <a:lstStyle/>
          <a:p>
            <a:pPr marL="0" lvl="0" indent="0" algn="ctr">
              <a:lnSpc>
                <a:spcPts val="4999"/>
              </a:lnSpc>
              <a:spcBef>
                <a:spcPct val="0"/>
              </a:spcBef>
            </a:pPr>
            <a:r>
              <a:rPr lang="en-US" sz="4999" b="1">
                <a:solidFill>
                  <a:srgbClr val="EB2030"/>
                </a:solidFill>
                <a:latin typeface="Bloc Heavy"/>
                <a:ea typeface="Bloc Heavy"/>
                <a:cs typeface="Bloc Heavy"/>
                <a:sym typeface="Bloc Heavy"/>
              </a:rPr>
              <a:t>EXTRA PROFIT</a:t>
            </a:r>
          </a:p>
        </p:txBody>
      </p:sp>
      <p:sp>
        <p:nvSpPr>
          <p:cNvPr id="14" name="TextBox 14"/>
          <p:cNvSpPr txBox="1"/>
          <p:nvPr/>
        </p:nvSpPr>
        <p:spPr>
          <a:xfrm>
            <a:off x="10216423" y="7764635"/>
            <a:ext cx="5881954" cy="1291316"/>
          </a:xfrm>
          <a:prstGeom prst="rect">
            <a:avLst/>
          </a:prstGeom>
        </p:spPr>
        <p:txBody>
          <a:bodyPr lIns="0" tIns="0" rIns="0" bIns="0" rtlCol="0" anchor="t">
            <a:spAutoFit/>
          </a:bodyPr>
          <a:lstStyle/>
          <a:p>
            <a:pPr algn="ctr">
              <a:lnSpc>
                <a:spcPts val="4999"/>
              </a:lnSpc>
            </a:pPr>
            <a:r>
              <a:rPr lang="en-US" sz="4999" b="1">
                <a:solidFill>
                  <a:srgbClr val="EB2030"/>
                </a:solidFill>
                <a:latin typeface="Bloc Heavy"/>
                <a:ea typeface="Bloc Heavy"/>
                <a:cs typeface="Bloc Heavy"/>
                <a:sym typeface="Bloc Heavy"/>
              </a:rPr>
              <a:t>COMMISSION</a:t>
            </a:r>
          </a:p>
          <a:p>
            <a:pPr marL="0" lvl="0" indent="0" algn="ctr">
              <a:lnSpc>
                <a:spcPts val="4999"/>
              </a:lnSpc>
              <a:spcBef>
                <a:spcPct val="0"/>
              </a:spcBef>
            </a:pPr>
            <a:r>
              <a:rPr lang="en-US" sz="4999" b="1">
                <a:solidFill>
                  <a:srgbClr val="EB2030"/>
                </a:solidFill>
                <a:latin typeface="Bloc Heavy"/>
                <a:ea typeface="Bloc Heavy"/>
                <a:cs typeface="Bloc Heavy"/>
                <a:sym typeface="Bloc Heavy"/>
              </a:rPr>
              <a:t>LOCAL CHARGE</a:t>
            </a:r>
          </a:p>
        </p:txBody>
      </p:sp>
      <p:sp>
        <p:nvSpPr>
          <p:cNvPr id="15" name="TextBox 15"/>
          <p:cNvSpPr txBox="1"/>
          <p:nvPr/>
        </p:nvSpPr>
        <p:spPr>
          <a:xfrm>
            <a:off x="537838" y="4310562"/>
            <a:ext cx="5966136" cy="4356728"/>
          </a:xfrm>
          <a:prstGeom prst="rect">
            <a:avLst/>
          </a:prstGeom>
        </p:spPr>
        <p:txBody>
          <a:bodyPr lIns="0" tIns="0" rIns="0" bIns="0" rtlCol="0" anchor="t">
            <a:spAutoFit/>
          </a:bodyPr>
          <a:lstStyle/>
          <a:p>
            <a:pPr algn="ctr">
              <a:lnSpc>
                <a:spcPts val="11006"/>
              </a:lnSpc>
            </a:pPr>
            <a:r>
              <a:rPr lang="en-US" sz="13758" b="1" dirty="0">
                <a:solidFill>
                  <a:srgbClr val="FF0000"/>
                </a:solidFill>
                <a:latin typeface="Neue Montreal Bold"/>
                <a:ea typeface="Neue Montreal Bold"/>
                <a:cs typeface="Neue Montreal Bold"/>
                <a:sym typeface="Neue Montreal Bold"/>
              </a:rPr>
              <a:t>$6.9 M CASH FLOW</a:t>
            </a:r>
          </a:p>
        </p:txBody>
      </p:sp>
      <p:sp>
        <p:nvSpPr>
          <p:cNvPr id="16" name="TextBox 16"/>
          <p:cNvSpPr txBox="1"/>
          <p:nvPr/>
        </p:nvSpPr>
        <p:spPr>
          <a:xfrm>
            <a:off x="10571343" y="6320399"/>
            <a:ext cx="5172114" cy="650114"/>
          </a:xfrm>
          <a:prstGeom prst="rect">
            <a:avLst/>
          </a:prstGeom>
        </p:spPr>
        <p:txBody>
          <a:bodyPr lIns="0" tIns="0" rIns="0" bIns="0" rtlCol="0" anchor="t">
            <a:spAutoFit/>
          </a:bodyPr>
          <a:lstStyle/>
          <a:p>
            <a:pPr marL="0" lvl="0" indent="0" algn="ctr">
              <a:lnSpc>
                <a:spcPts val="4999"/>
              </a:lnSpc>
              <a:spcBef>
                <a:spcPct val="0"/>
              </a:spcBef>
            </a:pPr>
            <a:r>
              <a:rPr lang="en-US" sz="4999" b="1">
                <a:solidFill>
                  <a:srgbClr val="EB2030"/>
                </a:solidFill>
                <a:latin typeface="Bloc Heavy"/>
                <a:ea typeface="Bloc Heavy"/>
                <a:cs typeface="Bloc Heavy"/>
                <a:sym typeface="Bloc Heavy"/>
              </a:rPr>
              <a:t>MULTIPLE DIPS</a:t>
            </a:r>
          </a:p>
        </p:txBody>
      </p:sp>
      <p:sp>
        <p:nvSpPr>
          <p:cNvPr id="17" name="TextBox 9">
            <a:extLst>
              <a:ext uri="{FF2B5EF4-FFF2-40B4-BE49-F238E27FC236}">
                <a16:creationId xmlns:a16="http://schemas.microsoft.com/office/drawing/2014/main" id="{6B33A690-E776-FA90-2C3A-171DB509F2C7}"/>
              </a:ext>
            </a:extLst>
          </p:cNvPr>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18" name="Freeform 10">
            <a:extLst>
              <a:ext uri="{FF2B5EF4-FFF2-40B4-BE49-F238E27FC236}">
                <a16:creationId xmlns:a16="http://schemas.microsoft.com/office/drawing/2014/main" id="{8DFDE25B-20F0-827F-A3F4-661D2883E17B}"/>
              </a:ext>
            </a:extLst>
          </p:cNvPr>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3769464" y="4984324"/>
            <a:ext cx="2035191" cy="898035"/>
          </a:xfrm>
          <a:custGeom>
            <a:avLst/>
            <a:gdLst/>
            <a:ahLst/>
            <a:cxnLst/>
            <a:rect l="l" t="t" r="r" b="b"/>
            <a:pathLst>
              <a:path w="2035191" h="898035">
                <a:moveTo>
                  <a:pt x="0" y="0"/>
                </a:moveTo>
                <a:lnTo>
                  <a:pt x="2035191" y="0"/>
                </a:lnTo>
                <a:lnTo>
                  <a:pt x="2035191" y="898035"/>
                </a:lnTo>
                <a:lnTo>
                  <a:pt x="0" y="898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817614" y="1631763"/>
            <a:ext cx="12652772" cy="936625"/>
          </a:xfrm>
          <a:prstGeom prst="rect">
            <a:avLst/>
          </a:prstGeom>
        </p:spPr>
        <p:txBody>
          <a:bodyPr lIns="0" tIns="0" rIns="0" bIns="0" rtlCol="0" anchor="t">
            <a:spAutoFit/>
          </a:bodyPr>
          <a:lstStyle/>
          <a:p>
            <a:pPr algn="ctr">
              <a:lnSpc>
                <a:spcPts val="7699"/>
              </a:lnSpc>
            </a:pPr>
            <a:r>
              <a:rPr lang="en-US" sz="5499" b="1" dirty="0">
                <a:solidFill>
                  <a:srgbClr val="000000"/>
                </a:solidFill>
                <a:latin typeface="Noto Sans T Chinese Bold"/>
                <a:ea typeface="Noto Sans T Chinese Bold"/>
                <a:cs typeface="Noto Sans T Chinese Bold"/>
                <a:sym typeface="Noto Sans T Chinese Bold"/>
              </a:rPr>
              <a:t>Seeking Profitable CARB Feeder Area</a:t>
            </a:r>
          </a:p>
        </p:txBody>
      </p:sp>
      <p:sp>
        <p:nvSpPr>
          <p:cNvPr id="7" name="TextBox 7"/>
          <p:cNvSpPr txBox="1"/>
          <p:nvPr/>
        </p:nvSpPr>
        <p:spPr>
          <a:xfrm>
            <a:off x="15743457" y="676417"/>
            <a:ext cx="1818515"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Action Plan</a:t>
            </a:r>
          </a:p>
        </p:txBody>
      </p:sp>
      <p:sp>
        <p:nvSpPr>
          <p:cNvPr id="13" name="Freeform 13"/>
          <p:cNvSpPr/>
          <p:nvPr/>
        </p:nvSpPr>
        <p:spPr>
          <a:xfrm>
            <a:off x="724568" y="2877552"/>
            <a:ext cx="11186685" cy="5111580"/>
          </a:xfrm>
          <a:custGeom>
            <a:avLst/>
            <a:gdLst/>
            <a:ahLst/>
            <a:cxnLst/>
            <a:rect l="l" t="t" r="r" b="b"/>
            <a:pathLst>
              <a:path w="11186685" h="5111580">
                <a:moveTo>
                  <a:pt x="0" y="0"/>
                </a:moveTo>
                <a:lnTo>
                  <a:pt x="11186685" y="0"/>
                </a:lnTo>
                <a:lnTo>
                  <a:pt x="11186685" y="5111580"/>
                </a:lnTo>
                <a:lnTo>
                  <a:pt x="0" y="5111580"/>
                </a:lnTo>
                <a:lnTo>
                  <a:pt x="0" y="0"/>
                </a:lnTo>
                <a:close/>
              </a:path>
            </a:pathLst>
          </a:custGeom>
          <a:blipFill>
            <a:blip r:embed="rId5"/>
            <a:stretch>
              <a:fillRect/>
            </a:stretch>
          </a:blipFill>
        </p:spPr>
      </p:sp>
      <p:sp>
        <p:nvSpPr>
          <p:cNvPr id="14" name="TextBox 14"/>
          <p:cNvSpPr txBox="1"/>
          <p:nvPr/>
        </p:nvSpPr>
        <p:spPr>
          <a:xfrm>
            <a:off x="12759536" y="6640683"/>
            <a:ext cx="3893179" cy="1291316"/>
          </a:xfrm>
          <a:prstGeom prst="rect">
            <a:avLst/>
          </a:prstGeom>
        </p:spPr>
        <p:txBody>
          <a:bodyPr lIns="0" tIns="0" rIns="0" bIns="0" rtlCol="0" anchor="t">
            <a:spAutoFit/>
          </a:bodyPr>
          <a:lstStyle/>
          <a:p>
            <a:pPr algn="ctr">
              <a:lnSpc>
                <a:spcPts val="4999"/>
              </a:lnSpc>
            </a:pPr>
            <a:r>
              <a:rPr lang="en-US" sz="4999" b="1" dirty="0">
                <a:solidFill>
                  <a:srgbClr val="EB2030"/>
                </a:solidFill>
                <a:latin typeface="Bloc Heavy"/>
                <a:ea typeface="Bloc Heavy"/>
                <a:cs typeface="Bloc Heavy"/>
                <a:sym typeface="Bloc Heavy"/>
              </a:rPr>
              <a:t>PROMOTION</a:t>
            </a:r>
          </a:p>
          <a:p>
            <a:pPr marL="0" lvl="0" indent="0" algn="ctr">
              <a:lnSpc>
                <a:spcPts val="4999"/>
              </a:lnSpc>
              <a:spcBef>
                <a:spcPct val="0"/>
              </a:spcBef>
            </a:pPr>
            <a:r>
              <a:rPr lang="en-US" sz="4999" b="1" u="none" strike="noStrike" dirty="0">
                <a:solidFill>
                  <a:srgbClr val="EB2030"/>
                </a:solidFill>
                <a:latin typeface="Bloc Heavy"/>
                <a:ea typeface="Bloc Heavy"/>
                <a:cs typeface="Bloc Heavy"/>
                <a:sym typeface="Bloc Heavy"/>
              </a:rPr>
              <a:t>AREA</a:t>
            </a:r>
          </a:p>
        </p:txBody>
      </p:sp>
      <p:sp>
        <p:nvSpPr>
          <p:cNvPr id="15" name="TextBox 15"/>
          <p:cNvSpPr txBox="1"/>
          <p:nvPr/>
        </p:nvSpPr>
        <p:spPr>
          <a:xfrm>
            <a:off x="724568" y="7922457"/>
            <a:ext cx="6195715" cy="2196597"/>
          </a:xfrm>
          <a:prstGeom prst="rect">
            <a:avLst/>
          </a:prstGeom>
        </p:spPr>
        <p:txBody>
          <a:bodyPr lIns="0" tIns="0" rIns="0" bIns="0" rtlCol="0" anchor="t">
            <a:spAutoFit/>
          </a:bodyPr>
          <a:lstStyle/>
          <a:p>
            <a:pPr algn="l">
              <a:lnSpc>
                <a:spcPts val="4410"/>
              </a:lnSpc>
              <a:spcBef>
                <a:spcPct val="0"/>
              </a:spcBef>
            </a:pPr>
            <a:r>
              <a:rPr lang="en-US" sz="3150" b="1">
                <a:solidFill>
                  <a:srgbClr val="000000"/>
                </a:solidFill>
                <a:latin typeface="Neue Montreal Bold"/>
                <a:ea typeface="Neue Montreal Bold"/>
                <a:cs typeface="Neue Montreal Bold"/>
                <a:sym typeface="Neue Montreal Bold"/>
              </a:rPr>
              <a:t>EX: </a:t>
            </a:r>
          </a:p>
          <a:p>
            <a:pPr algn="l">
              <a:lnSpc>
                <a:spcPts val="4410"/>
              </a:lnSpc>
              <a:spcBef>
                <a:spcPct val="0"/>
              </a:spcBef>
            </a:pPr>
            <a:r>
              <a:rPr lang="en-US" sz="3150" b="1">
                <a:solidFill>
                  <a:srgbClr val="000000"/>
                </a:solidFill>
                <a:latin typeface="Neue Montreal Bold"/>
                <a:ea typeface="Neue Montreal Bold"/>
                <a:cs typeface="Neue Montreal Bold"/>
                <a:sym typeface="Neue Montreal Bold"/>
              </a:rPr>
              <a:t>HTPAP/JMKSN to HNZPU/GTZST</a:t>
            </a:r>
          </a:p>
          <a:p>
            <a:pPr algn="l">
              <a:lnSpc>
                <a:spcPts val="4410"/>
              </a:lnSpc>
              <a:spcBef>
                <a:spcPct val="0"/>
              </a:spcBef>
            </a:pPr>
            <a:r>
              <a:rPr lang="en-US" sz="3150" b="1">
                <a:solidFill>
                  <a:srgbClr val="000000"/>
                </a:solidFill>
                <a:latin typeface="Neue Montreal Bold"/>
                <a:ea typeface="Neue Montreal Bold"/>
                <a:cs typeface="Neue Montreal Bold"/>
                <a:sym typeface="Neue Montreal Bold"/>
              </a:rPr>
              <a:t>USA to HNZPU/GTZST</a:t>
            </a:r>
          </a:p>
          <a:p>
            <a:pPr algn="l">
              <a:lnSpc>
                <a:spcPts val="4410"/>
              </a:lnSpc>
              <a:spcBef>
                <a:spcPct val="0"/>
              </a:spcBef>
            </a:pPr>
            <a:r>
              <a:rPr lang="en-US" sz="3150" b="1">
                <a:solidFill>
                  <a:srgbClr val="000000"/>
                </a:solidFill>
                <a:latin typeface="Neue Montreal Bold"/>
                <a:ea typeface="Neue Montreal Bold"/>
                <a:cs typeface="Neue Montreal Bold"/>
                <a:sym typeface="Neue Montreal Bold"/>
              </a:rPr>
              <a:t>CO3 to WCSA</a:t>
            </a:r>
          </a:p>
        </p:txBody>
      </p:sp>
      <p:grpSp>
        <p:nvGrpSpPr>
          <p:cNvPr id="16" name="Group 5">
            <a:extLst>
              <a:ext uri="{FF2B5EF4-FFF2-40B4-BE49-F238E27FC236}">
                <a16:creationId xmlns:a16="http://schemas.microsoft.com/office/drawing/2014/main" id="{C1C731EF-C14C-8CDC-3111-9E49323FC6FF}"/>
              </a:ext>
            </a:extLst>
          </p:cNvPr>
          <p:cNvGrpSpPr/>
          <p:nvPr/>
        </p:nvGrpSpPr>
        <p:grpSpPr>
          <a:xfrm>
            <a:off x="15804655" y="374133"/>
            <a:ext cx="1973653" cy="965771"/>
            <a:chOff x="0" y="-33774"/>
            <a:chExt cx="519810" cy="254360"/>
          </a:xfrm>
        </p:grpSpPr>
        <p:sp>
          <p:nvSpPr>
            <p:cNvPr id="17" name="Freeform 6">
              <a:extLst>
                <a:ext uri="{FF2B5EF4-FFF2-40B4-BE49-F238E27FC236}">
                  <a16:creationId xmlns:a16="http://schemas.microsoft.com/office/drawing/2014/main" id="{8A6B330D-1BDA-6F27-6B12-995E2C5BF8EB}"/>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8" name="TextBox 7">
              <a:extLst>
                <a:ext uri="{FF2B5EF4-FFF2-40B4-BE49-F238E27FC236}">
                  <a16:creationId xmlns:a16="http://schemas.microsoft.com/office/drawing/2014/main" id="{409B6B5F-0A73-E5BD-D8A7-BCAD45E13026}"/>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
        <p:nvSpPr>
          <p:cNvPr id="10" name="TextBox 9">
            <a:extLst>
              <a:ext uri="{FF2B5EF4-FFF2-40B4-BE49-F238E27FC236}">
                <a16:creationId xmlns:a16="http://schemas.microsoft.com/office/drawing/2014/main" id="{EAE60058-692D-F237-A14C-693DDB8695E6}"/>
              </a:ext>
            </a:extLst>
          </p:cNvPr>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11" name="Freeform 10">
            <a:extLst>
              <a:ext uri="{FF2B5EF4-FFF2-40B4-BE49-F238E27FC236}">
                <a16:creationId xmlns:a16="http://schemas.microsoft.com/office/drawing/2014/main" id="{5F1A31A0-A0B9-4DEE-7C24-2AF48285502D}"/>
              </a:ext>
            </a:extLst>
          </p:cNvPr>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6"/>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4122447" y="4939805"/>
            <a:ext cx="1944297" cy="857927"/>
          </a:xfrm>
          <a:custGeom>
            <a:avLst/>
            <a:gdLst/>
            <a:ahLst/>
            <a:cxnLst/>
            <a:rect l="l" t="t" r="r" b="b"/>
            <a:pathLst>
              <a:path w="1944297" h="857927">
                <a:moveTo>
                  <a:pt x="0" y="0"/>
                </a:moveTo>
                <a:lnTo>
                  <a:pt x="1944296" y="0"/>
                </a:lnTo>
                <a:lnTo>
                  <a:pt x="1944296" y="857928"/>
                </a:lnTo>
                <a:lnTo>
                  <a:pt x="0" y="857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724512" y="3128707"/>
            <a:ext cx="11372756" cy="4029586"/>
          </a:xfrm>
          <a:custGeom>
            <a:avLst/>
            <a:gdLst/>
            <a:ahLst/>
            <a:cxnLst/>
            <a:rect l="l" t="t" r="r" b="b"/>
            <a:pathLst>
              <a:path w="11372756" h="4029586">
                <a:moveTo>
                  <a:pt x="0" y="0"/>
                </a:moveTo>
                <a:lnTo>
                  <a:pt x="11372756" y="0"/>
                </a:lnTo>
                <a:lnTo>
                  <a:pt x="11372756" y="4029586"/>
                </a:lnTo>
                <a:lnTo>
                  <a:pt x="0" y="4029586"/>
                </a:lnTo>
                <a:lnTo>
                  <a:pt x="0" y="0"/>
                </a:lnTo>
                <a:close/>
              </a:path>
            </a:pathLst>
          </a:custGeom>
          <a:blipFill>
            <a:blip r:embed="rId5"/>
            <a:stretch>
              <a:fillRect/>
            </a:stretch>
          </a:blipFill>
        </p:spPr>
      </p:sp>
      <p:sp>
        <p:nvSpPr>
          <p:cNvPr id="12" name="TextBox 12"/>
          <p:cNvSpPr txBox="1"/>
          <p:nvPr/>
        </p:nvSpPr>
        <p:spPr>
          <a:xfrm>
            <a:off x="12734677" y="6512643"/>
            <a:ext cx="4719836" cy="1291316"/>
          </a:xfrm>
          <a:prstGeom prst="rect">
            <a:avLst/>
          </a:prstGeom>
        </p:spPr>
        <p:txBody>
          <a:bodyPr lIns="0" tIns="0" rIns="0" bIns="0" rtlCol="0" anchor="t">
            <a:spAutoFit/>
          </a:bodyPr>
          <a:lstStyle/>
          <a:p>
            <a:pPr marL="0" lvl="0" indent="0" algn="ctr">
              <a:lnSpc>
                <a:spcPts val="4999"/>
              </a:lnSpc>
              <a:spcBef>
                <a:spcPct val="0"/>
              </a:spcBef>
            </a:pPr>
            <a:r>
              <a:rPr lang="en-US" sz="4999" b="1" u="none" strike="noStrike" dirty="0">
                <a:solidFill>
                  <a:srgbClr val="EB2030"/>
                </a:solidFill>
                <a:latin typeface="Bloc Heavy"/>
                <a:ea typeface="Bloc Heavy"/>
                <a:cs typeface="Bloc Heavy"/>
                <a:sym typeface="Bloc Heavy"/>
              </a:rPr>
              <a:t>AWARE </a:t>
            </a:r>
          </a:p>
          <a:p>
            <a:pPr marL="0" lvl="0" indent="0" algn="ctr">
              <a:lnSpc>
                <a:spcPts val="4999"/>
              </a:lnSpc>
              <a:spcBef>
                <a:spcPct val="0"/>
              </a:spcBef>
            </a:pPr>
            <a:r>
              <a:rPr lang="en-US" sz="4999" b="1" u="none" strike="noStrike" dirty="0">
                <a:solidFill>
                  <a:srgbClr val="EB2030"/>
                </a:solidFill>
                <a:latin typeface="Bloc Heavy"/>
                <a:ea typeface="Bloc Heavy"/>
                <a:cs typeface="Bloc Heavy"/>
                <a:sym typeface="Bloc Heavy"/>
              </a:rPr>
              <a:t>CONTRIBUTION</a:t>
            </a:r>
          </a:p>
        </p:txBody>
      </p:sp>
      <p:sp>
        <p:nvSpPr>
          <p:cNvPr id="13" name="TextBox 13"/>
          <p:cNvSpPr txBox="1"/>
          <p:nvPr/>
        </p:nvSpPr>
        <p:spPr>
          <a:xfrm>
            <a:off x="724512" y="7272312"/>
            <a:ext cx="3282322" cy="2491370"/>
          </a:xfrm>
          <a:prstGeom prst="rect">
            <a:avLst/>
          </a:prstGeom>
        </p:spPr>
        <p:txBody>
          <a:bodyPr lIns="0" tIns="0" rIns="0" bIns="0" rtlCol="0" anchor="t">
            <a:spAutoFit/>
          </a:bodyPr>
          <a:lstStyle/>
          <a:p>
            <a:pPr algn="l">
              <a:lnSpc>
                <a:spcPts val="4969"/>
              </a:lnSpc>
              <a:spcBef>
                <a:spcPct val="0"/>
              </a:spcBef>
            </a:pPr>
            <a:r>
              <a:rPr lang="en-US" sz="3549" b="1">
                <a:solidFill>
                  <a:srgbClr val="000000"/>
                </a:solidFill>
                <a:latin typeface="Neue Montreal Bold"/>
                <a:ea typeface="Neue Montreal Bold"/>
                <a:cs typeface="Neue Montreal Bold"/>
                <a:sym typeface="Neue Montreal Bold"/>
              </a:rPr>
              <a:t>EX: </a:t>
            </a:r>
          </a:p>
          <a:p>
            <a:pPr algn="l">
              <a:lnSpc>
                <a:spcPts val="4969"/>
              </a:lnSpc>
              <a:spcBef>
                <a:spcPct val="0"/>
              </a:spcBef>
            </a:pPr>
            <a:r>
              <a:rPr lang="en-US" sz="3549" b="1">
                <a:solidFill>
                  <a:srgbClr val="000000"/>
                </a:solidFill>
                <a:latin typeface="Neue Montreal Bold"/>
                <a:ea typeface="Neue Montreal Bold"/>
                <a:cs typeface="Neue Montreal Bold"/>
                <a:sym typeface="Neue Montreal Bold"/>
              </a:rPr>
              <a:t>DO2 to WCSA</a:t>
            </a:r>
          </a:p>
          <a:p>
            <a:pPr algn="l">
              <a:lnSpc>
                <a:spcPts val="4969"/>
              </a:lnSpc>
              <a:spcBef>
                <a:spcPct val="0"/>
              </a:spcBef>
            </a:pPr>
            <a:r>
              <a:rPr lang="en-US" sz="3549" b="1">
                <a:solidFill>
                  <a:srgbClr val="000000"/>
                </a:solidFill>
                <a:latin typeface="Neue Montreal Bold"/>
                <a:ea typeface="Neue Montreal Bold"/>
                <a:cs typeface="Neue Montreal Bold"/>
                <a:sym typeface="Neue Montreal Bold"/>
              </a:rPr>
              <a:t>WCSA to WCCA</a:t>
            </a:r>
          </a:p>
          <a:p>
            <a:pPr algn="l">
              <a:lnSpc>
                <a:spcPts val="4969"/>
              </a:lnSpc>
              <a:spcBef>
                <a:spcPct val="0"/>
              </a:spcBef>
            </a:pPr>
            <a:r>
              <a:rPr lang="en-US" sz="3549" b="1">
                <a:solidFill>
                  <a:srgbClr val="000000"/>
                </a:solidFill>
                <a:latin typeface="Neue Montreal Bold"/>
                <a:ea typeface="Neue Montreal Bold"/>
                <a:cs typeface="Neue Montreal Bold"/>
                <a:sym typeface="Neue Montreal Bold"/>
              </a:rPr>
              <a:t>MX to WCCA</a:t>
            </a:r>
          </a:p>
        </p:txBody>
      </p:sp>
      <p:sp>
        <p:nvSpPr>
          <p:cNvPr id="14" name="TextBox 14"/>
          <p:cNvSpPr txBox="1"/>
          <p:nvPr/>
        </p:nvSpPr>
        <p:spPr>
          <a:xfrm>
            <a:off x="2817614" y="1631763"/>
            <a:ext cx="12652772" cy="936625"/>
          </a:xfrm>
          <a:prstGeom prst="rect">
            <a:avLst/>
          </a:prstGeom>
        </p:spPr>
        <p:txBody>
          <a:bodyPr lIns="0" tIns="0" rIns="0" bIns="0" rtlCol="0" anchor="t">
            <a:spAutoFit/>
          </a:bodyPr>
          <a:lstStyle/>
          <a:p>
            <a:pPr algn="ctr">
              <a:lnSpc>
                <a:spcPts val="7699"/>
              </a:lnSpc>
            </a:pPr>
            <a:r>
              <a:rPr lang="en-US" sz="5499" b="1" dirty="0">
                <a:solidFill>
                  <a:srgbClr val="000000"/>
                </a:solidFill>
                <a:latin typeface="Noto Sans T Chinese Bold"/>
                <a:ea typeface="Noto Sans T Chinese Bold"/>
                <a:cs typeface="Noto Sans T Chinese Bold"/>
                <a:sym typeface="Noto Sans T Chinese Bold"/>
              </a:rPr>
              <a:t>Seeking Profitable CARB Feeder Area</a:t>
            </a:r>
          </a:p>
        </p:txBody>
      </p:sp>
      <p:grpSp>
        <p:nvGrpSpPr>
          <p:cNvPr id="15" name="Group 5">
            <a:extLst>
              <a:ext uri="{FF2B5EF4-FFF2-40B4-BE49-F238E27FC236}">
                <a16:creationId xmlns:a16="http://schemas.microsoft.com/office/drawing/2014/main" id="{0FD1732D-E9FF-8921-4545-439A84E2965E}"/>
              </a:ext>
            </a:extLst>
          </p:cNvPr>
          <p:cNvGrpSpPr/>
          <p:nvPr/>
        </p:nvGrpSpPr>
        <p:grpSpPr>
          <a:xfrm>
            <a:off x="15804655" y="374133"/>
            <a:ext cx="1973653" cy="965771"/>
            <a:chOff x="0" y="-33774"/>
            <a:chExt cx="519810" cy="254360"/>
          </a:xfrm>
        </p:grpSpPr>
        <p:sp>
          <p:nvSpPr>
            <p:cNvPr id="16" name="Freeform 6">
              <a:extLst>
                <a:ext uri="{FF2B5EF4-FFF2-40B4-BE49-F238E27FC236}">
                  <a16:creationId xmlns:a16="http://schemas.microsoft.com/office/drawing/2014/main" id="{A8B948FE-7E7C-5C69-3228-07C7E8DDCEAB}"/>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7" name="TextBox 7">
              <a:extLst>
                <a:ext uri="{FF2B5EF4-FFF2-40B4-BE49-F238E27FC236}">
                  <a16:creationId xmlns:a16="http://schemas.microsoft.com/office/drawing/2014/main" id="{809E9C5D-675D-C866-DD84-63E9366A512C}"/>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
        <p:nvSpPr>
          <p:cNvPr id="8" name="TextBox 9">
            <a:extLst>
              <a:ext uri="{FF2B5EF4-FFF2-40B4-BE49-F238E27FC236}">
                <a16:creationId xmlns:a16="http://schemas.microsoft.com/office/drawing/2014/main" id="{63F116C7-97EA-C6BC-5C09-C7AA9E2B77CA}"/>
              </a:ext>
            </a:extLst>
          </p:cNvPr>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9" name="Freeform 10">
            <a:extLst>
              <a:ext uri="{FF2B5EF4-FFF2-40B4-BE49-F238E27FC236}">
                <a16:creationId xmlns:a16="http://schemas.microsoft.com/office/drawing/2014/main" id="{6E5407A4-9DCB-5CDF-655C-10971BF9CFBA}"/>
              </a:ext>
            </a:extLst>
          </p:cNvPr>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6"/>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3908012" y="4491093"/>
            <a:ext cx="1896644" cy="836900"/>
          </a:xfrm>
          <a:custGeom>
            <a:avLst/>
            <a:gdLst/>
            <a:ahLst/>
            <a:cxnLst/>
            <a:rect l="l" t="t" r="r" b="b"/>
            <a:pathLst>
              <a:path w="1896644" h="836900">
                <a:moveTo>
                  <a:pt x="0" y="0"/>
                </a:moveTo>
                <a:lnTo>
                  <a:pt x="1896643" y="0"/>
                </a:lnTo>
                <a:lnTo>
                  <a:pt x="1896643" y="836900"/>
                </a:lnTo>
                <a:lnTo>
                  <a:pt x="0" y="836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5743457" y="676417"/>
            <a:ext cx="1818515"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Action Plan</a:t>
            </a:r>
          </a:p>
        </p:txBody>
      </p:sp>
      <p:sp>
        <p:nvSpPr>
          <p:cNvPr id="12" name="Freeform 12"/>
          <p:cNvSpPr/>
          <p:nvPr/>
        </p:nvSpPr>
        <p:spPr>
          <a:xfrm>
            <a:off x="420324" y="3136200"/>
            <a:ext cx="11160672" cy="3546686"/>
          </a:xfrm>
          <a:custGeom>
            <a:avLst/>
            <a:gdLst/>
            <a:ahLst/>
            <a:cxnLst/>
            <a:rect l="l" t="t" r="r" b="b"/>
            <a:pathLst>
              <a:path w="11160672" h="3546686">
                <a:moveTo>
                  <a:pt x="0" y="0"/>
                </a:moveTo>
                <a:lnTo>
                  <a:pt x="11160672" y="0"/>
                </a:lnTo>
                <a:lnTo>
                  <a:pt x="11160672" y="3546686"/>
                </a:lnTo>
                <a:lnTo>
                  <a:pt x="0" y="3546686"/>
                </a:lnTo>
                <a:lnTo>
                  <a:pt x="0" y="0"/>
                </a:lnTo>
                <a:close/>
              </a:path>
            </a:pathLst>
          </a:custGeom>
          <a:blipFill>
            <a:blip r:embed="rId5"/>
            <a:stretch>
              <a:fillRect/>
            </a:stretch>
          </a:blipFill>
        </p:spPr>
      </p:sp>
      <p:sp>
        <p:nvSpPr>
          <p:cNvPr id="13" name="TextBox 13"/>
          <p:cNvSpPr txBox="1"/>
          <p:nvPr/>
        </p:nvSpPr>
        <p:spPr>
          <a:xfrm>
            <a:off x="11543131" y="6037237"/>
            <a:ext cx="6744869" cy="1291316"/>
          </a:xfrm>
          <a:prstGeom prst="rect">
            <a:avLst/>
          </a:prstGeom>
        </p:spPr>
        <p:txBody>
          <a:bodyPr lIns="0" tIns="0" rIns="0" bIns="0" rtlCol="0" anchor="t">
            <a:spAutoFit/>
          </a:bodyPr>
          <a:lstStyle/>
          <a:p>
            <a:pPr marL="0" lvl="0" indent="0" algn="ctr">
              <a:lnSpc>
                <a:spcPts val="4999"/>
              </a:lnSpc>
              <a:spcBef>
                <a:spcPct val="0"/>
              </a:spcBef>
            </a:pPr>
            <a:r>
              <a:rPr lang="en-US" sz="4999" b="1" dirty="0">
                <a:solidFill>
                  <a:srgbClr val="EB2030"/>
                </a:solidFill>
                <a:latin typeface="Bloc Heavy"/>
                <a:ea typeface="Bloc Heavy"/>
                <a:cs typeface="Bloc Heavy"/>
                <a:sym typeface="Bloc Heavy"/>
              </a:rPr>
              <a:t>MARKET WITHOUT EXPORT RECORD</a:t>
            </a:r>
          </a:p>
        </p:txBody>
      </p:sp>
      <p:sp>
        <p:nvSpPr>
          <p:cNvPr id="14" name="TextBox 14"/>
          <p:cNvSpPr txBox="1"/>
          <p:nvPr/>
        </p:nvSpPr>
        <p:spPr>
          <a:xfrm>
            <a:off x="420324" y="6776488"/>
            <a:ext cx="11321789" cy="3120065"/>
          </a:xfrm>
          <a:prstGeom prst="rect">
            <a:avLst/>
          </a:prstGeom>
        </p:spPr>
        <p:txBody>
          <a:bodyPr lIns="0" tIns="0" rIns="0" bIns="0" rtlCol="0" anchor="t">
            <a:spAutoFit/>
          </a:bodyPr>
          <a:lstStyle/>
          <a:p>
            <a:pPr algn="l">
              <a:lnSpc>
                <a:spcPts val="4971"/>
              </a:lnSpc>
            </a:pPr>
            <a:r>
              <a:rPr lang="en-US" sz="3550" b="1">
                <a:solidFill>
                  <a:srgbClr val="000000"/>
                </a:solidFill>
                <a:latin typeface="Neue Montreal Bold"/>
                <a:ea typeface="Neue Montreal Bold"/>
                <a:cs typeface="Neue Montreal Bold"/>
                <a:sym typeface="Neue Montreal Bold"/>
              </a:rPr>
              <a:t>EX: </a:t>
            </a:r>
          </a:p>
          <a:p>
            <a:pPr algn="l">
              <a:lnSpc>
                <a:spcPts val="4971"/>
              </a:lnSpc>
            </a:pPr>
            <a:r>
              <a:rPr lang="en-US" sz="3550" b="1">
                <a:solidFill>
                  <a:srgbClr val="000000"/>
                </a:solidFill>
                <a:latin typeface="Neue Montreal Bold"/>
                <a:ea typeface="Neue Montreal Bold"/>
                <a:cs typeface="Neue Montreal Bold"/>
                <a:sym typeface="Neue Montreal Bold"/>
              </a:rPr>
              <a:t>HTPAP to WCSA/ WCCA</a:t>
            </a:r>
          </a:p>
          <a:p>
            <a:pPr algn="l">
              <a:lnSpc>
                <a:spcPts val="4971"/>
              </a:lnSpc>
            </a:pPr>
            <a:r>
              <a:rPr lang="en-US" sz="3550" b="1">
                <a:solidFill>
                  <a:srgbClr val="000000"/>
                </a:solidFill>
                <a:latin typeface="Neue Montreal Bold"/>
                <a:ea typeface="Neue Montreal Bold"/>
                <a:cs typeface="Neue Montreal Bold"/>
                <a:sym typeface="Neue Montreal Bold"/>
              </a:rPr>
              <a:t>DO2 to HNZPU/GTZST</a:t>
            </a:r>
          </a:p>
          <a:p>
            <a:pPr algn="l">
              <a:lnSpc>
                <a:spcPts val="4971"/>
              </a:lnSpc>
            </a:pPr>
            <a:r>
              <a:rPr lang="en-US" sz="3550" b="1">
                <a:solidFill>
                  <a:srgbClr val="000000"/>
                </a:solidFill>
                <a:latin typeface="Neue Montreal Bold"/>
                <a:ea typeface="Neue Montreal Bold"/>
                <a:cs typeface="Neue Montreal Bold"/>
                <a:sym typeface="Neue Montreal Bold"/>
              </a:rPr>
              <a:t>CO3 to WCCA</a:t>
            </a:r>
          </a:p>
          <a:p>
            <a:pPr algn="l">
              <a:lnSpc>
                <a:spcPts val="4971"/>
              </a:lnSpc>
              <a:spcBef>
                <a:spcPct val="0"/>
              </a:spcBef>
            </a:pPr>
            <a:r>
              <a:rPr lang="en-US" sz="3550" b="1">
                <a:solidFill>
                  <a:srgbClr val="000000"/>
                </a:solidFill>
                <a:latin typeface="Neue Montreal Bold"/>
                <a:ea typeface="Neue Montreal Bold"/>
                <a:cs typeface="Neue Montreal Bold"/>
                <a:sym typeface="Neue Montreal Bold"/>
              </a:rPr>
              <a:t>WCCA regional cargo</a:t>
            </a:r>
          </a:p>
        </p:txBody>
      </p:sp>
      <p:sp>
        <p:nvSpPr>
          <p:cNvPr id="15" name="TextBox 15"/>
          <p:cNvSpPr txBox="1"/>
          <p:nvPr/>
        </p:nvSpPr>
        <p:spPr>
          <a:xfrm>
            <a:off x="2817614" y="1631763"/>
            <a:ext cx="12652772" cy="936625"/>
          </a:xfrm>
          <a:prstGeom prst="rect">
            <a:avLst/>
          </a:prstGeom>
        </p:spPr>
        <p:txBody>
          <a:bodyPr lIns="0" tIns="0" rIns="0" bIns="0" rtlCol="0" anchor="t">
            <a:spAutoFit/>
          </a:bodyPr>
          <a:lstStyle/>
          <a:p>
            <a:pPr algn="ctr">
              <a:lnSpc>
                <a:spcPts val="7699"/>
              </a:lnSpc>
            </a:pPr>
            <a:r>
              <a:rPr lang="en-US" sz="5499" b="1" dirty="0">
                <a:solidFill>
                  <a:srgbClr val="000000"/>
                </a:solidFill>
                <a:latin typeface="Noto Sans T Chinese Bold"/>
                <a:ea typeface="Noto Sans T Chinese Bold"/>
                <a:cs typeface="Noto Sans T Chinese Bold"/>
                <a:sym typeface="Noto Sans T Chinese Bold"/>
              </a:rPr>
              <a:t>Seeking Profitable CARB Feeder Area</a:t>
            </a:r>
          </a:p>
        </p:txBody>
      </p:sp>
      <p:grpSp>
        <p:nvGrpSpPr>
          <p:cNvPr id="16" name="Group 5">
            <a:extLst>
              <a:ext uri="{FF2B5EF4-FFF2-40B4-BE49-F238E27FC236}">
                <a16:creationId xmlns:a16="http://schemas.microsoft.com/office/drawing/2014/main" id="{4B58115A-B497-332B-1A91-A5A0F1879CD0}"/>
              </a:ext>
            </a:extLst>
          </p:cNvPr>
          <p:cNvGrpSpPr/>
          <p:nvPr/>
        </p:nvGrpSpPr>
        <p:grpSpPr>
          <a:xfrm>
            <a:off x="15804655" y="374133"/>
            <a:ext cx="1973653" cy="965771"/>
            <a:chOff x="0" y="-33774"/>
            <a:chExt cx="519810" cy="254360"/>
          </a:xfrm>
        </p:grpSpPr>
        <p:sp>
          <p:nvSpPr>
            <p:cNvPr id="17" name="Freeform 6">
              <a:extLst>
                <a:ext uri="{FF2B5EF4-FFF2-40B4-BE49-F238E27FC236}">
                  <a16:creationId xmlns:a16="http://schemas.microsoft.com/office/drawing/2014/main" id="{9C976AAF-1A42-63EF-3AB6-FEBBA7C50F9F}"/>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8" name="TextBox 7">
              <a:extLst>
                <a:ext uri="{FF2B5EF4-FFF2-40B4-BE49-F238E27FC236}">
                  <a16:creationId xmlns:a16="http://schemas.microsoft.com/office/drawing/2014/main" id="{577F4344-F438-D17E-5605-081328F100DE}"/>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
        <p:nvSpPr>
          <p:cNvPr id="9" name="TextBox 9">
            <a:extLst>
              <a:ext uri="{FF2B5EF4-FFF2-40B4-BE49-F238E27FC236}">
                <a16:creationId xmlns:a16="http://schemas.microsoft.com/office/drawing/2014/main" id="{68F92241-0DC5-2CF0-B8F3-1ADD2498B5DD}"/>
              </a:ext>
            </a:extLst>
          </p:cNvPr>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10" name="Freeform 10">
            <a:extLst>
              <a:ext uri="{FF2B5EF4-FFF2-40B4-BE49-F238E27FC236}">
                <a16:creationId xmlns:a16="http://schemas.microsoft.com/office/drawing/2014/main" id="{7615A1BA-1404-456B-B659-06BFA66C5F32}"/>
              </a:ext>
            </a:extLst>
          </p:cNvPr>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6"/>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5" name="Picture 5"/>
          <p:cNvPicPr>
            <a:picLocks noChangeAspect="1"/>
          </p:cNvPicPr>
          <p:nvPr/>
        </p:nvPicPr>
        <p:blipFill>
          <a:blip r:embed="rId3">
            <a:alphaModFix amt="80000"/>
          </a:blip>
          <a:stretch>
            <a:fillRect/>
          </a:stretch>
        </p:blipFill>
        <p:spPr>
          <a:xfrm>
            <a:off x="2828791" y="2203106"/>
            <a:ext cx="6784488" cy="8004540"/>
          </a:xfrm>
          <a:prstGeom prst="rect">
            <a:avLst/>
          </a:prstGeom>
        </p:spPr>
      </p:pic>
      <p:pic>
        <p:nvPicPr>
          <p:cNvPr id="6" name="Picture 6"/>
          <p:cNvPicPr>
            <a:picLocks noChangeAspect="1"/>
          </p:cNvPicPr>
          <p:nvPr/>
        </p:nvPicPr>
        <p:blipFill>
          <a:blip r:embed="rId4">
            <a:alphaModFix amt="80000"/>
          </a:blip>
          <a:stretch>
            <a:fillRect/>
          </a:stretch>
        </p:blipFill>
        <p:spPr>
          <a:xfrm>
            <a:off x="8817561" y="2188611"/>
            <a:ext cx="6563797" cy="8025238"/>
          </a:xfrm>
          <a:prstGeom prst="rect">
            <a:avLst/>
          </a:prstGeom>
        </p:spPr>
      </p:pic>
      <p:pic>
        <p:nvPicPr>
          <p:cNvPr id="7" name="Picture 7"/>
          <p:cNvPicPr>
            <a:picLocks noChangeAspect="1"/>
          </p:cNvPicPr>
          <p:nvPr/>
        </p:nvPicPr>
        <p:blipFill>
          <a:blip r:embed="rId5"/>
          <a:srcRect/>
          <a:stretch>
            <a:fillRect/>
          </a:stretch>
        </p:blipFill>
        <p:spPr>
          <a:xfrm rot="1606933">
            <a:off x="5268796" y="3360278"/>
            <a:ext cx="2256482" cy="4959300"/>
          </a:xfrm>
          <a:prstGeom prst="rect">
            <a:avLst/>
          </a:prstGeom>
        </p:spPr>
      </p:pic>
      <p:pic>
        <p:nvPicPr>
          <p:cNvPr id="8" name="Picture 8"/>
          <p:cNvPicPr>
            <a:picLocks noChangeAspect="1"/>
          </p:cNvPicPr>
          <p:nvPr/>
        </p:nvPicPr>
        <p:blipFill>
          <a:blip r:embed="rId5"/>
          <a:srcRect/>
          <a:stretch>
            <a:fillRect/>
          </a:stretch>
        </p:blipFill>
        <p:spPr>
          <a:xfrm rot="6313408">
            <a:off x="11805890" y="3572605"/>
            <a:ext cx="2256482" cy="4959300"/>
          </a:xfrm>
          <a:prstGeom prst="rect">
            <a:avLst/>
          </a:prstGeom>
        </p:spPr>
      </p:pic>
      <p:sp>
        <p:nvSpPr>
          <p:cNvPr id="9" name="TextBox 9"/>
          <p:cNvSpPr txBox="1"/>
          <p:nvPr/>
        </p:nvSpPr>
        <p:spPr>
          <a:xfrm>
            <a:off x="3817664" y="1339191"/>
            <a:ext cx="10652671" cy="946137"/>
          </a:xfrm>
          <a:prstGeom prst="rect">
            <a:avLst/>
          </a:prstGeom>
        </p:spPr>
        <p:txBody>
          <a:bodyPr lIns="0" tIns="0" rIns="0" bIns="0" rtlCol="0" anchor="t">
            <a:spAutoFit/>
          </a:bodyPr>
          <a:lstStyle/>
          <a:p>
            <a:pPr algn="ctr">
              <a:lnSpc>
                <a:spcPts val="7700"/>
              </a:lnSpc>
            </a:pPr>
            <a:r>
              <a:rPr lang="en-US" sz="5500" b="1" u="sng" dirty="0">
                <a:solidFill>
                  <a:srgbClr val="000000"/>
                </a:solidFill>
                <a:latin typeface="Noto Sans T Chinese Bold"/>
                <a:ea typeface="Noto Sans T Chinese Bold"/>
                <a:cs typeface="Noto Sans T Chinese Bold"/>
                <a:sym typeface="Noto Sans T Chinese Bold"/>
              </a:rPr>
              <a:t>A</a:t>
            </a:r>
            <a:r>
              <a:rPr lang="en-US" sz="5500" b="1" dirty="0">
                <a:solidFill>
                  <a:srgbClr val="000000"/>
                </a:solidFill>
                <a:latin typeface="Noto Sans T Chinese Bold"/>
                <a:ea typeface="Noto Sans T Chinese Bold"/>
                <a:cs typeface="Noto Sans T Chinese Bold"/>
                <a:sym typeface="Noto Sans T Chinese Bold"/>
              </a:rPr>
              <a:t>ccount </a:t>
            </a:r>
            <a:r>
              <a:rPr lang="en-US" sz="5500" b="1" u="sng" dirty="0">
                <a:solidFill>
                  <a:srgbClr val="000000"/>
                </a:solidFill>
                <a:latin typeface="Noto Sans T Chinese Bold"/>
                <a:ea typeface="Noto Sans T Chinese Bold"/>
                <a:cs typeface="Noto Sans T Chinese Bold"/>
                <a:sym typeface="Noto Sans T Chinese Bold"/>
              </a:rPr>
              <a:t>M</a:t>
            </a:r>
            <a:r>
              <a:rPr lang="en-US" sz="5500" b="1" dirty="0">
                <a:solidFill>
                  <a:srgbClr val="000000"/>
                </a:solidFill>
                <a:latin typeface="Noto Sans T Chinese Bold"/>
                <a:ea typeface="Noto Sans T Chinese Bold"/>
                <a:cs typeface="Noto Sans T Chinese Bold"/>
                <a:sym typeface="Noto Sans T Chinese Bold"/>
              </a:rPr>
              <a:t>anagement </a:t>
            </a:r>
            <a:r>
              <a:rPr lang="en-US" sz="5500" b="1" u="sng" dirty="0">
                <a:solidFill>
                  <a:srgbClr val="000000"/>
                </a:solidFill>
                <a:latin typeface="Noto Sans T Chinese Bold"/>
                <a:ea typeface="Noto Sans T Chinese Bold"/>
                <a:cs typeface="Noto Sans T Chinese Bold"/>
                <a:sym typeface="Noto Sans T Chinese Bold"/>
              </a:rPr>
              <a:t>P</a:t>
            </a:r>
            <a:r>
              <a:rPr lang="en-US" sz="5500" b="1" dirty="0">
                <a:solidFill>
                  <a:srgbClr val="000000"/>
                </a:solidFill>
                <a:latin typeface="Noto Sans T Chinese Bold"/>
                <a:ea typeface="Noto Sans T Chinese Bold"/>
                <a:cs typeface="Noto Sans T Chinese Bold"/>
                <a:sym typeface="Noto Sans T Chinese Bold"/>
              </a:rPr>
              <a:t>rogram</a:t>
            </a:r>
          </a:p>
        </p:txBody>
      </p:sp>
      <p:sp>
        <p:nvSpPr>
          <p:cNvPr id="10" name="TextBox 10"/>
          <p:cNvSpPr txBox="1"/>
          <p:nvPr/>
        </p:nvSpPr>
        <p:spPr>
          <a:xfrm>
            <a:off x="15743457" y="676417"/>
            <a:ext cx="1818515"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Action Plan</a:t>
            </a:r>
          </a:p>
        </p:txBody>
      </p:sp>
      <p:grpSp>
        <p:nvGrpSpPr>
          <p:cNvPr id="16" name="Group 5">
            <a:extLst>
              <a:ext uri="{FF2B5EF4-FFF2-40B4-BE49-F238E27FC236}">
                <a16:creationId xmlns:a16="http://schemas.microsoft.com/office/drawing/2014/main" id="{BBC7C436-2377-1F6E-3359-583BB8742B4A}"/>
              </a:ext>
            </a:extLst>
          </p:cNvPr>
          <p:cNvGrpSpPr/>
          <p:nvPr/>
        </p:nvGrpSpPr>
        <p:grpSpPr>
          <a:xfrm>
            <a:off x="15804655" y="374133"/>
            <a:ext cx="1973653" cy="965771"/>
            <a:chOff x="0" y="-33774"/>
            <a:chExt cx="519810" cy="254360"/>
          </a:xfrm>
        </p:grpSpPr>
        <p:sp>
          <p:nvSpPr>
            <p:cNvPr id="17" name="Freeform 6">
              <a:extLst>
                <a:ext uri="{FF2B5EF4-FFF2-40B4-BE49-F238E27FC236}">
                  <a16:creationId xmlns:a16="http://schemas.microsoft.com/office/drawing/2014/main" id="{F66BB9B4-1A09-FC04-09E6-1344EDD32F27}"/>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8" name="TextBox 7">
              <a:extLst>
                <a:ext uri="{FF2B5EF4-FFF2-40B4-BE49-F238E27FC236}">
                  <a16:creationId xmlns:a16="http://schemas.microsoft.com/office/drawing/2014/main" id="{3C2C065E-3058-6B28-1BAF-63C6FFBF4E97}"/>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
        <p:nvSpPr>
          <p:cNvPr id="13" name="TextBox 9">
            <a:extLst>
              <a:ext uri="{FF2B5EF4-FFF2-40B4-BE49-F238E27FC236}">
                <a16:creationId xmlns:a16="http://schemas.microsoft.com/office/drawing/2014/main" id="{8EA182AC-1A0E-808C-55D8-F2EF588C5E40}"/>
              </a:ext>
            </a:extLst>
          </p:cNvPr>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14" name="Freeform 10">
            <a:extLst>
              <a:ext uri="{FF2B5EF4-FFF2-40B4-BE49-F238E27FC236}">
                <a16:creationId xmlns:a16="http://schemas.microsoft.com/office/drawing/2014/main" id="{170E3AD2-1B2B-FACB-7B04-2712B28CCFDC}"/>
              </a:ext>
            </a:extLst>
          </p:cNvPr>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6"/>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5" name="Picture 5"/>
          <p:cNvPicPr>
            <a:picLocks noChangeAspect="1"/>
          </p:cNvPicPr>
          <p:nvPr/>
        </p:nvPicPr>
        <p:blipFill>
          <a:blip r:embed="rId3">
            <a:alphaModFix amt="80000"/>
          </a:blip>
          <a:stretch>
            <a:fillRect/>
          </a:stretch>
        </p:blipFill>
        <p:spPr>
          <a:xfrm>
            <a:off x="2706656" y="2152262"/>
            <a:ext cx="6809052" cy="8075754"/>
          </a:xfrm>
          <a:prstGeom prst="rect">
            <a:avLst/>
          </a:prstGeom>
        </p:spPr>
      </p:pic>
      <p:pic>
        <p:nvPicPr>
          <p:cNvPr id="6" name="Picture 6"/>
          <p:cNvPicPr>
            <a:picLocks noChangeAspect="1"/>
          </p:cNvPicPr>
          <p:nvPr/>
        </p:nvPicPr>
        <p:blipFill>
          <a:blip r:embed="rId4">
            <a:alphaModFix amt="80000"/>
          </a:blip>
          <a:stretch>
            <a:fillRect/>
          </a:stretch>
        </p:blipFill>
        <p:spPr>
          <a:xfrm>
            <a:off x="9051679" y="2152262"/>
            <a:ext cx="6747039" cy="8075754"/>
          </a:xfrm>
          <a:prstGeom prst="rect">
            <a:avLst/>
          </a:prstGeom>
        </p:spPr>
      </p:pic>
      <p:pic>
        <p:nvPicPr>
          <p:cNvPr id="7" name="Picture 7"/>
          <p:cNvPicPr>
            <a:picLocks noChangeAspect="1"/>
          </p:cNvPicPr>
          <p:nvPr/>
        </p:nvPicPr>
        <p:blipFill>
          <a:blip r:embed="rId5"/>
          <a:srcRect/>
          <a:stretch>
            <a:fillRect/>
          </a:stretch>
        </p:blipFill>
        <p:spPr>
          <a:xfrm rot="6313408">
            <a:off x="11987519" y="3102496"/>
            <a:ext cx="2256482" cy="4959300"/>
          </a:xfrm>
          <a:prstGeom prst="rect">
            <a:avLst/>
          </a:prstGeom>
        </p:spPr>
      </p:pic>
      <p:sp>
        <p:nvSpPr>
          <p:cNvPr id="8" name="Freeform 8"/>
          <p:cNvSpPr/>
          <p:nvPr/>
        </p:nvSpPr>
        <p:spPr>
          <a:xfrm rot="1424514">
            <a:off x="4945107" y="4882804"/>
            <a:ext cx="3043447" cy="2310483"/>
          </a:xfrm>
          <a:custGeom>
            <a:avLst/>
            <a:gdLst/>
            <a:ahLst/>
            <a:cxnLst/>
            <a:rect l="l" t="t" r="r" b="b"/>
            <a:pathLst>
              <a:path w="3043447" h="2310483">
                <a:moveTo>
                  <a:pt x="0" y="0"/>
                </a:moveTo>
                <a:lnTo>
                  <a:pt x="3043446" y="0"/>
                </a:lnTo>
                <a:lnTo>
                  <a:pt x="3043446" y="2310483"/>
                </a:lnTo>
                <a:lnTo>
                  <a:pt x="0" y="2310483"/>
                </a:lnTo>
                <a:lnTo>
                  <a:pt x="0" y="0"/>
                </a:lnTo>
                <a:close/>
              </a:path>
            </a:pathLst>
          </a:custGeom>
          <a:blipFill>
            <a:blip r:embed="rId6"/>
            <a:stretch>
              <a:fillRect/>
            </a:stretch>
          </a:blipFill>
        </p:spPr>
      </p:sp>
      <p:sp>
        <p:nvSpPr>
          <p:cNvPr id="9" name="TextBox 9"/>
          <p:cNvSpPr txBox="1"/>
          <p:nvPr/>
        </p:nvSpPr>
        <p:spPr>
          <a:xfrm>
            <a:off x="3817358" y="1339191"/>
            <a:ext cx="10653283" cy="946104"/>
          </a:xfrm>
          <a:prstGeom prst="rect">
            <a:avLst/>
          </a:prstGeom>
        </p:spPr>
        <p:txBody>
          <a:bodyPr lIns="0" tIns="0" rIns="0" bIns="0" rtlCol="0" anchor="t">
            <a:spAutoFit/>
          </a:bodyPr>
          <a:lstStyle/>
          <a:p>
            <a:pPr algn="ctr">
              <a:lnSpc>
                <a:spcPts val="7700"/>
              </a:lnSpc>
            </a:pPr>
            <a:r>
              <a:rPr lang="en-US" sz="5500" b="1" u="sng" dirty="0">
                <a:solidFill>
                  <a:srgbClr val="000000"/>
                </a:solidFill>
                <a:latin typeface="Noto Sans T Chinese Bold"/>
                <a:ea typeface="Noto Sans T Chinese Bold"/>
                <a:cs typeface="Noto Sans T Chinese Bold"/>
                <a:sym typeface="Noto Sans T Chinese Bold"/>
              </a:rPr>
              <a:t>A</a:t>
            </a:r>
            <a:r>
              <a:rPr lang="en-US" sz="5500" b="1" dirty="0">
                <a:solidFill>
                  <a:srgbClr val="000000"/>
                </a:solidFill>
                <a:latin typeface="Noto Sans T Chinese Bold"/>
                <a:ea typeface="Noto Sans T Chinese Bold"/>
                <a:cs typeface="Noto Sans T Chinese Bold"/>
                <a:sym typeface="Noto Sans T Chinese Bold"/>
              </a:rPr>
              <a:t>ccount </a:t>
            </a:r>
            <a:r>
              <a:rPr lang="en-US" sz="5500" b="1" u="sng" dirty="0">
                <a:solidFill>
                  <a:srgbClr val="000000"/>
                </a:solidFill>
                <a:latin typeface="Noto Sans T Chinese Bold"/>
                <a:ea typeface="Noto Sans T Chinese Bold"/>
                <a:cs typeface="Noto Sans T Chinese Bold"/>
                <a:sym typeface="Noto Sans T Chinese Bold"/>
              </a:rPr>
              <a:t>M</a:t>
            </a:r>
            <a:r>
              <a:rPr lang="en-US" sz="5500" b="1" dirty="0">
                <a:solidFill>
                  <a:srgbClr val="000000"/>
                </a:solidFill>
                <a:latin typeface="Noto Sans T Chinese Bold"/>
                <a:ea typeface="Noto Sans T Chinese Bold"/>
                <a:cs typeface="Noto Sans T Chinese Bold"/>
                <a:sym typeface="Noto Sans T Chinese Bold"/>
              </a:rPr>
              <a:t>anagement </a:t>
            </a:r>
            <a:r>
              <a:rPr lang="en-US" sz="5500" b="1" u="sng" dirty="0">
                <a:solidFill>
                  <a:srgbClr val="000000"/>
                </a:solidFill>
                <a:latin typeface="Noto Sans T Chinese Bold"/>
                <a:ea typeface="Noto Sans T Chinese Bold"/>
                <a:cs typeface="Noto Sans T Chinese Bold"/>
                <a:sym typeface="Noto Sans T Chinese Bold"/>
              </a:rPr>
              <a:t>P</a:t>
            </a:r>
            <a:r>
              <a:rPr lang="en-US" sz="5500" b="1" dirty="0">
                <a:solidFill>
                  <a:srgbClr val="000000"/>
                </a:solidFill>
                <a:latin typeface="Noto Sans T Chinese Bold"/>
                <a:ea typeface="Noto Sans T Chinese Bold"/>
                <a:cs typeface="Noto Sans T Chinese Bold"/>
                <a:sym typeface="Noto Sans T Chinese Bold"/>
              </a:rPr>
              <a:t>rogram</a:t>
            </a:r>
          </a:p>
        </p:txBody>
      </p:sp>
      <p:sp>
        <p:nvSpPr>
          <p:cNvPr id="10" name="TextBox 10"/>
          <p:cNvSpPr txBox="1"/>
          <p:nvPr/>
        </p:nvSpPr>
        <p:spPr>
          <a:xfrm>
            <a:off x="15743457" y="676417"/>
            <a:ext cx="1818515"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Action Plan</a:t>
            </a:r>
          </a:p>
        </p:txBody>
      </p:sp>
      <p:grpSp>
        <p:nvGrpSpPr>
          <p:cNvPr id="16" name="Group 5">
            <a:extLst>
              <a:ext uri="{FF2B5EF4-FFF2-40B4-BE49-F238E27FC236}">
                <a16:creationId xmlns:a16="http://schemas.microsoft.com/office/drawing/2014/main" id="{AF484836-C9C3-3469-2A4C-00426CBEB845}"/>
              </a:ext>
            </a:extLst>
          </p:cNvPr>
          <p:cNvGrpSpPr/>
          <p:nvPr/>
        </p:nvGrpSpPr>
        <p:grpSpPr>
          <a:xfrm>
            <a:off x="15804655" y="374133"/>
            <a:ext cx="1973653" cy="965771"/>
            <a:chOff x="0" y="-33774"/>
            <a:chExt cx="519810" cy="254360"/>
          </a:xfrm>
        </p:grpSpPr>
        <p:sp>
          <p:nvSpPr>
            <p:cNvPr id="17" name="Freeform 6">
              <a:extLst>
                <a:ext uri="{FF2B5EF4-FFF2-40B4-BE49-F238E27FC236}">
                  <a16:creationId xmlns:a16="http://schemas.microsoft.com/office/drawing/2014/main" id="{6C41B73E-C9E3-5956-D816-3DCC499ED77C}"/>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8" name="TextBox 7">
              <a:extLst>
                <a:ext uri="{FF2B5EF4-FFF2-40B4-BE49-F238E27FC236}">
                  <a16:creationId xmlns:a16="http://schemas.microsoft.com/office/drawing/2014/main" id="{058668F1-C13D-EC4F-BFB0-730CC4D3E0C4}"/>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
        <p:nvSpPr>
          <p:cNvPr id="13" name="TextBox 9">
            <a:extLst>
              <a:ext uri="{FF2B5EF4-FFF2-40B4-BE49-F238E27FC236}">
                <a16:creationId xmlns:a16="http://schemas.microsoft.com/office/drawing/2014/main" id="{50432DC2-3840-2342-EF9E-D02B524C8919}"/>
              </a:ext>
            </a:extLst>
          </p:cNvPr>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14" name="Freeform 10">
            <a:extLst>
              <a:ext uri="{FF2B5EF4-FFF2-40B4-BE49-F238E27FC236}">
                <a16:creationId xmlns:a16="http://schemas.microsoft.com/office/drawing/2014/main" id="{CBAD1C9B-FBE5-ECF0-8599-FE4243B83032}"/>
              </a:ext>
            </a:extLst>
          </p:cNvPr>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7"/>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3978" y="1028700"/>
            <a:ext cx="16585322" cy="9121927"/>
          </a:xfrm>
          <a:custGeom>
            <a:avLst/>
            <a:gdLst/>
            <a:ahLst/>
            <a:cxnLst/>
            <a:rect l="l" t="t" r="r" b="b"/>
            <a:pathLst>
              <a:path w="16585322" h="9121927">
                <a:moveTo>
                  <a:pt x="0" y="0"/>
                </a:moveTo>
                <a:lnTo>
                  <a:pt x="16585322" y="0"/>
                </a:lnTo>
                <a:lnTo>
                  <a:pt x="16585322" y="9121927"/>
                </a:lnTo>
                <a:lnTo>
                  <a:pt x="0" y="9121927"/>
                </a:lnTo>
                <a:lnTo>
                  <a:pt x="0" y="0"/>
                </a:lnTo>
                <a:close/>
              </a:path>
            </a:pathLst>
          </a:custGeom>
          <a:blipFill>
            <a:blip r:embed="rId2"/>
            <a:stretch>
              <a:fillRect/>
            </a:stretch>
          </a:blipFill>
        </p:spPr>
      </p:sp>
      <p:sp>
        <p:nvSpPr>
          <p:cNvPr id="6" name="TextBox 6"/>
          <p:cNvSpPr txBox="1"/>
          <p:nvPr/>
        </p:nvSpPr>
        <p:spPr>
          <a:xfrm>
            <a:off x="177252" y="285170"/>
            <a:ext cx="12092096" cy="491512"/>
          </a:xfrm>
          <a:prstGeom prst="rect">
            <a:avLst/>
          </a:prstGeom>
        </p:spPr>
        <p:txBody>
          <a:bodyPr lIns="0" tIns="0" rIns="0" bIns="0" rtlCol="0" anchor="t">
            <a:spAutoFit/>
          </a:bodyPr>
          <a:lstStyle/>
          <a:p>
            <a:pPr algn="l">
              <a:lnSpc>
                <a:spcPts val="3600"/>
              </a:lnSpc>
            </a:pPr>
            <a:r>
              <a:rPr lang="en-US" sz="3600" b="1">
                <a:solidFill>
                  <a:srgbClr val="0D0D0D"/>
                </a:solidFill>
                <a:latin typeface="Neue Montreal Bold"/>
                <a:ea typeface="Neue Montreal Bold"/>
                <a:cs typeface="Neue Montreal Bold"/>
                <a:sym typeface="Neue Montreal Bold"/>
              </a:rPr>
              <a:t>What Took Place In 2024 - </a:t>
            </a:r>
            <a:r>
              <a:rPr lang="en-US" sz="3600" b="1">
                <a:solidFill>
                  <a:srgbClr val="E09C2D"/>
                </a:solidFill>
                <a:latin typeface="Neue Montreal Bold"/>
                <a:ea typeface="Neue Montreal Bold"/>
                <a:cs typeface="Neue Montreal Bold"/>
                <a:sym typeface="Neue Montreal Bold"/>
              </a:rPr>
              <a:t>Economic (LATAM)</a:t>
            </a:r>
          </a:p>
        </p:txBody>
      </p:sp>
      <p:grpSp>
        <p:nvGrpSpPr>
          <p:cNvPr id="7" name="Group 3">
            <a:extLst>
              <a:ext uri="{FF2B5EF4-FFF2-40B4-BE49-F238E27FC236}">
                <a16:creationId xmlns:a16="http://schemas.microsoft.com/office/drawing/2014/main" id="{94CC8CD5-7DB9-AF25-C9BE-884E73D6648B}"/>
              </a:ext>
            </a:extLst>
          </p:cNvPr>
          <p:cNvGrpSpPr/>
          <p:nvPr/>
        </p:nvGrpSpPr>
        <p:grpSpPr>
          <a:xfrm>
            <a:off x="15077342" y="283943"/>
            <a:ext cx="1973653" cy="955436"/>
            <a:chOff x="0" y="-27769"/>
            <a:chExt cx="519810" cy="251638"/>
          </a:xfrm>
        </p:grpSpPr>
        <p:sp>
          <p:nvSpPr>
            <p:cNvPr id="8" name="Freeform 4">
              <a:extLst>
                <a:ext uri="{FF2B5EF4-FFF2-40B4-BE49-F238E27FC236}">
                  <a16:creationId xmlns:a16="http://schemas.microsoft.com/office/drawing/2014/main" id="{FEF3EFC8-DC2D-BD36-2924-2C188EEBDB61}"/>
                </a:ext>
              </a:extLst>
            </p:cNvPr>
            <p:cNvSpPr/>
            <p:nvPr/>
          </p:nvSpPr>
          <p:spPr>
            <a:xfrm>
              <a:off x="0" y="0"/>
              <a:ext cx="519810" cy="204013"/>
            </a:xfrm>
            <a:custGeom>
              <a:avLst/>
              <a:gdLst/>
              <a:ahLst/>
              <a:cxnLst/>
              <a:rect l="l" t="t" r="r" b="b"/>
              <a:pathLst>
                <a:path w="519810" h="204013">
                  <a:moveTo>
                    <a:pt x="102006" y="0"/>
                  </a:moveTo>
                  <a:lnTo>
                    <a:pt x="417804" y="0"/>
                  </a:lnTo>
                  <a:cubicBezTo>
                    <a:pt x="474140" y="0"/>
                    <a:pt x="519810" y="45670"/>
                    <a:pt x="519810" y="102006"/>
                  </a:cubicBezTo>
                  <a:lnTo>
                    <a:pt x="519810" y="102006"/>
                  </a:lnTo>
                  <a:cubicBezTo>
                    <a:pt x="519810" y="158343"/>
                    <a:pt x="474140" y="204013"/>
                    <a:pt x="417804" y="204013"/>
                  </a:cubicBezTo>
                  <a:lnTo>
                    <a:pt x="102006" y="204013"/>
                  </a:lnTo>
                  <a:cubicBezTo>
                    <a:pt x="45670" y="204013"/>
                    <a:pt x="0" y="158343"/>
                    <a:pt x="0" y="102006"/>
                  </a:cubicBezTo>
                  <a:lnTo>
                    <a:pt x="0" y="102006"/>
                  </a:lnTo>
                  <a:cubicBezTo>
                    <a:pt x="0" y="45670"/>
                    <a:pt x="45670" y="0"/>
                    <a:pt x="102006" y="0"/>
                  </a:cubicBezTo>
                  <a:close/>
                </a:path>
              </a:pathLst>
            </a:custGeom>
            <a:gradFill rotWithShape="1">
              <a:gsLst>
                <a:gs pos="0">
                  <a:srgbClr val="FFDE59">
                    <a:alpha val="100000"/>
                  </a:srgbClr>
                </a:gs>
                <a:gs pos="100000">
                  <a:srgbClr val="FF914D">
                    <a:alpha val="100000"/>
                  </a:srgbClr>
                </a:gs>
              </a:gsLst>
              <a:lin ang="0"/>
            </a:gradFill>
          </p:spPr>
        </p:sp>
        <p:sp>
          <p:nvSpPr>
            <p:cNvPr id="9" name="TextBox 5">
              <a:extLst>
                <a:ext uri="{FF2B5EF4-FFF2-40B4-BE49-F238E27FC236}">
                  <a16:creationId xmlns:a16="http://schemas.microsoft.com/office/drawing/2014/main" id="{19A6C433-5F6F-C384-C4D9-9DDA444B1DE4}"/>
                </a:ext>
              </a:extLst>
            </p:cNvPr>
            <p:cNvSpPr txBox="1"/>
            <p:nvPr/>
          </p:nvSpPr>
          <p:spPr>
            <a:xfrm>
              <a:off x="0" y="-27769"/>
              <a:ext cx="519810" cy="251638"/>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General</a:t>
              </a:r>
            </a:p>
          </p:txBody>
        </p:sp>
      </p:gr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5743457" y="676417"/>
            <a:ext cx="1818515"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Action Plan</a:t>
            </a:r>
          </a:p>
        </p:txBody>
      </p:sp>
      <p:sp>
        <p:nvSpPr>
          <p:cNvPr id="6" name="Freeform 6"/>
          <p:cNvSpPr/>
          <p:nvPr/>
        </p:nvSpPr>
        <p:spPr>
          <a:xfrm>
            <a:off x="1180763" y="1585333"/>
            <a:ext cx="15926474" cy="8281767"/>
          </a:xfrm>
          <a:custGeom>
            <a:avLst/>
            <a:gdLst/>
            <a:ahLst/>
            <a:cxnLst/>
            <a:rect l="l" t="t" r="r" b="b"/>
            <a:pathLst>
              <a:path w="15926474" h="8281767">
                <a:moveTo>
                  <a:pt x="0" y="0"/>
                </a:moveTo>
                <a:lnTo>
                  <a:pt x="15926474" y="0"/>
                </a:lnTo>
                <a:lnTo>
                  <a:pt x="15926474" y="8281767"/>
                </a:lnTo>
                <a:lnTo>
                  <a:pt x="0" y="8281767"/>
                </a:lnTo>
                <a:lnTo>
                  <a:pt x="0" y="0"/>
                </a:lnTo>
                <a:close/>
              </a:path>
            </a:pathLst>
          </a:custGeom>
          <a:blipFill>
            <a:blip r:embed="rId3"/>
            <a:stretch>
              <a:fillRect/>
            </a:stretch>
          </a:blipFill>
        </p:spPr>
      </p:sp>
      <p:sp>
        <p:nvSpPr>
          <p:cNvPr id="10" name="TextBox 10"/>
          <p:cNvSpPr txBox="1"/>
          <p:nvPr/>
        </p:nvSpPr>
        <p:spPr>
          <a:xfrm>
            <a:off x="4690177" y="350688"/>
            <a:ext cx="8508670" cy="936592"/>
          </a:xfrm>
          <a:prstGeom prst="rect">
            <a:avLst/>
          </a:prstGeom>
        </p:spPr>
        <p:txBody>
          <a:bodyPr lIns="0" tIns="0" rIns="0" bIns="0" rtlCol="0" anchor="t">
            <a:spAutoFit/>
          </a:bodyPr>
          <a:lstStyle/>
          <a:p>
            <a:pPr algn="ctr">
              <a:lnSpc>
                <a:spcPts val="7699"/>
              </a:lnSpc>
            </a:pPr>
            <a:r>
              <a:rPr lang="en-US" sz="5499" b="1">
                <a:solidFill>
                  <a:srgbClr val="000000"/>
                </a:solidFill>
                <a:latin typeface="Noto Sans T Chinese Bold"/>
                <a:ea typeface="Noto Sans T Chinese Bold"/>
                <a:cs typeface="Noto Sans T Chinese Bold"/>
                <a:sym typeface="Noto Sans T Chinese Bold"/>
              </a:rPr>
              <a:t>LAAM AMP Traing Course</a:t>
            </a:r>
          </a:p>
        </p:txBody>
      </p:sp>
      <p:grpSp>
        <p:nvGrpSpPr>
          <p:cNvPr id="11" name="Group 5">
            <a:extLst>
              <a:ext uri="{FF2B5EF4-FFF2-40B4-BE49-F238E27FC236}">
                <a16:creationId xmlns:a16="http://schemas.microsoft.com/office/drawing/2014/main" id="{FAF35208-EF9A-106D-383E-26414A33221A}"/>
              </a:ext>
            </a:extLst>
          </p:cNvPr>
          <p:cNvGrpSpPr/>
          <p:nvPr/>
        </p:nvGrpSpPr>
        <p:grpSpPr>
          <a:xfrm>
            <a:off x="15804655" y="374133"/>
            <a:ext cx="1973653" cy="965771"/>
            <a:chOff x="0" y="-33774"/>
            <a:chExt cx="519810" cy="254360"/>
          </a:xfrm>
        </p:grpSpPr>
        <p:sp>
          <p:nvSpPr>
            <p:cNvPr id="12" name="Freeform 6">
              <a:extLst>
                <a:ext uri="{FF2B5EF4-FFF2-40B4-BE49-F238E27FC236}">
                  <a16:creationId xmlns:a16="http://schemas.microsoft.com/office/drawing/2014/main" id="{526A4053-35ED-815A-CC7E-A323B0E38F83}"/>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3" name="TextBox 7">
              <a:extLst>
                <a:ext uri="{FF2B5EF4-FFF2-40B4-BE49-F238E27FC236}">
                  <a16:creationId xmlns:a16="http://schemas.microsoft.com/office/drawing/2014/main" id="{392CDAEE-7370-B803-CB86-09064D413386}"/>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7574029" y="689141"/>
            <a:ext cx="3139943" cy="1177311"/>
          </a:xfrm>
          <a:prstGeom prst="rect">
            <a:avLst/>
          </a:prstGeom>
        </p:spPr>
        <p:txBody>
          <a:bodyPr lIns="0" tIns="0" rIns="0" bIns="0" rtlCol="0" anchor="t">
            <a:spAutoFit/>
          </a:bodyPr>
          <a:lstStyle/>
          <a:p>
            <a:pPr algn="ctr">
              <a:lnSpc>
                <a:spcPts val="9660"/>
              </a:lnSpc>
            </a:pPr>
            <a:r>
              <a:rPr lang="en-US" sz="6900" b="1">
                <a:solidFill>
                  <a:srgbClr val="000000"/>
                </a:solidFill>
                <a:latin typeface="Noto Sans T Chinese Bold"/>
                <a:ea typeface="Noto Sans T Chinese Bold"/>
                <a:cs typeface="Noto Sans T Chinese Bold"/>
                <a:sym typeface="Noto Sans T Chinese Bold"/>
              </a:rPr>
              <a:t>GreenX</a:t>
            </a:r>
          </a:p>
        </p:txBody>
      </p:sp>
      <p:pic>
        <p:nvPicPr>
          <p:cNvPr id="6" name="Picture 6"/>
          <p:cNvPicPr>
            <a:picLocks noChangeAspect="1"/>
          </p:cNvPicPr>
          <p:nvPr/>
        </p:nvPicPr>
        <p:blipFill>
          <a:blip r:embed="rId3">
            <a:alphaModFix amt="80000"/>
          </a:blip>
          <a:stretch>
            <a:fillRect/>
          </a:stretch>
        </p:blipFill>
        <p:spPr>
          <a:xfrm>
            <a:off x="2452619" y="646407"/>
            <a:ext cx="14014637" cy="10025994"/>
          </a:xfrm>
          <a:prstGeom prst="rect">
            <a:avLst/>
          </a:prstGeom>
        </p:spPr>
      </p:pic>
      <p:pic>
        <p:nvPicPr>
          <p:cNvPr id="7" name="Picture 7"/>
          <p:cNvPicPr>
            <a:picLocks noChangeAspect="1"/>
          </p:cNvPicPr>
          <p:nvPr/>
        </p:nvPicPr>
        <p:blipFill>
          <a:blip r:embed="rId4"/>
          <a:srcRect/>
          <a:stretch>
            <a:fillRect/>
          </a:stretch>
        </p:blipFill>
        <p:spPr>
          <a:xfrm rot="887067">
            <a:off x="10203713" y="3265310"/>
            <a:ext cx="2716040" cy="5969319"/>
          </a:xfrm>
          <a:prstGeom prst="rect">
            <a:avLst/>
          </a:prstGeom>
        </p:spPr>
      </p:pic>
      <p:sp>
        <p:nvSpPr>
          <p:cNvPr id="8" name="TextBox 8"/>
          <p:cNvSpPr txBox="1"/>
          <p:nvPr/>
        </p:nvSpPr>
        <p:spPr>
          <a:xfrm>
            <a:off x="15743457" y="676417"/>
            <a:ext cx="1818515"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Action Plan</a:t>
            </a:r>
          </a:p>
        </p:txBody>
      </p:sp>
      <p:grpSp>
        <p:nvGrpSpPr>
          <p:cNvPr id="14" name="Group 5">
            <a:extLst>
              <a:ext uri="{FF2B5EF4-FFF2-40B4-BE49-F238E27FC236}">
                <a16:creationId xmlns:a16="http://schemas.microsoft.com/office/drawing/2014/main" id="{8598A411-B1BB-728F-F26C-5DD1F6E3883F}"/>
              </a:ext>
            </a:extLst>
          </p:cNvPr>
          <p:cNvGrpSpPr/>
          <p:nvPr/>
        </p:nvGrpSpPr>
        <p:grpSpPr>
          <a:xfrm>
            <a:off x="15804655" y="374133"/>
            <a:ext cx="1973653" cy="965771"/>
            <a:chOff x="0" y="-33774"/>
            <a:chExt cx="519810" cy="254360"/>
          </a:xfrm>
        </p:grpSpPr>
        <p:sp>
          <p:nvSpPr>
            <p:cNvPr id="15" name="Freeform 6">
              <a:extLst>
                <a:ext uri="{FF2B5EF4-FFF2-40B4-BE49-F238E27FC236}">
                  <a16:creationId xmlns:a16="http://schemas.microsoft.com/office/drawing/2014/main" id="{81A78893-BEA6-7732-3B8C-9F1350686499}"/>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6" name="TextBox 7">
              <a:extLst>
                <a:ext uri="{FF2B5EF4-FFF2-40B4-BE49-F238E27FC236}">
                  <a16:creationId xmlns:a16="http://schemas.microsoft.com/office/drawing/2014/main" id="{8656B693-1A3F-0DF5-AD3D-8A0321F5672F}"/>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
        <p:nvSpPr>
          <p:cNvPr id="11" name="TextBox 9">
            <a:extLst>
              <a:ext uri="{FF2B5EF4-FFF2-40B4-BE49-F238E27FC236}">
                <a16:creationId xmlns:a16="http://schemas.microsoft.com/office/drawing/2014/main" id="{B4DB35AD-2F11-3CB7-C04F-B658837B6711}"/>
              </a:ext>
            </a:extLst>
          </p:cNvPr>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12" name="Freeform 10">
            <a:extLst>
              <a:ext uri="{FF2B5EF4-FFF2-40B4-BE49-F238E27FC236}">
                <a16:creationId xmlns:a16="http://schemas.microsoft.com/office/drawing/2014/main" id="{52740469-0CFF-CBFB-4842-E088F3DB6654}"/>
              </a:ext>
            </a:extLst>
          </p:cNvPr>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5"/>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23026" y="1344472"/>
            <a:ext cx="240861" cy="24086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3749089" y="2720755"/>
            <a:ext cx="4111133" cy="5583882"/>
          </a:xfrm>
          <a:custGeom>
            <a:avLst/>
            <a:gdLst/>
            <a:ahLst/>
            <a:cxnLst/>
            <a:rect l="l" t="t" r="r" b="b"/>
            <a:pathLst>
              <a:path w="4111133" h="5583882">
                <a:moveTo>
                  <a:pt x="0" y="0"/>
                </a:moveTo>
                <a:lnTo>
                  <a:pt x="4111133" y="0"/>
                </a:lnTo>
                <a:lnTo>
                  <a:pt x="4111133" y="5583883"/>
                </a:lnTo>
                <a:lnTo>
                  <a:pt x="0" y="5583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987496" y="2216601"/>
            <a:ext cx="9217046" cy="6839244"/>
          </a:xfrm>
          <a:custGeom>
            <a:avLst/>
            <a:gdLst/>
            <a:ahLst/>
            <a:cxnLst/>
            <a:rect l="l" t="t" r="r" b="b"/>
            <a:pathLst>
              <a:path w="9217046" h="6839244">
                <a:moveTo>
                  <a:pt x="0" y="0"/>
                </a:moveTo>
                <a:lnTo>
                  <a:pt x="9217045" y="0"/>
                </a:lnTo>
                <a:lnTo>
                  <a:pt x="9217045" y="6839244"/>
                </a:lnTo>
                <a:lnTo>
                  <a:pt x="0" y="6839244"/>
                </a:lnTo>
                <a:lnTo>
                  <a:pt x="0" y="0"/>
                </a:lnTo>
                <a:close/>
              </a:path>
            </a:pathLst>
          </a:custGeom>
          <a:blipFill>
            <a:blip r:embed="rId5"/>
            <a:stretch>
              <a:fillRect/>
            </a:stretch>
          </a:blipFill>
        </p:spPr>
      </p:sp>
      <p:sp>
        <p:nvSpPr>
          <p:cNvPr id="7" name="TextBox 7"/>
          <p:cNvSpPr txBox="1"/>
          <p:nvPr/>
        </p:nvSpPr>
        <p:spPr>
          <a:xfrm>
            <a:off x="5913933" y="793847"/>
            <a:ext cx="6460133" cy="1177311"/>
          </a:xfrm>
          <a:prstGeom prst="rect">
            <a:avLst/>
          </a:prstGeom>
        </p:spPr>
        <p:txBody>
          <a:bodyPr lIns="0" tIns="0" rIns="0" bIns="0" rtlCol="0" anchor="t">
            <a:spAutoFit/>
          </a:bodyPr>
          <a:lstStyle/>
          <a:p>
            <a:pPr algn="ctr">
              <a:lnSpc>
                <a:spcPts val="9660"/>
              </a:lnSpc>
            </a:pPr>
            <a:r>
              <a:rPr lang="en-US" sz="6900" b="1" dirty="0">
                <a:solidFill>
                  <a:srgbClr val="000000"/>
                </a:solidFill>
                <a:latin typeface="Noto Sans T Chinese Bold"/>
                <a:ea typeface="Noto Sans T Chinese Bold"/>
                <a:cs typeface="Noto Sans T Chinese Bold"/>
                <a:sym typeface="Noto Sans T Chinese Bold"/>
              </a:rPr>
              <a:t>Own SQ Target</a:t>
            </a:r>
          </a:p>
        </p:txBody>
      </p:sp>
      <p:sp>
        <p:nvSpPr>
          <p:cNvPr id="8" name="TextBox 8"/>
          <p:cNvSpPr txBox="1"/>
          <p:nvPr/>
        </p:nvSpPr>
        <p:spPr>
          <a:xfrm>
            <a:off x="15743457" y="676417"/>
            <a:ext cx="1818515"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Action Plan</a:t>
            </a:r>
          </a:p>
        </p:txBody>
      </p:sp>
      <p:sp>
        <p:nvSpPr>
          <p:cNvPr id="9" name="TextBox 9"/>
          <p:cNvSpPr txBox="1"/>
          <p:nvPr/>
        </p:nvSpPr>
        <p:spPr>
          <a:xfrm>
            <a:off x="149723" y="338022"/>
            <a:ext cx="4139730" cy="1113635"/>
          </a:xfrm>
          <a:prstGeom prst="rect">
            <a:avLst/>
          </a:prstGeom>
        </p:spPr>
        <p:txBody>
          <a:bodyPr lIns="0" tIns="0" rIns="0" bIns="0" rtlCol="0" anchor="t">
            <a:spAutoFit/>
          </a:bodyPr>
          <a:lstStyle/>
          <a:p>
            <a:pPr algn="ctr">
              <a:lnSpc>
                <a:spcPts val="9008"/>
              </a:lnSpc>
            </a:pPr>
            <a:r>
              <a:rPr lang="en-US" sz="6434" b="1" dirty="0">
                <a:solidFill>
                  <a:srgbClr val="FF0000"/>
                </a:solidFill>
                <a:latin typeface="Neue Montreal Bold"/>
                <a:ea typeface="Neue Montreal Bold"/>
                <a:cs typeface="Neue Montreal Bold"/>
                <a:sym typeface="Neue Montreal Bold"/>
              </a:rPr>
              <a:t>Challenges</a:t>
            </a:r>
          </a:p>
        </p:txBody>
      </p:sp>
      <p:sp>
        <p:nvSpPr>
          <p:cNvPr id="10" name="Freeform 10"/>
          <p:cNvSpPr/>
          <p:nvPr/>
        </p:nvSpPr>
        <p:spPr>
          <a:xfrm>
            <a:off x="490990" y="125259"/>
            <a:ext cx="3478577" cy="1904714"/>
          </a:xfrm>
          <a:custGeom>
            <a:avLst/>
            <a:gdLst/>
            <a:ahLst/>
            <a:cxnLst/>
            <a:rect l="l" t="t" r="r" b="b"/>
            <a:pathLst>
              <a:path w="5232721" h="2511706">
                <a:moveTo>
                  <a:pt x="0" y="0"/>
                </a:moveTo>
                <a:lnTo>
                  <a:pt x="5232721" y="0"/>
                </a:lnTo>
                <a:lnTo>
                  <a:pt x="5232721" y="2511706"/>
                </a:lnTo>
                <a:lnTo>
                  <a:pt x="0" y="2511706"/>
                </a:lnTo>
                <a:lnTo>
                  <a:pt x="0" y="0"/>
                </a:lnTo>
                <a:close/>
              </a:path>
            </a:pathLst>
          </a:custGeom>
          <a:blipFill>
            <a:blip r:embed="rId6"/>
            <a:stretch>
              <a:fillRect/>
            </a:stretch>
          </a:blipFill>
        </p:spPr>
      </p:sp>
      <p:sp>
        <p:nvSpPr>
          <p:cNvPr id="11" name="TextBox 11"/>
          <p:cNvSpPr txBox="1"/>
          <p:nvPr/>
        </p:nvSpPr>
        <p:spPr>
          <a:xfrm>
            <a:off x="877342" y="3612730"/>
            <a:ext cx="2105776" cy="1338714"/>
          </a:xfrm>
          <a:prstGeom prst="rect">
            <a:avLst/>
          </a:prstGeom>
        </p:spPr>
        <p:txBody>
          <a:bodyPr lIns="0" tIns="0" rIns="0" bIns="0" rtlCol="0" anchor="t">
            <a:spAutoFit/>
          </a:bodyPr>
          <a:lstStyle/>
          <a:p>
            <a:pPr algn="ctr">
              <a:lnSpc>
                <a:spcPts val="10814"/>
              </a:lnSpc>
            </a:pPr>
            <a:r>
              <a:rPr lang="en-US" sz="7724" b="1">
                <a:solidFill>
                  <a:srgbClr val="FF0000"/>
                </a:solidFill>
                <a:latin typeface="Neue Montreal Bold"/>
                <a:ea typeface="Neue Montreal Bold"/>
                <a:cs typeface="Neue Montreal Bold"/>
                <a:sym typeface="Neue Montreal Bold"/>
              </a:rPr>
              <a:t>5%↑</a:t>
            </a:r>
          </a:p>
        </p:txBody>
      </p:sp>
      <p:grpSp>
        <p:nvGrpSpPr>
          <p:cNvPr id="15" name="Group 5">
            <a:extLst>
              <a:ext uri="{FF2B5EF4-FFF2-40B4-BE49-F238E27FC236}">
                <a16:creationId xmlns:a16="http://schemas.microsoft.com/office/drawing/2014/main" id="{A7A4D134-A22A-AC95-8EE1-13C3D82B2093}"/>
              </a:ext>
            </a:extLst>
          </p:cNvPr>
          <p:cNvGrpSpPr/>
          <p:nvPr/>
        </p:nvGrpSpPr>
        <p:grpSpPr>
          <a:xfrm>
            <a:off x="15804655" y="374133"/>
            <a:ext cx="1973653" cy="965771"/>
            <a:chOff x="0" y="-33774"/>
            <a:chExt cx="519810" cy="254360"/>
          </a:xfrm>
        </p:grpSpPr>
        <p:sp>
          <p:nvSpPr>
            <p:cNvPr id="16" name="Freeform 6">
              <a:extLst>
                <a:ext uri="{FF2B5EF4-FFF2-40B4-BE49-F238E27FC236}">
                  <a16:creationId xmlns:a16="http://schemas.microsoft.com/office/drawing/2014/main" id="{94B41F77-C2AB-3653-F041-9F6C7E3E343F}"/>
                </a:ext>
              </a:extLst>
            </p:cNvPr>
            <p:cNvSpPr/>
            <p:nvPr/>
          </p:nvSpPr>
          <p:spPr>
            <a:xfrm>
              <a:off x="0" y="0"/>
              <a:ext cx="519810" cy="206735"/>
            </a:xfrm>
            <a:custGeom>
              <a:avLst/>
              <a:gdLst/>
              <a:ahLst/>
              <a:cxnLst/>
              <a:rect l="l" t="t" r="r" b="b"/>
              <a:pathLst>
                <a:path w="519810" h="206735">
                  <a:moveTo>
                    <a:pt x="103367" y="0"/>
                  </a:moveTo>
                  <a:lnTo>
                    <a:pt x="416443" y="0"/>
                  </a:lnTo>
                  <a:cubicBezTo>
                    <a:pt x="443857" y="0"/>
                    <a:pt x="470149" y="10890"/>
                    <a:pt x="489534" y="30276"/>
                  </a:cubicBezTo>
                  <a:cubicBezTo>
                    <a:pt x="508919" y="49661"/>
                    <a:pt x="519810" y="75953"/>
                    <a:pt x="519810" y="103367"/>
                  </a:cubicBezTo>
                  <a:lnTo>
                    <a:pt x="519810" y="103367"/>
                  </a:lnTo>
                  <a:cubicBezTo>
                    <a:pt x="519810" y="130782"/>
                    <a:pt x="508919" y="157074"/>
                    <a:pt x="489534" y="176459"/>
                  </a:cubicBezTo>
                  <a:cubicBezTo>
                    <a:pt x="470149" y="195844"/>
                    <a:pt x="443857" y="206735"/>
                    <a:pt x="416443"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gradFill rotWithShape="1">
              <a:gsLst>
                <a:gs pos="0">
                  <a:srgbClr val="000000">
                    <a:alpha val="100000"/>
                  </a:srgbClr>
                </a:gs>
                <a:gs pos="100000">
                  <a:srgbClr val="9D8E8E">
                    <a:alpha val="100000"/>
                  </a:srgbClr>
                </a:gs>
              </a:gsLst>
              <a:lin ang="0"/>
            </a:gradFill>
          </p:spPr>
        </p:sp>
        <p:sp>
          <p:nvSpPr>
            <p:cNvPr id="17" name="TextBox 7">
              <a:extLst>
                <a:ext uri="{FF2B5EF4-FFF2-40B4-BE49-F238E27FC236}">
                  <a16:creationId xmlns:a16="http://schemas.microsoft.com/office/drawing/2014/main" id="{5757BC20-F766-867B-2AE8-2DDFA0A1E56B}"/>
                </a:ext>
              </a:extLst>
            </p:cNvPr>
            <p:cNvSpPr txBox="1"/>
            <p:nvPr/>
          </p:nvSpPr>
          <p:spPr>
            <a:xfrm>
              <a:off x="0" y="-33774"/>
              <a:ext cx="519810" cy="254360"/>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Action Plan</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E674">
                <a:alpha val="100000"/>
              </a:srgbClr>
            </a:gs>
            <a:gs pos="50000">
              <a:srgbClr val="DBDD88">
                <a:alpha val="100000"/>
              </a:srgbClr>
            </a:gs>
            <a:gs pos="100000">
              <a:srgbClr val="A9FF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0" y="2381250"/>
            <a:ext cx="18288000" cy="5238750"/>
          </a:xfrm>
          <a:prstGeom prst="rect">
            <a:avLst/>
          </a:prstGeom>
        </p:spPr>
        <p:txBody>
          <a:bodyPr lIns="0" tIns="0" rIns="0" bIns="0" rtlCol="0" anchor="t">
            <a:spAutoFit/>
          </a:bodyPr>
          <a:lstStyle/>
          <a:p>
            <a:pPr algn="ctr">
              <a:lnSpc>
                <a:spcPts val="21000"/>
              </a:lnSpc>
            </a:pPr>
            <a:r>
              <a:rPr lang="en-US" sz="15000" b="1">
                <a:solidFill>
                  <a:srgbClr val="FBFEFA"/>
                </a:solidFill>
                <a:latin typeface="Noto Sans T Chinese Bold"/>
                <a:ea typeface="Noto Sans T Chinese Bold"/>
                <a:cs typeface="Noto Sans T Chinese Bold"/>
                <a:sym typeface="Noto Sans T Chinese Bold"/>
              </a:rPr>
              <a:t>Joint Venture Team</a:t>
            </a: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E674">
                <a:alpha val="100000"/>
              </a:srgbClr>
            </a:gs>
            <a:gs pos="50000">
              <a:srgbClr val="DBDD88">
                <a:alpha val="100000"/>
              </a:srgbClr>
            </a:gs>
            <a:gs pos="100000">
              <a:srgbClr val="A9FF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3979830" y="1072430"/>
            <a:ext cx="3279470" cy="784945"/>
            <a:chOff x="0" y="0"/>
            <a:chExt cx="863729" cy="206735"/>
          </a:xfrm>
        </p:grpSpPr>
        <p:sp>
          <p:nvSpPr>
            <p:cNvPr id="3" name="Freeform 3"/>
            <p:cNvSpPr/>
            <p:nvPr/>
          </p:nvSpPr>
          <p:spPr>
            <a:xfrm>
              <a:off x="0" y="0"/>
              <a:ext cx="863729" cy="206735"/>
            </a:xfrm>
            <a:custGeom>
              <a:avLst/>
              <a:gdLst/>
              <a:ahLst/>
              <a:cxnLst/>
              <a:rect l="l" t="t" r="r" b="b"/>
              <a:pathLst>
                <a:path w="863729" h="206735">
                  <a:moveTo>
                    <a:pt x="103367" y="0"/>
                  </a:moveTo>
                  <a:lnTo>
                    <a:pt x="760362" y="0"/>
                  </a:lnTo>
                  <a:cubicBezTo>
                    <a:pt x="787776" y="0"/>
                    <a:pt x="814068" y="10890"/>
                    <a:pt x="833453" y="30276"/>
                  </a:cubicBezTo>
                  <a:cubicBezTo>
                    <a:pt x="852838" y="49661"/>
                    <a:pt x="863729" y="75953"/>
                    <a:pt x="863729" y="103367"/>
                  </a:cubicBezTo>
                  <a:lnTo>
                    <a:pt x="863729" y="103367"/>
                  </a:lnTo>
                  <a:cubicBezTo>
                    <a:pt x="863729" y="130782"/>
                    <a:pt x="852838" y="157074"/>
                    <a:pt x="833453" y="176459"/>
                  </a:cubicBezTo>
                  <a:cubicBezTo>
                    <a:pt x="814068" y="195844"/>
                    <a:pt x="787776" y="206735"/>
                    <a:pt x="760362" y="206735"/>
                  </a:cubicBezTo>
                  <a:lnTo>
                    <a:pt x="103367" y="206735"/>
                  </a:lnTo>
                  <a:cubicBezTo>
                    <a:pt x="75953" y="206735"/>
                    <a:pt x="49661" y="195844"/>
                    <a:pt x="30276" y="176459"/>
                  </a:cubicBezTo>
                  <a:cubicBezTo>
                    <a:pt x="10890" y="157074"/>
                    <a:pt x="0" y="130782"/>
                    <a:pt x="0" y="103367"/>
                  </a:cubicBezTo>
                  <a:lnTo>
                    <a:pt x="0" y="103367"/>
                  </a:lnTo>
                  <a:cubicBezTo>
                    <a:pt x="0" y="75953"/>
                    <a:pt x="10890" y="49661"/>
                    <a:pt x="30276" y="30276"/>
                  </a:cubicBezTo>
                  <a:cubicBezTo>
                    <a:pt x="49661" y="10890"/>
                    <a:pt x="75953" y="0"/>
                    <a:pt x="103367" y="0"/>
                  </a:cubicBezTo>
                  <a:close/>
                </a:path>
              </a:pathLst>
            </a:custGeom>
            <a:solidFill>
              <a:srgbClr val="FFFFFF"/>
            </a:solidFill>
          </p:spPr>
        </p:sp>
        <p:sp>
          <p:nvSpPr>
            <p:cNvPr id="4" name="TextBox 4"/>
            <p:cNvSpPr txBox="1"/>
            <p:nvPr/>
          </p:nvSpPr>
          <p:spPr>
            <a:xfrm>
              <a:off x="0" y="-38100"/>
              <a:ext cx="863729" cy="244835"/>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4164763" y="1161190"/>
            <a:ext cx="607424" cy="607424"/>
          </a:xfrm>
          <a:custGeom>
            <a:avLst/>
            <a:gdLst/>
            <a:ahLst/>
            <a:cxnLst/>
            <a:rect l="l" t="t" r="r" b="b"/>
            <a:pathLst>
              <a:path w="607424" h="607424">
                <a:moveTo>
                  <a:pt x="0" y="0"/>
                </a:moveTo>
                <a:lnTo>
                  <a:pt x="607424" y="0"/>
                </a:lnTo>
                <a:lnTo>
                  <a:pt x="607424" y="607424"/>
                </a:lnTo>
                <a:lnTo>
                  <a:pt x="0" y="607424"/>
                </a:lnTo>
                <a:lnTo>
                  <a:pt x="0" y="0"/>
                </a:lnTo>
                <a:close/>
              </a:path>
            </a:pathLst>
          </a:custGeom>
          <a:blipFill>
            <a:blip r:embed="rId3"/>
            <a:stretch>
              <a:fillRect/>
            </a:stretch>
          </a:blipFill>
        </p:spPr>
      </p:sp>
      <p:sp>
        <p:nvSpPr>
          <p:cNvPr id="6" name="TextBox 6"/>
          <p:cNvSpPr txBox="1"/>
          <p:nvPr/>
        </p:nvSpPr>
        <p:spPr>
          <a:xfrm>
            <a:off x="1028700" y="2912052"/>
            <a:ext cx="10480051" cy="5248275"/>
          </a:xfrm>
          <a:prstGeom prst="rect">
            <a:avLst/>
          </a:prstGeom>
        </p:spPr>
        <p:txBody>
          <a:bodyPr lIns="0" tIns="0" rIns="0" bIns="0" rtlCol="0" anchor="t">
            <a:spAutoFit/>
          </a:bodyPr>
          <a:lstStyle/>
          <a:p>
            <a:pPr marL="0" lvl="0" indent="0" algn="l">
              <a:lnSpc>
                <a:spcPts val="21000"/>
              </a:lnSpc>
              <a:spcBef>
                <a:spcPct val="0"/>
              </a:spcBef>
            </a:pPr>
            <a:r>
              <a:rPr lang="en-US" sz="15000" b="1">
                <a:solidFill>
                  <a:srgbClr val="FFFFFF"/>
                </a:solidFill>
                <a:latin typeface="Neue Montreal Bold"/>
                <a:ea typeface="Neue Montreal Bold"/>
                <a:cs typeface="Neue Montreal Bold"/>
                <a:sym typeface="Neue Montreal Bold"/>
              </a:rPr>
              <a:t>Feeder Network</a:t>
            </a:r>
          </a:p>
        </p:txBody>
      </p:sp>
      <p:sp>
        <p:nvSpPr>
          <p:cNvPr id="7" name="TextBox 7"/>
          <p:cNvSpPr txBox="1"/>
          <p:nvPr/>
        </p:nvSpPr>
        <p:spPr>
          <a:xfrm>
            <a:off x="14772187" y="1072539"/>
            <a:ext cx="2254313" cy="737102"/>
          </a:xfrm>
          <a:prstGeom prst="rect">
            <a:avLst/>
          </a:prstGeom>
        </p:spPr>
        <p:txBody>
          <a:bodyPr lIns="0" tIns="0" rIns="0" bIns="0" rtlCol="0" anchor="t">
            <a:spAutoFit/>
          </a:bodyPr>
          <a:lstStyle/>
          <a:p>
            <a:pPr marL="0" lvl="0" indent="0" algn="r">
              <a:lnSpc>
                <a:spcPts val="2940"/>
              </a:lnSpc>
              <a:spcBef>
                <a:spcPct val="0"/>
              </a:spcBef>
            </a:pPr>
            <a:r>
              <a:rPr lang="en-US" sz="2100">
                <a:solidFill>
                  <a:srgbClr val="0D0D0D"/>
                </a:solidFill>
                <a:latin typeface="Neue Montreal"/>
                <a:ea typeface="Neue Montreal"/>
                <a:cs typeface="Neue Montreal"/>
                <a:sym typeface="Neue Montreal"/>
              </a:rPr>
              <a:t>Evergreen Marine (Latin America) S.A.</a:t>
            </a:r>
          </a:p>
        </p:txBody>
      </p:sp>
      <p:sp>
        <p:nvSpPr>
          <p:cNvPr id="8" name="Freeform 8"/>
          <p:cNvSpPr/>
          <p:nvPr/>
        </p:nvSpPr>
        <p:spPr>
          <a:xfrm rot="-7647213">
            <a:off x="4466835" y="-994875"/>
            <a:ext cx="20219053" cy="10370689"/>
          </a:xfrm>
          <a:custGeom>
            <a:avLst/>
            <a:gdLst/>
            <a:ahLst/>
            <a:cxnLst/>
            <a:rect l="l" t="t" r="r" b="b"/>
            <a:pathLst>
              <a:path w="20219053" h="10370689">
                <a:moveTo>
                  <a:pt x="0" y="0"/>
                </a:moveTo>
                <a:lnTo>
                  <a:pt x="20219054" y="0"/>
                </a:lnTo>
                <a:lnTo>
                  <a:pt x="20219054" y="10370690"/>
                </a:lnTo>
                <a:lnTo>
                  <a:pt x="0" y="10370690"/>
                </a:lnTo>
                <a:lnTo>
                  <a:pt x="0" y="0"/>
                </a:lnTo>
                <a:close/>
              </a:path>
            </a:pathLst>
          </a:custGeom>
          <a:blipFill>
            <a:blip r:embed="rId4">
              <a:alphaModFix amt="15000"/>
              <a:extLst>
                <a:ext uri="{96DAC541-7B7A-43D3-8B79-37D633B846F1}">
                  <asvg:svgBlip xmlns:asvg="http://schemas.microsoft.com/office/drawing/2016/SVG/main" r:embed="rId5"/>
                </a:ext>
              </a:extLst>
            </a:blip>
            <a:stretch>
              <a:fillRect/>
            </a:stretch>
          </a:blipFill>
        </p:spPr>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sp>
      <p:sp>
        <p:nvSpPr>
          <p:cNvPr id="3" name="Freeform 3"/>
          <p:cNvSpPr/>
          <p:nvPr/>
        </p:nvSpPr>
        <p:spPr>
          <a:xfrm>
            <a:off x="128188" y="3932337"/>
            <a:ext cx="17987956" cy="5158369"/>
          </a:xfrm>
          <a:custGeom>
            <a:avLst/>
            <a:gdLst/>
            <a:ahLst/>
            <a:cxnLst/>
            <a:rect l="l" t="t" r="r" b="b"/>
            <a:pathLst>
              <a:path w="17987956" h="5158369">
                <a:moveTo>
                  <a:pt x="0" y="0"/>
                </a:moveTo>
                <a:lnTo>
                  <a:pt x="17987955" y="0"/>
                </a:lnTo>
                <a:lnTo>
                  <a:pt x="17987955" y="5158369"/>
                </a:lnTo>
                <a:lnTo>
                  <a:pt x="0" y="5158369"/>
                </a:lnTo>
                <a:lnTo>
                  <a:pt x="0" y="0"/>
                </a:lnTo>
                <a:close/>
              </a:path>
            </a:pathLst>
          </a:custGeom>
          <a:blipFill>
            <a:blip r:embed="rId4"/>
            <a:stretch>
              <a:fillRect l="-69899" t="-24067" r="-71311"/>
            </a:stretch>
          </a:blipFill>
          <a:ln cap="rnd">
            <a:noFill/>
            <a:prstDash val="solid"/>
            <a:round/>
          </a:ln>
        </p:spPr>
      </p:sp>
      <p:grpSp>
        <p:nvGrpSpPr>
          <p:cNvPr id="4" name="Group 4"/>
          <p:cNvGrpSpPr/>
          <p:nvPr/>
        </p:nvGrpSpPr>
        <p:grpSpPr>
          <a:xfrm>
            <a:off x="355748" y="4193628"/>
            <a:ext cx="672952" cy="672952"/>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3D300"/>
            </a:solidFill>
          </p:spPr>
        </p:sp>
        <p:sp>
          <p:nvSpPr>
            <p:cNvPr id="6" name="TextBox 6"/>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355748" y="7186942"/>
            <a:ext cx="672952" cy="672952"/>
            <a:chOff x="0" y="0"/>
            <a:chExt cx="812800" cy="812800"/>
          </a:xfrm>
        </p:grpSpPr>
        <p:sp>
          <p:nvSpPr>
            <p:cNvPr id="8" name="Freeform 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BFEFA"/>
            </a:solidFill>
          </p:spPr>
        </p:sp>
        <p:sp>
          <p:nvSpPr>
            <p:cNvPr id="9" name="TextBox 9"/>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355748" y="7983686"/>
            <a:ext cx="672952" cy="672952"/>
            <a:chOff x="0" y="0"/>
            <a:chExt cx="812800" cy="812800"/>
          </a:xfrm>
        </p:grpSpPr>
        <p:sp>
          <p:nvSpPr>
            <p:cNvPr id="11" name="Freeform 1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BFEFA"/>
            </a:solidFill>
          </p:spPr>
        </p:sp>
        <p:sp>
          <p:nvSpPr>
            <p:cNvPr id="12" name="TextBox 12"/>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sp>
        <p:nvSpPr>
          <p:cNvPr id="13" name="Freeform 13"/>
          <p:cNvSpPr/>
          <p:nvPr/>
        </p:nvSpPr>
        <p:spPr>
          <a:xfrm>
            <a:off x="3321167" y="210687"/>
            <a:ext cx="11645665" cy="995089"/>
          </a:xfrm>
          <a:custGeom>
            <a:avLst/>
            <a:gdLst/>
            <a:ahLst/>
            <a:cxnLst/>
            <a:rect l="l" t="t" r="r" b="b"/>
            <a:pathLst>
              <a:path w="11645665" h="995089">
                <a:moveTo>
                  <a:pt x="0" y="0"/>
                </a:moveTo>
                <a:lnTo>
                  <a:pt x="11645666" y="0"/>
                </a:lnTo>
                <a:lnTo>
                  <a:pt x="11645666" y="995089"/>
                </a:lnTo>
                <a:lnTo>
                  <a:pt x="0" y="995089"/>
                </a:lnTo>
                <a:lnTo>
                  <a:pt x="0" y="0"/>
                </a:lnTo>
                <a:close/>
              </a:path>
            </a:pathLst>
          </a:custGeom>
          <a:blipFill>
            <a:blip r:embed="rId5"/>
            <a:stretch>
              <a:fillRect t="-20725" b="-38729"/>
            </a:stretch>
          </a:blipFill>
        </p:spPr>
      </p:sp>
      <p:sp>
        <p:nvSpPr>
          <p:cNvPr id="14" name="TextBox 14"/>
          <p:cNvSpPr txBox="1"/>
          <p:nvPr/>
        </p:nvSpPr>
        <p:spPr>
          <a:xfrm>
            <a:off x="1276821" y="4062574"/>
            <a:ext cx="3422953" cy="754298"/>
          </a:xfrm>
          <a:prstGeom prst="rect">
            <a:avLst/>
          </a:prstGeom>
        </p:spPr>
        <p:txBody>
          <a:bodyPr lIns="0" tIns="0" rIns="0" bIns="0" rtlCol="0" anchor="t">
            <a:spAutoFit/>
          </a:bodyPr>
          <a:lstStyle/>
          <a:p>
            <a:pPr algn="ctr">
              <a:lnSpc>
                <a:spcPts val="6146"/>
              </a:lnSpc>
            </a:pPr>
            <a:r>
              <a:rPr lang="en-US" sz="4390" b="1">
                <a:solidFill>
                  <a:srgbClr val="F3D300"/>
                </a:solidFill>
                <a:latin typeface="Noto Sans T Chinese Bold"/>
                <a:ea typeface="Noto Sans T Chinese Bold"/>
                <a:cs typeface="Noto Sans T Chinese Bold"/>
                <a:sym typeface="Noto Sans T Chinese Bold"/>
              </a:rPr>
              <a:t>Service &amp; CII</a:t>
            </a:r>
          </a:p>
        </p:txBody>
      </p:sp>
      <p:sp>
        <p:nvSpPr>
          <p:cNvPr id="15" name="TextBox 15"/>
          <p:cNvSpPr txBox="1"/>
          <p:nvPr/>
        </p:nvSpPr>
        <p:spPr>
          <a:xfrm>
            <a:off x="1276821" y="7101217"/>
            <a:ext cx="10145537" cy="745732"/>
          </a:xfrm>
          <a:prstGeom prst="rect">
            <a:avLst/>
          </a:prstGeom>
        </p:spPr>
        <p:txBody>
          <a:bodyPr lIns="0" tIns="0" rIns="0" bIns="0" rtlCol="0" anchor="t">
            <a:spAutoFit/>
          </a:bodyPr>
          <a:lstStyle/>
          <a:p>
            <a:pPr algn="l">
              <a:lnSpc>
                <a:spcPts val="6146"/>
              </a:lnSpc>
            </a:pPr>
            <a:r>
              <a:rPr lang="en-US" sz="4390" b="1">
                <a:solidFill>
                  <a:srgbClr val="FBFEFA"/>
                </a:solidFill>
                <a:latin typeface="Noto Sans T Chinese Bold"/>
                <a:ea typeface="Noto Sans T Chinese Bold"/>
                <a:cs typeface="Noto Sans T Chinese Bold"/>
                <a:sym typeface="Noto Sans T Chinese Bold"/>
              </a:rPr>
              <a:t>Feeder Review in 2024</a:t>
            </a:r>
          </a:p>
        </p:txBody>
      </p:sp>
      <p:sp>
        <p:nvSpPr>
          <p:cNvPr id="16" name="TextBox 16"/>
          <p:cNvSpPr txBox="1"/>
          <p:nvPr/>
        </p:nvSpPr>
        <p:spPr>
          <a:xfrm>
            <a:off x="1204458" y="7902340"/>
            <a:ext cx="3390724" cy="754298"/>
          </a:xfrm>
          <a:prstGeom prst="rect">
            <a:avLst/>
          </a:prstGeom>
        </p:spPr>
        <p:txBody>
          <a:bodyPr lIns="0" tIns="0" rIns="0" bIns="0" rtlCol="0" anchor="t">
            <a:spAutoFit/>
          </a:bodyPr>
          <a:lstStyle/>
          <a:p>
            <a:pPr algn="ctr">
              <a:lnSpc>
                <a:spcPts val="6146"/>
              </a:lnSpc>
            </a:pPr>
            <a:r>
              <a:rPr lang="en-US" sz="4390" b="1">
                <a:solidFill>
                  <a:srgbClr val="FBFEFA"/>
                </a:solidFill>
                <a:latin typeface="Noto Sans T Chinese Bold"/>
                <a:ea typeface="Noto Sans T Chinese Bold"/>
                <a:cs typeface="Noto Sans T Chinese Bold"/>
                <a:sym typeface="Noto Sans T Chinese Bold"/>
              </a:rPr>
              <a:t>Future Plan</a:t>
            </a:r>
          </a:p>
        </p:txBody>
      </p:sp>
      <p:sp>
        <p:nvSpPr>
          <p:cNvPr id="17" name="TextBox 17"/>
          <p:cNvSpPr txBox="1"/>
          <p:nvPr/>
        </p:nvSpPr>
        <p:spPr>
          <a:xfrm>
            <a:off x="1818628" y="4974781"/>
            <a:ext cx="7296001" cy="705726"/>
          </a:xfrm>
          <a:prstGeom prst="rect">
            <a:avLst/>
          </a:prstGeom>
        </p:spPr>
        <p:txBody>
          <a:bodyPr lIns="0" tIns="0" rIns="0" bIns="0" rtlCol="0" anchor="t">
            <a:spAutoFit/>
          </a:bodyPr>
          <a:lstStyle/>
          <a:p>
            <a:pPr algn="ctr">
              <a:lnSpc>
                <a:spcPts val="5726"/>
              </a:lnSpc>
            </a:pPr>
            <a:r>
              <a:rPr lang="en-US" sz="4090" b="1">
                <a:solidFill>
                  <a:srgbClr val="F3D300"/>
                </a:solidFill>
                <a:latin typeface="Noto Sans T Chinese Bold"/>
                <a:ea typeface="Noto Sans T Chinese Bold"/>
                <a:cs typeface="Noto Sans T Chinese Bold"/>
                <a:sym typeface="Noto Sans T Chinese Bold"/>
              </a:rPr>
              <a:t>CARB : CAN / CAC / CAW / CAJ</a:t>
            </a:r>
          </a:p>
        </p:txBody>
      </p:sp>
      <p:sp>
        <p:nvSpPr>
          <p:cNvPr id="18" name="TextBox 18"/>
          <p:cNvSpPr txBox="1"/>
          <p:nvPr/>
        </p:nvSpPr>
        <p:spPr>
          <a:xfrm>
            <a:off x="1855288" y="5594783"/>
            <a:ext cx="2847975" cy="705727"/>
          </a:xfrm>
          <a:prstGeom prst="rect">
            <a:avLst/>
          </a:prstGeom>
        </p:spPr>
        <p:txBody>
          <a:bodyPr lIns="0" tIns="0" rIns="0" bIns="0" rtlCol="0" anchor="t">
            <a:spAutoFit/>
          </a:bodyPr>
          <a:lstStyle/>
          <a:p>
            <a:pPr algn="ctr">
              <a:lnSpc>
                <a:spcPts val="5726"/>
              </a:lnSpc>
            </a:pPr>
            <a:r>
              <a:rPr lang="en-US" sz="4090" b="1">
                <a:solidFill>
                  <a:srgbClr val="F3D300"/>
                </a:solidFill>
                <a:latin typeface="Noto Sans T Chinese Bold"/>
                <a:ea typeface="Noto Sans T Chinese Bold"/>
                <a:cs typeface="Noto Sans T Chinese Bold"/>
                <a:sym typeface="Noto Sans T Chinese Bold"/>
              </a:rPr>
              <a:t>WCCA : LAE</a:t>
            </a:r>
          </a:p>
        </p:txBody>
      </p:sp>
      <p:sp>
        <p:nvSpPr>
          <p:cNvPr id="19" name="TextBox 19"/>
          <p:cNvSpPr txBox="1"/>
          <p:nvPr/>
        </p:nvSpPr>
        <p:spPr>
          <a:xfrm>
            <a:off x="1818628" y="6214785"/>
            <a:ext cx="4137571" cy="705727"/>
          </a:xfrm>
          <a:prstGeom prst="rect">
            <a:avLst/>
          </a:prstGeom>
        </p:spPr>
        <p:txBody>
          <a:bodyPr lIns="0" tIns="0" rIns="0" bIns="0" rtlCol="0" anchor="t">
            <a:spAutoFit/>
          </a:bodyPr>
          <a:lstStyle/>
          <a:p>
            <a:pPr algn="ctr">
              <a:lnSpc>
                <a:spcPts val="5726"/>
              </a:lnSpc>
            </a:pPr>
            <a:r>
              <a:rPr lang="en-US" sz="4090" b="1">
                <a:solidFill>
                  <a:srgbClr val="F3D300"/>
                </a:solidFill>
                <a:latin typeface="Noto Sans T Chinese Bold"/>
                <a:ea typeface="Noto Sans T Chinese Bold"/>
                <a:cs typeface="Noto Sans T Chinese Bold"/>
                <a:sym typeface="Noto Sans T Chinese Bold"/>
              </a:rPr>
              <a:t>CII Performance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6656" y="2175601"/>
            <a:ext cx="16754688" cy="7790930"/>
          </a:xfrm>
          <a:custGeom>
            <a:avLst/>
            <a:gdLst/>
            <a:ahLst/>
            <a:cxnLst/>
            <a:rect l="l" t="t" r="r" b="b"/>
            <a:pathLst>
              <a:path w="16754688" h="7790930">
                <a:moveTo>
                  <a:pt x="0" y="0"/>
                </a:moveTo>
                <a:lnTo>
                  <a:pt x="16754688" y="0"/>
                </a:lnTo>
                <a:lnTo>
                  <a:pt x="16754688" y="7790930"/>
                </a:lnTo>
                <a:lnTo>
                  <a:pt x="0" y="7790930"/>
                </a:lnTo>
                <a:lnTo>
                  <a:pt x="0" y="0"/>
                </a:lnTo>
                <a:close/>
              </a:path>
            </a:pathLst>
          </a:custGeom>
          <a:blipFill>
            <a:blip r:embed="rId3"/>
            <a:stretch>
              <a:fillRect/>
            </a:stretch>
          </a:blipFill>
        </p:spPr>
      </p:sp>
      <p:sp>
        <p:nvSpPr>
          <p:cNvPr id="3" name="Freeform 3"/>
          <p:cNvSpPr/>
          <p:nvPr/>
        </p:nvSpPr>
        <p:spPr>
          <a:xfrm>
            <a:off x="2087642" y="907474"/>
            <a:ext cx="4641565" cy="1396315"/>
          </a:xfrm>
          <a:custGeom>
            <a:avLst/>
            <a:gdLst/>
            <a:ahLst/>
            <a:cxnLst/>
            <a:rect l="l" t="t" r="r" b="b"/>
            <a:pathLst>
              <a:path w="4641565" h="1396315">
                <a:moveTo>
                  <a:pt x="0" y="0"/>
                </a:moveTo>
                <a:lnTo>
                  <a:pt x="4641565" y="0"/>
                </a:lnTo>
                <a:lnTo>
                  <a:pt x="4641565" y="1396315"/>
                </a:lnTo>
                <a:lnTo>
                  <a:pt x="0" y="1396315"/>
                </a:lnTo>
                <a:lnTo>
                  <a:pt x="0" y="0"/>
                </a:lnTo>
                <a:close/>
              </a:path>
            </a:pathLst>
          </a:custGeom>
          <a:blipFill>
            <a:blip r:embed="rId4"/>
            <a:stretch>
              <a:fillRect l="-5399" r="-2637"/>
            </a:stretch>
          </a:blipFill>
        </p:spPr>
      </p:sp>
      <p:sp>
        <p:nvSpPr>
          <p:cNvPr id="4" name="Freeform 4"/>
          <p:cNvSpPr/>
          <p:nvPr/>
        </p:nvSpPr>
        <p:spPr>
          <a:xfrm>
            <a:off x="6502560" y="139564"/>
            <a:ext cx="6205806" cy="1081856"/>
          </a:xfrm>
          <a:custGeom>
            <a:avLst/>
            <a:gdLst/>
            <a:ahLst/>
            <a:cxnLst/>
            <a:rect l="l" t="t" r="r" b="b"/>
            <a:pathLst>
              <a:path w="6205806" h="1081856">
                <a:moveTo>
                  <a:pt x="0" y="0"/>
                </a:moveTo>
                <a:lnTo>
                  <a:pt x="6205806" y="0"/>
                </a:lnTo>
                <a:lnTo>
                  <a:pt x="6205806" y="1081855"/>
                </a:lnTo>
                <a:lnTo>
                  <a:pt x="0" y="1081855"/>
                </a:lnTo>
                <a:lnTo>
                  <a:pt x="0" y="0"/>
                </a:lnTo>
                <a:close/>
              </a:path>
            </a:pathLst>
          </a:custGeom>
          <a:blipFill>
            <a:blip r:embed="rId5"/>
            <a:stretch>
              <a:fillRect l="-40537" t="-10367" r="-41570" b="-16292"/>
            </a:stretch>
          </a:blipFill>
        </p:spPr>
      </p:sp>
      <p:sp>
        <p:nvSpPr>
          <p:cNvPr id="5" name="Freeform 5"/>
          <p:cNvSpPr/>
          <p:nvPr/>
        </p:nvSpPr>
        <p:spPr>
          <a:xfrm>
            <a:off x="23894" y="0"/>
            <a:ext cx="4384530" cy="1360983"/>
          </a:xfrm>
          <a:custGeom>
            <a:avLst/>
            <a:gdLst/>
            <a:ahLst/>
            <a:cxnLst/>
            <a:rect l="l" t="t" r="r" b="b"/>
            <a:pathLst>
              <a:path w="4384530" h="1360983">
                <a:moveTo>
                  <a:pt x="0" y="0"/>
                </a:moveTo>
                <a:lnTo>
                  <a:pt x="4384530" y="0"/>
                </a:lnTo>
                <a:lnTo>
                  <a:pt x="4384530" y="1360983"/>
                </a:lnTo>
                <a:lnTo>
                  <a:pt x="0" y="1360983"/>
                </a:lnTo>
                <a:lnTo>
                  <a:pt x="0" y="0"/>
                </a:lnTo>
                <a:close/>
              </a:path>
            </a:pathLst>
          </a:custGeom>
          <a:blipFill>
            <a:blip r:embed="rId6"/>
            <a:stretch>
              <a:fillRect/>
            </a:stretch>
          </a:blipFill>
        </p:spPr>
      </p:sp>
      <p:sp>
        <p:nvSpPr>
          <p:cNvPr id="6" name="TextBox 6"/>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7458" y="0"/>
            <a:ext cx="13720542" cy="10287000"/>
          </a:xfrm>
          <a:custGeom>
            <a:avLst/>
            <a:gdLst/>
            <a:ahLst/>
            <a:cxnLst/>
            <a:rect l="l" t="t" r="r" b="b"/>
            <a:pathLst>
              <a:path w="13720542" h="10287000">
                <a:moveTo>
                  <a:pt x="0" y="0"/>
                </a:moveTo>
                <a:lnTo>
                  <a:pt x="13720542" y="0"/>
                </a:lnTo>
                <a:lnTo>
                  <a:pt x="13720542" y="10287000"/>
                </a:lnTo>
                <a:lnTo>
                  <a:pt x="0" y="10287000"/>
                </a:lnTo>
                <a:lnTo>
                  <a:pt x="0" y="0"/>
                </a:lnTo>
                <a:close/>
              </a:path>
            </a:pathLst>
          </a:custGeom>
          <a:blipFill>
            <a:blip r:embed="rId3"/>
            <a:stretch>
              <a:fillRect t="-5658" r="-3036" b="-5658"/>
            </a:stretch>
          </a:blipFill>
        </p:spPr>
      </p:sp>
      <p:sp>
        <p:nvSpPr>
          <p:cNvPr id="3" name="Freeform 3"/>
          <p:cNvSpPr/>
          <p:nvPr/>
        </p:nvSpPr>
        <p:spPr>
          <a:xfrm>
            <a:off x="1028700" y="8591059"/>
            <a:ext cx="11301259" cy="932354"/>
          </a:xfrm>
          <a:custGeom>
            <a:avLst/>
            <a:gdLst/>
            <a:ahLst/>
            <a:cxnLst/>
            <a:rect l="l" t="t" r="r" b="b"/>
            <a:pathLst>
              <a:path w="11301259" h="932354">
                <a:moveTo>
                  <a:pt x="0" y="0"/>
                </a:moveTo>
                <a:lnTo>
                  <a:pt x="11301259" y="0"/>
                </a:lnTo>
                <a:lnTo>
                  <a:pt x="11301259" y="932354"/>
                </a:lnTo>
                <a:lnTo>
                  <a:pt x="0" y="932354"/>
                </a:lnTo>
                <a:lnTo>
                  <a:pt x="0" y="0"/>
                </a:lnTo>
                <a:close/>
              </a:path>
            </a:pathLst>
          </a:custGeom>
          <a:blipFill>
            <a:blip r:embed="rId4"/>
            <a:stretch>
              <a:fillRect/>
            </a:stretch>
          </a:blipFill>
        </p:spPr>
      </p:sp>
      <p:sp>
        <p:nvSpPr>
          <p:cNvPr id="4" name="Freeform 4"/>
          <p:cNvSpPr/>
          <p:nvPr/>
        </p:nvSpPr>
        <p:spPr>
          <a:xfrm>
            <a:off x="11802744" y="7447078"/>
            <a:ext cx="5732155" cy="2690090"/>
          </a:xfrm>
          <a:custGeom>
            <a:avLst/>
            <a:gdLst/>
            <a:ahLst/>
            <a:cxnLst/>
            <a:rect l="l" t="t" r="r" b="b"/>
            <a:pathLst>
              <a:path w="5732155" h="2690090">
                <a:moveTo>
                  <a:pt x="0" y="0"/>
                </a:moveTo>
                <a:lnTo>
                  <a:pt x="5732154" y="0"/>
                </a:lnTo>
                <a:lnTo>
                  <a:pt x="5732154" y="2690090"/>
                </a:lnTo>
                <a:lnTo>
                  <a:pt x="0" y="2690090"/>
                </a:lnTo>
                <a:lnTo>
                  <a:pt x="0" y="0"/>
                </a:lnTo>
                <a:close/>
              </a:path>
            </a:pathLst>
          </a:custGeom>
          <a:blipFill>
            <a:blip r:embed="rId5"/>
            <a:stretch>
              <a:fillRect/>
            </a:stretch>
          </a:blipFill>
        </p:spPr>
      </p:sp>
      <p:sp>
        <p:nvSpPr>
          <p:cNvPr id="5" name="Freeform 5"/>
          <p:cNvSpPr/>
          <p:nvPr/>
        </p:nvSpPr>
        <p:spPr>
          <a:xfrm>
            <a:off x="0" y="0"/>
            <a:ext cx="4408424" cy="1343100"/>
          </a:xfrm>
          <a:custGeom>
            <a:avLst/>
            <a:gdLst/>
            <a:ahLst/>
            <a:cxnLst/>
            <a:rect l="l" t="t" r="r" b="b"/>
            <a:pathLst>
              <a:path w="4408424" h="1343100">
                <a:moveTo>
                  <a:pt x="0" y="0"/>
                </a:moveTo>
                <a:lnTo>
                  <a:pt x="4408424" y="0"/>
                </a:lnTo>
                <a:lnTo>
                  <a:pt x="4408424" y="1343100"/>
                </a:lnTo>
                <a:lnTo>
                  <a:pt x="0" y="1343100"/>
                </a:lnTo>
                <a:lnTo>
                  <a:pt x="0" y="0"/>
                </a:lnTo>
                <a:close/>
              </a:path>
            </a:pathLst>
          </a:custGeom>
          <a:blipFill>
            <a:blip r:embed="rId6"/>
            <a:stretch>
              <a:fillRect t="-23" b="-23"/>
            </a:stretch>
          </a:blipFill>
        </p:spPr>
      </p:sp>
      <p:sp>
        <p:nvSpPr>
          <p:cNvPr id="6" name="TextBox 6"/>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7" name="TextBox 7"/>
          <p:cNvSpPr txBox="1"/>
          <p:nvPr/>
        </p:nvSpPr>
        <p:spPr>
          <a:xfrm>
            <a:off x="1417001" y="8706398"/>
            <a:ext cx="6949529" cy="672466"/>
          </a:xfrm>
          <a:prstGeom prst="rect">
            <a:avLst/>
          </a:prstGeom>
        </p:spPr>
        <p:txBody>
          <a:bodyPr lIns="0" tIns="0" rIns="0" bIns="0" rtlCol="0" anchor="t">
            <a:spAutoFit/>
          </a:bodyPr>
          <a:lstStyle/>
          <a:p>
            <a:pPr algn="ctr">
              <a:lnSpc>
                <a:spcPts val="5459"/>
              </a:lnSpc>
              <a:spcBef>
                <a:spcPct val="0"/>
              </a:spcBef>
            </a:pPr>
            <a:r>
              <a:rPr lang="en-US" sz="3899" b="1">
                <a:solidFill>
                  <a:srgbClr val="F0D101"/>
                </a:solidFill>
                <a:latin typeface="Neue Montreal Bold"/>
                <a:ea typeface="Neue Montreal Bold"/>
                <a:cs typeface="Neue Montreal Bold"/>
                <a:sym typeface="Neue Montreal Bold"/>
              </a:rPr>
              <a:t>CAN, CAC, CAW, CAJ  services </a:t>
            </a:r>
          </a:p>
        </p:txBody>
      </p:sp>
      <p:sp>
        <p:nvSpPr>
          <p:cNvPr id="8" name="TextBox 8"/>
          <p:cNvSpPr txBox="1"/>
          <p:nvPr/>
        </p:nvSpPr>
        <p:spPr>
          <a:xfrm>
            <a:off x="884489" y="7269046"/>
            <a:ext cx="11301259" cy="672466"/>
          </a:xfrm>
          <a:prstGeom prst="rect">
            <a:avLst/>
          </a:prstGeom>
        </p:spPr>
        <p:txBody>
          <a:bodyPr lIns="0" tIns="0" rIns="0" bIns="0" rtlCol="0" anchor="t">
            <a:spAutoFit/>
          </a:bodyPr>
          <a:lstStyle/>
          <a:p>
            <a:pPr algn="ctr">
              <a:lnSpc>
                <a:spcPts val="5459"/>
              </a:lnSpc>
              <a:spcBef>
                <a:spcPct val="0"/>
              </a:spcBef>
            </a:pPr>
            <a:r>
              <a:rPr lang="en-US" sz="3899" b="1">
                <a:solidFill>
                  <a:srgbClr val="000000"/>
                </a:solidFill>
                <a:latin typeface="Neue Montreal Bold"/>
                <a:ea typeface="Neue Montreal Bold"/>
                <a:cs typeface="Neue Montreal Bold"/>
                <a:sym typeface="Neue Montreal Bold"/>
              </a:rPr>
              <a:t>Latin America </a:t>
            </a:r>
            <a:r>
              <a:rPr lang="en-US" sz="3899" b="1">
                <a:solidFill>
                  <a:srgbClr val="FFFFFF"/>
                </a:solidFill>
                <a:latin typeface="Neue Montreal Bold"/>
                <a:ea typeface="Neue Montreal Bold"/>
                <a:cs typeface="Neue Montreal Bold"/>
                <a:sym typeface="Neue Montreal Bold"/>
              </a:rPr>
              <a:t>Feeder Service - Caribbean Sea</a:t>
            </a:r>
          </a:p>
        </p:txBody>
      </p:sp>
      <p:sp>
        <p:nvSpPr>
          <p:cNvPr id="9" name="TextBox 9"/>
          <p:cNvSpPr txBox="1"/>
          <p:nvPr/>
        </p:nvSpPr>
        <p:spPr>
          <a:xfrm>
            <a:off x="1417001" y="7855788"/>
            <a:ext cx="11301259" cy="672466"/>
          </a:xfrm>
          <a:prstGeom prst="rect">
            <a:avLst/>
          </a:prstGeom>
        </p:spPr>
        <p:txBody>
          <a:bodyPr lIns="0" tIns="0" rIns="0" bIns="0" rtlCol="0" anchor="t">
            <a:spAutoFit/>
          </a:bodyPr>
          <a:lstStyle/>
          <a:p>
            <a:pPr algn="l">
              <a:lnSpc>
                <a:spcPts val="5459"/>
              </a:lnSpc>
              <a:spcBef>
                <a:spcPct val="0"/>
              </a:spcBef>
            </a:pPr>
            <a:r>
              <a:rPr lang="en-US" sz="3899" b="1">
                <a:solidFill>
                  <a:srgbClr val="000000"/>
                </a:solidFill>
                <a:latin typeface="Neue Montreal Bold"/>
                <a:ea typeface="Neue Montreal Bold"/>
                <a:cs typeface="Neue Montreal Bold"/>
                <a:sym typeface="Neue Montreal Bold"/>
              </a:rPr>
              <a:t>Port of C.C.T.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5108184"/>
            <a:ext cx="11301259" cy="70633"/>
          </a:xfrm>
          <a:custGeom>
            <a:avLst/>
            <a:gdLst/>
            <a:ahLst/>
            <a:cxnLst/>
            <a:rect l="l" t="t" r="r" b="b"/>
            <a:pathLst>
              <a:path w="11301259" h="70633">
                <a:moveTo>
                  <a:pt x="0" y="0"/>
                </a:moveTo>
                <a:lnTo>
                  <a:pt x="11301258" y="0"/>
                </a:lnTo>
                <a:lnTo>
                  <a:pt x="11301258" y="70632"/>
                </a:lnTo>
                <a:lnTo>
                  <a:pt x="0" y="70632"/>
                </a:lnTo>
                <a:lnTo>
                  <a:pt x="0" y="0"/>
                </a:lnTo>
                <a:close/>
              </a:path>
            </a:pathLst>
          </a:custGeom>
          <a:blipFill>
            <a:blip r:embed="rId3"/>
            <a:stretch>
              <a:fillRect/>
            </a:stretch>
          </a:blipFill>
        </p:spPr>
      </p:sp>
      <p:sp>
        <p:nvSpPr>
          <p:cNvPr id="3" name="Freeform 3"/>
          <p:cNvSpPr/>
          <p:nvPr/>
        </p:nvSpPr>
        <p:spPr>
          <a:xfrm>
            <a:off x="666437" y="688390"/>
            <a:ext cx="11301259" cy="748708"/>
          </a:xfrm>
          <a:custGeom>
            <a:avLst/>
            <a:gdLst/>
            <a:ahLst/>
            <a:cxnLst/>
            <a:rect l="l" t="t" r="r" b="b"/>
            <a:pathLst>
              <a:path w="11301259" h="748708">
                <a:moveTo>
                  <a:pt x="0" y="0"/>
                </a:moveTo>
                <a:lnTo>
                  <a:pt x="11301259" y="0"/>
                </a:lnTo>
                <a:lnTo>
                  <a:pt x="11301259" y="748708"/>
                </a:lnTo>
                <a:lnTo>
                  <a:pt x="0" y="748708"/>
                </a:lnTo>
                <a:lnTo>
                  <a:pt x="0" y="0"/>
                </a:lnTo>
                <a:close/>
              </a:path>
            </a:pathLst>
          </a:custGeom>
          <a:blipFill>
            <a:blip r:embed="rId4"/>
            <a:stretch>
              <a:fillRect/>
            </a:stretch>
          </a:blipFill>
        </p:spPr>
      </p:sp>
      <p:grpSp>
        <p:nvGrpSpPr>
          <p:cNvPr id="4" name="Group 4"/>
          <p:cNvGrpSpPr/>
          <p:nvPr/>
        </p:nvGrpSpPr>
        <p:grpSpPr>
          <a:xfrm>
            <a:off x="799268" y="1369088"/>
            <a:ext cx="14591020" cy="141809"/>
            <a:chOff x="0" y="0"/>
            <a:chExt cx="3842902" cy="37349"/>
          </a:xfrm>
        </p:grpSpPr>
        <p:sp>
          <p:nvSpPr>
            <p:cNvPr id="5" name="Freeform 5"/>
            <p:cNvSpPr/>
            <p:nvPr/>
          </p:nvSpPr>
          <p:spPr>
            <a:xfrm>
              <a:off x="0" y="0"/>
              <a:ext cx="3842903" cy="37349"/>
            </a:xfrm>
            <a:custGeom>
              <a:avLst/>
              <a:gdLst/>
              <a:ahLst/>
              <a:cxnLst/>
              <a:rect l="l" t="t" r="r" b="b"/>
              <a:pathLst>
                <a:path w="3842903" h="37349">
                  <a:moveTo>
                    <a:pt x="18674" y="0"/>
                  </a:moveTo>
                  <a:lnTo>
                    <a:pt x="3824228" y="0"/>
                  </a:lnTo>
                  <a:cubicBezTo>
                    <a:pt x="3829181" y="0"/>
                    <a:pt x="3833931" y="1967"/>
                    <a:pt x="3837433" y="5470"/>
                  </a:cubicBezTo>
                  <a:cubicBezTo>
                    <a:pt x="3840935" y="8972"/>
                    <a:pt x="3842903" y="13722"/>
                    <a:pt x="3842903" y="18674"/>
                  </a:cubicBezTo>
                  <a:lnTo>
                    <a:pt x="3842903" y="18674"/>
                  </a:lnTo>
                  <a:cubicBezTo>
                    <a:pt x="3842903" y="23627"/>
                    <a:pt x="3840935" y="28377"/>
                    <a:pt x="3837433" y="31879"/>
                  </a:cubicBezTo>
                  <a:cubicBezTo>
                    <a:pt x="3833931" y="35381"/>
                    <a:pt x="3829181" y="37349"/>
                    <a:pt x="3824228" y="37349"/>
                  </a:cubicBezTo>
                  <a:lnTo>
                    <a:pt x="18674" y="37349"/>
                  </a:lnTo>
                  <a:cubicBezTo>
                    <a:pt x="13722" y="37349"/>
                    <a:pt x="8972" y="35381"/>
                    <a:pt x="5470" y="31879"/>
                  </a:cubicBezTo>
                  <a:cubicBezTo>
                    <a:pt x="1967" y="28377"/>
                    <a:pt x="0" y="23627"/>
                    <a:pt x="0" y="18674"/>
                  </a:cubicBezTo>
                  <a:lnTo>
                    <a:pt x="0" y="18674"/>
                  </a:lnTo>
                  <a:cubicBezTo>
                    <a:pt x="0" y="13722"/>
                    <a:pt x="1967" y="8972"/>
                    <a:pt x="5470" y="5470"/>
                  </a:cubicBezTo>
                  <a:cubicBezTo>
                    <a:pt x="8972" y="1967"/>
                    <a:pt x="13722" y="0"/>
                    <a:pt x="18674" y="0"/>
                  </a:cubicBezTo>
                  <a:close/>
                </a:path>
              </a:pathLst>
            </a:custGeom>
            <a:solidFill>
              <a:srgbClr val="FFFFFF"/>
            </a:solidFill>
            <a:ln w="9525" cap="rnd">
              <a:solidFill>
                <a:srgbClr val="000000"/>
              </a:solidFill>
              <a:prstDash val="solid"/>
              <a:round/>
            </a:ln>
          </p:spPr>
        </p:sp>
        <p:sp>
          <p:nvSpPr>
            <p:cNvPr id="6" name="TextBox 6"/>
            <p:cNvSpPr txBox="1"/>
            <p:nvPr/>
          </p:nvSpPr>
          <p:spPr>
            <a:xfrm>
              <a:off x="0" y="-38100"/>
              <a:ext cx="3842902" cy="75449"/>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799268" y="1369088"/>
            <a:ext cx="13995362" cy="136020"/>
            <a:chOff x="0" y="0"/>
            <a:chExt cx="3686021" cy="35824"/>
          </a:xfrm>
        </p:grpSpPr>
        <p:sp>
          <p:nvSpPr>
            <p:cNvPr id="8" name="Freeform 8"/>
            <p:cNvSpPr/>
            <p:nvPr/>
          </p:nvSpPr>
          <p:spPr>
            <a:xfrm>
              <a:off x="0" y="0"/>
              <a:ext cx="3686021" cy="35824"/>
            </a:xfrm>
            <a:custGeom>
              <a:avLst/>
              <a:gdLst/>
              <a:ahLst/>
              <a:cxnLst/>
              <a:rect l="l" t="t" r="r" b="b"/>
              <a:pathLst>
                <a:path w="3686021" h="35824">
                  <a:moveTo>
                    <a:pt x="17912" y="0"/>
                  </a:moveTo>
                  <a:lnTo>
                    <a:pt x="3668109" y="0"/>
                  </a:lnTo>
                  <a:cubicBezTo>
                    <a:pt x="3678001" y="0"/>
                    <a:pt x="3686021" y="8020"/>
                    <a:pt x="3686021" y="17912"/>
                  </a:cubicBezTo>
                  <a:lnTo>
                    <a:pt x="3686021" y="17912"/>
                  </a:lnTo>
                  <a:cubicBezTo>
                    <a:pt x="3686021" y="22663"/>
                    <a:pt x="3684134" y="27219"/>
                    <a:pt x="3680775" y="30578"/>
                  </a:cubicBezTo>
                  <a:cubicBezTo>
                    <a:pt x="3677415" y="33937"/>
                    <a:pt x="3672860" y="35824"/>
                    <a:pt x="3668109" y="35824"/>
                  </a:cubicBezTo>
                  <a:lnTo>
                    <a:pt x="17912" y="35824"/>
                  </a:lnTo>
                  <a:cubicBezTo>
                    <a:pt x="8020" y="35824"/>
                    <a:pt x="0" y="27805"/>
                    <a:pt x="0" y="17912"/>
                  </a:cubicBezTo>
                  <a:lnTo>
                    <a:pt x="0" y="17912"/>
                  </a:lnTo>
                  <a:cubicBezTo>
                    <a:pt x="0" y="8020"/>
                    <a:pt x="8020" y="0"/>
                    <a:pt x="17912" y="0"/>
                  </a:cubicBezTo>
                  <a:close/>
                </a:path>
              </a:pathLst>
            </a:custGeom>
            <a:solidFill>
              <a:srgbClr val="0A874C"/>
            </a:solidFill>
            <a:ln w="9525" cap="rnd">
              <a:solidFill>
                <a:srgbClr val="FFFFFF"/>
              </a:solidFill>
              <a:prstDash val="solid"/>
              <a:round/>
            </a:ln>
          </p:spPr>
        </p:sp>
        <p:sp>
          <p:nvSpPr>
            <p:cNvPr id="9" name="TextBox 9"/>
            <p:cNvSpPr txBox="1"/>
            <p:nvPr/>
          </p:nvSpPr>
          <p:spPr>
            <a:xfrm>
              <a:off x="0" y="-38100"/>
              <a:ext cx="3686021" cy="73924"/>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13881690" y="0"/>
            <a:ext cx="4406310" cy="1343100"/>
          </a:xfrm>
          <a:custGeom>
            <a:avLst/>
            <a:gdLst/>
            <a:ahLst/>
            <a:cxnLst/>
            <a:rect l="l" t="t" r="r" b="b"/>
            <a:pathLst>
              <a:path w="4406310" h="1343100">
                <a:moveTo>
                  <a:pt x="0" y="0"/>
                </a:moveTo>
                <a:lnTo>
                  <a:pt x="4406310" y="0"/>
                </a:lnTo>
                <a:lnTo>
                  <a:pt x="4406310" y="1343100"/>
                </a:lnTo>
                <a:lnTo>
                  <a:pt x="0" y="1343100"/>
                </a:lnTo>
                <a:lnTo>
                  <a:pt x="0" y="0"/>
                </a:lnTo>
                <a:close/>
              </a:path>
            </a:pathLst>
          </a:custGeom>
          <a:blipFill>
            <a:blip r:embed="rId5"/>
            <a:stretch>
              <a:fillRect/>
            </a:stretch>
          </a:blipFill>
        </p:spPr>
      </p:sp>
      <p:sp>
        <p:nvSpPr>
          <p:cNvPr id="11" name="Freeform 11"/>
          <p:cNvSpPr/>
          <p:nvPr/>
        </p:nvSpPr>
        <p:spPr>
          <a:xfrm>
            <a:off x="174004" y="1740618"/>
            <a:ext cx="17939992" cy="8005721"/>
          </a:xfrm>
          <a:custGeom>
            <a:avLst/>
            <a:gdLst/>
            <a:ahLst/>
            <a:cxnLst/>
            <a:rect l="l" t="t" r="r" b="b"/>
            <a:pathLst>
              <a:path w="17939992" h="8005721">
                <a:moveTo>
                  <a:pt x="0" y="0"/>
                </a:moveTo>
                <a:lnTo>
                  <a:pt x="17939992" y="0"/>
                </a:lnTo>
                <a:lnTo>
                  <a:pt x="17939992" y="8005721"/>
                </a:lnTo>
                <a:lnTo>
                  <a:pt x="0" y="8005721"/>
                </a:lnTo>
                <a:lnTo>
                  <a:pt x="0" y="0"/>
                </a:lnTo>
                <a:close/>
              </a:path>
            </a:pathLst>
          </a:custGeom>
          <a:blipFill>
            <a:blip r:embed="rId6"/>
            <a:stretch>
              <a:fillRect/>
            </a:stretch>
          </a:blipFill>
        </p:spPr>
      </p:sp>
      <p:sp>
        <p:nvSpPr>
          <p:cNvPr id="12" name="TextBox 12"/>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5108184"/>
            <a:ext cx="11301259" cy="70633"/>
          </a:xfrm>
          <a:custGeom>
            <a:avLst/>
            <a:gdLst/>
            <a:ahLst/>
            <a:cxnLst/>
            <a:rect l="l" t="t" r="r" b="b"/>
            <a:pathLst>
              <a:path w="11301259" h="70633">
                <a:moveTo>
                  <a:pt x="0" y="0"/>
                </a:moveTo>
                <a:lnTo>
                  <a:pt x="11301258" y="0"/>
                </a:lnTo>
                <a:lnTo>
                  <a:pt x="11301258" y="70632"/>
                </a:lnTo>
                <a:lnTo>
                  <a:pt x="0" y="70632"/>
                </a:lnTo>
                <a:lnTo>
                  <a:pt x="0" y="0"/>
                </a:lnTo>
                <a:close/>
              </a:path>
            </a:pathLst>
          </a:custGeom>
          <a:blipFill>
            <a:blip r:embed="rId3"/>
            <a:stretch>
              <a:fillRect/>
            </a:stretch>
          </a:blipFill>
        </p:spPr>
      </p:sp>
      <p:sp>
        <p:nvSpPr>
          <p:cNvPr id="3" name="Freeform 3"/>
          <p:cNvSpPr/>
          <p:nvPr/>
        </p:nvSpPr>
        <p:spPr>
          <a:xfrm>
            <a:off x="724881" y="620380"/>
            <a:ext cx="11301259" cy="748708"/>
          </a:xfrm>
          <a:custGeom>
            <a:avLst/>
            <a:gdLst/>
            <a:ahLst/>
            <a:cxnLst/>
            <a:rect l="l" t="t" r="r" b="b"/>
            <a:pathLst>
              <a:path w="11301259" h="748708">
                <a:moveTo>
                  <a:pt x="0" y="0"/>
                </a:moveTo>
                <a:lnTo>
                  <a:pt x="11301259" y="0"/>
                </a:lnTo>
                <a:lnTo>
                  <a:pt x="11301259" y="748708"/>
                </a:lnTo>
                <a:lnTo>
                  <a:pt x="0" y="748708"/>
                </a:lnTo>
                <a:lnTo>
                  <a:pt x="0" y="0"/>
                </a:lnTo>
                <a:close/>
              </a:path>
            </a:pathLst>
          </a:custGeom>
          <a:blipFill>
            <a:blip r:embed="rId4"/>
            <a:stretch>
              <a:fillRect/>
            </a:stretch>
          </a:blipFill>
        </p:spPr>
      </p:sp>
      <p:grpSp>
        <p:nvGrpSpPr>
          <p:cNvPr id="4" name="Group 4"/>
          <p:cNvGrpSpPr/>
          <p:nvPr/>
        </p:nvGrpSpPr>
        <p:grpSpPr>
          <a:xfrm>
            <a:off x="799268" y="1369088"/>
            <a:ext cx="14591020" cy="141809"/>
            <a:chOff x="0" y="0"/>
            <a:chExt cx="3842902" cy="37349"/>
          </a:xfrm>
        </p:grpSpPr>
        <p:sp>
          <p:nvSpPr>
            <p:cNvPr id="5" name="Freeform 5"/>
            <p:cNvSpPr/>
            <p:nvPr/>
          </p:nvSpPr>
          <p:spPr>
            <a:xfrm>
              <a:off x="0" y="0"/>
              <a:ext cx="3842903" cy="37349"/>
            </a:xfrm>
            <a:custGeom>
              <a:avLst/>
              <a:gdLst/>
              <a:ahLst/>
              <a:cxnLst/>
              <a:rect l="l" t="t" r="r" b="b"/>
              <a:pathLst>
                <a:path w="3842903" h="37349">
                  <a:moveTo>
                    <a:pt x="18674" y="0"/>
                  </a:moveTo>
                  <a:lnTo>
                    <a:pt x="3824228" y="0"/>
                  </a:lnTo>
                  <a:cubicBezTo>
                    <a:pt x="3829181" y="0"/>
                    <a:pt x="3833931" y="1967"/>
                    <a:pt x="3837433" y="5470"/>
                  </a:cubicBezTo>
                  <a:cubicBezTo>
                    <a:pt x="3840935" y="8972"/>
                    <a:pt x="3842903" y="13722"/>
                    <a:pt x="3842903" y="18674"/>
                  </a:cubicBezTo>
                  <a:lnTo>
                    <a:pt x="3842903" y="18674"/>
                  </a:lnTo>
                  <a:cubicBezTo>
                    <a:pt x="3842903" y="23627"/>
                    <a:pt x="3840935" y="28377"/>
                    <a:pt x="3837433" y="31879"/>
                  </a:cubicBezTo>
                  <a:cubicBezTo>
                    <a:pt x="3833931" y="35381"/>
                    <a:pt x="3829181" y="37349"/>
                    <a:pt x="3824228" y="37349"/>
                  </a:cubicBezTo>
                  <a:lnTo>
                    <a:pt x="18674" y="37349"/>
                  </a:lnTo>
                  <a:cubicBezTo>
                    <a:pt x="13722" y="37349"/>
                    <a:pt x="8972" y="35381"/>
                    <a:pt x="5470" y="31879"/>
                  </a:cubicBezTo>
                  <a:cubicBezTo>
                    <a:pt x="1967" y="28377"/>
                    <a:pt x="0" y="23627"/>
                    <a:pt x="0" y="18674"/>
                  </a:cubicBezTo>
                  <a:lnTo>
                    <a:pt x="0" y="18674"/>
                  </a:lnTo>
                  <a:cubicBezTo>
                    <a:pt x="0" y="13722"/>
                    <a:pt x="1967" y="8972"/>
                    <a:pt x="5470" y="5470"/>
                  </a:cubicBezTo>
                  <a:cubicBezTo>
                    <a:pt x="8972" y="1967"/>
                    <a:pt x="13722" y="0"/>
                    <a:pt x="18674" y="0"/>
                  </a:cubicBezTo>
                  <a:close/>
                </a:path>
              </a:pathLst>
            </a:custGeom>
            <a:solidFill>
              <a:srgbClr val="FFFFFF"/>
            </a:solidFill>
            <a:ln w="9525" cap="rnd">
              <a:solidFill>
                <a:srgbClr val="000000"/>
              </a:solidFill>
              <a:prstDash val="solid"/>
              <a:round/>
            </a:ln>
          </p:spPr>
        </p:sp>
        <p:sp>
          <p:nvSpPr>
            <p:cNvPr id="6" name="TextBox 6"/>
            <p:cNvSpPr txBox="1"/>
            <p:nvPr/>
          </p:nvSpPr>
          <p:spPr>
            <a:xfrm>
              <a:off x="0" y="-38100"/>
              <a:ext cx="3842902" cy="75449"/>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799268" y="1369088"/>
            <a:ext cx="13995362" cy="136020"/>
            <a:chOff x="0" y="0"/>
            <a:chExt cx="3686021" cy="35824"/>
          </a:xfrm>
        </p:grpSpPr>
        <p:sp>
          <p:nvSpPr>
            <p:cNvPr id="8" name="Freeform 8"/>
            <p:cNvSpPr/>
            <p:nvPr/>
          </p:nvSpPr>
          <p:spPr>
            <a:xfrm>
              <a:off x="0" y="0"/>
              <a:ext cx="3686021" cy="35824"/>
            </a:xfrm>
            <a:custGeom>
              <a:avLst/>
              <a:gdLst/>
              <a:ahLst/>
              <a:cxnLst/>
              <a:rect l="l" t="t" r="r" b="b"/>
              <a:pathLst>
                <a:path w="3686021" h="35824">
                  <a:moveTo>
                    <a:pt x="17912" y="0"/>
                  </a:moveTo>
                  <a:lnTo>
                    <a:pt x="3668109" y="0"/>
                  </a:lnTo>
                  <a:cubicBezTo>
                    <a:pt x="3678001" y="0"/>
                    <a:pt x="3686021" y="8020"/>
                    <a:pt x="3686021" y="17912"/>
                  </a:cubicBezTo>
                  <a:lnTo>
                    <a:pt x="3686021" y="17912"/>
                  </a:lnTo>
                  <a:cubicBezTo>
                    <a:pt x="3686021" y="22663"/>
                    <a:pt x="3684134" y="27219"/>
                    <a:pt x="3680775" y="30578"/>
                  </a:cubicBezTo>
                  <a:cubicBezTo>
                    <a:pt x="3677415" y="33937"/>
                    <a:pt x="3672860" y="35824"/>
                    <a:pt x="3668109" y="35824"/>
                  </a:cubicBezTo>
                  <a:lnTo>
                    <a:pt x="17912" y="35824"/>
                  </a:lnTo>
                  <a:cubicBezTo>
                    <a:pt x="8020" y="35824"/>
                    <a:pt x="0" y="27805"/>
                    <a:pt x="0" y="17912"/>
                  </a:cubicBezTo>
                  <a:lnTo>
                    <a:pt x="0" y="17912"/>
                  </a:lnTo>
                  <a:cubicBezTo>
                    <a:pt x="0" y="8020"/>
                    <a:pt x="8020" y="0"/>
                    <a:pt x="17912" y="0"/>
                  </a:cubicBezTo>
                  <a:close/>
                </a:path>
              </a:pathLst>
            </a:custGeom>
            <a:solidFill>
              <a:srgbClr val="0A874C"/>
            </a:solidFill>
            <a:ln w="9525" cap="rnd">
              <a:solidFill>
                <a:srgbClr val="FFFFFF"/>
              </a:solidFill>
              <a:prstDash val="solid"/>
              <a:round/>
            </a:ln>
          </p:spPr>
        </p:sp>
        <p:sp>
          <p:nvSpPr>
            <p:cNvPr id="9" name="TextBox 9"/>
            <p:cNvSpPr txBox="1"/>
            <p:nvPr/>
          </p:nvSpPr>
          <p:spPr>
            <a:xfrm>
              <a:off x="0" y="-38100"/>
              <a:ext cx="3686021" cy="73924"/>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130972" y="1984378"/>
            <a:ext cx="18026057" cy="7841335"/>
          </a:xfrm>
          <a:custGeom>
            <a:avLst/>
            <a:gdLst/>
            <a:ahLst/>
            <a:cxnLst/>
            <a:rect l="l" t="t" r="r" b="b"/>
            <a:pathLst>
              <a:path w="18026057" h="7841335">
                <a:moveTo>
                  <a:pt x="0" y="0"/>
                </a:moveTo>
                <a:lnTo>
                  <a:pt x="18026056" y="0"/>
                </a:lnTo>
                <a:lnTo>
                  <a:pt x="18026056" y="7841335"/>
                </a:lnTo>
                <a:lnTo>
                  <a:pt x="0" y="7841335"/>
                </a:lnTo>
                <a:lnTo>
                  <a:pt x="0" y="0"/>
                </a:lnTo>
                <a:close/>
              </a:path>
            </a:pathLst>
          </a:custGeom>
          <a:blipFill>
            <a:blip r:embed="rId5"/>
            <a:stretch>
              <a:fillRect/>
            </a:stretch>
          </a:blipFill>
        </p:spPr>
      </p:sp>
      <p:sp>
        <p:nvSpPr>
          <p:cNvPr id="11" name="TextBox 11"/>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12" name="Freeform 12"/>
          <p:cNvSpPr/>
          <p:nvPr/>
        </p:nvSpPr>
        <p:spPr>
          <a:xfrm>
            <a:off x="13881690" y="0"/>
            <a:ext cx="4406310" cy="1343100"/>
          </a:xfrm>
          <a:custGeom>
            <a:avLst/>
            <a:gdLst/>
            <a:ahLst/>
            <a:cxnLst/>
            <a:rect l="l" t="t" r="r" b="b"/>
            <a:pathLst>
              <a:path w="4406310" h="1343100">
                <a:moveTo>
                  <a:pt x="0" y="0"/>
                </a:moveTo>
                <a:lnTo>
                  <a:pt x="4406310" y="0"/>
                </a:lnTo>
                <a:lnTo>
                  <a:pt x="4406310" y="1343100"/>
                </a:lnTo>
                <a:lnTo>
                  <a:pt x="0" y="1343100"/>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6493" y="1323765"/>
            <a:ext cx="18072653" cy="8810418"/>
          </a:xfrm>
          <a:custGeom>
            <a:avLst/>
            <a:gdLst/>
            <a:ahLst/>
            <a:cxnLst/>
            <a:rect l="l" t="t" r="r" b="b"/>
            <a:pathLst>
              <a:path w="18072653" h="8810418">
                <a:moveTo>
                  <a:pt x="0" y="0"/>
                </a:moveTo>
                <a:lnTo>
                  <a:pt x="18072653" y="0"/>
                </a:lnTo>
                <a:lnTo>
                  <a:pt x="18072653" y="8810419"/>
                </a:lnTo>
                <a:lnTo>
                  <a:pt x="0" y="8810419"/>
                </a:lnTo>
                <a:lnTo>
                  <a:pt x="0" y="0"/>
                </a:lnTo>
                <a:close/>
              </a:path>
            </a:pathLst>
          </a:custGeom>
          <a:blipFill>
            <a:blip r:embed="rId2"/>
            <a:stretch>
              <a:fillRect/>
            </a:stretch>
          </a:blipFill>
        </p:spPr>
      </p:sp>
      <p:sp>
        <p:nvSpPr>
          <p:cNvPr id="6" name="TextBox 6"/>
          <p:cNvSpPr txBox="1"/>
          <p:nvPr/>
        </p:nvSpPr>
        <p:spPr>
          <a:xfrm>
            <a:off x="649966" y="474384"/>
            <a:ext cx="12092096" cy="491512"/>
          </a:xfrm>
          <a:prstGeom prst="rect">
            <a:avLst/>
          </a:prstGeom>
        </p:spPr>
        <p:txBody>
          <a:bodyPr lIns="0" tIns="0" rIns="0" bIns="0" rtlCol="0" anchor="t">
            <a:spAutoFit/>
          </a:bodyPr>
          <a:lstStyle/>
          <a:p>
            <a:pPr marL="0" lvl="0" indent="0" algn="l">
              <a:lnSpc>
                <a:spcPts val="3600"/>
              </a:lnSpc>
              <a:spcBef>
                <a:spcPct val="0"/>
              </a:spcBef>
            </a:pPr>
            <a:r>
              <a:rPr lang="en-US" sz="3600" b="1" u="none" strike="noStrike">
                <a:solidFill>
                  <a:srgbClr val="0D0D0D"/>
                </a:solidFill>
                <a:latin typeface="Neue Montreal Bold"/>
                <a:ea typeface="Neue Montreal Bold"/>
                <a:cs typeface="Neue Montreal Bold"/>
                <a:sym typeface="Neue Montreal Bold"/>
              </a:rPr>
              <a:t>What Took Place In 2024 - </a:t>
            </a:r>
            <a:r>
              <a:rPr lang="en-US" sz="3600" b="1" u="none" strike="noStrike">
                <a:solidFill>
                  <a:srgbClr val="FDC25E"/>
                </a:solidFill>
                <a:latin typeface="Neue Montreal Bold"/>
                <a:ea typeface="Neue Montreal Bold"/>
                <a:cs typeface="Neue Montreal Bold"/>
                <a:sym typeface="Neue Montreal Bold"/>
              </a:rPr>
              <a:t>Shipping Industry  (LATAM)</a:t>
            </a:r>
          </a:p>
        </p:txBody>
      </p:sp>
      <p:grpSp>
        <p:nvGrpSpPr>
          <p:cNvPr id="7" name="Group 3">
            <a:extLst>
              <a:ext uri="{FF2B5EF4-FFF2-40B4-BE49-F238E27FC236}">
                <a16:creationId xmlns:a16="http://schemas.microsoft.com/office/drawing/2014/main" id="{CC57F165-9CED-921C-B655-61CD52AEBE0C}"/>
              </a:ext>
            </a:extLst>
          </p:cNvPr>
          <p:cNvGrpSpPr/>
          <p:nvPr/>
        </p:nvGrpSpPr>
        <p:grpSpPr>
          <a:xfrm>
            <a:off x="15077342" y="283943"/>
            <a:ext cx="1973653" cy="955436"/>
            <a:chOff x="0" y="-27769"/>
            <a:chExt cx="519810" cy="251638"/>
          </a:xfrm>
        </p:grpSpPr>
        <p:sp>
          <p:nvSpPr>
            <p:cNvPr id="8" name="Freeform 4">
              <a:extLst>
                <a:ext uri="{FF2B5EF4-FFF2-40B4-BE49-F238E27FC236}">
                  <a16:creationId xmlns:a16="http://schemas.microsoft.com/office/drawing/2014/main" id="{867272DD-BF11-EBB1-A00F-AB63BED17580}"/>
                </a:ext>
              </a:extLst>
            </p:cNvPr>
            <p:cNvSpPr/>
            <p:nvPr/>
          </p:nvSpPr>
          <p:spPr>
            <a:xfrm>
              <a:off x="0" y="0"/>
              <a:ext cx="519810" cy="204013"/>
            </a:xfrm>
            <a:custGeom>
              <a:avLst/>
              <a:gdLst/>
              <a:ahLst/>
              <a:cxnLst/>
              <a:rect l="l" t="t" r="r" b="b"/>
              <a:pathLst>
                <a:path w="519810" h="204013">
                  <a:moveTo>
                    <a:pt x="102006" y="0"/>
                  </a:moveTo>
                  <a:lnTo>
                    <a:pt x="417804" y="0"/>
                  </a:lnTo>
                  <a:cubicBezTo>
                    <a:pt x="474140" y="0"/>
                    <a:pt x="519810" y="45670"/>
                    <a:pt x="519810" y="102006"/>
                  </a:cubicBezTo>
                  <a:lnTo>
                    <a:pt x="519810" y="102006"/>
                  </a:lnTo>
                  <a:cubicBezTo>
                    <a:pt x="519810" y="158343"/>
                    <a:pt x="474140" y="204013"/>
                    <a:pt x="417804" y="204013"/>
                  </a:cubicBezTo>
                  <a:lnTo>
                    <a:pt x="102006" y="204013"/>
                  </a:lnTo>
                  <a:cubicBezTo>
                    <a:pt x="45670" y="204013"/>
                    <a:pt x="0" y="158343"/>
                    <a:pt x="0" y="102006"/>
                  </a:cubicBezTo>
                  <a:lnTo>
                    <a:pt x="0" y="102006"/>
                  </a:lnTo>
                  <a:cubicBezTo>
                    <a:pt x="0" y="45670"/>
                    <a:pt x="45670" y="0"/>
                    <a:pt x="102006" y="0"/>
                  </a:cubicBezTo>
                  <a:close/>
                </a:path>
              </a:pathLst>
            </a:custGeom>
            <a:gradFill rotWithShape="1">
              <a:gsLst>
                <a:gs pos="0">
                  <a:srgbClr val="FFDE59">
                    <a:alpha val="100000"/>
                  </a:srgbClr>
                </a:gs>
                <a:gs pos="100000">
                  <a:srgbClr val="FF914D">
                    <a:alpha val="100000"/>
                  </a:srgbClr>
                </a:gs>
              </a:gsLst>
              <a:lin ang="0"/>
            </a:gradFill>
          </p:spPr>
        </p:sp>
        <p:sp>
          <p:nvSpPr>
            <p:cNvPr id="9" name="TextBox 5">
              <a:extLst>
                <a:ext uri="{FF2B5EF4-FFF2-40B4-BE49-F238E27FC236}">
                  <a16:creationId xmlns:a16="http://schemas.microsoft.com/office/drawing/2014/main" id="{869B9AD1-3FE3-3E73-FFF5-3AD0F870E426}"/>
                </a:ext>
              </a:extLst>
            </p:cNvPr>
            <p:cNvSpPr txBox="1"/>
            <p:nvPr/>
          </p:nvSpPr>
          <p:spPr>
            <a:xfrm>
              <a:off x="0" y="-27769"/>
              <a:ext cx="519810" cy="251638"/>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General</a:t>
              </a:r>
            </a:p>
          </p:txBody>
        </p:sp>
      </p:gr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5108184"/>
            <a:ext cx="11301259" cy="70633"/>
          </a:xfrm>
          <a:custGeom>
            <a:avLst/>
            <a:gdLst/>
            <a:ahLst/>
            <a:cxnLst/>
            <a:rect l="l" t="t" r="r" b="b"/>
            <a:pathLst>
              <a:path w="11301259" h="70633">
                <a:moveTo>
                  <a:pt x="0" y="0"/>
                </a:moveTo>
                <a:lnTo>
                  <a:pt x="11301258" y="0"/>
                </a:lnTo>
                <a:lnTo>
                  <a:pt x="11301258" y="70632"/>
                </a:lnTo>
                <a:lnTo>
                  <a:pt x="0" y="70632"/>
                </a:lnTo>
                <a:lnTo>
                  <a:pt x="0" y="0"/>
                </a:lnTo>
                <a:close/>
              </a:path>
            </a:pathLst>
          </a:custGeom>
          <a:blipFill>
            <a:blip r:embed="rId3"/>
            <a:stretch>
              <a:fillRect/>
            </a:stretch>
          </a:blipFill>
        </p:spPr>
      </p:sp>
      <p:sp>
        <p:nvSpPr>
          <p:cNvPr id="3" name="Freeform 3"/>
          <p:cNvSpPr/>
          <p:nvPr/>
        </p:nvSpPr>
        <p:spPr>
          <a:xfrm>
            <a:off x="662337" y="688390"/>
            <a:ext cx="11301259" cy="748708"/>
          </a:xfrm>
          <a:custGeom>
            <a:avLst/>
            <a:gdLst/>
            <a:ahLst/>
            <a:cxnLst/>
            <a:rect l="l" t="t" r="r" b="b"/>
            <a:pathLst>
              <a:path w="11301259" h="748708">
                <a:moveTo>
                  <a:pt x="0" y="0"/>
                </a:moveTo>
                <a:lnTo>
                  <a:pt x="11301259" y="0"/>
                </a:lnTo>
                <a:lnTo>
                  <a:pt x="11301259" y="748708"/>
                </a:lnTo>
                <a:lnTo>
                  <a:pt x="0" y="748708"/>
                </a:lnTo>
                <a:lnTo>
                  <a:pt x="0" y="0"/>
                </a:lnTo>
                <a:close/>
              </a:path>
            </a:pathLst>
          </a:custGeom>
          <a:blipFill>
            <a:blip r:embed="rId4"/>
            <a:stretch>
              <a:fillRect/>
            </a:stretch>
          </a:blipFill>
        </p:spPr>
      </p:sp>
      <p:grpSp>
        <p:nvGrpSpPr>
          <p:cNvPr id="4" name="Group 4"/>
          <p:cNvGrpSpPr/>
          <p:nvPr/>
        </p:nvGrpSpPr>
        <p:grpSpPr>
          <a:xfrm>
            <a:off x="799268" y="1369088"/>
            <a:ext cx="14591020" cy="141809"/>
            <a:chOff x="0" y="0"/>
            <a:chExt cx="3842902" cy="37349"/>
          </a:xfrm>
        </p:grpSpPr>
        <p:sp>
          <p:nvSpPr>
            <p:cNvPr id="5" name="Freeform 5"/>
            <p:cNvSpPr/>
            <p:nvPr/>
          </p:nvSpPr>
          <p:spPr>
            <a:xfrm>
              <a:off x="0" y="0"/>
              <a:ext cx="3842903" cy="37349"/>
            </a:xfrm>
            <a:custGeom>
              <a:avLst/>
              <a:gdLst/>
              <a:ahLst/>
              <a:cxnLst/>
              <a:rect l="l" t="t" r="r" b="b"/>
              <a:pathLst>
                <a:path w="3842903" h="37349">
                  <a:moveTo>
                    <a:pt x="18674" y="0"/>
                  </a:moveTo>
                  <a:lnTo>
                    <a:pt x="3824228" y="0"/>
                  </a:lnTo>
                  <a:cubicBezTo>
                    <a:pt x="3829181" y="0"/>
                    <a:pt x="3833931" y="1967"/>
                    <a:pt x="3837433" y="5470"/>
                  </a:cubicBezTo>
                  <a:cubicBezTo>
                    <a:pt x="3840935" y="8972"/>
                    <a:pt x="3842903" y="13722"/>
                    <a:pt x="3842903" y="18674"/>
                  </a:cubicBezTo>
                  <a:lnTo>
                    <a:pt x="3842903" y="18674"/>
                  </a:lnTo>
                  <a:cubicBezTo>
                    <a:pt x="3842903" y="23627"/>
                    <a:pt x="3840935" y="28377"/>
                    <a:pt x="3837433" y="31879"/>
                  </a:cubicBezTo>
                  <a:cubicBezTo>
                    <a:pt x="3833931" y="35381"/>
                    <a:pt x="3829181" y="37349"/>
                    <a:pt x="3824228" y="37349"/>
                  </a:cubicBezTo>
                  <a:lnTo>
                    <a:pt x="18674" y="37349"/>
                  </a:lnTo>
                  <a:cubicBezTo>
                    <a:pt x="13722" y="37349"/>
                    <a:pt x="8972" y="35381"/>
                    <a:pt x="5470" y="31879"/>
                  </a:cubicBezTo>
                  <a:cubicBezTo>
                    <a:pt x="1967" y="28377"/>
                    <a:pt x="0" y="23627"/>
                    <a:pt x="0" y="18674"/>
                  </a:cubicBezTo>
                  <a:lnTo>
                    <a:pt x="0" y="18674"/>
                  </a:lnTo>
                  <a:cubicBezTo>
                    <a:pt x="0" y="13722"/>
                    <a:pt x="1967" y="8972"/>
                    <a:pt x="5470" y="5470"/>
                  </a:cubicBezTo>
                  <a:cubicBezTo>
                    <a:pt x="8972" y="1967"/>
                    <a:pt x="13722" y="0"/>
                    <a:pt x="18674" y="0"/>
                  </a:cubicBezTo>
                  <a:close/>
                </a:path>
              </a:pathLst>
            </a:custGeom>
            <a:solidFill>
              <a:srgbClr val="FFFFFF"/>
            </a:solidFill>
            <a:ln w="9525" cap="rnd">
              <a:solidFill>
                <a:srgbClr val="000000"/>
              </a:solidFill>
              <a:prstDash val="solid"/>
              <a:round/>
            </a:ln>
          </p:spPr>
        </p:sp>
        <p:sp>
          <p:nvSpPr>
            <p:cNvPr id="6" name="TextBox 6"/>
            <p:cNvSpPr txBox="1"/>
            <p:nvPr/>
          </p:nvSpPr>
          <p:spPr>
            <a:xfrm>
              <a:off x="0" y="-38100"/>
              <a:ext cx="3842902" cy="75449"/>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799268" y="1369088"/>
            <a:ext cx="13995362" cy="136020"/>
            <a:chOff x="0" y="0"/>
            <a:chExt cx="3686021" cy="35824"/>
          </a:xfrm>
        </p:grpSpPr>
        <p:sp>
          <p:nvSpPr>
            <p:cNvPr id="8" name="Freeform 8"/>
            <p:cNvSpPr/>
            <p:nvPr/>
          </p:nvSpPr>
          <p:spPr>
            <a:xfrm>
              <a:off x="0" y="0"/>
              <a:ext cx="3686021" cy="35824"/>
            </a:xfrm>
            <a:custGeom>
              <a:avLst/>
              <a:gdLst/>
              <a:ahLst/>
              <a:cxnLst/>
              <a:rect l="l" t="t" r="r" b="b"/>
              <a:pathLst>
                <a:path w="3686021" h="35824">
                  <a:moveTo>
                    <a:pt x="17912" y="0"/>
                  </a:moveTo>
                  <a:lnTo>
                    <a:pt x="3668109" y="0"/>
                  </a:lnTo>
                  <a:cubicBezTo>
                    <a:pt x="3678001" y="0"/>
                    <a:pt x="3686021" y="8020"/>
                    <a:pt x="3686021" y="17912"/>
                  </a:cubicBezTo>
                  <a:lnTo>
                    <a:pt x="3686021" y="17912"/>
                  </a:lnTo>
                  <a:cubicBezTo>
                    <a:pt x="3686021" y="22663"/>
                    <a:pt x="3684134" y="27219"/>
                    <a:pt x="3680775" y="30578"/>
                  </a:cubicBezTo>
                  <a:cubicBezTo>
                    <a:pt x="3677415" y="33937"/>
                    <a:pt x="3672860" y="35824"/>
                    <a:pt x="3668109" y="35824"/>
                  </a:cubicBezTo>
                  <a:lnTo>
                    <a:pt x="17912" y="35824"/>
                  </a:lnTo>
                  <a:cubicBezTo>
                    <a:pt x="8020" y="35824"/>
                    <a:pt x="0" y="27805"/>
                    <a:pt x="0" y="17912"/>
                  </a:cubicBezTo>
                  <a:lnTo>
                    <a:pt x="0" y="17912"/>
                  </a:lnTo>
                  <a:cubicBezTo>
                    <a:pt x="0" y="8020"/>
                    <a:pt x="8020" y="0"/>
                    <a:pt x="17912" y="0"/>
                  </a:cubicBezTo>
                  <a:close/>
                </a:path>
              </a:pathLst>
            </a:custGeom>
            <a:solidFill>
              <a:srgbClr val="0A874C"/>
            </a:solidFill>
            <a:ln w="9525" cap="rnd">
              <a:solidFill>
                <a:srgbClr val="FFFFFF"/>
              </a:solidFill>
              <a:prstDash val="solid"/>
              <a:round/>
            </a:ln>
          </p:spPr>
        </p:sp>
        <p:sp>
          <p:nvSpPr>
            <p:cNvPr id="9" name="TextBox 9"/>
            <p:cNvSpPr txBox="1"/>
            <p:nvPr/>
          </p:nvSpPr>
          <p:spPr>
            <a:xfrm>
              <a:off x="0" y="-38100"/>
              <a:ext cx="3686021" cy="73924"/>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0" y="1938836"/>
            <a:ext cx="18288000" cy="7932420"/>
          </a:xfrm>
          <a:custGeom>
            <a:avLst/>
            <a:gdLst/>
            <a:ahLst/>
            <a:cxnLst/>
            <a:rect l="l" t="t" r="r" b="b"/>
            <a:pathLst>
              <a:path w="18288000" h="7932420">
                <a:moveTo>
                  <a:pt x="0" y="0"/>
                </a:moveTo>
                <a:lnTo>
                  <a:pt x="18288000" y="0"/>
                </a:lnTo>
                <a:lnTo>
                  <a:pt x="18288000" y="7932420"/>
                </a:lnTo>
                <a:lnTo>
                  <a:pt x="0" y="7932420"/>
                </a:lnTo>
                <a:lnTo>
                  <a:pt x="0" y="0"/>
                </a:lnTo>
                <a:close/>
              </a:path>
            </a:pathLst>
          </a:custGeom>
          <a:blipFill>
            <a:blip r:embed="rId5"/>
            <a:stretch>
              <a:fillRect/>
            </a:stretch>
          </a:blipFill>
        </p:spPr>
      </p:sp>
      <p:sp>
        <p:nvSpPr>
          <p:cNvPr id="11" name="TextBox 11"/>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12" name="Freeform 12"/>
          <p:cNvSpPr/>
          <p:nvPr/>
        </p:nvSpPr>
        <p:spPr>
          <a:xfrm>
            <a:off x="13881690" y="0"/>
            <a:ext cx="4406310" cy="1343100"/>
          </a:xfrm>
          <a:custGeom>
            <a:avLst/>
            <a:gdLst/>
            <a:ahLst/>
            <a:cxnLst/>
            <a:rect l="l" t="t" r="r" b="b"/>
            <a:pathLst>
              <a:path w="4406310" h="1343100">
                <a:moveTo>
                  <a:pt x="0" y="0"/>
                </a:moveTo>
                <a:lnTo>
                  <a:pt x="4406310" y="0"/>
                </a:lnTo>
                <a:lnTo>
                  <a:pt x="4406310" y="1343100"/>
                </a:lnTo>
                <a:lnTo>
                  <a:pt x="0" y="1343100"/>
                </a:lnTo>
                <a:lnTo>
                  <a:pt x="0" y="0"/>
                </a:lnTo>
                <a:close/>
              </a:path>
            </a:pathLst>
          </a:custGeom>
          <a:blipFill>
            <a:blip r:embed="rId6"/>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5108184"/>
            <a:ext cx="11301259" cy="70633"/>
          </a:xfrm>
          <a:custGeom>
            <a:avLst/>
            <a:gdLst/>
            <a:ahLst/>
            <a:cxnLst/>
            <a:rect l="l" t="t" r="r" b="b"/>
            <a:pathLst>
              <a:path w="11301259" h="70633">
                <a:moveTo>
                  <a:pt x="0" y="0"/>
                </a:moveTo>
                <a:lnTo>
                  <a:pt x="11301258" y="0"/>
                </a:lnTo>
                <a:lnTo>
                  <a:pt x="11301258" y="70632"/>
                </a:lnTo>
                <a:lnTo>
                  <a:pt x="0" y="70632"/>
                </a:lnTo>
                <a:lnTo>
                  <a:pt x="0" y="0"/>
                </a:lnTo>
                <a:close/>
              </a:path>
            </a:pathLst>
          </a:custGeom>
          <a:blipFill>
            <a:blip r:embed="rId3"/>
            <a:stretch>
              <a:fillRect/>
            </a:stretch>
          </a:blipFill>
        </p:spPr>
      </p:sp>
      <p:sp>
        <p:nvSpPr>
          <p:cNvPr id="3" name="Freeform 3"/>
          <p:cNvSpPr/>
          <p:nvPr/>
        </p:nvSpPr>
        <p:spPr>
          <a:xfrm>
            <a:off x="662337" y="654346"/>
            <a:ext cx="11301259" cy="748708"/>
          </a:xfrm>
          <a:custGeom>
            <a:avLst/>
            <a:gdLst/>
            <a:ahLst/>
            <a:cxnLst/>
            <a:rect l="l" t="t" r="r" b="b"/>
            <a:pathLst>
              <a:path w="11301259" h="748708">
                <a:moveTo>
                  <a:pt x="0" y="0"/>
                </a:moveTo>
                <a:lnTo>
                  <a:pt x="11301259" y="0"/>
                </a:lnTo>
                <a:lnTo>
                  <a:pt x="11301259" y="748708"/>
                </a:lnTo>
                <a:lnTo>
                  <a:pt x="0" y="748708"/>
                </a:lnTo>
                <a:lnTo>
                  <a:pt x="0" y="0"/>
                </a:lnTo>
                <a:close/>
              </a:path>
            </a:pathLst>
          </a:custGeom>
          <a:blipFill>
            <a:blip r:embed="rId4"/>
            <a:stretch>
              <a:fillRect/>
            </a:stretch>
          </a:blipFill>
        </p:spPr>
      </p:sp>
      <p:grpSp>
        <p:nvGrpSpPr>
          <p:cNvPr id="4" name="Group 4"/>
          <p:cNvGrpSpPr/>
          <p:nvPr/>
        </p:nvGrpSpPr>
        <p:grpSpPr>
          <a:xfrm>
            <a:off x="799268" y="1369088"/>
            <a:ext cx="14591020" cy="141809"/>
            <a:chOff x="0" y="0"/>
            <a:chExt cx="3842902" cy="37349"/>
          </a:xfrm>
        </p:grpSpPr>
        <p:sp>
          <p:nvSpPr>
            <p:cNvPr id="5" name="Freeform 5"/>
            <p:cNvSpPr/>
            <p:nvPr/>
          </p:nvSpPr>
          <p:spPr>
            <a:xfrm>
              <a:off x="0" y="0"/>
              <a:ext cx="3842903" cy="37349"/>
            </a:xfrm>
            <a:custGeom>
              <a:avLst/>
              <a:gdLst/>
              <a:ahLst/>
              <a:cxnLst/>
              <a:rect l="l" t="t" r="r" b="b"/>
              <a:pathLst>
                <a:path w="3842903" h="37349">
                  <a:moveTo>
                    <a:pt x="18674" y="0"/>
                  </a:moveTo>
                  <a:lnTo>
                    <a:pt x="3824228" y="0"/>
                  </a:lnTo>
                  <a:cubicBezTo>
                    <a:pt x="3829181" y="0"/>
                    <a:pt x="3833931" y="1967"/>
                    <a:pt x="3837433" y="5470"/>
                  </a:cubicBezTo>
                  <a:cubicBezTo>
                    <a:pt x="3840935" y="8972"/>
                    <a:pt x="3842903" y="13722"/>
                    <a:pt x="3842903" y="18674"/>
                  </a:cubicBezTo>
                  <a:lnTo>
                    <a:pt x="3842903" y="18674"/>
                  </a:lnTo>
                  <a:cubicBezTo>
                    <a:pt x="3842903" y="23627"/>
                    <a:pt x="3840935" y="28377"/>
                    <a:pt x="3837433" y="31879"/>
                  </a:cubicBezTo>
                  <a:cubicBezTo>
                    <a:pt x="3833931" y="35381"/>
                    <a:pt x="3829181" y="37349"/>
                    <a:pt x="3824228" y="37349"/>
                  </a:cubicBezTo>
                  <a:lnTo>
                    <a:pt x="18674" y="37349"/>
                  </a:lnTo>
                  <a:cubicBezTo>
                    <a:pt x="13722" y="37349"/>
                    <a:pt x="8972" y="35381"/>
                    <a:pt x="5470" y="31879"/>
                  </a:cubicBezTo>
                  <a:cubicBezTo>
                    <a:pt x="1967" y="28377"/>
                    <a:pt x="0" y="23627"/>
                    <a:pt x="0" y="18674"/>
                  </a:cubicBezTo>
                  <a:lnTo>
                    <a:pt x="0" y="18674"/>
                  </a:lnTo>
                  <a:cubicBezTo>
                    <a:pt x="0" y="13722"/>
                    <a:pt x="1967" y="8972"/>
                    <a:pt x="5470" y="5470"/>
                  </a:cubicBezTo>
                  <a:cubicBezTo>
                    <a:pt x="8972" y="1967"/>
                    <a:pt x="13722" y="0"/>
                    <a:pt x="18674" y="0"/>
                  </a:cubicBezTo>
                  <a:close/>
                </a:path>
              </a:pathLst>
            </a:custGeom>
            <a:solidFill>
              <a:srgbClr val="FFFFFF"/>
            </a:solidFill>
            <a:ln w="9525" cap="rnd">
              <a:solidFill>
                <a:srgbClr val="000000"/>
              </a:solidFill>
              <a:prstDash val="solid"/>
              <a:round/>
            </a:ln>
          </p:spPr>
        </p:sp>
        <p:sp>
          <p:nvSpPr>
            <p:cNvPr id="6" name="TextBox 6"/>
            <p:cNvSpPr txBox="1"/>
            <p:nvPr/>
          </p:nvSpPr>
          <p:spPr>
            <a:xfrm>
              <a:off x="0" y="-38100"/>
              <a:ext cx="3842902" cy="75449"/>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799268" y="1369088"/>
            <a:ext cx="13995362" cy="136020"/>
            <a:chOff x="0" y="0"/>
            <a:chExt cx="3686021" cy="35824"/>
          </a:xfrm>
        </p:grpSpPr>
        <p:sp>
          <p:nvSpPr>
            <p:cNvPr id="8" name="Freeform 8"/>
            <p:cNvSpPr/>
            <p:nvPr/>
          </p:nvSpPr>
          <p:spPr>
            <a:xfrm>
              <a:off x="0" y="0"/>
              <a:ext cx="3686021" cy="35824"/>
            </a:xfrm>
            <a:custGeom>
              <a:avLst/>
              <a:gdLst/>
              <a:ahLst/>
              <a:cxnLst/>
              <a:rect l="l" t="t" r="r" b="b"/>
              <a:pathLst>
                <a:path w="3686021" h="35824">
                  <a:moveTo>
                    <a:pt x="17912" y="0"/>
                  </a:moveTo>
                  <a:lnTo>
                    <a:pt x="3668109" y="0"/>
                  </a:lnTo>
                  <a:cubicBezTo>
                    <a:pt x="3678001" y="0"/>
                    <a:pt x="3686021" y="8020"/>
                    <a:pt x="3686021" y="17912"/>
                  </a:cubicBezTo>
                  <a:lnTo>
                    <a:pt x="3686021" y="17912"/>
                  </a:lnTo>
                  <a:cubicBezTo>
                    <a:pt x="3686021" y="22663"/>
                    <a:pt x="3684134" y="27219"/>
                    <a:pt x="3680775" y="30578"/>
                  </a:cubicBezTo>
                  <a:cubicBezTo>
                    <a:pt x="3677415" y="33937"/>
                    <a:pt x="3672860" y="35824"/>
                    <a:pt x="3668109" y="35824"/>
                  </a:cubicBezTo>
                  <a:lnTo>
                    <a:pt x="17912" y="35824"/>
                  </a:lnTo>
                  <a:cubicBezTo>
                    <a:pt x="8020" y="35824"/>
                    <a:pt x="0" y="27805"/>
                    <a:pt x="0" y="17912"/>
                  </a:cubicBezTo>
                  <a:lnTo>
                    <a:pt x="0" y="17912"/>
                  </a:lnTo>
                  <a:cubicBezTo>
                    <a:pt x="0" y="8020"/>
                    <a:pt x="8020" y="0"/>
                    <a:pt x="17912" y="0"/>
                  </a:cubicBezTo>
                  <a:close/>
                </a:path>
              </a:pathLst>
            </a:custGeom>
            <a:solidFill>
              <a:srgbClr val="0A874C"/>
            </a:solidFill>
            <a:ln w="9525" cap="rnd">
              <a:solidFill>
                <a:srgbClr val="FFFFFF"/>
              </a:solidFill>
              <a:prstDash val="solid"/>
              <a:round/>
            </a:ln>
          </p:spPr>
        </p:sp>
        <p:sp>
          <p:nvSpPr>
            <p:cNvPr id="9" name="TextBox 9"/>
            <p:cNvSpPr txBox="1"/>
            <p:nvPr/>
          </p:nvSpPr>
          <p:spPr>
            <a:xfrm>
              <a:off x="0" y="-38100"/>
              <a:ext cx="3686021" cy="73924"/>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13881690" y="0"/>
            <a:ext cx="4406310" cy="1343100"/>
          </a:xfrm>
          <a:custGeom>
            <a:avLst/>
            <a:gdLst/>
            <a:ahLst/>
            <a:cxnLst/>
            <a:rect l="l" t="t" r="r" b="b"/>
            <a:pathLst>
              <a:path w="4406310" h="1343100">
                <a:moveTo>
                  <a:pt x="0" y="0"/>
                </a:moveTo>
                <a:lnTo>
                  <a:pt x="4406310" y="0"/>
                </a:lnTo>
                <a:lnTo>
                  <a:pt x="4406310" y="1343100"/>
                </a:lnTo>
                <a:lnTo>
                  <a:pt x="0" y="1343100"/>
                </a:lnTo>
                <a:lnTo>
                  <a:pt x="0" y="0"/>
                </a:lnTo>
                <a:close/>
              </a:path>
            </a:pathLst>
          </a:custGeom>
          <a:blipFill>
            <a:blip r:embed="rId5"/>
            <a:stretch>
              <a:fillRect/>
            </a:stretch>
          </a:blipFill>
        </p:spPr>
      </p:sp>
      <p:sp>
        <p:nvSpPr>
          <p:cNvPr id="11" name="Freeform 11"/>
          <p:cNvSpPr/>
          <p:nvPr/>
        </p:nvSpPr>
        <p:spPr>
          <a:xfrm>
            <a:off x="192542" y="1784683"/>
            <a:ext cx="17894505" cy="7582796"/>
          </a:xfrm>
          <a:custGeom>
            <a:avLst/>
            <a:gdLst/>
            <a:ahLst/>
            <a:cxnLst/>
            <a:rect l="l" t="t" r="r" b="b"/>
            <a:pathLst>
              <a:path w="17894505" h="7582796">
                <a:moveTo>
                  <a:pt x="0" y="0"/>
                </a:moveTo>
                <a:lnTo>
                  <a:pt x="17894505" y="0"/>
                </a:lnTo>
                <a:lnTo>
                  <a:pt x="17894505" y="7582796"/>
                </a:lnTo>
                <a:lnTo>
                  <a:pt x="0" y="7582796"/>
                </a:lnTo>
                <a:lnTo>
                  <a:pt x="0" y="0"/>
                </a:lnTo>
                <a:close/>
              </a:path>
            </a:pathLst>
          </a:custGeom>
          <a:blipFill>
            <a:blip r:embed="rId6"/>
            <a:stretch>
              <a:fillRect/>
            </a:stretch>
          </a:blipFill>
        </p:spPr>
      </p:sp>
      <p:sp>
        <p:nvSpPr>
          <p:cNvPr id="12" name="TextBox 12"/>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3465" y="0"/>
            <a:ext cx="13724535" cy="8782085"/>
          </a:xfrm>
          <a:custGeom>
            <a:avLst/>
            <a:gdLst/>
            <a:ahLst/>
            <a:cxnLst/>
            <a:rect l="l" t="t" r="r" b="b"/>
            <a:pathLst>
              <a:path w="13724535" h="8782085">
                <a:moveTo>
                  <a:pt x="0" y="0"/>
                </a:moveTo>
                <a:lnTo>
                  <a:pt x="13724535" y="0"/>
                </a:lnTo>
                <a:lnTo>
                  <a:pt x="13724535" y="8782085"/>
                </a:lnTo>
                <a:lnTo>
                  <a:pt x="0" y="8782085"/>
                </a:lnTo>
                <a:lnTo>
                  <a:pt x="0" y="0"/>
                </a:lnTo>
                <a:close/>
              </a:path>
            </a:pathLst>
          </a:custGeom>
          <a:blipFill>
            <a:blip r:embed="rId3"/>
            <a:stretch>
              <a:fillRect l="-233" b="-3580"/>
            </a:stretch>
          </a:blipFill>
        </p:spPr>
      </p:sp>
      <p:sp>
        <p:nvSpPr>
          <p:cNvPr id="3" name="Freeform 3"/>
          <p:cNvSpPr/>
          <p:nvPr/>
        </p:nvSpPr>
        <p:spPr>
          <a:xfrm>
            <a:off x="1028700" y="8514219"/>
            <a:ext cx="13744197" cy="932354"/>
          </a:xfrm>
          <a:custGeom>
            <a:avLst/>
            <a:gdLst/>
            <a:ahLst/>
            <a:cxnLst/>
            <a:rect l="l" t="t" r="r" b="b"/>
            <a:pathLst>
              <a:path w="13744197" h="932354">
                <a:moveTo>
                  <a:pt x="0" y="0"/>
                </a:moveTo>
                <a:lnTo>
                  <a:pt x="13744197" y="0"/>
                </a:lnTo>
                <a:lnTo>
                  <a:pt x="13744197" y="932354"/>
                </a:lnTo>
                <a:lnTo>
                  <a:pt x="0" y="932354"/>
                </a:lnTo>
                <a:lnTo>
                  <a:pt x="0" y="0"/>
                </a:lnTo>
                <a:close/>
              </a:path>
            </a:pathLst>
          </a:custGeom>
          <a:blipFill>
            <a:blip r:embed="rId4"/>
            <a:stretch>
              <a:fillRect t="-13076" r="-3730" b="-13076"/>
            </a:stretch>
          </a:blipFill>
        </p:spPr>
      </p:sp>
      <p:sp>
        <p:nvSpPr>
          <p:cNvPr id="4" name="Freeform 4"/>
          <p:cNvSpPr/>
          <p:nvPr/>
        </p:nvSpPr>
        <p:spPr>
          <a:xfrm>
            <a:off x="13406317" y="6806477"/>
            <a:ext cx="4646605" cy="3216470"/>
          </a:xfrm>
          <a:custGeom>
            <a:avLst/>
            <a:gdLst/>
            <a:ahLst/>
            <a:cxnLst/>
            <a:rect l="l" t="t" r="r" b="b"/>
            <a:pathLst>
              <a:path w="4646605" h="3216470">
                <a:moveTo>
                  <a:pt x="0" y="0"/>
                </a:moveTo>
                <a:lnTo>
                  <a:pt x="4646606" y="0"/>
                </a:lnTo>
                <a:lnTo>
                  <a:pt x="4646606" y="3216470"/>
                </a:lnTo>
                <a:lnTo>
                  <a:pt x="0" y="3216470"/>
                </a:lnTo>
                <a:lnTo>
                  <a:pt x="0" y="0"/>
                </a:lnTo>
                <a:close/>
              </a:path>
            </a:pathLst>
          </a:custGeom>
          <a:blipFill>
            <a:blip r:embed="rId5"/>
            <a:stretch>
              <a:fillRect l="-6285" r="-2020"/>
            </a:stretch>
          </a:blipFill>
        </p:spPr>
      </p:sp>
      <p:sp>
        <p:nvSpPr>
          <p:cNvPr id="5" name="Freeform 5"/>
          <p:cNvSpPr/>
          <p:nvPr/>
        </p:nvSpPr>
        <p:spPr>
          <a:xfrm>
            <a:off x="0" y="0"/>
            <a:ext cx="4431335" cy="1413920"/>
          </a:xfrm>
          <a:custGeom>
            <a:avLst/>
            <a:gdLst/>
            <a:ahLst/>
            <a:cxnLst/>
            <a:rect l="l" t="t" r="r" b="b"/>
            <a:pathLst>
              <a:path w="4431335" h="1413920">
                <a:moveTo>
                  <a:pt x="0" y="0"/>
                </a:moveTo>
                <a:lnTo>
                  <a:pt x="4431335" y="0"/>
                </a:lnTo>
                <a:lnTo>
                  <a:pt x="4431335" y="1413920"/>
                </a:lnTo>
                <a:lnTo>
                  <a:pt x="0" y="1413920"/>
                </a:lnTo>
                <a:lnTo>
                  <a:pt x="0" y="0"/>
                </a:lnTo>
                <a:close/>
              </a:path>
            </a:pathLst>
          </a:custGeom>
          <a:blipFill>
            <a:blip r:embed="rId6"/>
            <a:stretch>
              <a:fillRect/>
            </a:stretch>
          </a:blipFill>
        </p:spPr>
      </p:sp>
      <p:sp>
        <p:nvSpPr>
          <p:cNvPr id="6" name="TextBox 6"/>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7" name="TextBox 7"/>
          <p:cNvSpPr txBox="1"/>
          <p:nvPr/>
        </p:nvSpPr>
        <p:spPr>
          <a:xfrm>
            <a:off x="1209982" y="8585834"/>
            <a:ext cx="3144384" cy="672466"/>
          </a:xfrm>
          <a:prstGeom prst="rect">
            <a:avLst/>
          </a:prstGeom>
        </p:spPr>
        <p:txBody>
          <a:bodyPr lIns="0" tIns="0" rIns="0" bIns="0" rtlCol="0" anchor="t">
            <a:spAutoFit/>
          </a:bodyPr>
          <a:lstStyle/>
          <a:p>
            <a:pPr marL="0" lvl="0" indent="0" algn="ctr">
              <a:lnSpc>
                <a:spcPts val="5459"/>
              </a:lnSpc>
              <a:spcBef>
                <a:spcPct val="0"/>
              </a:spcBef>
            </a:pPr>
            <a:r>
              <a:rPr lang="en-US" sz="3899" b="1" u="none" strike="noStrike">
                <a:solidFill>
                  <a:srgbClr val="F1D201"/>
                </a:solidFill>
                <a:latin typeface="Neue Montreal Bold"/>
                <a:ea typeface="Neue Montreal Bold"/>
                <a:cs typeface="Neue Montreal Bold"/>
                <a:sym typeface="Neue Montreal Bold"/>
              </a:rPr>
              <a:t>LAE  service </a:t>
            </a:r>
          </a:p>
        </p:txBody>
      </p:sp>
      <p:sp>
        <p:nvSpPr>
          <p:cNvPr id="8" name="TextBox 8"/>
          <p:cNvSpPr txBox="1"/>
          <p:nvPr/>
        </p:nvSpPr>
        <p:spPr>
          <a:xfrm>
            <a:off x="1209982" y="7736465"/>
            <a:ext cx="11301259" cy="672466"/>
          </a:xfrm>
          <a:prstGeom prst="rect">
            <a:avLst/>
          </a:prstGeom>
        </p:spPr>
        <p:txBody>
          <a:bodyPr lIns="0" tIns="0" rIns="0" bIns="0" rtlCol="0" anchor="t">
            <a:spAutoFit/>
          </a:bodyPr>
          <a:lstStyle/>
          <a:p>
            <a:pPr algn="l">
              <a:lnSpc>
                <a:spcPts val="5459"/>
              </a:lnSpc>
              <a:spcBef>
                <a:spcPct val="0"/>
              </a:spcBef>
            </a:pPr>
            <a:r>
              <a:rPr lang="en-US" sz="3899" b="1">
                <a:solidFill>
                  <a:srgbClr val="000000"/>
                </a:solidFill>
                <a:latin typeface="Neue Montreal Bold"/>
                <a:ea typeface="Neue Montreal Bold"/>
                <a:cs typeface="Neue Montreal Bold"/>
                <a:sym typeface="Neue Montreal Bold"/>
              </a:rPr>
              <a:t>Port of Balboa </a:t>
            </a:r>
          </a:p>
        </p:txBody>
      </p:sp>
      <p:sp>
        <p:nvSpPr>
          <p:cNvPr id="9" name="TextBox 9"/>
          <p:cNvSpPr txBox="1"/>
          <p:nvPr/>
        </p:nvSpPr>
        <p:spPr>
          <a:xfrm>
            <a:off x="1028700" y="7044949"/>
            <a:ext cx="13909609" cy="672466"/>
          </a:xfrm>
          <a:prstGeom prst="rect">
            <a:avLst/>
          </a:prstGeom>
        </p:spPr>
        <p:txBody>
          <a:bodyPr lIns="0" tIns="0" rIns="0" bIns="0" rtlCol="0" anchor="t">
            <a:spAutoFit/>
          </a:bodyPr>
          <a:lstStyle/>
          <a:p>
            <a:pPr algn="ctr">
              <a:lnSpc>
                <a:spcPts val="5459"/>
              </a:lnSpc>
              <a:spcBef>
                <a:spcPct val="0"/>
              </a:spcBef>
            </a:pPr>
            <a:r>
              <a:rPr lang="en-US" sz="3899" b="1">
                <a:solidFill>
                  <a:srgbClr val="000000"/>
                </a:solidFill>
                <a:latin typeface="Neue Montreal Bold"/>
                <a:ea typeface="Neue Montreal Bold"/>
                <a:cs typeface="Neue Montreal Bold"/>
                <a:sym typeface="Neue Montreal Bold"/>
              </a:rPr>
              <a:t>Latin America     </a:t>
            </a:r>
            <a:r>
              <a:rPr lang="en-US" sz="3899" b="1">
                <a:solidFill>
                  <a:srgbClr val="FFFFFF"/>
                </a:solidFill>
                <a:latin typeface="Neue Montreal Bold"/>
                <a:ea typeface="Neue Montreal Bold"/>
                <a:cs typeface="Neue Montreal Bold"/>
                <a:sym typeface="Neue Montreal Bold"/>
              </a:rPr>
              <a:t>Feeder Service - West Coast Central America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93371" y="5108184"/>
            <a:ext cx="11301259" cy="70633"/>
          </a:xfrm>
          <a:custGeom>
            <a:avLst/>
            <a:gdLst/>
            <a:ahLst/>
            <a:cxnLst/>
            <a:rect l="l" t="t" r="r" b="b"/>
            <a:pathLst>
              <a:path w="11301259" h="70633">
                <a:moveTo>
                  <a:pt x="0" y="0"/>
                </a:moveTo>
                <a:lnTo>
                  <a:pt x="11301258" y="0"/>
                </a:lnTo>
                <a:lnTo>
                  <a:pt x="11301258" y="70632"/>
                </a:lnTo>
                <a:lnTo>
                  <a:pt x="0" y="70632"/>
                </a:lnTo>
                <a:lnTo>
                  <a:pt x="0" y="0"/>
                </a:lnTo>
                <a:close/>
              </a:path>
            </a:pathLst>
          </a:custGeom>
          <a:blipFill>
            <a:blip r:embed="rId3"/>
            <a:stretch>
              <a:fillRect/>
            </a:stretch>
          </a:blipFill>
        </p:spPr>
      </p:sp>
      <p:sp>
        <p:nvSpPr>
          <p:cNvPr id="3" name="Freeform 3"/>
          <p:cNvSpPr/>
          <p:nvPr/>
        </p:nvSpPr>
        <p:spPr>
          <a:xfrm>
            <a:off x="662337" y="654346"/>
            <a:ext cx="11301259" cy="748708"/>
          </a:xfrm>
          <a:custGeom>
            <a:avLst/>
            <a:gdLst/>
            <a:ahLst/>
            <a:cxnLst/>
            <a:rect l="l" t="t" r="r" b="b"/>
            <a:pathLst>
              <a:path w="11301259" h="748708">
                <a:moveTo>
                  <a:pt x="0" y="0"/>
                </a:moveTo>
                <a:lnTo>
                  <a:pt x="11301259" y="0"/>
                </a:lnTo>
                <a:lnTo>
                  <a:pt x="11301259" y="748708"/>
                </a:lnTo>
                <a:lnTo>
                  <a:pt x="0" y="748708"/>
                </a:lnTo>
                <a:lnTo>
                  <a:pt x="0" y="0"/>
                </a:lnTo>
                <a:close/>
              </a:path>
            </a:pathLst>
          </a:custGeom>
          <a:blipFill>
            <a:blip r:embed="rId4"/>
            <a:stretch>
              <a:fillRect/>
            </a:stretch>
          </a:blipFill>
        </p:spPr>
      </p:sp>
      <p:grpSp>
        <p:nvGrpSpPr>
          <p:cNvPr id="4" name="Group 4"/>
          <p:cNvGrpSpPr/>
          <p:nvPr/>
        </p:nvGrpSpPr>
        <p:grpSpPr>
          <a:xfrm>
            <a:off x="799268" y="1369088"/>
            <a:ext cx="14591020" cy="141809"/>
            <a:chOff x="0" y="0"/>
            <a:chExt cx="3842902" cy="37349"/>
          </a:xfrm>
        </p:grpSpPr>
        <p:sp>
          <p:nvSpPr>
            <p:cNvPr id="5" name="Freeform 5"/>
            <p:cNvSpPr/>
            <p:nvPr/>
          </p:nvSpPr>
          <p:spPr>
            <a:xfrm>
              <a:off x="0" y="0"/>
              <a:ext cx="3842903" cy="37349"/>
            </a:xfrm>
            <a:custGeom>
              <a:avLst/>
              <a:gdLst/>
              <a:ahLst/>
              <a:cxnLst/>
              <a:rect l="l" t="t" r="r" b="b"/>
              <a:pathLst>
                <a:path w="3842903" h="37349">
                  <a:moveTo>
                    <a:pt x="18674" y="0"/>
                  </a:moveTo>
                  <a:lnTo>
                    <a:pt x="3824228" y="0"/>
                  </a:lnTo>
                  <a:cubicBezTo>
                    <a:pt x="3829181" y="0"/>
                    <a:pt x="3833931" y="1967"/>
                    <a:pt x="3837433" y="5470"/>
                  </a:cubicBezTo>
                  <a:cubicBezTo>
                    <a:pt x="3840935" y="8972"/>
                    <a:pt x="3842903" y="13722"/>
                    <a:pt x="3842903" y="18674"/>
                  </a:cubicBezTo>
                  <a:lnTo>
                    <a:pt x="3842903" y="18674"/>
                  </a:lnTo>
                  <a:cubicBezTo>
                    <a:pt x="3842903" y="23627"/>
                    <a:pt x="3840935" y="28377"/>
                    <a:pt x="3837433" y="31879"/>
                  </a:cubicBezTo>
                  <a:cubicBezTo>
                    <a:pt x="3833931" y="35381"/>
                    <a:pt x="3829181" y="37349"/>
                    <a:pt x="3824228" y="37349"/>
                  </a:cubicBezTo>
                  <a:lnTo>
                    <a:pt x="18674" y="37349"/>
                  </a:lnTo>
                  <a:cubicBezTo>
                    <a:pt x="13722" y="37349"/>
                    <a:pt x="8972" y="35381"/>
                    <a:pt x="5470" y="31879"/>
                  </a:cubicBezTo>
                  <a:cubicBezTo>
                    <a:pt x="1967" y="28377"/>
                    <a:pt x="0" y="23627"/>
                    <a:pt x="0" y="18674"/>
                  </a:cubicBezTo>
                  <a:lnTo>
                    <a:pt x="0" y="18674"/>
                  </a:lnTo>
                  <a:cubicBezTo>
                    <a:pt x="0" y="13722"/>
                    <a:pt x="1967" y="8972"/>
                    <a:pt x="5470" y="5470"/>
                  </a:cubicBezTo>
                  <a:cubicBezTo>
                    <a:pt x="8972" y="1967"/>
                    <a:pt x="13722" y="0"/>
                    <a:pt x="18674" y="0"/>
                  </a:cubicBezTo>
                  <a:close/>
                </a:path>
              </a:pathLst>
            </a:custGeom>
            <a:solidFill>
              <a:srgbClr val="FFFFFF"/>
            </a:solidFill>
            <a:ln w="9525" cap="rnd">
              <a:solidFill>
                <a:srgbClr val="000000"/>
              </a:solidFill>
              <a:prstDash val="solid"/>
              <a:round/>
            </a:ln>
          </p:spPr>
        </p:sp>
        <p:sp>
          <p:nvSpPr>
            <p:cNvPr id="6" name="TextBox 6"/>
            <p:cNvSpPr txBox="1"/>
            <p:nvPr/>
          </p:nvSpPr>
          <p:spPr>
            <a:xfrm>
              <a:off x="0" y="-38100"/>
              <a:ext cx="3842902" cy="75449"/>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799268" y="1369088"/>
            <a:ext cx="13995362" cy="136020"/>
            <a:chOff x="0" y="0"/>
            <a:chExt cx="3686021" cy="35824"/>
          </a:xfrm>
        </p:grpSpPr>
        <p:sp>
          <p:nvSpPr>
            <p:cNvPr id="8" name="Freeform 8"/>
            <p:cNvSpPr/>
            <p:nvPr/>
          </p:nvSpPr>
          <p:spPr>
            <a:xfrm>
              <a:off x="0" y="0"/>
              <a:ext cx="3686021" cy="35824"/>
            </a:xfrm>
            <a:custGeom>
              <a:avLst/>
              <a:gdLst/>
              <a:ahLst/>
              <a:cxnLst/>
              <a:rect l="l" t="t" r="r" b="b"/>
              <a:pathLst>
                <a:path w="3686021" h="35824">
                  <a:moveTo>
                    <a:pt x="17912" y="0"/>
                  </a:moveTo>
                  <a:lnTo>
                    <a:pt x="3668109" y="0"/>
                  </a:lnTo>
                  <a:cubicBezTo>
                    <a:pt x="3678001" y="0"/>
                    <a:pt x="3686021" y="8020"/>
                    <a:pt x="3686021" y="17912"/>
                  </a:cubicBezTo>
                  <a:lnTo>
                    <a:pt x="3686021" y="17912"/>
                  </a:lnTo>
                  <a:cubicBezTo>
                    <a:pt x="3686021" y="22663"/>
                    <a:pt x="3684134" y="27219"/>
                    <a:pt x="3680775" y="30578"/>
                  </a:cubicBezTo>
                  <a:cubicBezTo>
                    <a:pt x="3677415" y="33937"/>
                    <a:pt x="3672860" y="35824"/>
                    <a:pt x="3668109" y="35824"/>
                  </a:cubicBezTo>
                  <a:lnTo>
                    <a:pt x="17912" y="35824"/>
                  </a:lnTo>
                  <a:cubicBezTo>
                    <a:pt x="8020" y="35824"/>
                    <a:pt x="0" y="27805"/>
                    <a:pt x="0" y="17912"/>
                  </a:cubicBezTo>
                  <a:lnTo>
                    <a:pt x="0" y="17912"/>
                  </a:lnTo>
                  <a:cubicBezTo>
                    <a:pt x="0" y="8020"/>
                    <a:pt x="8020" y="0"/>
                    <a:pt x="17912" y="0"/>
                  </a:cubicBezTo>
                  <a:close/>
                </a:path>
              </a:pathLst>
            </a:custGeom>
            <a:solidFill>
              <a:srgbClr val="0A874C"/>
            </a:solidFill>
            <a:ln w="9525" cap="rnd">
              <a:solidFill>
                <a:srgbClr val="FFFFFF"/>
              </a:solidFill>
              <a:prstDash val="solid"/>
              <a:round/>
            </a:ln>
          </p:spPr>
        </p:sp>
        <p:sp>
          <p:nvSpPr>
            <p:cNvPr id="9" name="TextBox 9"/>
            <p:cNvSpPr txBox="1"/>
            <p:nvPr/>
          </p:nvSpPr>
          <p:spPr>
            <a:xfrm>
              <a:off x="0" y="-38100"/>
              <a:ext cx="3686021" cy="73924"/>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0" y="1596622"/>
            <a:ext cx="18288000" cy="7886700"/>
          </a:xfrm>
          <a:custGeom>
            <a:avLst/>
            <a:gdLst/>
            <a:ahLst/>
            <a:cxnLst/>
            <a:rect l="l" t="t" r="r" b="b"/>
            <a:pathLst>
              <a:path w="18288000" h="7886700">
                <a:moveTo>
                  <a:pt x="0" y="0"/>
                </a:moveTo>
                <a:lnTo>
                  <a:pt x="18288000" y="0"/>
                </a:lnTo>
                <a:lnTo>
                  <a:pt x="18288000" y="7886700"/>
                </a:lnTo>
                <a:lnTo>
                  <a:pt x="0" y="7886700"/>
                </a:lnTo>
                <a:lnTo>
                  <a:pt x="0" y="0"/>
                </a:lnTo>
                <a:close/>
              </a:path>
            </a:pathLst>
          </a:custGeom>
          <a:blipFill>
            <a:blip r:embed="rId5"/>
            <a:stretch>
              <a:fillRect/>
            </a:stretch>
          </a:blipFill>
        </p:spPr>
      </p:sp>
      <p:sp>
        <p:nvSpPr>
          <p:cNvPr id="11" name="TextBox 11"/>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12" name="Freeform 12"/>
          <p:cNvSpPr/>
          <p:nvPr/>
        </p:nvSpPr>
        <p:spPr>
          <a:xfrm>
            <a:off x="14031179" y="-44832"/>
            <a:ext cx="4256821" cy="1358237"/>
          </a:xfrm>
          <a:custGeom>
            <a:avLst/>
            <a:gdLst/>
            <a:ahLst/>
            <a:cxnLst/>
            <a:rect l="l" t="t" r="r" b="b"/>
            <a:pathLst>
              <a:path w="4256821" h="1358237">
                <a:moveTo>
                  <a:pt x="0" y="0"/>
                </a:moveTo>
                <a:lnTo>
                  <a:pt x="4256821" y="0"/>
                </a:lnTo>
                <a:lnTo>
                  <a:pt x="4256821" y="1358237"/>
                </a:lnTo>
                <a:lnTo>
                  <a:pt x="0" y="1358237"/>
                </a:lnTo>
                <a:lnTo>
                  <a:pt x="0" y="0"/>
                </a:lnTo>
                <a:close/>
              </a:path>
            </a:pathLst>
          </a:custGeom>
          <a:blipFill>
            <a:blip r:embed="rId6"/>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979" y="4555229"/>
            <a:ext cx="3095732" cy="3661040"/>
          </a:xfrm>
          <a:custGeom>
            <a:avLst/>
            <a:gdLst/>
            <a:ahLst/>
            <a:cxnLst/>
            <a:rect l="l" t="t" r="r" b="b"/>
            <a:pathLst>
              <a:path w="3095732" h="3661040">
                <a:moveTo>
                  <a:pt x="0" y="0"/>
                </a:moveTo>
                <a:lnTo>
                  <a:pt x="3095732" y="0"/>
                </a:lnTo>
                <a:lnTo>
                  <a:pt x="3095732" y="3661040"/>
                </a:lnTo>
                <a:lnTo>
                  <a:pt x="0" y="3661040"/>
                </a:lnTo>
                <a:lnTo>
                  <a:pt x="0" y="0"/>
                </a:lnTo>
                <a:close/>
              </a:path>
            </a:pathLst>
          </a:custGeom>
          <a:blipFill>
            <a:blip r:embed="rId3"/>
            <a:stretch>
              <a:fillRect/>
            </a:stretch>
          </a:blipFill>
        </p:spPr>
      </p:sp>
      <p:sp>
        <p:nvSpPr>
          <p:cNvPr id="3" name="Freeform 3"/>
          <p:cNvSpPr/>
          <p:nvPr/>
        </p:nvSpPr>
        <p:spPr>
          <a:xfrm>
            <a:off x="3487975" y="2479044"/>
            <a:ext cx="14302890" cy="6579329"/>
          </a:xfrm>
          <a:custGeom>
            <a:avLst/>
            <a:gdLst/>
            <a:ahLst/>
            <a:cxnLst/>
            <a:rect l="l" t="t" r="r" b="b"/>
            <a:pathLst>
              <a:path w="14302890" h="6579329">
                <a:moveTo>
                  <a:pt x="0" y="0"/>
                </a:moveTo>
                <a:lnTo>
                  <a:pt x="14302890" y="0"/>
                </a:lnTo>
                <a:lnTo>
                  <a:pt x="14302890" y="6579329"/>
                </a:lnTo>
                <a:lnTo>
                  <a:pt x="0" y="6579329"/>
                </a:lnTo>
                <a:lnTo>
                  <a:pt x="0" y="0"/>
                </a:lnTo>
                <a:close/>
              </a:path>
            </a:pathLst>
          </a:custGeom>
          <a:blipFill>
            <a:blip r:embed="rId4"/>
            <a:stretch>
              <a:fillRect/>
            </a:stretch>
          </a:blipFill>
        </p:spPr>
      </p:sp>
      <p:sp>
        <p:nvSpPr>
          <p:cNvPr id="4" name="Freeform 4"/>
          <p:cNvSpPr/>
          <p:nvPr/>
        </p:nvSpPr>
        <p:spPr>
          <a:xfrm>
            <a:off x="12576962" y="1219872"/>
            <a:ext cx="4201635" cy="1447514"/>
          </a:xfrm>
          <a:custGeom>
            <a:avLst/>
            <a:gdLst/>
            <a:ahLst/>
            <a:cxnLst/>
            <a:rect l="l" t="t" r="r" b="b"/>
            <a:pathLst>
              <a:path w="4201635" h="1447514">
                <a:moveTo>
                  <a:pt x="0" y="0"/>
                </a:moveTo>
                <a:lnTo>
                  <a:pt x="4201635" y="0"/>
                </a:lnTo>
                <a:lnTo>
                  <a:pt x="4201635" y="1447515"/>
                </a:lnTo>
                <a:lnTo>
                  <a:pt x="0" y="1447515"/>
                </a:lnTo>
                <a:lnTo>
                  <a:pt x="0" y="0"/>
                </a:lnTo>
                <a:close/>
              </a:path>
            </a:pathLst>
          </a:custGeom>
          <a:blipFill>
            <a:blip r:embed="rId5"/>
            <a:stretch>
              <a:fillRect/>
            </a:stretch>
          </a:blipFill>
        </p:spPr>
      </p:sp>
      <p:sp>
        <p:nvSpPr>
          <p:cNvPr id="5" name="Freeform 5"/>
          <p:cNvSpPr/>
          <p:nvPr/>
        </p:nvSpPr>
        <p:spPr>
          <a:xfrm>
            <a:off x="0" y="0"/>
            <a:ext cx="4408424" cy="1398371"/>
          </a:xfrm>
          <a:custGeom>
            <a:avLst/>
            <a:gdLst/>
            <a:ahLst/>
            <a:cxnLst/>
            <a:rect l="l" t="t" r="r" b="b"/>
            <a:pathLst>
              <a:path w="4408424" h="1398371">
                <a:moveTo>
                  <a:pt x="0" y="0"/>
                </a:moveTo>
                <a:lnTo>
                  <a:pt x="4408424" y="0"/>
                </a:lnTo>
                <a:lnTo>
                  <a:pt x="4408424" y="1398371"/>
                </a:lnTo>
                <a:lnTo>
                  <a:pt x="0" y="1398371"/>
                </a:lnTo>
                <a:lnTo>
                  <a:pt x="0" y="0"/>
                </a:lnTo>
                <a:close/>
              </a:path>
            </a:pathLst>
          </a:custGeom>
          <a:blipFill>
            <a:blip r:embed="rId6"/>
            <a:stretch>
              <a:fillRect/>
            </a:stretch>
          </a:blipFill>
        </p:spPr>
      </p:sp>
      <p:sp>
        <p:nvSpPr>
          <p:cNvPr id="6" name="Freeform 6"/>
          <p:cNvSpPr/>
          <p:nvPr/>
        </p:nvSpPr>
        <p:spPr>
          <a:xfrm>
            <a:off x="5304019" y="136464"/>
            <a:ext cx="11301259" cy="1083408"/>
          </a:xfrm>
          <a:custGeom>
            <a:avLst/>
            <a:gdLst/>
            <a:ahLst/>
            <a:cxnLst/>
            <a:rect l="l" t="t" r="r" b="b"/>
            <a:pathLst>
              <a:path w="11301259" h="1083408">
                <a:moveTo>
                  <a:pt x="0" y="0"/>
                </a:moveTo>
                <a:lnTo>
                  <a:pt x="11301259" y="0"/>
                </a:lnTo>
                <a:lnTo>
                  <a:pt x="11301259" y="1083408"/>
                </a:lnTo>
                <a:lnTo>
                  <a:pt x="0" y="1083408"/>
                </a:lnTo>
                <a:lnTo>
                  <a:pt x="0" y="0"/>
                </a:lnTo>
                <a:close/>
              </a:path>
            </a:pathLst>
          </a:custGeom>
          <a:blipFill>
            <a:blip r:embed="rId7"/>
            <a:stretch>
              <a:fillRect t="-7394" b="-16475"/>
            </a:stretch>
          </a:blipFill>
        </p:spPr>
      </p:sp>
      <p:sp>
        <p:nvSpPr>
          <p:cNvPr id="7" name="TextBox 7"/>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sp>
      <p:sp>
        <p:nvSpPr>
          <p:cNvPr id="3" name="Freeform 3"/>
          <p:cNvSpPr/>
          <p:nvPr/>
        </p:nvSpPr>
        <p:spPr>
          <a:xfrm>
            <a:off x="176258" y="3518700"/>
            <a:ext cx="17971932" cy="5943517"/>
          </a:xfrm>
          <a:custGeom>
            <a:avLst/>
            <a:gdLst/>
            <a:ahLst/>
            <a:cxnLst/>
            <a:rect l="l" t="t" r="r" b="b"/>
            <a:pathLst>
              <a:path w="17971932" h="5943517">
                <a:moveTo>
                  <a:pt x="0" y="0"/>
                </a:moveTo>
                <a:lnTo>
                  <a:pt x="17971932" y="0"/>
                </a:lnTo>
                <a:lnTo>
                  <a:pt x="17971932" y="5943517"/>
                </a:lnTo>
                <a:lnTo>
                  <a:pt x="0" y="5943517"/>
                </a:lnTo>
                <a:lnTo>
                  <a:pt x="0" y="0"/>
                </a:lnTo>
                <a:close/>
              </a:path>
            </a:pathLst>
          </a:custGeom>
          <a:blipFill>
            <a:blip r:embed="rId4"/>
            <a:stretch>
              <a:fillRect l="-69663" t="-4809" r="-68956" b="-1617"/>
            </a:stretch>
          </a:blipFill>
        </p:spPr>
      </p:sp>
      <p:grpSp>
        <p:nvGrpSpPr>
          <p:cNvPr id="4" name="Group 4"/>
          <p:cNvGrpSpPr/>
          <p:nvPr/>
        </p:nvGrpSpPr>
        <p:grpSpPr>
          <a:xfrm>
            <a:off x="355748" y="3861559"/>
            <a:ext cx="672952" cy="672952"/>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BFEFA"/>
            </a:solidFill>
          </p:spPr>
        </p:sp>
        <p:sp>
          <p:nvSpPr>
            <p:cNvPr id="6" name="TextBox 6"/>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grpSp>
        <p:nvGrpSpPr>
          <p:cNvPr id="7" name="Group 7"/>
          <p:cNvGrpSpPr/>
          <p:nvPr/>
        </p:nvGrpSpPr>
        <p:grpSpPr>
          <a:xfrm>
            <a:off x="355748" y="4807024"/>
            <a:ext cx="672952" cy="672952"/>
            <a:chOff x="0" y="0"/>
            <a:chExt cx="812800" cy="812800"/>
          </a:xfrm>
        </p:grpSpPr>
        <p:sp>
          <p:nvSpPr>
            <p:cNvPr id="8" name="Freeform 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3D300"/>
            </a:solidFill>
          </p:spPr>
        </p:sp>
        <p:sp>
          <p:nvSpPr>
            <p:cNvPr id="9" name="TextBox 9"/>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355748" y="8421485"/>
            <a:ext cx="672952" cy="672952"/>
            <a:chOff x="0" y="0"/>
            <a:chExt cx="812800" cy="812800"/>
          </a:xfrm>
        </p:grpSpPr>
        <p:sp>
          <p:nvSpPr>
            <p:cNvPr id="11" name="Freeform 1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BFEFA"/>
            </a:solidFill>
          </p:spPr>
        </p:sp>
        <p:sp>
          <p:nvSpPr>
            <p:cNvPr id="12" name="TextBox 12"/>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sp>
        <p:nvSpPr>
          <p:cNvPr id="13" name="Freeform 13"/>
          <p:cNvSpPr/>
          <p:nvPr/>
        </p:nvSpPr>
        <p:spPr>
          <a:xfrm>
            <a:off x="3295278" y="275800"/>
            <a:ext cx="11697444" cy="1171257"/>
          </a:xfrm>
          <a:custGeom>
            <a:avLst/>
            <a:gdLst/>
            <a:ahLst/>
            <a:cxnLst/>
            <a:rect l="l" t="t" r="r" b="b"/>
            <a:pathLst>
              <a:path w="11697444" h="1171257">
                <a:moveTo>
                  <a:pt x="0" y="0"/>
                </a:moveTo>
                <a:lnTo>
                  <a:pt x="11697444" y="0"/>
                </a:lnTo>
                <a:lnTo>
                  <a:pt x="11697444" y="1171258"/>
                </a:lnTo>
                <a:lnTo>
                  <a:pt x="0" y="1171258"/>
                </a:lnTo>
                <a:lnTo>
                  <a:pt x="0" y="0"/>
                </a:lnTo>
                <a:close/>
              </a:path>
            </a:pathLst>
          </a:custGeom>
          <a:blipFill>
            <a:blip r:embed="rId5"/>
            <a:stretch>
              <a:fillRect t="-14299" r="-1544" b="-23875"/>
            </a:stretch>
          </a:blipFill>
        </p:spPr>
      </p:sp>
      <p:sp>
        <p:nvSpPr>
          <p:cNvPr id="14" name="TextBox 14"/>
          <p:cNvSpPr txBox="1"/>
          <p:nvPr/>
        </p:nvSpPr>
        <p:spPr>
          <a:xfrm>
            <a:off x="1209661" y="3780212"/>
            <a:ext cx="3422953" cy="754298"/>
          </a:xfrm>
          <a:prstGeom prst="rect">
            <a:avLst/>
          </a:prstGeom>
        </p:spPr>
        <p:txBody>
          <a:bodyPr lIns="0" tIns="0" rIns="0" bIns="0" rtlCol="0" anchor="t">
            <a:spAutoFit/>
          </a:bodyPr>
          <a:lstStyle/>
          <a:p>
            <a:pPr algn="ctr">
              <a:lnSpc>
                <a:spcPts val="6146"/>
              </a:lnSpc>
            </a:pPr>
            <a:r>
              <a:rPr lang="en-US" sz="4390" b="1">
                <a:solidFill>
                  <a:srgbClr val="FBFEFA"/>
                </a:solidFill>
                <a:latin typeface="Noto Sans T Chinese Bold"/>
                <a:ea typeface="Noto Sans T Chinese Bold"/>
                <a:cs typeface="Noto Sans T Chinese Bold"/>
                <a:sym typeface="Noto Sans T Chinese Bold"/>
              </a:rPr>
              <a:t>Service &amp; CII</a:t>
            </a:r>
          </a:p>
        </p:txBody>
      </p:sp>
      <p:sp>
        <p:nvSpPr>
          <p:cNvPr id="15" name="TextBox 15"/>
          <p:cNvSpPr txBox="1"/>
          <p:nvPr/>
        </p:nvSpPr>
        <p:spPr>
          <a:xfrm>
            <a:off x="1209661" y="8335760"/>
            <a:ext cx="3198778" cy="754298"/>
          </a:xfrm>
          <a:prstGeom prst="rect">
            <a:avLst/>
          </a:prstGeom>
        </p:spPr>
        <p:txBody>
          <a:bodyPr lIns="0" tIns="0" rIns="0" bIns="0" rtlCol="0" anchor="t">
            <a:spAutoFit/>
          </a:bodyPr>
          <a:lstStyle/>
          <a:p>
            <a:pPr algn="ctr">
              <a:lnSpc>
                <a:spcPts val="6146"/>
              </a:lnSpc>
            </a:pPr>
            <a:r>
              <a:rPr lang="en-US" sz="4390" b="1">
                <a:solidFill>
                  <a:srgbClr val="FBFEFA"/>
                </a:solidFill>
                <a:latin typeface="Noto Sans T Chinese Bold"/>
                <a:ea typeface="Noto Sans T Chinese Bold"/>
                <a:cs typeface="Noto Sans T Chinese Bold"/>
                <a:sym typeface="Noto Sans T Chinese Bold"/>
              </a:rPr>
              <a:t>Future Plan</a:t>
            </a:r>
          </a:p>
        </p:txBody>
      </p:sp>
      <p:sp>
        <p:nvSpPr>
          <p:cNvPr id="16" name="TextBox 16"/>
          <p:cNvSpPr txBox="1"/>
          <p:nvPr/>
        </p:nvSpPr>
        <p:spPr>
          <a:xfrm>
            <a:off x="1874845" y="7604715"/>
            <a:ext cx="13164883" cy="764782"/>
          </a:xfrm>
          <a:prstGeom prst="rect">
            <a:avLst/>
          </a:prstGeom>
        </p:spPr>
        <p:txBody>
          <a:bodyPr lIns="0" tIns="0" rIns="0" bIns="0" rtlCol="0" anchor="t">
            <a:spAutoFit/>
          </a:bodyPr>
          <a:lstStyle/>
          <a:p>
            <a:pPr algn="l">
              <a:lnSpc>
                <a:spcPts val="6146"/>
              </a:lnSpc>
            </a:pPr>
            <a:r>
              <a:rPr lang="en-US" sz="4390" b="1">
                <a:solidFill>
                  <a:srgbClr val="F3D300"/>
                </a:solidFill>
                <a:latin typeface="Arimo Bold"/>
                <a:ea typeface="Arimo Bold"/>
                <a:cs typeface="Arimo Bold"/>
                <a:sym typeface="Arimo Bold"/>
              </a:rPr>
              <a:t>What solution we have been providing...</a:t>
            </a:r>
          </a:p>
        </p:txBody>
      </p:sp>
      <p:sp>
        <p:nvSpPr>
          <p:cNvPr id="17" name="TextBox 17"/>
          <p:cNvSpPr txBox="1"/>
          <p:nvPr/>
        </p:nvSpPr>
        <p:spPr>
          <a:xfrm>
            <a:off x="1874845" y="5427098"/>
            <a:ext cx="9431422" cy="745732"/>
          </a:xfrm>
          <a:prstGeom prst="rect">
            <a:avLst/>
          </a:prstGeom>
        </p:spPr>
        <p:txBody>
          <a:bodyPr lIns="0" tIns="0" rIns="0" bIns="0" rtlCol="0" anchor="t">
            <a:spAutoFit/>
          </a:bodyPr>
          <a:lstStyle/>
          <a:p>
            <a:pPr algn="l">
              <a:lnSpc>
                <a:spcPts val="6146"/>
              </a:lnSpc>
            </a:pPr>
            <a:r>
              <a:rPr lang="en-US" sz="4390" b="1">
                <a:solidFill>
                  <a:srgbClr val="F3D300"/>
                </a:solidFill>
                <a:latin typeface="Noto Sans T Chinese Bold"/>
                <a:ea typeface="Noto Sans T Chinese Bold"/>
                <a:cs typeface="Noto Sans T Chinese Bold"/>
                <a:sym typeface="Noto Sans T Chinese Bold"/>
              </a:rPr>
              <a:t>Loading Performance </a:t>
            </a:r>
          </a:p>
        </p:txBody>
      </p:sp>
      <p:sp>
        <p:nvSpPr>
          <p:cNvPr id="18" name="TextBox 18"/>
          <p:cNvSpPr txBox="1"/>
          <p:nvPr/>
        </p:nvSpPr>
        <p:spPr>
          <a:xfrm>
            <a:off x="1874845" y="6162859"/>
            <a:ext cx="10825461" cy="745732"/>
          </a:xfrm>
          <a:prstGeom prst="rect">
            <a:avLst/>
          </a:prstGeom>
        </p:spPr>
        <p:txBody>
          <a:bodyPr lIns="0" tIns="0" rIns="0" bIns="0" rtlCol="0" anchor="t">
            <a:spAutoFit/>
          </a:bodyPr>
          <a:lstStyle/>
          <a:p>
            <a:pPr algn="l">
              <a:lnSpc>
                <a:spcPts val="6146"/>
              </a:lnSpc>
            </a:pPr>
            <a:r>
              <a:rPr lang="en-US" sz="4390" b="1">
                <a:solidFill>
                  <a:srgbClr val="F3D300"/>
                </a:solidFill>
                <a:latin typeface="Noto Sans T Chinese Bold"/>
                <a:ea typeface="Noto Sans T Chinese Bold"/>
                <a:cs typeface="Noto Sans T Chinese Bold"/>
                <a:sym typeface="Noto Sans T Chinese Bold"/>
              </a:rPr>
              <a:t>CAN/CAJ Waiting Time Comparison </a:t>
            </a:r>
          </a:p>
        </p:txBody>
      </p:sp>
      <p:sp>
        <p:nvSpPr>
          <p:cNvPr id="19" name="TextBox 19"/>
          <p:cNvSpPr txBox="1"/>
          <p:nvPr/>
        </p:nvSpPr>
        <p:spPr>
          <a:xfrm>
            <a:off x="1778704" y="6887559"/>
            <a:ext cx="6947789" cy="745732"/>
          </a:xfrm>
          <a:prstGeom prst="rect">
            <a:avLst/>
          </a:prstGeom>
        </p:spPr>
        <p:txBody>
          <a:bodyPr lIns="0" tIns="0" rIns="0" bIns="0" rtlCol="0" anchor="t">
            <a:spAutoFit/>
          </a:bodyPr>
          <a:lstStyle/>
          <a:p>
            <a:pPr algn="l">
              <a:lnSpc>
                <a:spcPts val="6146"/>
              </a:lnSpc>
            </a:pPr>
            <a:r>
              <a:rPr lang="en-US" sz="4390" b="1">
                <a:solidFill>
                  <a:srgbClr val="F3D300"/>
                </a:solidFill>
                <a:latin typeface="Noto Sans T Chinese Bold"/>
                <a:ea typeface="Noto Sans T Chinese Bold"/>
                <a:cs typeface="Noto Sans T Chinese Bold"/>
                <a:sym typeface="Noto Sans T Chinese Bold"/>
              </a:rPr>
              <a:t> Annual Voyages Review </a:t>
            </a:r>
          </a:p>
        </p:txBody>
      </p:sp>
      <p:sp>
        <p:nvSpPr>
          <p:cNvPr id="20" name="TextBox 20"/>
          <p:cNvSpPr txBox="1"/>
          <p:nvPr/>
        </p:nvSpPr>
        <p:spPr>
          <a:xfrm>
            <a:off x="1209661" y="4721299"/>
            <a:ext cx="10145537" cy="745732"/>
          </a:xfrm>
          <a:prstGeom prst="rect">
            <a:avLst/>
          </a:prstGeom>
        </p:spPr>
        <p:txBody>
          <a:bodyPr lIns="0" tIns="0" rIns="0" bIns="0" rtlCol="0" anchor="t">
            <a:spAutoFit/>
          </a:bodyPr>
          <a:lstStyle/>
          <a:p>
            <a:pPr algn="l">
              <a:lnSpc>
                <a:spcPts val="6146"/>
              </a:lnSpc>
            </a:pPr>
            <a:r>
              <a:rPr lang="en-US" sz="4390" b="1">
                <a:solidFill>
                  <a:srgbClr val="F3D300"/>
                </a:solidFill>
                <a:latin typeface="Noto Sans T Chinese Bold"/>
                <a:ea typeface="Noto Sans T Chinese Bold"/>
                <a:cs typeface="Noto Sans T Chinese Bold"/>
                <a:sym typeface="Noto Sans T Chinese Bold"/>
              </a:rPr>
              <a:t>Feeder Review in 2024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33861" y="873357"/>
            <a:ext cx="1088269" cy="2447563"/>
          </a:xfrm>
          <a:custGeom>
            <a:avLst/>
            <a:gdLst/>
            <a:ahLst/>
            <a:cxnLst/>
            <a:rect l="l" t="t" r="r" b="b"/>
            <a:pathLst>
              <a:path w="1088269" h="2447563">
                <a:moveTo>
                  <a:pt x="0" y="0"/>
                </a:moveTo>
                <a:lnTo>
                  <a:pt x="1088269" y="0"/>
                </a:lnTo>
                <a:lnTo>
                  <a:pt x="1088269" y="2447564"/>
                </a:lnTo>
                <a:lnTo>
                  <a:pt x="0" y="2447564"/>
                </a:lnTo>
                <a:lnTo>
                  <a:pt x="0" y="0"/>
                </a:lnTo>
                <a:close/>
              </a:path>
            </a:pathLst>
          </a:custGeom>
          <a:blipFill>
            <a:blip r:embed="rId3"/>
            <a:stretch>
              <a:fillRect l="-18267" r="-99428"/>
            </a:stretch>
          </a:blipFill>
        </p:spPr>
      </p:sp>
      <p:sp>
        <p:nvSpPr>
          <p:cNvPr id="3" name="Freeform 3"/>
          <p:cNvSpPr/>
          <p:nvPr/>
        </p:nvSpPr>
        <p:spPr>
          <a:xfrm>
            <a:off x="5642229" y="186111"/>
            <a:ext cx="11301259" cy="982121"/>
          </a:xfrm>
          <a:custGeom>
            <a:avLst/>
            <a:gdLst/>
            <a:ahLst/>
            <a:cxnLst/>
            <a:rect l="l" t="t" r="r" b="b"/>
            <a:pathLst>
              <a:path w="11301259" h="982121">
                <a:moveTo>
                  <a:pt x="0" y="0"/>
                </a:moveTo>
                <a:lnTo>
                  <a:pt x="11301259" y="0"/>
                </a:lnTo>
                <a:lnTo>
                  <a:pt x="11301259" y="982121"/>
                </a:lnTo>
                <a:lnTo>
                  <a:pt x="0" y="982121"/>
                </a:lnTo>
                <a:lnTo>
                  <a:pt x="0" y="0"/>
                </a:lnTo>
                <a:close/>
              </a:path>
            </a:pathLst>
          </a:custGeom>
          <a:blipFill>
            <a:blip r:embed="rId4"/>
            <a:stretch>
              <a:fillRect t="-9789" b="-8157"/>
            </a:stretch>
          </a:blipFill>
        </p:spPr>
      </p:sp>
      <p:sp>
        <p:nvSpPr>
          <p:cNvPr id="4" name="Freeform 4"/>
          <p:cNvSpPr/>
          <p:nvPr/>
        </p:nvSpPr>
        <p:spPr>
          <a:xfrm>
            <a:off x="2083308" y="1781169"/>
            <a:ext cx="13450553" cy="7380991"/>
          </a:xfrm>
          <a:custGeom>
            <a:avLst/>
            <a:gdLst/>
            <a:ahLst/>
            <a:cxnLst/>
            <a:rect l="l" t="t" r="r" b="b"/>
            <a:pathLst>
              <a:path w="13450553" h="7380991">
                <a:moveTo>
                  <a:pt x="0" y="0"/>
                </a:moveTo>
                <a:lnTo>
                  <a:pt x="13450553" y="0"/>
                </a:lnTo>
                <a:lnTo>
                  <a:pt x="13450553" y="7380990"/>
                </a:lnTo>
                <a:lnTo>
                  <a:pt x="0" y="7380990"/>
                </a:lnTo>
                <a:lnTo>
                  <a:pt x="0" y="0"/>
                </a:lnTo>
                <a:close/>
              </a:path>
            </a:pathLst>
          </a:custGeom>
          <a:blipFill>
            <a:blip r:embed="rId5"/>
            <a:stretch>
              <a:fillRect/>
            </a:stretch>
          </a:blipFill>
        </p:spPr>
      </p:sp>
      <p:pic>
        <p:nvPicPr>
          <p:cNvPr id="5" name="Picture 5"/>
          <p:cNvPicPr>
            <a:picLocks noChangeAspect="1"/>
          </p:cNvPicPr>
          <p:nvPr/>
        </p:nvPicPr>
        <p:blipFill>
          <a:blip r:embed="rId6"/>
          <a:srcRect/>
          <a:stretch>
            <a:fillRect/>
          </a:stretch>
        </p:blipFill>
        <p:spPr>
          <a:xfrm>
            <a:off x="14734548" y="6239318"/>
            <a:ext cx="2686894" cy="3018982"/>
          </a:xfrm>
          <a:prstGeom prst="rect">
            <a:avLst/>
          </a:prstGeom>
        </p:spPr>
      </p:pic>
      <p:sp>
        <p:nvSpPr>
          <p:cNvPr id="6" name="Freeform 6"/>
          <p:cNvSpPr/>
          <p:nvPr/>
        </p:nvSpPr>
        <p:spPr>
          <a:xfrm>
            <a:off x="18664" y="17015"/>
            <a:ext cx="4389760" cy="1320313"/>
          </a:xfrm>
          <a:custGeom>
            <a:avLst/>
            <a:gdLst/>
            <a:ahLst/>
            <a:cxnLst/>
            <a:rect l="l" t="t" r="r" b="b"/>
            <a:pathLst>
              <a:path w="4389760" h="1320313">
                <a:moveTo>
                  <a:pt x="0" y="0"/>
                </a:moveTo>
                <a:lnTo>
                  <a:pt x="4389760" y="0"/>
                </a:lnTo>
                <a:lnTo>
                  <a:pt x="4389760" y="1320314"/>
                </a:lnTo>
                <a:lnTo>
                  <a:pt x="0" y="1320314"/>
                </a:lnTo>
                <a:lnTo>
                  <a:pt x="0" y="0"/>
                </a:lnTo>
                <a:close/>
              </a:path>
            </a:pathLst>
          </a:custGeom>
          <a:blipFill>
            <a:blip r:embed="rId7"/>
            <a:stretch>
              <a:fillRect/>
            </a:stretch>
          </a:blipFill>
        </p:spPr>
      </p:sp>
      <p:sp>
        <p:nvSpPr>
          <p:cNvPr id="7" name="TextBox 7"/>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46232" y="1172911"/>
            <a:ext cx="5480742" cy="1973485"/>
          </a:xfrm>
          <a:custGeom>
            <a:avLst/>
            <a:gdLst/>
            <a:ahLst/>
            <a:cxnLst/>
            <a:rect l="l" t="t" r="r" b="b"/>
            <a:pathLst>
              <a:path w="5480742" h="1973485">
                <a:moveTo>
                  <a:pt x="0" y="0"/>
                </a:moveTo>
                <a:lnTo>
                  <a:pt x="5480742" y="0"/>
                </a:lnTo>
                <a:lnTo>
                  <a:pt x="5480742" y="1973485"/>
                </a:lnTo>
                <a:lnTo>
                  <a:pt x="0" y="1973485"/>
                </a:lnTo>
                <a:lnTo>
                  <a:pt x="0" y="0"/>
                </a:lnTo>
                <a:close/>
              </a:path>
            </a:pathLst>
          </a:custGeom>
          <a:blipFill>
            <a:blip r:embed="rId3"/>
            <a:stretch>
              <a:fillRect t="-16740"/>
            </a:stretch>
          </a:blipFill>
        </p:spPr>
      </p:sp>
      <p:sp>
        <p:nvSpPr>
          <p:cNvPr id="3" name="Freeform 3"/>
          <p:cNvSpPr/>
          <p:nvPr/>
        </p:nvSpPr>
        <p:spPr>
          <a:xfrm>
            <a:off x="5486712" y="209781"/>
            <a:ext cx="11515934" cy="963130"/>
          </a:xfrm>
          <a:custGeom>
            <a:avLst/>
            <a:gdLst/>
            <a:ahLst/>
            <a:cxnLst/>
            <a:rect l="l" t="t" r="r" b="b"/>
            <a:pathLst>
              <a:path w="11515934" h="963130">
                <a:moveTo>
                  <a:pt x="0" y="0"/>
                </a:moveTo>
                <a:lnTo>
                  <a:pt x="11515934" y="0"/>
                </a:lnTo>
                <a:lnTo>
                  <a:pt x="11515934" y="963130"/>
                </a:lnTo>
                <a:lnTo>
                  <a:pt x="0" y="963130"/>
                </a:lnTo>
                <a:lnTo>
                  <a:pt x="0" y="0"/>
                </a:lnTo>
                <a:close/>
              </a:path>
            </a:pathLst>
          </a:custGeom>
          <a:blipFill>
            <a:blip r:embed="rId4"/>
            <a:stretch>
              <a:fillRect l="-796" t="-5586" b="-16439"/>
            </a:stretch>
          </a:blipFill>
        </p:spPr>
      </p:sp>
      <p:sp>
        <p:nvSpPr>
          <p:cNvPr id="4" name="Freeform 4"/>
          <p:cNvSpPr/>
          <p:nvPr/>
        </p:nvSpPr>
        <p:spPr>
          <a:xfrm>
            <a:off x="0" y="2334845"/>
            <a:ext cx="12278273" cy="5617310"/>
          </a:xfrm>
          <a:custGeom>
            <a:avLst/>
            <a:gdLst/>
            <a:ahLst/>
            <a:cxnLst/>
            <a:rect l="l" t="t" r="r" b="b"/>
            <a:pathLst>
              <a:path w="12278273" h="5617310">
                <a:moveTo>
                  <a:pt x="0" y="0"/>
                </a:moveTo>
                <a:lnTo>
                  <a:pt x="12278273" y="0"/>
                </a:lnTo>
                <a:lnTo>
                  <a:pt x="12278273" y="5617310"/>
                </a:lnTo>
                <a:lnTo>
                  <a:pt x="0" y="5617310"/>
                </a:lnTo>
                <a:lnTo>
                  <a:pt x="0" y="0"/>
                </a:lnTo>
                <a:close/>
              </a:path>
            </a:pathLst>
          </a:custGeom>
          <a:blipFill>
            <a:blip r:embed="rId5"/>
            <a:stretch>
              <a:fillRect/>
            </a:stretch>
          </a:blipFill>
        </p:spPr>
      </p:sp>
      <p:sp>
        <p:nvSpPr>
          <p:cNvPr id="5" name="Freeform 5"/>
          <p:cNvSpPr/>
          <p:nvPr/>
        </p:nvSpPr>
        <p:spPr>
          <a:xfrm>
            <a:off x="12278273" y="3014085"/>
            <a:ext cx="5840391" cy="1849668"/>
          </a:xfrm>
          <a:custGeom>
            <a:avLst/>
            <a:gdLst/>
            <a:ahLst/>
            <a:cxnLst/>
            <a:rect l="l" t="t" r="r" b="b"/>
            <a:pathLst>
              <a:path w="5840391" h="1849668">
                <a:moveTo>
                  <a:pt x="0" y="0"/>
                </a:moveTo>
                <a:lnTo>
                  <a:pt x="5840391" y="0"/>
                </a:lnTo>
                <a:lnTo>
                  <a:pt x="5840391" y="1849668"/>
                </a:lnTo>
                <a:lnTo>
                  <a:pt x="0" y="1849668"/>
                </a:lnTo>
                <a:lnTo>
                  <a:pt x="0" y="0"/>
                </a:lnTo>
                <a:close/>
              </a:path>
            </a:pathLst>
          </a:custGeom>
          <a:blipFill>
            <a:blip r:embed="rId6"/>
            <a:stretch>
              <a:fillRect/>
            </a:stretch>
          </a:blipFill>
        </p:spPr>
      </p:sp>
      <p:sp>
        <p:nvSpPr>
          <p:cNvPr id="6" name="Freeform 6"/>
          <p:cNvSpPr/>
          <p:nvPr/>
        </p:nvSpPr>
        <p:spPr>
          <a:xfrm>
            <a:off x="12278273" y="5905046"/>
            <a:ext cx="5859494" cy="1864384"/>
          </a:xfrm>
          <a:custGeom>
            <a:avLst/>
            <a:gdLst/>
            <a:ahLst/>
            <a:cxnLst/>
            <a:rect l="l" t="t" r="r" b="b"/>
            <a:pathLst>
              <a:path w="5859494" h="1864384">
                <a:moveTo>
                  <a:pt x="0" y="0"/>
                </a:moveTo>
                <a:lnTo>
                  <a:pt x="5859493" y="0"/>
                </a:lnTo>
                <a:lnTo>
                  <a:pt x="5859493" y="1864384"/>
                </a:lnTo>
                <a:lnTo>
                  <a:pt x="0" y="1864384"/>
                </a:lnTo>
                <a:lnTo>
                  <a:pt x="0" y="0"/>
                </a:lnTo>
                <a:close/>
              </a:path>
            </a:pathLst>
          </a:custGeom>
          <a:blipFill>
            <a:blip r:embed="rId7"/>
            <a:stretch>
              <a:fillRect/>
            </a:stretch>
          </a:blipFill>
        </p:spPr>
      </p:sp>
      <p:sp>
        <p:nvSpPr>
          <p:cNvPr id="7" name="Freeform 7"/>
          <p:cNvSpPr/>
          <p:nvPr/>
        </p:nvSpPr>
        <p:spPr>
          <a:xfrm>
            <a:off x="6176" y="25890"/>
            <a:ext cx="4402248" cy="1330912"/>
          </a:xfrm>
          <a:custGeom>
            <a:avLst/>
            <a:gdLst/>
            <a:ahLst/>
            <a:cxnLst/>
            <a:rect l="l" t="t" r="r" b="b"/>
            <a:pathLst>
              <a:path w="4402248" h="1330912">
                <a:moveTo>
                  <a:pt x="0" y="0"/>
                </a:moveTo>
                <a:lnTo>
                  <a:pt x="4402248" y="0"/>
                </a:lnTo>
                <a:lnTo>
                  <a:pt x="4402248" y="1330912"/>
                </a:lnTo>
                <a:lnTo>
                  <a:pt x="0" y="1330912"/>
                </a:lnTo>
                <a:lnTo>
                  <a:pt x="0" y="0"/>
                </a:lnTo>
                <a:close/>
              </a:path>
            </a:pathLst>
          </a:custGeom>
          <a:blipFill>
            <a:blip r:embed="rId8"/>
            <a:stretch>
              <a:fillRect/>
            </a:stretch>
          </a:blipFill>
        </p:spPr>
      </p:sp>
      <p:sp>
        <p:nvSpPr>
          <p:cNvPr id="8" name="TextBox 8"/>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71146" y="1100253"/>
            <a:ext cx="2265137" cy="2470248"/>
          </a:xfrm>
          <a:custGeom>
            <a:avLst/>
            <a:gdLst/>
            <a:ahLst/>
            <a:cxnLst/>
            <a:rect l="l" t="t" r="r" b="b"/>
            <a:pathLst>
              <a:path w="2265137" h="2470248">
                <a:moveTo>
                  <a:pt x="0" y="0"/>
                </a:moveTo>
                <a:lnTo>
                  <a:pt x="2265137" y="0"/>
                </a:lnTo>
                <a:lnTo>
                  <a:pt x="2265137" y="2470248"/>
                </a:lnTo>
                <a:lnTo>
                  <a:pt x="0" y="2470248"/>
                </a:lnTo>
                <a:lnTo>
                  <a:pt x="0" y="0"/>
                </a:lnTo>
                <a:close/>
              </a:path>
            </a:pathLst>
          </a:custGeom>
          <a:blipFill>
            <a:blip r:embed="rId3"/>
            <a:stretch>
              <a:fillRect/>
            </a:stretch>
          </a:blipFill>
        </p:spPr>
      </p:sp>
      <p:sp>
        <p:nvSpPr>
          <p:cNvPr id="3" name="Freeform 3"/>
          <p:cNvSpPr/>
          <p:nvPr/>
        </p:nvSpPr>
        <p:spPr>
          <a:xfrm>
            <a:off x="1494491" y="148822"/>
            <a:ext cx="10815565" cy="951430"/>
          </a:xfrm>
          <a:custGeom>
            <a:avLst/>
            <a:gdLst/>
            <a:ahLst/>
            <a:cxnLst/>
            <a:rect l="l" t="t" r="r" b="b"/>
            <a:pathLst>
              <a:path w="10815565" h="951430">
                <a:moveTo>
                  <a:pt x="0" y="0"/>
                </a:moveTo>
                <a:lnTo>
                  <a:pt x="10815565" y="0"/>
                </a:lnTo>
                <a:lnTo>
                  <a:pt x="10815565" y="951431"/>
                </a:lnTo>
                <a:lnTo>
                  <a:pt x="0" y="951431"/>
                </a:lnTo>
                <a:lnTo>
                  <a:pt x="0" y="0"/>
                </a:lnTo>
                <a:close/>
              </a:path>
            </a:pathLst>
          </a:custGeom>
          <a:blipFill>
            <a:blip r:embed="rId4"/>
            <a:stretch>
              <a:fillRect l="-2222" t="-16841" r="-2268" b="-27181"/>
            </a:stretch>
          </a:blipFill>
        </p:spPr>
      </p:sp>
      <p:sp>
        <p:nvSpPr>
          <p:cNvPr id="4" name="Freeform 4"/>
          <p:cNvSpPr/>
          <p:nvPr/>
        </p:nvSpPr>
        <p:spPr>
          <a:xfrm>
            <a:off x="336492" y="1300506"/>
            <a:ext cx="11766277" cy="8986494"/>
          </a:xfrm>
          <a:custGeom>
            <a:avLst/>
            <a:gdLst/>
            <a:ahLst/>
            <a:cxnLst/>
            <a:rect l="l" t="t" r="r" b="b"/>
            <a:pathLst>
              <a:path w="11766277" h="8986494">
                <a:moveTo>
                  <a:pt x="0" y="0"/>
                </a:moveTo>
                <a:lnTo>
                  <a:pt x="11766277" y="0"/>
                </a:lnTo>
                <a:lnTo>
                  <a:pt x="11766277" y="8986494"/>
                </a:lnTo>
                <a:lnTo>
                  <a:pt x="0" y="8986494"/>
                </a:lnTo>
                <a:lnTo>
                  <a:pt x="0" y="0"/>
                </a:lnTo>
                <a:close/>
              </a:path>
            </a:pathLst>
          </a:custGeom>
          <a:blipFill>
            <a:blip r:embed="rId5"/>
            <a:stretch>
              <a:fillRect/>
            </a:stretch>
          </a:blipFill>
        </p:spPr>
      </p:sp>
      <p:sp>
        <p:nvSpPr>
          <p:cNvPr id="5" name="Freeform 5"/>
          <p:cNvSpPr/>
          <p:nvPr/>
        </p:nvSpPr>
        <p:spPr>
          <a:xfrm>
            <a:off x="12310056" y="3500908"/>
            <a:ext cx="5680073" cy="4962050"/>
          </a:xfrm>
          <a:custGeom>
            <a:avLst/>
            <a:gdLst/>
            <a:ahLst/>
            <a:cxnLst/>
            <a:rect l="l" t="t" r="r" b="b"/>
            <a:pathLst>
              <a:path w="5680073" h="4962050">
                <a:moveTo>
                  <a:pt x="0" y="0"/>
                </a:moveTo>
                <a:lnTo>
                  <a:pt x="5680073" y="0"/>
                </a:lnTo>
                <a:lnTo>
                  <a:pt x="5680073" y="4962051"/>
                </a:lnTo>
                <a:lnTo>
                  <a:pt x="0" y="4962051"/>
                </a:lnTo>
                <a:lnTo>
                  <a:pt x="0" y="0"/>
                </a:lnTo>
                <a:close/>
              </a:path>
            </a:pathLst>
          </a:custGeom>
          <a:blipFill>
            <a:blip r:embed="rId6"/>
            <a:stretch>
              <a:fillRect/>
            </a:stretch>
          </a:blipFill>
        </p:spPr>
      </p:sp>
      <p:sp>
        <p:nvSpPr>
          <p:cNvPr id="6" name="Freeform 6"/>
          <p:cNvSpPr/>
          <p:nvPr/>
        </p:nvSpPr>
        <p:spPr>
          <a:xfrm>
            <a:off x="13886491" y="0"/>
            <a:ext cx="4401509" cy="1379063"/>
          </a:xfrm>
          <a:custGeom>
            <a:avLst/>
            <a:gdLst/>
            <a:ahLst/>
            <a:cxnLst/>
            <a:rect l="l" t="t" r="r" b="b"/>
            <a:pathLst>
              <a:path w="4401509" h="1379063">
                <a:moveTo>
                  <a:pt x="0" y="0"/>
                </a:moveTo>
                <a:lnTo>
                  <a:pt x="4401509" y="0"/>
                </a:lnTo>
                <a:lnTo>
                  <a:pt x="4401509" y="1379063"/>
                </a:lnTo>
                <a:lnTo>
                  <a:pt x="0" y="1379063"/>
                </a:lnTo>
                <a:lnTo>
                  <a:pt x="0" y="0"/>
                </a:lnTo>
                <a:close/>
              </a:path>
            </a:pathLst>
          </a:custGeom>
          <a:blipFill>
            <a:blip r:embed="rId7"/>
            <a:stretch>
              <a:fillRect/>
            </a:stretch>
          </a:blipFill>
        </p:spPr>
      </p:sp>
      <p:sp>
        <p:nvSpPr>
          <p:cNvPr id="7" name="TextBox 7"/>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17139" y="652983"/>
            <a:ext cx="2413034" cy="1592560"/>
          </a:xfrm>
          <a:custGeom>
            <a:avLst/>
            <a:gdLst/>
            <a:ahLst/>
            <a:cxnLst/>
            <a:rect l="l" t="t" r="r" b="b"/>
            <a:pathLst>
              <a:path w="2413034" h="1592560">
                <a:moveTo>
                  <a:pt x="0" y="0"/>
                </a:moveTo>
                <a:lnTo>
                  <a:pt x="2413034" y="0"/>
                </a:lnTo>
                <a:lnTo>
                  <a:pt x="2413034" y="1592560"/>
                </a:lnTo>
                <a:lnTo>
                  <a:pt x="0" y="1592560"/>
                </a:lnTo>
                <a:lnTo>
                  <a:pt x="0" y="0"/>
                </a:lnTo>
                <a:close/>
              </a:path>
            </a:pathLst>
          </a:custGeom>
          <a:blipFill>
            <a:blip r:embed="rId3"/>
            <a:stretch>
              <a:fillRect t="-62524" b="-2715"/>
            </a:stretch>
          </a:blipFill>
        </p:spPr>
      </p:sp>
      <p:sp>
        <p:nvSpPr>
          <p:cNvPr id="3" name="Freeform 3"/>
          <p:cNvSpPr/>
          <p:nvPr/>
        </p:nvSpPr>
        <p:spPr>
          <a:xfrm>
            <a:off x="1313922" y="168443"/>
            <a:ext cx="11012837" cy="916536"/>
          </a:xfrm>
          <a:custGeom>
            <a:avLst/>
            <a:gdLst/>
            <a:ahLst/>
            <a:cxnLst/>
            <a:rect l="l" t="t" r="r" b="b"/>
            <a:pathLst>
              <a:path w="11012837" h="916536">
                <a:moveTo>
                  <a:pt x="0" y="0"/>
                </a:moveTo>
                <a:lnTo>
                  <a:pt x="11012837" y="0"/>
                </a:lnTo>
                <a:lnTo>
                  <a:pt x="11012837" y="916536"/>
                </a:lnTo>
                <a:lnTo>
                  <a:pt x="0" y="916536"/>
                </a:lnTo>
                <a:lnTo>
                  <a:pt x="0" y="0"/>
                </a:lnTo>
                <a:close/>
              </a:path>
            </a:pathLst>
          </a:custGeom>
          <a:blipFill>
            <a:blip r:embed="rId4"/>
            <a:stretch>
              <a:fillRect t="-21289" r="-2618" b="-28216"/>
            </a:stretch>
          </a:blipFill>
        </p:spPr>
      </p:sp>
      <p:sp>
        <p:nvSpPr>
          <p:cNvPr id="4" name="Freeform 4"/>
          <p:cNvSpPr/>
          <p:nvPr/>
        </p:nvSpPr>
        <p:spPr>
          <a:xfrm>
            <a:off x="176258" y="1084979"/>
            <a:ext cx="11871726" cy="9156069"/>
          </a:xfrm>
          <a:custGeom>
            <a:avLst/>
            <a:gdLst/>
            <a:ahLst/>
            <a:cxnLst/>
            <a:rect l="l" t="t" r="r" b="b"/>
            <a:pathLst>
              <a:path w="11871726" h="9156069">
                <a:moveTo>
                  <a:pt x="0" y="0"/>
                </a:moveTo>
                <a:lnTo>
                  <a:pt x="11871726" y="0"/>
                </a:lnTo>
                <a:lnTo>
                  <a:pt x="11871726" y="9156069"/>
                </a:lnTo>
                <a:lnTo>
                  <a:pt x="0" y="9156069"/>
                </a:lnTo>
                <a:lnTo>
                  <a:pt x="0" y="0"/>
                </a:lnTo>
                <a:close/>
              </a:path>
            </a:pathLst>
          </a:custGeom>
          <a:blipFill>
            <a:blip r:embed="rId5"/>
            <a:stretch>
              <a:fillRect/>
            </a:stretch>
          </a:blipFill>
        </p:spPr>
      </p:sp>
      <p:sp>
        <p:nvSpPr>
          <p:cNvPr id="5" name="Freeform 5"/>
          <p:cNvSpPr/>
          <p:nvPr/>
        </p:nvSpPr>
        <p:spPr>
          <a:xfrm>
            <a:off x="12326759" y="7878570"/>
            <a:ext cx="5549669" cy="1635170"/>
          </a:xfrm>
          <a:custGeom>
            <a:avLst/>
            <a:gdLst/>
            <a:ahLst/>
            <a:cxnLst/>
            <a:rect l="l" t="t" r="r" b="b"/>
            <a:pathLst>
              <a:path w="5549669" h="1635170">
                <a:moveTo>
                  <a:pt x="0" y="0"/>
                </a:moveTo>
                <a:lnTo>
                  <a:pt x="5549669" y="0"/>
                </a:lnTo>
                <a:lnTo>
                  <a:pt x="5549669" y="1635170"/>
                </a:lnTo>
                <a:lnTo>
                  <a:pt x="0" y="1635170"/>
                </a:lnTo>
                <a:lnTo>
                  <a:pt x="0" y="0"/>
                </a:lnTo>
                <a:close/>
              </a:path>
            </a:pathLst>
          </a:custGeom>
          <a:blipFill>
            <a:blip r:embed="rId6"/>
            <a:stretch>
              <a:fillRect/>
            </a:stretch>
          </a:blipFill>
        </p:spPr>
      </p:sp>
      <p:sp>
        <p:nvSpPr>
          <p:cNvPr id="6" name="Freeform 6"/>
          <p:cNvSpPr/>
          <p:nvPr/>
        </p:nvSpPr>
        <p:spPr>
          <a:xfrm>
            <a:off x="12167597" y="2219271"/>
            <a:ext cx="5867993" cy="5659299"/>
          </a:xfrm>
          <a:custGeom>
            <a:avLst/>
            <a:gdLst/>
            <a:ahLst/>
            <a:cxnLst/>
            <a:rect l="l" t="t" r="r" b="b"/>
            <a:pathLst>
              <a:path w="5867993" h="5659299">
                <a:moveTo>
                  <a:pt x="0" y="0"/>
                </a:moveTo>
                <a:lnTo>
                  <a:pt x="5867993" y="0"/>
                </a:lnTo>
                <a:lnTo>
                  <a:pt x="5867993" y="5659299"/>
                </a:lnTo>
                <a:lnTo>
                  <a:pt x="0" y="5659299"/>
                </a:lnTo>
                <a:lnTo>
                  <a:pt x="0" y="0"/>
                </a:lnTo>
                <a:close/>
              </a:path>
            </a:pathLst>
          </a:custGeom>
          <a:blipFill>
            <a:blip r:embed="rId7"/>
            <a:stretch>
              <a:fillRect/>
            </a:stretch>
          </a:blipFill>
        </p:spPr>
      </p:sp>
      <p:sp>
        <p:nvSpPr>
          <p:cNvPr id="7" name="TextBox 7"/>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8" name="Freeform 8"/>
          <p:cNvSpPr/>
          <p:nvPr/>
        </p:nvSpPr>
        <p:spPr>
          <a:xfrm>
            <a:off x="13886491" y="0"/>
            <a:ext cx="4401509" cy="1379063"/>
          </a:xfrm>
          <a:custGeom>
            <a:avLst/>
            <a:gdLst/>
            <a:ahLst/>
            <a:cxnLst/>
            <a:rect l="l" t="t" r="r" b="b"/>
            <a:pathLst>
              <a:path w="4401509" h="1379063">
                <a:moveTo>
                  <a:pt x="0" y="0"/>
                </a:moveTo>
                <a:lnTo>
                  <a:pt x="4401509" y="0"/>
                </a:lnTo>
                <a:lnTo>
                  <a:pt x="4401509" y="1379063"/>
                </a:lnTo>
                <a:lnTo>
                  <a:pt x="0" y="1379063"/>
                </a:lnTo>
                <a:lnTo>
                  <a:pt x="0" y="0"/>
                </a:lnTo>
                <a:close/>
              </a:path>
            </a:pathLst>
          </a:custGeom>
          <a:blipFill>
            <a:blip r:embed="rId8"/>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27661" y="334820"/>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General</a:t>
            </a:r>
          </a:p>
        </p:txBody>
      </p:sp>
      <p:sp>
        <p:nvSpPr>
          <p:cNvPr id="6" name="Freeform 6"/>
          <p:cNvSpPr/>
          <p:nvPr/>
        </p:nvSpPr>
        <p:spPr>
          <a:xfrm>
            <a:off x="50018" y="1500479"/>
            <a:ext cx="18187964" cy="8548343"/>
          </a:xfrm>
          <a:custGeom>
            <a:avLst/>
            <a:gdLst/>
            <a:ahLst/>
            <a:cxnLst/>
            <a:rect l="l" t="t" r="r" b="b"/>
            <a:pathLst>
              <a:path w="18187964" h="8548343">
                <a:moveTo>
                  <a:pt x="0" y="0"/>
                </a:moveTo>
                <a:lnTo>
                  <a:pt x="18187964" y="0"/>
                </a:lnTo>
                <a:lnTo>
                  <a:pt x="18187964" y="8548344"/>
                </a:lnTo>
                <a:lnTo>
                  <a:pt x="0" y="8548344"/>
                </a:lnTo>
                <a:lnTo>
                  <a:pt x="0" y="0"/>
                </a:lnTo>
                <a:close/>
              </a:path>
            </a:pathLst>
          </a:custGeom>
          <a:blipFill>
            <a:blip r:embed="rId2"/>
            <a:stretch>
              <a:fillRect/>
            </a:stretch>
          </a:blipFill>
        </p:spPr>
      </p:sp>
      <p:sp>
        <p:nvSpPr>
          <p:cNvPr id="7" name="TextBox 7"/>
          <p:cNvSpPr txBox="1"/>
          <p:nvPr/>
        </p:nvSpPr>
        <p:spPr>
          <a:xfrm>
            <a:off x="730083" y="559518"/>
            <a:ext cx="12092096" cy="491545"/>
          </a:xfrm>
          <a:prstGeom prst="rect">
            <a:avLst/>
          </a:prstGeom>
        </p:spPr>
        <p:txBody>
          <a:bodyPr lIns="0" tIns="0" rIns="0" bIns="0" rtlCol="0" anchor="t">
            <a:spAutoFit/>
          </a:bodyPr>
          <a:lstStyle/>
          <a:p>
            <a:pPr marL="0" lvl="0" indent="0" algn="l">
              <a:lnSpc>
                <a:spcPts val="3600"/>
              </a:lnSpc>
              <a:spcBef>
                <a:spcPct val="0"/>
              </a:spcBef>
            </a:pPr>
            <a:r>
              <a:rPr lang="en-US" sz="3600" b="1" u="none" strike="noStrike">
                <a:solidFill>
                  <a:srgbClr val="0D0D0D"/>
                </a:solidFill>
                <a:latin typeface="Neue Montreal Bold"/>
                <a:ea typeface="Neue Montreal Bold"/>
                <a:cs typeface="Neue Montreal Bold"/>
                <a:sym typeface="Neue Montreal Bold"/>
              </a:rPr>
              <a:t>What Took Place In 2024 - </a:t>
            </a:r>
            <a:r>
              <a:rPr lang="en-US" sz="3600" b="1" u="none" strike="noStrike">
                <a:solidFill>
                  <a:srgbClr val="5271FF"/>
                </a:solidFill>
                <a:latin typeface="Neue Montreal Bold"/>
                <a:ea typeface="Neue Montreal Bold"/>
                <a:cs typeface="Neue Montreal Bold"/>
                <a:sym typeface="Neue Montreal Bold"/>
              </a:rPr>
              <a:t>Alphaliner / Drewry</a:t>
            </a:r>
          </a:p>
        </p:txBody>
      </p:sp>
      <p:grpSp>
        <p:nvGrpSpPr>
          <p:cNvPr id="8" name="Group 3">
            <a:extLst>
              <a:ext uri="{FF2B5EF4-FFF2-40B4-BE49-F238E27FC236}">
                <a16:creationId xmlns:a16="http://schemas.microsoft.com/office/drawing/2014/main" id="{47C95136-E833-8BE5-7E8A-AB18DE5CBD48}"/>
              </a:ext>
            </a:extLst>
          </p:cNvPr>
          <p:cNvGrpSpPr/>
          <p:nvPr/>
        </p:nvGrpSpPr>
        <p:grpSpPr>
          <a:xfrm>
            <a:off x="15077342" y="283943"/>
            <a:ext cx="1973653" cy="955436"/>
            <a:chOff x="0" y="-27769"/>
            <a:chExt cx="519810" cy="251638"/>
          </a:xfrm>
        </p:grpSpPr>
        <p:sp>
          <p:nvSpPr>
            <p:cNvPr id="9" name="Freeform 4">
              <a:extLst>
                <a:ext uri="{FF2B5EF4-FFF2-40B4-BE49-F238E27FC236}">
                  <a16:creationId xmlns:a16="http://schemas.microsoft.com/office/drawing/2014/main" id="{778A0CDD-825F-C164-17E7-58289ACB8D15}"/>
                </a:ext>
              </a:extLst>
            </p:cNvPr>
            <p:cNvSpPr/>
            <p:nvPr/>
          </p:nvSpPr>
          <p:spPr>
            <a:xfrm>
              <a:off x="0" y="0"/>
              <a:ext cx="519810" cy="204013"/>
            </a:xfrm>
            <a:custGeom>
              <a:avLst/>
              <a:gdLst/>
              <a:ahLst/>
              <a:cxnLst/>
              <a:rect l="l" t="t" r="r" b="b"/>
              <a:pathLst>
                <a:path w="519810" h="204013">
                  <a:moveTo>
                    <a:pt x="102006" y="0"/>
                  </a:moveTo>
                  <a:lnTo>
                    <a:pt x="417804" y="0"/>
                  </a:lnTo>
                  <a:cubicBezTo>
                    <a:pt x="474140" y="0"/>
                    <a:pt x="519810" y="45670"/>
                    <a:pt x="519810" y="102006"/>
                  </a:cubicBezTo>
                  <a:lnTo>
                    <a:pt x="519810" y="102006"/>
                  </a:lnTo>
                  <a:cubicBezTo>
                    <a:pt x="519810" y="158343"/>
                    <a:pt x="474140" y="204013"/>
                    <a:pt x="417804" y="204013"/>
                  </a:cubicBezTo>
                  <a:lnTo>
                    <a:pt x="102006" y="204013"/>
                  </a:lnTo>
                  <a:cubicBezTo>
                    <a:pt x="45670" y="204013"/>
                    <a:pt x="0" y="158343"/>
                    <a:pt x="0" y="102006"/>
                  </a:cubicBezTo>
                  <a:lnTo>
                    <a:pt x="0" y="102006"/>
                  </a:lnTo>
                  <a:cubicBezTo>
                    <a:pt x="0" y="45670"/>
                    <a:pt x="45670" y="0"/>
                    <a:pt x="102006" y="0"/>
                  </a:cubicBezTo>
                  <a:close/>
                </a:path>
              </a:pathLst>
            </a:custGeom>
            <a:gradFill rotWithShape="1">
              <a:gsLst>
                <a:gs pos="0">
                  <a:srgbClr val="FFDE59">
                    <a:alpha val="100000"/>
                  </a:srgbClr>
                </a:gs>
                <a:gs pos="100000">
                  <a:srgbClr val="FF914D">
                    <a:alpha val="100000"/>
                  </a:srgbClr>
                </a:gs>
              </a:gsLst>
              <a:lin ang="0"/>
            </a:gradFill>
          </p:spPr>
        </p:sp>
        <p:sp>
          <p:nvSpPr>
            <p:cNvPr id="10" name="TextBox 5">
              <a:extLst>
                <a:ext uri="{FF2B5EF4-FFF2-40B4-BE49-F238E27FC236}">
                  <a16:creationId xmlns:a16="http://schemas.microsoft.com/office/drawing/2014/main" id="{EC0EB334-2E57-C58F-348A-FBA507A7EEB6}"/>
                </a:ext>
              </a:extLst>
            </p:cNvPr>
            <p:cNvSpPr txBox="1"/>
            <p:nvPr/>
          </p:nvSpPr>
          <p:spPr>
            <a:xfrm>
              <a:off x="0" y="-27769"/>
              <a:ext cx="519810" cy="251638"/>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General</a:t>
              </a:r>
            </a:p>
          </p:txBody>
        </p:sp>
      </p:grpSp>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843373" y="7642857"/>
            <a:ext cx="3570665" cy="1160466"/>
          </a:xfrm>
          <a:prstGeom prst="rect">
            <a:avLst/>
          </a:prstGeom>
        </p:spPr>
      </p:pic>
      <p:pic>
        <p:nvPicPr>
          <p:cNvPr id="3" name="Picture 3"/>
          <p:cNvPicPr>
            <a:picLocks noChangeAspect="1"/>
          </p:cNvPicPr>
          <p:nvPr/>
        </p:nvPicPr>
        <p:blipFill>
          <a:blip r:embed="rId3"/>
          <a:srcRect/>
          <a:stretch>
            <a:fillRect/>
          </a:stretch>
        </p:blipFill>
        <p:spPr>
          <a:xfrm rot="-2700000">
            <a:off x="3704335" y="4305864"/>
            <a:ext cx="2101150" cy="682874"/>
          </a:xfrm>
          <a:prstGeom prst="rect">
            <a:avLst/>
          </a:prstGeom>
        </p:spPr>
      </p:pic>
      <p:pic>
        <p:nvPicPr>
          <p:cNvPr id="4" name="Picture 4"/>
          <p:cNvPicPr>
            <a:picLocks noChangeAspect="1"/>
          </p:cNvPicPr>
          <p:nvPr/>
        </p:nvPicPr>
        <p:blipFill>
          <a:blip r:embed="rId3"/>
          <a:srcRect/>
          <a:stretch>
            <a:fillRect/>
          </a:stretch>
        </p:blipFill>
        <p:spPr>
          <a:xfrm rot="-7602694">
            <a:off x="13447750" y="4243860"/>
            <a:ext cx="2101150" cy="682874"/>
          </a:xfrm>
          <a:prstGeom prst="rect">
            <a:avLst/>
          </a:prstGeom>
        </p:spPr>
      </p:pic>
      <p:sp>
        <p:nvSpPr>
          <p:cNvPr id="5" name="Freeform 5"/>
          <p:cNvSpPr/>
          <p:nvPr/>
        </p:nvSpPr>
        <p:spPr>
          <a:xfrm>
            <a:off x="7983015" y="3600995"/>
            <a:ext cx="3291383" cy="4041861"/>
          </a:xfrm>
          <a:custGeom>
            <a:avLst/>
            <a:gdLst/>
            <a:ahLst/>
            <a:cxnLst/>
            <a:rect l="l" t="t" r="r" b="b"/>
            <a:pathLst>
              <a:path w="3291383" h="4041861">
                <a:moveTo>
                  <a:pt x="0" y="0"/>
                </a:moveTo>
                <a:lnTo>
                  <a:pt x="3291383" y="0"/>
                </a:lnTo>
                <a:lnTo>
                  <a:pt x="3291383" y="4041862"/>
                </a:lnTo>
                <a:lnTo>
                  <a:pt x="0" y="4041862"/>
                </a:lnTo>
                <a:lnTo>
                  <a:pt x="0" y="0"/>
                </a:lnTo>
                <a:close/>
              </a:path>
            </a:pathLst>
          </a:custGeom>
          <a:blipFill>
            <a:blip r:embed="rId4"/>
            <a:stretch>
              <a:fillRect/>
            </a:stretch>
          </a:blipFill>
        </p:spPr>
      </p:sp>
      <p:sp>
        <p:nvSpPr>
          <p:cNvPr id="6" name="Freeform 6"/>
          <p:cNvSpPr/>
          <p:nvPr/>
        </p:nvSpPr>
        <p:spPr>
          <a:xfrm>
            <a:off x="4098801" y="312775"/>
            <a:ext cx="11301259" cy="984301"/>
          </a:xfrm>
          <a:custGeom>
            <a:avLst/>
            <a:gdLst/>
            <a:ahLst/>
            <a:cxnLst/>
            <a:rect l="l" t="t" r="r" b="b"/>
            <a:pathLst>
              <a:path w="11301259" h="984301">
                <a:moveTo>
                  <a:pt x="0" y="0"/>
                </a:moveTo>
                <a:lnTo>
                  <a:pt x="11301259" y="0"/>
                </a:lnTo>
                <a:lnTo>
                  <a:pt x="11301259" y="984302"/>
                </a:lnTo>
                <a:lnTo>
                  <a:pt x="0" y="984302"/>
                </a:lnTo>
                <a:lnTo>
                  <a:pt x="0" y="0"/>
                </a:lnTo>
                <a:close/>
              </a:path>
            </a:pathLst>
          </a:custGeom>
          <a:blipFill>
            <a:blip r:embed="rId5"/>
            <a:stretch>
              <a:fillRect t="-4284" b="-17706"/>
            </a:stretch>
          </a:blipFill>
        </p:spPr>
      </p:sp>
      <p:sp>
        <p:nvSpPr>
          <p:cNvPr id="7" name="Freeform 7"/>
          <p:cNvSpPr/>
          <p:nvPr/>
        </p:nvSpPr>
        <p:spPr>
          <a:xfrm>
            <a:off x="4098801" y="1537667"/>
            <a:ext cx="11301259" cy="2175492"/>
          </a:xfrm>
          <a:custGeom>
            <a:avLst/>
            <a:gdLst/>
            <a:ahLst/>
            <a:cxnLst/>
            <a:rect l="l" t="t" r="r" b="b"/>
            <a:pathLst>
              <a:path w="11301259" h="2175492">
                <a:moveTo>
                  <a:pt x="0" y="0"/>
                </a:moveTo>
                <a:lnTo>
                  <a:pt x="11301259" y="0"/>
                </a:lnTo>
                <a:lnTo>
                  <a:pt x="11301259" y="2175492"/>
                </a:lnTo>
                <a:lnTo>
                  <a:pt x="0" y="2175492"/>
                </a:lnTo>
                <a:lnTo>
                  <a:pt x="0" y="0"/>
                </a:lnTo>
                <a:close/>
              </a:path>
            </a:pathLst>
          </a:custGeom>
          <a:blipFill>
            <a:blip r:embed="rId6"/>
            <a:stretch>
              <a:fillRect/>
            </a:stretch>
          </a:blipFill>
        </p:spPr>
      </p:sp>
      <p:sp>
        <p:nvSpPr>
          <p:cNvPr id="8" name="Freeform 8"/>
          <p:cNvSpPr/>
          <p:nvPr/>
        </p:nvSpPr>
        <p:spPr>
          <a:xfrm>
            <a:off x="1846000" y="5540355"/>
            <a:ext cx="5124848" cy="4205003"/>
          </a:xfrm>
          <a:custGeom>
            <a:avLst/>
            <a:gdLst/>
            <a:ahLst/>
            <a:cxnLst/>
            <a:rect l="l" t="t" r="r" b="b"/>
            <a:pathLst>
              <a:path w="5124848" h="4205003">
                <a:moveTo>
                  <a:pt x="0" y="0"/>
                </a:moveTo>
                <a:lnTo>
                  <a:pt x="5124848" y="0"/>
                </a:lnTo>
                <a:lnTo>
                  <a:pt x="5124848" y="4205003"/>
                </a:lnTo>
                <a:lnTo>
                  <a:pt x="0" y="4205003"/>
                </a:lnTo>
                <a:lnTo>
                  <a:pt x="0" y="0"/>
                </a:lnTo>
                <a:close/>
              </a:path>
            </a:pathLst>
          </a:custGeom>
          <a:blipFill>
            <a:blip r:embed="rId7"/>
            <a:stretch>
              <a:fillRect/>
            </a:stretch>
          </a:blipFill>
        </p:spPr>
      </p:sp>
      <p:sp>
        <p:nvSpPr>
          <p:cNvPr id="9" name="Freeform 9"/>
          <p:cNvSpPr/>
          <p:nvPr/>
        </p:nvSpPr>
        <p:spPr>
          <a:xfrm>
            <a:off x="12290339" y="5540355"/>
            <a:ext cx="5361882" cy="4205003"/>
          </a:xfrm>
          <a:custGeom>
            <a:avLst/>
            <a:gdLst/>
            <a:ahLst/>
            <a:cxnLst/>
            <a:rect l="l" t="t" r="r" b="b"/>
            <a:pathLst>
              <a:path w="5361882" h="4205003">
                <a:moveTo>
                  <a:pt x="0" y="0"/>
                </a:moveTo>
                <a:lnTo>
                  <a:pt x="5361882" y="0"/>
                </a:lnTo>
                <a:lnTo>
                  <a:pt x="5361882" y="4205003"/>
                </a:lnTo>
                <a:lnTo>
                  <a:pt x="0" y="4205003"/>
                </a:lnTo>
                <a:lnTo>
                  <a:pt x="0" y="0"/>
                </a:lnTo>
                <a:close/>
              </a:path>
            </a:pathLst>
          </a:custGeom>
          <a:blipFill>
            <a:blip r:embed="rId8"/>
            <a:stretch>
              <a:fillRect/>
            </a:stretch>
          </a:blipFill>
        </p:spPr>
      </p:sp>
      <p:sp>
        <p:nvSpPr>
          <p:cNvPr id="10" name="Freeform 10"/>
          <p:cNvSpPr/>
          <p:nvPr/>
        </p:nvSpPr>
        <p:spPr>
          <a:xfrm>
            <a:off x="0" y="0"/>
            <a:ext cx="3975565" cy="1211748"/>
          </a:xfrm>
          <a:custGeom>
            <a:avLst/>
            <a:gdLst/>
            <a:ahLst/>
            <a:cxnLst/>
            <a:rect l="l" t="t" r="r" b="b"/>
            <a:pathLst>
              <a:path w="3975565" h="1211748">
                <a:moveTo>
                  <a:pt x="0" y="0"/>
                </a:moveTo>
                <a:lnTo>
                  <a:pt x="3975565" y="0"/>
                </a:lnTo>
                <a:lnTo>
                  <a:pt x="3975565" y="1211748"/>
                </a:lnTo>
                <a:lnTo>
                  <a:pt x="0" y="1211748"/>
                </a:lnTo>
                <a:lnTo>
                  <a:pt x="0" y="0"/>
                </a:lnTo>
                <a:close/>
              </a:path>
            </a:pathLst>
          </a:custGeom>
          <a:blipFill>
            <a:blip r:embed="rId9"/>
            <a:stretch>
              <a:fillRect/>
            </a:stretch>
          </a:blipFill>
        </p:spPr>
      </p:sp>
      <p:sp>
        <p:nvSpPr>
          <p:cNvPr id="11" name="TextBox 11"/>
          <p:cNvSpPr txBox="1"/>
          <p:nvPr/>
        </p:nvSpPr>
        <p:spPr>
          <a:xfrm>
            <a:off x="1209982" y="5819321"/>
            <a:ext cx="3198443" cy="754298"/>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26831" y="95393"/>
            <a:ext cx="10756462" cy="1257265"/>
          </a:xfrm>
          <a:custGeom>
            <a:avLst/>
            <a:gdLst/>
            <a:ahLst/>
            <a:cxnLst/>
            <a:rect l="l" t="t" r="r" b="b"/>
            <a:pathLst>
              <a:path w="10756462" h="1257265">
                <a:moveTo>
                  <a:pt x="0" y="0"/>
                </a:moveTo>
                <a:lnTo>
                  <a:pt x="10756463" y="0"/>
                </a:lnTo>
                <a:lnTo>
                  <a:pt x="10756463" y="1257265"/>
                </a:lnTo>
                <a:lnTo>
                  <a:pt x="0" y="1257265"/>
                </a:lnTo>
                <a:lnTo>
                  <a:pt x="0" y="0"/>
                </a:lnTo>
                <a:close/>
              </a:path>
            </a:pathLst>
          </a:custGeom>
          <a:blipFill>
            <a:blip r:embed="rId3"/>
            <a:stretch>
              <a:fillRect l="-2234" r="-2830"/>
            </a:stretch>
          </a:blipFill>
        </p:spPr>
      </p:sp>
      <p:sp>
        <p:nvSpPr>
          <p:cNvPr id="3" name="Freeform 3"/>
          <p:cNvSpPr/>
          <p:nvPr/>
        </p:nvSpPr>
        <p:spPr>
          <a:xfrm>
            <a:off x="678426" y="1498447"/>
            <a:ext cx="16106332" cy="8012900"/>
          </a:xfrm>
          <a:custGeom>
            <a:avLst/>
            <a:gdLst/>
            <a:ahLst/>
            <a:cxnLst/>
            <a:rect l="l" t="t" r="r" b="b"/>
            <a:pathLst>
              <a:path w="16106332" h="8012900">
                <a:moveTo>
                  <a:pt x="0" y="0"/>
                </a:moveTo>
                <a:lnTo>
                  <a:pt x="16106332" y="0"/>
                </a:lnTo>
                <a:lnTo>
                  <a:pt x="16106332" y="8012900"/>
                </a:lnTo>
                <a:lnTo>
                  <a:pt x="0" y="8012900"/>
                </a:lnTo>
                <a:lnTo>
                  <a:pt x="0" y="0"/>
                </a:lnTo>
                <a:close/>
              </a:path>
            </a:pathLst>
          </a:custGeom>
          <a:blipFill>
            <a:blip r:embed="rId4"/>
            <a:stretch>
              <a:fillRect/>
            </a:stretch>
          </a:blipFill>
        </p:spPr>
      </p:sp>
      <p:sp>
        <p:nvSpPr>
          <p:cNvPr id="4" name="Freeform 4"/>
          <p:cNvSpPr/>
          <p:nvPr/>
        </p:nvSpPr>
        <p:spPr>
          <a:xfrm>
            <a:off x="16784758" y="1352658"/>
            <a:ext cx="949083" cy="8304478"/>
          </a:xfrm>
          <a:custGeom>
            <a:avLst/>
            <a:gdLst/>
            <a:ahLst/>
            <a:cxnLst/>
            <a:rect l="l" t="t" r="r" b="b"/>
            <a:pathLst>
              <a:path w="949083" h="8304478">
                <a:moveTo>
                  <a:pt x="0" y="0"/>
                </a:moveTo>
                <a:lnTo>
                  <a:pt x="949084" y="0"/>
                </a:lnTo>
                <a:lnTo>
                  <a:pt x="949084" y="8304478"/>
                </a:lnTo>
                <a:lnTo>
                  <a:pt x="0" y="8304478"/>
                </a:lnTo>
                <a:lnTo>
                  <a:pt x="0" y="0"/>
                </a:lnTo>
                <a:close/>
              </a:path>
            </a:pathLst>
          </a:custGeom>
          <a:blipFill>
            <a:blip r:embed="rId5"/>
            <a:stretch>
              <a:fillRect/>
            </a:stretch>
          </a:blipFill>
        </p:spPr>
      </p:sp>
      <p:sp>
        <p:nvSpPr>
          <p:cNvPr id="5" name="TextBox 5"/>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6" name="Freeform 6"/>
          <p:cNvSpPr/>
          <p:nvPr/>
        </p:nvSpPr>
        <p:spPr>
          <a:xfrm>
            <a:off x="0" y="0"/>
            <a:ext cx="4408424" cy="1343683"/>
          </a:xfrm>
          <a:custGeom>
            <a:avLst/>
            <a:gdLst/>
            <a:ahLst/>
            <a:cxnLst/>
            <a:rect l="l" t="t" r="r" b="b"/>
            <a:pathLst>
              <a:path w="4408424" h="1343683">
                <a:moveTo>
                  <a:pt x="0" y="0"/>
                </a:moveTo>
                <a:lnTo>
                  <a:pt x="4408424" y="0"/>
                </a:lnTo>
                <a:lnTo>
                  <a:pt x="4408424" y="1343683"/>
                </a:lnTo>
                <a:lnTo>
                  <a:pt x="0" y="1343683"/>
                </a:lnTo>
                <a:lnTo>
                  <a:pt x="0" y="0"/>
                </a:lnTo>
                <a:close/>
              </a:path>
            </a:pathLst>
          </a:custGeom>
          <a:blipFill>
            <a:blip r:embed="rId6"/>
            <a:stretch>
              <a:fillRect/>
            </a:stretch>
          </a:blipFill>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sp>
      <p:sp>
        <p:nvSpPr>
          <p:cNvPr id="3" name="Freeform 3"/>
          <p:cNvSpPr/>
          <p:nvPr/>
        </p:nvSpPr>
        <p:spPr>
          <a:xfrm>
            <a:off x="195220" y="3955871"/>
            <a:ext cx="17897560" cy="5574978"/>
          </a:xfrm>
          <a:custGeom>
            <a:avLst/>
            <a:gdLst/>
            <a:ahLst/>
            <a:cxnLst/>
            <a:rect l="l" t="t" r="r" b="b"/>
            <a:pathLst>
              <a:path w="17897560" h="5574978">
                <a:moveTo>
                  <a:pt x="0" y="0"/>
                </a:moveTo>
                <a:lnTo>
                  <a:pt x="17897560" y="0"/>
                </a:lnTo>
                <a:lnTo>
                  <a:pt x="17897560" y="5574978"/>
                </a:lnTo>
                <a:lnTo>
                  <a:pt x="0" y="5574978"/>
                </a:lnTo>
                <a:lnTo>
                  <a:pt x="0" y="0"/>
                </a:lnTo>
                <a:close/>
              </a:path>
            </a:pathLst>
          </a:custGeom>
          <a:blipFill>
            <a:blip r:embed="rId4"/>
            <a:stretch>
              <a:fillRect l="-64115" t="-7880" r="-63709"/>
            </a:stretch>
          </a:blipFill>
        </p:spPr>
      </p:sp>
      <p:grpSp>
        <p:nvGrpSpPr>
          <p:cNvPr id="4" name="Group 4"/>
          <p:cNvGrpSpPr/>
          <p:nvPr/>
        </p:nvGrpSpPr>
        <p:grpSpPr>
          <a:xfrm>
            <a:off x="355748" y="5905046"/>
            <a:ext cx="672952" cy="672952"/>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3D300"/>
            </a:solidFill>
          </p:spPr>
        </p:sp>
        <p:sp>
          <p:nvSpPr>
            <p:cNvPr id="6" name="TextBox 6"/>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sp>
        <p:nvSpPr>
          <p:cNvPr id="7" name="Freeform 7"/>
          <p:cNvSpPr/>
          <p:nvPr/>
        </p:nvSpPr>
        <p:spPr>
          <a:xfrm>
            <a:off x="3348574" y="204155"/>
            <a:ext cx="11590852" cy="1011023"/>
          </a:xfrm>
          <a:custGeom>
            <a:avLst/>
            <a:gdLst/>
            <a:ahLst/>
            <a:cxnLst/>
            <a:rect l="l" t="t" r="r" b="b"/>
            <a:pathLst>
              <a:path w="11590852" h="1011023">
                <a:moveTo>
                  <a:pt x="0" y="0"/>
                </a:moveTo>
                <a:lnTo>
                  <a:pt x="11590852" y="0"/>
                </a:lnTo>
                <a:lnTo>
                  <a:pt x="11590852" y="1011023"/>
                </a:lnTo>
                <a:lnTo>
                  <a:pt x="0" y="1011023"/>
                </a:lnTo>
                <a:lnTo>
                  <a:pt x="0" y="0"/>
                </a:lnTo>
                <a:close/>
              </a:path>
            </a:pathLst>
          </a:custGeom>
          <a:blipFill>
            <a:blip r:embed="rId5"/>
            <a:stretch>
              <a:fillRect t="-19384" b="-36818"/>
            </a:stretch>
          </a:blipFill>
        </p:spPr>
      </p:sp>
      <p:sp>
        <p:nvSpPr>
          <p:cNvPr id="8" name="TextBox 8"/>
          <p:cNvSpPr txBox="1"/>
          <p:nvPr/>
        </p:nvSpPr>
        <p:spPr>
          <a:xfrm>
            <a:off x="1209982" y="4101915"/>
            <a:ext cx="3422953" cy="754298"/>
          </a:xfrm>
          <a:prstGeom prst="rect">
            <a:avLst/>
          </a:prstGeom>
        </p:spPr>
        <p:txBody>
          <a:bodyPr lIns="0" tIns="0" rIns="0" bIns="0" rtlCol="0" anchor="t">
            <a:spAutoFit/>
          </a:bodyPr>
          <a:lstStyle/>
          <a:p>
            <a:pPr algn="ctr">
              <a:lnSpc>
                <a:spcPts val="6146"/>
              </a:lnSpc>
            </a:pPr>
            <a:r>
              <a:rPr lang="en-US" sz="4390" b="1">
                <a:solidFill>
                  <a:srgbClr val="FBFEFA"/>
                </a:solidFill>
                <a:latin typeface="Noto Sans T Chinese Bold"/>
                <a:ea typeface="Noto Sans T Chinese Bold"/>
                <a:cs typeface="Noto Sans T Chinese Bold"/>
                <a:sym typeface="Noto Sans T Chinese Bold"/>
              </a:rPr>
              <a:t>Service &amp; CII</a:t>
            </a:r>
          </a:p>
        </p:txBody>
      </p:sp>
      <p:sp>
        <p:nvSpPr>
          <p:cNvPr id="9" name="TextBox 9"/>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10" name="TextBox 10"/>
          <p:cNvSpPr txBox="1"/>
          <p:nvPr/>
        </p:nvSpPr>
        <p:spPr>
          <a:xfrm>
            <a:off x="1209982" y="5810536"/>
            <a:ext cx="3198465" cy="745732"/>
          </a:xfrm>
          <a:prstGeom prst="rect">
            <a:avLst/>
          </a:prstGeom>
        </p:spPr>
        <p:txBody>
          <a:bodyPr lIns="0" tIns="0" rIns="0" bIns="0" rtlCol="0" anchor="t">
            <a:spAutoFit/>
          </a:bodyPr>
          <a:lstStyle/>
          <a:p>
            <a:pPr algn="ctr">
              <a:lnSpc>
                <a:spcPts val="6146"/>
              </a:lnSpc>
            </a:pPr>
            <a:r>
              <a:rPr lang="en-US" sz="4390" b="1">
                <a:solidFill>
                  <a:srgbClr val="F3D300"/>
                </a:solidFill>
                <a:latin typeface="Noto Sans T Chinese Bold"/>
                <a:ea typeface="Noto Sans T Chinese Bold"/>
                <a:cs typeface="Noto Sans T Chinese Bold"/>
                <a:sym typeface="Noto Sans T Chinese Bold"/>
              </a:rPr>
              <a:t>Future Plan</a:t>
            </a:r>
          </a:p>
        </p:txBody>
      </p:sp>
      <p:sp>
        <p:nvSpPr>
          <p:cNvPr id="11" name="TextBox 11"/>
          <p:cNvSpPr txBox="1"/>
          <p:nvPr/>
        </p:nvSpPr>
        <p:spPr>
          <a:xfrm>
            <a:off x="1888162" y="6487866"/>
            <a:ext cx="12209233" cy="745732"/>
          </a:xfrm>
          <a:prstGeom prst="rect">
            <a:avLst/>
          </a:prstGeom>
        </p:spPr>
        <p:txBody>
          <a:bodyPr lIns="0" tIns="0" rIns="0" bIns="0" rtlCol="0" anchor="t">
            <a:spAutoFit/>
          </a:bodyPr>
          <a:lstStyle/>
          <a:p>
            <a:pPr algn="l">
              <a:lnSpc>
                <a:spcPts val="6146"/>
              </a:lnSpc>
            </a:pPr>
            <a:r>
              <a:rPr lang="en-US" sz="4390" b="1">
                <a:solidFill>
                  <a:srgbClr val="F3D300"/>
                </a:solidFill>
                <a:latin typeface="Noto Sans T Chinese Bold"/>
                <a:ea typeface="Noto Sans T Chinese Bold"/>
                <a:cs typeface="Noto Sans T Chinese Bold"/>
                <a:sym typeface="Noto Sans T Chinese Bold"/>
              </a:rPr>
              <a:t>Mother Vessel Service V.S. Feeder Service</a:t>
            </a:r>
          </a:p>
        </p:txBody>
      </p:sp>
      <p:sp>
        <p:nvSpPr>
          <p:cNvPr id="12" name="TextBox 12"/>
          <p:cNvSpPr txBox="1"/>
          <p:nvPr/>
        </p:nvSpPr>
        <p:spPr>
          <a:xfrm>
            <a:off x="1888162" y="7922180"/>
            <a:ext cx="9613436" cy="745732"/>
          </a:xfrm>
          <a:prstGeom prst="rect">
            <a:avLst/>
          </a:prstGeom>
        </p:spPr>
        <p:txBody>
          <a:bodyPr lIns="0" tIns="0" rIns="0" bIns="0" rtlCol="0" anchor="t">
            <a:spAutoFit/>
          </a:bodyPr>
          <a:lstStyle/>
          <a:p>
            <a:pPr algn="l">
              <a:lnSpc>
                <a:spcPts val="6146"/>
              </a:lnSpc>
            </a:pPr>
            <a:r>
              <a:rPr lang="en-US" sz="4390" b="1">
                <a:solidFill>
                  <a:srgbClr val="F3D300"/>
                </a:solidFill>
                <a:latin typeface="Noto Sans T Chinese Bold"/>
                <a:ea typeface="Noto Sans T Chinese Bold"/>
                <a:cs typeface="Noto Sans T Chinese Bold"/>
                <a:sym typeface="Noto Sans T Chinese Bold"/>
              </a:rPr>
              <a:t>Long Term Plan</a:t>
            </a:r>
          </a:p>
        </p:txBody>
      </p:sp>
      <p:sp>
        <p:nvSpPr>
          <p:cNvPr id="13" name="TextBox 13"/>
          <p:cNvSpPr txBox="1"/>
          <p:nvPr/>
        </p:nvSpPr>
        <p:spPr>
          <a:xfrm>
            <a:off x="1888162" y="7243123"/>
            <a:ext cx="12786077" cy="745732"/>
          </a:xfrm>
          <a:prstGeom prst="rect">
            <a:avLst/>
          </a:prstGeom>
        </p:spPr>
        <p:txBody>
          <a:bodyPr lIns="0" tIns="0" rIns="0" bIns="0" rtlCol="0" anchor="t">
            <a:spAutoFit/>
          </a:bodyPr>
          <a:lstStyle/>
          <a:p>
            <a:pPr algn="l">
              <a:lnSpc>
                <a:spcPts val="6146"/>
              </a:lnSpc>
            </a:pPr>
            <a:r>
              <a:rPr lang="en-US" sz="4390" b="1">
                <a:solidFill>
                  <a:srgbClr val="F3D300"/>
                </a:solidFill>
                <a:latin typeface="Noto Sans T Chinese Bold"/>
                <a:ea typeface="Noto Sans T Chinese Bold"/>
                <a:cs typeface="Noto Sans T Chinese Bold"/>
                <a:sym typeface="Noto Sans T Chinese Bold"/>
              </a:rPr>
              <a:t>2025 CAN Reshuffle &amp;  Feeder Space Analysis</a:t>
            </a:r>
          </a:p>
        </p:txBody>
      </p:sp>
      <p:grpSp>
        <p:nvGrpSpPr>
          <p:cNvPr id="14" name="Group 14"/>
          <p:cNvGrpSpPr/>
          <p:nvPr/>
        </p:nvGrpSpPr>
        <p:grpSpPr>
          <a:xfrm>
            <a:off x="355748" y="5047134"/>
            <a:ext cx="672952" cy="672952"/>
            <a:chOff x="0" y="0"/>
            <a:chExt cx="812800" cy="812800"/>
          </a:xfrm>
        </p:grpSpPr>
        <p:sp>
          <p:nvSpPr>
            <p:cNvPr id="15"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BFEFA"/>
            </a:solidFill>
          </p:spPr>
        </p:sp>
        <p:sp>
          <p:nvSpPr>
            <p:cNvPr id="16" name="TextBox 16"/>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a:off x="355748" y="4198034"/>
            <a:ext cx="672952" cy="672952"/>
            <a:chOff x="0" y="0"/>
            <a:chExt cx="812800" cy="812800"/>
          </a:xfrm>
        </p:grpSpPr>
        <p:sp>
          <p:nvSpPr>
            <p:cNvPr id="18" name="Freeform 1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BFEFA"/>
            </a:solidFill>
          </p:spPr>
        </p:sp>
        <p:sp>
          <p:nvSpPr>
            <p:cNvPr id="19" name="TextBox 19"/>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sp>
        <p:nvSpPr>
          <p:cNvPr id="20" name="TextBox 20"/>
          <p:cNvSpPr txBox="1"/>
          <p:nvPr/>
        </p:nvSpPr>
        <p:spPr>
          <a:xfrm>
            <a:off x="1209982" y="4974354"/>
            <a:ext cx="10145537" cy="745732"/>
          </a:xfrm>
          <a:prstGeom prst="rect">
            <a:avLst/>
          </a:prstGeom>
        </p:spPr>
        <p:txBody>
          <a:bodyPr lIns="0" tIns="0" rIns="0" bIns="0" rtlCol="0" anchor="t">
            <a:spAutoFit/>
          </a:bodyPr>
          <a:lstStyle/>
          <a:p>
            <a:pPr algn="l">
              <a:lnSpc>
                <a:spcPts val="6146"/>
              </a:lnSpc>
            </a:pPr>
            <a:r>
              <a:rPr lang="en-US" sz="4390" b="1">
                <a:solidFill>
                  <a:srgbClr val="FFFFFF"/>
                </a:solidFill>
                <a:latin typeface="Noto Sans T Chinese Bold"/>
                <a:ea typeface="Noto Sans T Chinese Bold"/>
                <a:cs typeface="Noto Sans T Chinese Bold"/>
                <a:sym typeface="Noto Sans T Chinese Bold"/>
              </a:rPr>
              <a:t>Feeder Review in 2024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60793" y="1846748"/>
            <a:ext cx="435520" cy="8125883"/>
          </a:xfrm>
          <a:custGeom>
            <a:avLst/>
            <a:gdLst/>
            <a:ahLst/>
            <a:cxnLst/>
            <a:rect l="l" t="t" r="r" b="b"/>
            <a:pathLst>
              <a:path w="435520" h="8125883">
                <a:moveTo>
                  <a:pt x="0" y="0"/>
                </a:moveTo>
                <a:lnTo>
                  <a:pt x="435520" y="0"/>
                </a:lnTo>
                <a:lnTo>
                  <a:pt x="435520" y="8125882"/>
                </a:lnTo>
                <a:lnTo>
                  <a:pt x="0" y="8125882"/>
                </a:lnTo>
                <a:lnTo>
                  <a:pt x="0" y="0"/>
                </a:lnTo>
                <a:close/>
              </a:path>
            </a:pathLst>
          </a:custGeom>
          <a:blipFill>
            <a:blip r:embed="rId3"/>
            <a:stretch>
              <a:fillRect/>
            </a:stretch>
          </a:blipFill>
        </p:spPr>
      </p:sp>
      <p:sp>
        <p:nvSpPr>
          <p:cNvPr id="3" name="Freeform 3"/>
          <p:cNvSpPr/>
          <p:nvPr/>
        </p:nvSpPr>
        <p:spPr>
          <a:xfrm>
            <a:off x="3673091" y="-53423"/>
            <a:ext cx="10941818" cy="1900171"/>
          </a:xfrm>
          <a:custGeom>
            <a:avLst/>
            <a:gdLst/>
            <a:ahLst/>
            <a:cxnLst/>
            <a:rect l="l" t="t" r="r" b="b"/>
            <a:pathLst>
              <a:path w="10941818" h="1900171">
                <a:moveTo>
                  <a:pt x="0" y="0"/>
                </a:moveTo>
                <a:lnTo>
                  <a:pt x="10941818" y="0"/>
                </a:lnTo>
                <a:lnTo>
                  <a:pt x="10941818" y="1900171"/>
                </a:lnTo>
                <a:lnTo>
                  <a:pt x="0" y="1900171"/>
                </a:lnTo>
                <a:lnTo>
                  <a:pt x="0" y="0"/>
                </a:lnTo>
                <a:close/>
              </a:path>
            </a:pathLst>
          </a:custGeom>
          <a:blipFill>
            <a:blip r:embed="rId4"/>
            <a:stretch>
              <a:fillRect/>
            </a:stretch>
          </a:blipFill>
        </p:spPr>
      </p:sp>
      <p:sp>
        <p:nvSpPr>
          <p:cNvPr id="4" name="Freeform 4"/>
          <p:cNvSpPr/>
          <p:nvPr/>
        </p:nvSpPr>
        <p:spPr>
          <a:xfrm>
            <a:off x="360688" y="6648784"/>
            <a:ext cx="8372396" cy="3323847"/>
          </a:xfrm>
          <a:custGeom>
            <a:avLst/>
            <a:gdLst/>
            <a:ahLst/>
            <a:cxnLst/>
            <a:rect l="l" t="t" r="r" b="b"/>
            <a:pathLst>
              <a:path w="8372396" h="3323847">
                <a:moveTo>
                  <a:pt x="0" y="0"/>
                </a:moveTo>
                <a:lnTo>
                  <a:pt x="8372396" y="0"/>
                </a:lnTo>
                <a:lnTo>
                  <a:pt x="8372396" y="3323846"/>
                </a:lnTo>
                <a:lnTo>
                  <a:pt x="0" y="3323846"/>
                </a:lnTo>
                <a:lnTo>
                  <a:pt x="0" y="0"/>
                </a:lnTo>
                <a:close/>
              </a:path>
            </a:pathLst>
          </a:custGeom>
          <a:blipFill>
            <a:blip r:embed="rId5"/>
            <a:stretch>
              <a:fillRect b="-482"/>
            </a:stretch>
          </a:blipFill>
        </p:spPr>
      </p:sp>
      <p:sp>
        <p:nvSpPr>
          <p:cNvPr id="5" name="Freeform 5"/>
          <p:cNvSpPr/>
          <p:nvPr/>
        </p:nvSpPr>
        <p:spPr>
          <a:xfrm>
            <a:off x="14366411" y="0"/>
            <a:ext cx="3965404" cy="837692"/>
          </a:xfrm>
          <a:custGeom>
            <a:avLst/>
            <a:gdLst/>
            <a:ahLst/>
            <a:cxnLst/>
            <a:rect l="l" t="t" r="r" b="b"/>
            <a:pathLst>
              <a:path w="3965404" h="837692">
                <a:moveTo>
                  <a:pt x="0" y="0"/>
                </a:moveTo>
                <a:lnTo>
                  <a:pt x="3965404" y="0"/>
                </a:lnTo>
                <a:lnTo>
                  <a:pt x="3965404" y="837692"/>
                </a:lnTo>
                <a:lnTo>
                  <a:pt x="0" y="837692"/>
                </a:lnTo>
                <a:lnTo>
                  <a:pt x="0" y="0"/>
                </a:lnTo>
                <a:close/>
              </a:path>
            </a:pathLst>
          </a:custGeom>
          <a:blipFill>
            <a:blip r:embed="rId6"/>
            <a:stretch>
              <a:fillRect/>
            </a:stretch>
          </a:blipFill>
        </p:spPr>
      </p:sp>
      <p:sp>
        <p:nvSpPr>
          <p:cNvPr id="6" name="Freeform 6"/>
          <p:cNvSpPr/>
          <p:nvPr/>
        </p:nvSpPr>
        <p:spPr>
          <a:xfrm>
            <a:off x="360688" y="1846748"/>
            <a:ext cx="8472615" cy="4662548"/>
          </a:xfrm>
          <a:custGeom>
            <a:avLst/>
            <a:gdLst/>
            <a:ahLst/>
            <a:cxnLst/>
            <a:rect l="l" t="t" r="r" b="b"/>
            <a:pathLst>
              <a:path w="8472615" h="4662548">
                <a:moveTo>
                  <a:pt x="0" y="0"/>
                </a:moveTo>
                <a:lnTo>
                  <a:pt x="8472615" y="0"/>
                </a:lnTo>
                <a:lnTo>
                  <a:pt x="8472615" y="4662547"/>
                </a:lnTo>
                <a:lnTo>
                  <a:pt x="0" y="4662547"/>
                </a:lnTo>
                <a:lnTo>
                  <a:pt x="0" y="0"/>
                </a:lnTo>
                <a:close/>
              </a:path>
            </a:pathLst>
          </a:custGeom>
          <a:blipFill>
            <a:blip r:embed="rId7"/>
            <a:stretch>
              <a:fillRect/>
            </a:stretch>
          </a:blipFill>
        </p:spPr>
      </p:sp>
      <p:sp>
        <p:nvSpPr>
          <p:cNvPr id="7" name="Freeform 7"/>
          <p:cNvSpPr/>
          <p:nvPr/>
        </p:nvSpPr>
        <p:spPr>
          <a:xfrm>
            <a:off x="9624913" y="1846748"/>
            <a:ext cx="8378724" cy="8213043"/>
          </a:xfrm>
          <a:custGeom>
            <a:avLst/>
            <a:gdLst/>
            <a:ahLst/>
            <a:cxnLst/>
            <a:rect l="l" t="t" r="r" b="b"/>
            <a:pathLst>
              <a:path w="8378724" h="8213043">
                <a:moveTo>
                  <a:pt x="0" y="0"/>
                </a:moveTo>
                <a:lnTo>
                  <a:pt x="8378724" y="0"/>
                </a:lnTo>
                <a:lnTo>
                  <a:pt x="8378724" y="8213043"/>
                </a:lnTo>
                <a:lnTo>
                  <a:pt x="0" y="8213043"/>
                </a:lnTo>
                <a:lnTo>
                  <a:pt x="0" y="0"/>
                </a:lnTo>
                <a:close/>
              </a:path>
            </a:pathLst>
          </a:custGeom>
          <a:blipFill>
            <a:blip r:embed="rId8"/>
            <a:stretch>
              <a:fillRect/>
            </a:stretch>
          </a:blipFill>
        </p:spPr>
      </p:sp>
      <p:sp>
        <p:nvSpPr>
          <p:cNvPr id="8" name="TextBox 8"/>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
        <p:nvSpPr>
          <p:cNvPr id="9" name="TextBox 9"/>
          <p:cNvSpPr txBox="1"/>
          <p:nvPr/>
        </p:nvSpPr>
        <p:spPr>
          <a:xfrm>
            <a:off x="4252789" y="311867"/>
            <a:ext cx="4580513" cy="669925"/>
          </a:xfrm>
          <a:prstGeom prst="rect">
            <a:avLst/>
          </a:prstGeom>
        </p:spPr>
        <p:txBody>
          <a:bodyPr lIns="0" tIns="0" rIns="0" bIns="0" rtlCol="0" anchor="t">
            <a:spAutoFit/>
          </a:bodyPr>
          <a:lstStyle/>
          <a:p>
            <a:pPr algn="ctr">
              <a:lnSpc>
                <a:spcPts val="5599"/>
              </a:lnSpc>
              <a:spcBef>
                <a:spcPct val="0"/>
              </a:spcBef>
            </a:pPr>
            <a:r>
              <a:rPr lang="en-US" sz="3999" b="1">
                <a:solidFill>
                  <a:srgbClr val="224F79"/>
                </a:solidFill>
                <a:latin typeface="Noto Sans T Chinese Bold"/>
                <a:ea typeface="Noto Sans T Chinese Bold"/>
                <a:cs typeface="Noto Sans T Chinese Bold"/>
                <a:sym typeface="Noto Sans T Chinese Bold"/>
              </a:rPr>
              <a:t>M.V. Service</a:t>
            </a:r>
          </a:p>
        </p:txBody>
      </p:sp>
      <p:sp>
        <p:nvSpPr>
          <p:cNvPr id="10" name="TextBox 10"/>
          <p:cNvSpPr txBox="1"/>
          <p:nvPr/>
        </p:nvSpPr>
        <p:spPr>
          <a:xfrm>
            <a:off x="9317677" y="613492"/>
            <a:ext cx="4700695" cy="669925"/>
          </a:xfrm>
          <a:prstGeom prst="rect">
            <a:avLst/>
          </a:prstGeom>
        </p:spPr>
        <p:txBody>
          <a:bodyPr lIns="0" tIns="0" rIns="0" bIns="0" rtlCol="0" anchor="t">
            <a:spAutoFit/>
          </a:bodyPr>
          <a:lstStyle/>
          <a:p>
            <a:pPr algn="ctr">
              <a:lnSpc>
                <a:spcPts val="5599"/>
              </a:lnSpc>
              <a:spcBef>
                <a:spcPct val="0"/>
              </a:spcBef>
            </a:pPr>
            <a:r>
              <a:rPr lang="en-US" sz="3999" b="1">
                <a:solidFill>
                  <a:srgbClr val="224F79"/>
                </a:solidFill>
                <a:latin typeface="Noto Sans T Chinese Bold"/>
                <a:ea typeface="Noto Sans T Chinese Bold"/>
                <a:cs typeface="Noto Sans T Chinese Bold"/>
                <a:sym typeface="Noto Sans T Chinese Bold"/>
              </a:rPr>
              <a:t>Feeder Service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4565" y="686109"/>
            <a:ext cx="4513378" cy="1256752"/>
          </a:xfrm>
          <a:custGeom>
            <a:avLst/>
            <a:gdLst/>
            <a:ahLst/>
            <a:cxnLst/>
            <a:rect l="l" t="t" r="r" b="b"/>
            <a:pathLst>
              <a:path w="4513378" h="1256752">
                <a:moveTo>
                  <a:pt x="0" y="0"/>
                </a:moveTo>
                <a:lnTo>
                  <a:pt x="4513378" y="0"/>
                </a:lnTo>
                <a:lnTo>
                  <a:pt x="4513378" y="1256751"/>
                </a:lnTo>
                <a:lnTo>
                  <a:pt x="0" y="1256751"/>
                </a:lnTo>
                <a:lnTo>
                  <a:pt x="0" y="0"/>
                </a:lnTo>
                <a:close/>
              </a:path>
            </a:pathLst>
          </a:custGeom>
          <a:blipFill>
            <a:blip r:embed="rId3"/>
            <a:stretch>
              <a:fillRect/>
            </a:stretch>
          </a:blipFill>
        </p:spPr>
      </p:sp>
      <p:sp>
        <p:nvSpPr>
          <p:cNvPr id="3" name="Freeform 3"/>
          <p:cNvSpPr/>
          <p:nvPr/>
        </p:nvSpPr>
        <p:spPr>
          <a:xfrm>
            <a:off x="707308" y="1815088"/>
            <a:ext cx="11254334" cy="1758490"/>
          </a:xfrm>
          <a:custGeom>
            <a:avLst/>
            <a:gdLst/>
            <a:ahLst/>
            <a:cxnLst/>
            <a:rect l="l" t="t" r="r" b="b"/>
            <a:pathLst>
              <a:path w="11254334" h="1758490">
                <a:moveTo>
                  <a:pt x="0" y="0"/>
                </a:moveTo>
                <a:lnTo>
                  <a:pt x="11254334" y="0"/>
                </a:lnTo>
                <a:lnTo>
                  <a:pt x="11254334" y="1758490"/>
                </a:lnTo>
                <a:lnTo>
                  <a:pt x="0" y="1758490"/>
                </a:lnTo>
                <a:lnTo>
                  <a:pt x="0" y="0"/>
                </a:lnTo>
                <a:close/>
              </a:path>
            </a:pathLst>
          </a:custGeom>
          <a:blipFill>
            <a:blip r:embed="rId4"/>
            <a:stretch>
              <a:fillRect/>
            </a:stretch>
          </a:blipFill>
        </p:spPr>
      </p:sp>
      <p:sp>
        <p:nvSpPr>
          <p:cNvPr id="4" name="Freeform 4"/>
          <p:cNvSpPr/>
          <p:nvPr/>
        </p:nvSpPr>
        <p:spPr>
          <a:xfrm>
            <a:off x="7270422" y="191647"/>
            <a:ext cx="7427425" cy="1122837"/>
          </a:xfrm>
          <a:custGeom>
            <a:avLst/>
            <a:gdLst/>
            <a:ahLst/>
            <a:cxnLst/>
            <a:rect l="l" t="t" r="r" b="b"/>
            <a:pathLst>
              <a:path w="7427425" h="1122837">
                <a:moveTo>
                  <a:pt x="0" y="0"/>
                </a:moveTo>
                <a:lnTo>
                  <a:pt x="7427425" y="0"/>
                </a:lnTo>
                <a:lnTo>
                  <a:pt x="7427425" y="1122837"/>
                </a:lnTo>
                <a:lnTo>
                  <a:pt x="0" y="1122837"/>
                </a:lnTo>
                <a:lnTo>
                  <a:pt x="0" y="0"/>
                </a:lnTo>
                <a:close/>
              </a:path>
            </a:pathLst>
          </a:custGeom>
          <a:blipFill>
            <a:blip r:embed="rId5"/>
            <a:stretch>
              <a:fillRect t="-12207" b="-15511"/>
            </a:stretch>
          </a:blipFill>
        </p:spPr>
      </p:sp>
      <p:sp>
        <p:nvSpPr>
          <p:cNvPr id="5" name="Freeform 5"/>
          <p:cNvSpPr/>
          <p:nvPr/>
        </p:nvSpPr>
        <p:spPr>
          <a:xfrm>
            <a:off x="707308" y="3773603"/>
            <a:ext cx="11254334" cy="1730354"/>
          </a:xfrm>
          <a:custGeom>
            <a:avLst/>
            <a:gdLst/>
            <a:ahLst/>
            <a:cxnLst/>
            <a:rect l="l" t="t" r="r" b="b"/>
            <a:pathLst>
              <a:path w="11254334" h="1730354">
                <a:moveTo>
                  <a:pt x="0" y="0"/>
                </a:moveTo>
                <a:lnTo>
                  <a:pt x="11254334" y="0"/>
                </a:lnTo>
                <a:lnTo>
                  <a:pt x="11254334" y="1730354"/>
                </a:lnTo>
                <a:lnTo>
                  <a:pt x="0" y="1730354"/>
                </a:lnTo>
                <a:lnTo>
                  <a:pt x="0" y="0"/>
                </a:lnTo>
                <a:close/>
              </a:path>
            </a:pathLst>
          </a:custGeom>
          <a:blipFill>
            <a:blip r:embed="rId6"/>
            <a:stretch>
              <a:fillRect/>
            </a:stretch>
          </a:blipFill>
        </p:spPr>
      </p:sp>
      <p:sp>
        <p:nvSpPr>
          <p:cNvPr id="6" name="Freeform 6"/>
          <p:cNvSpPr/>
          <p:nvPr/>
        </p:nvSpPr>
        <p:spPr>
          <a:xfrm>
            <a:off x="12177718" y="2138636"/>
            <a:ext cx="5950872" cy="3365321"/>
          </a:xfrm>
          <a:custGeom>
            <a:avLst/>
            <a:gdLst/>
            <a:ahLst/>
            <a:cxnLst/>
            <a:rect l="l" t="t" r="r" b="b"/>
            <a:pathLst>
              <a:path w="5950872" h="3365321">
                <a:moveTo>
                  <a:pt x="0" y="0"/>
                </a:moveTo>
                <a:lnTo>
                  <a:pt x="5950872" y="0"/>
                </a:lnTo>
                <a:lnTo>
                  <a:pt x="5950872" y="3365321"/>
                </a:lnTo>
                <a:lnTo>
                  <a:pt x="0" y="3365321"/>
                </a:lnTo>
                <a:lnTo>
                  <a:pt x="0" y="0"/>
                </a:lnTo>
                <a:close/>
              </a:path>
            </a:pathLst>
          </a:custGeom>
          <a:blipFill>
            <a:blip r:embed="rId7"/>
            <a:stretch>
              <a:fillRect/>
            </a:stretch>
          </a:blipFill>
        </p:spPr>
      </p:sp>
      <p:sp>
        <p:nvSpPr>
          <p:cNvPr id="7" name="Freeform 7"/>
          <p:cNvSpPr/>
          <p:nvPr/>
        </p:nvSpPr>
        <p:spPr>
          <a:xfrm>
            <a:off x="707308" y="5703982"/>
            <a:ext cx="16551992" cy="3910408"/>
          </a:xfrm>
          <a:custGeom>
            <a:avLst/>
            <a:gdLst/>
            <a:ahLst/>
            <a:cxnLst/>
            <a:rect l="l" t="t" r="r" b="b"/>
            <a:pathLst>
              <a:path w="16551992" h="3910408">
                <a:moveTo>
                  <a:pt x="0" y="0"/>
                </a:moveTo>
                <a:lnTo>
                  <a:pt x="16551992" y="0"/>
                </a:lnTo>
                <a:lnTo>
                  <a:pt x="16551992" y="3910408"/>
                </a:lnTo>
                <a:lnTo>
                  <a:pt x="0" y="3910408"/>
                </a:lnTo>
                <a:lnTo>
                  <a:pt x="0" y="0"/>
                </a:lnTo>
                <a:close/>
              </a:path>
            </a:pathLst>
          </a:custGeom>
          <a:blipFill>
            <a:blip r:embed="rId8"/>
            <a:stretch>
              <a:fillRect/>
            </a:stretch>
          </a:blipFill>
        </p:spPr>
      </p:sp>
      <p:sp>
        <p:nvSpPr>
          <p:cNvPr id="8" name="Freeform 8"/>
          <p:cNvSpPr/>
          <p:nvPr/>
        </p:nvSpPr>
        <p:spPr>
          <a:xfrm>
            <a:off x="15667691" y="6952533"/>
            <a:ext cx="2926843" cy="1413305"/>
          </a:xfrm>
          <a:custGeom>
            <a:avLst/>
            <a:gdLst/>
            <a:ahLst/>
            <a:cxnLst/>
            <a:rect l="l" t="t" r="r" b="b"/>
            <a:pathLst>
              <a:path w="2926843" h="1413305">
                <a:moveTo>
                  <a:pt x="0" y="0"/>
                </a:moveTo>
                <a:lnTo>
                  <a:pt x="2926843" y="0"/>
                </a:lnTo>
                <a:lnTo>
                  <a:pt x="2926843" y="1413305"/>
                </a:lnTo>
                <a:lnTo>
                  <a:pt x="0" y="1413305"/>
                </a:lnTo>
                <a:lnTo>
                  <a:pt x="0" y="0"/>
                </a:lnTo>
                <a:close/>
              </a:path>
            </a:pathLst>
          </a:custGeom>
          <a:blipFill>
            <a:blip r:embed="rId9"/>
            <a:stretch>
              <a:fillRect/>
            </a:stretch>
          </a:blipFill>
        </p:spPr>
      </p:sp>
      <p:sp>
        <p:nvSpPr>
          <p:cNvPr id="9" name="Freeform 9"/>
          <p:cNvSpPr/>
          <p:nvPr/>
        </p:nvSpPr>
        <p:spPr>
          <a:xfrm>
            <a:off x="0" y="0"/>
            <a:ext cx="4382290" cy="953148"/>
          </a:xfrm>
          <a:custGeom>
            <a:avLst/>
            <a:gdLst/>
            <a:ahLst/>
            <a:cxnLst/>
            <a:rect l="l" t="t" r="r" b="b"/>
            <a:pathLst>
              <a:path w="4382290" h="953148">
                <a:moveTo>
                  <a:pt x="0" y="0"/>
                </a:moveTo>
                <a:lnTo>
                  <a:pt x="4382290" y="0"/>
                </a:lnTo>
                <a:lnTo>
                  <a:pt x="4382290" y="953148"/>
                </a:lnTo>
                <a:lnTo>
                  <a:pt x="0" y="953148"/>
                </a:lnTo>
                <a:lnTo>
                  <a:pt x="0" y="0"/>
                </a:lnTo>
                <a:close/>
              </a:path>
            </a:pathLst>
          </a:custGeom>
          <a:blipFill>
            <a:blip r:embed="rId10"/>
            <a:stretch>
              <a:fillRect/>
            </a:stretch>
          </a:blipFill>
        </p:spPr>
      </p:sp>
      <p:sp>
        <p:nvSpPr>
          <p:cNvPr id="10" name="TextBox 10"/>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51422" y="5690200"/>
            <a:ext cx="4678091" cy="4596800"/>
          </a:xfrm>
          <a:custGeom>
            <a:avLst/>
            <a:gdLst/>
            <a:ahLst/>
            <a:cxnLst/>
            <a:rect l="l" t="t" r="r" b="b"/>
            <a:pathLst>
              <a:path w="4678091" h="4596800">
                <a:moveTo>
                  <a:pt x="0" y="0"/>
                </a:moveTo>
                <a:lnTo>
                  <a:pt x="4678091" y="0"/>
                </a:lnTo>
                <a:lnTo>
                  <a:pt x="4678091" y="4596800"/>
                </a:lnTo>
                <a:lnTo>
                  <a:pt x="0" y="4596800"/>
                </a:lnTo>
                <a:lnTo>
                  <a:pt x="0" y="0"/>
                </a:lnTo>
                <a:close/>
              </a:path>
            </a:pathLst>
          </a:custGeom>
          <a:blipFill>
            <a:blip r:embed="rId3"/>
            <a:stretch>
              <a:fillRect l="-2373" r="-2373"/>
            </a:stretch>
          </a:blipFill>
        </p:spPr>
      </p:sp>
      <p:sp>
        <p:nvSpPr>
          <p:cNvPr id="3" name="Freeform 3"/>
          <p:cNvSpPr/>
          <p:nvPr/>
        </p:nvSpPr>
        <p:spPr>
          <a:xfrm>
            <a:off x="13257365" y="1258567"/>
            <a:ext cx="4803641" cy="4471170"/>
          </a:xfrm>
          <a:custGeom>
            <a:avLst/>
            <a:gdLst/>
            <a:ahLst/>
            <a:cxnLst/>
            <a:rect l="l" t="t" r="r" b="b"/>
            <a:pathLst>
              <a:path w="4803641" h="4471170">
                <a:moveTo>
                  <a:pt x="0" y="0"/>
                </a:moveTo>
                <a:lnTo>
                  <a:pt x="4803641" y="0"/>
                </a:lnTo>
                <a:lnTo>
                  <a:pt x="4803641" y="4471169"/>
                </a:lnTo>
                <a:lnTo>
                  <a:pt x="0" y="4471169"/>
                </a:lnTo>
                <a:lnTo>
                  <a:pt x="0" y="0"/>
                </a:lnTo>
                <a:close/>
              </a:path>
            </a:pathLst>
          </a:custGeom>
          <a:blipFill>
            <a:blip r:embed="rId4"/>
            <a:stretch>
              <a:fillRect/>
            </a:stretch>
          </a:blipFill>
        </p:spPr>
      </p:sp>
      <p:sp>
        <p:nvSpPr>
          <p:cNvPr id="4" name="Freeform 4"/>
          <p:cNvSpPr/>
          <p:nvPr/>
        </p:nvSpPr>
        <p:spPr>
          <a:xfrm>
            <a:off x="8576543" y="1223478"/>
            <a:ext cx="5013924" cy="4541347"/>
          </a:xfrm>
          <a:custGeom>
            <a:avLst/>
            <a:gdLst/>
            <a:ahLst/>
            <a:cxnLst/>
            <a:rect l="l" t="t" r="r" b="b"/>
            <a:pathLst>
              <a:path w="5013924" h="4541347">
                <a:moveTo>
                  <a:pt x="0" y="0"/>
                </a:moveTo>
                <a:lnTo>
                  <a:pt x="5013924" y="0"/>
                </a:lnTo>
                <a:lnTo>
                  <a:pt x="5013924" y="4541347"/>
                </a:lnTo>
                <a:lnTo>
                  <a:pt x="0" y="4541347"/>
                </a:lnTo>
                <a:lnTo>
                  <a:pt x="0" y="0"/>
                </a:lnTo>
                <a:close/>
              </a:path>
            </a:pathLst>
          </a:custGeom>
          <a:blipFill>
            <a:blip r:embed="rId5"/>
            <a:stretch>
              <a:fillRect/>
            </a:stretch>
          </a:blipFill>
        </p:spPr>
      </p:sp>
      <p:sp>
        <p:nvSpPr>
          <p:cNvPr id="5" name="Freeform 5"/>
          <p:cNvSpPr/>
          <p:nvPr/>
        </p:nvSpPr>
        <p:spPr>
          <a:xfrm>
            <a:off x="211130" y="1441468"/>
            <a:ext cx="8509624" cy="5803635"/>
          </a:xfrm>
          <a:custGeom>
            <a:avLst/>
            <a:gdLst/>
            <a:ahLst/>
            <a:cxnLst/>
            <a:rect l="l" t="t" r="r" b="b"/>
            <a:pathLst>
              <a:path w="8509624" h="5803635">
                <a:moveTo>
                  <a:pt x="0" y="0"/>
                </a:moveTo>
                <a:lnTo>
                  <a:pt x="8509624" y="0"/>
                </a:lnTo>
                <a:lnTo>
                  <a:pt x="8509624" y="5803635"/>
                </a:lnTo>
                <a:lnTo>
                  <a:pt x="0" y="5803635"/>
                </a:lnTo>
                <a:lnTo>
                  <a:pt x="0" y="0"/>
                </a:lnTo>
                <a:close/>
              </a:path>
            </a:pathLst>
          </a:custGeom>
          <a:blipFill>
            <a:blip r:embed="rId6"/>
            <a:stretch>
              <a:fillRect/>
            </a:stretch>
          </a:blipFill>
        </p:spPr>
      </p:sp>
      <p:sp>
        <p:nvSpPr>
          <p:cNvPr id="6" name="Freeform 6"/>
          <p:cNvSpPr/>
          <p:nvPr/>
        </p:nvSpPr>
        <p:spPr>
          <a:xfrm>
            <a:off x="7335906" y="1441468"/>
            <a:ext cx="2127096" cy="1483218"/>
          </a:xfrm>
          <a:custGeom>
            <a:avLst/>
            <a:gdLst/>
            <a:ahLst/>
            <a:cxnLst/>
            <a:rect l="l" t="t" r="r" b="b"/>
            <a:pathLst>
              <a:path w="2127096" h="1483218">
                <a:moveTo>
                  <a:pt x="0" y="0"/>
                </a:moveTo>
                <a:lnTo>
                  <a:pt x="2127096" y="0"/>
                </a:lnTo>
                <a:lnTo>
                  <a:pt x="2127096" y="1483218"/>
                </a:lnTo>
                <a:lnTo>
                  <a:pt x="0" y="1483218"/>
                </a:lnTo>
                <a:lnTo>
                  <a:pt x="0" y="0"/>
                </a:lnTo>
                <a:close/>
              </a:path>
            </a:pathLst>
          </a:custGeom>
          <a:blipFill>
            <a:blip r:embed="rId7"/>
            <a:stretch>
              <a:fillRect/>
            </a:stretch>
          </a:blipFill>
        </p:spPr>
      </p:sp>
      <p:sp>
        <p:nvSpPr>
          <p:cNvPr id="7" name="Freeform 7"/>
          <p:cNvSpPr/>
          <p:nvPr/>
        </p:nvSpPr>
        <p:spPr>
          <a:xfrm>
            <a:off x="5640511" y="135337"/>
            <a:ext cx="11301259" cy="893363"/>
          </a:xfrm>
          <a:custGeom>
            <a:avLst/>
            <a:gdLst/>
            <a:ahLst/>
            <a:cxnLst/>
            <a:rect l="l" t="t" r="r" b="b"/>
            <a:pathLst>
              <a:path w="11301259" h="893363">
                <a:moveTo>
                  <a:pt x="0" y="0"/>
                </a:moveTo>
                <a:lnTo>
                  <a:pt x="11301259" y="0"/>
                </a:lnTo>
                <a:lnTo>
                  <a:pt x="11301259" y="893363"/>
                </a:lnTo>
                <a:lnTo>
                  <a:pt x="0" y="893363"/>
                </a:lnTo>
                <a:lnTo>
                  <a:pt x="0" y="0"/>
                </a:lnTo>
                <a:close/>
              </a:path>
            </a:pathLst>
          </a:custGeom>
          <a:blipFill>
            <a:blip r:embed="rId8"/>
            <a:stretch>
              <a:fillRect t="-8968" b="-104504"/>
            </a:stretch>
          </a:blipFill>
        </p:spPr>
      </p:sp>
      <p:sp>
        <p:nvSpPr>
          <p:cNvPr id="8" name="Freeform 8"/>
          <p:cNvSpPr/>
          <p:nvPr/>
        </p:nvSpPr>
        <p:spPr>
          <a:xfrm>
            <a:off x="26134" y="0"/>
            <a:ext cx="4382290" cy="953148"/>
          </a:xfrm>
          <a:custGeom>
            <a:avLst/>
            <a:gdLst/>
            <a:ahLst/>
            <a:cxnLst/>
            <a:rect l="l" t="t" r="r" b="b"/>
            <a:pathLst>
              <a:path w="4382290" h="953148">
                <a:moveTo>
                  <a:pt x="0" y="0"/>
                </a:moveTo>
                <a:lnTo>
                  <a:pt x="4382290" y="0"/>
                </a:lnTo>
                <a:lnTo>
                  <a:pt x="4382290" y="953148"/>
                </a:lnTo>
                <a:lnTo>
                  <a:pt x="0" y="953148"/>
                </a:lnTo>
                <a:lnTo>
                  <a:pt x="0" y="0"/>
                </a:lnTo>
                <a:close/>
              </a:path>
            </a:pathLst>
          </a:custGeom>
          <a:blipFill>
            <a:blip r:embed="rId9"/>
            <a:stretch>
              <a:fillRect/>
            </a:stretch>
          </a:blipFill>
        </p:spPr>
      </p:sp>
      <p:sp>
        <p:nvSpPr>
          <p:cNvPr id="9" name="Freeform 9"/>
          <p:cNvSpPr/>
          <p:nvPr/>
        </p:nvSpPr>
        <p:spPr>
          <a:xfrm>
            <a:off x="4131552" y="4526576"/>
            <a:ext cx="2156161" cy="1487405"/>
          </a:xfrm>
          <a:custGeom>
            <a:avLst/>
            <a:gdLst/>
            <a:ahLst/>
            <a:cxnLst/>
            <a:rect l="l" t="t" r="r" b="b"/>
            <a:pathLst>
              <a:path w="2156161" h="1487405">
                <a:moveTo>
                  <a:pt x="0" y="0"/>
                </a:moveTo>
                <a:lnTo>
                  <a:pt x="2156161" y="0"/>
                </a:lnTo>
                <a:lnTo>
                  <a:pt x="2156161" y="1487406"/>
                </a:lnTo>
                <a:lnTo>
                  <a:pt x="0" y="1487406"/>
                </a:lnTo>
                <a:lnTo>
                  <a:pt x="0" y="0"/>
                </a:lnTo>
                <a:close/>
              </a:path>
            </a:pathLst>
          </a:custGeom>
          <a:blipFill>
            <a:blip r:embed="rId10"/>
            <a:stretch>
              <a:fillRect/>
            </a:stretch>
          </a:blipFill>
        </p:spPr>
      </p:sp>
      <p:sp>
        <p:nvSpPr>
          <p:cNvPr id="10" name="Freeform 10"/>
          <p:cNvSpPr/>
          <p:nvPr/>
        </p:nvSpPr>
        <p:spPr>
          <a:xfrm>
            <a:off x="476405" y="7616578"/>
            <a:ext cx="8486589" cy="2070487"/>
          </a:xfrm>
          <a:custGeom>
            <a:avLst/>
            <a:gdLst/>
            <a:ahLst/>
            <a:cxnLst/>
            <a:rect l="l" t="t" r="r" b="b"/>
            <a:pathLst>
              <a:path w="8486589" h="2070487">
                <a:moveTo>
                  <a:pt x="0" y="0"/>
                </a:moveTo>
                <a:lnTo>
                  <a:pt x="8486590" y="0"/>
                </a:lnTo>
                <a:lnTo>
                  <a:pt x="8486590" y="2070487"/>
                </a:lnTo>
                <a:lnTo>
                  <a:pt x="0" y="2070487"/>
                </a:lnTo>
                <a:lnTo>
                  <a:pt x="0" y="0"/>
                </a:lnTo>
                <a:close/>
              </a:path>
            </a:pathLst>
          </a:custGeom>
          <a:blipFill>
            <a:blip r:embed="rId11"/>
            <a:stretch>
              <a:fillRect/>
            </a:stretch>
          </a:blipFill>
        </p:spPr>
      </p:sp>
      <p:sp>
        <p:nvSpPr>
          <p:cNvPr id="11" name="Freeform 11"/>
          <p:cNvSpPr/>
          <p:nvPr/>
        </p:nvSpPr>
        <p:spPr>
          <a:xfrm>
            <a:off x="11706453" y="1680448"/>
            <a:ext cx="2206265" cy="1534793"/>
          </a:xfrm>
          <a:custGeom>
            <a:avLst/>
            <a:gdLst/>
            <a:ahLst/>
            <a:cxnLst/>
            <a:rect l="l" t="t" r="r" b="b"/>
            <a:pathLst>
              <a:path w="2206265" h="1534793">
                <a:moveTo>
                  <a:pt x="0" y="0"/>
                </a:moveTo>
                <a:lnTo>
                  <a:pt x="2206264" y="0"/>
                </a:lnTo>
                <a:lnTo>
                  <a:pt x="2206264" y="1534793"/>
                </a:lnTo>
                <a:lnTo>
                  <a:pt x="0" y="1534793"/>
                </a:lnTo>
                <a:lnTo>
                  <a:pt x="0" y="0"/>
                </a:lnTo>
                <a:close/>
              </a:path>
            </a:pathLst>
          </a:custGeom>
          <a:blipFill>
            <a:blip r:embed="rId12"/>
            <a:stretch>
              <a:fillRect/>
            </a:stretch>
          </a:blipFill>
        </p:spPr>
      </p:sp>
      <p:sp>
        <p:nvSpPr>
          <p:cNvPr id="12" name="Freeform 12"/>
          <p:cNvSpPr/>
          <p:nvPr/>
        </p:nvSpPr>
        <p:spPr>
          <a:xfrm>
            <a:off x="16160617" y="1613424"/>
            <a:ext cx="2206265" cy="1668841"/>
          </a:xfrm>
          <a:custGeom>
            <a:avLst/>
            <a:gdLst/>
            <a:ahLst/>
            <a:cxnLst/>
            <a:rect l="l" t="t" r="r" b="b"/>
            <a:pathLst>
              <a:path w="2206265" h="1668841">
                <a:moveTo>
                  <a:pt x="0" y="0"/>
                </a:moveTo>
                <a:lnTo>
                  <a:pt x="2206265" y="0"/>
                </a:lnTo>
                <a:lnTo>
                  <a:pt x="2206265" y="1668841"/>
                </a:lnTo>
                <a:lnTo>
                  <a:pt x="0" y="1668841"/>
                </a:lnTo>
                <a:lnTo>
                  <a:pt x="0" y="0"/>
                </a:lnTo>
                <a:close/>
              </a:path>
            </a:pathLst>
          </a:custGeom>
          <a:blipFill>
            <a:blip r:embed="rId13"/>
            <a:stretch>
              <a:fillRect/>
            </a:stretch>
          </a:blipFill>
        </p:spPr>
      </p:sp>
      <p:sp>
        <p:nvSpPr>
          <p:cNvPr id="13" name="Freeform 13"/>
          <p:cNvSpPr/>
          <p:nvPr/>
        </p:nvSpPr>
        <p:spPr>
          <a:xfrm>
            <a:off x="14051099" y="5905046"/>
            <a:ext cx="2890671" cy="1668841"/>
          </a:xfrm>
          <a:custGeom>
            <a:avLst/>
            <a:gdLst/>
            <a:ahLst/>
            <a:cxnLst/>
            <a:rect l="l" t="t" r="r" b="b"/>
            <a:pathLst>
              <a:path w="2890671" h="1668841">
                <a:moveTo>
                  <a:pt x="0" y="0"/>
                </a:moveTo>
                <a:lnTo>
                  <a:pt x="2890671" y="0"/>
                </a:lnTo>
                <a:lnTo>
                  <a:pt x="2890671" y="1668841"/>
                </a:lnTo>
                <a:lnTo>
                  <a:pt x="0" y="1668841"/>
                </a:lnTo>
                <a:lnTo>
                  <a:pt x="0" y="0"/>
                </a:lnTo>
                <a:close/>
              </a:path>
            </a:pathLst>
          </a:custGeom>
          <a:blipFill>
            <a:blip r:embed="rId14"/>
            <a:stretch>
              <a:fillRect/>
            </a:stretch>
          </a:blipFill>
        </p:spPr>
      </p:sp>
      <p:sp>
        <p:nvSpPr>
          <p:cNvPr id="14" name="TextBox 14"/>
          <p:cNvSpPr txBox="1"/>
          <p:nvPr/>
        </p:nvSpPr>
        <p:spPr>
          <a:xfrm>
            <a:off x="1209982" y="5819321"/>
            <a:ext cx="3198443" cy="754270"/>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156" y="346436"/>
            <a:ext cx="10397901" cy="6446698"/>
          </a:xfrm>
          <a:custGeom>
            <a:avLst/>
            <a:gdLst/>
            <a:ahLst/>
            <a:cxnLst/>
            <a:rect l="l" t="t" r="r" b="b"/>
            <a:pathLst>
              <a:path w="10397901" h="6446698">
                <a:moveTo>
                  <a:pt x="0" y="0"/>
                </a:moveTo>
                <a:lnTo>
                  <a:pt x="10397900" y="0"/>
                </a:lnTo>
                <a:lnTo>
                  <a:pt x="10397900" y="6446698"/>
                </a:lnTo>
                <a:lnTo>
                  <a:pt x="0" y="6446698"/>
                </a:lnTo>
                <a:lnTo>
                  <a:pt x="0" y="0"/>
                </a:lnTo>
                <a:close/>
              </a:path>
            </a:pathLst>
          </a:custGeom>
          <a:blipFill>
            <a:blip r:embed="rId3"/>
            <a:stretch>
              <a:fillRect/>
            </a:stretch>
          </a:blipFill>
        </p:spPr>
      </p:sp>
      <p:sp>
        <p:nvSpPr>
          <p:cNvPr id="3" name="Freeform 3"/>
          <p:cNvSpPr/>
          <p:nvPr/>
        </p:nvSpPr>
        <p:spPr>
          <a:xfrm>
            <a:off x="10403918" y="1570990"/>
            <a:ext cx="7884082" cy="7496340"/>
          </a:xfrm>
          <a:custGeom>
            <a:avLst/>
            <a:gdLst/>
            <a:ahLst/>
            <a:cxnLst/>
            <a:rect l="l" t="t" r="r" b="b"/>
            <a:pathLst>
              <a:path w="7884082" h="7496340">
                <a:moveTo>
                  <a:pt x="0" y="0"/>
                </a:moveTo>
                <a:lnTo>
                  <a:pt x="7884082" y="0"/>
                </a:lnTo>
                <a:lnTo>
                  <a:pt x="7884082" y="7496340"/>
                </a:lnTo>
                <a:lnTo>
                  <a:pt x="0" y="7496340"/>
                </a:lnTo>
                <a:lnTo>
                  <a:pt x="0" y="0"/>
                </a:lnTo>
                <a:close/>
              </a:path>
            </a:pathLst>
          </a:custGeom>
          <a:blipFill>
            <a:blip r:embed="rId4"/>
            <a:stretch>
              <a:fillRect/>
            </a:stretch>
          </a:blipFill>
        </p:spPr>
      </p:sp>
      <p:sp>
        <p:nvSpPr>
          <p:cNvPr id="4" name="Freeform 4"/>
          <p:cNvSpPr/>
          <p:nvPr/>
        </p:nvSpPr>
        <p:spPr>
          <a:xfrm>
            <a:off x="7672555" y="3538523"/>
            <a:ext cx="7160566" cy="6878377"/>
          </a:xfrm>
          <a:custGeom>
            <a:avLst/>
            <a:gdLst/>
            <a:ahLst/>
            <a:cxnLst/>
            <a:rect l="l" t="t" r="r" b="b"/>
            <a:pathLst>
              <a:path w="7160566" h="6878377">
                <a:moveTo>
                  <a:pt x="0" y="0"/>
                </a:moveTo>
                <a:lnTo>
                  <a:pt x="7160566" y="0"/>
                </a:lnTo>
                <a:lnTo>
                  <a:pt x="7160566" y="6878376"/>
                </a:lnTo>
                <a:lnTo>
                  <a:pt x="0" y="6878376"/>
                </a:lnTo>
                <a:lnTo>
                  <a:pt x="0" y="0"/>
                </a:lnTo>
                <a:close/>
              </a:path>
            </a:pathLst>
          </a:custGeom>
          <a:blipFill>
            <a:blip r:embed="rId5"/>
            <a:stretch>
              <a:fillRect/>
            </a:stretch>
          </a:blipFill>
        </p:spPr>
      </p:sp>
      <p:sp>
        <p:nvSpPr>
          <p:cNvPr id="5" name="Freeform 5"/>
          <p:cNvSpPr/>
          <p:nvPr/>
        </p:nvSpPr>
        <p:spPr>
          <a:xfrm>
            <a:off x="-192281" y="7828815"/>
            <a:ext cx="7964612" cy="1429485"/>
          </a:xfrm>
          <a:custGeom>
            <a:avLst/>
            <a:gdLst/>
            <a:ahLst/>
            <a:cxnLst/>
            <a:rect l="l" t="t" r="r" b="b"/>
            <a:pathLst>
              <a:path w="7964612" h="1429485">
                <a:moveTo>
                  <a:pt x="0" y="0"/>
                </a:moveTo>
                <a:lnTo>
                  <a:pt x="7964612" y="0"/>
                </a:lnTo>
                <a:lnTo>
                  <a:pt x="7964612" y="1429485"/>
                </a:lnTo>
                <a:lnTo>
                  <a:pt x="0" y="1429485"/>
                </a:lnTo>
                <a:lnTo>
                  <a:pt x="0" y="0"/>
                </a:lnTo>
                <a:close/>
              </a:path>
            </a:pathLst>
          </a:custGeom>
          <a:blipFill>
            <a:blip r:embed="rId6"/>
            <a:stretch>
              <a:fillRect r="-978"/>
            </a:stretch>
          </a:blipFill>
        </p:spPr>
      </p:sp>
      <p:sp>
        <p:nvSpPr>
          <p:cNvPr id="6" name="Freeform 6"/>
          <p:cNvSpPr/>
          <p:nvPr/>
        </p:nvSpPr>
        <p:spPr>
          <a:xfrm>
            <a:off x="579932" y="1410755"/>
            <a:ext cx="5387580" cy="1589778"/>
          </a:xfrm>
          <a:custGeom>
            <a:avLst/>
            <a:gdLst/>
            <a:ahLst/>
            <a:cxnLst/>
            <a:rect l="l" t="t" r="r" b="b"/>
            <a:pathLst>
              <a:path w="5387580" h="1589778">
                <a:moveTo>
                  <a:pt x="0" y="0"/>
                </a:moveTo>
                <a:lnTo>
                  <a:pt x="5387579" y="0"/>
                </a:lnTo>
                <a:lnTo>
                  <a:pt x="5387579" y="1589778"/>
                </a:lnTo>
                <a:lnTo>
                  <a:pt x="0" y="1589778"/>
                </a:lnTo>
                <a:lnTo>
                  <a:pt x="0" y="0"/>
                </a:lnTo>
                <a:close/>
              </a:path>
            </a:pathLst>
          </a:custGeom>
          <a:blipFill>
            <a:blip r:embed="rId7"/>
            <a:stretch>
              <a:fillRect/>
            </a:stretch>
          </a:blipFill>
        </p:spPr>
      </p:sp>
      <p:sp>
        <p:nvSpPr>
          <p:cNvPr id="7" name="Freeform 7"/>
          <p:cNvSpPr/>
          <p:nvPr/>
        </p:nvSpPr>
        <p:spPr>
          <a:xfrm>
            <a:off x="10915171" y="2582000"/>
            <a:ext cx="5125919" cy="1455882"/>
          </a:xfrm>
          <a:custGeom>
            <a:avLst/>
            <a:gdLst/>
            <a:ahLst/>
            <a:cxnLst/>
            <a:rect l="l" t="t" r="r" b="b"/>
            <a:pathLst>
              <a:path w="5125919" h="1455882">
                <a:moveTo>
                  <a:pt x="0" y="0"/>
                </a:moveTo>
                <a:lnTo>
                  <a:pt x="5125919" y="0"/>
                </a:lnTo>
                <a:lnTo>
                  <a:pt x="5125919" y="1455883"/>
                </a:lnTo>
                <a:lnTo>
                  <a:pt x="0" y="1455883"/>
                </a:lnTo>
                <a:lnTo>
                  <a:pt x="0" y="0"/>
                </a:lnTo>
                <a:close/>
              </a:path>
            </a:pathLst>
          </a:custGeom>
          <a:blipFill>
            <a:blip r:embed="rId8"/>
            <a:stretch>
              <a:fillRect/>
            </a:stretch>
          </a:blipFill>
        </p:spPr>
      </p:sp>
      <p:sp>
        <p:nvSpPr>
          <p:cNvPr id="8" name="Freeform 8"/>
          <p:cNvSpPr/>
          <p:nvPr/>
        </p:nvSpPr>
        <p:spPr>
          <a:xfrm>
            <a:off x="7772331" y="4797746"/>
            <a:ext cx="4635534" cy="1336626"/>
          </a:xfrm>
          <a:custGeom>
            <a:avLst/>
            <a:gdLst/>
            <a:ahLst/>
            <a:cxnLst/>
            <a:rect l="l" t="t" r="r" b="b"/>
            <a:pathLst>
              <a:path w="4635534" h="1336626">
                <a:moveTo>
                  <a:pt x="0" y="0"/>
                </a:moveTo>
                <a:lnTo>
                  <a:pt x="4635534" y="0"/>
                </a:lnTo>
                <a:lnTo>
                  <a:pt x="4635534" y="1336627"/>
                </a:lnTo>
                <a:lnTo>
                  <a:pt x="0" y="1336627"/>
                </a:lnTo>
                <a:lnTo>
                  <a:pt x="0" y="0"/>
                </a:lnTo>
                <a:close/>
              </a:path>
            </a:pathLst>
          </a:custGeom>
          <a:blipFill>
            <a:blip r:embed="rId9"/>
            <a:stretch>
              <a:fillRect/>
            </a:stretch>
          </a:blipFill>
        </p:spPr>
      </p:sp>
      <p:sp>
        <p:nvSpPr>
          <p:cNvPr id="9" name="Freeform 9"/>
          <p:cNvSpPr/>
          <p:nvPr/>
        </p:nvSpPr>
        <p:spPr>
          <a:xfrm>
            <a:off x="7564026" y="29705"/>
            <a:ext cx="5467886" cy="704643"/>
          </a:xfrm>
          <a:custGeom>
            <a:avLst/>
            <a:gdLst/>
            <a:ahLst/>
            <a:cxnLst/>
            <a:rect l="l" t="t" r="r" b="b"/>
            <a:pathLst>
              <a:path w="5467886" h="704643">
                <a:moveTo>
                  <a:pt x="0" y="0"/>
                </a:moveTo>
                <a:lnTo>
                  <a:pt x="5467887" y="0"/>
                </a:lnTo>
                <a:lnTo>
                  <a:pt x="5467887" y="704643"/>
                </a:lnTo>
                <a:lnTo>
                  <a:pt x="0" y="704643"/>
                </a:lnTo>
                <a:lnTo>
                  <a:pt x="0" y="0"/>
                </a:lnTo>
                <a:close/>
              </a:path>
            </a:pathLst>
          </a:custGeom>
          <a:blipFill>
            <a:blip r:embed="rId10"/>
            <a:stretch>
              <a:fillRect t="-30763" b="-59161"/>
            </a:stretch>
          </a:blipFill>
        </p:spPr>
      </p:sp>
      <p:sp>
        <p:nvSpPr>
          <p:cNvPr id="10" name="Freeform 10"/>
          <p:cNvSpPr/>
          <p:nvPr/>
        </p:nvSpPr>
        <p:spPr>
          <a:xfrm>
            <a:off x="13897289" y="0"/>
            <a:ext cx="4390711" cy="949491"/>
          </a:xfrm>
          <a:custGeom>
            <a:avLst/>
            <a:gdLst/>
            <a:ahLst/>
            <a:cxnLst/>
            <a:rect l="l" t="t" r="r" b="b"/>
            <a:pathLst>
              <a:path w="4390711" h="949491">
                <a:moveTo>
                  <a:pt x="0" y="0"/>
                </a:moveTo>
                <a:lnTo>
                  <a:pt x="4390711" y="0"/>
                </a:lnTo>
                <a:lnTo>
                  <a:pt x="4390711" y="949491"/>
                </a:lnTo>
                <a:lnTo>
                  <a:pt x="0" y="949491"/>
                </a:lnTo>
                <a:lnTo>
                  <a:pt x="0" y="0"/>
                </a:lnTo>
                <a:close/>
              </a:path>
            </a:pathLst>
          </a:custGeom>
          <a:blipFill>
            <a:blip r:embed="rId11"/>
            <a:stretch>
              <a:fillRect/>
            </a:stretch>
          </a:blipFill>
        </p:spPr>
      </p:sp>
      <p:sp>
        <p:nvSpPr>
          <p:cNvPr id="11" name="TextBox 11"/>
          <p:cNvSpPr txBox="1"/>
          <p:nvPr/>
        </p:nvSpPr>
        <p:spPr>
          <a:xfrm>
            <a:off x="1209982" y="5819321"/>
            <a:ext cx="3198443" cy="754298"/>
          </a:xfrm>
          <a:prstGeom prst="rect">
            <a:avLst/>
          </a:prstGeom>
        </p:spPr>
        <p:txBody>
          <a:bodyPr lIns="0" tIns="0" rIns="0" bIns="0" rtlCol="0" anchor="t">
            <a:spAutoFit/>
          </a:bodyPr>
          <a:lstStyle/>
          <a:p>
            <a:pPr algn="ctr">
              <a:lnSpc>
                <a:spcPts val="6146"/>
              </a:lnSpc>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1" b="-111"/>
            </a:stretch>
          </a:blipFill>
        </p:spPr>
      </p:sp>
      <p:grpSp>
        <p:nvGrpSpPr>
          <p:cNvPr id="3" name="Group 3"/>
          <p:cNvGrpSpPr/>
          <p:nvPr/>
        </p:nvGrpSpPr>
        <p:grpSpPr>
          <a:xfrm>
            <a:off x="-921263" y="707044"/>
            <a:ext cx="7447436" cy="3007796"/>
            <a:chOff x="0" y="0"/>
            <a:chExt cx="9929914" cy="4010395"/>
          </a:xfrm>
        </p:grpSpPr>
        <p:sp>
          <p:nvSpPr>
            <p:cNvPr id="4" name="TextBox 4"/>
            <p:cNvSpPr txBox="1"/>
            <p:nvPr/>
          </p:nvSpPr>
          <p:spPr>
            <a:xfrm>
              <a:off x="0" y="152400"/>
              <a:ext cx="9929914" cy="3023429"/>
            </a:xfrm>
            <a:prstGeom prst="rect">
              <a:avLst/>
            </a:prstGeom>
          </p:spPr>
          <p:txBody>
            <a:bodyPr lIns="0" tIns="0" rIns="0" bIns="0" rtlCol="0" anchor="t">
              <a:spAutoFit/>
            </a:bodyPr>
            <a:lstStyle/>
            <a:p>
              <a:pPr algn="ctr">
                <a:lnSpc>
                  <a:spcPts val="8809"/>
                </a:lnSpc>
              </a:pPr>
              <a:r>
                <a:rPr lang="en-US" sz="8809" spc="-352">
                  <a:solidFill>
                    <a:srgbClr val="0F2F76"/>
                  </a:solidFill>
                  <a:latin typeface="Neue Machina"/>
                  <a:ea typeface="Neue Machina"/>
                  <a:cs typeface="Neue Machina"/>
                  <a:sym typeface="Neue Machina"/>
                </a:rPr>
                <a:t>Please</a:t>
              </a:r>
            </a:p>
            <a:p>
              <a:pPr algn="ctr">
                <a:lnSpc>
                  <a:spcPts val="7928"/>
                </a:lnSpc>
              </a:pPr>
              <a:r>
                <a:rPr lang="en-US" sz="8809" b="1" spc="-352">
                  <a:solidFill>
                    <a:srgbClr val="0F2F76"/>
                  </a:solidFill>
                  <a:latin typeface="Neue Machina Ultra-Bold"/>
                  <a:ea typeface="Neue Machina Ultra-Bold"/>
                  <a:cs typeface="Neue Machina Ultra-Bold"/>
                  <a:sym typeface="Neue Machina Ultra-Bold"/>
                </a:rPr>
                <a:t>rate us</a:t>
              </a:r>
            </a:p>
          </p:txBody>
        </p:sp>
        <p:sp>
          <p:nvSpPr>
            <p:cNvPr id="5" name="TextBox 5"/>
            <p:cNvSpPr txBox="1"/>
            <p:nvPr/>
          </p:nvSpPr>
          <p:spPr>
            <a:xfrm>
              <a:off x="0" y="3134659"/>
              <a:ext cx="9929914" cy="875737"/>
            </a:xfrm>
            <a:prstGeom prst="rect">
              <a:avLst/>
            </a:prstGeom>
          </p:spPr>
          <p:txBody>
            <a:bodyPr lIns="0" tIns="0" rIns="0" bIns="0" rtlCol="0" anchor="t">
              <a:spAutoFit/>
            </a:bodyPr>
            <a:lstStyle/>
            <a:p>
              <a:pPr algn="ctr">
                <a:lnSpc>
                  <a:spcPts val="4867"/>
                </a:lnSpc>
              </a:pPr>
              <a:r>
                <a:rPr lang="en-US" sz="4867" b="1" spc="-97">
                  <a:solidFill>
                    <a:srgbClr val="29B554"/>
                  </a:solidFill>
                  <a:latin typeface="Neue Machina Ultra-Bold"/>
                  <a:ea typeface="Neue Machina Ultra-Bold"/>
                  <a:cs typeface="Neue Machina Ultra-Bold"/>
                  <a:sym typeface="Neue Machina Ultra-Bold"/>
                </a:rPr>
                <a: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285647" y="283944"/>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General</a:t>
            </a:r>
          </a:p>
        </p:txBody>
      </p:sp>
      <p:sp>
        <p:nvSpPr>
          <p:cNvPr id="6" name="Freeform 6"/>
          <p:cNvSpPr/>
          <p:nvPr/>
        </p:nvSpPr>
        <p:spPr>
          <a:xfrm>
            <a:off x="102501" y="1356268"/>
            <a:ext cx="18082998" cy="8770254"/>
          </a:xfrm>
          <a:custGeom>
            <a:avLst/>
            <a:gdLst/>
            <a:ahLst/>
            <a:cxnLst/>
            <a:rect l="l" t="t" r="r" b="b"/>
            <a:pathLst>
              <a:path w="18082998" h="8770254">
                <a:moveTo>
                  <a:pt x="0" y="0"/>
                </a:moveTo>
                <a:lnTo>
                  <a:pt x="18082998" y="0"/>
                </a:lnTo>
                <a:lnTo>
                  <a:pt x="18082998" y="8770254"/>
                </a:lnTo>
                <a:lnTo>
                  <a:pt x="0" y="8770254"/>
                </a:lnTo>
                <a:lnTo>
                  <a:pt x="0" y="0"/>
                </a:lnTo>
                <a:close/>
              </a:path>
            </a:pathLst>
          </a:custGeom>
          <a:blipFill>
            <a:blip r:embed="rId2"/>
            <a:stretch>
              <a:fillRect/>
            </a:stretch>
          </a:blipFill>
        </p:spPr>
      </p:sp>
      <p:sp>
        <p:nvSpPr>
          <p:cNvPr id="7" name="TextBox 7"/>
          <p:cNvSpPr txBox="1"/>
          <p:nvPr/>
        </p:nvSpPr>
        <p:spPr>
          <a:xfrm>
            <a:off x="730083" y="559518"/>
            <a:ext cx="12092096" cy="491512"/>
          </a:xfrm>
          <a:prstGeom prst="rect">
            <a:avLst/>
          </a:prstGeom>
        </p:spPr>
        <p:txBody>
          <a:bodyPr lIns="0" tIns="0" rIns="0" bIns="0" rtlCol="0" anchor="t">
            <a:spAutoFit/>
          </a:bodyPr>
          <a:lstStyle/>
          <a:p>
            <a:pPr marL="0" lvl="0" indent="0" algn="l">
              <a:lnSpc>
                <a:spcPts val="3600"/>
              </a:lnSpc>
              <a:spcBef>
                <a:spcPct val="0"/>
              </a:spcBef>
            </a:pPr>
            <a:r>
              <a:rPr lang="en-US" sz="3600" b="1" u="none" strike="noStrike">
                <a:solidFill>
                  <a:srgbClr val="0D0D0D"/>
                </a:solidFill>
                <a:latin typeface="Neue Montreal Bold"/>
                <a:ea typeface="Neue Montreal Bold"/>
                <a:cs typeface="Neue Montreal Bold"/>
                <a:sym typeface="Neue Montreal Bold"/>
              </a:rPr>
              <a:t>What’s The Pain In 2024 - </a:t>
            </a:r>
            <a:r>
              <a:rPr lang="en-US" sz="3600" b="1" u="none" strike="noStrike">
                <a:solidFill>
                  <a:srgbClr val="C43481"/>
                </a:solidFill>
                <a:latin typeface="Neue Montreal Bold"/>
                <a:ea typeface="Neue Montreal Bold"/>
                <a:cs typeface="Neue Montreal Bold"/>
                <a:sym typeface="Neue Montreal Bold"/>
              </a:rPr>
              <a:t>Status of the main terminal</a:t>
            </a:r>
          </a:p>
        </p:txBody>
      </p:sp>
      <p:grpSp>
        <p:nvGrpSpPr>
          <p:cNvPr id="8" name="Group 3">
            <a:extLst>
              <a:ext uri="{FF2B5EF4-FFF2-40B4-BE49-F238E27FC236}">
                <a16:creationId xmlns:a16="http://schemas.microsoft.com/office/drawing/2014/main" id="{3A474659-F4EC-103C-580B-4BC50843209C}"/>
              </a:ext>
            </a:extLst>
          </p:cNvPr>
          <p:cNvGrpSpPr/>
          <p:nvPr/>
        </p:nvGrpSpPr>
        <p:grpSpPr>
          <a:xfrm>
            <a:off x="15077342" y="283943"/>
            <a:ext cx="1973653" cy="955436"/>
            <a:chOff x="0" y="-27769"/>
            <a:chExt cx="519810" cy="251638"/>
          </a:xfrm>
        </p:grpSpPr>
        <p:sp>
          <p:nvSpPr>
            <p:cNvPr id="9" name="Freeform 4">
              <a:extLst>
                <a:ext uri="{FF2B5EF4-FFF2-40B4-BE49-F238E27FC236}">
                  <a16:creationId xmlns:a16="http://schemas.microsoft.com/office/drawing/2014/main" id="{05C863E2-BDA3-082F-DA52-EDE29777313F}"/>
                </a:ext>
              </a:extLst>
            </p:cNvPr>
            <p:cNvSpPr/>
            <p:nvPr/>
          </p:nvSpPr>
          <p:spPr>
            <a:xfrm>
              <a:off x="0" y="0"/>
              <a:ext cx="519810" cy="204013"/>
            </a:xfrm>
            <a:custGeom>
              <a:avLst/>
              <a:gdLst/>
              <a:ahLst/>
              <a:cxnLst/>
              <a:rect l="l" t="t" r="r" b="b"/>
              <a:pathLst>
                <a:path w="519810" h="204013">
                  <a:moveTo>
                    <a:pt x="102006" y="0"/>
                  </a:moveTo>
                  <a:lnTo>
                    <a:pt x="417804" y="0"/>
                  </a:lnTo>
                  <a:cubicBezTo>
                    <a:pt x="474140" y="0"/>
                    <a:pt x="519810" y="45670"/>
                    <a:pt x="519810" y="102006"/>
                  </a:cubicBezTo>
                  <a:lnTo>
                    <a:pt x="519810" y="102006"/>
                  </a:lnTo>
                  <a:cubicBezTo>
                    <a:pt x="519810" y="158343"/>
                    <a:pt x="474140" y="204013"/>
                    <a:pt x="417804" y="204013"/>
                  </a:cubicBezTo>
                  <a:lnTo>
                    <a:pt x="102006" y="204013"/>
                  </a:lnTo>
                  <a:cubicBezTo>
                    <a:pt x="45670" y="204013"/>
                    <a:pt x="0" y="158343"/>
                    <a:pt x="0" y="102006"/>
                  </a:cubicBezTo>
                  <a:lnTo>
                    <a:pt x="0" y="102006"/>
                  </a:lnTo>
                  <a:cubicBezTo>
                    <a:pt x="0" y="45670"/>
                    <a:pt x="45670" y="0"/>
                    <a:pt x="102006" y="0"/>
                  </a:cubicBezTo>
                  <a:close/>
                </a:path>
              </a:pathLst>
            </a:custGeom>
            <a:gradFill rotWithShape="1">
              <a:gsLst>
                <a:gs pos="0">
                  <a:srgbClr val="FFDE59">
                    <a:alpha val="100000"/>
                  </a:srgbClr>
                </a:gs>
                <a:gs pos="100000">
                  <a:srgbClr val="FF914D">
                    <a:alpha val="100000"/>
                  </a:srgbClr>
                </a:gs>
              </a:gsLst>
              <a:lin ang="0"/>
            </a:gradFill>
          </p:spPr>
        </p:sp>
        <p:sp>
          <p:nvSpPr>
            <p:cNvPr id="10" name="TextBox 5">
              <a:extLst>
                <a:ext uri="{FF2B5EF4-FFF2-40B4-BE49-F238E27FC236}">
                  <a16:creationId xmlns:a16="http://schemas.microsoft.com/office/drawing/2014/main" id="{F84880DF-75F9-5B57-E41A-09D960727BF3}"/>
                </a:ext>
              </a:extLst>
            </p:cNvPr>
            <p:cNvSpPr txBox="1"/>
            <p:nvPr/>
          </p:nvSpPr>
          <p:spPr>
            <a:xfrm>
              <a:off x="0" y="-27769"/>
              <a:ext cx="519810" cy="251638"/>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General</a:t>
              </a:r>
            </a:p>
          </p:txBody>
        </p:sp>
      </p:gr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440785" y="283944"/>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General</a:t>
            </a:r>
          </a:p>
        </p:txBody>
      </p:sp>
      <p:grpSp>
        <p:nvGrpSpPr>
          <p:cNvPr id="3" name="Group 3"/>
          <p:cNvGrpSpPr/>
          <p:nvPr/>
        </p:nvGrpSpPr>
        <p:grpSpPr>
          <a:xfrm>
            <a:off x="15077342" y="283943"/>
            <a:ext cx="1973653" cy="955436"/>
            <a:chOff x="0" y="-27769"/>
            <a:chExt cx="519810" cy="251638"/>
          </a:xfrm>
        </p:grpSpPr>
        <p:sp>
          <p:nvSpPr>
            <p:cNvPr id="4" name="Freeform 4"/>
            <p:cNvSpPr/>
            <p:nvPr/>
          </p:nvSpPr>
          <p:spPr>
            <a:xfrm>
              <a:off x="0" y="0"/>
              <a:ext cx="519810" cy="204013"/>
            </a:xfrm>
            <a:custGeom>
              <a:avLst/>
              <a:gdLst/>
              <a:ahLst/>
              <a:cxnLst/>
              <a:rect l="l" t="t" r="r" b="b"/>
              <a:pathLst>
                <a:path w="519810" h="204013">
                  <a:moveTo>
                    <a:pt x="102006" y="0"/>
                  </a:moveTo>
                  <a:lnTo>
                    <a:pt x="417804" y="0"/>
                  </a:lnTo>
                  <a:cubicBezTo>
                    <a:pt x="474140" y="0"/>
                    <a:pt x="519810" y="45670"/>
                    <a:pt x="519810" y="102006"/>
                  </a:cubicBezTo>
                  <a:lnTo>
                    <a:pt x="519810" y="102006"/>
                  </a:lnTo>
                  <a:cubicBezTo>
                    <a:pt x="519810" y="158343"/>
                    <a:pt x="474140" y="204013"/>
                    <a:pt x="417804" y="204013"/>
                  </a:cubicBezTo>
                  <a:lnTo>
                    <a:pt x="102006" y="204013"/>
                  </a:lnTo>
                  <a:cubicBezTo>
                    <a:pt x="45670" y="204013"/>
                    <a:pt x="0" y="158343"/>
                    <a:pt x="0" y="102006"/>
                  </a:cubicBezTo>
                  <a:lnTo>
                    <a:pt x="0" y="102006"/>
                  </a:lnTo>
                  <a:cubicBezTo>
                    <a:pt x="0" y="45670"/>
                    <a:pt x="45670" y="0"/>
                    <a:pt x="102006" y="0"/>
                  </a:cubicBezTo>
                  <a:close/>
                </a:path>
              </a:pathLst>
            </a:custGeom>
            <a:gradFill rotWithShape="1">
              <a:gsLst>
                <a:gs pos="0">
                  <a:srgbClr val="FFDE59">
                    <a:alpha val="100000"/>
                  </a:srgbClr>
                </a:gs>
                <a:gs pos="100000">
                  <a:srgbClr val="FF914D">
                    <a:alpha val="100000"/>
                  </a:srgbClr>
                </a:gs>
              </a:gsLst>
              <a:lin ang="0"/>
            </a:gradFill>
          </p:spPr>
        </p:sp>
        <p:sp>
          <p:nvSpPr>
            <p:cNvPr id="5" name="TextBox 5"/>
            <p:cNvSpPr txBox="1"/>
            <p:nvPr/>
          </p:nvSpPr>
          <p:spPr>
            <a:xfrm>
              <a:off x="0" y="-27769"/>
              <a:ext cx="519810" cy="251638"/>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General</a:t>
              </a:r>
            </a:p>
          </p:txBody>
        </p:sp>
      </p:grpSp>
      <p:sp>
        <p:nvSpPr>
          <p:cNvPr id="6" name="Freeform 6"/>
          <p:cNvSpPr/>
          <p:nvPr/>
        </p:nvSpPr>
        <p:spPr>
          <a:xfrm>
            <a:off x="339285" y="1163987"/>
            <a:ext cx="17609429" cy="9024832"/>
          </a:xfrm>
          <a:custGeom>
            <a:avLst/>
            <a:gdLst/>
            <a:ahLst/>
            <a:cxnLst/>
            <a:rect l="l" t="t" r="r" b="b"/>
            <a:pathLst>
              <a:path w="17609429" h="9024832">
                <a:moveTo>
                  <a:pt x="0" y="0"/>
                </a:moveTo>
                <a:lnTo>
                  <a:pt x="17609430" y="0"/>
                </a:lnTo>
                <a:lnTo>
                  <a:pt x="17609430" y="9024833"/>
                </a:lnTo>
                <a:lnTo>
                  <a:pt x="0" y="9024833"/>
                </a:lnTo>
                <a:lnTo>
                  <a:pt x="0" y="0"/>
                </a:lnTo>
                <a:close/>
              </a:path>
            </a:pathLst>
          </a:custGeom>
          <a:blipFill>
            <a:blip r:embed="rId2"/>
            <a:stretch>
              <a:fillRect/>
            </a:stretch>
          </a:blipFill>
        </p:spPr>
      </p:sp>
      <p:sp>
        <p:nvSpPr>
          <p:cNvPr id="7" name="TextBox 7"/>
          <p:cNvSpPr txBox="1"/>
          <p:nvPr/>
        </p:nvSpPr>
        <p:spPr>
          <a:xfrm>
            <a:off x="730083" y="559518"/>
            <a:ext cx="12092096" cy="491512"/>
          </a:xfrm>
          <a:prstGeom prst="rect">
            <a:avLst/>
          </a:prstGeom>
        </p:spPr>
        <p:txBody>
          <a:bodyPr lIns="0" tIns="0" rIns="0" bIns="0" rtlCol="0" anchor="t">
            <a:spAutoFit/>
          </a:bodyPr>
          <a:lstStyle/>
          <a:p>
            <a:pPr marL="0" lvl="0" indent="0" algn="l">
              <a:lnSpc>
                <a:spcPts val="3600"/>
              </a:lnSpc>
              <a:spcBef>
                <a:spcPct val="0"/>
              </a:spcBef>
            </a:pPr>
            <a:r>
              <a:rPr lang="en-US" sz="3600" b="1" u="none" strike="noStrike">
                <a:solidFill>
                  <a:srgbClr val="0D0D0D"/>
                </a:solidFill>
                <a:latin typeface="Neue Montreal Bold"/>
                <a:ea typeface="Neue Montreal Bold"/>
                <a:cs typeface="Neue Montreal Bold"/>
                <a:sym typeface="Neue Montreal Bold"/>
              </a:rPr>
              <a:t>What’s The Pain In 2024 and </a:t>
            </a:r>
            <a:r>
              <a:rPr lang="en-US" sz="3600" b="1" u="none" strike="noStrike">
                <a:solidFill>
                  <a:srgbClr val="0A874C"/>
                </a:solidFill>
                <a:latin typeface="Neue Montreal Bold"/>
                <a:ea typeface="Neue Montreal Bold"/>
                <a:cs typeface="Neue Montreal Bold"/>
                <a:sym typeface="Neue Montreal Bold"/>
              </a:rPr>
              <a:t>What ELA Did?</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27661" y="283944"/>
            <a:ext cx="1663377" cy="389222"/>
          </a:xfrm>
          <a:prstGeom prst="rect">
            <a:avLst/>
          </a:prstGeom>
        </p:spPr>
        <p:txBody>
          <a:bodyPr lIns="0" tIns="0" rIns="0" bIns="0" rtlCol="0" anchor="t">
            <a:spAutoFit/>
          </a:bodyPr>
          <a:lstStyle/>
          <a:p>
            <a:pPr marL="0" lvl="0" indent="0" algn="r">
              <a:lnSpc>
                <a:spcPts val="3220"/>
              </a:lnSpc>
              <a:spcBef>
                <a:spcPct val="0"/>
              </a:spcBef>
            </a:pPr>
            <a:r>
              <a:rPr lang="en-US" sz="2300" b="1">
                <a:solidFill>
                  <a:srgbClr val="FFFFFF"/>
                </a:solidFill>
                <a:latin typeface="Neue Montreal Bold"/>
                <a:ea typeface="Neue Montreal Bold"/>
                <a:cs typeface="Neue Montreal Bold"/>
                <a:sym typeface="Neue Montreal Bold"/>
              </a:rPr>
              <a:t>General</a:t>
            </a:r>
          </a:p>
        </p:txBody>
      </p:sp>
      <p:sp>
        <p:nvSpPr>
          <p:cNvPr id="6" name="Freeform 6"/>
          <p:cNvSpPr/>
          <p:nvPr/>
        </p:nvSpPr>
        <p:spPr>
          <a:xfrm>
            <a:off x="128259" y="1372292"/>
            <a:ext cx="18031482" cy="8429718"/>
          </a:xfrm>
          <a:custGeom>
            <a:avLst/>
            <a:gdLst/>
            <a:ahLst/>
            <a:cxnLst/>
            <a:rect l="l" t="t" r="r" b="b"/>
            <a:pathLst>
              <a:path w="18031482" h="8429718">
                <a:moveTo>
                  <a:pt x="0" y="0"/>
                </a:moveTo>
                <a:lnTo>
                  <a:pt x="18031482" y="0"/>
                </a:lnTo>
                <a:lnTo>
                  <a:pt x="18031482" y="8429718"/>
                </a:lnTo>
                <a:lnTo>
                  <a:pt x="0" y="8429718"/>
                </a:lnTo>
                <a:lnTo>
                  <a:pt x="0" y="0"/>
                </a:lnTo>
                <a:close/>
              </a:path>
            </a:pathLst>
          </a:custGeom>
          <a:blipFill>
            <a:blip r:embed="rId2"/>
            <a:stretch>
              <a:fillRect/>
            </a:stretch>
          </a:blipFill>
        </p:spPr>
      </p:sp>
      <p:sp>
        <p:nvSpPr>
          <p:cNvPr id="7" name="TextBox 7"/>
          <p:cNvSpPr txBox="1"/>
          <p:nvPr/>
        </p:nvSpPr>
        <p:spPr>
          <a:xfrm>
            <a:off x="730083" y="559518"/>
            <a:ext cx="12092096" cy="491512"/>
          </a:xfrm>
          <a:prstGeom prst="rect">
            <a:avLst/>
          </a:prstGeom>
        </p:spPr>
        <p:txBody>
          <a:bodyPr lIns="0" tIns="0" rIns="0" bIns="0" rtlCol="0" anchor="t">
            <a:spAutoFit/>
          </a:bodyPr>
          <a:lstStyle/>
          <a:p>
            <a:pPr marL="0" lvl="0" indent="0" algn="l">
              <a:lnSpc>
                <a:spcPts val="3600"/>
              </a:lnSpc>
              <a:spcBef>
                <a:spcPct val="0"/>
              </a:spcBef>
            </a:pPr>
            <a:r>
              <a:rPr lang="en-US" sz="3600" b="1" u="none" strike="noStrike">
                <a:solidFill>
                  <a:srgbClr val="0D0D0D"/>
                </a:solidFill>
                <a:latin typeface="Neue Montreal Bold"/>
                <a:ea typeface="Neue Montreal Bold"/>
                <a:cs typeface="Neue Montreal Bold"/>
                <a:sym typeface="Neue Montreal Bold"/>
              </a:rPr>
              <a:t>What’s The Pain In 2024 and  </a:t>
            </a:r>
            <a:r>
              <a:rPr lang="en-US" sz="3600" b="1" u="none" strike="noStrike">
                <a:solidFill>
                  <a:srgbClr val="EB2030"/>
                </a:solidFill>
                <a:latin typeface="Neue Montreal Bold"/>
                <a:ea typeface="Neue Montreal Bold"/>
                <a:cs typeface="Neue Montreal Bold"/>
                <a:sym typeface="Neue Montreal Bold"/>
              </a:rPr>
              <a:t>Improvement</a:t>
            </a:r>
          </a:p>
        </p:txBody>
      </p:sp>
      <p:grpSp>
        <p:nvGrpSpPr>
          <p:cNvPr id="8" name="Group 3">
            <a:extLst>
              <a:ext uri="{FF2B5EF4-FFF2-40B4-BE49-F238E27FC236}">
                <a16:creationId xmlns:a16="http://schemas.microsoft.com/office/drawing/2014/main" id="{D996C681-DFD5-A3A2-0463-E5C27FAD87A1}"/>
              </a:ext>
            </a:extLst>
          </p:cNvPr>
          <p:cNvGrpSpPr/>
          <p:nvPr/>
        </p:nvGrpSpPr>
        <p:grpSpPr>
          <a:xfrm>
            <a:off x="15077342" y="283943"/>
            <a:ext cx="1973653" cy="955436"/>
            <a:chOff x="0" y="-27769"/>
            <a:chExt cx="519810" cy="251638"/>
          </a:xfrm>
        </p:grpSpPr>
        <p:sp>
          <p:nvSpPr>
            <p:cNvPr id="9" name="Freeform 4">
              <a:extLst>
                <a:ext uri="{FF2B5EF4-FFF2-40B4-BE49-F238E27FC236}">
                  <a16:creationId xmlns:a16="http://schemas.microsoft.com/office/drawing/2014/main" id="{AFBF2F3B-BCD4-13BF-78F6-3D1FF2CDC595}"/>
                </a:ext>
              </a:extLst>
            </p:cNvPr>
            <p:cNvSpPr/>
            <p:nvPr/>
          </p:nvSpPr>
          <p:spPr>
            <a:xfrm>
              <a:off x="0" y="0"/>
              <a:ext cx="519810" cy="204013"/>
            </a:xfrm>
            <a:custGeom>
              <a:avLst/>
              <a:gdLst/>
              <a:ahLst/>
              <a:cxnLst/>
              <a:rect l="l" t="t" r="r" b="b"/>
              <a:pathLst>
                <a:path w="519810" h="204013">
                  <a:moveTo>
                    <a:pt x="102006" y="0"/>
                  </a:moveTo>
                  <a:lnTo>
                    <a:pt x="417804" y="0"/>
                  </a:lnTo>
                  <a:cubicBezTo>
                    <a:pt x="474140" y="0"/>
                    <a:pt x="519810" y="45670"/>
                    <a:pt x="519810" y="102006"/>
                  </a:cubicBezTo>
                  <a:lnTo>
                    <a:pt x="519810" y="102006"/>
                  </a:lnTo>
                  <a:cubicBezTo>
                    <a:pt x="519810" y="158343"/>
                    <a:pt x="474140" y="204013"/>
                    <a:pt x="417804" y="204013"/>
                  </a:cubicBezTo>
                  <a:lnTo>
                    <a:pt x="102006" y="204013"/>
                  </a:lnTo>
                  <a:cubicBezTo>
                    <a:pt x="45670" y="204013"/>
                    <a:pt x="0" y="158343"/>
                    <a:pt x="0" y="102006"/>
                  </a:cubicBezTo>
                  <a:lnTo>
                    <a:pt x="0" y="102006"/>
                  </a:lnTo>
                  <a:cubicBezTo>
                    <a:pt x="0" y="45670"/>
                    <a:pt x="45670" y="0"/>
                    <a:pt x="102006" y="0"/>
                  </a:cubicBezTo>
                  <a:close/>
                </a:path>
              </a:pathLst>
            </a:custGeom>
            <a:gradFill rotWithShape="1">
              <a:gsLst>
                <a:gs pos="0">
                  <a:srgbClr val="FFDE59">
                    <a:alpha val="100000"/>
                  </a:srgbClr>
                </a:gs>
                <a:gs pos="100000">
                  <a:srgbClr val="FF914D">
                    <a:alpha val="100000"/>
                  </a:srgbClr>
                </a:gs>
              </a:gsLst>
              <a:lin ang="0"/>
            </a:gradFill>
          </p:spPr>
        </p:sp>
        <p:sp>
          <p:nvSpPr>
            <p:cNvPr id="10" name="TextBox 5">
              <a:extLst>
                <a:ext uri="{FF2B5EF4-FFF2-40B4-BE49-F238E27FC236}">
                  <a16:creationId xmlns:a16="http://schemas.microsoft.com/office/drawing/2014/main" id="{F1B50153-6761-3657-5059-FCA9E56E6BD5}"/>
                </a:ext>
              </a:extLst>
            </p:cNvPr>
            <p:cNvSpPr txBox="1"/>
            <p:nvPr/>
          </p:nvSpPr>
          <p:spPr>
            <a:xfrm>
              <a:off x="0" y="-27769"/>
              <a:ext cx="519810" cy="251638"/>
            </a:xfrm>
            <a:prstGeom prst="rect">
              <a:avLst/>
            </a:prstGeom>
          </p:spPr>
          <p:txBody>
            <a:bodyPr lIns="50800" tIns="50800" rIns="50800" bIns="50800" rtlCol="0" anchor="ctr"/>
            <a:lstStyle/>
            <a:p>
              <a:pPr algn="ctr">
                <a:lnSpc>
                  <a:spcPts val="3499"/>
                </a:lnSpc>
              </a:pPr>
              <a:r>
                <a:rPr lang="en-US" sz="2499" b="1" dirty="0">
                  <a:solidFill>
                    <a:srgbClr val="FFFFFF"/>
                  </a:solidFill>
                  <a:latin typeface="Neue Montreal Bold"/>
                  <a:ea typeface="Neue Montreal Bold"/>
                  <a:cs typeface="Neue Montreal Bold"/>
                  <a:sym typeface="Neue Montreal Bold"/>
                </a:rPr>
                <a:t>General</a:t>
              </a:r>
            </a:p>
          </p:txBody>
        </p:sp>
      </p:gr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2E674">
                <a:alpha val="100000"/>
              </a:srgbClr>
            </a:gs>
            <a:gs pos="50000">
              <a:srgbClr val="DBDD88">
                <a:alpha val="100000"/>
              </a:srgbClr>
            </a:gs>
            <a:gs pos="100000">
              <a:srgbClr val="A9FFC4">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3293542" y="3714750"/>
            <a:ext cx="12314040" cy="2571750"/>
          </a:xfrm>
          <a:prstGeom prst="rect">
            <a:avLst/>
          </a:prstGeom>
        </p:spPr>
        <p:txBody>
          <a:bodyPr lIns="0" tIns="0" rIns="0" bIns="0" rtlCol="0" anchor="t">
            <a:spAutoFit/>
          </a:bodyPr>
          <a:lstStyle/>
          <a:p>
            <a:pPr marL="0" lvl="0" indent="0" algn="ctr">
              <a:lnSpc>
                <a:spcPts val="21000"/>
              </a:lnSpc>
              <a:spcBef>
                <a:spcPct val="0"/>
              </a:spcBef>
            </a:pPr>
            <a:r>
              <a:rPr lang="en-US" sz="15000" b="1" u="none" strike="noStrike">
                <a:solidFill>
                  <a:srgbClr val="FBFEFA"/>
                </a:solidFill>
                <a:latin typeface="Noto Sans T Chinese Bold"/>
                <a:ea typeface="Noto Sans T Chinese Bold"/>
                <a:cs typeface="Noto Sans T Chinese Bold"/>
                <a:sym typeface="Noto Sans T Chinese Bold"/>
              </a:rPr>
              <a:t>Pricing Team</a:t>
            </a: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4233</Words>
  <Application>Microsoft Office PowerPoint</Application>
  <PresentationFormat>自訂</PresentationFormat>
  <Paragraphs>572</Paragraphs>
  <Slides>57</Slides>
  <Notes>47</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57</vt:i4>
      </vt:variant>
    </vt:vector>
  </HeadingPairs>
  <TitlesOfParts>
    <vt:vector size="73" baseType="lpstr">
      <vt:lpstr>Noto Sans T Chinese Bold</vt:lpstr>
      <vt:lpstr>Canva Sans Bold</vt:lpstr>
      <vt:lpstr>Noto Sans T Chinese</vt:lpstr>
      <vt:lpstr>Open Sauce Bold</vt:lpstr>
      <vt:lpstr>Calibri</vt:lpstr>
      <vt:lpstr>Garet Bold</vt:lpstr>
      <vt:lpstr>Neue Montreal Bold</vt:lpstr>
      <vt:lpstr>Neue Machina Ultra-Bold</vt:lpstr>
      <vt:lpstr>Bloc Heavy</vt:lpstr>
      <vt:lpstr>Neue Machina</vt:lpstr>
      <vt:lpstr>Inter Bold</vt:lpstr>
      <vt:lpstr>Canva Sans</vt:lpstr>
      <vt:lpstr>Arial</vt:lpstr>
      <vt:lpstr>Neue Montreal</vt:lpstr>
      <vt:lpstr>Arimo Bold</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LAAM 2025 ELA MKD Presentation</dc:title>
  <dc:creator>YU-TING CHEN   (OMAR)</dc:creator>
  <cp:lastModifiedBy>YU-TING CHEN   (OMAR)</cp:lastModifiedBy>
  <cp:revision>6</cp:revision>
  <dcterms:created xsi:type="dcterms:W3CDTF">2006-08-16T00:00:00Z</dcterms:created>
  <dcterms:modified xsi:type="dcterms:W3CDTF">2025-03-11T14:16:06Z</dcterms:modified>
  <dc:identifier>DAGcfvYZPgY</dc:identifier>
</cp:coreProperties>
</file>