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drawings/drawing3.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147479660" r:id="rId3"/>
    <p:sldId id="2147479651" r:id="rId4"/>
    <p:sldId id="2147482629" r:id="rId5"/>
    <p:sldId id="2147482628" r:id="rId6"/>
    <p:sldId id="2147479652" r:id="rId7"/>
    <p:sldId id="2147479653" r:id="rId8"/>
    <p:sldId id="2147482630" r:id="rId9"/>
    <p:sldId id="2147479661" r:id="rId10"/>
    <p:sldId id="2145706057" r:id="rId11"/>
    <p:sldId id="2145706058" r:id="rId12"/>
    <p:sldId id="2147479656" r:id="rId13"/>
    <p:sldId id="2147479657" r:id="rId14"/>
    <p:sldId id="258" r:id="rId15"/>
    <p:sldId id="278" r:id="rId16"/>
    <p:sldId id="2147479544" r:id="rId17"/>
    <p:sldId id="2147479650" r:id="rId18"/>
    <p:sldId id="2147479646" r:id="rId19"/>
    <p:sldId id="2147482631" r:id="rId20"/>
    <p:sldId id="273" r:id="rId21"/>
    <p:sldId id="272" r:id="rId22"/>
    <p:sldId id="276" r:id="rId23"/>
    <p:sldId id="274" r:id="rId24"/>
    <p:sldId id="2145706048" r:id="rId2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9A"/>
    <a:srgbClr val="8BC9BE"/>
    <a:srgbClr val="D35C19"/>
    <a:srgbClr val="1D274D"/>
    <a:srgbClr val="397B72"/>
    <a:srgbClr val="008080"/>
    <a:srgbClr val="2A71A2"/>
    <a:srgbClr val="174D4D"/>
    <a:srgbClr val="F1F1F1"/>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06" autoAdjust="0"/>
    <p:restoredTop sz="96269" autoAdjust="0"/>
  </p:normalViewPr>
  <p:slideViewPr>
    <p:cSldViewPr snapToGrid="0">
      <p:cViewPr varScale="1">
        <p:scale>
          <a:sx n="111" d="100"/>
          <a:sy n="111" d="100"/>
        </p:scale>
        <p:origin x="61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2.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3.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008080"/>
                </a:solidFill>
                <a:latin typeface="Bahnschrift SemiBold SemiConden" panose="020B0502040204020203" pitchFamily="34" charset="0"/>
                <a:ea typeface="微軟正黑體" panose="020B0604030504040204" pitchFamily="34" charset="-120"/>
                <a:cs typeface="+mn-cs"/>
              </a:defRPr>
            </a:pPr>
            <a:r>
              <a:rPr lang="en-US" sz="1600" dirty="0">
                <a:solidFill>
                  <a:srgbClr val="008080"/>
                </a:solidFill>
                <a:latin typeface="Bahnschrift SemiBold SemiConden" panose="020B0502040204020203" pitchFamily="34" charset="0"/>
              </a:rPr>
              <a:t>World Economic Outlook Growth Projection</a:t>
            </a:r>
            <a:endParaRPr lang="zh-TW" sz="1600" dirty="0">
              <a:solidFill>
                <a:srgbClr val="008080"/>
              </a:solidFill>
              <a:latin typeface="Bahnschrift SemiBold SemiConden" panose="020B0502040204020203" pitchFamily="34" charset="0"/>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rgbClr val="008080"/>
              </a:solidFill>
              <a:latin typeface="Bahnschrift SemiBold SemiConden" panose="020B0502040204020203" pitchFamily="34" charset="0"/>
              <a:ea typeface="微軟正黑體" panose="020B0604030504040204" pitchFamily="34" charset="-120"/>
              <a:cs typeface="+mn-cs"/>
            </a:defRPr>
          </a:pPr>
          <a:endParaRPr lang="zh-TW"/>
        </a:p>
      </c:txPr>
    </c:title>
    <c:autoTitleDeleted val="0"/>
    <c:plotArea>
      <c:layout>
        <c:manualLayout>
          <c:layoutTarget val="inner"/>
          <c:xMode val="edge"/>
          <c:yMode val="edge"/>
          <c:x val="4.3873324173995552E-2"/>
          <c:y val="0.10940505081460744"/>
          <c:w val="0.87604899799221325"/>
          <c:h val="0.7607104105754019"/>
        </c:manualLayout>
      </c:layout>
      <c:barChart>
        <c:barDir val="col"/>
        <c:grouping val="clustered"/>
        <c:varyColors val="0"/>
        <c:ser>
          <c:idx val="0"/>
          <c:order val="0"/>
          <c:tx>
            <c:strRef>
              <c:f>工作表1!$B$1</c:f>
              <c:strCache>
                <c:ptCount val="1"/>
                <c:pt idx="0">
                  <c:v>2024</c:v>
                </c:pt>
              </c:strCache>
            </c:strRef>
          </c:tx>
          <c:spPr>
            <a:solidFill>
              <a:srgbClr val="8BC9B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8BC9BE"/>
                    </a:solidFill>
                    <a:latin typeface="Bahnschrift SemiBold SemiConden" panose="020B0502040204020203" pitchFamily="34" charset="0"/>
                    <a:ea typeface="微軟正黑體" panose="020B0604030504040204" pitchFamily="34" charset="-120"/>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工作表1!$A$2:$A$8</c:f>
              <c:strCache>
                <c:ptCount val="7"/>
                <c:pt idx="0">
                  <c:v>World Output</c:v>
                </c:pt>
                <c:pt idx="1">
                  <c:v>United States</c:v>
                </c:pt>
                <c:pt idx="2">
                  <c:v>Euro Area</c:v>
                </c:pt>
                <c:pt idx="3">
                  <c:v>China</c:v>
                </c:pt>
                <c:pt idx="4">
                  <c:v>Emerging and Developing Asia</c:v>
                </c:pt>
                <c:pt idx="5">
                  <c:v>Latin America</c:v>
                </c:pt>
                <c:pt idx="6">
                  <c:v>Middle East and Central Asia</c:v>
                </c:pt>
              </c:strCache>
            </c:strRef>
          </c:cat>
          <c:val>
            <c:numRef>
              <c:f>工作表1!$B$2:$B$8</c:f>
              <c:numCache>
                <c:formatCode>0.0</c:formatCode>
                <c:ptCount val="7"/>
                <c:pt idx="0">
                  <c:v>3.2</c:v>
                </c:pt>
                <c:pt idx="1">
                  <c:v>2.8</c:v>
                </c:pt>
                <c:pt idx="2">
                  <c:v>0.8</c:v>
                </c:pt>
                <c:pt idx="3">
                  <c:v>4.8</c:v>
                </c:pt>
                <c:pt idx="4">
                  <c:v>5.2</c:v>
                </c:pt>
                <c:pt idx="5">
                  <c:v>2.4</c:v>
                </c:pt>
                <c:pt idx="6">
                  <c:v>2.4</c:v>
                </c:pt>
              </c:numCache>
            </c:numRef>
          </c:val>
          <c:extLst>
            <c:ext xmlns:c16="http://schemas.microsoft.com/office/drawing/2014/chart" uri="{C3380CC4-5D6E-409C-BE32-E72D297353CC}">
              <c16:uniqueId val="{00000000-CF4A-4BF7-B6CF-7D7774474777}"/>
            </c:ext>
          </c:extLst>
        </c:ser>
        <c:ser>
          <c:idx val="1"/>
          <c:order val="1"/>
          <c:tx>
            <c:strRef>
              <c:f>工作表1!$C$1</c:f>
              <c:strCache>
                <c:ptCount val="1"/>
                <c:pt idx="0">
                  <c:v>2025</c:v>
                </c:pt>
              </c:strCache>
            </c:strRef>
          </c:tx>
          <c:spPr>
            <a:solidFill>
              <a:srgbClr val="0080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8080"/>
                    </a:solidFill>
                    <a:latin typeface="Bahnschrift SemiBold SemiConden" panose="020B0502040204020203" pitchFamily="34" charset="0"/>
                    <a:ea typeface="微軟正黑體" panose="020B0604030504040204" pitchFamily="34" charset="-120"/>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工作表1!$A$2:$A$8</c:f>
              <c:strCache>
                <c:ptCount val="7"/>
                <c:pt idx="0">
                  <c:v>World Output</c:v>
                </c:pt>
                <c:pt idx="1">
                  <c:v>United States</c:v>
                </c:pt>
                <c:pt idx="2">
                  <c:v>Euro Area</c:v>
                </c:pt>
                <c:pt idx="3">
                  <c:v>China</c:v>
                </c:pt>
                <c:pt idx="4">
                  <c:v>Emerging and Developing Asia</c:v>
                </c:pt>
                <c:pt idx="5">
                  <c:v>Latin America</c:v>
                </c:pt>
                <c:pt idx="6">
                  <c:v>Middle East and Central Asia</c:v>
                </c:pt>
              </c:strCache>
            </c:strRef>
          </c:cat>
          <c:val>
            <c:numRef>
              <c:f>工作表1!$C$2:$C$8</c:f>
              <c:numCache>
                <c:formatCode>0.0</c:formatCode>
                <c:ptCount val="7"/>
                <c:pt idx="0">
                  <c:v>3.3</c:v>
                </c:pt>
                <c:pt idx="1">
                  <c:v>2.7</c:v>
                </c:pt>
                <c:pt idx="2">
                  <c:v>1</c:v>
                </c:pt>
                <c:pt idx="3">
                  <c:v>4.5999999999999996</c:v>
                </c:pt>
                <c:pt idx="4">
                  <c:v>5.0999999999999996</c:v>
                </c:pt>
                <c:pt idx="5">
                  <c:v>2.5</c:v>
                </c:pt>
                <c:pt idx="6">
                  <c:v>3.6</c:v>
                </c:pt>
              </c:numCache>
            </c:numRef>
          </c:val>
          <c:extLst>
            <c:ext xmlns:c16="http://schemas.microsoft.com/office/drawing/2014/chart" uri="{C3380CC4-5D6E-409C-BE32-E72D297353CC}">
              <c16:uniqueId val="{00000001-CF4A-4BF7-B6CF-7D7774474777}"/>
            </c:ext>
          </c:extLst>
        </c:ser>
        <c:ser>
          <c:idx val="2"/>
          <c:order val="2"/>
          <c:tx>
            <c:strRef>
              <c:f>工作表1!$D$1</c:f>
              <c:strCache>
                <c:ptCount val="1"/>
                <c:pt idx="0">
                  <c:v>2026</c:v>
                </c:pt>
              </c:strCache>
            </c:strRef>
          </c:tx>
          <c:spPr>
            <a:solidFill>
              <a:schemeClr val="bg2">
                <a:lumMod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2">
                        <a:lumMod val="50000"/>
                      </a:schemeClr>
                    </a:solidFill>
                    <a:latin typeface="Bahnschrift SemiBold SemiConden" panose="020B0502040204020203" pitchFamily="34" charset="0"/>
                    <a:ea typeface="微軟正黑體" panose="020B0604030504040204" pitchFamily="34" charset="-120"/>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工作表1!$A$2:$A$8</c:f>
              <c:strCache>
                <c:ptCount val="7"/>
                <c:pt idx="0">
                  <c:v>World Output</c:v>
                </c:pt>
                <c:pt idx="1">
                  <c:v>United States</c:v>
                </c:pt>
                <c:pt idx="2">
                  <c:v>Euro Area</c:v>
                </c:pt>
                <c:pt idx="3">
                  <c:v>China</c:v>
                </c:pt>
                <c:pt idx="4">
                  <c:v>Emerging and Developing Asia</c:v>
                </c:pt>
                <c:pt idx="5">
                  <c:v>Latin America</c:v>
                </c:pt>
                <c:pt idx="6">
                  <c:v>Middle East and Central Asia</c:v>
                </c:pt>
              </c:strCache>
            </c:strRef>
          </c:cat>
          <c:val>
            <c:numRef>
              <c:f>工作表1!$D$2:$D$8</c:f>
              <c:numCache>
                <c:formatCode>0.0</c:formatCode>
                <c:ptCount val="7"/>
                <c:pt idx="0">
                  <c:v>3.3</c:v>
                </c:pt>
                <c:pt idx="1">
                  <c:v>2.1</c:v>
                </c:pt>
                <c:pt idx="2">
                  <c:v>1.4</c:v>
                </c:pt>
                <c:pt idx="3">
                  <c:v>4.5</c:v>
                </c:pt>
                <c:pt idx="4">
                  <c:v>5.0999999999999996</c:v>
                </c:pt>
                <c:pt idx="5">
                  <c:v>2.7</c:v>
                </c:pt>
                <c:pt idx="6">
                  <c:v>3.9</c:v>
                </c:pt>
              </c:numCache>
            </c:numRef>
          </c:val>
          <c:extLst>
            <c:ext xmlns:c16="http://schemas.microsoft.com/office/drawing/2014/chart" uri="{C3380CC4-5D6E-409C-BE32-E72D297353CC}">
              <c16:uniqueId val="{00000002-CF4A-4BF7-B6CF-7D7774474777}"/>
            </c:ext>
          </c:extLst>
        </c:ser>
        <c:dLbls>
          <c:dLblPos val="outEnd"/>
          <c:showLegendKey val="0"/>
          <c:showVal val="1"/>
          <c:showCatName val="0"/>
          <c:showSerName val="0"/>
          <c:showPercent val="0"/>
          <c:showBubbleSize val="0"/>
        </c:dLbls>
        <c:gapWidth val="219"/>
        <c:overlap val="-27"/>
        <c:axId val="761977472"/>
        <c:axId val="761974192"/>
      </c:barChart>
      <c:catAx>
        <c:axId val="761977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8080"/>
                </a:solidFill>
                <a:latin typeface="Bahnschrift SemiBold SemiConden" panose="020B0502040204020203" pitchFamily="34" charset="0"/>
                <a:ea typeface="微軟正黑體" panose="020B0604030504040204" pitchFamily="34" charset="-120"/>
                <a:cs typeface="+mn-cs"/>
              </a:defRPr>
            </a:pPr>
            <a:endParaRPr lang="zh-TW"/>
          </a:p>
        </c:txPr>
        <c:crossAx val="761974192"/>
        <c:crosses val="autoZero"/>
        <c:auto val="1"/>
        <c:lblAlgn val="ctr"/>
        <c:lblOffset val="100"/>
        <c:noMultiLvlLbl val="0"/>
      </c:catAx>
      <c:valAx>
        <c:axId val="7619741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8080"/>
                </a:solidFill>
                <a:latin typeface="Bahnschrift Light Condensed" panose="020B0502040204020203" pitchFamily="34" charset="0"/>
                <a:ea typeface="微軟正黑體" panose="020B0604030504040204" pitchFamily="34" charset="-120"/>
                <a:cs typeface="+mn-cs"/>
              </a:defRPr>
            </a:pPr>
            <a:endParaRPr lang="zh-TW"/>
          </a:p>
        </c:txPr>
        <c:crossAx val="76197747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rgbClr val="008080"/>
              </a:solidFill>
              <a:latin typeface="Bahnschrift Light Condensed" panose="020B0502040204020203" pitchFamily="34" charset="0"/>
              <a:ea typeface="微軟正黑體" panose="020B0604030504040204" pitchFamily="34" charset="-120"/>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微軟正黑體" panose="020B0604030504040204" pitchFamily="34" charset="-120"/>
          <a:ea typeface="微軟正黑體" panose="020B0604030504040204" pitchFamily="34" charset="-120"/>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230257938635047E-2"/>
          <c:y val="0.12838319174982665"/>
          <c:w val="0.8456210414692944"/>
          <c:h val="0.75676702389786832"/>
        </c:manualLayout>
      </c:layout>
      <c:barChart>
        <c:barDir val="col"/>
        <c:grouping val="clustered"/>
        <c:varyColors val="0"/>
        <c:ser>
          <c:idx val="0"/>
          <c:order val="0"/>
          <c:tx>
            <c:strRef>
              <c:f>工作表1!$B$1</c:f>
              <c:strCache>
                <c:ptCount val="1"/>
                <c:pt idx="0">
                  <c:v>Total Capacity (year end, Mteu)</c:v>
                </c:pt>
              </c:strCache>
            </c:strRef>
          </c:tx>
          <c:spPr>
            <a:solidFill>
              <a:srgbClr val="009E9A">
                <a:alpha val="80000"/>
              </a:srgbClr>
            </a:solidFill>
            <a:ln>
              <a:noFill/>
            </a:ln>
            <a:effectLst/>
          </c:spPr>
          <c:invertIfNegative val="0"/>
          <c:dPt>
            <c:idx val="6"/>
            <c:invertIfNegative val="0"/>
            <c:bubble3D val="0"/>
            <c:spPr>
              <a:solidFill>
                <a:srgbClr val="009E9A">
                  <a:alpha val="80000"/>
                </a:srgbClr>
              </a:solidFill>
              <a:ln>
                <a:noFill/>
              </a:ln>
              <a:effectLst/>
            </c:spPr>
            <c:extLst>
              <c:ext xmlns:c16="http://schemas.microsoft.com/office/drawing/2014/chart" uri="{C3380CC4-5D6E-409C-BE32-E72D297353CC}">
                <c16:uniqueId val="{00000001-2AAD-4521-8FB2-51B07062E611}"/>
              </c:ext>
            </c:extLst>
          </c:dPt>
          <c:dPt>
            <c:idx val="7"/>
            <c:invertIfNegative val="0"/>
            <c:bubble3D val="0"/>
            <c:spPr>
              <a:solidFill>
                <a:srgbClr val="009E9A">
                  <a:alpha val="80000"/>
                </a:srgbClr>
              </a:solidFill>
              <a:ln>
                <a:noFill/>
              </a:ln>
              <a:effectLst/>
            </c:spPr>
            <c:extLst>
              <c:ext xmlns:c16="http://schemas.microsoft.com/office/drawing/2014/chart" uri="{C3380CC4-5D6E-409C-BE32-E72D297353CC}">
                <c16:uniqueId val="{00000003-2AAD-4521-8FB2-51B07062E611}"/>
              </c:ext>
            </c:extLst>
          </c:dPt>
          <c:dLbls>
            <c:dLbl>
              <c:idx val="1"/>
              <c:layout>
                <c:manualLayout>
                  <c:x val="-6.147559968753962E-3"/>
                  <c:y val="1.01385283802715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AAD-4521-8FB2-51B07062E611}"/>
                </c:ext>
              </c:extLst>
            </c:dLbl>
            <c:dLbl>
              <c:idx val="2"/>
              <c:layout>
                <c:manualLayout>
                  <c:x val="3.3617814159135084E-3"/>
                  <c:y val="1.576122470779257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AAD-4521-8FB2-51B07062E611}"/>
                </c:ext>
              </c:extLst>
            </c:dLbl>
            <c:dLbl>
              <c:idx val="7"/>
              <c:layout>
                <c:manualLayout>
                  <c:x val="1.6376740100274938E-2"/>
                  <c:y val="1.27603885387596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AAD-4521-8FB2-51B07062E611}"/>
                </c:ext>
              </c:extLst>
            </c:dLbl>
            <c:spPr>
              <a:noFill/>
              <a:ln>
                <a:noFill/>
              </a:ln>
              <a:effectLst/>
            </c:spPr>
            <c:txPr>
              <a:bodyPr rot="0" spcFirstLastPara="1" vertOverflow="ellipsis" vert="horz" wrap="square" anchor="ctr" anchorCtr="1"/>
              <a:lstStyle/>
              <a:p>
                <a:pPr>
                  <a:defRPr sz="1200" b="0" i="0" u="none" strike="noStrike" kern="1200" baseline="0">
                    <a:solidFill>
                      <a:srgbClr val="008080"/>
                    </a:solidFill>
                    <a:effectLst/>
                    <a:latin typeface="Bahnschrift SemiBold SemiConden" panose="020B0502040204020203" pitchFamily="34" charset="0"/>
                    <a:ea typeface="微軟正黑體" panose="020B0604030504040204" pitchFamily="34" charset="-120"/>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工作表1!$A$2:$A$10</c:f>
              <c:numCache>
                <c:formatCode>General</c:formatCode>
                <c:ptCount val="9"/>
                <c:pt idx="0">
                  <c:v>2021</c:v>
                </c:pt>
                <c:pt idx="1">
                  <c:v>2022</c:v>
                </c:pt>
                <c:pt idx="2">
                  <c:v>2023</c:v>
                </c:pt>
                <c:pt idx="3">
                  <c:v>2024</c:v>
                </c:pt>
                <c:pt idx="4">
                  <c:v>2025</c:v>
                </c:pt>
                <c:pt idx="5">
                  <c:v>2026</c:v>
                </c:pt>
                <c:pt idx="6">
                  <c:v>2027</c:v>
                </c:pt>
                <c:pt idx="7">
                  <c:v>2028</c:v>
                </c:pt>
                <c:pt idx="8">
                  <c:v>2029</c:v>
                </c:pt>
              </c:numCache>
            </c:numRef>
          </c:cat>
          <c:val>
            <c:numRef>
              <c:f>工作表1!$B$2:$B$10</c:f>
              <c:numCache>
                <c:formatCode>#,##0_ </c:formatCode>
                <c:ptCount val="9"/>
                <c:pt idx="0">
                  <c:v>1481425</c:v>
                </c:pt>
                <c:pt idx="1">
                  <c:v>1665883</c:v>
                </c:pt>
                <c:pt idx="2">
                  <c:v>1659424</c:v>
                </c:pt>
                <c:pt idx="3">
                  <c:v>1762940</c:v>
                </c:pt>
                <c:pt idx="4">
                  <c:v>1955553</c:v>
                </c:pt>
                <c:pt idx="5">
                  <c:v>2074061</c:v>
                </c:pt>
                <c:pt idx="6">
                  <c:v>2364031</c:v>
                </c:pt>
                <c:pt idx="7">
                  <c:v>2406773</c:v>
                </c:pt>
                <c:pt idx="8">
                  <c:v>2513320</c:v>
                </c:pt>
              </c:numCache>
            </c:numRef>
          </c:val>
          <c:extLst>
            <c:ext xmlns:c16="http://schemas.microsoft.com/office/drawing/2014/chart" uri="{C3380CC4-5D6E-409C-BE32-E72D297353CC}">
              <c16:uniqueId val="{00000006-2AAD-4521-8FB2-51B07062E611}"/>
            </c:ext>
          </c:extLst>
        </c:ser>
        <c:dLbls>
          <c:showLegendKey val="0"/>
          <c:showVal val="1"/>
          <c:showCatName val="0"/>
          <c:showSerName val="0"/>
          <c:showPercent val="0"/>
          <c:showBubbleSize val="0"/>
        </c:dLbls>
        <c:gapWidth val="219"/>
        <c:overlap val="-27"/>
        <c:axId val="875491408"/>
        <c:axId val="868528296"/>
      </c:barChart>
      <c:lineChart>
        <c:grouping val="standard"/>
        <c:varyColors val="0"/>
        <c:ser>
          <c:idx val="1"/>
          <c:order val="1"/>
          <c:tx>
            <c:strRef>
              <c:f>工作表1!$C$1</c:f>
              <c:strCache>
                <c:ptCount val="1"/>
                <c:pt idx="0">
                  <c:v>Increase (%)</c:v>
                </c:pt>
              </c:strCache>
            </c:strRef>
          </c:tx>
          <c:spPr>
            <a:ln w="28575" cap="rnd">
              <a:no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7-2AAD-4521-8FB2-51B07062E611}"/>
                </c:ext>
              </c:extLst>
            </c:dLbl>
            <c:dLbl>
              <c:idx val="1"/>
              <c:layout>
                <c:manualLayout>
                  <c:x val="-3.4673201757973442E-2"/>
                  <c:y val="-0.587133733846915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AAD-4521-8FB2-51B07062E611}"/>
                </c:ext>
              </c:extLst>
            </c:dLbl>
            <c:dLbl>
              <c:idx val="2"/>
              <c:layout>
                <c:manualLayout>
                  <c:x val="-3.6354092465930257E-2"/>
                  <c:y val="-7.63147183234067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AAD-4521-8FB2-51B07062E611}"/>
                </c:ext>
              </c:extLst>
            </c:dLbl>
            <c:dLbl>
              <c:idx val="3"/>
              <c:layout>
                <c:manualLayout>
                  <c:x val="-3.145012691386613E-2"/>
                  <c:y val="-0.3028407296338638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AAD-4521-8FB2-51B07062E611}"/>
                </c:ext>
              </c:extLst>
            </c:dLbl>
            <c:dLbl>
              <c:idx val="4"/>
              <c:layout>
                <c:manualLayout>
                  <c:x val="-4.4758546005713967E-2"/>
                  <c:y val="-0.52617704551515043"/>
                </c:manualLayout>
              </c:layout>
              <c:numFmt formatCode="0.0%" sourceLinked="0"/>
              <c:spPr>
                <a:noFill/>
                <a:ln>
                  <a:noFill/>
                </a:ln>
                <a:effectLst/>
              </c:spPr>
              <c:txPr>
                <a:bodyPr rot="0" spcFirstLastPara="1" vertOverflow="ellipsis" vert="horz" wrap="square" anchor="ctr" anchorCtr="1"/>
                <a:lstStyle/>
                <a:p>
                  <a:pPr>
                    <a:defRPr sz="1800" b="0" i="0" u="none" strike="noStrike" kern="1200" baseline="0">
                      <a:solidFill>
                        <a:srgbClr val="FFC000"/>
                      </a:solidFill>
                      <a:effectLst/>
                      <a:latin typeface="Bahnschrift SemiBold SemiConden" panose="020B0502040204020203" pitchFamily="34" charset="0"/>
                      <a:ea typeface="微軟正黑體" panose="020B0604030504040204" pitchFamily="34" charset="-120"/>
                      <a:cs typeface="+mn-cs"/>
                    </a:defRPr>
                  </a:pPr>
                  <a:endParaRPr lang="zh-TW"/>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AAD-4521-8FB2-51B07062E611}"/>
                </c:ext>
              </c:extLst>
            </c:dLbl>
            <c:dLbl>
              <c:idx val="5"/>
              <c:layout>
                <c:manualLayout>
                  <c:x val="-2.9907942777715572E-2"/>
                  <c:y val="-0.2975676907317215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AAD-4521-8FB2-51B07062E611}"/>
                </c:ext>
              </c:extLst>
            </c:dLbl>
            <c:dLbl>
              <c:idx val="6"/>
              <c:layout>
                <c:manualLayout>
                  <c:x val="-3.817368974569315E-2"/>
                  <c:y val="-0.7020111834021078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AAD-4521-8FB2-51B07062E611}"/>
                </c:ext>
              </c:extLst>
            </c:dLbl>
            <c:dLbl>
              <c:idx val="7"/>
              <c:layout>
                <c:manualLayout>
                  <c:x val="-3.4950614901585832E-2"/>
                  <c:y val="-5.43039755152709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AAD-4521-8FB2-51B07062E611}"/>
                </c:ext>
              </c:extLst>
            </c:dLbl>
            <c:dLbl>
              <c:idx val="8"/>
              <c:layout>
                <c:manualLayout>
                  <c:x val="-3.50003798548294E-2"/>
                  <c:y val="-0.1991054405414592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44A-4C67-9EFA-9286597049E0}"/>
                </c:ext>
              </c:extLst>
            </c:dLbl>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effectLst/>
                    <a:latin typeface="Bahnschrift SemiBold SemiConden" panose="020B0502040204020203" pitchFamily="34" charset="0"/>
                    <a:ea typeface="微軟正黑體" panose="020B0604030504040204" pitchFamily="34" charset="-120"/>
                    <a:cs typeface="+mn-cs"/>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工作表1!$A$2:$A$10</c:f>
              <c:numCache>
                <c:formatCode>General</c:formatCode>
                <c:ptCount val="9"/>
                <c:pt idx="0">
                  <c:v>2021</c:v>
                </c:pt>
                <c:pt idx="1">
                  <c:v>2022</c:v>
                </c:pt>
                <c:pt idx="2">
                  <c:v>2023</c:v>
                </c:pt>
                <c:pt idx="3">
                  <c:v>2024</c:v>
                </c:pt>
                <c:pt idx="4">
                  <c:v>2025</c:v>
                </c:pt>
                <c:pt idx="5">
                  <c:v>2026</c:v>
                </c:pt>
                <c:pt idx="6">
                  <c:v>2027</c:v>
                </c:pt>
                <c:pt idx="7">
                  <c:v>2028</c:v>
                </c:pt>
                <c:pt idx="8">
                  <c:v>2029</c:v>
                </c:pt>
              </c:numCache>
            </c:numRef>
          </c:cat>
          <c:val>
            <c:numRef>
              <c:f>工作表1!$C$2:$C$10</c:f>
              <c:numCache>
                <c:formatCode>0.0%</c:formatCode>
                <c:ptCount val="9"/>
                <c:pt idx="0" formatCode="0.00">
                  <c:v>0</c:v>
                </c:pt>
                <c:pt idx="1">
                  <c:v>0.12451389709232664</c:v>
                </c:pt>
                <c:pt idx="2">
                  <c:v>-3.8772230702876494E-3</c:v>
                </c:pt>
                <c:pt idx="3">
                  <c:v>6.2380681489480685E-2</c:v>
                </c:pt>
                <c:pt idx="4">
                  <c:v>0.1092566962006648</c:v>
                </c:pt>
                <c:pt idx="5">
                  <c:v>6.0600761012358138E-2</c:v>
                </c:pt>
                <c:pt idx="6">
                  <c:v>0.13980784557445514</c:v>
                </c:pt>
                <c:pt idx="7">
                  <c:v>1.808013515897211E-2</c:v>
                </c:pt>
                <c:pt idx="8">
                  <c:v>4.4269650689948738E-2</c:v>
                </c:pt>
              </c:numCache>
            </c:numRef>
          </c:val>
          <c:smooth val="1"/>
          <c:extLst>
            <c:ext xmlns:c16="http://schemas.microsoft.com/office/drawing/2014/chart" uri="{C3380CC4-5D6E-409C-BE32-E72D297353CC}">
              <c16:uniqueId val="{0000000F-2AAD-4521-8FB2-51B07062E611}"/>
            </c:ext>
          </c:extLst>
        </c:ser>
        <c:dLbls>
          <c:showLegendKey val="0"/>
          <c:showVal val="1"/>
          <c:showCatName val="0"/>
          <c:showSerName val="0"/>
          <c:showPercent val="0"/>
          <c:showBubbleSize val="0"/>
        </c:dLbls>
        <c:marker val="1"/>
        <c:smooth val="0"/>
        <c:axId val="271001064"/>
        <c:axId val="271000408"/>
      </c:lineChart>
      <c:catAx>
        <c:axId val="875491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8BC9BE"/>
                </a:solidFill>
                <a:effectLst/>
                <a:latin typeface="Bahnschrift SemiBold SemiConden" panose="020B0502040204020203" pitchFamily="34" charset="0"/>
                <a:ea typeface="微軟正黑體" panose="020B0604030504040204" pitchFamily="34" charset="-120"/>
                <a:cs typeface="+mn-cs"/>
              </a:defRPr>
            </a:pPr>
            <a:endParaRPr lang="zh-TW"/>
          </a:p>
        </c:txPr>
        <c:crossAx val="868528296"/>
        <c:crosses val="autoZero"/>
        <c:auto val="1"/>
        <c:lblAlgn val="ctr"/>
        <c:lblOffset val="100"/>
        <c:noMultiLvlLbl val="0"/>
      </c:catAx>
      <c:valAx>
        <c:axId val="868528296"/>
        <c:scaling>
          <c:orientation val="minMax"/>
          <c:max val="2800000"/>
          <c:min val="1000000"/>
        </c:scaling>
        <c:delete val="0"/>
        <c:axPos val="l"/>
        <c:majorGridlines>
          <c:spPr>
            <a:ln w="9525" cap="rnd" cmpd="sng" algn="ctr">
              <a:solidFill>
                <a:schemeClr val="bg1">
                  <a:alpha val="2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009E9A"/>
                </a:solidFill>
                <a:effectLst/>
                <a:latin typeface="Bahnschrift Light Condensed" panose="020B0502040204020203" pitchFamily="34" charset="0"/>
                <a:ea typeface="微軟正黑體" panose="020B0604030504040204" pitchFamily="34" charset="-120"/>
                <a:cs typeface="+mn-cs"/>
              </a:defRPr>
            </a:pPr>
            <a:endParaRPr lang="zh-TW"/>
          </a:p>
        </c:txPr>
        <c:crossAx val="875491408"/>
        <c:crosses val="autoZero"/>
        <c:crossBetween val="between"/>
        <c:majorUnit val="400000"/>
        <c:minorUnit val="1"/>
      </c:valAx>
      <c:valAx>
        <c:axId val="271000408"/>
        <c:scaling>
          <c:orientation val="minMax"/>
          <c:max val="15"/>
          <c:min val="0"/>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effectLst/>
                <a:latin typeface="Bahnschrift Light Condensed" panose="020B0502040204020203" pitchFamily="34" charset="0"/>
                <a:ea typeface="微軟正黑體" panose="020B0604030504040204" pitchFamily="34" charset="-120"/>
                <a:cs typeface="+mn-cs"/>
              </a:defRPr>
            </a:pPr>
            <a:endParaRPr lang="zh-TW"/>
          </a:p>
        </c:txPr>
        <c:crossAx val="271001064"/>
        <c:crosses val="max"/>
        <c:crossBetween val="between"/>
        <c:majorUnit val="3"/>
      </c:valAx>
      <c:catAx>
        <c:axId val="271001064"/>
        <c:scaling>
          <c:orientation val="minMax"/>
        </c:scaling>
        <c:delete val="1"/>
        <c:axPos val="b"/>
        <c:numFmt formatCode="General" sourceLinked="1"/>
        <c:majorTickMark val="out"/>
        <c:minorTickMark val="none"/>
        <c:tickLblPos val="nextTo"/>
        <c:crossAx val="271000408"/>
        <c:crosses val="autoZero"/>
        <c:auto val="1"/>
        <c:lblAlgn val="ctr"/>
        <c:lblOffset val="100"/>
        <c:noMultiLvlLbl val="0"/>
      </c:catAx>
      <c:spPr>
        <a:noFill/>
        <a:ln>
          <a:noFill/>
        </a:ln>
        <a:effectLst/>
      </c:spPr>
    </c:plotArea>
    <c:legend>
      <c:legendPos val="t"/>
      <c:legendEntry>
        <c:idx val="1"/>
        <c:txPr>
          <a:bodyPr rot="0" spcFirstLastPara="1" vertOverflow="ellipsis" vert="horz" wrap="square" anchor="ctr" anchorCtr="1"/>
          <a:lstStyle/>
          <a:p>
            <a:pPr>
              <a:defRPr sz="1200" b="0" i="0" u="none" strike="noStrike" kern="1200" baseline="0">
                <a:solidFill>
                  <a:schemeClr val="tx1"/>
                </a:solidFill>
                <a:effectLst/>
                <a:latin typeface="Bahnschrift SemiBold SemiConden" panose="020B0502040204020203" pitchFamily="34" charset="0"/>
                <a:ea typeface="微軟正黑體" panose="020B0604030504040204" pitchFamily="34" charset="-120"/>
                <a:cs typeface="+mn-cs"/>
              </a:defRPr>
            </a:pPr>
            <a:endParaRPr lang="zh-TW"/>
          </a:p>
        </c:txPr>
      </c:legendEntry>
      <c:overlay val="0"/>
      <c:spPr>
        <a:noFill/>
        <a:ln>
          <a:noFill/>
        </a:ln>
        <a:effectLst/>
      </c:spPr>
      <c:txPr>
        <a:bodyPr rot="0" spcFirstLastPara="1" vertOverflow="ellipsis" vert="horz" wrap="square" anchor="ctr" anchorCtr="1"/>
        <a:lstStyle/>
        <a:p>
          <a:pPr>
            <a:defRPr sz="1200" b="0" i="0" u="none" strike="noStrike" kern="1200" baseline="0">
              <a:solidFill>
                <a:srgbClr val="008080"/>
              </a:solidFill>
              <a:effectLst/>
              <a:latin typeface="Bahnschrift SemiBold SemiConden" panose="020B0502040204020203" pitchFamily="34" charset="0"/>
              <a:ea typeface="微軟正黑體" panose="020B0604030504040204" pitchFamily="34" charset="-120"/>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1"/>
          </a:solidFill>
          <a:latin typeface="微軟正黑體" panose="020B0604030504040204" pitchFamily="34" charset="-120"/>
          <a:ea typeface="微軟正黑體" panose="020B0604030504040204" pitchFamily="34" charset="-120"/>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50051917670822"/>
          <c:y val="0.12076012710416265"/>
          <c:w val="0.79731105608581587"/>
          <c:h val="0.78810155360335066"/>
        </c:manualLayout>
      </c:layout>
      <c:barChart>
        <c:barDir val="bar"/>
        <c:grouping val="clustered"/>
        <c:varyColors val="0"/>
        <c:ser>
          <c:idx val="0"/>
          <c:order val="0"/>
          <c:tx>
            <c:strRef>
              <c:f>工作表1!$B$1</c:f>
              <c:strCache>
                <c:ptCount val="1"/>
                <c:pt idx="0">
                  <c:v>2025-2029</c:v>
                </c:pt>
              </c:strCache>
            </c:strRef>
          </c:tx>
          <c:spPr>
            <a:solidFill>
              <a:srgbClr val="9DCBBB"/>
            </a:solidFill>
            <a:ln>
              <a:noFill/>
            </a:ln>
            <a:effectLst/>
          </c:spPr>
          <c:invertIfNegative val="0"/>
          <c:dPt>
            <c:idx val="6"/>
            <c:invertIfNegative val="0"/>
            <c:bubble3D val="0"/>
            <c:spPr>
              <a:solidFill>
                <a:srgbClr val="FFC000"/>
              </a:solidFill>
              <a:ln>
                <a:noFill/>
              </a:ln>
              <a:effectLst/>
            </c:spPr>
            <c:extLst>
              <c:ext xmlns:c16="http://schemas.microsoft.com/office/drawing/2014/chart" uri="{C3380CC4-5D6E-409C-BE32-E72D297353CC}">
                <c16:uniqueId val="{00000001-15C8-40C5-84BD-49DEB586B499}"/>
              </c:ext>
            </c:extLst>
          </c:dPt>
          <c:dLbls>
            <c:dLbl>
              <c:idx val="6"/>
              <c:delete val="1"/>
              <c:extLst>
                <c:ext xmlns:c15="http://schemas.microsoft.com/office/drawing/2012/chart" uri="{CE6537A1-D6FC-4f65-9D91-7224C49458BB}"/>
                <c:ext xmlns:c16="http://schemas.microsoft.com/office/drawing/2014/chart" uri="{C3380CC4-5D6E-409C-BE32-E72D297353CC}">
                  <c16:uniqueId val="{00000001-15C8-40C5-84BD-49DEB586B49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D3557"/>
                    </a:solidFill>
                    <a:latin typeface="Bahnschrift Light Condensed" panose="020B0502040204020203" pitchFamily="34" charset="0"/>
                    <a:ea typeface="微軟正黑體" panose="020B0604030504040204" pitchFamily="34" charset="-120"/>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工作表1!$A$2:$A$12</c:f>
              <c:strCache>
                <c:ptCount val="11"/>
                <c:pt idx="0">
                  <c:v>MSC</c:v>
                </c:pt>
                <c:pt idx="1">
                  <c:v>Maersk</c:v>
                </c:pt>
                <c:pt idx="2">
                  <c:v>CMA CGM</c:v>
                </c:pt>
                <c:pt idx="3">
                  <c:v>COSCO</c:v>
                </c:pt>
                <c:pt idx="4">
                  <c:v>Hapag-Lloyd</c:v>
                </c:pt>
                <c:pt idx="5">
                  <c:v>ONE</c:v>
                </c:pt>
                <c:pt idx="6">
                  <c:v>Evergreen</c:v>
                </c:pt>
                <c:pt idx="7">
                  <c:v>HMM</c:v>
                </c:pt>
                <c:pt idx="8">
                  <c:v>Yang Ming</c:v>
                </c:pt>
                <c:pt idx="9">
                  <c:v>Zim</c:v>
                </c:pt>
                <c:pt idx="10">
                  <c:v>Wan Hai</c:v>
                </c:pt>
              </c:strCache>
            </c:strRef>
          </c:cat>
          <c:val>
            <c:numRef>
              <c:f>工作表1!$B$2:$B$12</c:f>
              <c:numCache>
                <c:formatCode>General</c:formatCode>
                <c:ptCount val="11"/>
                <c:pt idx="0">
                  <c:v>2093</c:v>
                </c:pt>
                <c:pt idx="1">
                  <c:v>775</c:v>
                </c:pt>
                <c:pt idx="2">
                  <c:v>1149</c:v>
                </c:pt>
                <c:pt idx="3">
                  <c:v>904</c:v>
                </c:pt>
                <c:pt idx="4">
                  <c:v>469</c:v>
                </c:pt>
                <c:pt idx="5">
                  <c:v>604</c:v>
                </c:pt>
                <c:pt idx="6">
                  <c:v>836</c:v>
                </c:pt>
                <c:pt idx="7">
                  <c:v>89</c:v>
                </c:pt>
                <c:pt idx="8">
                  <c:v>78</c:v>
                </c:pt>
                <c:pt idx="9">
                  <c:v>40</c:v>
                </c:pt>
                <c:pt idx="10">
                  <c:v>308</c:v>
                </c:pt>
              </c:numCache>
            </c:numRef>
          </c:val>
          <c:extLst>
            <c:ext xmlns:c16="http://schemas.microsoft.com/office/drawing/2014/chart" uri="{C3380CC4-5D6E-409C-BE32-E72D297353CC}">
              <c16:uniqueId val="{00000002-15C8-40C5-84BD-49DEB586B499}"/>
            </c:ext>
          </c:extLst>
        </c:ser>
        <c:dLbls>
          <c:showLegendKey val="0"/>
          <c:showVal val="0"/>
          <c:showCatName val="0"/>
          <c:showSerName val="0"/>
          <c:showPercent val="0"/>
          <c:showBubbleSize val="0"/>
        </c:dLbls>
        <c:gapWidth val="219"/>
        <c:axId val="990553384"/>
        <c:axId val="990550104"/>
      </c:barChart>
      <c:catAx>
        <c:axId val="9905533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effectLst/>
                <a:latin typeface="Bahnschrift Light SemiCondensed" panose="020B0502040204020203" pitchFamily="34" charset="0"/>
                <a:ea typeface="微軟正黑體" panose="020B0604030504040204" pitchFamily="34" charset="-120"/>
                <a:cs typeface="+mn-cs"/>
              </a:defRPr>
            </a:pPr>
            <a:endParaRPr lang="zh-TW"/>
          </a:p>
        </c:txPr>
        <c:crossAx val="990550104"/>
        <c:crosses val="autoZero"/>
        <c:auto val="1"/>
        <c:lblAlgn val="ctr"/>
        <c:lblOffset val="100"/>
        <c:noMultiLvlLbl val="0"/>
      </c:catAx>
      <c:valAx>
        <c:axId val="990550104"/>
        <c:scaling>
          <c:orientation val="minMax"/>
          <c:max val="1300"/>
          <c:min val="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008080"/>
                </a:solidFill>
                <a:effectLst/>
                <a:latin typeface="Bahnschrift Light Condensed" panose="020B0502040204020203" pitchFamily="34" charset="0"/>
                <a:ea typeface="微軟正黑體" panose="020B0604030504040204" pitchFamily="34" charset="-120"/>
                <a:cs typeface="+mn-cs"/>
              </a:defRPr>
            </a:pPr>
            <a:endParaRPr lang="zh-TW"/>
          </a:p>
        </c:txPr>
        <c:crossAx val="990553384"/>
        <c:crosses val="autoZero"/>
        <c:crossBetween val="between"/>
        <c:majorUnit val="4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rgbClr val="8C52FF"/>
          </a:solidFill>
          <a:latin typeface="微軟正黑體" panose="020B0604030504040204" pitchFamily="34" charset="-120"/>
          <a:ea typeface="微軟正黑體" panose="020B0604030504040204" pitchFamily="34" charset="-120"/>
        </a:defRPr>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工作表1!$B$1</c:f>
              <c:strCache>
                <c:ptCount val="1"/>
                <c:pt idx="0">
                  <c:v>EMC effects</c:v>
                </c:pt>
              </c:strCache>
            </c:strRef>
          </c:tx>
          <c:spPr>
            <a:solidFill>
              <a:srgbClr val="4E987B"/>
            </a:solidFill>
            <a:ln>
              <a:noFill/>
            </a:ln>
            <a:effectLst/>
          </c:spPr>
          <c:invertIfNegative val="0"/>
          <c:dPt>
            <c:idx val="16"/>
            <c:invertIfNegative val="0"/>
            <c:bubble3D val="0"/>
            <c:spPr>
              <a:solidFill>
                <a:srgbClr val="4E987B"/>
              </a:solidFill>
              <a:ln>
                <a:noFill/>
              </a:ln>
              <a:effectLst/>
            </c:spPr>
            <c:extLst>
              <c:ext xmlns:c16="http://schemas.microsoft.com/office/drawing/2014/chart" uri="{C3380CC4-5D6E-409C-BE32-E72D297353CC}">
                <c16:uniqueId val="{00000003-2646-49AA-B762-FBCADCC18DA2}"/>
              </c:ext>
            </c:extLst>
          </c:dPt>
          <c:dPt>
            <c:idx val="17"/>
            <c:invertIfNegative val="0"/>
            <c:bubble3D val="0"/>
            <c:spPr>
              <a:solidFill>
                <a:srgbClr val="008080"/>
              </a:solidFill>
              <a:ln>
                <a:noFill/>
              </a:ln>
              <a:effectLst/>
            </c:spPr>
            <c:extLst>
              <c:ext xmlns:c16="http://schemas.microsoft.com/office/drawing/2014/chart" uri="{C3380CC4-5D6E-409C-BE32-E72D297353CC}">
                <c16:uniqueId val="{00000004-2646-49AA-B762-FBCADCC18DA2}"/>
              </c:ext>
            </c:extLst>
          </c:dPt>
          <c:dPt>
            <c:idx val="18"/>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5-2646-49AA-B762-FBCADCC18DA2}"/>
              </c:ext>
            </c:extLst>
          </c:dPt>
          <c:dPt>
            <c:idx val="19"/>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6-2646-49AA-B762-FBCADCC18DA2}"/>
              </c:ext>
            </c:extLst>
          </c:dPt>
          <c:dPt>
            <c:idx val="20"/>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7-2646-49AA-B762-FBCADCC18DA2}"/>
              </c:ext>
            </c:extLst>
          </c:dPt>
          <c:dPt>
            <c:idx val="21"/>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8-2646-49AA-B762-FBCADCC18DA2}"/>
              </c:ext>
            </c:extLst>
          </c:dPt>
          <c:dPt>
            <c:idx val="22"/>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9-2646-49AA-B762-FBCADCC18DA2}"/>
              </c:ext>
            </c:extLst>
          </c:dPt>
          <c:dPt>
            <c:idx val="23"/>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A-2646-49AA-B762-FBCADCC18DA2}"/>
              </c:ext>
            </c:extLst>
          </c:dPt>
          <c:dPt>
            <c:idx val="24"/>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B-2646-49AA-B762-FBCADCC18DA2}"/>
              </c:ext>
            </c:extLst>
          </c:dPt>
          <c:dPt>
            <c:idx val="25"/>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C-2646-49AA-B762-FBCADCC18DA2}"/>
              </c:ext>
            </c:extLst>
          </c:dPt>
          <c:dPt>
            <c:idx val="26"/>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D-2646-49AA-B762-FBCADCC18DA2}"/>
              </c:ext>
            </c:extLst>
          </c:dPt>
          <c:dPt>
            <c:idx val="27"/>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E-2646-49AA-B762-FBCADCC18DA2}"/>
              </c:ext>
            </c:extLst>
          </c:dPt>
          <c:dPt>
            <c:idx val="28"/>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F-2646-49AA-B762-FBCADCC18DA2}"/>
              </c:ext>
            </c:extLst>
          </c:dPt>
          <c:dPt>
            <c:idx val="29"/>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10-2646-49AA-B762-FBCADCC18DA2}"/>
              </c:ext>
            </c:extLst>
          </c:dPt>
          <c:dPt>
            <c:idx val="30"/>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11-2646-49AA-B762-FBCADCC18DA2}"/>
              </c:ext>
            </c:extLst>
          </c:dPt>
          <c:dPt>
            <c:idx val="31"/>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12-2646-49AA-B762-FBCADCC18DA2}"/>
              </c:ext>
            </c:extLst>
          </c:dPt>
          <c:dPt>
            <c:idx val="32"/>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13-2646-49AA-B762-FBCADCC18DA2}"/>
              </c:ext>
            </c:extLst>
          </c:dPt>
          <c:dPt>
            <c:idx val="33"/>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14-2646-49AA-B762-FBCADCC18DA2}"/>
              </c:ext>
            </c:extLst>
          </c:dPt>
          <c:dPt>
            <c:idx val="34"/>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15-2646-49AA-B762-FBCADCC18DA2}"/>
              </c:ext>
            </c:extLst>
          </c:dPt>
          <c:dPt>
            <c:idx val="35"/>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16-2646-49AA-B762-FBCADCC18DA2}"/>
              </c:ext>
            </c:extLst>
          </c:dPt>
          <c:dPt>
            <c:idx val="36"/>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17-2646-49AA-B762-FBCADCC18DA2}"/>
              </c:ext>
            </c:extLst>
          </c:dPt>
          <c:dPt>
            <c:idx val="37"/>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18-2646-49AA-B762-FBCADCC18DA2}"/>
              </c:ext>
            </c:extLst>
          </c:dPt>
          <c:dPt>
            <c:idx val="38"/>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19-2646-49AA-B762-FBCADCC18DA2}"/>
              </c:ext>
            </c:extLst>
          </c:dPt>
          <c:dPt>
            <c:idx val="39"/>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1A-2646-49AA-B762-FBCADCC18DA2}"/>
              </c:ext>
            </c:extLst>
          </c:dPt>
          <c:dPt>
            <c:idx val="40"/>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1B-2646-49AA-B762-FBCADCC18DA2}"/>
              </c:ext>
            </c:extLst>
          </c:dPt>
          <c:dLbls>
            <c:dLbl>
              <c:idx val="16"/>
              <c:layout>
                <c:manualLayout>
                  <c:x val="-8.2725210850950116E-17"/>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646-49AA-B762-FBCADCC18DA2}"/>
                </c:ext>
              </c:extLst>
            </c:dLbl>
            <c:dLbl>
              <c:idx val="17"/>
              <c:delete val="1"/>
              <c:extLst>
                <c:ext xmlns:c15="http://schemas.microsoft.com/office/drawing/2012/chart" uri="{CE6537A1-D6FC-4f65-9D91-7224C49458BB}"/>
                <c:ext xmlns:c16="http://schemas.microsoft.com/office/drawing/2014/chart" uri="{C3380CC4-5D6E-409C-BE32-E72D297353CC}">
                  <c16:uniqueId val="{00000004-2646-49AA-B762-FBCADCC18DA2}"/>
                </c:ext>
              </c:extLst>
            </c:dLbl>
            <c:dLbl>
              <c:idx val="18"/>
              <c:delete val="1"/>
              <c:extLst>
                <c:ext xmlns:c15="http://schemas.microsoft.com/office/drawing/2012/chart" uri="{CE6537A1-D6FC-4f65-9D91-7224C49458BB}"/>
                <c:ext xmlns:c16="http://schemas.microsoft.com/office/drawing/2014/chart" uri="{C3380CC4-5D6E-409C-BE32-E72D297353CC}">
                  <c16:uniqueId val="{00000005-2646-49AA-B762-FBCADCC18DA2}"/>
                </c:ext>
              </c:extLst>
            </c:dLbl>
            <c:dLbl>
              <c:idx val="19"/>
              <c:delete val="1"/>
              <c:extLst>
                <c:ext xmlns:c15="http://schemas.microsoft.com/office/drawing/2012/chart" uri="{CE6537A1-D6FC-4f65-9D91-7224C49458BB}"/>
                <c:ext xmlns:c16="http://schemas.microsoft.com/office/drawing/2014/chart" uri="{C3380CC4-5D6E-409C-BE32-E72D297353CC}">
                  <c16:uniqueId val="{00000006-2646-49AA-B762-FBCADCC18DA2}"/>
                </c:ext>
              </c:extLst>
            </c:dLbl>
            <c:dLbl>
              <c:idx val="20"/>
              <c:delete val="1"/>
              <c:extLst>
                <c:ext xmlns:c15="http://schemas.microsoft.com/office/drawing/2012/chart" uri="{CE6537A1-D6FC-4f65-9D91-7224C49458BB}"/>
                <c:ext xmlns:c16="http://schemas.microsoft.com/office/drawing/2014/chart" uri="{C3380CC4-5D6E-409C-BE32-E72D297353CC}">
                  <c16:uniqueId val="{00000007-2646-49AA-B762-FBCADCC18DA2}"/>
                </c:ext>
              </c:extLst>
            </c:dLbl>
            <c:dLbl>
              <c:idx val="21"/>
              <c:delete val="1"/>
              <c:extLst>
                <c:ext xmlns:c15="http://schemas.microsoft.com/office/drawing/2012/chart" uri="{CE6537A1-D6FC-4f65-9D91-7224C49458BB}"/>
                <c:ext xmlns:c16="http://schemas.microsoft.com/office/drawing/2014/chart" uri="{C3380CC4-5D6E-409C-BE32-E72D297353CC}">
                  <c16:uniqueId val="{00000008-2646-49AA-B762-FBCADCC18DA2}"/>
                </c:ext>
              </c:extLst>
            </c:dLbl>
            <c:dLbl>
              <c:idx val="22"/>
              <c:delete val="1"/>
              <c:extLst>
                <c:ext xmlns:c15="http://schemas.microsoft.com/office/drawing/2012/chart" uri="{CE6537A1-D6FC-4f65-9D91-7224C49458BB}"/>
                <c:ext xmlns:c16="http://schemas.microsoft.com/office/drawing/2014/chart" uri="{C3380CC4-5D6E-409C-BE32-E72D297353CC}">
                  <c16:uniqueId val="{00000009-2646-49AA-B762-FBCADCC18DA2}"/>
                </c:ext>
              </c:extLst>
            </c:dLbl>
            <c:dLbl>
              <c:idx val="24"/>
              <c:delete val="1"/>
              <c:extLst>
                <c:ext xmlns:c15="http://schemas.microsoft.com/office/drawing/2012/chart" uri="{CE6537A1-D6FC-4f65-9D91-7224C49458BB}"/>
                <c:ext xmlns:c16="http://schemas.microsoft.com/office/drawing/2014/chart" uri="{C3380CC4-5D6E-409C-BE32-E72D297353CC}">
                  <c16:uniqueId val="{0000000B-2646-49AA-B762-FBCADCC18DA2}"/>
                </c:ext>
              </c:extLst>
            </c:dLbl>
            <c:dLbl>
              <c:idx val="25"/>
              <c:delete val="1"/>
              <c:extLst>
                <c:ext xmlns:c15="http://schemas.microsoft.com/office/drawing/2012/chart" uri="{CE6537A1-D6FC-4f65-9D91-7224C49458BB}"/>
                <c:ext xmlns:c16="http://schemas.microsoft.com/office/drawing/2014/chart" uri="{C3380CC4-5D6E-409C-BE32-E72D297353CC}">
                  <c16:uniqueId val="{0000000C-2646-49AA-B762-FBCADCC18DA2}"/>
                </c:ext>
              </c:extLst>
            </c:dLbl>
            <c:dLbl>
              <c:idx val="26"/>
              <c:delete val="1"/>
              <c:extLst>
                <c:ext xmlns:c15="http://schemas.microsoft.com/office/drawing/2012/chart" uri="{CE6537A1-D6FC-4f65-9D91-7224C49458BB}"/>
                <c:ext xmlns:c16="http://schemas.microsoft.com/office/drawing/2014/chart" uri="{C3380CC4-5D6E-409C-BE32-E72D297353CC}">
                  <c16:uniqueId val="{0000000D-2646-49AA-B762-FBCADCC18DA2}"/>
                </c:ext>
              </c:extLst>
            </c:dLbl>
            <c:dLbl>
              <c:idx val="27"/>
              <c:delete val="1"/>
              <c:extLst>
                <c:ext xmlns:c15="http://schemas.microsoft.com/office/drawing/2012/chart" uri="{CE6537A1-D6FC-4f65-9D91-7224C49458BB}"/>
                <c:ext xmlns:c16="http://schemas.microsoft.com/office/drawing/2014/chart" uri="{C3380CC4-5D6E-409C-BE32-E72D297353CC}">
                  <c16:uniqueId val="{0000000E-2646-49AA-B762-FBCADCC18DA2}"/>
                </c:ext>
              </c:extLst>
            </c:dLbl>
            <c:dLbl>
              <c:idx val="28"/>
              <c:delete val="1"/>
              <c:extLst>
                <c:ext xmlns:c15="http://schemas.microsoft.com/office/drawing/2012/chart" uri="{CE6537A1-D6FC-4f65-9D91-7224C49458BB}"/>
                <c:ext xmlns:c16="http://schemas.microsoft.com/office/drawing/2014/chart" uri="{C3380CC4-5D6E-409C-BE32-E72D297353CC}">
                  <c16:uniqueId val="{0000000F-2646-49AA-B762-FBCADCC18DA2}"/>
                </c:ext>
              </c:extLst>
            </c:dLbl>
            <c:dLbl>
              <c:idx val="29"/>
              <c:delete val="1"/>
              <c:extLst>
                <c:ext xmlns:c15="http://schemas.microsoft.com/office/drawing/2012/chart" uri="{CE6537A1-D6FC-4f65-9D91-7224C49458BB}"/>
                <c:ext xmlns:c16="http://schemas.microsoft.com/office/drawing/2014/chart" uri="{C3380CC4-5D6E-409C-BE32-E72D297353CC}">
                  <c16:uniqueId val="{00000010-2646-49AA-B762-FBCADCC18DA2}"/>
                </c:ext>
              </c:extLst>
            </c:dLbl>
            <c:dLbl>
              <c:idx val="30"/>
              <c:delete val="1"/>
              <c:extLst>
                <c:ext xmlns:c15="http://schemas.microsoft.com/office/drawing/2012/chart" uri="{CE6537A1-D6FC-4f65-9D91-7224C49458BB}"/>
                <c:ext xmlns:c16="http://schemas.microsoft.com/office/drawing/2014/chart" uri="{C3380CC4-5D6E-409C-BE32-E72D297353CC}">
                  <c16:uniqueId val="{00000011-2646-49AA-B762-FBCADCC18DA2}"/>
                </c:ext>
              </c:extLst>
            </c:dLbl>
            <c:dLbl>
              <c:idx val="31"/>
              <c:delete val="1"/>
              <c:extLst>
                <c:ext xmlns:c15="http://schemas.microsoft.com/office/drawing/2012/chart" uri="{CE6537A1-D6FC-4f65-9D91-7224C49458BB}"/>
                <c:ext xmlns:c16="http://schemas.microsoft.com/office/drawing/2014/chart" uri="{C3380CC4-5D6E-409C-BE32-E72D297353CC}">
                  <c16:uniqueId val="{00000012-2646-49AA-B762-FBCADCC18DA2}"/>
                </c:ext>
              </c:extLst>
            </c:dLbl>
            <c:dLbl>
              <c:idx val="32"/>
              <c:delete val="1"/>
              <c:extLst>
                <c:ext xmlns:c15="http://schemas.microsoft.com/office/drawing/2012/chart" uri="{CE6537A1-D6FC-4f65-9D91-7224C49458BB}"/>
                <c:ext xmlns:c16="http://schemas.microsoft.com/office/drawing/2014/chart" uri="{C3380CC4-5D6E-409C-BE32-E72D297353CC}">
                  <c16:uniqueId val="{00000013-2646-49AA-B762-FBCADCC18DA2}"/>
                </c:ext>
              </c:extLst>
            </c:dLbl>
            <c:dLbl>
              <c:idx val="34"/>
              <c:delete val="1"/>
              <c:extLst>
                <c:ext xmlns:c15="http://schemas.microsoft.com/office/drawing/2012/chart" uri="{CE6537A1-D6FC-4f65-9D91-7224C49458BB}"/>
                <c:ext xmlns:c16="http://schemas.microsoft.com/office/drawing/2014/chart" uri="{C3380CC4-5D6E-409C-BE32-E72D297353CC}">
                  <c16:uniqueId val="{00000015-2646-49AA-B762-FBCADCC18DA2}"/>
                </c:ext>
              </c:extLst>
            </c:dLbl>
            <c:dLbl>
              <c:idx val="35"/>
              <c:delete val="1"/>
              <c:extLst>
                <c:ext xmlns:c15="http://schemas.microsoft.com/office/drawing/2012/chart" uri="{CE6537A1-D6FC-4f65-9D91-7224C49458BB}"/>
                <c:ext xmlns:c16="http://schemas.microsoft.com/office/drawing/2014/chart" uri="{C3380CC4-5D6E-409C-BE32-E72D297353CC}">
                  <c16:uniqueId val="{00000016-2646-49AA-B762-FBCADCC18DA2}"/>
                </c:ext>
              </c:extLst>
            </c:dLbl>
            <c:dLbl>
              <c:idx val="36"/>
              <c:delete val="1"/>
              <c:extLst>
                <c:ext xmlns:c15="http://schemas.microsoft.com/office/drawing/2012/chart" uri="{CE6537A1-D6FC-4f65-9D91-7224C49458BB}"/>
                <c:ext xmlns:c16="http://schemas.microsoft.com/office/drawing/2014/chart" uri="{C3380CC4-5D6E-409C-BE32-E72D297353CC}">
                  <c16:uniqueId val="{00000017-2646-49AA-B762-FBCADCC18DA2}"/>
                </c:ext>
              </c:extLst>
            </c:dLbl>
            <c:dLbl>
              <c:idx val="37"/>
              <c:delete val="1"/>
              <c:extLst>
                <c:ext xmlns:c15="http://schemas.microsoft.com/office/drawing/2012/chart" uri="{CE6537A1-D6FC-4f65-9D91-7224C49458BB}"/>
                <c:ext xmlns:c16="http://schemas.microsoft.com/office/drawing/2014/chart" uri="{C3380CC4-5D6E-409C-BE32-E72D297353CC}">
                  <c16:uniqueId val="{00000018-2646-49AA-B762-FBCADCC18DA2}"/>
                </c:ext>
              </c:extLst>
            </c:dLbl>
            <c:dLbl>
              <c:idx val="38"/>
              <c:delete val="1"/>
              <c:extLst>
                <c:ext xmlns:c15="http://schemas.microsoft.com/office/drawing/2012/chart" uri="{CE6537A1-D6FC-4f65-9D91-7224C49458BB}"/>
                <c:ext xmlns:c16="http://schemas.microsoft.com/office/drawing/2014/chart" uri="{C3380CC4-5D6E-409C-BE32-E72D297353CC}">
                  <c16:uniqueId val="{00000019-2646-49AA-B762-FBCADCC18DA2}"/>
                </c:ext>
              </c:extLst>
            </c:dLbl>
            <c:dLbl>
              <c:idx val="39"/>
              <c:delete val="1"/>
              <c:extLst>
                <c:ext xmlns:c15="http://schemas.microsoft.com/office/drawing/2012/chart" uri="{CE6537A1-D6FC-4f65-9D91-7224C49458BB}"/>
                <c:ext xmlns:c16="http://schemas.microsoft.com/office/drawing/2014/chart" uri="{C3380CC4-5D6E-409C-BE32-E72D297353CC}">
                  <c16:uniqueId val="{0000001A-2646-49AA-B762-FBCADCC18DA2}"/>
                </c:ext>
              </c:extLst>
            </c:dLbl>
            <c:dLbl>
              <c:idx val="40"/>
              <c:delete val="1"/>
              <c:extLst>
                <c:ext xmlns:c15="http://schemas.microsoft.com/office/drawing/2012/chart" uri="{CE6537A1-D6FC-4f65-9D91-7224C49458BB}"/>
                <c:ext xmlns:c16="http://schemas.microsoft.com/office/drawing/2014/chart" uri="{C3380CC4-5D6E-409C-BE32-E72D297353CC}">
                  <c16:uniqueId val="{0000001B-2646-49AA-B762-FBCADCC18DA2}"/>
                </c:ext>
              </c:extLst>
            </c:dLbl>
            <c:dLbl>
              <c:idx val="41"/>
              <c:delete val="1"/>
              <c:extLst>
                <c:ext xmlns:c15="http://schemas.microsoft.com/office/drawing/2012/chart" uri="{CE6537A1-D6FC-4f65-9D91-7224C49458BB}"/>
                <c:ext xmlns:c16="http://schemas.microsoft.com/office/drawing/2014/chart" uri="{C3380CC4-5D6E-409C-BE32-E72D297353CC}">
                  <c16:uniqueId val="{0000001C-2646-49AA-B762-FBCADCC18DA2}"/>
                </c:ext>
              </c:extLst>
            </c:dLbl>
            <c:dLbl>
              <c:idx val="42"/>
              <c:delete val="1"/>
              <c:extLst>
                <c:ext xmlns:c15="http://schemas.microsoft.com/office/drawing/2012/chart" uri="{CE6537A1-D6FC-4f65-9D91-7224C49458BB}"/>
                <c:ext xmlns:c16="http://schemas.microsoft.com/office/drawing/2014/chart" uri="{C3380CC4-5D6E-409C-BE32-E72D297353CC}">
                  <c16:uniqueId val="{0000001D-2646-49AA-B762-FBCADCC18DA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工作表1!$A$2:$A$45</c:f>
              <c:numCache>
                <c:formatCode>General</c:formatCode>
                <c:ptCount val="44"/>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pt idx="19">
                  <c:v>2026</c:v>
                </c:pt>
                <c:pt idx="20">
                  <c:v>2027</c:v>
                </c:pt>
                <c:pt idx="21">
                  <c:v>2028</c:v>
                </c:pt>
                <c:pt idx="22">
                  <c:v>2029</c:v>
                </c:pt>
                <c:pt idx="23">
                  <c:v>2030</c:v>
                </c:pt>
                <c:pt idx="24">
                  <c:v>2031</c:v>
                </c:pt>
                <c:pt idx="25">
                  <c:v>2032</c:v>
                </c:pt>
                <c:pt idx="26">
                  <c:v>2033</c:v>
                </c:pt>
                <c:pt idx="27">
                  <c:v>2034</c:v>
                </c:pt>
                <c:pt idx="28">
                  <c:v>2035</c:v>
                </c:pt>
                <c:pt idx="29">
                  <c:v>2036</c:v>
                </c:pt>
                <c:pt idx="30">
                  <c:v>2037</c:v>
                </c:pt>
                <c:pt idx="31">
                  <c:v>2038</c:v>
                </c:pt>
                <c:pt idx="32">
                  <c:v>2039</c:v>
                </c:pt>
                <c:pt idx="33">
                  <c:v>2040</c:v>
                </c:pt>
                <c:pt idx="34">
                  <c:v>2041</c:v>
                </c:pt>
                <c:pt idx="35">
                  <c:v>2042</c:v>
                </c:pt>
                <c:pt idx="36">
                  <c:v>2043</c:v>
                </c:pt>
                <c:pt idx="37">
                  <c:v>2044</c:v>
                </c:pt>
                <c:pt idx="38">
                  <c:v>2045</c:v>
                </c:pt>
                <c:pt idx="39">
                  <c:v>2046</c:v>
                </c:pt>
                <c:pt idx="40">
                  <c:v>2047</c:v>
                </c:pt>
                <c:pt idx="41">
                  <c:v>2048</c:v>
                </c:pt>
                <c:pt idx="42">
                  <c:v>2049</c:v>
                </c:pt>
                <c:pt idx="43">
                  <c:v>2050</c:v>
                </c:pt>
              </c:numCache>
            </c:numRef>
          </c:cat>
          <c:val>
            <c:numRef>
              <c:f>工作表1!$B$2:$B$45</c:f>
              <c:numCache>
                <c:formatCode>_(* #,##0.00_);_(* \(#,##0.00\);_(* "-"??_);_(@_)</c:formatCode>
                <c:ptCount val="44"/>
                <c:pt idx="0">
                  <c:v>103.79</c:v>
                </c:pt>
                <c:pt idx="1">
                  <c:v>100.46</c:v>
                </c:pt>
                <c:pt idx="2">
                  <c:v>91.35</c:v>
                </c:pt>
                <c:pt idx="3">
                  <c:v>83</c:v>
                </c:pt>
                <c:pt idx="4">
                  <c:v>75.430000000000007</c:v>
                </c:pt>
                <c:pt idx="5">
                  <c:v>68.62</c:v>
                </c:pt>
                <c:pt idx="6">
                  <c:v>62.58</c:v>
                </c:pt>
                <c:pt idx="7">
                  <c:v>57.32</c:v>
                </c:pt>
                <c:pt idx="8">
                  <c:v>52.82</c:v>
                </c:pt>
                <c:pt idx="9">
                  <c:v>48.13</c:v>
                </c:pt>
                <c:pt idx="10">
                  <c:v>47.49</c:v>
                </c:pt>
                <c:pt idx="11">
                  <c:v>44.78</c:v>
                </c:pt>
                <c:pt idx="12">
                  <c:v>41.2</c:v>
                </c:pt>
                <c:pt idx="13">
                  <c:v>41.12</c:v>
                </c:pt>
                <c:pt idx="14">
                  <c:v>42.68</c:v>
                </c:pt>
                <c:pt idx="15">
                  <c:v>38.200000000000003</c:v>
                </c:pt>
                <c:pt idx="16">
                  <c:v>31.7</c:v>
                </c:pt>
                <c:pt idx="17">
                  <c:v>31</c:v>
                </c:pt>
                <c:pt idx="18">
                  <c:v>30.8</c:v>
                </c:pt>
                <c:pt idx="19">
                  <c:v>30.6</c:v>
                </c:pt>
                <c:pt idx="20">
                  <c:v>30.4</c:v>
                </c:pt>
                <c:pt idx="21">
                  <c:v>30.3</c:v>
                </c:pt>
                <c:pt idx="22">
                  <c:v>30.2</c:v>
                </c:pt>
                <c:pt idx="23">
                  <c:v>30</c:v>
                </c:pt>
                <c:pt idx="24">
                  <c:v>28.96</c:v>
                </c:pt>
                <c:pt idx="25">
                  <c:v>27.44</c:v>
                </c:pt>
                <c:pt idx="26">
                  <c:v>25.92</c:v>
                </c:pt>
                <c:pt idx="27">
                  <c:v>24.39</c:v>
                </c:pt>
                <c:pt idx="28">
                  <c:v>22.87</c:v>
                </c:pt>
                <c:pt idx="29">
                  <c:v>21.34</c:v>
                </c:pt>
                <c:pt idx="30">
                  <c:v>19.82</c:v>
                </c:pt>
                <c:pt idx="31">
                  <c:v>18.3</c:v>
                </c:pt>
                <c:pt idx="32">
                  <c:v>16.77</c:v>
                </c:pt>
                <c:pt idx="33">
                  <c:v>15.25</c:v>
                </c:pt>
                <c:pt idx="34">
                  <c:v>13.72</c:v>
                </c:pt>
                <c:pt idx="35">
                  <c:v>12.2</c:v>
                </c:pt>
                <c:pt idx="36">
                  <c:v>10.68</c:v>
                </c:pt>
                <c:pt idx="37">
                  <c:v>9.15</c:v>
                </c:pt>
                <c:pt idx="38">
                  <c:v>7.63</c:v>
                </c:pt>
                <c:pt idx="39">
                  <c:v>6.1</c:v>
                </c:pt>
                <c:pt idx="40">
                  <c:v>4.58</c:v>
                </c:pt>
                <c:pt idx="41">
                  <c:v>3.06</c:v>
                </c:pt>
                <c:pt idx="42">
                  <c:v>1.53</c:v>
                </c:pt>
                <c:pt idx="43">
                  <c:v>0</c:v>
                </c:pt>
              </c:numCache>
            </c:numRef>
          </c:val>
          <c:extLst>
            <c:ext xmlns:c16="http://schemas.microsoft.com/office/drawing/2014/chart" uri="{C3380CC4-5D6E-409C-BE32-E72D297353CC}">
              <c16:uniqueId val="{00000000-2646-49AA-B762-FBCADCC18DA2}"/>
            </c:ext>
          </c:extLst>
        </c:ser>
        <c:dLbls>
          <c:showLegendKey val="0"/>
          <c:showVal val="0"/>
          <c:showCatName val="0"/>
          <c:showSerName val="0"/>
          <c:showPercent val="0"/>
          <c:showBubbleSize val="0"/>
        </c:dLbls>
        <c:gapWidth val="219"/>
        <c:overlap val="-27"/>
        <c:axId val="745467720"/>
        <c:axId val="745461488"/>
      </c:barChart>
      <c:catAx>
        <c:axId val="745467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zh-TW"/>
          </a:p>
        </c:txPr>
        <c:crossAx val="745461488"/>
        <c:crosses val="autoZero"/>
        <c:auto val="1"/>
        <c:lblAlgn val="ctr"/>
        <c:lblOffset val="100"/>
        <c:noMultiLvlLbl val="0"/>
      </c:catAx>
      <c:valAx>
        <c:axId val="745461488"/>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zh-TW"/>
          </a:p>
        </c:txPr>
        <c:crossAx val="7454677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88293426984327E-2"/>
          <c:y val="7.1350039445965491E-2"/>
          <c:w val="0.92822286380949426"/>
          <c:h val="0.78579121252165107"/>
        </c:manualLayout>
      </c:layout>
      <c:barChart>
        <c:barDir val="col"/>
        <c:grouping val="stacked"/>
        <c:varyColors val="0"/>
        <c:ser>
          <c:idx val="1"/>
          <c:order val="1"/>
          <c:tx>
            <c:strRef>
              <c:f>工作表1!$C$1</c:f>
              <c:strCache>
                <c:ptCount val="1"/>
                <c:pt idx="0">
                  <c:v> NAD</c:v>
                </c:pt>
              </c:strCache>
            </c:strRef>
          </c:tx>
          <c:spPr>
            <a:solidFill>
              <a:srgbClr val="70AD47">
                <a:lumMod val="60000"/>
                <a:lumOff val="40000"/>
              </a:srgbClr>
            </a:solidFill>
            <a:ln>
              <a:noFill/>
            </a:ln>
            <a:effectLst/>
          </c:spPr>
          <c:invertIfNegative val="0"/>
          <c:cat>
            <c:strRef>
              <c:f>工作表1!$A$2:$A$13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工作表1!$C$2:$C$13</c:f>
              <c:numCache>
                <c:formatCode>_-* #,##0_-;\-* #,##0_-;_-* "-"??_-;_-@_-</c:formatCode>
                <c:ptCount val="12"/>
                <c:pt idx="0">
                  <c:v>2086</c:v>
                </c:pt>
                <c:pt idx="1">
                  <c:v>904</c:v>
                </c:pt>
                <c:pt idx="2">
                  <c:v>2546</c:v>
                </c:pt>
                <c:pt idx="3">
                  <c:v>2508</c:v>
                </c:pt>
                <c:pt idx="4">
                  <c:v>1058</c:v>
                </c:pt>
                <c:pt idx="5">
                  <c:v>62</c:v>
                </c:pt>
                <c:pt idx="6">
                  <c:v>1</c:v>
                </c:pt>
                <c:pt idx="7">
                  <c:v>12</c:v>
                </c:pt>
                <c:pt idx="8">
                  <c:v>9</c:v>
                </c:pt>
                <c:pt idx="9">
                  <c:v>8</c:v>
                </c:pt>
                <c:pt idx="10">
                  <c:v>10</c:v>
                </c:pt>
                <c:pt idx="11">
                  <c:v>5</c:v>
                </c:pt>
              </c:numCache>
            </c:numRef>
          </c:val>
          <c:extLst>
            <c:ext xmlns:c16="http://schemas.microsoft.com/office/drawing/2014/chart" uri="{C3380CC4-5D6E-409C-BE32-E72D297353CC}">
              <c16:uniqueId val="{00000000-3873-4EEA-B09A-A0818FF54A74}"/>
            </c:ext>
          </c:extLst>
        </c:ser>
        <c:ser>
          <c:idx val="2"/>
          <c:order val="2"/>
          <c:tx>
            <c:strRef>
              <c:f>工作表1!$D$1</c:f>
              <c:strCache>
                <c:ptCount val="1"/>
                <c:pt idx="0">
                  <c:v>EUD</c:v>
                </c:pt>
              </c:strCache>
            </c:strRef>
          </c:tx>
          <c:spPr>
            <a:solidFill>
              <a:srgbClr val="5B9BD5">
                <a:lumMod val="75000"/>
              </a:srgbClr>
            </a:solidFill>
            <a:ln>
              <a:noFill/>
            </a:ln>
            <a:effectLst/>
          </c:spPr>
          <c:invertIfNegative val="0"/>
          <c:cat>
            <c:strRef>
              <c:f>工作表1!$A$2:$A$13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工作表1!$D$2:$D$13</c:f>
              <c:numCache>
                <c:formatCode>_-* #,##0_-;\-* #,##0_-;_-* "-"??_-;_-@_-</c:formatCode>
                <c:ptCount val="12"/>
                <c:pt idx="0">
                  <c:v>4930</c:v>
                </c:pt>
                <c:pt idx="1">
                  <c:v>1062</c:v>
                </c:pt>
                <c:pt idx="2">
                  <c:v>2239</c:v>
                </c:pt>
                <c:pt idx="3">
                  <c:v>3814</c:v>
                </c:pt>
                <c:pt idx="4">
                  <c:v>6099</c:v>
                </c:pt>
                <c:pt idx="5">
                  <c:v>3926</c:v>
                </c:pt>
                <c:pt idx="6">
                  <c:v>2950</c:v>
                </c:pt>
                <c:pt idx="7">
                  <c:v>2535</c:v>
                </c:pt>
                <c:pt idx="8">
                  <c:v>1184</c:v>
                </c:pt>
                <c:pt idx="9">
                  <c:v>3460</c:v>
                </c:pt>
                <c:pt idx="10">
                  <c:v>1024</c:v>
                </c:pt>
                <c:pt idx="11">
                  <c:v>966</c:v>
                </c:pt>
              </c:numCache>
            </c:numRef>
          </c:val>
          <c:extLst>
            <c:ext xmlns:c16="http://schemas.microsoft.com/office/drawing/2014/chart" uri="{C3380CC4-5D6E-409C-BE32-E72D297353CC}">
              <c16:uniqueId val="{00000001-3873-4EEA-B09A-A0818FF54A74}"/>
            </c:ext>
          </c:extLst>
        </c:ser>
        <c:ser>
          <c:idx val="3"/>
          <c:order val="3"/>
          <c:tx>
            <c:strRef>
              <c:f>工作表1!$E$1</c:f>
              <c:strCache>
                <c:ptCount val="1"/>
                <c:pt idx="0">
                  <c:v>LAD + ELA</c:v>
                </c:pt>
              </c:strCache>
            </c:strRef>
          </c:tx>
          <c:spPr>
            <a:solidFill>
              <a:schemeClr val="accent4"/>
            </a:solidFill>
            <a:ln>
              <a:noFill/>
            </a:ln>
            <a:effectLst/>
          </c:spPr>
          <c:invertIfNegative val="0"/>
          <c:dLbls>
            <c:dLbl>
              <c:idx val="5"/>
              <c:layout>
                <c:manualLayout>
                  <c:x val="-2.6117752400828119E-3"/>
                  <c:y val="-1.94591016670815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316-4142-82F2-BE7864B169F4}"/>
                </c:ext>
              </c:extLst>
            </c:dLbl>
            <c:dLbl>
              <c:idx val="9"/>
              <c:layout>
                <c:manualLayout>
                  <c:x val="-3.9176628601243135E-3"/>
                  <c:y val="-1.7296979259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316-4142-82F2-BE7864B169F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工作表1!$E$2:$E$13</c:f>
              <c:numCache>
                <c:formatCode>_-* #,##0_-;\-* #,##0_-;_-* "-"??_-;_-@_-</c:formatCode>
                <c:ptCount val="12"/>
                <c:pt idx="0">
                  <c:v>1249</c:v>
                </c:pt>
                <c:pt idx="1">
                  <c:v>999</c:v>
                </c:pt>
                <c:pt idx="2">
                  <c:v>1603</c:v>
                </c:pt>
                <c:pt idx="3">
                  <c:v>1472</c:v>
                </c:pt>
                <c:pt idx="4">
                  <c:v>1501</c:v>
                </c:pt>
                <c:pt idx="5">
                  <c:v>1083</c:v>
                </c:pt>
                <c:pt idx="6">
                  <c:v>1210</c:v>
                </c:pt>
                <c:pt idx="7">
                  <c:v>1584</c:v>
                </c:pt>
                <c:pt idx="8">
                  <c:v>1557</c:v>
                </c:pt>
                <c:pt idx="9">
                  <c:v>1580</c:v>
                </c:pt>
                <c:pt idx="10">
                  <c:v>1673</c:v>
                </c:pt>
                <c:pt idx="11">
                  <c:v>1260</c:v>
                </c:pt>
              </c:numCache>
            </c:numRef>
          </c:val>
          <c:extLst>
            <c:ext xmlns:c16="http://schemas.microsoft.com/office/drawing/2014/chart" uri="{C3380CC4-5D6E-409C-BE32-E72D297353CC}">
              <c16:uniqueId val="{00000002-3873-4EEA-B09A-A0818FF54A74}"/>
            </c:ext>
          </c:extLst>
        </c:ser>
        <c:ser>
          <c:idx val="4"/>
          <c:order val="4"/>
          <c:tx>
            <c:strRef>
              <c:f>工作表1!$F$1</c:f>
              <c:strCache>
                <c:ptCount val="1"/>
                <c:pt idx="0">
                  <c:v>NED</c:v>
                </c:pt>
              </c:strCache>
            </c:strRef>
          </c:tx>
          <c:spPr>
            <a:solidFill>
              <a:schemeClr val="accent5"/>
            </a:solidFill>
            <a:ln>
              <a:noFill/>
            </a:ln>
            <a:effectLst/>
          </c:spPr>
          <c:invertIfNegative val="0"/>
          <c:cat>
            <c:strRef>
              <c:f>工作表1!$A$2:$A$13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工作表1!$F$2:$F$13</c:f>
              <c:numCache>
                <c:formatCode>_-* #,##0_-;\-* #,##0_-;_-* "-"??_-;_-@_-</c:formatCode>
                <c:ptCount val="12"/>
                <c:pt idx="0">
                  <c:v>1318</c:v>
                </c:pt>
                <c:pt idx="1">
                  <c:v>1176</c:v>
                </c:pt>
                <c:pt idx="2">
                  <c:v>1770</c:v>
                </c:pt>
                <c:pt idx="3">
                  <c:v>1747</c:v>
                </c:pt>
                <c:pt idx="4">
                  <c:v>2171</c:v>
                </c:pt>
                <c:pt idx="5">
                  <c:v>1256</c:v>
                </c:pt>
                <c:pt idx="6">
                  <c:v>2022</c:v>
                </c:pt>
                <c:pt idx="7">
                  <c:v>1811</c:v>
                </c:pt>
                <c:pt idx="8">
                  <c:v>1297</c:v>
                </c:pt>
                <c:pt idx="9">
                  <c:v>1586</c:v>
                </c:pt>
                <c:pt idx="10">
                  <c:v>1451</c:v>
                </c:pt>
                <c:pt idx="11">
                  <c:v>1271</c:v>
                </c:pt>
              </c:numCache>
            </c:numRef>
          </c:val>
          <c:extLst>
            <c:ext xmlns:c16="http://schemas.microsoft.com/office/drawing/2014/chart" uri="{C3380CC4-5D6E-409C-BE32-E72D297353CC}">
              <c16:uniqueId val="{00000003-3873-4EEA-B09A-A0818FF54A74}"/>
            </c:ext>
          </c:extLst>
        </c:ser>
        <c:ser>
          <c:idx val="5"/>
          <c:order val="5"/>
          <c:tx>
            <c:strRef>
              <c:f>工作表1!$G$1</c:f>
              <c:strCache>
                <c:ptCount val="1"/>
                <c:pt idx="0">
                  <c:v>IAD</c:v>
                </c:pt>
              </c:strCache>
            </c:strRef>
          </c:tx>
          <c:spPr>
            <a:solidFill>
              <a:schemeClr val="accent6"/>
            </a:solidFill>
            <a:ln>
              <a:noFill/>
            </a:ln>
            <a:effectLst/>
          </c:spPr>
          <c:invertIfNegative val="0"/>
          <c:cat>
            <c:strRef>
              <c:f>工作表1!$A$2:$A$13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工作表1!$G$2:$G$13</c:f>
              <c:numCache>
                <c:formatCode>_-* #,##0_-;\-* #,##0_-;_-* "-"??_-;_-@_-</c:formatCode>
                <c:ptCount val="12"/>
                <c:pt idx="0">
                  <c:v>2803</c:v>
                </c:pt>
                <c:pt idx="1">
                  <c:v>2005</c:v>
                </c:pt>
                <c:pt idx="2">
                  <c:v>3513</c:v>
                </c:pt>
                <c:pt idx="3">
                  <c:v>2945</c:v>
                </c:pt>
                <c:pt idx="4">
                  <c:v>2675</c:v>
                </c:pt>
                <c:pt idx="5">
                  <c:v>2828</c:v>
                </c:pt>
                <c:pt idx="6">
                  <c:v>1766</c:v>
                </c:pt>
                <c:pt idx="7">
                  <c:v>1658</c:v>
                </c:pt>
                <c:pt idx="8">
                  <c:v>1794</c:v>
                </c:pt>
                <c:pt idx="9">
                  <c:v>2833</c:v>
                </c:pt>
                <c:pt idx="10">
                  <c:v>2381</c:v>
                </c:pt>
                <c:pt idx="11">
                  <c:v>1852</c:v>
                </c:pt>
              </c:numCache>
            </c:numRef>
          </c:val>
          <c:extLst>
            <c:ext xmlns:c16="http://schemas.microsoft.com/office/drawing/2014/chart" uri="{C3380CC4-5D6E-409C-BE32-E72D297353CC}">
              <c16:uniqueId val="{00000004-3873-4EEA-B09A-A0818FF54A74}"/>
            </c:ext>
          </c:extLst>
        </c:ser>
        <c:dLbls>
          <c:showLegendKey val="0"/>
          <c:showVal val="0"/>
          <c:showCatName val="0"/>
          <c:showSerName val="0"/>
          <c:showPercent val="0"/>
          <c:showBubbleSize val="0"/>
        </c:dLbls>
        <c:gapWidth val="219"/>
        <c:overlap val="100"/>
        <c:axId val="572205632"/>
        <c:axId val="572202024"/>
      </c:barChart>
      <c:lineChart>
        <c:grouping val="standard"/>
        <c:varyColors val="0"/>
        <c:ser>
          <c:idx val="0"/>
          <c:order val="0"/>
          <c:tx>
            <c:strRef>
              <c:f>工作表1!$B$1</c:f>
              <c:strCache>
                <c:ptCount val="1"/>
                <c:pt idx="0">
                  <c:v> Actual B/L Count </c:v>
                </c:pt>
              </c:strCache>
            </c:strRef>
          </c:tx>
          <c:spPr>
            <a:ln w="28575" cap="rnd">
              <a:solidFill>
                <a:srgbClr val="FF0000"/>
              </a:solidFill>
              <a:round/>
            </a:ln>
            <a:effectLst/>
          </c:spPr>
          <c:marker>
            <c:symbol val="none"/>
          </c:marker>
          <c:cat>
            <c:strRef>
              <c:f>工作表1!$A$2:$A$13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工作表1!$B$2:$B$13</c:f>
              <c:numCache>
                <c:formatCode>_-* #,##0_-;\-* #,##0_-;_-* "-"??_-;_-@_-</c:formatCode>
                <c:ptCount val="12"/>
                <c:pt idx="0">
                  <c:v>4917</c:v>
                </c:pt>
                <c:pt idx="1">
                  <c:v>3316</c:v>
                </c:pt>
                <c:pt idx="2">
                  <c:v>3456</c:v>
                </c:pt>
                <c:pt idx="3">
                  <c:v>4027</c:v>
                </c:pt>
                <c:pt idx="4">
                  <c:v>5392</c:v>
                </c:pt>
                <c:pt idx="5">
                  <c:v>4367</c:v>
                </c:pt>
                <c:pt idx="6">
                  <c:v>3178</c:v>
                </c:pt>
                <c:pt idx="7">
                  <c:v>2789</c:v>
                </c:pt>
                <c:pt idx="8">
                  <c:v>1934</c:v>
                </c:pt>
                <c:pt idx="9">
                  <c:v>2581</c:v>
                </c:pt>
                <c:pt idx="10">
                  <c:v>2619</c:v>
                </c:pt>
                <c:pt idx="11">
                  <c:v>2069</c:v>
                </c:pt>
              </c:numCache>
            </c:numRef>
          </c:val>
          <c:smooth val="0"/>
          <c:extLst>
            <c:ext xmlns:c16="http://schemas.microsoft.com/office/drawing/2014/chart" uri="{C3380CC4-5D6E-409C-BE32-E72D297353CC}">
              <c16:uniqueId val="{00000005-3873-4EEA-B09A-A0818FF54A74}"/>
            </c:ext>
          </c:extLst>
        </c:ser>
        <c:dLbls>
          <c:showLegendKey val="0"/>
          <c:showVal val="0"/>
          <c:showCatName val="0"/>
          <c:showSerName val="0"/>
          <c:showPercent val="0"/>
          <c:showBubbleSize val="0"/>
        </c:dLbls>
        <c:marker val="1"/>
        <c:smooth val="0"/>
        <c:axId val="572205632"/>
        <c:axId val="572202024"/>
      </c:lineChart>
      <c:catAx>
        <c:axId val="572205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572202024"/>
        <c:crosses val="autoZero"/>
        <c:auto val="1"/>
        <c:lblAlgn val="ctr"/>
        <c:lblOffset val="100"/>
        <c:noMultiLvlLbl val="0"/>
      </c:catAx>
      <c:valAx>
        <c:axId val="572202024"/>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572205632"/>
        <c:crosses val="autoZero"/>
        <c:crossBetween val="between"/>
      </c:valAx>
      <c:spPr>
        <a:noFill/>
        <a:ln>
          <a:noFill/>
        </a:ln>
        <a:effectLst/>
      </c:spPr>
    </c:plotArea>
    <c:legend>
      <c:legendPos val="b"/>
      <c:layout>
        <c:manualLayout>
          <c:xMode val="edge"/>
          <c:yMode val="edge"/>
          <c:x val="5.4372327686072031E-2"/>
          <c:y val="1.0017947318440456E-2"/>
          <c:w val="0.52821848343054822"/>
          <c:h val="7.756639673618259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TW" sz="1800" b="1" dirty="0"/>
              <a:t>LAD</a:t>
            </a:r>
            <a:r>
              <a:rPr lang="en-US" altLang="zh-TW" sz="1800" b="1" baseline="0" dirty="0"/>
              <a:t> + ELA GreenX Monthly Data </a:t>
            </a:r>
            <a:endParaRPr lang="zh-TW" altLang="en-US" sz="18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TW" altLang="en-US"/>
        </a:p>
      </c:txPr>
    </c:title>
    <c:autoTitleDeleted val="0"/>
    <c:plotArea>
      <c:layout/>
      <c:barChart>
        <c:barDir val="col"/>
        <c:grouping val="clustered"/>
        <c:varyColors val="0"/>
        <c:ser>
          <c:idx val="0"/>
          <c:order val="0"/>
          <c:tx>
            <c:strRef>
              <c:f>工作表1!$B$2</c:f>
              <c:strCache>
                <c:ptCount val="1"/>
                <c:pt idx="0">
                  <c:v>LAD Booking</c:v>
                </c:pt>
              </c:strCache>
            </c:strRef>
          </c:tx>
          <c:spPr>
            <a:solidFill>
              <a:srgbClr val="5B9BD5">
                <a:lumMod val="60000"/>
                <a:lumOff val="4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工作表1!$A$3:$A$14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工作表1!$B$3:$B$14</c:f>
              <c:numCache>
                <c:formatCode>_-* #,##0_-;\-* #,##0_-;_-* "-"??_-;_-@_-</c:formatCode>
                <c:ptCount val="12"/>
                <c:pt idx="0">
                  <c:v>1131</c:v>
                </c:pt>
                <c:pt idx="1">
                  <c:v>846</c:v>
                </c:pt>
                <c:pt idx="2">
                  <c:v>1460</c:v>
                </c:pt>
                <c:pt idx="3">
                  <c:v>1326</c:v>
                </c:pt>
                <c:pt idx="4">
                  <c:v>1306</c:v>
                </c:pt>
                <c:pt idx="5">
                  <c:v>925</c:v>
                </c:pt>
                <c:pt idx="6">
                  <c:v>1050</c:v>
                </c:pt>
                <c:pt idx="7">
                  <c:v>1435</c:v>
                </c:pt>
                <c:pt idx="8">
                  <c:v>1445</c:v>
                </c:pt>
                <c:pt idx="9">
                  <c:v>1386</c:v>
                </c:pt>
                <c:pt idx="10">
                  <c:v>1457</c:v>
                </c:pt>
                <c:pt idx="11">
                  <c:v>1106</c:v>
                </c:pt>
              </c:numCache>
            </c:numRef>
          </c:val>
          <c:extLst>
            <c:ext xmlns:c16="http://schemas.microsoft.com/office/drawing/2014/chart" uri="{C3380CC4-5D6E-409C-BE32-E72D297353CC}">
              <c16:uniqueId val="{00000000-D7B0-44B1-BEA7-8A431BBFB607}"/>
            </c:ext>
          </c:extLst>
        </c:ser>
        <c:ser>
          <c:idx val="1"/>
          <c:order val="1"/>
          <c:tx>
            <c:strRef>
              <c:f>工作表1!$C$2</c:f>
              <c:strCache>
                <c:ptCount val="1"/>
                <c:pt idx="0">
                  <c:v>ELA Booking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工作表1!$A$3:$A$14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工作表1!$C$3:$C$14</c:f>
              <c:numCache>
                <c:formatCode>_-* #,##0_-;\-* #,##0_-;_-* "-"??_-;_-@_-</c:formatCode>
                <c:ptCount val="12"/>
                <c:pt idx="0">
                  <c:v>118</c:v>
                </c:pt>
                <c:pt idx="1">
                  <c:v>153</c:v>
                </c:pt>
                <c:pt idx="2">
                  <c:v>143</c:v>
                </c:pt>
                <c:pt idx="3">
                  <c:v>146</c:v>
                </c:pt>
                <c:pt idx="4">
                  <c:v>195</c:v>
                </c:pt>
                <c:pt idx="5">
                  <c:v>158</c:v>
                </c:pt>
                <c:pt idx="6">
                  <c:v>160</c:v>
                </c:pt>
                <c:pt idx="7">
                  <c:v>149</c:v>
                </c:pt>
                <c:pt idx="8">
                  <c:v>112</c:v>
                </c:pt>
                <c:pt idx="9">
                  <c:v>194</c:v>
                </c:pt>
                <c:pt idx="10">
                  <c:v>216</c:v>
                </c:pt>
                <c:pt idx="11">
                  <c:v>154</c:v>
                </c:pt>
              </c:numCache>
            </c:numRef>
          </c:val>
          <c:extLst>
            <c:ext xmlns:c16="http://schemas.microsoft.com/office/drawing/2014/chart" uri="{C3380CC4-5D6E-409C-BE32-E72D297353CC}">
              <c16:uniqueId val="{00000001-D7B0-44B1-BEA7-8A431BBFB607}"/>
            </c:ext>
          </c:extLst>
        </c:ser>
        <c:dLbls>
          <c:showLegendKey val="0"/>
          <c:showVal val="0"/>
          <c:showCatName val="0"/>
          <c:showSerName val="0"/>
          <c:showPercent val="0"/>
          <c:showBubbleSize val="0"/>
        </c:dLbls>
        <c:gapWidth val="219"/>
        <c:overlap val="-27"/>
        <c:axId val="571788072"/>
        <c:axId val="571786760"/>
      </c:barChart>
      <c:lineChart>
        <c:grouping val="standard"/>
        <c:varyColors val="0"/>
        <c:ser>
          <c:idx val="2"/>
          <c:order val="2"/>
          <c:tx>
            <c:strRef>
              <c:f>工作表1!$D$2</c:f>
              <c:strCache>
                <c:ptCount val="1"/>
                <c:pt idx="0">
                  <c:v>LAD B/L</c:v>
                </c:pt>
              </c:strCache>
            </c:strRef>
          </c:tx>
          <c:spPr>
            <a:ln w="28575" cap="rnd">
              <a:solidFill>
                <a:srgbClr val="4472C4">
                  <a:lumMod val="75000"/>
                </a:srgbClr>
              </a:solidFill>
              <a:round/>
            </a:ln>
            <a:effectLst/>
          </c:spPr>
          <c:marker>
            <c:symbol val="none"/>
          </c:marker>
          <c:cat>
            <c:strRef>
              <c:f>工作表1!$A$3:$A$14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工作表1!$D$3:$D$14</c:f>
              <c:numCache>
                <c:formatCode>_-* #,##0_-;\-* #,##0_-;_-* "-"??_-;_-@_-</c:formatCode>
                <c:ptCount val="12"/>
                <c:pt idx="0">
                  <c:v>355</c:v>
                </c:pt>
                <c:pt idx="1">
                  <c:v>286</c:v>
                </c:pt>
                <c:pt idx="2">
                  <c:v>234</c:v>
                </c:pt>
                <c:pt idx="3">
                  <c:v>427</c:v>
                </c:pt>
                <c:pt idx="4">
                  <c:v>403</c:v>
                </c:pt>
                <c:pt idx="5">
                  <c:v>281</c:v>
                </c:pt>
                <c:pt idx="6">
                  <c:v>226</c:v>
                </c:pt>
                <c:pt idx="7">
                  <c:v>323</c:v>
                </c:pt>
                <c:pt idx="8">
                  <c:v>299</c:v>
                </c:pt>
                <c:pt idx="9">
                  <c:v>291</c:v>
                </c:pt>
                <c:pt idx="10">
                  <c:v>231</c:v>
                </c:pt>
                <c:pt idx="11">
                  <c:v>218</c:v>
                </c:pt>
              </c:numCache>
            </c:numRef>
          </c:val>
          <c:smooth val="0"/>
          <c:extLst>
            <c:ext xmlns:c16="http://schemas.microsoft.com/office/drawing/2014/chart" uri="{C3380CC4-5D6E-409C-BE32-E72D297353CC}">
              <c16:uniqueId val="{00000002-D7B0-44B1-BEA7-8A431BBFB607}"/>
            </c:ext>
          </c:extLst>
        </c:ser>
        <c:ser>
          <c:idx val="3"/>
          <c:order val="3"/>
          <c:tx>
            <c:strRef>
              <c:f>工作表1!$E$2</c:f>
              <c:strCache>
                <c:ptCount val="1"/>
                <c:pt idx="0">
                  <c:v>ELA B/L</c:v>
                </c:pt>
              </c:strCache>
            </c:strRef>
          </c:tx>
          <c:spPr>
            <a:ln w="28575" cap="rnd">
              <a:solidFill>
                <a:srgbClr val="ED7D31">
                  <a:lumMod val="50000"/>
                </a:srgbClr>
              </a:solidFill>
              <a:round/>
            </a:ln>
            <a:effectLst/>
          </c:spPr>
          <c:marker>
            <c:symbol val="none"/>
          </c:marker>
          <c:cat>
            <c:strRef>
              <c:f>工作表1!$A$3:$A$14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工作表1!$E$3:$E$14</c:f>
              <c:numCache>
                <c:formatCode>_-* #,##0_-;\-* #,##0_-;_-* "-"??_-;_-@_-</c:formatCode>
                <c:ptCount val="12"/>
                <c:pt idx="0">
                  <c:v>57</c:v>
                </c:pt>
                <c:pt idx="1">
                  <c:v>104</c:v>
                </c:pt>
                <c:pt idx="2">
                  <c:v>101</c:v>
                </c:pt>
                <c:pt idx="3">
                  <c:v>88</c:v>
                </c:pt>
                <c:pt idx="4">
                  <c:v>130</c:v>
                </c:pt>
                <c:pt idx="5">
                  <c:v>89</c:v>
                </c:pt>
                <c:pt idx="6">
                  <c:v>120</c:v>
                </c:pt>
                <c:pt idx="7">
                  <c:v>109</c:v>
                </c:pt>
                <c:pt idx="8">
                  <c:v>68</c:v>
                </c:pt>
                <c:pt idx="9">
                  <c:v>92</c:v>
                </c:pt>
                <c:pt idx="10">
                  <c:v>116</c:v>
                </c:pt>
                <c:pt idx="11">
                  <c:v>90</c:v>
                </c:pt>
              </c:numCache>
            </c:numRef>
          </c:val>
          <c:smooth val="0"/>
          <c:extLst>
            <c:ext xmlns:c16="http://schemas.microsoft.com/office/drawing/2014/chart" uri="{C3380CC4-5D6E-409C-BE32-E72D297353CC}">
              <c16:uniqueId val="{00000003-D7B0-44B1-BEA7-8A431BBFB607}"/>
            </c:ext>
          </c:extLst>
        </c:ser>
        <c:dLbls>
          <c:showLegendKey val="0"/>
          <c:showVal val="0"/>
          <c:showCatName val="0"/>
          <c:showSerName val="0"/>
          <c:showPercent val="0"/>
          <c:showBubbleSize val="0"/>
        </c:dLbls>
        <c:marker val="1"/>
        <c:smooth val="0"/>
        <c:axId val="571788072"/>
        <c:axId val="571786760"/>
      </c:lineChart>
      <c:catAx>
        <c:axId val="571788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571786760"/>
        <c:crosses val="autoZero"/>
        <c:auto val="1"/>
        <c:lblAlgn val="ctr"/>
        <c:lblOffset val="100"/>
        <c:noMultiLvlLbl val="0"/>
      </c:catAx>
      <c:valAx>
        <c:axId val="571786760"/>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571788072"/>
        <c:crosses val="autoZero"/>
        <c:crossBetween val="between"/>
      </c:valAx>
      <c:spPr>
        <a:noFill/>
        <a:ln>
          <a:noFill/>
        </a:ln>
        <a:effectLst/>
      </c:spPr>
    </c:plotArea>
    <c:legend>
      <c:legendPos val="b"/>
      <c:layout>
        <c:manualLayout>
          <c:xMode val="edge"/>
          <c:yMode val="edge"/>
          <c:x val="7.6511188013495893E-2"/>
          <c:y val="0.9423249527553943"/>
          <c:w val="0.42491600595630591"/>
          <c:h val="4.25472441093386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E7F69C-BD55-4A70-880B-96D4BAE33481}" type="doc">
      <dgm:prSet loTypeId="urn:microsoft.com/office/officeart/2005/8/layout/vList5" loCatId="list" qsTypeId="urn:microsoft.com/office/officeart/2005/8/quickstyle/simple4" qsCatId="simple" csTypeId="urn:microsoft.com/office/officeart/2005/8/colors/colorful5" csCatId="colorful" phldr="1"/>
      <dgm:spPr/>
      <dgm:t>
        <a:bodyPr/>
        <a:lstStyle/>
        <a:p>
          <a:endParaRPr lang="zh-TW" altLang="en-US"/>
        </a:p>
      </dgm:t>
    </dgm:pt>
    <dgm:pt modelId="{DA3689FA-1F42-424B-9EA9-275A22858EE3}">
      <dgm:prSet phldrT="[文字]" custT="1"/>
      <dgm:spPr>
        <a:solidFill>
          <a:schemeClr val="bg1">
            <a:alpha val="90000"/>
          </a:schemeClr>
        </a:solidFill>
        <a:ln>
          <a:solidFill>
            <a:schemeClr val="bg1">
              <a:alpha val="90000"/>
            </a:schemeClr>
          </a:solidFill>
        </a:ln>
      </dgm:spPr>
      <dgm:t>
        <a:bodyPr/>
        <a:lstStyle/>
        <a:p>
          <a:r>
            <a:rPr lang="en-US" altLang="zh-TW" sz="3600" dirty="0">
              <a:solidFill>
                <a:srgbClr val="337357"/>
              </a:solidFill>
              <a:latin typeface="+mj-lt"/>
              <a:ea typeface="標楷體" panose="03000509000000000000" pitchFamily="65" charset="-120"/>
            </a:rPr>
            <a:t>Booking</a:t>
          </a:r>
          <a:r>
            <a:rPr lang="zh-TW" altLang="en-US" sz="3600" dirty="0">
              <a:solidFill>
                <a:srgbClr val="337357"/>
              </a:solidFill>
              <a:latin typeface="+mj-lt"/>
              <a:ea typeface="標楷體" panose="03000509000000000000" pitchFamily="65" charset="-120"/>
            </a:rPr>
            <a:t> </a:t>
          </a:r>
          <a:r>
            <a:rPr lang="en-US" altLang="zh-TW" sz="3600" dirty="0">
              <a:solidFill>
                <a:srgbClr val="337357"/>
              </a:solidFill>
              <a:latin typeface="+mj-lt"/>
              <a:ea typeface="標楷體" panose="03000509000000000000" pitchFamily="65" charset="-120"/>
            </a:rPr>
            <a:t>and Actual B/L Performance</a:t>
          </a:r>
          <a:endParaRPr lang="zh-TW" altLang="en-US" sz="3600" dirty="0">
            <a:solidFill>
              <a:srgbClr val="337357"/>
            </a:solidFill>
            <a:latin typeface="+mj-lt"/>
            <a:ea typeface="標楷體" panose="03000509000000000000" pitchFamily="65" charset="-120"/>
          </a:endParaRPr>
        </a:p>
      </dgm:t>
    </dgm:pt>
    <dgm:pt modelId="{6233F4FD-C610-4B8F-BAFE-2CBF39C094B4}" type="parTrans" cxnId="{98E1B39F-5332-449F-8AA9-6DEFD057FDFD}">
      <dgm:prSet/>
      <dgm:spPr/>
      <dgm:t>
        <a:bodyPr/>
        <a:lstStyle/>
        <a:p>
          <a:endParaRPr lang="zh-TW" altLang="en-US"/>
        </a:p>
      </dgm:t>
    </dgm:pt>
    <dgm:pt modelId="{8342ADA1-27F1-492F-A66E-F493E45336CB}" type="sibTrans" cxnId="{98E1B39F-5332-449F-8AA9-6DEFD057FDFD}">
      <dgm:prSet/>
      <dgm:spPr/>
      <dgm:t>
        <a:bodyPr/>
        <a:lstStyle/>
        <a:p>
          <a:endParaRPr lang="zh-TW" altLang="en-US"/>
        </a:p>
      </dgm:t>
    </dgm:pt>
    <dgm:pt modelId="{15839CE5-10EF-425A-956E-D49F4C955391}">
      <dgm:prSet phldrT="[文字]" custT="1"/>
      <dgm:spPr>
        <a:solidFill>
          <a:schemeClr val="accent6">
            <a:lumMod val="75000"/>
          </a:schemeClr>
        </a:solidFill>
      </dgm:spPr>
      <dgm:t>
        <a:bodyPr/>
        <a:lstStyle/>
        <a:p>
          <a:r>
            <a:rPr lang="en-US" altLang="zh-TW" sz="4500" b="1" dirty="0">
              <a:latin typeface="+mj-lt"/>
              <a:ea typeface="標楷體" panose="03000509000000000000" pitchFamily="65" charset="-120"/>
            </a:rPr>
            <a:t>2024 GreenX</a:t>
          </a:r>
          <a:endParaRPr lang="zh-TW" altLang="en-US" sz="4500" b="1" dirty="0">
            <a:latin typeface="+mj-lt"/>
            <a:ea typeface="標楷體" panose="03000509000000000000" pitchFamily="65" charset="-120"/>
          </a:endParaRPr>
        </a:p>
      </dgm:t>
    </dgm:pt>
    <dgm:pt modelId="{0CDF7DBF-0FF7-417E-B934-CB12FFC8E2DF}" type="sibTrans" cxnId="{8A318AA9-FB5C-444B-B145-2323568C9271}">
      <dgm:prSet/>
      <dgm:spPr/>
      <dgm:t>
        <a:bodyPr/>
        <a:lstStyle/>
        <a:p>
          <a:endParaRPr lang="zh-TW" altLang="en-US"/>
        </a:p>
      </dgm:t>
    </dgm:pt>
    <dgm:pt modelId="{4EE77B2F-A089-4AAA-91EF-447F3432AC9C}" type="parTrans" cxnId="{8A318AA9-FB5C-444B-B145-2323568C9271}">
      <dgm:prSet/>
      <dgm:spPr/>
      <dgm:t>
        <a:bodyPr/>
        <a:lstStyle/>
        <a:p>
          <a:endParaRPr lang="zh-TW" altLang="en-US"/>
        </a:p>
      </dgm:t>
    </dgm:pt>
    <dgm:pt modelId="{B2EA7A94-26A2-4A35-97B1-5F3430FAF5FB}" type="pres">
      <dgm:prSet presAssocID="{32E7F69C-BD55-4A70-880B-96D4BAE33481}" presName="Name0" presStyleCnt="0">
        <dgm:presLayoutVars>
          <dgm:dir/>
          <dgm:animLvl val="lvl"/>
          <dgm:resizeHandles val="exact"/>
        </dgm:presLayoutVars>
      </dgm:prSet>
      <dgm:spPr/>
    </dgm:pt>
    <dgm:pt modelId="{A1E1280F-41E9-4612-B0C0-90A9E1DE11DC}" type="pres">
      <dgm:prSet presAssocID="{15839CE5-10EF-425A-956E-D49F4C955391}" presName="linNode" presStyleCnt="0"/>
      <dgm:spPr/>
    </dgm:pt>
    <dgm:pt modelId="{E1D12B0E-5EEB-430F-B718-1DF4C84B9B0C}" type="pres">
      <dgm:prSet presAssocID="{15839CE5-10EF-425A-956E-D49F4C955391}" presName="parentText" presStyleLbl="node1" presStyleIdx="0" presStyleCnt="1">
        <dgm:presLayoutVars>
          <dgm:chMax val="1"/>
          <dgm:bulletEnabled val="1"/>
        </dgm:presLayoutVars>
      </dgm:prSet>
      <dgm:spPr/>
    </dgm:pt>
    <dgm:pt modelId="{746C193A-FE40-407B-8377-6693C778B4A5}" type="pres">
      <dgm:prSet presAssocID="{15839CE5-10EF-425A-956E-D49F4C955391}" presName="descendantText" presStyleLbl="alignAccFollowNode1" presStyleIdx="0" presStyleCnt="1" custLinFactNeighborX="0">
        <dgm:presLayoutVars>
          <dgm:bulletEnabled val="1"/>
        </dgm:presLayoutVars>
      </dgm:prSet>
      <dgm:spPr/>
    </dgm:pt>
  </dgm:ptLst>
  <dgm:cxnLst>
    <dgm:cxn modelId="{AEE6645E-A608-46B0-B7EB-9740ED6B80D2}" type="presOf" srcId="{DA3689FA-1F42-424B-9EA9-275A22858EE3}" destId="{746C193A-FE40-407B-8377-6693C778B4A5}" srcOrd="0" destOrd="0" presId="urn:microsoft.com/office/officeart/2005/8/layout/vList5"/>
    <dgm:cxn modelId="{98E1B39F-5332-449F-8AA9-6DEFD057FDFD}" srcId="{15839CE5-10EF-425A-956E-D49F4C955391}" destId="{DA3689FA-1F42-424B-9EA9-275A22858EE3}" srcOrd="0" destOrd="0" parTransId="{6233F4FD-C610-4B8F-BAFE-2CBF39C094B4}" sibTransId="{8342ADA1-27F1-492F-A66E-F493E45336CB}"/>
    <dgm:cxn modelId="{8A318AA9-FB5C-444B-B145-2323568C9271}" srcId="{32E7F69C-BD55-4A70-880B-96D4BAE33481}" destId="{15839CE5-10EF-425A-956E-D49F4C955391}" srcOrd="0" destOrd="0" parTransId="{4EE77B2F-A089-4AAA-91EF-447F3432AC9C}" sibTransId="{0CDF7DBF-0FF7-417E-B934-CB12FFC8E2DF}"/>
    <dgm:cxn modelId="{6F20BCD0-1D4D-4291-B911-874CA6B0DED1}" type="presOf" srcId="{15839CE5-10EF-425A-956E-D49F4C955391}" destId="{E1D12B0E-5EEB-430F-B718-1DF4C84B9B0C}" srcOrd="0" destOrd="0" presId="urn:microsoft.com/office/officeart/2005/8/layout/vList5"/>
    <dgm:cxn modelId="{6A1B35EF-18F0-407C-A6C7-25E60427DF76}" type="presOf" srcId="{32E7F69C-BD55-4A70-880B-96D4BAE33481}" destId="{B2EA7A94-26A2-4A35-97B1-5F3430FAF5FB}" srcOrd="0" destOrd="0" presId="urn:microsoft.com/office/officeart/2005/8/layout/vList5"/>
    <dgm:cxn modelId="{1128DC22-AECA-4ADF-8D2D-802D6B6F4A5A}" type="presParOf" srcId="{B2EA7A94-26A2-4A35-97B1-5F3430FAF5FB}" destId="{A1E1280F-41E9-4612-B0C0-90A9E1DE11DC}" srcOrd="0" destOrd="0" presId="urn:microsoft.com/office/officeart/2005/8/layout/vList5"/>
    <dgm:cxn modelId="{0E5AF95F-992E-4BED-8D4B-42D4EC51AA3F}" type="presParOf" srcId="{A1E1280F-41E9-4612-B0C0-90A9E1DE11DC}" destId="{E1D12B0E-5EEB-430F-B718-1DF4C84B9B0C}" srcOrd="0" destOrd="0" presId="urn:microsoft.com/office/officeart/2005/8/layout/vList5"/>
    <dgm:cxn modelId="{BC8E8381-8DD7-4926-BCC9-7459CA652E70}" type="presParOf" srcId="{A1E1280F-41E9-4612-B0C0-90A9E1DE11DC}" destId="{746C193A-FE40-407B-8377-6693C778B4A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C193A-FE40-407B-8377-6693C778B4A5}">
      <dsp:nvSpPr>
        <dsp:cNvPr id="0" name=""/>
        <dsp:cNvSpPr/>
      </dsp:nvSpPr>
      <dsp:spPr>
        <a:xfrm rot="5400000">
          <a:off x="7905251" y="-3419338"/>
          <a:ext cx="770604" cy="7802874"/>
        </a:xfrm>
        <a:prstGeom prst="round2SameRect">
          <a:avLst/>
        </a:prstGeom>
        <a:solidFill>
          <a:schemeClr val="bg1">
            <a:alpha val="90000"/>
          </a:schemeClr>
        </a:solidFill>
        <a:ln w="12700" cap="flat" cmpd="sng" algn="ctr">
          <a:solidFill>
            <a:schemeClr val="bg1">
              <a:alpha val="90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600200">
            <a:lnSpc>
              <a:spcPct val="90000"/>
            </a:lnSpc>
            <a:spcBef>
              <a:spcPct val="0"/>
            </a:spcBef>
            <a:spcAft>
              <a:spcPct val="15000"/>
            </a:spcAft>
            <a:buChar char="•"/>
          </a:pPr>
          <a:r>
            <a:rPr lang="en-US" altLang="zh-TW" sz="3600" kern="1200" dirty="0">
              <a:solidFill>
                <a:srgbClr val="337357"/>
              </a:solidFill>
              <a:latin typeface="+mj-lt"/>
              <a:ea typeface="標楷體" panose="03000509000000000000" pitchFamily="65" charset="-120"/>
            </a:rPr>
            <a:t>Booking</a:t>
          </a:r>
          <a:r>
            <a:rPr lang="zh-TW" altLang="en-US" sz="3600" kern="1200" dirty="0">
              <a:solidFill>
                <a:srgbClr val="337357"/>
              </a:solidFill>
              <a:latin typeface="+mj-lt"/>
              <a:ea typeface="標楷體" panose="03000509000000000000" pitchFamily="65" charset="-120"/>
            </a:rPr>
            <a:t> </a:t>
          </a:r>
          <a:r>
            <a:rPr lang="en-US" altLang="zh-TW" sz="3600" kern="1200" dirty="0">
              <a:solidFill>
                <a:srgbClr val="337357"/>
              </a:solidFill>
              <a:latin typeface="+mj-lt"/>
              <a:ea typeface="標楷體" panose="03000509000000000000" pitchFamily="65" charset="-120"/>
            </a:rPr>
            <a:t>and Actual B/L Performance</a:t>
          </a:r>
          <a:endParaRPr lang="zh-TW" altLang="en-US" sz="3600" kern="1200" dirty="0">
            <a:solidFill>
              <a:srgbClr val="337357"/>
            </a:solidFill>
            <a:latin typeface="+mj-lt"/>
            <a:ea typeface="標楷體" panose="03000509000000000000" pitchFamily="65" charset="-120"/>
          </a:endParaRPr>
        </a:p>
      </dsp:txBody>
      <dsp:txXfrm rot="-5400000">
        <a:off x="4389116" y="134415"/>
        <a:ext cx="7765256" cy="695368"/>
      </dsp:txXfrm>
    </dsp:sp>
    <dsp:sp modelId="{E1D12B0E-5EEB-430F-B718-1DF4C84B9B0C}">
      <dsp:nvSpPr>
        <dsp:cNvPr id="0" name=""/>
        <dsp:cNvSpPr/>
      </dsp:nvSpPr>
      <dsp:spPr>
        <a:xfrm>
          <a:off x="0" y="470"/>
          <a:ext cx="4389116" cy="963255"/>
        </a:xfrm>
        <a:prstGeom prst="roundRect">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en-US" altLang="zh-TW" sz="4500" b="1" kern="1200" dirty="0">
              <a:latin typeface="+mj-lt"/>
              <a:ea typeface="標楷體" panose="03000509000000000000" pitchFamily="65" charset="-120"/>
            </a:rPr>
            <a:t>2024 GreenX</a:t>
          </a:r>
          <a:endParaRPr lang="zh-TW" altLang="en-US" sz="4500" b="1" kern="1200" dirty="0">
            <a:latin typeface="+mj-lt"/>
            <a:ea typeface="標楷體" panose="03000509000000000000" pitchFamily="65" charset="-120"/>
          </a:endParaRPr>
        </a:p>
      </dsp:txBody>
      <dsp:txXfrm>
        <a:off x="47022" y="47492"/>
        <a:ext cx="4295072" cy="86921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0.44898</cdr:x>
      <cdr:y>0.57485</cdr:y>
    </cdr:from>
    <cdr:to>
      <cdr:x>0.53021</cdr:x>
      <cdr:y>0.99617</cdr:y>
    </cdr:to>
    <cdr:sp macro="" textlink="">
      <cdr:nvSpPr>
        <cdr:cNvPr id="2" name="文字方塊 1">
          <a:extLst xmlns:a="http://schemas.openxmlformats.org/drawingml/2006/main">
            <a:ext uri="{FF2B5EF4-FFF2-40B4-BE49-F238E27FC236}">
              <a16:creationId xmlns:a16="http://schemas.microsoft.com/office/drawing/2014/main" id="{DC9ABD7D-916D-4276-88AB-53295712E3CB}"/>
            </a:ext>
          </a:extLst>
        </cdr:cNvPr>
        <cdr:cNvSpPr txBox="1"/>
      </cdr:nvSpPr>
      <cdr:spPr>
        <a:xfrm xmlns:a="http://schemas.openxmlformats.org/drawingml/2006/main">
          <a:off x="5054676" y="124762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TW" alt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0.05475</cdr:x>
      <cdr:y>0.56755</cdr:y>
    </cdr:from>
    <cdr:to>
      <cdr:x>0.41444</cdr:x>
      <cdr:y>0.56755</cdr:y>
    </cdr:to>
    <cdr:cxnSp macro="">
      <cdr:nvCxnSpPr>
        <cdr:cNvPr id="2" name="直線接點 1">
          <a:extLst xmlns:a="http://schemas.openxmlformats.org/drawingml/2006/main">
            <a:ext uri="{FF2B5EF4-FFF2-40B4-BE49-F238E27FC236}">
              <a16:creationId xmlns:a16="http://schemas.microsoft.com/office/drawing/2014/main" id="{34EFEC97-EF4E-4B23-8095-2C1E42D129AB}"/>
            </a:ext>
          </a:extLst>
        </cdr:cNvPr>
        <cdr:cNvCxnSpPr>
          <a:cxnSpLocks xmlns:a="http://schemas.openxmlformats.org/drawingml/2006/main"/>
        </cdr:cNvCxnSpPr>
      </cdr:nvCxnSpPr>
      <cdr:spPr>
        <a:xfrm xmlns:a="http://schemas.openxmlformats.org/drawingml/2006/main">
          <a:off x="532425" y="3333683"/>
          <a:ext cx="3498086" cy="0"/>
        </a:xfrm>
        <a:prstGeom xmlns:a="http://schemas.openxmlformats.org/drawingml/2006/main" prst="line">
          <a:avLst/>
        </a:prstGeom>
        <a:ln xmlns:a="http://schemas.openxmlformats.org/drawingml/2006/main" w="28575">
          <a:solidFill>
            <a:srgbClr val="FF0000"/>
          </a:solidFill>
          <a:prstDash val="sysDot"/>
        </a:ln>
      </cdr:spPr>
      <cdr:style>
        <a:lnRef xmlns:a="http://schemas.openxmlformats.org/drawingml/2006/main" idx="3">
          <a:schemeClr val="accent6"/>
        </a:lnRef>
        <a:fillRef xmlns:a="http://schemas.openxmlformats.org/drawingml/2006/main" idx="0">
          <a:schemeClr val="accent6"/>
        </a:fillRef>
        <a:effectRef xmlns:a="http://schemas.openxmlformats.org/drawingml/2006/main" idx="2">
          <a:schemeClr val="accent6"/>
        </a:effectRef>
        <a:fontRef xmlns:a="http://schemas.openxmlformats.org/drawingml/2006/main" idx="minor">
          <a:schemeClr val="tx1"/>
        </a:fontRef>
      </cdr:style>
    </cdr:cxnSp>
  </cdr:relSizeAnchor>
  <cdr:relSizeAnchor xmlns:cdr="http://schemas.openxmlformats.org/drawingml/2006/chartDrawing">
    <cdr:from>
      <cdr:x>0.05935</cdr:x>
      <cdr:y>0.9214</cdr:y>
    </cdr:from>
    <cdr:to>
      <cdr:x>0.98645</cdr:x>
      <cdr:y>1</cdr:y>
    </cdr:to>
    <cdr:sp macro="" textlink="">
      <cdr:nvSpPr>
        <cdr:cNvPr id="5" name="文字方塊 9">
          <a:extLst xmlns:a="http://schemas.openxmlformats.org/drawingml/2006/main">
            <a:ext uri="{FF2B5EF4-FFF2-40B4-BE49-F238E27FC236}">
              <a16:creationId xmlns:a16="http://schemas.microsoft.com/office/drawing/2014/main" id="{CEE82FF5-F5CC-445A-ACA9-5B71F2CD55A4}"/>
            </a:ext>
          </a:extLst>
        </cdr:cNvPr>
        <cdr:cNvSpPr txBox="1"/>
      </cdr:nvSpPr>
      <cdr:spPr>
        <a:xfrm xmlns:a="http://schemas.openxmlformats.org/drawingml/2006/main">
          <a:off x="577178" y="5599314"/>
          <a:ext cx="9016232" cy="461665"/>
        </a:xfrm>
        <a:prstGeom xmlns:a="http://schemas.openxmlformats.org/drawingml/2006/main" prst="rect">
          <a:avLst/>
        </a:prstGeom>
        <a:solidFill xmlns:a="http://schemas.openxmlformats.org/drawingml/2006/main">
          <a:srgbClr val="337357"/>
        </a:solidFill>
        <a:ln xmlns:a="http://schemas.openxmlformats.org/drawingml/2006/main">
          <a:noFill/>
        </a:l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white"/>
              </a:solidFill>
              <a:effectLst/>
              <a:uLnTx/>
              <a:uFillTx/>
              <a:latin typeface="Calibri" panose="020F0502020204030204" pitchFamily="34" charset="0"/>
              <a:ea typeface="新細明體" panose="02020500000000000000" pitchFamily="18" charset="-120"/>
              <a:cs typeface="Calibri" panose="020F0502020204030204" pitchFamily="34" charset="0"/>
            </a:rPr>
            <a:t>2024</a:t>
          </a:r>
          <a:endParaRPr kumimoji="0" lang="zh-TW" altLang="en-US" sz="2400" b="1" i="0" u="none" strike="noStrike" kern="1200" cap="none" spc="0" normalizeH="0" baseline="0" noProof="0" dirty="0">
            <a:ln>
              <a:noFill/>
            </a:ln>
            <a:solidFill>
              <a:prstClr val="white"/>
            </a:solidFill>
            <a:effectLst/>
            <a:uLnTx/>
            <a:uFillTx/>
            <a:latin typeface="Calibri" panose="020F0502020204030204" pitchFamily="34" charset="0"/>
            <a:ea typeface="新細明體" panose="02020500000000000000" pitchFamily="18" charset="-120"/>
            <a:cs typeface="Calibri" panose="020F0502020204030204" pitchFamily="34" charset="0"/>
          </a:endParaRPr>
        </a:p>
      </cdr:txBody>
    </cdr:sp>
  </cdr:relSizeAnchor>
  <cdr:relSizeAnchor xmlns:cdr="http://schemas.openxmlformats.org/drawingml/2006/chartDrawing">
    <cdr:from>
      <cdr:x>0.43957</cdr:x>
      <cdr:y>0.51839</cdr:y>
    </cdr:from>
    <cdr:to>
      <cdr:x>1</cdr:x>
      <cdr:y>0.51839</cdr:y>
    </cdr:to>
    <cdr:cxnSp macro="">
      <cdr:nvCxnSpPr>
        <cdr:cNvPr id="7" name="直線接點 6">
          <a:extLst xmlns:a="http://schemas.openxmlformats.org/drawingml/2006/main">
            <a:ext uri="{FF2B5EF4-FFF2-40B4-BE49-F238E27FC236}">
              <a16:creationId xmlns:a16="http://schemas.microsoft.com/office/drawing/2014/main" id="{34EFEC97-EF4E-4B23-8095-2C1E42D129AB}"/>
            </a:ext>
          </a:extLst>
        </cdr:cNvPr>
        <cdr:cNvCxnSpPr>
          <a:cxnSpLocks xmlns:a="http://schemas.openxmlformats.org/drawingml/2006/main"/>
        </cdr:cNvCxnSpPr>
      </cdr:nvCxnSpPr>
      <cdr:spPr>
        <a:xfrm xmlns:a="http://schemas.openxmlformats.org/drawingml/2006/main">
          <a:off x="4274876" y="3044974"/>
          <a:ext cx="5450310" cy="0"/>
        </a:xfrm>
        <a:prstGeom xmlns:a="http://schemas.openxmlformats.org/drawingml/2006/main" prst="line">
          <a:avLst/>
        </a:prstGeom>
        <a:ln xmlns:a="http://schemas.openxmlformats.org/drawingml/2006/main" w="28575">
          <a:solidFill>
            <a:schemeClr val="tx1">
              <a:lumMod val="95000"/>
              <a:lumOff val="5000"/>
            </a:schemeClr>
          </a:solidFill>
          <a:prstDash val="sysDot"/>
        </a:ln>
      </cdr:spPr>
      <cdr:style>
        <a:lnRef xmlns:a="http://schemas.openxmlformats.org/drawingml/2006/main" idx="3">
          <a:schemeClr val="accent6"/>
        </a:lnRef>
        <a:fillRef xmlns:a="http://schemas.openxmlformats.org/drawingml/2006/main" idx="0">
          <a:schemeClr val="accent6"/>
        </a:fillRef>
        <a:effectRef xmlns:a="http://schemas.openxmlformats.org/drawingml/2006/main" idx="2">
          <a:schemeClr val="accent6"/>
        </a:effectRef>
        <a:fontRef xmlns:a="http://schemas.openxmlformats.org/drawingml/2006/main" idx="minor">
          <a:schemeClr val="tx1"/>
        </a:fontRef>
      </cdr:style>
    </cdr:cxnSp>
  </cdr:relSizeAnchor>
  <cdr:relSizeAnchor xmlns:cdr="http://schemas.openxmlformats.org/drawingml/2006/chartDrawing">
    <cdr:from>
      <cdr:x>0.43957</cdr:x>
      <cdr:y>0.64162</cdr:y>
    </cdr:from>
    <cdr:to>
      <cdr:x>0.98207</cdr:x>
      <cdr:y>0.64333</cdr:y>
    </cdr:to>
    <cdr:cxnSp macro="">
      <cdr:nvCxnSpPr>
        <cdr:cNvPr id="11" name="直線接點 10">
          <a:extLst xmlns:a="http://schemas.openxmlformats.org/drawingml/2006/main">
            <a:ext uri="{FF2B5EF4-FFF2-40B4-BE49-F238E27FC236}">
              <a16:creationId xmlns:a16="http://schemas.microsoft.com/office/drawing/2014/main" id="{58D9283F-907B-4707-90A6-C7BDCA051011}"/>
            </a:ext>
          </a:extLst>
        </cdr:cNvPr>
        <cdr:cNvCxnSpPr>
          <a:cxnSpLocks xmlns:a="http://schemas.openxmlformats.org/drawingml/2006/main"/>
        </cdr:cNvCxnSpPr>
      </cdr:nvCxnSpPr>
      <cdr:spPr>
        <a:xfrm xmlns:a="http://schemas.openxmlformats.org/drawingml/2006/main">
          <a:off x="4274876" y="3768808"/>
          <a:ext cx="5275890" cy="10036"/>
        </a:xfrm>
        <a:prstGeom xmlns:a="http://schemas.openxmlformats.org/drawingml/2006/main" prst="line">
          <a:avLst/>
        </a:prstGeom>
        <a:ln xmlns:a="http://schemas.openxmlformats.org/drawingml/2006/main" w="28575">
          <a:solidFill>
            <a:srgbClr val="FF0000"/>
          </a:solidFill>
          <a:prstDash val="sysDot"/>
        </a:ln>
      </cdr:spPr>
      <cdr:style>
        <a:lnRef xmlns:a="http://schemas.openxmlformats.org/drawingml/2006/main" idx="3">
          <a:schemeClr val="accent6"/>
        </a:lnRef>
        <a:fillRef xmlns:a="http://schemas.openxmlformats.org/drawingml/2006/main" idx="0">
          <a:schemeClr val="accent6"/>
        </a:fillRef>
        <a:effectRef xmlns:a="http://schemas.openxmlformats.org/drawingml/2006/main" idx="2">
          <a:schemeClr val="accent6"/>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0.09485</cdr:x>
      <cdr:y>0.56179</cdr:y>
    </cdr:from>
    <cdr:to>
      <cdr:x>0.98568</cdr:x>
      <cdr:y>0.56707</cdr:y>
    </cdr:to>
    <cdr:cxnSp macro="">
      <cdr:nvCxnSpPr>
        <cdr:cNvPr id="2" name="直線接點 1">
          <a:extLst xmlns:a="http://schemas.openxmlformats.org/drawingml/2006/main">
            <a:ext uri="{FF2B5EF4-FFF2-40B4-BE49-F238E27FC236}">
              <a16:creationId xmlns:a16="http://schemas.microsoft.com/office/drawing/2014/main" id="{64574C11-3E30-4449-A02D-7228D035ECA9}"/>
            </a:ext>
          </a:extLst>
        </cdr:cNvPr>
        <cdr:cNvCxnSpPr>
          <a:cxnSpLocks xmlns:a="http://schemas.openxmlformats.org/drawingml/2006/main"/>
        </cdr:cNvCxnSpPr>
      </cdr:nvCxnSpPr>
      <cdr:spPr>
        <a:xfrm xmlns:a="http://schemas.openxmlformats.org/drawingml/2006/main">
          <a:off x="827690" y="2829781"/>
          <a:ext cx="7773608" cy="26582"/>
        </a:xfrm>
        <a:prstGeom xmlns:a="http://schemas.openxmlformats.org/drawingml/2006/main" prst="line">
          <a:avLst/>
        </a:prstGeom>
        <a:ln xmlns:a="http://schemas.openxmlformats.org/drawingml/2006/main" w="28575">
          <a:solidFill>
            <a:srgbClr val="FF0000"/>
          </a:solidFill>
          <a:prstDash val="sysDot"/>
        </a:ln>
      </cdr:spPr>
      <cdr:style>
        <a:lnRef xmlns:a="http://schemas.openxmlformats.org/drawingml/2006/main" idx="3">
          <a:schemeClr val="accent6"/>
        </a:lnRef>
        <a:fillRef xmlns:a="http://schemas.openxmlformats.org/drawingml/2006/main" idx="0">
          <a:schemeClr val="accent6"/>
        </a:fillRef>
        <a:effectRef xmlns:a="http://schemas.openxmlformats.org/drawingml/2006/main" idx="2">
          <a:schemeClr val="accent6"/>
        </a:effectRef>
        <a:fontRef xmlns:a="http://schemas.openxmlformats.org/drawingml/2006/main" idx="minor">
          <a:schemeClr val="tx1"/>
        </a:fontRef>
      </cdr:style>
    </cdr:cxnSp>
  </cdr:relSizeAnchor>
  <cdr:relSizeAnchor xmlns:cdr="http://schemas.openxmlformats.org/drawingml/2006/chartDrawing">
    <cdr:from>
      <cdr:x>0.09678</cdr:x>
      <cdr:y>0.83526</cdr:y>
    </cdr:from>
    <cdr:to>
      <cdr:x>0.98581</cdr:x>
      <cdr:y>0.83526</cdr:y>
    </cdr:to>
    <cdr:cxnSp macro="">
      <cdr:nvCxnSpPr>
        <cdr:cNvPr id="4" name="直線接點 3">
          <a:extLst xmlns:a="http://schemas.openxmlformats.org/drawingml/2006/main">
            <a:ext uri="{FF2B5EF4-FFF2-40B4-BE49-F238E27FC236}">
              <a16:creationId xmlns:a16="http://schemas.microsoft.com/office/drawing/2014/main" id="{79EFD256-5116-4451-ACC5-53CA9F8230A2}"/>
            </a:ext>
          </a:extLst>
        </cdr:cNvPr>
        <cdr:cNvCxnSpPr>
          <a:cxnSpLocks xmlns:a="http://schemas.openxmlformats.org/drawingml/2006/main"/>
        </cdr:cNvCxnSpPr>
      </cdr:nvCxnSpPr>
      <cdr:spPr>
        <a:xfrm xmlns:a="http://schemas.openxmlformats.org/drawingml/2006/main">
          <a:off x="844512" y="4207286"/>
          <a:ext cx="7757843" cy="0"/>
        </a:xfrm>
        <a:prstGeom xmlns:a="http://schemas.openxmlformats.org/drawingml/2006/main" prst="line">
          <a:avLst/>
        </a:prstGeom>
        <a:ln xmlns:a="http://schemas.openxmlformats.org/drawingml/2006/main" w="28575">
          <a:solidFill>
            <a:srgbClr val="FF0000"/>
          </a:solidFill>
          <a:prstDash val="sysDot"/>
        </a:ln>
      </cdr:spPr>
      <cdr:style>
        <a:lnRef xmlns:a="http://schemas.openxmlformats.org/drawingml/2006/main" idx="3">
          <a:schemeClr val="accent6"/>
        </a:lnRef>
        <a:fillRef xmlns:a="http://schemas.openxmlformats.org/drawingml/2006/main" idx="0">
          <a:schemeClr val="accent6"/>
        </a:fillRef>
        <a:effectRef xmlns:a="http://schemas.openxmlformats.org/drawingml/2006/main" idx="2">
          <a:schemeClr val="accent6"/>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5D3F47-6EA8-4148-A9DF-DDC7CF040FC2}" type="datetimeFigureOut">
              <a:rPr lang="zh-TW" altLang="en-US" smtClean="0"/>
              <a:t>2025/2/25</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3D91F5-6CA0-4862-8C93-1501DCBB1E65}" type="slidenum">
              <a:rPr lang="zh-TW" altLang="en-US" smtClean="0"/>
              <a:t>‹#›</a:t>
            </a:fld>
            <a:endParaRPr lang="zh-TW" altLang="en-US"/>
          </a:p>
        </p:txBody>
      </p:sp>
    </p:spTree>
    <p:extLst>
      <p:ext uri="{BB962C8B-B14F-4D97-AF65-F5344CB8AC3E}">
        <p14:creationId xmlns:p14="http://schemas.microsoft.com/office/powerpoint/2010/main" val="3990390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93D91F5-6CA0-4862-8C93-1501DCBB1E65}" type="slidenum">
              <a:rPr lang="zh-TW" altLang="en-US" smtClean="0"/>
              <a:t>2</a:t>
            </a:fld>
            <a:endParaRPr lang="zh-TW" altLang="en-US"/>
          </a:p>
        </p:txBody>
      </p:sp>
    </p:spTree>
    <p:extLst>
      <p:ext uri="{BB962C8B-B14F-4D97-AF65-F5344CB8AC3E}">
        <p14:creationId xmlns:p14="http://schemas.microsoft.com/office/powerpoint/2010/main" val="3224916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a:t>櫃務部已於今年完成安裝開利及</a:t>
            </a:r>
            <a:r>
              <a:rPr lang="en-US" altLang="zh-TW" sz="1200" dirty="0"/>
              <a:t>Star Cool</a:t>
            </a:r>
            <a:r>
              <a:rPr lang="zh-TW" altLang="en-US" sz="1200" dirty="0"/>
              <a:t>兩家冷凍機原廠</a:t>
            </a:r>
            <a:r>
              <a:rPr lang="en-US" altLang="zh-TW" sz="1200" dirty="0"/>
              <a:t>2,000</a:t>
            </a:r>
            <a:r>
              <a:rPr lang="zh-TW" altLang="en-US" sz="1200" dirty="0"/>
              <a:t>台</a:t>
            </a:r>
            <a:r>
              <a:rPr lang="en-US" altLang="zh-TW" sz="1200" dirty="0"/>
              <a:t>IoT</a:t>
            </a:r>
            <a:r>
              <a:rPr lang="zh-TW" altLang="en-US" sz="1200" dirty="0"/>
              <a:t>設備，從實際使用經驗中驗證此</a:t>
            </a:r>
            <a:r>
              <a:rPr lang="en-US" altLang="zh-TW" sz="1200" dirty="0"/>
              <a:t>IoT</a:t>
            </a:r>
            <a:r>
              <a:rPr lang="zh-TW" altLang="en-US" sz="1200" dirty="0"/>
              <a:t>設備可：</a:t>
            </a:r>
            <a:endParaRPr lang="en-US" altLang="zh-TW" sz="1200" dirty="0"/>
          </a:p>
          <a:p>
            <a:r>
              <a:rPr lang="en-US" altLang="zh-TW" sz="1200" dirty="0"/>
              <a:t>1.</a:t>
            </a:r>
            <a:r>
              <a:rPr lang="zh-TW" altLang="en-US" sz="1200" dirty="0"/>
              <a:t> 即時掌握冷凍櫃數據，導入</a:t>
            </a:r>
            <a:r>
              <a:rPr lang="en-US" altLang="zh-TW" sz="1200" dirty="0"/>
              <a:t>booking</a:t>
            </a:r>
            <a:r>
              <a:rPr lang="zh-TW" altLang="en-US" sz="1200" dirty="0"/>
              <a:t>資料比對機組設定正確性，進而強化冷凍貨載管理。</a:t>
            </a:r>
            <a:endParaRPr lang="en-US" altLang="zh-TW" sz="1200" dirty="0"/>
          </a:p>
          <a:p>
            <a:r>
              <a:rPr lang="en-US" altLang="zh-TW" sz="1200" dirty="0"/>
              <a:t>2.</a:t>
            </a:r>
            <a:r>
              <a:rPr lang="zh-TW" altLang="en-US" sz="1200" dirty="0"/>
              <a:t> 加強冷凍櫃機組運行管理，透過智能</a:t>
            </a:r>
            <a:r>
              <a:rPr lang="en-US" altLang="zh-TW" sz="1200" dirty="0"/>
              <a:t>PTI</a:t>
            </a:r>
            <a:r>
              <a:rPr lang="zh-TW" altLang="en-US" sz="1200" dirty="0"/>
              <a:t>遠端檢查機組健康度，並即時通報機組異常事件，減低貨物理賠風險。</a:t>
            </a:r>
            <a:endParaRPr lang="en-US" altLang="zh-TW" sz="1200" dirty="0"/>
          </a:p>
          <a:p>
            <a:r>
              <a:rPr lang="en-US" altLang="zh-TW" sz="1200" dirty="0"/>
              <a:t>3.</a:t>
            </a:r>
            <a:r>
              <a:rPr lang="zh-TW" altLang="en-US" sz="1200" dirty="0"/>
              <a:t> 協助船員於海上遠端監控冷凍櫃運行，降低因天候因素而無法人工巡櫃之限制。</a:t>
            </a:r>
            <a:endParaRPr lang="en-US" altLang="zh-TW" sz="1200" dirty="0"/>
          </a:p>
          <a:p>
            <a:r>
              <a:rPr lang="en-US" altLang="zh-TW" sz="1200" dirty="0"/>
              <a:t>4.</a:t>
            </a:r>
            <a:r>
              <a:rPr lang="zh-TW" altLang="en-US" sz="1200" dirty="0"/>
              <a:t> 統計冷凍機大數據資料，應用於管理面，及</a:t>
            </a:r>
            <a:r>
              <a:rPr lang="zh-TW" altLang="en-US" sz="1200" b="1" dirty="0">
                <a:solidFill>
                  <a:schemeClr val="bg1"/>
                </a:solidFill>
                <a:latin typeface="微軟正黑體" panose="020B0604030504040204" pitchFamily="34" charset="-120"/>
                <a:ea typeface="微軟正黑體" panose="020B0604030504040204" pitchFamily="34" charset="-120"/>
              </a:rPr>
              <a:t>節能</a:t>
            </a:r>
            <a:r>
              <a:rPr lang="zh-TW" altLang="en-US" sz="1200" dirty="0"/>
              <a:t>等</a:t>
            </a:r>
            <a:r>
              <a:rPr lang="en-US" altLang="zh-TW" sz="1200" dirty="0"/>
              <a:t>ESG</a:t>
            </a:r>
            <a:r>
              <a:rPr lang="zh-TW" altLang="en-US" sz="1200" dirty="0"/>
              <a:t>相關報告。</a:t>
            </a:r>
            <a:endParaRPr lang="en-US" altLang="zh-TW" sz="1200" dirty="0"/>
          </a:p>
          <a:p>
            <a:r>
              <a:rPr lang="zh-TW" altLang="en-US" sz="1200" dirty="0"/>
              <a:t>另外，這套系統亦可提供客戶冷凍櫃即時資訊服務，提升市場攬貨競爭力及收取相關費用。</a:t>
            </a:r>
            <a:endParaRPr lang="en-US" altLang="zh-TW" sz="1200" dirty="0"/>
          </a:p>
          <a:p>
            <a:r>
              <a:rPr lang="zh-TW" altLang="en-US" sz="1200" dirty="0"/>
              <a:t>預計於</a:t>
            </a:r>
            <a:r>
              <a:rPr lang="en-US" altLang="zh-TW" sz="1200" dirty="0"/>
              <a:t>2024</a:t>
            </a:r>
            <a:r>
              <a:rPr lang="zh-TW" altLang="en-US" sz="1200" dirty="0"/>
              <a:t>年向開利及</a:t>
            </a:r>
            <a:r>
              <a:rPr lang="en-US" altLang="zh-TW" sz="1200" dirty="0"/>
              <a:t>Star Cool</a:t>
            </a:r>
            <a:r>
              <a:rPr lang="zh-TW" altLang="en-US" sz="1200" dirty="0"/>
              <a:t>兩家原廠追加採購</a:t>
            </a:r>
            <a:r>
              <a:rPr lang="en-US" altLang="zh-TW" sz="1200" dirty="0"/>
              <a:t>27,035</a:t>
            </a:r>
            <a:r>
              <a:rPr lang="zh-TW" altLang="en-US" sz="1200" dirty="0"/>
              <a:t>台</a:t>
            </a:r>
            <a:r>
              <a:rPr lang="en-US" altLang="zh-TW" sz="1200" dirty="0"/>
              <a:t>IoT</a:t>
            </a:r>
            <a:r>
              <a:rPr lang="zh-TW" altLang="en-US" sz="1200" dirty="0"/>
              <a:t>設備，</a:t>
            </a:r>
            <a:endParaRPr lang="en-US" altLang="zh-TW" sz="1200" dirty="0"/>
          </a:p>
          <a:p>
            <a:r>
              <a:rPr lang="zh-TW" altLang="en-US" sz="1200" dirty="0"/>
              <a:t>並於當年度完成安裝作業，屆時集團冷凍櫃除十年以上老舊櫃，將全數配備</a:t>
            </a:r>
            <a:r>
              <a:rPr lang="en-US" altLang="zh-TW" sz="1200" dirty="0"/>
              <a:t>IoT</a:t>
            </a:r>
            <a:r>
              <a:rPr lang="zh-TW" altLang="en-US" sz="1200" dirty="0"/>
              <a:t>設備。</a:t>
            </a:r>
            <a:endParaRPr lang="en-US" altLang="zh-TW" sz="1200" dirty="0"/>
          </a:p>
        </p:txBody>
      </p:sp>
      <p:sp>
        <p:nvSpPr>
          <p:cNvPr id="4" name="投影片編號版面配置區 3"/>
          <p:cNvSpPr>
            <a:spLocks noGrp="1"/>
          </p:cNvSpPr>
          <p:nvPr>
            <p:ph type="sldNum" sz="quarter" idx="5"/>
          </p:nvPr>
        </p:nvSpPr>
        <p:spPr/>
        <p:txBody>
          <a:bodyPr/>
          <a:lstStyle/>
          <a:p>
            <a:fld id="{E93D91F5-6CA0-4862-8C93-1501DCBB1E65}" type="slidenum">
              <a:rPr lang="zh-TW" altLang="en-US" smtClean="0"/>
              <a:t>12</a:t>
            </a:fld>
            <a:endParaRPr lang="zh-TW" altLang="en-US"/>
          </a:p>
        </p:txBody>
      </p:sp>
    </p:spTree>
    <p:extLst>
      <p:ext uri="{BB962C8B-B14F-4D97-AF65-F5344CB8AC3E}">
        <p14:creationId xmlns:p14="http://schemas.microsoft.com/office/powerpoint/2010/main" val="878581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0"/>
            <a:r>
              <a:rPr lang="zh-TW" altLang="en-US" sz="1200" b="0" dirty="0">
                <a:latin typeface="微軟正黑體" panose="020B0604030504040204" pitchFamily="34" charset="-120"/>
                <a:ea typeface="微軟正黑體" panose="020B0604030504040204" pitchFamily="34" charset="-120"/>
              </a:rPr>
              <a:t>乾櫃</a:t>
            </a:r>
            <a:r>
              <a:rPr lang="en-US" altLang="zh-TW" sz="1200" b="0" dirty="0">
                <a:latin typeface="微軟正黑體" panose="020B0604030504040204" pitchFamily="34" charset="-120"/>
                <a:ea typeface="微軟正黑體" panose="020B0604030504040204" pitchFamily="34" charset="-120"/>
              </a:rPr>
              <a:t>IOT</a:t>
            </a:r>
            <a:r>
              <a:rPr lang="zh-TW" altLang="en-US" sz="1200" b="0" dirty="0">
                <a:latin typeface="微軟正黑體" panose="020B0604030504040204" pitchFamily="34" charset="-120"/>
                <a:ea typeface="微軟正黑體" panose="020B0604030504040204" pitchFamily="34" charset="-120"/>
              </a:rPr>
              <a:t>評估</a:t>
            </a:r>
            <a:endParaRPr lang="en-US" altLang="zh-TW" sz="1200" b="0" dirty="0">
              <a:latin typeface="微軟正黑體" panose="020B0604030504040204" pitchFamily="34" charset="-120"/>
              <a:ea typeface="微軟正黑體" panose="020B0604030504040204" pitchFamily="34" charset="-120"/>
            </a:endParaRPr>
          </a:p>
          <a:p>
            <a:pPr lvl="0"/>
            <a:r>
              <a:rPr lang="zh-TW" altLang="en-US" sz="1200" b="0" dirty="0">
                <a:latin typeface="微軟正黑體" panose="020B0604030504040204" pitchFamily="34" charset="-120"/>
                <a:ea typeface="微軟正黑體" panose="020B0604030504040204" pitchFamily="34" charset="-120"/>
              </a:rPr>
              <a:t>一</a:t>
            </a:r>
            <a:r>
              <a:rPr lang="en-US" altLang="zh-TW" sz="1200" b="0" dirty="0">
                <a:latin typeface="微軟正黑體" panose="020B0604030504040204" pitchFamily="34" charset="-120"/>
                <a:ea typeface="微軟正黑體" panose="020B0604030504040204" pitchFamily="34" charset="-120"/>
              </a:rPr>
              <a:t>:</a:t>
            </a:r>
            <a:r>
              <a:rPr lang="zh-TW" altLang="en-US" sz="1200" b="0" dirty="0">
                <a:latin typeface="微軟正黑體" panose="020B0604030504040204" pitchFamily="34" charset="-120"/>
                <a:ea typeface="微軟正黑體" panose="020B0604030504040204" pitchFamily="34" charset="-120"/>
              </a:rPr>
              <a:t>評估階段</a:t>
            </a:r>
            <a:r>
              <a:rPr lang="en-US" altLang="zh-TW" sz="1200" b="0" dirty="0">
                <a:latin typeface="微軟正黑體" panose="020B0604030504040204" pitchFamily="34" charset="-120"/>
                <a:ea typeface="微軟正黑體" panose="020B0604030504040204" pitchFamily="34" charset="-120"/>
              </a:rPr>
              <a:t>:</a:t>
            </a:r>
            <a:r>
              <a:rPr lang="zh-TW" altLang="en-US" sz="1200" b="0" dirty="0">
                <a:latin typeface="微軟正黑體" panose="020B0604030504040204" pitchFamily="34" charset="-120"/>
                <a:ea typeface="微軟正黑體" panose="020B0604030504040204" pitchFamily="34" charset="-120"/>
              </a:rPr>
              <a:t> 各家比較及提出我方功能需求，以</a:t>
            </a:r>
            <a:r>
              <a:rPr lang="en-US" altLang="zh-TW" sz="1200" b="0" dirty="0" err="1">
                <a:latin typeface="微軟正黑體" panose="020B0604030504040204" pitchFamily="34" charset="-120"/>
                <a:ea typeface="微軟正黑體" panose="020B0604030504040204" pitchFamily="34" charset="-120"/>
              </a:rPr>
              <a:t>Orbcomm</a:t>
            </a:r>
            <a:r>
              <a:rPr lang="zh-TW" altLang="en-US" sz="1200" b="0" dirty="0">
                <a:latin typeface="微軟正黑體" panose="020B0604030504040204" pitchFamily="34" charset="-120"/>
                <a:ea typeface="微軟正黑體" panose="020B0604030504040204" pitchFamily="34" charset="-120"/>
              </a:rPr>
              <a:t>明年第一季開發的新機種</a:t>
            </a:r>
            <a:r>
              <a:rPr lang="en-US" altLang="zh-TW" sz="1200" b="0" dirty="0">
                <a:latin typeface="微軟正黑體" panose="020B0604030504040204" pitchFamily="34" charset="-120"/>
                <a:ea typeface="微軟正黑體" panose="020B0604030504040204" pitchFamily="34" charset="-120"/>
              </a:rPr>
              <a:t>CT1000</a:t>
            </a:r>
            <a:r>
              <a:rPr lang="zh-TW" altLang="en-US" sz="1200" b="0" dirty="0">
                <a:latin typeface="微軟正黑體" panose="020B0604030504040204" pitchFamily="34" charset="-120"/>
                <a:ea typeface="微軟正黑體" panose="020B0604030504040204" pitchFamily="34" charset="-120"/>
              </a:rPr>
              <a:t> </a:t>
            </a:r>
            <a:r>
              <a:rPr lang="en-US" altLang="zh-TW" sz="1200" b="0" dirty="0">
                <a:latin typeface="微軟正黑體" panose="020B0604030504040204" pitchFamily="34" charset="-120"/>
                <a:ea typeface="微軟正黑體" panose="020B0604030504040204" pitchFamily="34" charset="-120"/>
              </a:rPr>
              <a:t>Plus</a:t>
            </a:r>
            <a:r>
              <a:rPr lang="zh-TW" altLang="en-US" sz="1200" b="0" dirty="0">
                <a:latin typeface="微軟正黑體" panose="020B0604030504040204" pitchFamily="34" charset="-120"/>
                <a:ea typeface="微軟正黑體" panose="020B0604030504040204" pitchFamily="34" charset="-120"/>
              </a:rPr>
              <a:t>為採購標的，並於</a:t>
            </a:r>
            <a:r>
              <a:rPr lang="en-US" altLang="zh-TW" sz="1200" b="0" dirty="0">
                <a:latin typeface="微軟正黑體" panose="020B0604030504040204" pitchFamily="34" charset="-120"/>
                <a:ea typeface="微軟正黑體" panose="020B0604030504040204" pitchFamily="34" charset="-120"/>
              </a:rPr>
              <a:t>8</a:t>
            </a:r>
            <a:r>
              <a:rPr lang="zh-TW" altLang="en-US" sz="1200" b="0" dirty="0">
                <a:latin typeface="微軟正黑體" panose="020B0604030504040204" pitchFamily="34" charset="-120"/>
                <a:ea typeface="微軟正黑體" panose="020B0604030504040204" pitchFamily="34" charset="-120"/>
              </a:rPr>
              <a:t>月起進行現有機種</a:t>
            </a:r>
            <a:r>
              <a:rPr lang="en-US" altLang="zh-TW" sz="1200" b="0" dirty="0">
                <a:latin typeface="微軟正黑體" panose="020B0604030504040204" pitchFamily="34" charset="-120"/>
                <a:ea typeface="微軟正黑體" panose="020B0604030504040204" pitchFamily="34" charset="-120"/>
              </a:rPr>
              <a:t>100</a:t>
            </a:r>
            <a:r>
              <a:rPr lang="zh-TW" altLang="en-US" sz="1200" b="0" dirty="0">
                <a:latin typeface="微軟正黑體" panose="020B0604030504040204" pitchFamily="34" charset="-120"/>
                <a:ea typeface="微軟正黑體" panose="020B0604030504040204" pitchFamily="34" charset="-120"/>
              </a:rPr>
              <a:t>台</a:t>
            </a:r>
            <a:r>
              <a:rPr lang="en-US" altLang="zh-TW" sz="1200" b="0" dirty="0">
                <a:latin typeface="微軟正黑體" panose="020B0604030504040204" pitchFamily="34" charset="-120"/>
                <a:ea typeface="微軟正黑體" panose="020B0604030504040204" pitchFamily="34" charset="-120"/>
              </a:rPr>
              <a:t>CT1000</a:t>
            </a:r>
            <a:r>
              <a:rPr lang="zh-TW" altLang="en-US" sz="1200" b="0" dirty="0">
                <a:latin typeface="微軟正黑體" panose="020B0604030504040204" pitchFamily="34" charset="-120"/>
                <a:ea typeface="微軟正黑體" panose="020B0604030504040204" pitchFamily="34" charset="-120"/>
              </a:rPr>
              <a:t> </a:t>
            </a:r>
            <a:r>
              <a:rPr lang="en-US" altLang="zh-TW" sz="1200" b="0" dirty="0">
                <a:latin typeface="微軟正黑體" panose="020B0604030504040204" pitchFamily="34" charset="-120"/>
                <a:ea typeface="微軟正黑體" panose="020B0604030504040204" pitchFamily="34" charset="-120"/>
              </a:rPr>
              <a:t>IOT</a:t>
            </a:r>
            <a:r>
              <a:rPr lang="zh-TW" altLang="en-US" sz="1200" b="0" dirty="0">
                <a:latin typeface="微軟正黑體" panose="020B0604030504040204" pitchFamily="34" charset="-120"/>
                <a:ea typeface="微軟正黑體" panose="020B0604030504040204" pitchFamily="34" charset="-120"/>
              </a:rPr>
              <a:t>設備的試用。</a:t>
            </a:r>
            <a:endParaRPr lang="en-US" altLang="zh-TW" sz="1200" b="0" dirty="0">
              <a:latin typeface="微軟正黑體" panose="020B0604030504040204" pitchFamily="34" charset="-120"/>
              <a:ea typeface="微軟正黑體" panose="020B0604030504040204" pitchFamily="34" charset="-120"/>
            </a:endParaRPr>
          </a:p>
          <a:p>
            <a:pPr lvl="0"/>
            <a:r>
              <a:rPr lang="zh-TW" altLang="en-US" b="0" dirty="0">
                <a:latin typeface="微軟正黑體" panose="020B0604030504040204" pitchFamily="34" charset="-120"/>
                <a:ea typeface="微軟正黑體" panose="020B0604030504040204" pitchFamily="34" charset="-120"/>
              </a:rPr>
              <a:t>二</a:t>
            </a:r>
            <a:r>
              <a:rPr lang="en-US" altLang="zh-TW" b="0" dirty="0">
                <a:latin typeface="微軟正黑體" panose="020B0604030504040204" pitchFamily="34" charset="-120"/>
                <a:ea typeface="微軟正黑體" panose="020B0604030504040204" pitchFamily="34" charset="-120"/>
              </a:rPr>
              <a:t>:</a:t>
            </a:r>
            <a:r>
              <a:rPr lang="zh-TW" altLang="en-US" b="0" dirty="0">
                <a:latin typeface="微軟正黑體" panose="020B0604030504040204" pitchFamily="34" charset="-120"/>
                <a:ea typeface="微軟正黑體" panose="020B0604030504040204" pitchFamily="34" charset="-120"/>
              </a:rPr>
              <a:t>新機種功能</a:t>
            </a:r>
            <a:r>
              <a:rPr lang="en-US" altLang="zh-TW" b="0" dirty="0">
                <a:latin typeface="微軟正黑體" panose="020B0604030504040204" pitchFamily="34" charset="-120"/>
                <a:ea typeface="微軟正黑體" panose="020B0604030504040204" pitchFamily="34" charset="-120"/>
              </a:rPr>
              <a:t>:</a:t>
            </a:r>
            <a:r>
              <a:rPr lang="zh-TW" altLang="en-US" b="0" dirty="0">
                <a:latin typeface="微軟正黑體" panose="020B0604030504040204" pitchFamily="34" charset="-120"/>
                <a:ea typeface="微軟正黑體" panose="020B0604030504040204" pitchFamily="34" charset="-120"/>
              </a:rPr>
              <a:t>除太陽能電池高續航力、位置追蹤、櫃外溫度及震動功能外，新增加無線射頻辨識</a:t>
            </a:r>
            <a:r>
              <a:rPr lang="en-US" altLang="zh-TW" b="0" dirty="0">
                <a:latin typeface="微軟正黑體" panose="020B0604030504040204" pitchFamily="34" charset="-120"/>
                <a:ea typeface="微軟正黑體" panose="020B0604030504040204" pitchFamily="34" charset="-120"/>
              </a:rPr>
              <a:t>(RFID)</a:t>
            </a:r>
            <a:r>
              <a:rPr lang="zh-TW" altLang="en-US" b="0" dirty="0">
                <a:latin typeface="微軟正黑體" panose="020B0604030504040204" pitchFamily="34" charset="-120"/>
                <a:ea typeface="微軟正黑體" panose="020B0604030504040204" pitchFamily="34" charset="-120"/>
              </a:rPr>
              <a:t>、開關門偵測、陀螺儀感應、櫃內溫度及光線的偵測功能，也可交互搭配電子圍籬及</a:t>
            </a:r>
            <a:r>
              <a:rPr lang="en-US" altLang="zh-TW" b="0" dirty="0">
                <a:latin typeface="微軟正黑體" panose="020B0604030504040204" pitchFamily="34" charset="-120"/>
                <a:ea typeface="微軟正黑體" panose="020B0604030504040204" pitchFamily="34" charset="-120"/>
              </a:rPr>
              <a:t>RFID</a:t>
            </a:r>
            <a:r>
              <a:rPr lang="zh-TW" altLang="en-US" b="0" dirty="0">
                <a:latin typeface="微軟正黑體" panose="020B0604030504040204" pitchFamily="34" charset="-120"/>
                <a:ea typeface="微軟正黑體" panose="020B0604030504040204" pitchFamily="34" charset="-120"/>
              </a:rPr>
              <a:t>功能監測貨櫃進出站動態。</a:t>
            </a:r>
          </a:p>
          <a:p>
            <a:pPr lvl="0"/>
            <a:r>
              <a:rPr lang="zh-TW" altLang="en-US" b="0" dirty="0">
                <a:latin typeface="微軟正黑體" panose="020B0604030504040204" pitchFamily="34" charset="-120"/>
                <a:ea typeface="微軟正黑體" panose="020B0604030504040204" pitchFamily="34" charset="-120"/>
              </a:rPr>
              <a:t>三</a:t>
            </a:r>
            <a:r>
              <a:rPr lang="en-US" altLang="zh-TW" b="0" dirty="0">
                <a:latin typeface="微軟正黑體" panose="020B0604030504040204" pitchFamily="34" charset="-120"/>
                <a:ea typeface="微軟正黑體" panose="020B0604030504040204" pitchFamily="34" charset="-120"/>
              </a:rPr>
              <a:t>:</a:t>
            </a:r>
            <a:r>
              <a:rPr lang="zh-TW" altLang="en-US" b="0" dirty="0">
                <a:latin typeface="微軟正黑體" panose="020B0604030504040204" pitchFamily="34" charset="-120"/>
                <a:ea typeface="微軟正黑體" panose="020B0604030504040204" pitchFamily="34" charset="-120"/>
              </a:rPr>
              <a:t>需求量及安裝</a:t>
            </a:r>
            <a:r>
              <a:rPr lang="en-US" altLang="zh-TW" b="0" dirty="0">
                <a:latin typeface="微軟正黑體" panose="020B0604030504040204" pitchFamily="34" charset="-120"/>
                <a:ea typeface="微軟正黑體" panose="020B0604030504040204" pitchFamily="34" charset="-120"/>
              </a:rPr>
              <a:t>:</a:t>
            </a:r>
          </a:p>
          <a:p>
            <a:pPr lvl="0"/>
            <a:r>
              <a:rPr lang="en-US" altLang="zh-TW" b="0" dirty="0">
                <a:latin typeface="微軟正黑體" panose="020B0604030504040204" pitchFamily="34" charset="-120"/>
                <a:ea typeface="微軟正黑體" panose="020B0604030504040204" pitchFamily="34" charset="-120"/>
              </a:rPr>
              <a:t>1.</a:t>
            </a:r>
            <a:r>
              <a:rPr lang="zh-TW" altLang="en-US" b="0" dirty="0">
                <a:latin typeface="微軟正黑體" panose="020B0604030504040204" pitchFamily="34" charset="-120"/>
                <a:ea typeface="微軟正黑體" panose="020B0604030504040204" pitchFamily="34" charset="-120"/>
              </a:rPr>
              <a:t>第一階段</a:t>
            </a:r>
            <a:r>
              <a:rPr lang="en-US" altLang="zh-TW" b="0" dirty="0">
                <a:latin typeface="微軟正黑體" panose="020B0604030504040204" pitchFamily="34" charset="-120"/>
                <a:ea typeface="微軟正黑體" panose="020B0604030504040204" pitchFamily="34" charset="-120"/>
              </a:rPr>
              <a:t>:</a:t>
            </a:r>
            <a:r>
              <a:rPr lang="zh-TW" altLang="en-US" b="0" dirty="0">
                <a:latin typeface="微軟正黑體" panose="020B0604030504040204" pitchFamily="34" charset="-120"/>
                <a:ea typeface="微軟正黑體" panose="020B0604030504040204" pitchFamily="34" charset="-120"/>
              </a:rPr>
              <a:t>以企劃本部提出亞洲至歐洲及地中海兩區域貨載為智能貨櫃的使用需求，經計算約需</a:t>
            </a:r>
            <a:r>
              <a:rPr lang="en-US" altLang="zh-TW" b="0" dirty="0">
                <a:latin typeface="微軟正黑體" panose="020B0604030504040204" pitchFamily="34" charset="-120"/>
                <a:ea typeface="微軟正黑體" panose="020B0604030504040204" pitchFamily="34" charset="-120"/>
              </a:rPr>
              <a:t>30</a:t>
            </a:r>
            <a:r>
              <a:rPr lang="zh-TW" altLang="en-US" b="0" dirty="0">
                <a:latin typeface="微軟正黑體" panose="020B0604030504040204" pitchFamily="34" charset="-120"/>
                <a:ea typeface="微軟正黑體" panose="020B0604030504040204" pitchFamily="34" charset="-120"/>
              </a:rPr>
              <a:t>萬只貨櫃，於大陸、台灣及東南亞主要港口進行安裝，所需配送及安裝時間約半年，預計於</a:t>
            </a:r>
            <a:r>
              <a:rPr lang="en-US" altLang="zh-TW" b="0" dirty="0">
                <a:latin typeface="微軟正黑體" panose="020B0604030504040204" pitchFamily="34" charset="-120"/>
                <a:ea typeface="微軟正黑體" panose="020B0604030504040204" pitchFamily="34" charset="-120"/>
              </a:rPr>
              <a:t>2024</a:t>
            </a:r>
            <a:r>
              <a:rPr lang="zh-TW" altLang="en-US" b="0" dirty="0">
                <a:latin typeface="微軟正黑體" panose="020B0604030504040204" pitchFamily="34" charset="-120"/>
                <a:ea typeface="微軟正黑體" panose="020B0604030504040204" pitchFamily="34" charset="-120"/>
              </a:rPr>
              <a:t>年底完成。    </a:t>
            </a:r>
            <a:endParaRPr lang="en-US" altLang="zh-TW" b="0" dirty="0">
              <a:latin typeface="微軟正黑體" panose="020B0604030504040204" pitchFamily="34" charset="-120"/>
              <a:ea typeface="微軟正黑體" panose="020B0604030504040204" pitchFamily="34" charset="-120"/>
            </a:endParaRPr>
          </a:p>
          <a:p>
            <a:r>
              <a:rPr lang="en-US" altLang="zh-TW" b="0" dirty="0">
                <a:latin typeface="微軟正黑體" panose="020B0604030504040204" pitchFamily="34" charset="-120"/>
                <a:ea typeface="微軟正黑體" panose="020B0604030504040204" pitchFamily="34" charset="-120"/>
              </a:rPr>
              <a:t>2.</a:t>
            </a:r>
            <a:r>
              <a:rPr lang="zh-TW" altLang="en-US" b="0" dirty="0">
                <a:latin typeface="微軟正黑體" panose="020B0604030504040204" pitchFamily="34" charset="-120"/>
                <a:ea typeface="微軟正黑體" panose="020B0604030504040204" pitchFamily="34" charset="-120"/>
              </a:rPr>
              <a:t>第二階段</a:t>
            </a:r>
            <a:r>
              <a:rPr lang="en-US" altLang="zh-TW" b="0" dirty="0">
                <a:latin typeface="微軟正黑體" panose="020B0604030504040204" pitchFamily="34" charset="-120"/>
                <a:ea typeface="微軟正黑體" panose="020B0604030504040204" pitchFamily="34" charset="-120"/>
              </a:rPr>
              <a:t>:</a:t>
            </a:r>
            <a:r>
              <a:rPr lang="zh-TW" altLang="en-US" sz="1200" b="0" dirty="0">
                <a:latin typeface="微軟正黑體" panose="020B0604030504040204" pitchFamily="34" charset="-120"/>
                <a:ea typeface="微軟正黑體" panose="020B0604030504040204" pitchFamily="34" charset="-120"/>
              </a:rPr>
              <a:t>在第一階段</a:t>
            </a:r>
            <a:r>
              <a:rPr lang="en-US" altLang="zh-TW" sz="1200" b="0" dirty="0">
                <a:latin typeface="微軟正黑體" panose="020B0604030504040204" pitchFamily="34" charset="-120"/>
                <a:ea typeface="微軟正黑體" panose="020B0604030504040204" pitchFamily="34" charset="-120"/>
              </a:rPr>
              <a:t>30</a:t>
            </a:r>
            <a:r>
              <a:rPr lang="zh-TW" altLang="en-US" sz="1200" b="0" dirty="0">
                <a:latin typeface="微軟正黑體" panose="020B0604030504040204" pitchFamily="34" charset="-120"/>
                <a:ea typeface="微軟正黑體" panose="020B0604030504040204" pitchFamily="34" charset="-120"/>
              </a:rPr>
              <a:t>萬只安裝進度達</a:t>
            </a:r>
            <a:r>
              <a:rPr lang="en-US" altLang="zh-TW" sz="1200" b="0" dirty="0">
                <a:latin typeface="微軟正黑體" panose="020B0604030504040204" pitchFamily="34" charset="-120"/>
                <a:ea typeface="微軟正黑體" panose="020B0604030504040204" pitchFamily="34" charset="-120"/>
              </a:rPr>
              <a:t>70%</a:t>
            </a:r>
            <a:r>
              <a:rPr lang="zh-TW" altLang="en-US" sz="1200" b="0" dirty="0">
                <a:latin typeface="微軟正黑體" panose="020B0604030504040204" pitchFamily="34" charset="-120"/>
                <a:ea typeface="微軟正黑體" panose="020B0604030504040204" pitchFamily="34" charset="-120"/>
              </a:rPr>
              <a:t>後，進行第二階段</a:t>
            </a:r>
            <a:r>
              <a:rPr lang="en-US" altLang="zh-TW" sz="1200" b="0" dirty="0">
                <a:latin typeface="微軟正黑體" panose="020B0604030504040204" pitchFamily="34" charset="-120"/>
                <a:ea typeface="微軟正黑體" panose="020B0604030504040204" pitchFamily="34" charset="-120"/>
              </a:rPr>
              <a:t>50</a:t>
            </a:r>
            <a:r>
              <a:rPr lang="zh-TW" altLang="en-US" sz="1200" b="0" dirty="0">
                <a:latin typeface="微軟正黑體" panose="020B0604030504040204" pitchFamily="34" charset="-120"/>
                <a:ea typeface="微軟正黑體" panose="020B0604030504040204" pitchFamily="34" charset="-120"/>
              </a:rPr>
              <a:t>萬只的評估，安裝時間約需</a:t>
            </a:r>
            <a:r>
              <a:rPr lang="en-US" altLang="zh-TW" sz="1200" b="0" dirty="0">
                <a:latin typeface="微軟正黑體" panose="020B0604030504040204" pitchFamily="34" charset="-120"/>
                <a:ea typeface="微軟正黑體" panose="020B0604030504040204" pitchFamily="34" charset="-120"/>
              </a:rPr>
              <a:t>8</a:t>
            </a:r>
            <a:r>
              <a:rPr lang="zh-TW" altLang="en-US" sz="1200" b="0" dirty="0">
                <a:latin typeface="微軟正黑體" panose="020B0604030504040204" pitchFamily="34" charset="-120"/>
                <a:ea typeface="微軟正黑體" panose="020B0604030504040204" pitchFamily="34" charset="-120"/>
              </a:rPr>
              <a:t>至</a:t>
            </a:r>
            <a:r>
              <a:rPr lang="en-US" altLang="zh-TW" sz="1200" b="0" dirty="0">
                <a:latin typeface="微軟正黑體" panose="020B0604030504040204" pitchFamily="34" charset="-120"/>
                <a:ea typeface="微軟正黑體" panose="020B0604030504040204" pitchFamily="34" charset="-120"/>
              </a:rPr>
              <a:t>10</a:t>
            </a:r>
            <a:r>
              <a:rPr lang="zh-TW" altLang="en-US" sz="1200" b="0" dirty="0">
                <a:latin typeface="微軟正黑體" panose="020B0604030504040204" pitchFamily="34" charset="-120"/>
                <a:ea typeface="微軟正黑體" panose="020B0604030504040204" pitchFamily="34" charset="-120"/>
              </a:rPr>
              <a:t>個月，預計</a:t>
            </a:r>
            <a:r>
              <a:rPr lang="en-US" altLang="zh-TW" sz="1200" b="0" dirty="0">
                <a:latin typeface="微軟正黑體" panose="020B0604030504040204" pitchFamily="34" charset="-120"/>
                <a:ea typeface="微軟正黑體" panose="020B0604030504040204" pitchFamily="34" charset="-120"/>
              </a:rPr>
              <a:t>2025</a:t>
            </a:r>
            <a:r>
              <a:rPr lang="zh-TW" altLang="en-US" sz="1200" b="0" dirty="0">
                <a:latin typeface="微軟正黑體" panose="020B0604030504040204" pitchFamily="34" charset="-120"/>
                <a:ea typeface="微軟正黑體" panose="020B0604030504040204" pitchFamily="34" charset="-120"/>
              </a:rPr>
              <a:t>年中完成。</a:t>
            </a:r>
          </a:p>
          <a:p>
            <a:pPr lvl="0"/>
            <a:endParaRPr lang="zh-TW" altLang="en-US" dirty="0">
              <a:latin typeface="微軟正黑體" panose="020B0604030504040204" pitchFamily="34" charset="-120"/>
              <a:ea typeface="微軟正黑體" panose="020B0604030504040204" pitchFamily="34" charset="-120"/>
            </a:endParaRPr>
          </a:p>
          <a:p>
            <a:pPr marL="285750" lvl="0" indent="-285750">
              <a:buFont typeface="Wingdings" panose="05000000000000000000" pitchFamily="2" charset="2"/>
              <a:buChar char="n"/>
              <a:defRPr/>
            </a:pPr>
            <a:r>
              <a:rPr lang="en-US" altLang="zh-TW" sz="1200" dirty="0">
                <a:solidFill>
                  <a:prstClr val="black"/>
                </a:solidFill>
                <a:latin typeface="Vijaya" panose="02020604020202020204" pitchFamily="18" charset="0"/>
                <a:ea typeface="微軟正黑體" panose="020B0604030504040204" pitchFamily="34" charset="-120"/>
                <a:cs typeface="Vijaya" panose="02020604020202020204" pitchFamily="18" charset="0"/>
              </a:rPr>
              <a:t>Container tracking, with support of GPS position and Geofencing.</a:t>
            </a:r>
            <a:endParaRPr kumimoji="0" lang="en-US" altLang="zh-TW" sz="1200" b="0" i="0" u="none" strike="noStrike" kern="1200" cap="none" spc="0" normalizeH="0" baseline="0" noProof="0" dirty="0">
              <a:ln>
                <a:noFill/>
              </a:ln>
              <a:solidFill>
                <a:prstClr val="black"/>
              </a:solidFill>
              <a:effectLst/>
              <a:uLnTx/>
              <a:uFillTx/>
              <a:latin typeface="Vijaya" panose="02020604020202020204" pitchFamily="18" charset="0"/>
              <a:ea typeface="微軟正黑體" panose="020B0604030504040204" pitchFamily="34" charset="-120"/>
              <a:cs typeface="Vijaya" panose="02020604020202020204" pitchFamily="18" charset="0"/>
            </a:endParaRPr>
          </a:p>
          <a:p>
            <a:pPr marL="285750" lvl="0" indent="-285750">
              <a:buFont typeface="Wingdings" panose="05000000000000000000" pitchFamily="2" charset="2"/>
              <a:buChar char="n"/>
              <a:defRPr/>
            </a:pPr>
            <a:r>
              <a:rPr kumimoji="0" lang="en-US" altLang="zh-TW" sz="1200" b="0" i="0" u="none" strike="noStrike" kern="1200" cap="none" spc="0" normalizeH="0" baseline="0" noProof="0" dirty="0">
                <a:ln>
                  <a:noFill/>
                </a:ln>
                <a:solidFill>
                  <a:prstClr val="black"/>
                </a:solidFill>
                <a:effectLst/>
                <a:uLnTx/>
                <a:uFillTx/>
                <a:latin typeface="Vijaya" panose="02020604020202020204" pitchFamily="18" charset="0"/>
                <a:ea typeface="微軟正黑體" panose="020B0604030504040204" pitchFamily="34" charset="-120"/>
                <a:cs typeface="Vijaya" panose="02020604020202020204" pitchFamily="18" charset="0"/>
              </a:rPr>
              <a:t>IoT devi</a:t>
            </a:r>
            <a:r>
              <a:rPr lang="en-US" altLang="zh-TW" sz="1200" dirty="0" err="1">
                <a:solidFill>
                  <a:prstClr val="black"/>
                </a:solidFill>
                <a:latin typeface="Vijaya" panose="02020604020202020204" pitchFamily="18" charset="0"/>
                <a:ea typeface="微軟正黑體" panose="020B0604030504040204" pitchFamily="34" charset="-120"/>
                <a:cs typeface="Vijaya" panose="02020604020202020204" pitchFamily="18" charset="0"/>
              </a:rPr>
              <a:t>ce</a:t>
            </a:r>
            <a:r>
              <a:rPr lang="en-US" altLang="zh-TW" sz="1200" dirty="0">
                <a:solidFill>
                  <a:prstClr val="black"/>
                </a:solidFill>
                <a:latin typeface="Vijaya" panose="02020604020202020204" pitchFamily="18" charset="0"/>
                <a:ea typeface="微軟正黑體" panose="020B0604030504040204" pitchFamily="34" charset="-120"/>
                <a:cs typeface="Vijaya" panose="02020604020202020204" pitchFamily="18" charset="0"/>
              </a:rPr>
              <a:t> will send warning reminders when abnormal equipment status or abnormal environmental sensing is detected. For helping identify the root of cause and L/P tracing</a:t>
            </a:r>
            <a:r>
              <a:rPr kumimoji="0" lang="en-US" altLang="zh-TW" sz="1200" b="0" i="0" u="none" strike="noStrike" kern="1200" cap="none" spc="0" normalizeH="0" baseline="0" noProof="0" dirty="0">
                <a:ln>
                  <a:noFill/>
                </a:ln>
                <a:solidFill>
                  <a:prstClr val="black"/>
                </a:solidFill>
                <a:effectLst/>
                <a:uLnTx/>
                <a:uFillTx/>
                <a:latin typeface="Vijaya" panose="02020604020202020204" pitchFamily="18" charset="0"/>
                <a:ea typeface="微軟正黑體" panose="020B0604030504040204" pitchFamily="34" charset="-120"/>
                <a:cs typeface="Vijaya" panose="02020604020202020204" pitchFamily="18" charset="0"/>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altLang="zh-TW" sz="1200" b="0" i="0" u="none" strike="noStrike" kern="1200" cap="none" spc="0" normalizeH="0" baseline="0" noProof="0" dirty="0">
                <a:ln>
                  <a:noFill/>
                </a:ln>
                <a:solidFill>
                  <a:prstClr val="black"/>
                </a:solidFill>
                <a:effectLst/>
                <a:uLnTx/>
                <a:uFillTx/>
                <a:latin typeface="Vijaya" panose="02020604020202020204" pitchFamily="18" charset="0"/>
                <a:ea typeface="微軟正黑體" panose="020B0604030504040204" pitchFamily="34" charset="-120"/>
                <a:cs typeface="Vijaya" panose="02020604020202020204" pitchFamily="18" charset="0"/>
              </a:rPr>
              <a:t>Expedite inventory control, promote potential hinterland export, reduce empty repo.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altLang="zh-TW" sz="1200" b="0" i="0" u="none" strike="noStrike" kern="1200" cap="none" spc="0" normalizeH="0" baseline="0" noProof="0" dirty="0">
                <a:ln>
                  <a:noFill/>
                </a:ln>
                <a:solidFill>
                  <a:prstClr val="black"/>
                </a:solidFill>
                <a:effectLst/>
                <a:uLnTx/>
                <a:uFillTx/>
                <a:latin typeface="Vijaya" panose="02020604020202020204" pitchFamily="18" charset="0"/>
                <a:ea typeface="微軟正黑體" panose="020B0604030504040204" pitchFamily="34" charset="-120"/>
                <a:cs typeface="Vijaya" panose="02020604020202020204" pitchFamily="18" charset="0"/>
              </a:rPr>
              <a:t>Integrate with SOL+ data, improve container/cargo control.</a:t>
            </a:r>
            <a:r>
              <a:rPr lang="en-US" altLang="zh-TW" sz="1200" dirty="0">
                <a:solidFill>
                  <a:prstClr val="black"/>
                </a:solidFill>
                <a:latin typeface="Vijaya" panose="02020604020202020204" pitchFamily="18" charset="0"/>
                <a:ea typeface="微軟正黑體" panose="020B0604030504040204" pitchFamily="34" charset="-120"/>
                <a:cs typeface="Vijaya" panose="02020604020202020204" pitchFamily="18" charset="0"/>
              </a:rPr>
              <a:t> </a:t>
            </a:r>
            <a:endParaRPr kumimoji="0" lang="zh-TW" altLang="en-US" sz="1200" b="0" i="0" u="none" strike="noStrike" kern="1200" cap="none" spc="0" normalizeH="0" baseline="0" noProof="0" dirty="0">
              <a:ln>
                <a:noFill/>
              </a:ln>
              <a:solidFill>
                <a:prstClr val="black"/>
              </a:solidFill>
              <a:effectLst/>
              <a:uLnTx/>
              <a:uFillTx/>
              <a:latin typeface="Vijaya" panose="02020604020202020204" pitchFamily="18" charset="0"/>
              <a:ea typeface="微軟正黑體" panose="020B0604030504040204" pitchFamily="34" charset="-120"/>
              <a:cs typeface="Vijaya" panose="02020604020202020204" pitchFamily="18" charset="0"/>
            </a:endParaRPr>
          </a:p>
        </p:txBody>
      </p:sp>
      <p:sp>
        <p:nvSpPr>
          <p:cNvPr id="4" name="投影片編號版面配置區 3"/>
          <p:cNvSpPr>
            <a:spLocks noGrp="1"/>
          </p:cNvSpPr>
          <p:nvPr>
            <p:ph type="sldNum" sz="quarter" idx="5"/>
          </p:nvPr>
        </p:nvSpPr>
        <p:spPr/>
        <p:txBody>
          <a:bodyPr/>
          <a:lstStyle/>
          <a:p>
            <a:fld id="{E93D91F5-6CA0-4862-8C93-1501DCBB1E65}" type="slidenum">
              <a:rPr lang="zh-TW" altLang="en-US" smtClean="0"/>
              <a:t>13</a:t>
            </a:fld>
            <a:endParaRPr lang="zh-TW" altLang="en-US"/>
          </a:p>
        </p:txBody>
      </p:sp>
    </p:spTree>
    <p:extLst>
      <p:ext uri="{BB962C8B-B14F-4D97-AF65-F5344CB8AC3E}">
        <p14:creationId xmlns:p14="http://schemas.microsoft.com/office/powerpoint/2010/main" val="274431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93D91F5-6CA0-4862-8C93-1501DCBB1E65}" type="slidenum">
              <a:rPr lang="zh-TW" altLang="en-US" smtClean="0"/>
              <a:t>14</a:t>
            </a:fld>
            <a:endParaRPr lang="zh-TW" altLang="en-US"/>
          </a:p>
        </p:txBody>
      </p:sp>
    </p:spTree>
    <p:extLst>
      <p:ext uri="{BB962C8B-B14F-4D97-AF65-F5344CB8AC3E}">
        <p14:creationId xmlns:p14="http://schemas.microsoft.com/office/powerpoint/2010/main" val="952358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can safely remove this slide. This slide</a:t>
            </a:r>
            <a:r>
              <a:rPr lang="en-US" baseline="0" dirty="0"/>
              <a:t> design was provided by SlideModel.com – You can download more templates, shapes and elements for PowerPoint from http://slidemodel.com</a:t>
            </a: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946254F-9338-4BA9-B7AC-A66622A3D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7674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475c94869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2475c9486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300" b="1" dirty="0">
                <a:solidFill>
                  <a:schemeClr val="tx1"/>
                </a:solidFill>
              </a:rPr>
              <a:t>Starting from the Account Management Program, we understand local market has their own CIF and FOB accounts that oftentimes encounter high market competitions and limited account base concerns.</a:t>
            </a:r>
          </a:p>
          <a:p>
            <a:pPr marL="0" lvl="0" indent="0" algn="l" rtl="0">
              <a:spcBef>
                <a:spcPts val="0"/>
              </a:spcBef>
              <a:spcAft>
                <a:spcPts val="0"/>
              </a:spcAft>
              <a:buNone/>
            </a:pPr>
            <a:r>
              <a:rPr lang="en-US" sz="1300" b="1" dirty="0">
                <a:solidFill>
                  <a:schemeClr val="tx1"/>
                </a:solidFill>
              </a:rPr>
              <a:t>With MTA team tender account joining since 2015, we might have more base cargo source with long term support and pricing can solicit backhaul trade boxes as well as match-loaded cargo (from the tender file).</a:t>
            </a:r>
          </a:p>
          <a:p>
            <a:pPr marL="0" lvl="0" indent="0" algn="l" rtl="0">
              <a:spcBef>
                <a:spcPts val="0"/>
              </a:spcBef>
              <a:spcAft>
                <a:spcPts val="0"/>
              </a:spcAft>
              <a:buNone/>
            </a:pPr>
            <a:r>
              <a:rPr lang="en-US" sz="1300" b="1" dirty="0">
                <a:solidFill>
                  <a:schemeClr val="tx1"/>
                </a:solidFill>
              </a:rPr>
              <a:t>Ever since 2020 GreenX product launched, a quick spot quote can immediate increase loading factor and to test the market acceptance for rate level, likewise, save biz team’s time to serve big account and leave </a:t>
            </a:r>
          </a:p>
          <a:p>
            <a:pPr marL="0" lvl="0" indent="0" algn="l" rtl="0">
              <a:spcBef>
                <a:spcPts val="0"/>
              </a:spcBef>
              <a:spcAft>
                <a:spcPts val="0"/>
              </a:spcAft>
              <a:buNone/>
            </a:pPr>
            <a:r>
              <a:rPr lang="en-US" sz="1300" b="1" dirty="0">
                <a:solidFill>
                  <a:schemeClr val="tx1"/>
                </a:solidFill>
              </a:rPr>
              <a:t>SME account to GreenX platform to take care.</a:t>
            </a:r>
            <a:endParaRPr sz="1300" b="1" dirty="0">
              <a:solidFill>
                <a:schemeClr val="tx1"/>
              </a:solidFill>
            </a:endParaRPr>
          </a:p>
        </p:txBody>
      </p:sp>
    </p:spTree>
    <p:extLst>
      <p:ext uri="{BB962C8B-B14F-4D97-AF65-F5344CB8AC3E}">
        <p14:creationId xmlns:p14="http://schemas.microsoft.com/office/powerpoint/2010/main" val="191759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93D91F5-6CA0-4862-8C93-1501DCBB1E65}" type="slidenum">
              <a:rPr lang="zh-TW" altLang="en-US" smtClean="0"/>
              <a:t>18</a:t>
            </a:fld>
            <a:endParaRPr lang="zh-TW" altLang="en-US"/>
          </a:p>
        </p:txBody>
      </p:sp>
    </p:spTree>
    <p:extLst>
      <p:ext uri="{BB962C8B-B14F-4D97-AF65-F5344CB8AC3E}">
        <p14:creationId xmlns:p14="http://schemas.microsoft.com/office/powerpoint/2010/main" val="3635666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can safely remove this slide. This slide</a:t>
            </a:r>
            <a:r>
              <a:rPr lang="en-US" baseline="0" dirty="0"/>
              <a:t> design was provided by SlideModel.com – You can download more templates, shapes and elements for PowerPoint from http://slidemodel.com</a:t>
            </a: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946254F-9338-4BA9-B7AC-A66622A3D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9649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can safely remove this slide. This slide</a:t>
            </a:r>
            <a:r>
              <a:rPr lang="en-US" baseline="0" dirty="0"/>
              <a:t> design was provided by SlideModel.com – You can download more templates, shapes and elements for PowerPoint from http://slidemodel.com</a:t>
            </a: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946254F-9338-4BA9-B7AC-A66622A3D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2036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can safely remove this slide. This slide</a:t>
            </a:r>
            <a:r>
              <a:rPr lang="en-US" baseline="0" dirty="0"/>
              <a:t> design was provided by SlideModel.com – You can download more templates, shapes and elements for PowerPoint from http://slidemodel.com</a:t>
            </a: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946254F-9338-4BA9-B7AC-A66622A3D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5654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can safely remove this slide. This slide</a:t>
            </a:r>
            <a:r>
              <a:rPr lang="en-US" baseline="0" dirty="0"/>
              <a:t> design was provided by SlideModel.com – You can download more templates, shapes and elements for PowerPoint from http://slidemodel.com</a:t>
            </a: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946254F-9338-4BA9-B7AC-A66622A3D0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3359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93D91F5-6CA0-4862-8C93-1501DCBB1E65}" type="slidenum">
              <a:rPr lang="zh-TW" altLang="en-US" smtClean="0"/>
              <a:t>3</a:t>
            </a:fld>
            <a:endParaRPr lang="zh-TW" altLang="en-US"/>
          </a:p>
        </p:txBody>
      </p:sp>
    </p:spTree>
    <p:extLst>
      <p:ext uri="{BB962C8B-B14F-4D97-AF65-F5344CB8AC3E}">
        <p14:creationId xmlns:p14="http://schemas.microsoft.com/office/powerpoint/2010/main" val="1229603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93D91F5-6CA0-4862-8C93-1501DCBB1E65}" type="slidenum">
              <a:rPr lang="zh-TW" altLang="en-US" smtClean="0"/>
              <a:t>4</a:t>
            </a:fld>
            <a:endParaRPr lang="zh-TW" altLang="en-US"/>
          </a:p>
        </p:txBody>
      </p:sp>
    </p:spTree>
    <p:extLst>
      <p:ext uri="{BB962C8B-B14F-4D97-AF65-F5344CB8AC3E}">
        <p14:creationId xmlns:p14="http://schemas.microsoft.com/office/powerpoint/2010/main" val="1460449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含董事會通過之</a:t>
            </a:r>
            <a:r>
              <a:rPr lang="en-US" altLang="zh-TW" dirty="0"/>
              <a:t>11</a:t>
            </a:r>
            <a:r>
              <a:rPr lang="zh-TW" altLang="en-US" dirty="0"/>
              <a:t>艘</a:t>
            </a:r>
            <a:r>
              <a:rPr lang="en-US" altLang="zh-TW" dirty="0"/>
              <a:t>LNG</a:t>
            </a:r>
            <a:r>
              <a:rPr lang="zh-TW" altLang="en-US" dirty="0"/>
              <a:t>燃料船運力 </a:t>
            </a:r>
            <a:r>
              <a:rPr lang="en-US" altLang="zh-TW" dirty="0"/>
              <a:t>(</a:t>
            </a:r>
            <a:r>
              <a:rPr lang="zh-TW" altLang="en-US" dirty="0"/>
              <a:t>截至</a:t>
            </a:r>
            <a:r>
              <a:rPr lang="en-US" altLang="zh-TW" dirty="0"/>
              <a:t>2/17</a:t>
            </a:r>
            <a:r>
              <a:rPr lang="zh-TW" altLang="en-US" dirty="0"/>
              <a:t> </a:t>
            </a:r>
            <a:r>
              <a:rPr lang="en-US" altLang="zh-TW" dirty="0"/>
              <a:t>per JVS)</a:t>
            </a:r>
            <a:endParaRPr lang="zh-TW" altLang="en-US" dirty="0"/>
          </a:p>
        </p:txBody>
      </p:sp>
      <p:sp>
        <p:nvSpPr>
          <p:cNvPr id="4" name="投影片編號版面配置區 3"/>
          <p:cNvSpPr>
            <a:spLocks noGrp="1"/>
          </p:cNvSpPr>
          <p:nvPr>
            <p:ph type="sldNum" sz="quarter" idx="5"/>
          </p:nvPr>
        </p:nvSpPr>
        <p:spPr/>
        <p:txBody>
          <a:bodyPr/>
          <a:lstStyle/>
          <a:p>
            <a:fld id="{E93D91F5-6CA0-4862-8C93-1501DCBB1E65}" type="slidenum">
              <a:rPr lang="zh-TW" altLang="en-US" smtClean="0"/>
              <a:t>6</a:t>
            </a:fld>
            <a:endParaRPr lang="zh-TW" altLang="en-US"/>
          </a:p>
        </p:txBody>
      </p:sp>
    </p:spTree>
    <p:extLst>
      <p:ext uri="{BB962C8B-B14F-4D97-AF65-F5344CB8AC3E}">
        <p14:creationId xmlns:p14="http://schemas.microsoft.com/office/powerpoint/2010/main" val="2210806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err="1"/>
              <a:t>Alphaliner</a:t>
            </a:r>
            <a:r>
              <a:rPr lang="zh-TW" altLang="en-US" dirty="0"/>
              <a:t>一月數據加上董事會通過之</a:t>
            </a:r>
            <a:r>
              <a:rPr lang="en-US" altLang="zh-TW" dirty="0"/>
              <a:t>11</a:t>
            </a:r>
            <a:r>
              <a:rPr lang="zh-TW" altLang="en-US" dirty="0"/>
              <a:t>艘</a:t>
            </a:r>
            <a:r>
              <a:rPr lang="en-US" altLang="zh-TW" dirty="0"/>
              <a:t>LNG</a:t>
            </a:r>
            <a:r>
              <a:rPr lang="zh-TW" altLang="en-US" dirty="0"/>
              <a:t>燃料船運力</a:t>
            </a:r>
            <a:r>
              <a:rPr lang="en-US" altLang="zh-TW" dirty="0"/>
              <a:t>(=24,000</a:t>
            </a:r>
            <a:r>
              <a:rPr lang="zh-TW" altLang="en-US" dirty="0"/>
              <a:t>*</a:t>
            </a:r>
            <a:r>
              <a:rPr lang="en-US" altLang="zh-TW" dirty="0"/>
              <a:t>11)</a:t>
            </a:r>
            <a:endParaRPr lang="zh-TW" altLang="en-US" dirty="0"/>
          </a:p>
        </p:txBody>
      </p:sp>
      <p:sp>
        <p:nvSpPr>
          <p:cNvPr id="4" name="投影片編號版面配置區 3"/>
          <p:cNvSpPr>
            <a:spLocks noGrp="1"/>
          </p:cNvSpPr>
          <p:nvPr>
            <p:ph type="sldNum" sz="quarter" idx="5"/>
          </p:nvPr>
        </p:nvSpPr>
        <p:spPr/>
        <p:txBody>
          <a:bodyPr/>
          <a:lstStyle/>
          <a:p>
            <a:fld id="{E93D91F5-6CA0-4862-8C93-1501DCBB1E65}" type="slidenum">
              <a:rPr lang="zh-TW" altLang="en-US" smtClean="0"/>
              <a:t>7</a:t>
            </a:fld>
            <a:endParaRPr lang="zh-TW" altLang="en-US"/>
          </a:p>
        </p:txBody>
      </p:sp>
    </p:spTree>
    <p:extLst>
      <p:ext uri="{BB962C8B-B14F-4D97-AF65-F5344CB8AC3E}">
        <p14:creationId xmlns:p14="http://schemas.microsoft.com/office/powerpoint/2010/main" val="3122801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93D91F5-6CA0-4862-8C93-1501DCBB1E65}" type="slidenum">
              <a:rPr lang="zh-TW" altLang="en-US" smtClean="0"/>
              <a:t>8</a:t>
            </a:fld>
            <a:endParaRPr lang="zh-TW" altLang="en-US"/>
          </a:p>
        </p:txBody>
      </p:sp>
    </p:spTree>
    <p:extLst>
      <p:ext uri="{BB962C8B-B14F-4D97-AF65-F5344CB8AC3E}">
        <p14:creationId xmlns:p14="http://schemas.microsoft.com/office/powerpoint/2010/main" val="1025020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93D91F5-6CA0-4862-8C93-1501DCBB1E65}" type="slidenum">
              <a:rPr lang="zh-TW" altLang="en-US" smtClean="0"/>
              <a:t>9</a:t>
            </a:fld>
            <a:endParaRPr lang="zh-TW" altLang="en-US"/>
          </a:p>
        </p:txBody>
      </p:sp>
    </p:spTree>
    <p:extLst>
      <p:ext uri="{BB962C8B-B14F-4D97-AF65-F5344CB8AC3E}">
        <p14:creationId xmlns:p14="http://schemas.microsoft.com/office/powerpoint/2010/main" val="828929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64=scope</a:t>
            </a:r>
          </a:p>
        </p:txBody>
      </p:sp>
      <p:sp>
        <p:nvSpPr>
          <p:cNvPr id="4" name="投影片編號版面配置區 3"/>
          <p:cNvSpPr>
            <a:spLocks noGrp="1"/>
          </p:cNvSpPr>
          <p:nvPr>
            <p:ph type="sldNum" sz="quarter" idx="5"/>
          </p:nvPr>
        </p:nvSpPr>
        <p:spPr/>
        <p:txBody>
          <a:bodyPr/>
          <a:lstStyle/>
          <a:p>
            <a:fld id="{E93D91F5-6CA0-4862-8C93-1501DCBB1E65}" type="slidenum">
              <a:rPr lang="zh-TW" altLang="en-US" smtClean="0"/>
              <a:t>10</a:t>
            </a:fld>
            <a:endParaRPr lang="zh-TW" altLang="en-US"/>
          </a:p>
        </p:txBody>
      </p:sp>
    </p:spTree>
    <p:extLst>
      <p:ext uri="{BB962C8B-B14F-4D97-AF65-F5344CB8AC3E}">
        <p14:creationId xmlns:p14="http://schemas.microsoft.com/office/powerpoint/2010/main" val="3759491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CEM, CES</a:t>
            </a:r>
          </a:p>
          <a:p>
            <a:r>
              <a:rPr lang="en-US" altLang="zh-TW" dirty="0"/>
              <a:t>HTW,CPS,TPA,TPN</a:t>
            </a:r>
          </a:p>
          <a:p>
            <a:r>
              <a:rPr lang="en-US" altLang="zh-TW" dirty="0"/>
              <a:t>NSB</a:t>
            </a:r>
            <a:endParaRPr lang="zh-TW" altLang="en-US" dirty="0"/>
          </a:p>
        </p:txBody>
      </p:sp>
      <p:sp>
        <p:nvSpPr>
          <p:cNvPr id="4" name="投影片編號版面配置區 3"/>
          <p:cNvSpPr>
            <a:spLocks noGrp="1"/>
          </p:cNvSpPr>
          <p:nvPr>
            <p:ph type="sldNum" sz="quarter" idx="5"/>
          </p:nvPr>
        </p:nvSpPr>
        <p:spPr/>
        <p:txBody>
          <a:bodyPr/>
          <a:lstStyle/>
          <a:p>
            <a:fld id="{E93D91F5-6CA0-4862-8C93-1501DCBB1E65}" type="slidenum">
              <a:rPr lang="zh-TW" altLang="en-US" smtClean="0"/>
              <a:t>11</a:t>
            </a:fld>
            <a:endParaRPr lang="zh-TW" altLang="en-US"/>
          </a:p>
        </p:txBody>
      </p:sp>
    </p:spTree>
    <p:extLst>
      <p:ext uri="{BB962C8B-B14F-4D97-AF65-F5344CB8AC3E}">
        <p14:creationId xmlns:p14="http://schemas.microsoft.com/office/powerpoint/2010/main" val="116105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793C01-39E8-3426-C855-3D282B155A41}"/>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F00EFFC0-20D6-354D-874F-B55EF1EBF4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E3772ABB-0A5B-315D-9360-31067FEE325F}"/>
              </a:ext>
            </a:extLst>
          </p:cNvPr>
          <p:cNvSpPr>
            <a:spLocks noGrp="1"/>
          </p:cNvSpPr>
          <p:nvPr>
            <p:ph type="dt" sz="half" idx="10"/>
          </p:nvPr>
        </p:nvSpPr>
        <p:spPr/>
        <p:txBody>
          <a:bodyPr/>
          <a:lstStyle/>
          <a:p>
            <a:fld id="{DB4339D9-E1AE-4263-AB1D-FAFF8CC42E0E}" type="datetime1">
              <a:rPr lang="zh-TW" altLang="en-US" smtClean="0"/>
              <a:t>2025/2/25</a:t>
            </a:fld>
            <a:endParaRPr lang="zh-TW" altLang="en-US"/>
          </a:p>
        </p:txBody>
      </p:sp>
      <p:sp>
        <p:nvSpPr>
          <p:cNvPr id="5" name="頁尾版面配置區 4">
            <a:extLst>
              <a:ext uri="{FF2B5EF4-FFF2-40B4-BE49-F238E27FC236}">
                <a16:creationId xmlns:a16="http://schemas.microsoft.com/office/drawing/2014/main" id="{44F94613-13B7-8F6F-580B-0B533AD88A5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8C7B17A-A640-0414-0D08-67D73322DEB0}"/>
              </a:ext>
            </a:extLst>
          </p:cNvPr>
          <p:cNvSpPr>
            <a:spLocks noGrp="1"/>
          </p:cNvSpPr>
          <p:nvPr>
            <p:ph type="sldNum" sz="quarter" idx="12"/>
          </p:nvPr>
        </p:nvSpPr>
        <p:spPr/>
        <p:txBody>
          <a:bodyPr/>
          <a:lstStyle/>
          <a:p>
            <a:fld id="{D797EE72-3C49-4BAA-B414-ED607141EC72}" type="slidenum">
              <a:rPr lang="zh-TW" altLang="en-US" smtClean="0"/>
              <a:t>‹#›</a:t>
            </a:fld>
            <a:endParaRPr lang="zh-TW" altLang="en-US"/>
          </a:p>
        </p:txBody>
      </p:sp>
    </p:spTree>
    <p:extLst>
      <p:ext uri="{BB962C8B-B14F-4D97-AF65-F5344CB8AC3E}">
        <p14:creationId xmlns:p14="http://schemas.microsoft.com/office/powerpoint/2010/main" val="2641694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A41A148-E0E2-A5E2-954A-6D672639B893}"/>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14B3692D-D1D0-AB64-E0E4-4971C11E50AE}"/>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7252984-3793-6731-8065-3C130FEF6A65}"/>
              </a:ext>
            </a:extLst>
          </p:cNvPr>
          <p:cNvSpPr>
            <a:spLocks noGrp="1"/>
          </p:cNvSpPr>
          <p:nvPr>
            <p:ph type="dt" sz="half" idx="10"/>
          </p:nvPr>
        </p:nvSpPr>
        <p:spPr/>
        <p:txBody>
          <a:bodyPr/>
          <a:lstStyle/>
          <a:p>
            <a:fld id="{77314811-A074-4518-8EF9-DDAF39205812}" type="datetime1">
              <a:rPr lang="zh-TW" altLang="en-US" smtClean="0"/>
              <a:t>2025/2/25</a:t>
            </a:fld>
            <a:endParaRPr lang="zh-TW" altLang="en-US"/>
          </a:p>
        </p:txBody>
      </p:sp>
      <p:sp>
        <p:nvSpPr>
          <p:cNvPr id="5" name="頁尾版面配置區 4">
            <a:extLst>
              <a:ext uri="{FF2B5EF4-FFF2-40B4-BE49-F238E27FC236}">
                <a16:creationId xmlns:a16="http://schemas.microsoft.com/office/drawing/2014/main" id="{6B34B5B5-533C-29F6-BBBD-03776DF9B80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F6AF7126-E6EB-25D6-6197-462DC4334D32}"/>
              </a:ext>
            </a:extLst>
          </p:cNvPr>
          <p:cNvSpPr>
            <a:spLocks noGrp="1"/>
          </p:cNvSpPr>
          <p:nvPr>
            <p:ph type="sldNum" sz="quarter" idx="12"/>
          </p:nvPr>
        </p:nvSpPr>
        <p:spPr/>
        <p:txBody>
          <a:bodyPr/>
          <a:lstStyle/>
          <a:p>
            <a:fld id="{D797EE72-3C49-4BAA-B414-ED607141EC72}" type="slidenum">
              <a:rPr lang="zh-TW" altLang="en-US" smtClean="0"/>
              <a:t>‹#›</a:t>
            </a:fld>
            <a:endParaRPr lang="zh-TW" altLang="en-US"/>
          </a:p>
        </p:txBody>
      </p:sp>
    </p:spTree>
    <p:extLst>
      <p:ext uri="{BB962C8B-B14F-4D97-AF65-F5344CB8AC3E}">
        <p14:creationId xmlns:p14="http://schemas.microsoft.com/office/powerpoint/2010/main" val="3701275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691648FD-CE5D-2840-029F-5B3196E48603}"/>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814718A8-4924-3C2F-091F-3E661FB3D3A3}"/>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B636477-2C5D-579E-0A2A-4351E60DEC54}"/>
              </a:ext>
            </a:extLst>
          </p:cNvPr>
          <p:cNvSpPr>
            <a:spLocks noGrp="1"/>
          </p:cNvSpPr>
          <p:nvPr>
            <p:ph type="dt" sz="half" idx="10"/>
          </p:nvPr>
        </p:nvSpPr>
        <p:spPr/>
        <p:txBody>
          <a:bodyPr/>
          <a:lstStyle/>
          <a:p>
            <a:fld id="{CFEEF886-39F6-4BBB-991B-BA328ADC90C5}" type="datetime1">
              <a:rPr lang="zh-TW" altLang="en-US" smtClean="0"/>
              <a:t>2025/2/25</a:t>
            </a:fld>
            <a:endParaRPr lang="zh-TW" altLang="en-US"/>
          </a:p>
        </p:txBody>
      </p:sp>
      <p:sp>
        <p:nvSpPr>
          <p:cNvPr id="5" name="頁尾版面配置區 4">
            <a:extLst>
              <a:ext uri="{FF2B5EF4-FFF2-40B4-BE49-F238E27FC236}">
                <a16:creationId xmlns:a16="http://schemas.microsoft.com/office/drawing/2014/main" id="{13851F22-2AD5-DD19-469E-3F85F9F3B56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77D88EA3-32B6-C7DA-22A9-9D38DA7BF345}"/>
              </a:ext>
            </a:extLst>
          </p:cNvPr>
          <p:cNvSpPr>
            <a:spLocks noGrp="1"/>
          </p:cNvSpPr>
          <p:nvPr>
            <p:ph type="sldNum" sz="quarter" idx="12"/>
          </p:nvPr>
        </p:nvSpPr>
        <p:spPr/>
        <p:txBody>
          <a:bodyPr/>
          <a:lstStyle/>
          <a:p>
            <a:fld id="{D797EE72-3C49-4BAA-B414-ED607141EC72}" type="slidenum">
              <a:rPr lang="zh-TW" altLang="en-US" smtClean="0"/>
              <a:t>‹#›</a:t>
            </a:fld>
            <a:endParaRPr lang="zh-TW" altLang="en-US"/>
          </a:p>
        </p:txBody>
      </p:sp>
    </p:spTree>
    <p:extLst>
      <p:ext uri="{BB962C8B-B14F-4D97-AF65-F5344CB8AC3E}">
        <p14:creationId xmlns:p14="http://schemas.microsoft.com/office/powerpoint/2010/main" val="318287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DF00F6-1295-080D-6305-F557D15E33AC}"/>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0FB84E73-833E-13BC-FFDF-4AA0B45CCF7A}"/>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BA8FC83-4CC6-1ABB-A56D-08B50151BA85}"/>
              </a:ext>
            </a:extLst>
          </p:cNvPr>
          <p:cNvSpPr>
            <a:spLocks noGrp="1"/>
          </p:cNvSpPr>
          <p:nvPr>
            <p:ph type="dt" sz="half" idx="10"/>
          </p:nvPr>
        </p:nvSpPr>
        <p:spPr/>
        <p:txBody>
          <a:bodyPr/>
          <a:lstStyle/>
          <a:p>
            <a:fld id="{71F10DD5-C2F1-4AC8-B956-F2BED7FF7A59}" type="datetime1">
              <a:rPr lang="zh-TW" altLang="en-US" smtClean="0"/>
              <a:t>2025/2/25</a:t>
            </a:fld>
            <a:endParaRPr lang="zh-TW" altLang="en-US"/>
          </a:p>
        </p:txBody>
      </p:sp>
      <p:sp>
        <p:nvSpPr>
          <p:cNvPr id="5" name="頁尾版面配置區 4">
            <a:extLst>
              <a:ext uri="{FF2B5EF4-FFF2-40B4-BE49-F238E27FC236}">
                <a16:creationId xmlns:a16="http://schemas.microsoft.com/office/drawing/2014/main" id="{018D2E87-2793-4AC6-9CB5-C8FEB688FEA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6879EF36-5C2E-68D9-B292-47C14985B91E}"/>
              </a:ext>
            </a:extLst>
          </p:cNvPr>
          <p:cNvSpPr>
            <a:spLocks noGrp="1"/>
          </p:cNvSpPr>
          <p:nvPr>
            <p:ph type="sldNum" sz="quarter" idx="12"/>
          </p:nvPr>
        </p:nvSpPr>
        <p:spPr/>
        <p:txBody>
          <a:bodyPr/>
          <a:lstStyle/>
          <a:p>
            <a:fld id="{D797EE72-3C49-4BAA-B414-ED607141EC72}" type="slidenum">
              <a:rPr lang="zh-TW" altLang="en-US" smtClean="0"/>
              <a:t>‹#›</a:t>
            </a:fld>
            <a:endParaRPr lang="zh-TW" altLang="en-US"/>
          </a:p>
        </p:txBody>
      </p:sp>
    </p:spTree>
    <p:extLst>
      <p:ext uri="{BB962C8B-B14F-4D97-AF65-F5344CB8AC3E}">
        <p14:creationId xmlns:p14="http://schemas.microsoft.com/office/powerpoint/2010/main" val="1955093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B6BBC4-EC92-6ADB-E602-2B23848BDE60}"/>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9EBB16B1-9AA7-70D3-3C58-2F0DFAC7730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C6BD2A3A-FBB0-0452-0F79-995362FF1DE8}"/>
              </a:ext>
            </a:extLst>
          </p:cNvPr>
          <p:cNvSpPr>
            <a:spLocks noGrp="1"/>
          </p:cNvSpPr>
          <p:nvPr>
            <p:ph type="dt" sz="half" idx="10"/>
          </p:nvPr>
        </p:nvSpPr>
        <p:spPr/>
        <p:txBody>
          <a:bodyPr/>
          <a:lstStyle/>
          <a:p>
            <a:fld id="{D3C2A417-E2BE-498B-8BC8-749F7DACC5D0}" type="datetime1">
              <a:rPr lang="zh-TW" altLang="en-US" smtClean="0"/>
              <a:t>2025/2/25</a:t>
            </a:fld>
            <a:endParaRPr lang="zh-TW" altLang="en-US"/>
          </a:p>
        </p:txBody>
      </p:sp>
      <p:sp>
        <p:nvSpPr>
          <p:cNvPr id="5" name="頁尾版面配置區 4">
            <a:extLst>
              <a:ext uri="{FF2B5EF4-FFF2-40B4-BE49-F238E27FC236}">
                <a16:creationId xmlns:a16="http://schemas.microsoft.com/office/drawing/2014/main" id="{3E7EE782-30D0-1663-5224-635B935711D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1DE74439-4689-891E-02CF-AA065C7A256C}"/>
              </a:ext>
            </a:extLst>
          </p:cNvPr>
          <p:cNvSpPr>
            <a:spLocks noGrp="1"/>
          </p:cNvSpPr>
          <p:nvPr>
            <p:ph type="sldNum" sz="quarter" idx="12"/>
          </p:nvPr>
        </p:nvSpPr>
        <p:spPr/>
        <p:txBody>
          <a:bodyPr/>
          <a:lstStyle/>
          <a:p>
            <a:fld id="{D797EE72-3C49-4BAA-B414-ED607141EC72}" type="slidenum">
              <a:rPr lang="zh-TW" altLang="en-US" smtClean="0"/>
              <a:t>‹#›</a:t>
            </a:fld>
            <a:endParaRPr lang="zh-TW" altLang="en-US"/>
          </a:p>
        </p:txBody>
      </p:sp>
    </p:spTree>
    <p:extLst>
      <p:ext uri="{BB962C8B-B14F-4D97-AF65-F5344CB8AC3E}">
        <p14:creationId xmlns:p14="http://schemas.microsoft.com/office/powerpoint/2010/main" val="3365761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177D5A-E9E7-0668-C3EE-E9BC27E4B6B5}"/>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4F18E3CE-BA1F-A373-2BC5-F0FA8012734E}"/>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E7E72FF4-6ECD-E993-E932-AB86DF1CDE82}"/>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1171C3B1-91D6-67F3-AAC2-6A846C6016E6}"/>
              </a:ext>
            </a:extLst>
          </p:cNvPr>
          <p:cNvSpPr>
            <a:spLocks noGrp="1"/>
          </p:cNvSpPr>
          <p:nvPr>
            <p:ph type="dt" sz="half" idx="10"/>
          </p:nvPr>
        </p:nvSpPr>
        <p:spPr/>
        <p:txBody>
          <a:bodyPr/>
          <a:lstStyle/>
          <a:p>
            <a:fld id="{DE046AE6-F25E-49D1-ABF9-A2087382F3D6}" type="datetime1">
              <a:rPr lang="zh-TW" altLang="en-US" smtClean="0"/>
              <a:t>2025/2/25</a:t>
            </a:fld>
            <a:endParaRPr lang="zh-TW" altLang="en-US"/>
          </a:p>
        </p:txBody>
      </p:sp>
      <p:sp>
        <p:nvSpPr>
          <p:cNvPr id="6" name="頁尾版面配置區 5">
            <a:extLst>
              <a:ext uri="{FF2B5EF4-FFF2-40B4-BE49-F238E27FC236}">
                <a16:creationId xmlns:a16="http://schemas.microsoft.com/office/drawing/2014/main" id="{CCC9B339-B89E-DFBF-444A-82F99B9B9723}"/>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0E8991B8-BF17-73C8-DD93-E1B85AD39A9B}"/>
              </a:ext>
            </a:extLst>
          </p:cNvPr>
          <p:cNvSpPr>
            <a:spLocks noGrp="1"/>
          </p:cNvSpPr>
          <p:nvPr>
            <p:ph type="sldNum" sz="quarter" idx="12"/>
          </p:nvPr>
        </p:nvSpPr>
        <p:spPr/>
        <p:txBody>
          <a:bodyPr/>
          <a:lstStyle/>
          <a:p>
            <a:fld id="{D797EE72-3C49-4BAA-B414-ED607141EC72}" type="slidenum">
              <a:rPr lang="zh-TW" altLang="en-US" smtClean="0"/>
              <a:t>‹#›</a:t>
            </a:fld>
            <a:endParaRPr lang="zh-TW" altLang="en-US"/>
          </a:p>
        </p:txBody>
      </p:sp>
    </p:spTree>
    <p:extLst>
      <p:ext uri="{BB962C8B-B14F-4D97-AF65-F5344CB8AC3E}">
        <p14:creationId xmlns:p14="http://schemas.microsoft.com/office/powerpoint/2010/main" val="519379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79467A-189A-CB34-3095-D0896BBD0C12}"/>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CBE7C8BE-E553-24DF-28C8-1277915449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02A38E9C-9E32-9267-DA6E-6C84F4D0CBC1}"/>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53FF9E9E-2584-F4F1-821B-9B48A766D5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01A3D3F7-D7CC-50E7-7AF8-8292DB2598F7}"/>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27E8C64D-55CC-C063-BD83-9FC7CBCC0F9E}"/>
              </a:ext>
            </a:extLst>
          </p:cNvPr>
          <p:cNvSpPr>
            <a:spLocks noGrp="1"/>
          </p:cNvSpPr>
          <p:nvPr>
            <p:ph type="dt" sz="half" idx="10"/>
          </p:nvPr>
        </p:nvSpPr>
        <p:spPr/>
        <p:txBody>
          <a:bodyPr/>
          <a:lstStyle/>
          <a:p>
            <a:fld id="{8E4E6369-D0F1-4A83-937E-9E122F8E94EA}" type="datetime1">
              <a:rPr lang="zh-TW" altLang="en-US" smtClean="0"/>
              <a:t>2025/2/25</a:t>
            </a:fld>
            <a:endParaRPr lang="zh-TW" altLang="en-US"/>
          </a:p>
        </p:txBody>
      </p:sp>
      <p:sp>
        <p:nvSpPr>
          <p:cNvPr id="8" name="頁尾版面配置區 7">
            <a:extLst>
              <a:ext uri="{FF2B5EF4-FFF2-40B4-BE49-F238E27FC236}">
                <a16:creationId xmlns:a16="http://schemas.microsoft.com/office/drawing/2014/main" id="{3444ED7D-E346-F9EA-3FA4-8BFF9C7DF7F3}"/>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37F45AEF-019A-4D61-7586-E2BA6F885DE5}"/>
              </a:ext>
            </a:extLst>
          </p:cNvPr>
          <p:cNvSpPr>
            <a:spLocks noGrp="1"/>
          </p:cNvSpPr>
          <p:nvPr>
            <p:ph type="sldNum" sz="quarter" idx="12"/>
          </p:nvPr>
        </p:nvSpPr>
        <p:spPr/>
        <p:txBody>
          <a:bodyPr/>
          <a:lstStyle/>
          <a:p>
            <a:fld id="{D797EE72-3C49-4BAA-B414-ED607141EC72}" type="slidenum">
              <a:rPr lang="zh-TW" altLang="en-US" smtClean="0"/>
              <a:t>‹#›</a:t>
            </a:fld>
            <a:endParaRPr lang="zh-TW" altLang="en-US"/>
          </a:p>
        </p:txBody>
      </p:sp>
    </p:spTree>
    <p:extLst>
      <p:ext uri="{BB962C8B-B14F-4D97-AF65-F5344CB8AC3E}">
        <p14:creationId xmlns:p14="http://schemas.microsoft.com/office/powerpoint/2010/main" val="2249713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D28508A-D1E2-0C42-E6B5-1F865F0EB301}"/>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583CDF40-AF6D-D5D8-5F1E-7AD26244203C}"/>
              </a:ext>
            </a:extLst>
          </p:cNvPr>
          <p:cNvSpPr>
            <a:spLocks noGrp="1"/>
          </p:cNvSpPr>
          <p:nvPr>
            <p:ph type="dt" sz="half" idx="10"/>
          </p:nvPr>
        </p:nvSpPr>
        <p:spPr/>
        <p:txBody>
          <a:bodyPr/>
          <a:lstStyle/>
          <a:p>
            <a:fld id="{E2C7CD92-926A-48CB-9188-85C741E42487}" type="datetime1">
              <a:rPr lang="zh-TW" altLang="en-US" smtClean="0"/>
              <a:t>2025/2/25</a:t>
            </a:fld>
            <a:endParaRPr lang="zh-TW" altLang="en-US"/>
          </a:p>
        </p:txBody>
      </p:sp>
      <p:sp>
        <p:nvSpPr>
          <p:cNvPr id="4" name="頁尾版面配置區 3">
            <a:extLst>
              <a:ext uri="{FF2B5EF4-FFF2-40B4-BE49-F238E27FC236}">
                <a16:creationId xmlns:a16="http://schemas.microsoft.com/office/drawing/2014/main" id="{D4945422-065B-498D-FDF5-9CF0B9A9F6C3}"/>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3CF63183-2F0A-C0B4-9618-D9714962EA01}"/>
              </a:ext>
            </a:extLst>
          </p:cNvPr>
          <p:cNvSpPr>
            <a:spLocks noGrp="1"/>
          </p:cNvSpPr>
          <p:nvPr>
            <p:ph type="sldNum" sz="quarter" idx="12"/>
          </p:nvPr>
        </p:nvSpPr>
        <p:spPr/>
        <p:txBody>
          <a:bodyPr/>
          <a:lstStyle/>
          <a:p>
            <a:fld id="{D797EE72-3C49-4BAA-B414-ED607141EC72}" type="slidenum">
              <a:rPr lang="zh-TW" altLang="en-US" smtClean="0"/>
              <a:t>‹#›</a:t>
            </a:fld>
            <a:endParaRPr lang="zh-TW" altLang="en-US"/>
          </a:p>
        </p:txBody>
      </p:sp>
    </p:spTree>
    <p:extLst>
      <p:ext uri="{BB962C8B-B14F-4D97-AF65-F5344CB8AC3E}">
        <p14:creationId xmlns:p14="http://schemas.microsoft.com/office/powerpoint/2010/main" val="179835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1E17AE7C-F1C2-39D4-DF1C-9A0C7B484265}"/>
              </a:ext>
            </a:extLst>
          </p:cNvPr>
          <p:cNvSpPr>
            <a:spLocks noGrp="1"/>
          </p:cNvSpPr>
          <p:nvPr>
            <p:ph type="dt" sz="half" idx="10"/>
          </p:nvPr>
        </p:nvSpPr>
        <p:spPr/>
        <p:txBody>
          <a:bodyPr/>
          <a:lstStyle/>
          <a:p>
            <a:fld id="{6B4A1545-2C65-44EA-B7E4-A0E5ED48AACF}" type="datetime1">
              <a:rPr lang="zh-TW" altLang="en-US" smtClean="0"/>
              <a:t>2025/2/25</a:t>
            </a:fld>
            <a:endParaRPr lang="zh-TW" altLang="en-US"/>
          </a:p>
        </p:txBody>
      </p:sp>
      <p:sp>
        <p:nvSpPr>
          <p:cNvPr id="3" name="頁尾版面配置區 2">
            <a:extLst>
              <a:ext uri="{FF2B5EF4-FFF2-40B4-BE49-F238E27FC236}">
                <a16:creationId xmlns:a16="http://schemas.microsoft.com/office/drawing/2014/main" id="{5561EB0D-1DAA-5070-5DD6-65812ED75DA9}"/>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0CDE95E2-E55B-EB13-2805-97C88AF1A737}"/>
              </a:ext>
            </a:extLst>
          </p:cNvPr>
          <p:cNvSpPr>
            <a:spLocks noGrp="1"/>
          </p:cNvSpPr>
          <p:nvPr>
            <p:ph type="sldNum" sz="quarter" idx="12"/>
          </p:nvPr>
        </p:nvSpPr>
        <p:spPr/>
        <p:txBody>
          <a:bodyPr/>
          <a:lstStyle/>
          <a:p>
            <a:fld id="{D797EE72-3C49-4BAA-B414-ED607141EC72}" type="slidenum">
              <a:rPr lang="zh-TW" altLang="en-US" smtClean="0"/>
              <a:t>‹#›</a:t>
            </a:fld>
            <a:endParaRPr lang="zh-TW" altLang="en-US"/>
          </a:p>
        </p:txBody>
      </p:sp>
    </p:spTree>
    <p:extLst>
      <p:ext uri="{BB962C8B-B14F-4D97-AF65-F5344CB8AC3E}">
        <p14:creationId xmlns:p14="http://schemas.microsoft.com/office/powerpoint/2010/main" val="3636197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F84FF9-1EBF-F380-483D-D21BC5054855}"/>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96A05C59-B6A0-C7E2-3C4E-D0BB6C1BA8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67F1FAA5-1A2D-C639-55AB-C2F2C4FA2F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42B0A11B-003D-81D2-83EA-6FDB64F0D646}"/>
              </a:ext>
            </a:extLst>
          </p:cNvPr>
          <p:cNvSpPr>
            <a:spLocks noGrp="1"/>
          </p:cNvSpPr>
          <p:nvPr>
            <p:ph type="dt" sz="half" idx="10"/>
          </p:nvPr>
        </p:nvSpPr>
        <p:spPr/>
        <p:txBody>
          <a:bodyPr/>
          <a:lstStyle/>
          <a:p>
            <a:fld id="{83CF7B6E-67AA-4DC7-A537-8C3C4041D53C}" type="datetime1">
              <a:rPr lang="zh-TW" altLang="en-US" smtClean="0"/>
              <a:t>2025/2/25</a:t>
            </a:fld>
            <a:endParaRPr lang="zh-TW" altLang="en-US"/>
          </a:p>
        </p:txBody>
      </p:sp>
      <p:sp>
        <p:nvSpPr>
          <p:cNvPr id="6" name="頁尾版面配置區 5">
            <a:extLst>
              <a:ext uri="{FF2B5EF4-FFF2-40B4-BE49-F238E27FC236}">
                <a16:creationId xmlns:a16="http://schemas.microsoft.com/office/drawing/2014/main" id="{F6672028-7B24-61AE-63F2-847A86A0D691}"/>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BBAA24E-80EB-975C-0AE7-FE86CA9EB993}"/>
              </a:ext>
            </a:extLst>
          </p:cNvPr>
          <p:cNvSpPr>
            <a:spLocks noGrp="1"/>
          </p:cNvSpPr>
          <p:nvPr>
            <p:ph type="sldNum" sz="quarter" idx="12"/>
          </p:nvPr>
        </p:nvSpPr>
        <p:spPr/>
        <p:txBody>
          <a:bodyPr/>
          <a:lstStyle/>
          <a:p>
            <a:fld id="{D797EE72-3C49-4BAA-B414-ED607141EC72}" type="slidenum">
              <a:rPr lang="zh-TW" altLang="en-US" smtClean="0"/>
              <a:t>‹#›</a:t>
            </a:fld>
            <a:endParaRPr lang="zh-TW" altLang="en-US"/>
          </a:p>
        </p:txBody>
      </p:sp>
    </p:spTree>
    <p:extLst>
      <p:ext uri="{BB962C8B-B14F-4D97-AF65-F5344CB8AC3E}">
        <p14:creationId xmlns:p14="http://schemas.microsoft.com/office/powerpoint/2010/main" val="841722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F0DBA5-B897-CA25-9DE8-A0FA73D721BE}"/>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F6BDF25B-66EF-4382-AD7E-A4958C3D72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9F123846-612B-D1E4-1A06-078246B6A5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0680E6AD-52A5-CE4A-70C5-2F689387F0E5}"/>
              </a:ext>
            </a:extLst>
          </p:cNvPr>
          <p:cNvSpPr>
            <a:spLocks noGrp="1"/>
          </p:cNvSpPr>
          <p:nvPr>
            <p:ph type="dt" sz="half" idx="10"/>
          </p:nvPr>
        </p:nvSpPr>
        <p:spPr/>
        <p:txBody>
          <a:bodyPr/>
          <a:lstStyle/>
          <a:p>
            <a:fld id="{98C67029-E589-4447-B8E2-5E564FF8D15E}" type="datetime1">
              <a:rPr lang="zh-TW" altLang="en-US" smtClean="0"/>
              <a:t>2025/2/25</a:t>
            </a:fld>
            <a:endParaRPr lang="zh-TW" altLang="en-US"/>
          </a:p>
        </p:txBody>
      </p:sp>
      <p:sp>
        <p:nvSpPr>
          <p:cNvPr id="6" name="頁尾版面配置區 5">
            <a:extLst>
              <a:ext uri="{FF2B5EF4-FFF2-40B4-BE49-F238E27FC236}">
                <a16:creationId xmlns:a16="http://schemas.microsoft.com/office/drawing/2014/main" id="{8EE3A1B9-C6B7-F7DA-E2C4-1D4E11627D13}"/>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D7163AF6-9A28-51EC-C592-46E92CF4D869}"/>
              </a:ext>
            </a:extLst>
          </p:cNvPr>
          <p:cNvSpPr>
            <a:spLocks noGrp="1"/>
          </p:cNvSpPr>
          <p:nvPr>
            <p:ph type="sldNum" sz="quarter" idx="12"/>
          </p:nvPr>
        </p:nvSpPr>
        <p:spPr/>
        <p:txBody>
          <a:bodyPr/>
          <a:lstStyle/>
          <a:p>
            <a:fld id="{D797EE72-3C49-4BAA-B414-ED607141EC72}" type="slidenum">
              <a:rPr lang="zh-TW" altLang="en-US" smtClean="0"/>
              <a:t>‹#›</a:t>
            </a:fld>
            <a:endParaRPr lang="zh-TW" altLang="en-US"/>
          </a:p>
        </p:txBody>
      </p:sp>
    </p:spTree>
    <p:extLst>
      <p:ext uri="{BB962C8B-B14F-4D97-AF65-F5344CB8AC3E}">
        <p14:creationId xmlns:p14="http://schemas.microsoft.com/office/powerpoint/2010/main" val="946662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A94D47B6-B7E5-393A-9E9E-187F4BD72A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9DA7A7B5-C4A4-DA93-1850-929C2E17AD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25EB6F8-947A-E3B4-C167-258D97CC5D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4A227B-8E64-4D6E-B3F3-FAD3C4E8A613}" type="datetime1">
              <a:rPr lang="zh-TW" altLang="en-US" smtClean="0"/>
              <a:t>2025/2/25</a:t>
            </a:fld>
            <a:endParaRPr lang="zh-TW" altLang="en-US"/>
          </a:p>
        </p:txBody>
      </p:sp>
      <p:sp>
        <p:nvSpPr>
          <p:cNvPr id="5" name="頁尾版面配置區 4">
            <a:extLst>
              <a:ext uri="{FF2B5EF4-FFF2-40B4-BE49-F238E27FC236}">
                <a16:creationId xmlns:a16="http://schemas.microsoft.com/office/drawing/2014/main" id="{27B4E9A6-F141-E9B3-53E9-4A348AC5F7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7CA7EAE-0E1A-5EF2-C718-BA86CFE1D3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97EE72-3C49-4BAA-B414-ED607141EC72}" type="slidenum">
              <a:rPr lang="zh-TW" altLang="en-US" smtClean="0"/>
              <a:t>‹#›</a:t>
            </a:fld>
            <a:endParaRPr lang="zh-TW" altLang="en-US"/>
          </a:p>
        </p:txBody>
      </p:sp>
    </p:spTree>
    <p:extLst>
      <p:ext uri="{BB962C8B-B14F-4D97-AF65-F5344CB8AC3E}">
        <p14:creationId xmlns:p14="http://schemas.microsoft.com/office/powerpoint/2010/main" val="1704043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jpeg"/><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svg"/><Relationship Id="rId10" Type="http://schemas.openxmlformats.org/officeDocument/2006/relationships/image" Target="../media/image60.png"/><Relationship Id="rId4" Type="http://schemas.openxmlformats.org/officeDocument/2006/relationships/image" Target="../media/image4.png"/><Relationship Id="rId9"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jpe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5.svg"/><Relationship Id="rId10" Type="http://schemas.openxmlformats.org/officeDocument/2006/relationships/image" Target="../media/image70.png"/><Relationship Id="rId4" Type="http://schemas.openxmlformats.org/officeDocument/2006/relationships/image" Target="../media/image4.png"/><Relationship Id="rId9" Type="http://schemas.openxmlformats.org/officeDocument/2006/relationships/image" Target="../media/image69.png"/></Relationships>
</file>

<file path=ppt/slides/_rels/slide12.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svg"/><Relationship Id="rId3" Type="http://schemas.openxmlformats.org/officeDocument/2006/relationships/image" Target="../media/image3.jpeg"/><Relationship Id="rId7" Type="http://schemas.openxmlformats.org/officeDocument/2006/relationships/image" Target="../media/image76.sv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notesSlide" Target="../notesSlides/notesSlide10.xml"/><Relationship Id="rId16"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svg"/><Relationship Id="rId15" Type="http://schemas.openxmlformats.org/officeDocument/2006/relationships/image" Target="../media/image8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 Id="rId14" Type="http://schemas.openxmlformats.org/officeDocument/2006/relationships/image" Target="../media/image83.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8.wdp"/><Relationship Id="rId18" Type="http://schemas.openxmlformats.org/officeDocument/2006/relationships/image" Target="../media/image94.png"/><Relationship Id="rId3" Type="http://schemas.openxmlformats.org/officeDocument/2006/relationships/image" Target="../media/image3.jpeg"/><Relationship Id="rId7" Type="http://schemas.openxmlformats.org/officeDocument/2006/relationships/image" Target="../media/image88.png"/><Relationship Id="rId12" Type="http://schemas.openxmlformats.org/officeDocument/2006/relationships/image" Target="../media/image91.png"/><Relationship Id="rId17" Type="http://schemas.microsoft.com/office/2007/relationships/hdphoto" Target="../media/hdphoto10.wdp"/><Relationship Id="rId2" Type="http://schemas.openxmlformats.org/officeDocument/2006/relationships/notesSlide" Target="../notesSlides/notesSlide11.xml"/><Relationship Id="rId16"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0.png"/><Relationship Id="rId5" Type="http://schemas.openxmlformats.org/officeDocument/2006/relationships/image" Target="../media/image5.svg"/><Relationship Id="rId15" Type="http://schemas.microsoft.com/office/2007/relationships/hdphoto" Target="../media/hdphoto9.wdp"/><Relationship Id="rId10" Type="http://schemas.openxmlformats.org/officeDocument/2006/relationships/image" Target="../media/image89.png"/><Relationship Id="rId19" Type="http://schemas.microsoft.com/office/2007/relationships/hdphoto" Target="../media/hdphoto11.wdp"/><Relationship Id="rId4" Type="http://schemas.openxmlformats.org/officeDocument/2006/relationships/image" Target="../media/image4.png"/><Relationship Id="rId9" Type="http://schemas.openxmlformats.org/officeDocument/2006/relationships/image" Target="../media/image85.png"/><Relationship Id="rId14" Type="http://schemas.openxmlformats.org/officeDocument/2006/relationships/image" Target="../media/image92.png"/></Relationships>
</file>

<file path=ppt/slides/_rels/slide14.xml.rels><?xml version="1.0" encoding="UTF-8" standalone="yes"?>
<Relationships xmlns="http://schemas.openxmlformats.org/package/2006/relationships"><Relationship Id="rId8" Type="http://schemas.openxmlformats.org/officeDocument/2006/relationships/image" Target="../media/image96.svg"/><Relationship Id="rId13" Type="http://schemas.microsoft.com/office/2007/relationships/hdphoto" Target="../media/hdphoto12.wdp"/><Relationship Id="rId3" Type="http://schemas.openxmlformats.org/officeDocument/2006/relationships/image" Target="../media/image3.jpe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12.xml"/><Relationship Id="rId16" Type="http://schemas.microsoft.com/office/2007/relationships/hdphoto" Target="../media/hdphoto13.wdp"/><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99.png"/><Relationship Id="rId5" Type="http://schemas.openxmlformats.org/officeDocument/2006/relationships/image" Target="../media/image8.svg"/><Relationship Id="rId15" Type="http://schemas.openxmlformats.org/officeDocument/2006/relationships/image" Target="../media/image102.png"/><Relationship Id="rId10" Type="http://schemas.openxmlformats.org/officeDocument/2006/relationships/image" Target="../media/image98.svg"/><Relationship Id="rId4" Type="http://schemas.openxmlformats.org/officeDocument/2006/relationships/image" Target="../media/image4.png"/><Relationship Id="rId9" Type="http://schemas.openxmlformats.org/officeDocument/2006/relationships/image" Target="../media/image97.png"/><Relationship Id="rId14" Type="http://schemas.openxmlformats.org/officeDocument/2006/relationships/image" Target="../media/image10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microsoft.com/office/2007/relationships/hdphoto" Target="../media/hdphoto14.wdp"/><Relationship Id="rId4" Type="http://schemas.openxmlformats.org/officeDocument/2006/relationships/image" Target="../media/image103.png"/></Relationships>
</file>

<file path=ppt/slides/_rels/slide1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chart" Target="../charts/chart5.xml"/><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jfif"/></Relationships>
</file>

<file path=ppt/slides/_rels/slide21.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2.png"/><Relationship Id="rId7" Type="http://schemas.openxmlformats.org/officeDocument/2006/relationships/image" Target="../media/image11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2.png"/><Relationship Id="rId7" Type="http://schemas.openxmlformats.org/officeDocument/2006/relationships/image" Target="../media/image11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21.png"/><Relationship Id="rId11" Type="http://schemas.microsoft.com/office/2007/relationships/hdphoto" Target="../media/hdphoto15.wdp"/><Relationship Id="rId5" Type="http://schemas.openxmlformats.org/officeDocument/2006/relationships/image" Target="../media/image120.png"/><Relationship Id="rId10" Type="http://schemas.openxmlformats.org/officeDocument/2006/relationships/image" Target="../media/image114.png"/><Relationship Id="rId4" Type="http://schemas.openxmlformats.org/officeDocument/2006/relationships/image" Target="../media/image119.png"/><Relationship Id="rId9" Type="http://schemas.openxmlformats.org/officeDocument/2006/relationships/image" Target="../media/image123.png"/></Relationships>
</file>

<file path=ppt/slides/_rels/slide2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26.sv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3.jpeg"/><Relationship Id="rId7" Type="http://schemas.openxmlformats.org/officeDocument/2006/relationships/image" Target="../media/image9.emf"/><Relationship Id="rId12" Type="http://schemas.openxmlformats.org/officeDocument/2006/relationships/image" Target="../media/image14.png"/><Relationship Id="rId2" Type="http://schemas.openxmlformats.org/officeDocument/2006/relationships/slideLayout" Target="../slideLayouts/slideLayout7.xml"/><Relationship Id="rId16" Type="http://schemas.openxmlformats.org/officeDocument/2006/relationships/image" Target="../media/image18.png"/><Relationship Id="rId1" Type="http://schemas.openxmlformats.org/officeDocument/2006/relationships/tags" Target="../tags/tag1.xml"/><Relationship Id="rId6" Type="http://schemas.openxmlformats.org/officeDocument/2006/relationships/oleObject" Target="../embeddings/oleObject1.bin"/><Relationship Id="rId11" Type="http://schemas.openxmlformats.org/officeDocument/2006/relationships/image" Target="../media/image13.png"/><Relationship Id="rId5" Type="http://schemas.openxmlformats.org/officeDocument/2006/relationships/image" Target="../media/image8.sv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image" Target="../media/image5.svg"/><Relationship Id="rId4" Type="http://schemas.openxmlformats.org/officeDocument/2006/relationships/image" Target="../media/image4.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jpe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1.png"/><Relationship Id="rId26" Type="http://schemas.openxmlformats.org/officeDocument/2006/relationships/image" Target="../media/image39.png"/><Relationship Id="rId39" Type="http://schemas.openxmlformats.org/officeDocument/2006/relationships/image" Target="../media/image52.png"/><Relationship Id="rId21" Type="http://schemas.openxmlformats.org/officeDocument/2006/relationships/image" Target="../media/image34.png"/><Relationship Id="rId34" Type="http://schemas.openxmlformats.org/officeDocument/2006/relationships/image" Target="../media/image47.png"/><Relationship Id="rId42" Type="http://schemas.openxmlformats.org/officeDocument/2006/relationships/image" Target="../media/image55.png"/><Relationship Id="rId47" Type="http://schemas.openxmlformats.org/officeDocument/2006/relationships/image" Target="../media/image58.png"/><Relationship Id="rId50" Type="http://schemas.openxmlformats.org/officeDocument/2006/relationships/image" Target="../media/image60.png"/><Relationship Id="rId7" Type="http://schemas.microsoft.com/office/2007/relationships/hdphoto" Target="../media/hdphoto2.wdp"/><Relationship Id="rId2" Type="http://schemas.openxmlformats.org/officeDocument/2006/relationships/notesSlide" Target="../notesSlides/notesSlide7.xml"/><Relationship Id="rId16" Type="http://schemas.openxmlformats.org/officeDocument/2006/relationships/image" Target="../media/image30.png"/><Relationship Id="rId29" Type="http://schemas.openxmlformats.org/officeDocument/2006/relationships/image" Target="../media/image42.png"/><Relationship Id="rId11" Type="http://schemas.openxmlformats.org/officeDocument/2006/relationships/image" Target="../media/image25.png"/><Relationship Id="rId24" Type="http://schemas.openxmlformats.org/officeDocument/2006/relationships/image" Target="../media/image37.png"/><Relationship Id="rId32" Type="http://schemas.openxmlformats.org/officeDocument/2006/relationships/image" Target="../media/image45.png"/><Relationship Id="rId37" Type="http://schemas.openxmlformats.org/officeDocument/2006/relationships/image" Target="../media/image50.png"/><Relationship Id="rId40" Type="http://schemas.openxmlformats.org/officeDocument/2006/relationships/image" Target="../media/image53.png"/><Relationship Id="rId45" Type="http://schemas.openxmlformats.org/officeDocument/2006/relationships/image" Target="../media/image57.png"/><Relationship Id="rId5" Type="http://schemas.openxmlformats.org/officeDocument/2006/relationships/image" Target="../media/image2.png"/><Relationship Id="rId15" Type="http://schemas.openxmlformats.org/officeDocument/2006/relationships/image" Target="../media/image29.emf"/><Relationship Id="rId23" Type="http://schemas.openxmlformats.org/officeDocument/2006/relationships/image" Target="../media/image36.jpeg"/><Relationship Id="rId28" Type="http://schemas.openxmlformats.org/officeDocument/2006/relationships/image" Target="../media/image41.png"/><Relationship Id="rId36" Type="http://schemas.openxmlformats.org/officeDocument/2006/relationships/image" Target="../media/image49.png"/><Relationship Id="rId49" Type="http://schemas.microsoft.com/office/2007/relationships/hdphoto" Target="../media/hdphoto6.wdp"/><Relationship Id="rId10" Type="http://schemas.openxmlformats.org/officeDocument/2006/relationships/image" Target="../media/image24.png"/><Relationship Id="rId19" Type="http://schemas.openxmlformats.org/officeDocument/2006/relationships/image" Target="../media/image32.png"/><Relationship Id="rId31" Type="http://schemas.openxmlformats.org/officeDocument/2006/relationships/image" Target="../media/image44.png"/><Relationship Id="rId44" Type="http://schemas.openxmlformats.org/officeDocument/2006/relationships/image" Target="../media/image56.png"/><Relationship Id="rId52" Type="http://schemas.openxmlformats.org/officeDocument/2006/relationships/image" Target="../media/image62.png"/><Relationship Id="rId4" Type="http://schemas.openxmlformats.org/officeDocument/2006/relationships/image" Target="../media/image5.sv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5.png"/><Relationship Id="rId27" Type="http://schemas.openxmlformats.org/officeDocument/2006/relationships/image" Target="../media/image40.jpeg"/><Relationship Id="rId30" Type="http://schemas.openxmlformats.org/officeDocument/2006/relationships/image" Target="../media/image43.png"/><Relationship Id="rId35" Type="http://schemas.openxmlformats.org/officeDocument/2006/relationships/image" Target="../media/image48.png"/><Relationship Id="rId43" Type="http://schemas.microsoft.com/office/2007/relationships/hdphoto" Target="../media/hdphoto4.wdp"/><Relationship Id="rId48" Type="http://schemas.openxmlformats.org/officeDocument/2006/relationships/image" Target="../media/image59.png"/><Relationship Id="rId8" Type="http://schemas.openxmlformats.org/officeDocument/2006/relationships/chart" Target="../charts/chart4.xml"/><Relationship Id="rId51" Type="http://schemas.openxmlformats.org/officeDocument/2006/relationships/image" Target="../media/image61.png"/><Relationship Id="rId3" Type="http://schemas.openxmlformats.org/officeDocument/2006/relationships/image" Target="../media/image4.png"/><Relationship Id="rId12" Type="http://schemas.openxmlformats.org/officeDocument/2006/relationships/image" Target="../media/image26.png"/><Relationship Id="rId17" Type="http://schemas.microsoft.com/office/2007/relationships/hdphoto" Target="../media/hdphoto3.wdp"/><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png"/><Relationship Id="rId46" Type="http://schemas.microsoft.com/office/2007/relationships/hdphoto" Target="../media/hdphoto5.wdp"/><Relationship Id="rId20" Type="http://schemas.openxmlformats.org/officeDocument/2006/relationships/image" Target="../media/image33.emf"/><Relationship Id="rId41"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DBFECA3-1D73-175D-6349-DCA559E10CCD}"/>
              </a:ext>
            </a:extLst>
          </p:cNvPr>
          <p:cNvPicPr>
            <a:picLocks noChangeAspect="1"/>
          </p:cNvPicPr>
          <p:nvPr/>
        </p:nvPicPr>
        <p:blipFill rotWithShape="1">
          <a:blip r:embed="rId2">
            <a:extLst>
              <a:ext uri="{28A0092B-C50C-407E-A947-70E740481C1C}">
                <a14:useLocalDpi xmlns:a14="http://schemas.microsoft.com/office/drawing/2010/main" val="0"/>
              </a:ext>
            </a:extLst>
          </a:blip>
          <a:srcRect l="15596" t="15427" r="1" b="13287"/>
          <a:stretch/>
        </p:blipFill>
        <p:spPr>
          <a:xfrm>
            <a:off x="0" y="0"/>
            <a:ext cx="12192000" cy="6858000"/>
          </a:xfrm>
          <a:prstGeom prst="rect">
            <a:avLst/>
          </a:prstGeom>
        </p:spPr>
      </p:pic>
      <p:sp>
        <p:nvSpPr>
          <p:cNvPr id="2" name="投影片編號版面配置區 1">
            <a:extLst>
              <a:ext uri="{FF2B5EF4-FFF2-40B4-BE49-F238E27FC236}">
                <a16:creationId xmlns:a16="http://schemas.microsoft.com/office/drawing/2014/main" id="{5DAA711C-EFDF-D1B0-1B9D-FB49045AB532}"/>
              </a:ext>
            </a:extLst>
          </p:cNvPr>
          <p:cNvSpPr>
            <a:spLocks noGrp="1"/>
          </p:cNvSpPr>
          <p:nvPr>
            <p:ph type="sldNum" sz="quarter" idx="12"/>
          </p:nvPr>
        </p:nvSpPr>
        <p:spPr/>
        <p:txBody>
          <a:bodyPr/>
          <a:lstStyle/>
          <a:p>
            <a:fld id="{D797EE72-3C49-4BAA-B414-ED607141EC72}" type="slidenum">
              <a:rPr lang="zh-TW" altLang="en-US" smtClean="0"/>
              <a:t>1</a:t>
            </a:fld>
            <a:endParaRPr lang="zh-TW" altLang="en-US"/>
          </a:p>
        </p:txBody>
      </p:sp>
      <p:sp>
        <p:nvSpPr>
          <p:cNvPr id="3" name="文字方塊 2">
            <a:extLst>
              <a:ext uri="{FF2B5EF4-FFF2-40B4-BE49-F238E27FC236}">
                <a16:creationId xmlns:a16="http://schemas.microsoft.com/office/drawing/2014/main" id="{B26CEF3F-9645-38A1-18F3-F185BDCA5FF8}"/>
              </a:ext>
            </a:extLst>
          </p:cNvPr>
          <p:cNvSpPr txBox="1"/>
          <p:nvPr/>
        </p:nvSpPr>
        <p:spPr>
          <a:xfrm>
            <a:off x="6735446" y="4989244"/>
            <a:ext cx="5173113" cy="1200329"/>
          </a:xfrm>
          <a:prstGeom prst="rect">
            <a:avLst/>
          </a:prstGeom>
          <a:noFill/>
        </p:spPr>
        <p:txBody>
          <a:bodyPr wrap="square" rtlCol="0">
            <a:spAutoFit/>
          </a:bodyPr>
          <a:lstStyle/>
          <a:p>
            <a:r>
              <a:rPr lang="en-US" altLang="zh-TW" sz="4400" b="1" dirty="0">
                <a:solidFill>
                  <a:schemeClr val="bg1"/>
                </a:solidFill>
                <a:latin typeface="Bahnschrift SemiBold SemiConden" panose="020B0502040204020203" pitchFamily="34" charset="0"/>
                <a:ea typeface="微軟正黑體" panose="020B0604030504040204" pitchFamily="34" charset="-120"/>
              </a:rPr>
              <a:t>Evergreen Taipei </a:t>
            </a:r>
          </a:p>
          <a:p>
            <a:r>
              <a:rPr lang="en-US" altLang="zh-TW" sz="2800" b="1" dirty="0">
                <a:solidFill>
                  <a:schemeClr val="bg1"/>
                </a:solidFill>
                <a:latin typeface="Bahnschrift SemiBold SemiConden" panose="020B0502040204020203" pitchFamily="34" charset="0"/>
                <a:ea typeface="微軟正黑體" panose="020B0604030504040204" pitchFamily="34" charset="-120"/>
              </a:rPr>
              <a:t>PJD  Wilson Chen</a:t>
            </a:r>
            <a:endParaRPr lang="en-US" altLang="zh-TW" sz="2000" b="1" dirty="0">
              <a:solidFill>
                <a:schemeClr val="bg1"/>
              </a:solidFill>
              <a:latin typeface="Bahnschrift SemiBold SemiConden" panose="020B0502040204020203" pitchFamily="34" charset="0"/>
              <a:ea typeface="微軟正黑體" panose="020B0604030504040204" pitchFamily="34" charset="-120"/>
            </a:endParaRPr>
          </a:p>
        </p:txBody>
      </p:sp>
      <p:pic>
        <p:nvPicPr>
          <p:cNvPr id="5" name="Picture 40" descr="一張含有 畫畫 的圖片&#10;&#10;自動產生的描述">
            <a:extLst>
              <a:ext uri="{FF2B5EF4-FFF2-40B4-BE49-F238E27FC236}">
                <a16:creationId xmlns:a16="http://schemas.microsoft.com/office/drawing/2014/main" id="{EED57BD8-8A81-E0A3-7EC9-214B97257C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332"/>
          <a:stretch/>
        </p:blipFill>
        <p:spPr>
          <a:xfrm>
            <a:off x="5912486" y="5037876"/>
            <a:ext cx="822960" cy="720809"/>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spTree>
    <p:extLst>
      <p:ext uri="{BB962C8B-B14F-4D97-AF65-F5344CB8AC3E}">
        <p14:creationId xmlns:p14="http://schemas.microsoft.com/office/powerpoint/2010/main" val="4020422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C6550BB-8B5F-4B04-BA0B-DC0186B8ABC2}"/>
              </a:ext>
            </a:extLst>
          </p:cNvPr>
          <p:cNvSpPr/>
          <p:nvPr/>
        </p:nvSpPr>
        <p:spPr>
          <a:xfrm>
            <a:off x="0" y="0"/>
            <a:ext cx="12191999"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sp>
      <p:sp>
        <p:nvSpPr>
          <p:cNvPr id="28" name="Freeform 4">
            <a:extLst>
              <a:ext uri="{FF2B5EF4-FFF2-40B4-BE49-F238E27FC236}">
                <a16:creationId xmlns:a16="http://schemas.microsoft.com/office/drawing/2014/main" id="{33E22212-3F5C-41CC-8B95-8B3EFDE1642E}"/>
              </a:ext>
            </a:extLst>
          </p:cNvPr>
          <p:cNvSpPr/>
          <p:nvPr/>
        </p:nvSpPr>
        <p:spPr>
          <a:xfrm rot="5400000" flipH="1" flipV="1">
            <a:off x="-307175" y="291851"/>
            <a:ext cx="3792834" cy="3209135"/>
          </a:xfrm>
          <a:custGeom>
            <a:avLst/>
            <a:gdLst/>
            <a:ahLst/>
            <a:cxnLst/>
            <a:rect l="l" t="t" r="r" b="b"/>
            <a:pathLst>
              <a:path w="10319008" h="9324631">
                <a:moveTo>
                  <a:pt x="10319008" y="0"/>
                </a:moveTo>
                <a:lnTo>
                  <a:pt x="0" y="0"/>
                </a:lnTo>
                <a:lnTo>
                  <a:pt x="0" y="9324631"/>
                </a:lnTo>
                <a:lnTo>
                  <a:pt x="10319008" y="9324631"/>
                </a:lnTo>
                <a:lnTo>
                  <a:pt x="10319008" y="0"/>
                </a:lnTo>
                <a:close/>
              </a:path>
            </a:pathLst>
          </a:custGeom>
          <a:blipFill>
            <a:blip r:embed="rId4">
              <a:extLst>
                <a:ext uri="{96DAC541-7B7A-43D3-8B79-37D633B846F1}">
                  <asvg:svgBlip xmlns:asvg="http://schemas.microsoft.com/office/drawing/2016/SVG/main" r:embed="rId5"/>
                </a:ext>
              </a:extLst>
            </a:blip>
            <a:stretch>
              <a:fillRect t="-138068" r="-127640"/>
            </a:stretch>
          </a:blipFill>
        </p:spPr>
      </p:sp>
      <p:sp>
        <p:nvSpPr>
          <p:cNvPr id="29" name="橢圓 28">
            <a:extLst>
              <a:ext uri="{FF2B5EF4-FFF2-40B4-BE49-F238E27FC236}">
                <a16:creationId xmlns:a16="http://schemas.microsoft.com/office/drawing/2014/main" id="{A36208D8-81C6-E9EB-8A78-BE0F8AC6E698}"/>
              </a:ext>
            </a:extLst>
          </p:cNvPr>
          <p:cNvSpPr/>
          <p:nvPr/>
        </p:nvSpPr>
        <p:spPr>
          <a:xfrm>
            <a:off x="-266386" y="-1338434"/>
            <a:ext cx="2442530" cy="2442530"/>
          </a:xfrm>
          <a:prstGeom prst="ellipse">
            <a:avLst/>
          </a:prstGeom>
          <a:solidFill>
            <a:srgbClr val="17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TextBox 10">
            <a:extLst>
              <a:ext uri="{FF2B5EF4-FFF2-40B4-BE49-F238E27FC236}">
                <a16:creationId xmlns:a16="http://schemas.microsoft.com/office/drawing/2014/main" id="{1F978AB9-374C-3FD6-B300-AE64CFFD0B21}"/>
              </a:ext>
            </a:extLst>
          </p:cNvPr>
          <p:cNvSpPr txBox="1"/>
          <p:nvPr/>
        </p:nvSpPr>
        <p:spPr>
          <a:xfrm>
            <a:off x="2218968" y="665160"/>
            <a:ext cx="927574" cy="994466"/>
          </a:xfrm>
          <a:prstGeom prst="rect">
            <a:avLst/>
          </a:prstGeom>
        </p:spPr>
        <p:txBody>
          <a:bodyPr lIns="50800" tIns="50800" rIns="50800" bIns="50800" rtlCol="0" anchor="ctr"/>
          <a:lstStyle/>
          <a:p>
            <a:pPr algn="ctr">
              <a:lnSpc>
                <a:spcPts val="3360"/>
              </a:lnSpc>
            </a:pPr>
            <a:endParaRPr/>
          </a:p>
        </p:txBody>
      </p:sp>
      <p:sp>
        <p:nvSpPr>
          <p:cNvPr id="27" name="Freeform 3">
            <a:extLst>
              <a:ext uri="{FF2B5EF4-FFF2-40B4-BE49-F238E27FC236}">
                <a16:creationId xmlns:a16="http://schemas.microsoft.com/office/drawing/2014/main" id="{5A7AAEA0-EC1E-B2E9-8392-2702E119FB04}"/>
              </a:ext>
            </a:extLst>
          </p:cNvPr>
          <p:cNvSpPr/>
          <p:nvPr/>
        </p:nvSpPr>
        <p:spPr>
          <a:xfrm rot="10800000" flipH="1">
            <a:off x="92597" y="4349745"/>
            <a:ext cx="12905774" cy="2508251"/>
          </a:xfrm>
          <a:custGeom>
            <a:avLst/>
            <a:gdLst/>
            <a:ahLst/>
            <a:cxnLst/>
            <a:rect l="l" t="t" r="r" b="b"/>
            <a:pathLst>
              <a:path w="19411500" h="17540937">
                <a:moveTo>
                  <a:pt x="0" y="0"/>
                </a:moveTo>
                <a:lnTo>
                  <a:pt x="19411501" y="0"/>
                </a:lnTo>
                <a:lnTo>
                  <a:pt x="19411501" y="17540938"/>
                </a:lnTo>
                <a:lnTo>
                  <a:pt x="0" y="17540938"/>
                </a:lnTo>
                <a:lnTo>
                  <a:pt x="0" y="0"/>
                </a:lnTo>
                <a:close/>
              </a:path>
            </a:pathLst>
          </a:custGeom>
          <a:blipFill>
            <a:blip r:embed="rId4">
              <a:extLst>
                <a:ext uri="{96DAC541-7B7A-43D3-8B79-37D633B846F1}">
                  <asvg:svgBlip xmlns:asvg="http://schemas.microsoft.com/office/drawing/2016/SVG/main" r:embed="rId5"/>
                </a:ext>
              </a:extLst>
            </a:blip>
            <a:stretch>
              <a:fillRect t="-390369"/>
            </a:stretch>
          </a:blipFill>
        </p:spPr>
      </p:sp>
      <p:sp>
        <p:nvSpPr>
          <p:cNvPr id="33" name="橢圓 32">
            <a:extLst>
              <a:ext uri="{FF2B5EF4-FFF2-40B4-BE49-F238E27FC236}">
                <a16:creationId xmlns:a16="http://schemas.microsoft.com/office/drawing/2014/main" id="{D3437791-A61D-070D-D48B-BB2D437F5C28}"/>
              </a:ext>
            </a:extLst>
          </p:cNvPr>
          <p:cNvSpPr/>
          <p:nvPr/>
        </p:nvSpPr>
        <p:spPr>
          <a:xfrm>
            <a:off x="778562" y="202018"/>
            <a:ext cx="1318139" cy="1336668"/>
          </a:xfrm>
          <a:prstGeom prst="ellipse">
            <a:avLst/>
          </a:prstGeom>
          <a:solidFill>
            <a:srgbClr val="8BC9BE"/>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 name="文字方塊 12">
            <a:extLst>
              <a:ext uri="{FF2B5EF4-FFF2-40B4-BE49-F238E27FC236}">
                <a16:creationId xmlns:a16="http://schemas.microsoft.com/office/drawing/2014/main" id="{602A0C83-EF15-61CA-E416-5AF1E4232166}"/>
              </a:ext>
            </a:extLst>
          </p:cNvPr>
          <p:cNvSpPr txBox="1"/>
          <p:nvPr/>
        </p:nvSpPr>
        <p:spPr>
          <a:xfrm>
            <a:off x="2176144" y="506397"/>
            <a:ext cx="7208178" cy="769441"/>
          </a:xfrm>
          <a:prstGeom prst="rect">
            <a:avLst/>
          </a:prstGeom>
          <a:noFill/>
        </p:spPr>
        <p:txBody>
          <a:bodyPr wrap="square" rtlCol="0">
            <a:spAutoFit/>
          </a:bodyPr>
          <a:lstStyle/>
          <a:p>
            <a:r>
              <a:rPr lang="en-US" altLang="zh-TW" sz="4400" b="1" dirty="0">
                <a:solidFill>
                  <a:srgbClr val="008080"/>
                </a:solidFill>
                <a:latin typeface="Bahnschrift SemiBold SemiConden" panose="020B0502040204020203" pitchFamily="34" charset="0"/>
                <a:ea typeface="微軟正黑體" panose="020B0604030504040204" pitchFamily="34" charset="-120"/>
              </a:rPr>
              <a:t>ISO 14064</a:t>
            </a:r>
            <a:r>
              <a:rPr lang="zh-TW" altLang="en-US" sz="4400" b="1" dirty="0">
                <a:solidFill>
                  <a:srgbClr val="008080"/>
                </a:solidFill>
                <a:latin typeface="Bahnschrift SemiBold SemiConden" panose="020B0502040204020203" pitchFamily="34" charset="0"/>
                <a:ea typeface="微軟正黑體" panose="020B0604030504040204" pitchFamily="34" charset="-120"/>
              </a:rPr>
              <a:t> </a:t>
            </a:r>
            <a:r>
              <a:rPr lang="en-US" altLang="zh-TW" sz="4400" b="1" dirty="0">
                <a:solidFill>
                  <a:srgbClr val="008080"/>
                </a:solidFill>
                <a:latin typeface="Bahnschrift SemiBold SemiConden" panose="020B0502040204020203" pitchFamily="34" charset="0"/>
                <a:ea typeface="微軟正黑體" panose="020B0604030504040204" pitchFamily="34" charset="-120"/>
              </a:rPr>
              <a:t>&amp;</a:t>
            </a:r>
            <a:r>
              <a:rPr lang="zh-TW" altLang="en-US" sz="4400" b="1" dirty="0">
                <a:solidFill>
                  <a:srgbClr val="008080"/>
                </a:solidFill>
                <a:latin typeface="Bahnschrift SemiBold SemiConden" panose="020B0502040204020203" pitchFamily="34" charset="0"/>
                <a:ea typeface="微軟正黑體" panose="020B0604030504040204" pitchFamily="34" charset="-120"/>
              </a:rPr>
              <a:t> </a:t>
            </a:r>
            <a:r>
              <a:rPr lang="en-US" altLang="zh-TW" sz="4400" b="1" dirty="0">
                <a:solidFill>
                  <a:srgbClr val="008080"/>
                </a:solidFill>
                <a:latin typeface="Bahnschrift SemiBold SemiConden" panose="020B0502040204020203" pitchFamily="34" charset="0"/>
                <a:ea typeface="微軟正黑體" panose="020B0604030504040204" pitchFamily="34" charset="-120"/>
              </a:rPr>
              <a:t>GHG Protocol</a:t>
            </a:r>
          </a:p>
        </p:txBody>
      </p:sp>
      <p:pic>
        <p:nvPicPr>
          <p:cNvPr id="14" name="Picture 26" descr="Air quality icon">
            <a:extLst>
              <a:ext uri="{FF2B5EF4-FFF2-40B4-BE49-F238E27FC236}">
                <a16:creationId xmlns:a16="http://schemas.microsoft.com/office/drawing/2014/main" id="{3C56C2E8-C52F-6635-67A7-1E625210FF75}"/>
              </a:ext>
            </a:extLst>
          </p:cNvPr>
          <p:cNvPicPr>
            <a:picLocks noChangeAspect="1" noChangeArrowheads="1"/>
          </p:cNvPicPr>
          <p:nvPr/>
        </p:nvPicPr>
        <p:blipFill>
          <a:blip r:embed="rId6">
            <a:biLevel thresh="25000"/>
            <a:extLst>
              <a:ext uri="{28A0092B-C50C-407E-A947-70E740481C1C}">
                <a14:useLocalDpi xmlns:a14="http://schemas.microsoft.com/office/drawing/2010/main" val="0"/>
              </a:ext>
            </a:extLst>
          </a:blip>
          <a:srcRect/>
          <a:stretch>
            <a:fillRect/>
          </a:stretch>
        </p:blipFill>
        <p:spPr bwMode="auto">
          <a:xfrm>
            <a:off x="1060700" y="478170"/>
            <a:ext cx="799816" cy="799816"/>
          </a:xfrm>
          <a:prstGeom prst="rect">
            <a:avLst/>
          </a:prstGeom>
          <a:noFill/>
          <a:extLst>
            <a:ext uri="{909E8E84-426E-40DD-AFC4-6F175D3DCCD1}">
              <a14:hiddenFill xmlns:a14="http://schemas.microsoft.com/office/drawing/2010/main">
                <a:solidFill>
                  <a:srgbClr val="FFFFFF"/>
                </a:solidFill>
              </a14:hiddenFill>
            </a:ext>
          </a:extLst>
        </p:spPr>
      </p:pic>
      <p:sp>
        <p:nvSpPr>
          <p:cNvPr id="36" name="橢圓 35">
            <a:extLst>
              <a:ext uri="{FF2B5EF4-FFF2-40B4-BE49-F238E27FC236}">
                <a16:creationId xmlns:a16="http://schemas.microsoft.com/office/drawing/2014/main" id="{5D069272-3C97-9138-A5DC-288337318FBB}"/>
              </a:ext>
            </a:extLst>
          </p:cNvPr>
          <p:cNvSpPr/>
          <p:nvPr/>
        </p:nvSpPr>
        <p:spPr>
          <a:xfrm>
            <a:off x="964980" y="4460141"/>
            <a:ext cx="360000" cy="360000"/>
          </a:xfrm>
          <a:prstGeom prst="ellipse">
            <a:avLst/>
          </a:prstGeom>
          <a:solidFill>
            <a:srgbClr val="007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37" name="橢圓 36">
            <a:extLst>
              <a:ext uri="{FF2B5EF4-FFF2-40B4-BE49-F238E27FC236}">
                <a16:creationId xmlns:a16="http://schemas.microsoft.com/office/drawing/2014/main" id="{7F26301B-4666-F07F-815D-A3834BCE7E46}"/>
              </a:ext>
            </a:extLst>
          </p:cNvPr>
          <p:cNvSpPr/>
          <p:nvPr/>
        </p:nvSpPr>
        <p:spPr>
          <a:xfrm>
            <a:off x="966530" y="1706911"/>
            <a:ext cx="360000" cy="360000"/>
          </a:xfrm>
          <a:prstGeom prst="ellipse">
            <a:avLst/>
          </a:prstGeom>
          <a:solidFill>
            <a:srgbClr val="8BC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p>
        </p:txBody>
      </p:sp>
      <p:sp>
        <p:nvSpPr>
          <p:cNvPr id="38" name="文字方塊 37">
            <a:extLst>
              <a:ext uri="{FF2B5EF4-FFF2-40B4-BE49-F238E27FC236}">
                <a16:creationId xmlns:a16="http://schemas.microsoft.com/office/drawing/2014/main" id="{3BF1A18C-3440-5FB3-98CB-BA74F10DDAAD}"/>
              </a:ext>
            </a:extLst>
          </p:cNvPr>
          <p:cNvSpPr txBox="1"/>
          <p:nvPr/>
        </p:nvSpPr>
        <p:spPr>
          <a:xfrm>
            <a:off x="1339170" y="2027326"/>
            <a:ext cx="5351226" cy="2246769"/>
          </a:xfrm>
          <a:prstGeom prst="rect">
            <a:avLst/>
          </a:prstGeom>
          <a:noFill/>
        </p:spPr>
        <p:txBody>
          <a:bodyPr wrap="square" rtlCol="0">
            <a:spAutoFit/>
          </a:bodyPr>
          <a:lstStyle/>
          <a:p>
            <a:r>
              <a:rPr lang="en-US" altLang="zh-TW" sz="2000" dirty="0">
                <a:latin typeface="Bahnschrift SemiBold SemiConden" panose="020B0502040204020203" pitchFamily="34" charset="0"/>
                <a:ea typeface="微軟正黑體" panose="020B0604030504040204" pitchFamily="34" charset="-120"/>
              </a:rPr>
              <a:t>Scope 1 Direct emission</a:t>
            </a:r>
          </a:p>
          <a:p>
            <a:pPr algn="just"/>
            <a:r>
              <a:rPr lang="en-US" altLang="zh-TW" sz="1600" dirty="0">
                <a:latin typeface="Bahnschrift Light Condensed" panose="020B0502040204020203" pitchFamily="34" charset="0"/>
                <a:ea typeface="微軟正黑體" panose="020B0604030504040204" pitchFamily="34" charset="-120"/>
              </a:rPr>
              <a:t>GHG emission associated with fuel combustion in boilers, furnaces, vehicles.</a:t>
            </a:r>
          </a:p>
          <a:p>
            <a:r>
              <a:rPr lang="en-US" altLang="zh-TW" sz="2000" dirty="0">
                <a:latin typeface="Bahnschrift SemiBold SemiConden" panose="020B0502040204020203" pitchFamily="34" charset="0"/>
                <a:ea typeface="微軟正黑體" panose="020B0604030504040204" pitchFamily="34" charset="-120"/>
              </a:rPr>
              <a:t>Scope 2 Energy indirect emission </a:t>
            </a:r>
          </a:p>
          <a:p>
            <a:pPr algn="just"/>
            <a:r>
              <a:rPr lang="en-US" altLang="zh-TW" sz="1600" dirty="0">
                <a:latin typeface="Bahnschrift Light Condensed" panose="020B0502040204020203" pitchFamily="34" charset="0"/>
                <a:ea typeface="微軟正黑體" panose="020B0604030504040204" pitchFamily="34" charset="-120"/>
              </a:rPr>
              <a:t>GHG emissions associated with the purchase of electricity, steam, heat or cooling …etc. energy use.</a:t>
            </a:r>
          </a:p>
          <a:p>
            <a:r>
              <a:rPr lang="en-US" altLang="zh-TW" sz="2000" dirty="0">
                <a:latin typeface="Bahnschrift SemiBold SemiConden" panose="020B0502040204020203" pitchFamily="34" charset="0"/>
                <a:ea typeface="微軟正黑體" panose="020B0604030504040204" pitchFamily="34" charset="-120"/>
              </a:rPr>
              <a:t>Scope 3 Other indirect emission (C2~C7)</a:t>
            </a:r>
          </a:p>
          <a:p>
            <a:pPr algn="just"/>
            <a:r>
              <a:rPr lang="en-US" altLang="zh-TW" sz="1600" dirty="0">
                <a:latin typeface="Bahnschrift Light Condensed" panose="020B0502040204020203" pitchFamily="34" charset="0"/>
                <a:ea typeface="微軟正黑體" panose="020B0604030504040204" pitchFamily="34" charset="-120"/>
              </a:rPr>
              <a:t>All indirect emissions (not included in Scope 2) including both upstream and downstream emissions. </a:t>
            </a:r>
          </a:p>
        </p:txBody>
      </p:sp>
      <p:sp>
        <p:nvSpPr>
          <p:cNvPr id="39" name="文字方塊 38">
            <a:extLst>
              <a:ext uri="{FF2B5EF4-FFF2-40B4-BE49-F238E27FC236}">
                <a16:creationId xmlns:a16="http://schemas.microsoft.com/office/drawing/2014/main" id="{4CC6591D-FCB1-4E52-7CB3-67A14F1C9D14}"/>
              </a:ext>
            </a:extLst>
          </p:cNvPr>
          <p:cNvSpPr txBox="1"/>
          <p:nvPr/>
        </p:nvSpPr>
        <p:spPr>
          <a:xfrm>
            <a:off x="1339170" y="1578868"/>
            <a:ext cx="2585744" cy="523220"/>
          </a:xfrm>
          <a:prstGeom prst="rect">
            <a:avLst/>
          </a:prstGeom>
          <a:noFill/>
        </p:spPr>
        <p:txBody>
          <a:bodyPr wrap="square" rtlCol="0">
            <a:spAutoFit/>
          </a:bodyPr>
          <a:lstStyle/>
          <a:p>
            <a:r>
              <a:rPr lang="en-US" altLang="zh-TW" sz="2800" b="1" dirty="0">
                <a:solidFill>
                  <a:srgbClr val="8BC9BE"/>
                </a:solidFill>
                <a:latin typeface="Bahnschrift SemiBold SemiConden" panose="020B0502040204020203" pitchFamily="34" charset="0"/>
                <a:ea typeface="微軟正黑體" panose="020B0604030504040204" pitchFamily="34" charset="-120"/>
              </a:rPr>
              <a:t>Scope</a:t>
            </a:r>
          </a:p>
        </p:txBody>
      </p:sp>
      <p:sp>
        <p:nvSpPr>
          <p:cNvPr id="3" name="投影片編號版面配置區 2">
            <a:extLst>
              <a:ext uri="{FF2B5EF4-FFF2-40B4-BE49-F238E27FC236}">
                <a16:creationId xmlns:a16="http://schemas.microsoft.com/office/drawing/2014/main" id="{0133D13E-296B-56F2-F137-19B3CB394DD4}"/>
              </a:ext>
            </a:extLst>
          </p:cNvPr>
          <p:cNvSpPr>
            <a:spLocks noGrp="1"/>
          </p:cNvSpPr>
          <p:nvPr>
            <p:ph type="sldNum" sz="quarter" idx="12"/>
          </p:nvPr>
        </p:nvSpPr>
        <p:spPr/>
        <p:txBody>
          <a:bodyPr/>
          <a:lstStyle/>
          <a:p>
            <a:fld id="{D797EE72-3C49-4BAA-B414-ED607141EC72}" type="slidenum">
              <a:rPr lang="zh-TW" altLang="en-US" smtClean="0"/>
              <a:t>10</a:t>
            </a:fld>
            <a:endParaRPr lang="zh-TW" altLang="en-US"/>
          </a:p>
        </p:txBody>
      </p:sp>
      <p:grpSp>
        <p:nvGrpSpPr>
          <p:cNvPr id="15" name="群組 14">
            <a:extLst>
              <a:ext uri="{FF2B5EF4-FFF2-40B4-BE49-F238E27FC236}">
                <a16:creationId xmlns:a16="http://schemas.microsoft.com/office/drawing/2014/main" id="{B30B8915-A727-A2CE-2C36-085196626F76}"/>
              </a:ext>
            </a:extLst>
          </p:cNvPr>
          <p:cNvGrpSpPr/>
          <p:nvPr/>
        </p:nvGrpSpPr>
        <p:grpSpPr>
          <a:xfrm>
            <a:off x="7049892" y="2102088"/>
            <a:ext cx="4702924" cy="3731263"/>
            <a:chOff x="458332" y="3761056"/>
            <a:chExt cx="3647140" cy="2893612"/>
          </a:xfrm>
        </p:grpSpPr>
        <p:pic>
          <p:nvPicPr>
            <p:cNvPr id="4" name="圖片 3">
              <a:extLst>
                <a:ext uri="{FF2B5EF4-FFF2-40B4-BE49-F238E27FC236}">
                  <a16:creationId xmlns:a16="http://schemas.microsoft.com/office/drawing/2014/main" id="{71425910-221E-35BF-3E61-7F2015F7B384}"/>
                </a:ext>
              </a:extLst>
            </p:cNvPr>
            <p:cNvPicPr>
              <a:picLocks noChangeAspect="1"/>
            </p:cNvPicPr>
            <p:nvPr/>
          </p:nvPicPr>
          <p:blipFill>
            <a:blip r:embed="rId7"/>
            <a:stretch>
              <a:fillRect/>
            </a:stretch>
          </p:blipFill>
          <p:spPr>
            <a:xfrm>
              <a:off x="458332" y="3761056"/>
              <a:ext cx="1636979" cy="2326690"/>
            </a:xfrm>
            <a:prstGeom prst="rect">
              <a:avLst/>
            </a:prstGeom>
            <a:effectLst>
              <a:outerShdw blurRad="50800" dist="38100" dir="2700000" algn="tl" rotWithShape="0">
                <a:prstClr val="black">
                  <a:alpha val="40000"/>
                </a:prstClr>
              </a:outerShdw>
            </a:effectLst>
          </p:spPr>
        </p:pic>
        <p:pic>
          <p:nvPicPr>
            <p:cNvPr id="5" name="圖片 4">
              <a:extLst>
                <a:ext uri="{FF2B5EF4-FFF2-40B4-BE49-F238E27FC236}">
                  <a16:creationId xmlns:a16="http://schemas.microsoft.com/office/drawing/2014/main" id="{647A838A-32A5-B342-F705-A471CF8BB53A}"/>
                </a:ext>
              </a:extLst>
            </p:cNvPr>
            <p:cNvPicPr>
              <a:picLocks noChangeAspect="1"/>
            </p:cNvPicPr>
            <p:nvPr/>
          </p:nvPicPr>
          <p:blipFill>
            <a:blip r:embed="rId8"/>
            <a:stretch>
              <a:fillRect/>
            </a:stretch>
          </p:blipFill>
          <p:spPr>
            <a:xfrm>
              <a:off x="2461046" y="3770344"/>
              <a:ext cx="1644426" cy="2326691"/>
            </a:xfrm>
            <a:prstGeom prst="rect">
              <a:avLst/>
            </a:prstGeom>
            <a:effectLst>
              <a:outerShdw blurRad="50800" dist="38100" dir="2700000" algn="tl" rotWithShape="0">
                <a:prstClr val="black">
                  <a:alpha val="40000"/>
                </a:prstClr>
              </a:outerShdw>
            </a:effectLst>
          </p:spPr>
        </p:pic>
        <p:grpSp>
          <p:nvGrpSpPr>
            <p:cNvPr id="6" name="群組 5">
              <a:extLst>
                <a:ext uri="{FF2B5EF4-FFF2-40B4-BE49-F238E27FC236}">
                  <a16:creationId xmlns:a16="http://schemas.microsoft.com/office/drawing/2014/main" id="{A2B0B75E-46BF-8D4E-3C30-D7BFB7A6EA2D}"/>
                </a:ext>
              </a:extLst>
            </p:cNvPr>
            <p:cNvGrpSpPr/>
            <p:nvPr/>
          </p:nvGrpSpPr>
          <p:grpSpPr>
            <a:xfrm>
              <a:off x="549400" y="6123194"/>
              <a:ext cx="1651413" cy="531474"/>
              <a:chOff x="1983714" y="5521296"/>
              <a:chExt cx="2747847" cy="995243"/>
            </a:xfrm>
          </p:grpSpPr>
          <p:pic>
            <p:nvPicPr>
              <p:cNvPr id="7" name="圖片 6">
                <a:extLst>
                  <a:ext uri="{FF2B5EF4-FFF2-40B4-BE49-F238E27FC236}">
                    <a16:creationId xmlns:a16="http://schemas.microsoft.com/office/drawing/2014/main" id="{62C2E1E0-DA06-C2E7-8431-DE79B694082A}"/>
                  </a:ext>
                </a:extLst>
              </p:cNvPr>
              <p:cNvPicPr>
                <a:picLocks noChangeAspect="1"/>
              </p:cNvPicPr>
              <p:nvPr/>
            </p:nvPicPr>
            <p:blipFill>
              <a:blip r:embed="rId9"/>
              <a:stretch>
                <a:fillRect/>
              </a:stretch>
            </p:blipFill>
            <p:spPr>
              <a:xfrm>
                <a:off x="1983714" y="5652995"/>
                <a:ext cx="1172032" cy="731847"/>
              </a:xfrm>
              <a:prstGeom prst="rect">
                <a:avLst/>
              </a:prstGeom>
            </p:spPr>
          </p:pic>
          <p:sp>
            <p:nvSpPr>
              <p:cNvPr id="8" name="文字方塊 7">
                <a:extLst>
                  <a:ext uri="{FF2B5EF4-FFF2-40B4-BE49-F238E27FC236}">
                    <a16:creationId xmlns:a16="http://schemas.microsoft.com/office/drawing/2014/main" id="{4770B239-510F-556E-39C9-3285AD997EA6}"/>
                  </a:ext>
                </a:extLst>
              </p:cNvPr>
              <p:cNvSpPr txBox="1"/>
              <p:nvPr/>
            </p:nvSpPr>
            <p:spPr>
              <a:xfrm>
                <a:off x="2966189" y="5521296"/>
                <a:ext cx="1765372" cy="995243"/>
              </a:xfrm>
              <a:prstGeom prst="rect">
                <a:avLst/>
              </a:prstGeom>
              <a:noFill/>
            </p:spPr>
            <p:txBody>
              <a:bodyPr wrap="none" rtlCol="0">
                <a:spAutoFit/>
              </a:bodyPr>
              <a:lstStyle/>
              <a:p>
                <a:r>
                  <a:rPr lang="en-US" altLang="zh-TW" sz="3600" dirty="0">
                    <a:solidFill>
                      <a:srgbClr val="115FB3"/>
                    </a:solidFill>
                    <a:latin typeface="Aharoni" panose="02010803020104030203" pitchFamily="2" charset="-79"/>
                    <a:cs typeface="Aharoni" panose="02010803020104030203" pitchFamily="2" charset="-79"/>
                  </a:rPr>
                  <a:t>14064</a:t>
                </a:r>
                <a:endParaRPr lang="zh-TW" altLang="en-US" sz="3200" dirty="0">
                  <a:solidFill>
                    <a:srgbClr val="115FB3"/>
                  </a:solidFill>
                  <a:latin typeface="Aharoni" panose="02010803020104030203" pitchFamily="2" charset="-79"/>
                  <a:cs typeface="Aharoni" panose="02010803020104030203" pitchFamily="2" charset="-79"/>
                </a:endParaRPr>
              </a:p>
            </p:txBody>
          </p:sp>
        </p:grpSp>
        <p:pic>
          <p:nvPicPr>
            <p:cNvPr id="9" name="Picture 2" descr="File:GHG Protocol Logo.svg - Wikimedia Commons">
              <a:extLst>
                <a:ext uri="{FF2B5EF4-FFF2-40B4-BE49-F238E27FC236}">
                  <a16:creationId xmlns:a16="http://schemas.microsoft.com/office/drawing/2014/main" id="{01E3EAEE-60E1-EE9E-3CD2-B05F10F974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2660" y="6181983"/>
              <a:ext cx="1561198" cy="4342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0" name="文字方塊 9">
            <a:extLst>
              <a:ext uri="{FF2B5EF4-FFF2-40B4-BE49-F238E27FC236}">
                <a16:creationId xmlns:a16="http://schemas.microsoft.com/office/drawing/2014/main" id="{04630D4B-CDF8-8E78-5617-F8659CF8BEFD}"/>
              </a:ext>
            </a:extLst>
          </p:cNvPr>
          <p:cNvSpPr txBox="1"/>
          <p:nvPr/>
        </p:nvSpPr>
        <p:spPr>
          <a:xfrm>
            <a:off x="1342642" y="4362226"/>
            <a:ext cx="2210664" cy="523220"/>
          </a:xfrm>
          <a:prstGeom prst="rect">
            <a:avLst/>
          </a:prstGeom>
          <a:noFill/>
        </p:spPr>
        <p:txBody>
          <a:bodyPr wrap="square" rtlCol="0">
            <a:spAutoFit/>
          </a:bodyPr>
          <a:lstStyle/>
          <a:p>
            <a:r>
              <a:rPr lang="en-US" altLang="zh-TW" sz="2800" b="1" dirty="0">
                <a:solidFill>
                  <a:srgbClr val="397B72"/>
                </a:solidFill>
                <a:latin typeface="Bahnschrift SemiBold SemiConden" panose="020B0502040204020203" pitchFamily="34" charset="0"/>
                <a:ea typeface="微軟正黑體" panose="020B0604030504040204" pitchFamily="34" charset="-120"/>
              </a:rPr>
              <a:t>Boundary</a:t>
            </a:r>
          </a:p>
        </p:txBody>
      </p:sp>
      <p:sp>
        <p:nvSpPr>
          <p:cNvPr id="11" name="文字方塊 10">
            <a:extLst>
              <a:ext uri="{FF2B5EF4-FFF2-40B4-BE49-F238E27FC236}">
                <a16:creationId xmlns:a16="http://schemas.microsoft.com/office/drawing/2014/main" id="{D599836D-82F9-3B26-B827-A04217198EDE}"/>
              </a:ext>
            </a:extLst>
          </p:cNvPr>
          <p:cNvSpPr txBox="1"/>
          <p:nvPr/>
        </p:nvSpPr>
        <p:spPr>
          <a:xfrm>
            <a:off x="1354030" y="4794034"/>
            <a:ext cx="5615729" cy="1446550"/>
          </a:xfrm>
          <a:prstGeom prst="rect">
            <a:avLst/>
          </a:prstGeom>
          <a:noFill/>
        </p:spPr>
        <p:txBody>
          <a:bodyPr wrap="square" rtlCol="0">
            <a:spAutoFit/>
          </a:bodyPr>
          <a:lstStyle/>
          <a:p>
            <a:r>
              <a:rPr lang="en-US" altLang="zh-TW" sz="2000" dirty="0">
                <a:latin typeface="Bahnschrift SemiBold SemiConden" panose="020B0502040204020203" pitchFamily="34" charset="0"/>
                <a:ea typeface="微軟正黑體" panose="020B0604030504040204" pitchFamily="34" charset="-120"/>
              </a:rPr>
              <a:t>Onshore</a:t>
            </a:r>
          </a:p>
          <a:p>
            <a:pPr marL="342900" indent="-342900">
              <a:buFont typeface="Arial" panose="020B0604020202020204" pitchFamily="34" charset="0"/>
              <a:buChar char="•"/>
            </a:pPr>
            <a:r>
              <a:rPr lang="en-US" altLang="zh-TW" sz="1600" dirty="0">
                <a:latin typeface="Bahnschrift Light Condensed" panose="020B0502040204020203" pitchFamily="34" charset="0"/>
                <a:ea typeface="微軟正黑體" panose="020B0604030504040204" pitchFamily="34" charset="-120"/>
              </a:rPr>
              <a:t>EMC</a:t>
            </a:r>
            <a:r>
              <a:rPr lang="zh-TW" altLang="en-US" sz="1600" dirty="0">
                <a:latin typeface="Bahnschrift Light Condensed" panose="020B0502040204020203" pitchFamily="34" charset="0"/>
                <a:ea typeface="微軟正黑體" panose="020B0604030504040204" pitchFamily="34" charset="-120"/>
              </a:rPr>
              <a:t> </a:t>
            </a:r>
            <a:r>
              <a:rPr lang="en-US" altLang="zh-TW" sz="1600" dirty="0">
                <a:latin typeface="Bahnschrift Light Condensed" panose="020B0502040204020203" pitchFamily="34" charset="0"/>
                <a:ea typeface="微軟正黑體" panose="020B0604030504040204" pitchFamily="34" charset="-120"/>
              </a:rPr>
              <a:t>and its subsidiaries in consolidated financial statement</a:t>
            </a:r>
          </a:p>
          <a:p>
            <a:endParaRPr lang="en-US" altLang="zh-TW" sz="1600" dirty="0">
              <a:latin typeface="Bahnschrift Light Condensed" panose="020B0502040204020203" pitchFamily="34" charset="0"/>
              <a:ea typeface="微軟正黑體" panose="020B0604030504040204" pitchFamily="34" charset="-120"/>
            </a:endParaRPr>
          </a:p>
          <a:p>
            <a:r>
              <a:rPr lang="en-US" altLang="zh-TW" sz="2000" dirty="0">
                <a:latin typeface="Bahnschrift SemiBold SemiConden" panose="020B0502040204020203" pitchFamily="34" charset="0"/>
                <a:ea typeface="微軟正黑體" panose="020B0604030504040204" pitchFamily="34" charset="-120"/>
              </a:rPr>
              <a:t>Onboard</a:t>
            </a:r>
          </a:p>
          <a:p>
            <a:pPr marL="285750" indent="-285750">
              <a:buFont typeface="Arial" panose="020B0604020202020204" pitchFamily="34" charset="0"/>
              <a:buChar char="•"/>
            </a:pPr>
            <a:r>
              <a:rPr lang="en-US" altLang="zh-TW" sz="1600" dirty="0">
                <a:latin typeface="Bahnschrift Light Condensed" panose="020B0502040204020203" pitchFamily="34" charset="0"/>
                <a:ea typeface="微軟正黑體" panose="020B0604030504040204" pitchFamily="34" charset="-120"/>
              </a:rPr>
              <a:t>Operating container vessels under Evergreen</a:t>
            </a:r>
          </a:p>
        </p:txBody>
      </p:sp>
    </p:spTree>
    <p:extLst>
      <p:ext uri="{BB962C8B-B14F-4D97-AF65-F5344CB8AC3E}">
        <p14:creationId xmlns:p14="http://schemas.microsoft.com/office/powerpoint/2010/main" val="498379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C6550BB-8B5F-4B04-BA0B-DC0186B8ABC2}"/>
              </a:ext>
            </a:extLst>
          </p:cNvPr>
          <p:cNvSpPr/>
          <p:nvPr/>
        </p:nvSpPr>
        <p:spPr>
          <a:xfrm>
            <a:off x="1" y="0"/>
            <a:ext cx="12191999"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sp>
      <p:sp>
        <p:nvSpPr>
          <p:cNvPr id="26" name="Freeform 2">
            <a:extLst>
              <a:ext uri="{FF2B5EF4-FFF2-40B4-BE49-F238E27FC236}">
                <a16:creationId xmlns:a16="http://schemas.microsoft.com/office/drawing/2014/main" id="{724C5307-AFFA-AE5F-2679-37B0E6C43A03}"/>
              </a:ext>
            </a:extLst>
          </p:cNvPr>
          <p:cNvSpPr/>
          <p:nvPr/>
        </p:nvSpPr>
        <p:spPr>
          <a:xfrm rot="10800000" flipH="1">
            <a:off x="6799876" y="-10160"/>
            <a:ext cx="5392123" cy="5824141"/>
          </a:xfrm>
          <a:custGeom>
            <a:avLst/>
            <a:gdLst/>
            <a:ahLst/>
            <a:cxnLst/>
            <a:rect l="l" t="t" r="r" b="b"/>
            <a:pathLst>
              <a:path w="10319008" h="9324631">
                <a:moveTo>
                  <a:pt x="10319008" y="0"/>
                </a:moveTo>
                <a:lnTo>
                  <a:pt x="0" y="0"/>
                </a:lnTo>
                <a:lnTo>
                  <a:pt x="0" y="9324631"/>
                </a:lnTo>
                <a:lnTo>
                  <a:pt x="10319008" y="9324631"/>
                </a:lnTo>
                <a:lnTo>
                  <a:pt x="10319008" y="0"/>
                </a:lnTo>
                <a:close/>
              </a:path>
            </a:pathLst>
          </a:custGeom>
          <a:blipFill>
            <a:blip r:embed="rId4">
              <a:extLst>
                <a:ext uri="{96DAC541-7B7A-43D3-8B79-37D633B846F1}">
                  <asvg:svgBlip xmlns:asvg="http://schemas.microsoft.com/office/drawing/2016/SVG/main" r:embed="rId5"/>
                </a:ext>
              </a:extLst>
            </a:blip>
            <a:stretch>
              <a:fillRect t="1" r="-91372" b="-60103"/>
            </a:stretch>
          </a:blipFill>
        </p:spPr>
      </p:sp>
      <p:sp>
        <p:nvSpPr>
          <p:cNvPr id="25" name="橢圓 24">
            <a:extLst>
              <a:ext uri="{FF2B5EF4-FFF2-40B4-BE49-F238E27FC236}">
                <a16:creationId xmlns:a16="http://schemas.microsoft.com/office/drawing/2014/main" id="{9A2DEEDC-4F31-A8F0-EEA1-B016794937F2}"/>
              </a:ext>
            </a:extLst>
          </p:cNvPr>
          <p:cNvSpPr/>
          <p:nvPr/>
        </p:nvSpPr>
        <p:spPr>
          <a:xfrm>
            <a:off x="353325" y="174885"/>
            <a:ext cx="1212455" cy="1212455"/>
          </a:xfrm>
          <a:prstGeom prst="ellipse">
            <a:avLst/>
          </a:prstGeom>
          <a:solidFill>
            <a:srgbClr val="00747B"/>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29">
            <a:extLst>
              <a:ext uri="{FF2B5EF4-FFF2-40B4-BE49-F238E27FC236}">
                <a16:creationId xmlns:a16="http://schemas.microsoft.com/office/drawing/2014/main" id="{42D7894D-BAAD-E9A5-A149-F79CAE001B5C}"/>
              </a:ext>
            </a:extLst>
          </p:cNvPr>
          <p:cNvSpPr txBox="1"/>
          <p:nvPr/>
        </p:nvSpPr>
        <p:spPr>
          <a:xfrm>
            <a:off x="1655650" y="365269"/>
            <a:ext cx="7208178" cy="769441"/>
          </a:xfrm>
          <a:prstGeom prst="rect">
            <a:avLst/>
          </a:prstGeom>
          <a:noFill/>
        </p:spPr>
        <p:txBody>
          <a:bodyPr wrap="square" rtlCol="0">
            <a:spAutoFit/>
          </a:bodyPr>
          <a:lstStyle/>
          <a:p>
            <a:r>
              <a:rPr lang="en-US" altLang="zh-TW" sz="4400" b="1" dirty="0">
                <a:solidFill>
                  <a:srgbClr val="008080"/>
                </a:solidFill>
                <a:latin typeface="Bahnschrift SemiBold SemiConden" panose="020B0502040204020203" pitchFamily="34" charset="0"/>
                <a:ea typeface="微軟正黑體" panose="020B0604030504040204" pitchFamily="34" charset="-120"/>
              </a:rPr>
              <a:t>ISO 14067 Carbon Footprint</a:t>
            </a:r>
          </a:p>
        </p:txBody>
      </p:sp>
      <p:pic>
        <p:nvPicPr>
          <p:cNvPr id="31" name="Picture 24" descr="Carbon footprint icon">
            <a:extLst>
              <a:ext uri="{FF2B5EF4-FFF2-40B4-BE49-F238E27FC236}">
                <a16:creationId xmlns:a16="http://schemas.microsoft.com/office/drawing/2014/main" id="{682BD66C-1ABC-6D10-98F5-5F699EB7665B}"/>
              </a:ext>
            </a:extLst>
          </p:cNvPr>
          <p:cNvPicPr>
            <a:picLocks noChangeAspect="1" noChangeArrowheads="1"/>
          </p:cNvPicPr>
          <p:nvPr/>
        </p:nvPicPr>
        <p:blipFill>
          <a:blip r:embed="rId6">
            <a:biLevel thresh="25000"/>
            <a:extLst>
              <a:ext uri="{28A0092B-C50C-407E-A947-70E740481C1C}">
                <a14:useLocalDpi xmlns:a14="http://schemas.microsoft.com/office/drawing/2010/main" val="0"/>
              </a:ext>
            </a:extLst>
          </a:blip>
          <a:srcRect/>
          <a:stretch>
            <a:fillRect/>
          </a:stretch>
        </p:blipFill>
        <p:spPr bwMode="auto">
          <a:xfrm>
            <a:off x="659319" y="493686"/>
            <a:ext cx="671865" cy="671865"/>
          </a:xfrm>
          <a:prstGeom prst="rect">
            <a:avLst/>
          </a:prstGeom>
          <a:noFill/>
          <a:extLst>
            <a:ext uri="{909E8E84-426E-40DD-AFC4-6F175D3DCCD1}">
              <a14:hiddenFill xmlns:a14="http://schemas.microsoft.com/office/drawing/2010/main">
                <a:solidFill>
                  <a:srgbClr val="FFFFFF"/>
                </a:solidFill>
              </a14:hiddenFill>
            </a:ext>
          </a:extLst>
        </p:spPr>
      </p:pic>
      <p:sp>
        <p:nvSpPr>
          <p:cNvPr id="54" name="箭號: ＞形 53">
            <a:extLst>
              <a:ext uri="{FF2B5EF4-FFF2-40B4-BE49-F238E27FC236}">
                <a16:creationId xmlns:a16="http://schemas.microsoft.com/office/drawing/2014/main" id="{76949F84-5E81-067D-B344-49D0BA4612E4}"/>
              </a:ext>
            </a:extLst>
          </p:cNvPr>
          <p:cNvSpPr/>
          <p:nvPr/>
        </p:nvSpPr>
        <p:spPr>
          <a:xfrm>
            <a:off x="2545167" y="1589913"/>
            <a:ext cx="3214764" cy="899107"/>
          </a:xfrm>
          <a:prstGeom prst="chevron">
            <a:avLst/>
          </a:prstGeom>
          <a:solidFill>
            <a:srgbClr val="8BC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箭號: ＞形 55">
            <a:extLst>
              <a:ext uri="{FF2B5EF4-FFF2-40B4-BE49-F238E27FC236}">
                <a16:creationId xmlns:a16="http://schemas.microsoft.com/office/drawing/2014/main" id="{9FA90E02-6857-B3B3-A27C-3748648F46C5}"/>
              </a:ext>
            </a:extLst>
          </p:cNvPr>
          <p:cNvSpPr/>
          <p:nvPr/>
        </p:nvSpPr>
        <p:spPr>
          <a:xfrm>
            <a:off x="5469712" y="1589913"/>
            <a:ext cx="3214764" cy="899107"/>
          </a:xfrm>
          <a:prstGeom prst="chevron">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箭號: ＞形 57">
            <a:extLst>
              <a:ext uri="{FF2B5EF4-FFF2-40B4-BE49-F238E27FC236}">
                <a16:creationId xmlns:a16="http://schemas.microsoft.com/office/drawing/2014/main" id="{9D3E5FB9-57A3-643E-9C86-2E6E8D87149A}"/>
              </a:ext>
            </a:extLst>
          </p:cNvPr>
          <p:cNvSpPr/>
          <p:nvPr/>
        </p:nvSpPr>
        <p:spPr>
          <a:xfrm>
            <a:off x="8394257" y="1589913"/>
            <a:ext cx="3214764" cy="899107"/>
          </a:xfrm>
          <a:prstGeom prst="chevron">
            <a:avLst/>
          </a:prstGeom>
          <a:solidFill>
            <a:srgbClr val="17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文字方塊 58">
            <a:extLst>
              <a:ext uri="{FF2B5EF4-FFF2-40B4-BE49-F238E27FC236}">
                <a16:creationId xmlns:a16="http://schemas.microsoft.com/office/drawing/2014/main" id="{0F100D7D-FD6E-C437-9D1E-DC91DBB63D11}"/>
              </a:ext>
            </a:extLst>
          </p:cNvPr>
          <p:cNvSpPr txBox="1"/>
          <p:nvPr/>
        </p:nvSpPr>
        <p:spPr>
          <a:xfrm>
            <a:off x="3611257" y="1842742"/>
            <a:ext cx="1870005" cy="400110"/>
          </a:xfrm>
          <a:prstGeom prst="rect">
            <a:avLst/>
          </a:prstGeom>
          <a:noFill/>
        </p:spPr>
        <p:txBody>
          <a:bodyPr wrap="square" rtlCol="0">
            <a:spAutoFit/>
          </a:bodyPr>
          <a:lstStyle/>
          <a:p>
            <a:pPr algn="ctr"/>
            <a:r>
              <a:rPr lang="en-US" altLang="zh-TW" sz="2000" dirty="0">
                <a:solidFill>
                  <a:schemeClr val="bg1">
                    <a:lumMod val="95000"/>
                  </a:schemeClr>
                </a:solidFill>
                <a:latin typeface="Bahnschrift SemiCondensed" panose="020B0502040204020203" pitchFamily="34" charset="0"/>
                <a:ea typeface="微軟正黑體" panose="020B0604030504040204" pitchFamily="34" charset="-120"/>
              </a:rPr>
              <a:t>Raw Materials </a:t>
            </a:r>
          </a:p>
        </p:txBody>
      </p:sp>
      <p:sp>
        <p:nvSpPr>
          <p:cNvPr id="61" name="文字方塊 60">
            <a:extLst>
              <a:ext uri="{FF2B5EF4-FFF2-40B4-BE49-F238E27FC236}">
                <a16:creationId xmlns:a16="http://schemas.microsoft.com/office/drawing/2014/main" id="{AA9F5D36-18BC-31B5-33C4-12AD3790E570}"/>
              </a:ext>
            </a:extLst>
          </p:cNvPr>
          <p:cNvSpPr txBox="1"/>
          <p:nvPr/>
        </p:nvSpPr>
        <p:spPr>
          <a:xfrm>
            <a:off x="6672915" y="1835445"/>
            <a:ext cx="1870005" cy="400110"/>
          </a:xfrm>
          <a:prstGeom prst="rect">
            <a:avLst/>
          </a:prstGeom>
          <a:noFill/>
        </p:spPr>
        <p:txBody>
          <a:bodyPr wrap="square" rtlCol="0">
            <a:spAutoFit/>
          </a:bodyPr>
          <a:lstStyle/>
          <a:p>
            <a:pPr algn="ctr"/>
            <a:r>
              <a:rPr lang="en-US" altLang="zh-TW" sz="2000" dirty="0">
                <a:solidFill>
                  <a:schemeClr val="bg1">
                    <a:lumMod val="95000"/>
                  </a:schemeClr>
                </a:solidFill>
                <a:latin typeface="Bahnschrift SemiCondensed" panose="020B0502040204020203" pitchFamily="34" charset="0"/>
                <a:ea typeface="微軟正黑體" panose="020B0604030504040204" pitchFamily="34" charset="-120"/>
              </a:rPr>
              <a:t>Service Delivery</a:t>
            </a:r>
          </a:p>
        </p:txBody>
      </p:sp>
      <p:sp>
        <p:nvSpPr>
          <p:cNvPr id="63" name="文字方塊 62">
            <a:extLst>
              <a:ext uri="{FF2B5EF4-FFF2-40B4-BE49-F238E27FC236}">
                <a16:creationId xmlns:a16="http://schemas.microsoft.com/office/drawing/2014/main" id="{E3A2D774-A9F6-BF36-59DD-7AB6F69E4898}"/>
              </a:ext>
            </a:extLst>
          </p:cNvPr>
          <p:cNvSpPr txBox="1"/>
          <p:nvPr/>
        </p:nvSpPr>
        <p:spPr>
          <a:xfrm>
            <a:off x="9277850" y="1842742"/>
            <a:ext cx="2172279" cy="400110"/>
          </a:xfrm>
          <a:prstGeom prst="rect">
            <a:avLst/>
          </a:prstGeom>
          <a:noFill/>
        </p:spPr>
        <p:txBody>
          <a:bodyPr wrap="square" rtlCol="0">
            <a:spAutoFit/>
          </a:bodyPr>
          <a:lstStyle/>
          <a:p>
            <a:pPr algn="ctr"/>
            <a:r>
              <a:rPr lang="en-US" altLang="zh-TW" sz="2000" dirty="0">
                <a:solidFill>
                  <a:schemeClr val="bg1">
                    <a:lumMod val="95000"/>
                  </a:schemeClr>
                </a:solidFill>
                <a:latin typeface="Bahnschrift SemiCondensed" panose="020B0502040204020203" pitchFamily="34" charset="0"/>
                <a:ea typeface="微軟正黑體" panose="020B0604030504040204" pitchFamily="34" charset="-120"/>
              </a:rPr>
              <a:t>Waste Management</a:t>
            </a:r>
          </a:p>
        </p:txBody>
      </p:sp>
      <p:sp>
        <p:nvSpPr>
          <p:cNvPr id="67" name="文字方塊 66">
            <a:extLst>
              <a:ext uri="{FF2B5EF4-FFF2-40B4-BE49-F238E27FC236}">
                <a16:creationId xmlns:a16="http://schemas.microsoft.com/office/drawing/2014/main" id="{A075A8EE-8BDA-4472-DDF3-6CA2C7FEF8EF}"/>
              </a:ext>
            </a:extLst>
          </p:cNvPr>
          <p:cNvSpPr txBox="1"/>
          <p:nvPr/>
        </p:nvSpPr>
        <p:spPr>
          <a:xfrm>
            <a:off x="288377" y="1792912"/>
            <a:ext cx="2859498" cy="430887"/>
          </a:xfrm>
          <a:prstGeom prst="rect">
            <a:avLst/>
          </a:prstGeom>
          <a:noFill/>
        </p:spPr>
        <p:txBody>
          <a:bodyPr wrap="square" rtlCol="0">
            <a:spAutoFit/>
          </a:bodyPr>
          <a:lstStyle/>
          <a:p>
            <a:r>
              <a:rPr lang="en-US" altLang="zh-TW" sz="2200" b="1" dirty="0">
                <a:solidFill>
                  <a:srgbClr val="8BC9BE"/>
                </a:solidFill>
                <a:latin typeface="Bahnschrift SemiBold SemiConden" panose="020B0502040204020203" pitchFamily="34" charset="0"/>
                <a:ea typeface="微軟正黑體" panose="020B0604030504040204" pitchFamily="34" charset="-120"/>
              </a:rPr>
              <a:t>Life Cycle</a:t>
            </a:r>
            <a:r>
              <a:rPr lang="zh-TW" altLang="en-US" sz="2200" b="1" dirty="0">
                <a:solidFill>
                  <a:srgbClr val="8BC9BE"/>
                </a:solidFill>
                <a:latin typeface="Bahnschrift SemiBold SemiConden" panose="020B0502040204020203" pitchFamily="34" charset="0"/>
                <a:ea typeface="微軟正黑體" panose="020B0604030504040204" pitchFamily="34" charset="-120"/>
              </a:rPr>
              <a:t> </a:t>
            </a:r>
            <a:r>
              <a:rPr lang="en-US" altLang="zh-TW" sz="2200" b="1" dirty="0">
                <a:solidFill>
                  <a:srgbClr val="8BC9BE"/>
                </a:solidFill>
                <a:latin typeface="Bahnschrift SemiBold SemiConden" panose="020B0502040204020203" pitchFamily="34" charset="0"/>
                <a:ea typeface="微軟正黑體" panose="020B0604030504040204" pitchFamily="34" charset="-120"/>
              </a:rPr>
              <a:t>Assessment</a:t>
            </a:r>
          </a:p>
        </p:txBody>
      </p:sp>
      <p:sp>
        <p:nvSpPr>
          <p:cNvPr id="71" name="文字方塊 70">
            <a:extLst>
              <a:ext uri="{FF2B5EF4-FFF2-40B4-BE49-F238E27FC236}">
                <a16:creationId xmlns:a16="http://schemas.microsoft.com/office/drawing/2014/main" id="{87F979CD-817A-4CE3-E7CD-6FEBAF6A5906}"/>
              </a:ext>
            </a:extLst>
          </p:cNvPr>
          <p:cNvSpPr txBox="1"/>
          <p:nvPr/>
        </p:nvSpPr>
        <p:spPr>
          <a:xfrm>
            <a:off x="7278323" y="5588533"/>
            <a:ext cx="2571778" cy="400110"/>
          </a:xfrm>
          <a:prstGeom prst="rect">
            <a:avLst/>
          </a:prstGeom>
          <a:noFill/>
        </p:spPr>
        <p:txBody>
          <a:bodyPr wrap="square" rtlCol="0">
            <a:spAutoFit/>
          </a:bodyPr>
          <a:lstStyle/>
          <a:p>
            <a:r>
              <a:rPr lang="en-US" altLang="zh-TW" sz="2000" b="1" dirty="0">
                <a:solidFill>
                  <a:srgbClr val="0070C0"/>
                </a:solidFill>
                <a:latin typeface="Bahnschrift SemiBold SemiConden" panose="020B0502040204020203" pitchFamily="34" charset="0"/>
                <a:ea typeface="微軟正黑體" panose="020B0604030504040204" pitchFamily="34" charset="-120"/>
              </a:rPr>
              <a:t>SE Asia to-from NE Asia</a:t>
            </a:r>
          </a:p>
        </p:txBody>
      </p:sp>
      <p:pic>
        <p:nvPicPr>
          <p:cNvPr id="3" name="圖片 2">
            <a:extLst>
              <a:ext uri="{FF2B5EF4-FFF2-40B4-BE49-F238E27FC236}">
                <a16:creationId xmlns:a16="http://schemas.microsoft.com/office/drawing/2014/main" id="{6D18850F-3613-72AB-06FD-194800AD4CA3}"/>
              </a:ext>
            </a:extLst>
          </p:cNvPr>
          <p:cNvPicPr>
            <a:picLocks noChangeAspect="1"/>
          </p:cNvPicPr>
          <p:nvPr/>
        </p:nvPicPr>
        <p:blipFill>
          <a:blip r:embed="rId7">
            <a:biLevel thresh="25000"/>
          </a:blip>
          <a:stretch>
            <a:fillRect/>
          </a:stretch>
        </p:blipFill>
        <p:spPr>
          <a:xfrm>
            <a:off x="6080789" y="1723409"/>
            <a:ext cx="624181" cy="624181"/>
          </a:xfrm>
          <a:prstGeom prst="rect">
            <a:avLst/>
          </a:prstGeom>
          <a:effectLst>
            <a:outerShdw blurRad="50800" dist="38100" dir="2700000" algn="tl" rotWithShape="0">
              <a:prstClr val="black">
                <a:alpha val="40000"/>
              </a:prstClr>
            </a:outerShdw>
          </a:effectLst>
        </p:spPr>
      </p:pic>
      <p:pic>
        <p:nvPicPr>
          <p:cNvPr id="4" name="Picture 4" descr="Biofuel icon">
            <a:extLst>
              <a:ext uri="{FF2B5EF4-FFF2-40B4-BE49-F238E27FC236}">
                <a16:creationId xmlns:a16="http://schemas.microsoft.com/office/drawing/2014/main" id="{0A0187AD-8FBE-1362-103B-13DCB37B69B4}"/>
              </a:ext>
            </a:extLst>
          </p:cNvPr>
          <p:cNvPicPr>
            <a:picLocks noChangeAspect="1" noChangeArrowheads="1"/>
          </p:cNvPicPr>
          <p:nvPr/>
        </p:nvPicPr>
        <p:blipFill>
          <a:blip r:embed="rId8">
            <a:biLevel thresh="25000"/>
            <a:extLst>
              <a:ext uri="{28A0092B-C50C-407E-A947-70E740481C1C}">
                <a14:useLocalDpi xmlns:a14="http://schemas.microsoft.com/office/drawing/2010/main" val="0"/>
              </a:ext>
            </a:extLst>
          </a:blip>
          <a:srcRect/>
          <a:stretch>
            <a:fillRect/>
          </a:stretch>
        </p:blipFill>
        <p:spPr bwMode="auto">
          <a:xfrm>
            <a:off x="3075696" y="1651439"/>
            <a:ext cx="745355" cy="745355"/>
          </a:xfrm>
          <a:prstGeom prst="rect">
            <a:avLst/>
          </a:prstGeom>
          <a:noFill/>
          <a:extLst>
            <a:ext uri="{909E8E84-426E-40DD-AFC4-6F175D3DCCD1}">
              <a14:hiddenFill xmlns:a14="http://schemas.microsoft.com/office/drawing/2010/main">
                <a:solidFill>
                  <a:srgbClr val="FFFFFF"/>
                </a:solidFill>
              </a14:hiddenFill>
            </a:ext>
          </a:extLst>
        </p:spPr>
      </p:pic>
      <p:pic>
        <p:nvPicPr>
          <p:cNvPr id="6" name="圖片 5">
            <a:extLst>
              <a:ext uri="{FF2B5EF4-FFF2-40B4-BE49-F238E27FC236}">
                <a16:creationId xmlns:a16="http://schemas.microsoft.com/office/drawing/2014/main" id="{4FBF626C-403B-F6B7-FC55-B4B89C83FD21}"/>
              </a:ext>
            </a:extLst>
          </p:cNvPr>
          <p:cNvPicPr>
            <a:picLocks noChangeAspect="1"/>
          </p:cNvPicPr>
          <p:nvPr/>
        </p:nvPicPr>
        <p:blipFill>
          <a:blip r:embed="rId9">
            <a:biLevel thresh="25000"/>
          </a:blip>
          <a:stretch>
            <a:fillRect/>
          </a:stretch>
        </p:blipFill>
        <p:spPr>
          <a:xfrm>
            <a:off x="8839043" y="1704645"/>
            <a:ext cx="604462" cy="604462"/>
          </a:xfrm>
          <a:prstGeom prst="rect">
            <a:avLst/>
          </a:prstGeom>
        </p:spPr>
      </p:pic>
      <p:pic>
        <p:nvPicPr>
          <p:cNvPr id="7" name="圖片 6">
            <a:extLst>
              <a:ext uri="{FF2B5EF4-FFF2-40B4-BE49-F238E27FC236}">
                <a16:creationId xmlns:a16="http://schemas.microsoft.com/office/drawing/2014/main" id="{C8E858DC-7611-3D34-A749-2AA108F84BF5}"/>
              </a:ext>
            </a:extLst>
          </p:cNvPr>
          <p:cNvPicPr>
            <a:picLocks noChangeAspect="1"/>
          </p:cNvPicPr>
          <p:nvPr/>
        </p:nvPicPr>
        <p:blipFill>
          <a:blip r:embed="rId10"/>
          <a:stretch>
            <a:fillRect/>
          </a:stretch>
        </p:blipFill>
        <p:spPr>
          <a:xfrm>
            <a:off x="9904125" y="4119771"/>
            <a:ext cx="1534025" cy="2171812"/>
          </a:xfrm>
          <a:prstGeom prst="rect">
            <a:avLst/>
          </a:prstGeom>
          <a:effectLst>
            <a:outerShdw blurRad="50800" dist="38100" dir="2700000" algn="tl" rotWithShape="0">
              <a:prstClr val="black">
                <a:alpha val="40000"/>
              </a:prstClr>
            </a:outerShdw>
          </a:effectLst>
        </p:spPr>
      </p:pic>
      <p:sp>
        <p:nvSpPr>
          <p:cNvPr id="9" name="投影片編號版面配置區 8">
            <a:extLst>
              <a:ext uri="{FF2B5EF4-FFF2-40B4-BE49-F238E27FC236}">
                <a16:creationId xmlns:a16="http://schemas.microsoft.com/office/drawing/2014/main" id="{44C75A4C-7EB4-BE30-6BDB-0B3592D94812}"/>
              </a:ext>
            </a:extLst>
          </p:cNvPr>
          <p:cNvSpPr>
            <a:spLocks noGrp="1"/>
          </p:cNvSpPr>
          <p:nvPr>
            <p:ph type="sldNum" sz="quarter" idx="12"/>
          </p:nvPr>
        </p:nvSpPr>
        <p:spPr/>
        <p:txBody>
          <a:bodyPr/>
          <a:lstStyle/>
          <a:p>
            <a:fld id="{D797EE72-3C49-4BAA-B414-ED607141EC72}" type="slidenum">
              <a:rPr lang="zh-TW" altLang="en-US" smtClean="0"/>
              <a:t>11</a:t>
            </a:fld>
            <a:endParaRPr lang="zh-TW" altLang="en-US"/>
          </a:p>
        </p:txBody>
      </p:sp>
      <p:sp>
        <p:nvSpPr>
          <p:cNvPr id="11" name="文字方塊 10">
            <a:extLst>
              <a:ext uri="{FF2B5EF4-FFF2-40B4-BE49-F238E27FC236}">
                <a16:creationId xmlns:a16="http://schemas.microsoft.com/office/drawing/2014/main" id="{A92948F5-8D52-0F70-B22B-E56AF7272230}"/>
              </a:ext>
            </a:extLst>
          </p:cNvPr>
          <p:cNvSpPr txBox="1"/>
          <p:nvPr/>
        </p:nvSpPr>
        <p:spPr>
          <a:xfrm>
            <a:off x="7267216" y="4949755"/>
            <a:ext cx="1663655" cy="769441"/>
          </a:xfrm>
          <a:prstGeom prst="rect">
            <a:avLst/>
          </a:prstGeom>
          <a:noFill/>
        </p:spPr>
        <p:txBody>
          <a:bodyPr wrap="square" rtlCol="0">
            <a:spAutoFit/>
          </a:bodyPr>
          <a:lstStyle/>
          <a:p>
            <a:r>
              <a:rPr lang="en-US" altLang="zh-TW" sz="4400" b="1" dirty="0">
                <a:solidFill>
                  <a:srgbClr val="0070C0"/>
                </a:solidFill>
                <a:latin typeface="Bahnschrift SemiBold SemiConden" panose="020B0502040204020203" pitchFamily="34" charset="0"/>
                <a:ea typeface="微軟正黑體" panose="020B0604030504040204" pitchFamily="34" charset="-120"/>
              </a:rPr>
              <a:t>2024</a:t>
            </a:r>
          </a:p>
        </p:txBody>
      </p:sp>
      <p:grpSp>
        <p:nvGrpSpPr>
          <p:cNvPr id="17" name="群組 16">
            <a:extLst>
              <a:ext uri="{FF2B5EF4-FFF2-40B4-BE49-F238E27FC236}">
                <a16:creationId xmlns:a16="http://schemas.microsoft.com/office/drawing/2014/main" id="{1FCAFD9A-0A14-C739-63EF-64AFA7B73F09}"/>
              </a:ext>
            </a:extLst>
          </p:cNvPr>
          <p:cNvGrpSpPr/>
          <p:nvPr/>
        </p:nvGrpSpPr>
        <p:grpSpPr>
          <a:xfrm>
            <a:off x="753025" y="2804546"/>
            <a:ext cx="4751650" cy="2483638"/>
            <a:chOff x="698585" y="3004828"/>
            <a:chExt cx="4751650" cy="2483638"/>
          </a:xfrm>
        </p:grpSpPr>
        <p:pic>
          <p:nvPicPr>
            <p:cNvPr id="73" name="圖片 72">
              <a:extLst>
                <a:ext uri="{FF2B5EF4-FFF2-40B4-BE49-F238E27FC236}">
                  <a16:creationId xmlns:a16="http://schemas.microsoft.com/office/drawing/2014/main" id="{A81BEFB7-28F9-40E9-06A4-A42E15A42853}"/>
                </a:ext>
              </a:extLst>
            </p:cNvPr>
            <p:cNvPicPr>
              <a:picLocks noChangeAspect="1"/>
            </p:cNvPicPr>
            <p:nvPr/>
          </p:nvPicPr>
          <p:blipFill>
            <a:blip r:embed="rId11">
              <a:duotone>
                <a:schemeClr val="accent4">
                  <a:shade val="45000"/>
                  <a:satMod val="135000"/>
                </a:schemeClr>
                <a:prstClr val="white"/>
              </a:duotone>
            </a:blip>
            <a:stretch>
              <a:fillRect/>
            </a:stretch>
          </p:blipFill>
          <p:spPr>
            <a:xfrm>
              <a:off x="698585" y="3004828"/>
              <a:ext cx="4751650" cy="2483638"/>
            </a:xfrm>
            <a:prstGeom prst="rect">
              <a:avLst/>
            </a:prstGeom>
          </p:spPr>
        </p:pic>
        <p:sp>
          <p:nvSpPr>
            <p:cNvPr id="14" name="手繪多邊形: 圖案 13">
              <a:extLst>
                <a:ext uri="{FF2B5EF4-FFF2-40B4-BE49-F238E27FC236}">
                  <a16:creationId xmlns:a16="http://schemas.microsoft.com/office/drawing/2014/main" id="{953E80A6-27AC-DEF9-AD61-3A39960C05D3}"/>
                </a:ext>
              </a:extLst>
            </p:cNvPr>
            <p:cNvSpPr/>
            <p:nvPr/>
          </p:nvSpPr>
          <p:spPr>
            <a:xfrm>
              <a:off x="2611073" y="3789680"/>
              <a:ext cx="1971379" cy="1391007"/>
            </a:xfrm>
            <a:custGeom>
              <a:avLst/>
              <a:gdLst>
                <a:gd name="connsiteX0" fmla="*/ 1930447 w 1971379"/>
                <a:gd name="connsiteY0" fmla="*/ 254000 h 1391007"/>
                <a:gd name="connsiteX1" fmla="*/ 1971087 w 1971379"/>
                <a:gd name="connsiteY1" fmla="*/ 386080 h 1391007"/>
                <a:gd name="connsiteX2" fmla="*/ 1940607 w 1971379"/>
                <a:gd name="connsiteY2" fmla="*/ 457200 h 1391007"/>
                <a:gd name="connsiteX3" fmla="*/ 1808527 w 1971379"/>
                <a:gd name="connsiteY3" fmla="*/ 528320 h 1391007"/>
                <a:gd name="connsiteX4" fmla="*/ 1828847 w 1971379"/>
                <a:gd name="connsiteY4" fmla="*/ 528320 h 1391007"/>
                <a:gd name="connsiteX5" fmla="*/ 1818687 w 1971379"/>
                <a:gd name="connsiteY5" fmla="*/ 680720 h 1391007"/>
                <a:gd name="connsiteX6" fmla="*/ 1706927 w 1971379"/>
                <a:gd name="connsiteY6" fmla="*/ 782320 h 1391007"/>
                <a:gd name="connsiteX7" fmla="*/ 1564687 w 1971379"/>
                <a:gd name="connsiteY7" fmla="*/ 701040 h 1391007"/>
                <a:gd name="connsiteX8" fmla="*/ 1351327 w 1971379"/>
                <a:gd name="connsiteY8" fmla="*/ 741680 h 1391007"/>
                <a:gd name="connsiteX9" fmla="*/ 1026207 w 1971379"/>
                <a:gd name="connsiteY9" fmla="*/ 1036320 h 1391007"/>
                <a:gd name="connsiteX10" fmla="*/ 955087 w 1971379"/>
                <a:gd name="connsiteY10" fmla="*/ 1229360 h 1391007"/>
                <a:gd name="connsiteX11" fmla="*/ 792527 w 1971379"/>
                <a:gd name="connsiteY11" fmla="*/ 1361440 h 1391007"/>
                <a:gd name="connsiteX12" fmla="*/ 609647 w 1971379"/>
                <a:gd name="connsiteY12" fmla="*/ 1371600 h 1391007"/>
                <a:gd name="connsiteX13" fmla="*/ 335327 w 1971379"/>
                <a:gd name="connsiteY13" fmla="*/ 1137920 h 1391007"/>
                <a:gd name="connsiteX14" fmla="*/ 172767 w 1971379"/>
                <a:gd name="connsiteY14" fmla="*/ 924560 h 1391007"/>
                <a:gd name="connsiteX15" fmla="*/ 71167 w 1971379"/>
                <a:gd name="connsiteY15" fmla="*/ 731520 h 1391007"/>
                <a:gd name="connsiteX16" fmla="*/ 47 w 1971379"/>
                <a:gd name="connsiteY16" fmla="*/ 447040 h 1391007"/>
                <a:gd name="connsiteX17" fmla="*/ 81327 w 1971379"/>
                <a:gd name="connsiteY17" fmla="*/ 203200 h 1391007"/>
                <a:gd name="connsiteX18" fmla="*/ 203247 w 1971379"/>
                <a:gd name="connsiteY18" fmla="*/ 81280 h 1391007"/>
                <a:gd name="connsiteX19" fmla="*/ 386127 w 1971379"/>
                <a:gd name="connsiteY19" fmla="*/ 0 h 139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71379" h="1391007">
                  <a:moveTo>
                    <a:pt x="1930447" y="254000"/>
                  </a:moveTo>
                  <a:cubicBezTo>
                    <a:pt x="1949920" y="303106"/>
                    <a:pt x="1969394" y="352213"/>
                    <a:pt x="1971087" y="386080"/>
                  </a:cubicBezTo>
                  <a:cubicBezTo>
                    <a:pt x="1972780" y="419947"/>
                    <a:pt x="1967700" y="433493"/>
                    <a:pt x="1940607" y="457200"/>
                  </a:cubicBezTo>
                  <a:cubicBezTo>
                    <a:pt x="1913514" y="480907"/>
                    <a:pt x="1808527" y="528320"/>
                    <a:pt x="1808527" y="528320"/>
                  </a:cubicBezTo>
                  <a:cubicBezTo>
                    <a:pt x="1789901" y="540173"/>
                    <a:pt x="1827154" y="502920"/>
                    <a:pt x="1828847" y="528320"/>
                  </a:cubicBezTo>
                  <a:cubicBezTo>
                    <a:pt x="1830540" y="553720"/>
                    <a:pt x="1839007" y="638387"/>
                    <a:pt x="1818687" y="680720"/>
                  </a:cubicBezTo>
                  <a:cubicBezTo>
                    <a:pt x="1798367" y="723053"/>
                    <a:pt x="1749260" y="778933"/>
                    <a:pt x="1706927" y="782320"/>
                  </a:cubicBezTo>
                  <a:cubicBezTo>
                    <a:pt x="1664594" y="785707"/>
                    <a:pt x="1623954" y="707813"/>
                    <a:pt x="1564687" y="701040"/>
                  </a:cubicBezTo>
                  <a:cubicBezTo>
                    <a:pt x="1505420" y="694267"/>
                    <a:pt x="1441074" y="685800"/>
                    <a:pt x="1351327" y="741680"/>
                  </a:cubicBezTo>
                  <a:cubicBezTo>
                    <a:pt x="1261580" y="797560"/>
                    <a:pt x="1092247" y="955040"/>
                    <a:pt x="1026207" y="1036320"/>
                  </a:cubicBezTo>
                  <a:cubicBezTo>
                    <a:pt x="960167" y="1117600"/>
                    <a:pt x="994034" y="1175173"/>
                    <a:pt x="955087" y="1229360"/>
                  </a:cubicBezTo>
                  <a:cubicBezTo>
                    <a:pt x="916140" y="1283547"/>
                    <a:pt x="850100" y="1337733"/>
                    <a:pt x="792527" y="1361440"/>
                  </a:cubicBezTo>
                  <a:cubicBezTo>
                    <a:pt x="734954" y="1385147"/>
                    <a:pt x="685847" y="1408853"/>
                    <a:pt x="609647" y="1371600"/>
                  </a:cubicBezTo>
                  <a:cubicBezTo>
                    <a:pt x="533447" y="1334347"/>
                    <a:pt x="408140" y="1212427"/>
                    <a:pt x="335327" y="1137920"/>
                  </a:cubicBezTo>
                  <a:cubicBezTo>
                    <a:pt x="262514" y="1063413"/>
                    <a:pt x="216794" y="992293"/>
                    <a:pt x="172767" y="924560"/>
                  </a:cubicBezTo>
                  <a:cubicBezTo>
                    <a:pt x="128740" y="856827"/>
                    <a:pt x="99954" y="811107"/>
                    <a:pt x="71167" y="731520"/>
                  </a:cubicBezTo>
                  <a:cubicBezTo>
                    <a:pt x="42380" y="651933"/>
                    <a:pt x="-1646" y="535093"/>
                    <a:pt x="47" y="447040"/>
                  </a:cubicBezTo>
                  <a:cubicBezTo>
                    <a:pt x="1740" y="358987"/>
                    <a:pt x="47460" y="264160"/>
                    <a:pt x="81327" y="203200"/>
                  </a:cubicBezTo>
                  <a:cubicBezTo>
                    <a:pt x="115194" y="142240"/>
                    <a:pt x="152447" y="115147"/>
                    <a:pt x="203247" y="81280"/>
                  </a:cubicBezTo>
                  <a:cubicBezTo>
                    <a:pt x="254047" y="47413"/>
                    <a:pt x="320087" y="23706"/>
                    <a:pt x="386127" y="0"/>
                  </a:cubicBezTo>
                </a:path>
              </a:pathLst>
            </a:custGeom>
            <a:noFill/>
            <a:ln>
              <a:solidFill>
                <a:srgbClr val="00808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2" name="群組 21">
            <a:extLst>
              <a:ext uri="{FF2B5EF4-FFF2-40B4-BE49-F238E27FC236}">
                <a16:creationId xmlns:a16="http://schemas.microsoft.com/office/drawing/2014/main" id="{6A2630CD-906E-14D6-82B3-3C78A5877943}"/>
              </a:ext>
            </a:extLst>
          </p:cNvPr>
          <p:cNvGrpSpPr/>
          <p:nvPr/>
        </p:nvGrpSpPr>
        <p:grpSpPr>
          <a:xfrm>
            <a:off x="4348480" y="2854419"/>
            <a:ext cx="6080007" cy="2483638"/>
            <a:chOff x="2875280" y="2762979"/>
            <a:chExt cx="6080007" cy="2483638"/>
          </a:xfrm>
        </p:grpSpPr>
        <p:pic>
          <p:nvPicPr>
            <p:cNvPr id="75" name="圖片 74">
              <a:extLst>
                <a:ext uri="{FF2B5EF4-FFF2-40B4-BE49-F238E27FC236}">
                  <a16:creationId xmlns:a16="http://schemas.microsoft.com/office/drawing/2014/main" id="{554B700D-3AED-0DBF-D3DB-A6E6B6F21DC2}"/>
                </a:ext>
              </a:extLst>
            </p:cNvPr>
            <p:cNvPicPr>
              <a:picLocks noChangeAspect="1"/>
            </p:cNvPicPr>
            <p:nvPr/>
          </p:nvPicPr>
          <p:blipFill>
            <a:blip r:embed="rId11">
              <a:duotone>
                <a:schemeClr val="accent4">
                  <a:shade val="45000"/>
                  <a:satMod val="135000"/>
                </a:schemeClr>
                <a:prstClr val="white"/>
              </a:duotone>
            </a:blip>
            <a:stretch>
              <a:fillRect/>
            </a:stretch>
          </p:blipFill>
          <p:spPr>
            <a:xfrm>
              <a:off x="4203637" y="2762979"/>
              <a:ext cx="4751650" cy="2483638"/>
            </a:xfrm>
            <a:prstGeom prst="rect">
              <a:avLst/>
            </a:prstGeom>
          </p:spPr>
        </p:pic>
        <p:sp>
          <p:nvSpPr>
            <p:cNvPr id="20" name="手繪多邊形: 圖案 19">
              <a:extLst>
                <a:ext uri="{FF2B5EF4-FFF2-40B4-BE49-F238E27FC236}">
                  <a16:creationId xmlns:a16="http://schemas.microsoft.com/office/drawing/2014/main" id="{B80E4688-FDD0-861C-B33B-8B2AE1B59DBF}"/>
                </a:ext>
              </a:extLst>
            </p:cNvPr>
            <p:cNvSpPr/>
            <p:nvPr/>
          </p:nvSpPr>
          <p:spPr>
            <a:xfrm>
              <a:off x="2875280" y="3545666"/>
              <a:ext cx="1920240" cy="777268"/>
            </a:xfrm>
            <a:custGeom>
              <a:avLst/>
              <a:gdLst>
                <a:gd name="connsiteX0" fmla="*/ 1920240 w 1920240"/>
                <a:gd name="connsiteY0" fmla="*/ 254174 h 777268"/>
                <a:gd name="connsiteX1" fmla="*/ 1422400 w 1920240"/>
                <a:gd name="connsiteY1" fmla="*/ 61134 h 777268"/>
                <a:gd name="connsiteX2" fmla="*/ 1107440 w 1920240"/>
                <a:gd name="connsiteY2" fmla="*/ 174 h 777268"/>
                <a:gd name="connsiteX3" fmla="*/ 853440 w 1920240"/>
                <a:gd name="connsiteY3" fmla="*/ 50974 h 777268"/>
                <a:gd name="connsiteX4" fmla="*/ 558800 w 1920240"/>
                <a:gd name="connsiteY4" fmla="*/ 254174 h 777268"/>
                <a:gd name="connsiteX5" fmla="*/ 294640 w 1920240"/>
                <a:gd name="connsiteY5" fmla="*/ 447214 h 777268"/>
                <a:gd name="connsiteX6" fmla="*/ 172720 w 1920240"/>
                <a:gd name="connsiteY6" fmla="*/ 498014 h 777268"/>
                <a:gd name="connsiteX7" fmla="*/ 152400 w 1920240"/>
                <a:gd name="connsiteY7" fmla="*/ 650414 h 777268"/>
                <a:gd name="connsiteX8" fmla="*/ 91440 w 1920240"/>
                <a:gd name="connsiteY8" fmla="*/ 772334 h 777268"/>
                <a:gd name="connsiteX9" fmla="*/ 0 w 1920240"/>
                <a:gd name="connsiteY9" fmla="*/ 741854 h 77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240" h="777268">
                  <a:moveTo>
                    <a:pt x="1920240" y="254174"/>
                  </a:moveTo>
                  <a:cubicBezTo>
                    <a:pt x="1739053" y="178820"/>
                    <a:pt x="1557867" y="103467"/>
                    <a:pt x="1422400" y="61134"/>
                  </a:cubicBezTo>
                  <a:cubicBezTo>
                    <a:pt x="1286933" y="18801"/>
                    <a:pt x="1202267" y="1867"/>
                    <a:pt x="1107440" y="174"/>
                  </a:cubicBezTo>
                  <a:cubicBezTo>
                    <a:pt x="1012613" y="-1519"/>
                    <a:pt x="944880" y="8641"/>
                    <a:pt x="853440" y="50974"/>
                  </a:cubicBezTo>
                  <a:cubicBezTo>
                    <a:pt x="762000" y="93307"/>
                    <a:pt x="651933" y="188134"/>
                    <a:pt x="558800" y="254174"/>
                  </a:cubicBezTo>
                  <a:cubicBezTo>
                    <a:pt x="465667" y="320214"/>
                    <a:pt x="358987" y="406574"/>
                    <a:pt x="294640" y="447214"/>
                  </a:cubicBezTo>
                  <a:cubicBezTo>
                    <a:pt x="230293" y="487854"/>
                    <a:pt x="196427" y="464147"/>
                    <a:pt x="172720" y="498014"/>
                  </a:cubicBezTo>
                  <a:cubicBezTo>
                    <a:pt x="149013" y="531881"/>
                    <a:pt x="165947" y="604694"/>
                    <a:pt x="152400" y="650414"/>
                  </a:cubicBezTo>
                  <a:cubicBezTo>
                    <a:pt x="138853" y="696134"/>
                    <a:pt x="116840" y="757094"/>
                    <a:pt x="91440" y="772334"/>
                  </a:cubicBezTo>
                  <a:cubicBezTo>
                    <a:pt x="66040" y="787574"/>
                    <a:pt x="33020" y="764714"/>
                    <a:pt x="0" y="741854"/>
                  </a:cubicBezTo>
                </a:path>
              </a:pathLst>
            </a:custGeom>
            <a:noFill/>
            <a:ln>
              <a:solidFill>
                <a:srgbClr val="8BC9B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手繪多邊形: 圖案 20">
              <a:extLst>
                <a:ext uri="{FF2B5EF4-FFF2-40B4-BE49-F238E27FC236}">
                  <a16:creationId xmlns:a16="http://schemas.microsoft.com/office/drawing/2014/main" id="{55099430-48F5-CAF5-6B71-18A12423AC92}"/>
                </a:ext>
              </a:extLst>
            </p:cNvPr>
            <p:cNvSpPr/>
            <p:nvPr/>
          </p:nvSpPr>
          <p:spPr>
            <a:xfrm>
              <a:off x="3108960" y="3734964"/>
              <a:ext cx="1696720" cy="308716"/>
            </a:xfrm>
            <a:custGeom>
              <a:avLst/>
              <a:gdLst>
                <a:gd name="connsiteX0" fmla="*/ 1696720 w 1696720"/>
                <a:gd name="connsiteY0" fmla="*/ 75036 h 308716"/>
                <a:gd name="connsiteX1" fmla="*/ 1310640 w 1696720"/>
                <a:gd name="connsiteY1" fmla="*/ 3916 h 308716"/>
                <a:gd name="connsiteX2" fmla="*/ 1016000 w 1696720"/>
                <a:gd name="connsiteY2" fmla="*/ 14076 h 308716"/>
                <a:gd name="connsiteX3" fmla="*/ 680720 w 1696720"/>
                <a:gd name="connsiteY3" fmla="*/ 54716 h 308716"/>
                <a:gd name="connsiteX4" fmla="*/ 294640 w 1696720"/>
                <a:gd name="connsiteY4" fmla="*/ 115676 h 308716"/>
                <a:gd name="connsiteX5" fmla="*/ 0 w 1696720"/>
                <a:gd name="connsiteY5" fmla="*/ 308716 h 308716"/>
                <a:gd name="connsiteX6" fmla="*/ 0 w 1696720"/>
                <a:gd name="connsiteY6" fmla="*/ 308716 h 30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720" h="308716">
                  <a:moveTo>
                    <a:pt x="1696720" y="75036"/>
                  </a:moveTo>
                  <a:cubicBezTo>
                    <a:pt x="1560406" y="44556"/>
                    <a:pt x="1424093" y="14076"/>
                    <a:pt x="1310640" y="3916"/>
                  </a:cubicBezTo>
                  <a:cubicBezTo>
                    <a:pt x="1197187" y="-6244"/>
                    <a:pt x="1120987" y="5609"/>
                    <a:pt x="1016000" y="14076"/>
                  </a:cubicBezTo>
                  <a:cubicBezTo>
                    <a:pt x="911013" y="22543"/>
                    <a:pt x="800946" y="37783"/>
                    <a:pt x="680720" y="54716"/>
                  </a:cubicBezTo>
                  <a:cubicBezTo>
                    <a:pt x="560494" y="71649"/>
                    <a:pt x="408093" y="73343"/>
                    <a:pt x="294640" y="115676"/>
                  </a:cubicBezTo>
                  <a:cubicBezTo>
                    <a:pt x="181187" y="158009"/>
                    <a:pt x="0" y="308716"/>
                    <a:pt x="0" y="308716"/>
                  </a:cubicBezTo>
                  <a:lnTo>
                    <a:pt x="0" y="308716"/>
                  </a:lnTo>
                </a:path>
              </a:pathLst>
            </a:custGeom>
            <a:noFill/>
            <a:ln>
              <a:solidFill>
                <a:srgbClr val="8BC9B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3" name="圖片 12">
            <a:extLst>
              <a:ext uri="{FF2B5EF4-FFF2-40B4-BE49-F238E27FC236}">
                <a16:creationId xmlns:a16="http://schemas.microsoft.com/office/drawing/2014/main" id="{9979D264-73CC-F339-8E25-C9558F427495}"/>
              </a:ext>
            </a:extLst>
          </p:cNvPr>
          <p:cNvPicPr>
            <a:picLocks noChangeAspect="1"/>
          </p:cNvPicPr>
          <p:nvPr/>
        </p:nvPicPr>
        <p:blipFill>
          <a:blip r:embed="rId12"/>
          <a:stretch>
            <a:fillRect/>
          </a:stretch>
        </p:blipFill>
        <p:spPr>
          <a:xfrm>
            <a:off x="4927330" y="4208345"/>
            <a:ext cx="1534025" cy="2159677"/>
          </a:xfrm>
          <a:prstGeom prst="rect">
            <a:avLst/>
          </a:prstGeom>
          <a:ln>
            <a:noFill/>
          </a:ln>
          <a:effectLst>
            <a:outerShdw blurRad="50800" dist="38100" dir="2700000" algn="tl" rotWithShape="0">
              <a:prstClr val="black">
                <a:alpha val="40000"/>
              </a:prstClr>
            </a:outerShdw>
          </a:effectLst>
        </p:spPr>
      </p:pic>
      <p:sp>
        <p:nvSpPr>
          <p:cNvPr id="23" name="手繪多邊形: 圖案 22">
            <a:extLst>
              <a:ext uri="{FF2B5EF4-FFF2-40B4-BE49-F238E27FC236}">
                <a16:creationId xmlns:a16="http://schemas.microsoft.com/office/drawing/2014/main" id="{A2DB5BB3-513B-3CB5-94C0-A03AFB71055B}"/>
              </a:ext>
            </a:extLst>
          </p:cNvPr>
          <p:cNvSpPr/>
          <p:nvPr/>
        </p:nvSpPr>
        <p:spPr>
          <a:xfrm>
            <a:off x="9239126" y="3921824"/>
            <a:ext cx="388074" cy="535885"/>
          </a:xfrm>
          <a:custGeom>
            <a:avLst/>
            <a:gdLst>
              <a:gd name="connsiteX0" fmla="*/ 384934 w 388074"/>
              <a:gd name="connsiteY0" fmla="*/ 2476 h 535885"/>
              <a:gd name="connsiteX1" fmla="*/ 282064 w 388074"/>
              <a:gd name="connsiteY1" fmla="*/ 59626 h 535885"/>
              <a:gd name="connsiteX2" fmla="*/ 285874 w 388074"/>
              <a:gd name="connsiteY2" fmla="*/ 189166 h 535885"/>
              <a:gd name="connsiteX3" fmla="*/ 183004 w 388074"/>
              <a:gd name="connsiteY3" fmla="*/ 318706 h 535885"/>
              <a:gd name="connsiteX4" fmla="*/ 42034 w 388074"/>
              <a:gd name="connsiteY4" fmla="*/ 452056 h 535885"/>
              <a:gd name="connsiteX5" fmla="*/ 124 w 388074"/>
              <a:gd name="connsiteY5" fmla="*/ 474916 h 535885"/>
              <a:gd name="connsiteX6" fmla="*/ 30604 w 388074"/>
              <a:gd name="connsiteY6" fmla="*/ 535876 h 535885"/>
              <a:gd name="connsiteX7" fmla="*/ 72514 w 388074"/>
              <a:gd name="connsiteY7" fmla="*/ 478726 h 535885"/>
              <a:gd name="connsiteX8" fmla="*/ 202054 w 388074"/>
              <a:gd name="connsiteY8" fmla="*/ 372046 h 535885"/>
              <a:gd name="connsiteX9" fmla="*/ 259204 w 388074"/>
              <a:gd name="connsiteY9" fmla="*/ 303466 h 535885"/>
              <a:gd name="connsiteX10" fmla="*/ 263014 w 388074"/>
              <a:gd name="connsiteY10" fmla="*/ 223456 h 535885"/>
              <a:gd name="connsiteX11" fmla="*/ 354454 w 388074"/>
              <a:gd name="connsiteY11" fmla="*/ 135826 h 535885"/>
              <a:gd name="connsiteX12" fmla="*/ 384934 w 388074"/>
              <a:gd name="connsiteY12" fmla="*/ 2476 h 53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8074" h="535885">
                <a:moveTo>
                  <a:pt x="384934" y="2476"/>
                </a:moveTo>
                <a:cubicBezTo>
                  <a:pt x="372869" y="-10224"/>
                  <a:pt x="298574" y="28511"/>
                  <a:pt x="282064" y="59626"/>
                </a:cubicBezTo>
                <a:cubicBezTo>
                  <a:pt x="265554" y="90741"/>
                  <a:pt x="302384" y="145986"/>
                  <a:pt x="285874" y="189166"/>
                </a:cubicBezTo>
                <a:cubicBezTo>
                  <a:pt x="269364" y="232346"/>
                  <a:pt x="223644" y="274891"/>
                  <a:pt x="183004" y="318706"/>
                </a:cubicBezTo>
                <a:cubicBezTo>
                  <a:pt x="142364" y="362521"/>
                  <a:pt x="72514" y="426021"/>
                  <a:pt x="42034" y="452056"/>
                </a:cubicBezTo>
                <a:cubicBezTo>
                  <a:pt x="11554" y="478091"/>
                  <a:pt x="2029" y="460946"/>
                  <a:pt x="124" y="474916"/>
                </a:cubicBezTo>
                <a:cubicBezTo>
                  <a:pt x="-1781" y="488886"/>
                  <a:pt x="18539" y="535241"/>
                  <a:pt x="30604" y="535876"/>
                </a:cubicBezTo>
                <a:cubicBezTo>
                  <a:pt x="42669" y="536511"/>
                  <a:pt x="43939" y="506031"/>
                  <a:pt x="72514" y="478726"/>
                </a:cubicBezTo>
                <a:cubicBezTo>
                  <a:pt x="101089" y="451421"/>
                  <a:pt x="170939" y="401256"/>
                  <a:pt x="202054" y="372046"/>
                </a:cubicBezTo>
                <a:cubicBezTo>
                  <a:pt x="233169" y="342836"/>
                  <a:pt x="249044" y="328231"/>
                  <a:pt x="259204" y="303466"/>
                </a:cubicBezTo>
                <a:cubicBezTo>
                  <a:pt x="269364" y="278701"/>
                  <a:pt x="247139" y="251396"/>
                  <a:pt x="263014" y="223456"/>
                </a:cubicBezTo>
                <a:cubicBezTo>
                  <a:pt x="278889" y="195516"/>
                  <a:pt x="337309" y="168211"/>
                  <a:pt x="354454" y="135826"/>
                </a:cubicBezTo>
                <a:cubicBezTo>
                  <a:pt x="371599" y="103441"/>
                  <a:pt x="396999" y="15176"/>
                  <a:pt x="384934" y="2476"/>
                </a:cubicBezTo>
                <a:close/>
              </a:path>
            </a:pathLst>
          </a:custGeom>
          <a:noFill/>
          <a:ln>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0" name="文字方塊 69">
            <a:extLst>
              <a:ext uri="{FF2B5EF4-FFF2-40B4-BE49-F238E27FC236}">
                <a16:creationId xmlns:a16="http://schemas.microsoft.com/office/drawing/2014/main" id="{478EC5E8-0793-9895-F8D7-6B23FD89892D}"/>
              </a:ext>
            </a:extLst>
          </p:cNvPr>
          <p:cNvSpPr txBox="1"/>
          <p:nvPr/>
        </p:nvSpPr>
        <p:spPr>
          <a:xfrm>
            <a:off x="1586339" y="5628440"/>
            <a:ext cx="2960490" cy="400110"/>
          </a:xfrm>
          <a:prstGeom prst="rect">
            <a:avLst/>
          </a:prstGeom>
          <a:noFill/>
        </p:spPr>
        <p:txBody>
          <a:bodyPr wrap="square" rtlCol="0">
            <a:spAutoFit/>
          </a:bodyPr>
          <a:lstStyle/>
          <a:p>
            <a:r>
              <a:rPr lang="en-US" altLang="zh-TW" sz="2000" b="1" dirty="0">
                <a:solidFill>
                  <a:srgbClr val="008080"/>
                </a:solidFill>
                <a:latin typeface="Bahnschrift SemiBold SemiConden" panose="020B0502040204020203" pitchFamily="34" charset="0"/>
                <a:ea typeface="微軟正黑體" panose="020B0604030504040204" pitchFamily="34" charset="-120"/>
              </a:rPr>
              <a:t>Asia to-from North Europe</a:t>
            </a:r>
          </a:p>
        </p:txBody>
      </p:sp>
      <p:sp>
        <p:nvSpPr>
          <p:cNvPr id="72" name="文字方塊 71">
            <a:extLst>
              <a:ext uri="{FF2B5EF4-FFF2-40B4-BE49-F238E27FC236}">
                <a16:creationId xmlns:a16="http://schemas.microsoft.com/office/drawing/2014/main" id="{0C0C8DBA-A2B0-258B-755B-10B919C2773C}"/>
              </a:ext>
            </a:extLst>
          </p:cNvPr>
          <p:cNvSpPr txBox="1"/>
          <p:nvPr/>
        </p:nvSpPr>
        <p:spPr>
          <a:xfrm>
            <a:off x="1576228" y="5946386"/>
            <a:ext cx="3449888" cy="400110"/>
          </a:xfrm>
          <a:prstGeom prst="rect">
            <a:avLst/>
          </a:prstGeom>
          <a:noFill/>
        </p:spPr>
        <p:txBody>
          <a:bodyPr wrap="square" rtlCol="0">
            <a:spAutoFit/>
          </a:bodyPr>
          <a:lstStyle/>
          <a:p>
            <a:r>
              <a:rPr lang="en-US" altLang="zh-TW" sz="2000" b="1" dirty="0">
                <a:solidFill>
                  <a:srgbClr val="8BC9BE"/>
                </a:solidFill>
                <a:latin typeface="Bahnschrift SemiBold SemiConden" panose="020B0502040204020203" pitchFamily="34" charset="0"/>
                <a:ea typeface="微軟正黑體" panose="020B0604030504040204" pitchFamily="34" charset="-120"/>
              </a:rPr>
              <a:t>Asia to-from North America WC</a:t>
            </a:r>
          </a:p>
        </p:txBody>
      </p:sp>
      <p:sp>
        <p:nvSpPr>
          <p:cNvPr id="10" name="文字方塊 9">
            <a:extLst>
              <a:ext uri="{FF2B5EF4-FFF2-40B4-BE49-F238E27FC236}">
                <a16:creationId xmlns:a16="http://schemas.microsoft.com/office/drawing/2014/main" id="{EE5157BB-089B-7E40-848D-A8286D0EBC22}"/>
              </a:ext>
            </a:extLst>
          </p:cNvPr>
          <p:cNvSpPr txBox="1"/>
          <p:nvPr/>
        </p:nvSpPr>
        <p:spPr>
          <a:xfrm>
            <a:off x="1561736" y="4961482"/>
            <a:ext cx="1663655" cy="769441"/>
          </a:xfrm>
          <a:prstGeom prst="rect">
            <a:avLst/>
          </a:prstGeom>
          <a:noFill/>
        </p:spPr>
        <p:txBody>
          <a:bodyPr wrap="square" rtlCol="0">
            <a:spAutoFit/>
          </a:bodyPr>
          <a:lstStyle/>
          <a:p>
            <a:r>
              <a:rPr lang="en-US" altLang="zh-TW" sz="4400" b="1" dirty="0">
                <a:solidFill>
                  <a:srgbClr val="008080"/>
                </a:solidFill>
                <a:latin typeface="Bahnschrift SemiBold SemiConden" panose="020B0502040204020203" pitchFamily="34" charset="0"/>
                <a:ea typeface="微軟正黑體" panose="020B0604030504040204" pitchFamily="34" charset="-120"/>
              </a:rPr>
              <a:t>2023</a:t>
            </a:r>
          </a:p>
        </p:txBody>
      </p:sp>
    </p:spTree>
    <p:extLst>
      <p:ext uri="{BB962C8B-B14F-4D97-AF65-F5344CB8AC3E}">
        <p14:creationId xmlns:p14="http://schemas.microsoft.com/office/powerpoint/2010/main" val="3358324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C6550BB-8B5F-4B04-BA0B-DC0186B8ABC2}"/>
              </a:ext>
            </a:extLst>
          </p:cNvPr>
          <p:cNvSpPr/>
          <p:nvPr/>
        </p:nvSpPr>
        <p:spPr>
          <a:xfrm>
            <a:off x="0" y="0"/>
            <a:ext cx="12191999"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sp>
      <p:sp>
        <p:nvSpPr>
          <p:cNvPr id="9" name="Freeform 2">
            <a:extLst>
              <a:ext uri="{FF2B5EF4-FFF2-40B4-BE49-F238E27FC236}">
                <a16:creationId xmlns:a16="http://schemas.microsoft.com/office/drawing/2014/main" id="{B07D6259-91BE-CEBB-EE58-5F1B9D682348}"/>
              </a:ext>
            </a:extLst>
          </p:cNvPr>
          <p:cNvSpPr/>
          <p:nvPr/>
        </p:nvSpPr>
        <p:spPr>
          <a:xfrm flipH="1">
            <a:off x="7182007" y="1"/>
            <a:ext cx="5009309" cy="6858000"/>
          </a:xfrm>
          <a:custGeom>
            <a:avLst/>
            <a:gdLst/>
            <a:ahLst/>
            <a:cxnLst/>
            <a:rect l="l" t="t" r="r" b="b"/>
            <a:pathLst>
              <a:path w="12875124" h="12758078">
                <a:moveTo>
                  <a:pt x="12875125" y="0"/>
                </a:moveTo>
                <a:lnTo>
                  <a:pt x="0" y="0"/>
                </a:lnTo>
                <a:lnTo>
                  <a:pt x="0" y="12758077"/>
                </a:lnTo>
                <a:lnTo>
                  <a:pt x="12875125" y="12758077"/>
                </a:lnTo>
                <a:lnTo>
                  <a:pt x="12875125" y="0"/>
                </a:lnTo>
                <a:close/>
              </a:path>
            </a:pathLst>
          </a:custGeom>
          <a:blipFill>
            <a:blip r:embed="rId4">
              <a:extLst>
                <a:ext uri="{96DAC541-7B7A-43D3-8B79-37D633B846F1}">
                  <asvg:svgBlip xmlns:asvg="http://schemas.microsoft.com/office/drawing/2016/SVG/main" r:embed="rId5"/>
                </a:ext>
              </a:extLst>
            </a:blip>
            <a:stretch>
              <a:fillRect l="-151918" t="-64265" r="-1" b="-21517"/>
            </a:stretch>
          </a:blipFill>
        </p:spPr>
      </p:sp>
      <p:sp>
        <p:nvSpPr>
          <p:cNvPr id="4" name="文字方塊 3">
            <a:extLst>
              <a:ext uri="{FF2B5EF4-FFF2-40B4-BE49-F238E27FC236}">
                <a16:creationId xmlns:a16="http://schemas.microsoft.com/office/drawing/2014/main" id="{602A0C83-EF15-61CA-E416-5AF1E4232166}"/>
              </a:ext>
            </a:extLst>
          </p:cNvPr>
          <p:cNvSpPr txBox="1"/>
          <p:nvPr/>
        </p:nvSpPr>
        <p:spPr>
          <a:xfrm>
            <a:off x="300063" y="217692"/>
            <a:ext cx="9910738" cy="769441"/>
          </a:xfrm>
          <a:prstGeom prst="rect">
            <a:avLst/>
          </a:prstGeom>
          <a:noFill/>
        </p:spPr>
        <p:txBody>
          <a:bodyPr wrap="square" rtlCol="0">
            <a:spAutoFit/>
          </a:bodyPr>
          <a:lstStyle/>
          <a:p>
            <a:r>
              <a:rPr lang="en-US" altLang="zh-TW" sz="4400" b="1" dirty="0">
                <a:solidFill>
                  <a:srgbClr val="008080"/>
                </a:solidFill>
                <a:latin typeface="Bahnschrift SemiBold SemiConden" panose="020B0502040204020203" pitchFamily="34" charset="0"/>
                <a:ea typeface="微軟正黑體" panose="020B0604030504040204" pitchFamily="34" charset="-120"/>
              </a:rPr>
              <a:t>IoT Smart Container (Reefer) Development</a:t>
            </a:r>
          </a:p>
        </p:txBody>
      </p:sp>
      <p:sp>
        <p:nvSpPr>
          <p:cNvPr id="35" name="矩形 34">
            <a:extLst>
              <a:ext uri="{FF2B5EF4-FFF2-40B4-BE49-F238E27FC236}">
                <a16:creationId xmlns:a16="http://schemas.microsoft.com/office/drawing/2014/main" id="{3770422A-9186-9FB6-5CDE-3C26DE5D7FBC}"/>
              </a:ext>
            </a:extLst>
          </p:cNvPr>
          <p:cNvSpPr/>
          <p:nvPr/>
        </p:nvSpPr>
        <p:spPr>
          <a:xfrm>
            <a:off x="6023885" y="1601995"/>
            <a:ext cx="5913798" cy="1077218"/>
          </a:xfrm>
          <a:prstGeom prst="rect">
            <a:avLst/>
          </a:prstGeom>
        </p:spPr>
        <p:txBody>
          <a:bodyPr wrap="none">
            <a:spAutoFit/>
          </a:bodyPr>
          <a:lstStyle/>
          <a:p>
            <a:r>
              <a:rPr lang="en-US" altLang="zh-TW" sz="1600" dirty="0">
                <a:latin typeface="Bahnschrift Light Condensed" panose="020B0502040204020203" pitchFamily="34" charset="0"/>
                <a:ea typeface="微軟正黑體" panose="020B0604030504040204" pitchFamily="34" charset="-120"/>
                <a:cs typeface="Vijaya" panose="02020604020202020204" pitchFamily="18" charset="0"/>
              </a:rPr>
              <a:t>Phase 1:</a:t>
            </a:r>
            <a:r>
              <a:rPr lang="zh-TW" altLang="en-US" sz="1600" dirty="0">
                <a:latin typeface="Bahnschrift Light Condensed" panose="020B0502040204020203" pitchFamily="34" charset="0"/>
                <a:ea typeface="微軟正黑體" panose="020B0604030504040204" pitchFamily="34" charset="-120"/>
                <a:cs typeface="Vijaya" panose="02020604020202020204" pitchFamily="18" charset="0"/>
              </a:rPr>
              <a:t> </a:t>
            </a:r>
            <a:r>
              <a:rPr lang="en-US" altLang="zh-TW" sz="1600" dirty="0">
                <a:latin typeface="Bahnschrift Light Condensed" panose="020B0502040204020203" pitchFamily="34" charset="0"/>
                <a:ea typeface="微軟正黑體" panose="020B0604030504040204" pitchFamily="34" charset="-120"/>
                <a:cs typeface="Vijaya" panose="02020604020202020204" pitchFamily="18" charset="0"/>
              </a:rPr>
              <a:t>2023</a:t>
            </a:r>
            <a:r>
              <a:rPr lang="zh-TW" altLang="en-US" sz="1600" dirty="0">
                <a:latin typeface="Bahnschrift Light Condensed" panose="020B0502040204020203" pitchFamily="34" charset="0"/>
                <a:ea typeface="微軟正黑體" panose="020B0604030504040204" pitchFamily="34" charset="-120"/>
                <a:cs typeface="Vijaya" panose="02020604020202020204" pitchFamily="18" charset="0"/>
              </a:rPr>
              <a:t> </a:t>
            </a:r>
            <a:r>
              <a:rPr lang="en-US" altLang="zh-TW" sz="1600" dirty="0">
                <a:latin typeface="Bahnschrift Light Condensed" panose="020B0502040204020203" pitchFamily="34" charset="0"/>
                <a:ea typeface="微軟正黑體" panose="020B0604030504040204" pitchFamily="34" charset="-120"/>
                <a:cs typeface="Vijaya" panose="02020604020202020204" pitchFamily="18" charset="0"/>
              </a:rPr>
              <a:t>Installed </a:t>
            </a:r>
            <a:r>
              <a:rPr lang="en-US" altLang="zh-TW" sz="1600" b="1" dirty="0">
                <a:solidFill>
                  <a:srgbClr val="FF0000"/>
                </a:solidFill>
                <a:latin typeface="Bahnschrift Light Condensed" panose="020B0502040204020203" pitchFamily="34" charset="0"/>
                <a:ea typeface="微軟正黑體" panose="020B0604030504040204" pitchFamily="34" charset="-120"/>
                <a:cs typeface="Vijaya" panose="02020604020202020204" pitchFamily="18" charset="0"/>
              </a:rPr>
              <a:t>2,000</a:t>
            </a:r>
            <a:r>
              <a:rPr lang="en-US" altLang="zh-TW" sz="1600" dirty="0">
                <a:latin typeface="Bahnschrift Light Condensed" panose="020B0502040204020203" pitchFamily="34" charset="0"/>
                <a:ea typeface="微軟正黑體" panose="020B0604030504040204" pitchFamily="34" charset="-120"/>
                <a:cs typeface="Vijaya" panose="02020604020202020204" pitchFamily="18" charset="0"/>
              </a:rPr>
              <a:t> IoT devices from Carrier and Star Cool</a:t>
            </a:r>
          </a:p>
          <a:p>
            <a:r>
              <a:rPr lang="en-US" altLang="zh-TW" sz="1600" dirty="0">
                <a:latin typeface="Bahnschrift Light Condensed" panose="020B0502040204020203" pitchFamily="34" charset="0"/>
                <a:ea typeface="微軟正黑體" panose="020B0604030504040204" pitchFamily="34" charset="-120"/>
                <a:cs typeface="Vijaya" panose="02020604020202020204" pitchFamily="18" charset="0"/>
              </a:rPr>
              <a:t>Phase 2:</a:t>
            </a:r>
            <a:r>
              <a:rPr lang="zh-TW" altLang="en-US" sz="1600" dirty="0">
                <a:latin typeface="Bahnschrift Light Condensed" panose="020B0502040204020203" pitchFamily="34" charset="0"/>
                <a:ea typeface="微軟正黑體" panose="020B0604030504040204" pitchFamily="34" charset="-120"/>
                <a:cs typeface="Vijaya" panose="02020604020202020204" pitchFamily="18" charset="0"/>
              </a:rPr>
              <a:t> </a:t>
            </a:r>
            <a:r>
              <a:rPr lang="en-US" altLang="zh-TW" sz="1600" dirty="0">
                <a:latin typeface="Bahnschrift Light Condensed" panose="020B0502040204020203" pitchFamily="34" charset="0"/>
                <a:ea typeface="微軟正黑體" panose="020B0604030504040204" pitchFamily="34" charset="-120"/>
                <a:cs typeface="Vijaya" panose="02020604020202020204" pitchFamily="18" charset="0"/>
              </a:rPr>
              <a:t>2024</a:t>
            </a:r>
            <a:r>
              <a:rPr lang="zh-TW" altLang="en-US" sz="1600" dirty="0">
                <a:latin typeface="Bahnschrift Light Condensed" panose="020B0502040204020203" pitchFamily="34" charset="0"/>
                <a:ea typeface="微軟正黑體" panose="020B0604030504040204" pitchFamily="34" charset="-120"/>
                <a:cs typeface="Vijaya" panose="02020604020202020204" pitchFamily="18" charset="0"/>
              </a:rPr>
              <a:t> </a:t>
            </a:r>
            <a:r>
              <a:rPr lang="en-US" altLang="zh-TW" sz="1600" dirty="0">
                <a:latin typeface="Bahnschrift Light Condensed" panose="020B0502040204020203" pitchFamily="34" charset="0"/>
                <a:ea typeface="微軟正黑體" panose="020B0604030504040204" pitchFamily="34" charset="-120"/>
                <a:cs typeface="Vijaya" panose="02020604020202020204" pitchFamily="18" charset="0"/>
              </a:rPr>
              <a:t>additional </a:t>
            </a:r>
            <a:r>
              <a:rPr lang="en-US" altLang="zh-TW" sz="1600" b="1" dirty="0">
                <a:solidFill>
                  <a:srgbClr val="FF0000"/>
                </a:solidFill>
                <a:latin typeface="Bahnschrift Light Condensed" panose="020B0502040204020203" pitchFamily="34" charset="0"/>
                <a:ea typeface="微軟正黑體" panose="020B0604030504040204" pitchFamily="34" charset="-120"/>
                <a:cs typeface="Vijaya" panose="02020604020202020204" pitchFamily="18" charset="0"/>
              </a:rPr>
              <a:t>27,035</a:t>
            </a:r>
            <a:r>
              <a:rPr lang="en-US" altLang="zh-TW" sz="1600" dirty="0">
                <a:latin typeface="Bahnschrift Light Condensed" panose="020B0502040204020203" pitchFamily="34" charset="0"/>
                <a:ea typeface="微軟正黑體" panose="020B0604030504040204" pitchFamily="34" charset="-120"/>
                <a:cs typeface="Vijaya" panose="02020604020202020204" pitchFamily="18" charset="0"/>
              </a:rPr>
              <a:t> IoT</a:t>
            </a:r>
            <a:r>
              <a:rPr lang="zh-TW" altLang="en-US" sz="1600" dirty="0">
                <a:latin typeface="Bahnschrift Light Condensed" panose="020B0502040204020203" pitchFamily="34" charset="0"/>
                <a:ea typeface="微軟正黑體" panose="020B0604030504040204" pitchFamily="34" charset="-120"/>
                <a:cs typeface="Vijaya" panose="02020604020202020204" pitchFamily="18" charset="0"/>
              </a:rPr>
              <a:t> </a:t>
            </a:r>
            <a:r>
              <a:rPr lang="en-US" altLang="zh-TW" sz="1600" dirty="0">
                <a:latin typeface="Bahnschrift Light Condensed" panose="020B0502040204020203" pitchFamily="34" charset="0"/>
                <a:ea typeface="微軟正黑體" panose="020B0604030504040204" pitchFamily="34" charset="-120"/>
                <a:cs typeface="Vijaya" panose="02020604020202020204" pitchFamily="18" charset="0"/>
              </a:rPr>
              <a:t>devices, finished by end of 2024</a:t>
            </a:r>
          </a:p>
          <a:p>
            <a:r>
              <a:rPr lang="en-US" altLang="zh-TW" sz="1600" dirty="0">
                <a:latin typeface="Bahnschrift Light Condensed" panose="020B0502040204020203" pitchFamily="34" charset="0"/>
                <a:ea typeface="微軟正黑體" panose="020B0604030504040204" pitchFamily="34" charset="-120"/>
                <a:cs typeface="Vijaya" panose="02020604020202020204" pitchFamily="18" charset="0"/>
              </a:rPr>
              <a:t>Phase 3: Finish of install of all </a:t>
            </a:r>
            <a:r>
              <a:rPr lang="en-US" altLang="zh-TW" sz="1600" b="1" dirty="0">
                <a:solidFill>
                  <a:srgbClr val="FF0000"/>
                </a:solidFill>
                <a:latin typeface="Bahnschrift Light Condensed" panose="020B0502040204020203" pitchFamily="34" charset="0"/>
                <a:ea typeface="微軟正黑體" panose="020B0604030504040204" pitchFamily="34" charset="-120"/>
                <a:cs typeface="Vijaya" panose="02020604020202020204" pitchFamily="18" charset="0"/>
              </a:rPr>
              <a:t>39,000 </a:t>
            </a:r>
            <a:r>
              <a:rPr lang="en-US" altLang="zh-TW" sz="1600" dirty="0">
                <a:latin typeface="Bahnschrift Light Condensed" panose="020B0502040204020203" pitchFamily="34" charset="0"/>
                <a:ea typeface="微軟正黑體" panose="020B0604030504040204" pitchFamily="34" charset="-120"/>
                <a:cs typeface="Vijaya" panose="02020604020202020204" pitchFamily="18" charset="0"/>
              </a:rPr>
              <a:t>units by end of Q2/2025 plus </a:t>
            </a:r>
            <a:r>
              <a:rPr lang="en-US" altLang="zh-TW" sz="1600" b="1" dirty="0">
                <a:solidFill>
                  <a:srgbClr val="FF0000"/>
                </a:solidFill>
                <a:latin typeface="Bahnschrift Light Condensed" panose="020B0502040204020203" pitchFamily="34" charset="0"/>
                <a:ea typeface="微軟正黑體" panose="020B0604030504040204" pitchFamily="34" charset="-120"/>
                <a:cs typeface="Vijaya" panose="02020604020202020204" pitchFamily="18" charset="0"/>
              </a:rPr>
              <a:t>5,000</a:t>
            </a:r>
            <a:r>
              <a:rPr lang="en-US" altLang="zh-TW" sz="1600" dirty="0">
                <a:latin typeface="Bahnschrift Light Condensed" panose="020B0502040204020203" pitchFamily="34" charset="0"/>
                <a:ea typeface="微軟正黑體" panose="020B0604030504040204" pitchFamily="34" charset="-120"/>
                <a:cs typeface="Vijaya" panose="02020604020202020204" pitchFamily="18" charset="0"/>
              </a:rPr>
              <a:t> new reefer </a:t>
            </a:r>
          </a:p>
          <a:p>
            <a:r>
              <a:rPr lang="en-US" altLang="zh-TW" sz="1600" dirty="0">
                <a:latin typeface="Bahnschrift Light Condensed" panose="020B0502040204020203" pitchFamily="34" charset="0"/>
                <a:ea typeface="微軟正黑體" panose="020B0604030504040204" pitchFamily="34" charset="-120"/>
                <a:cs typeface="Vijaya" panose="02020604020202020204" pitchFamily="18" charset="0"/>
              </a:rPr>
              <a:t>               delivered, expect to have 90% + of reefer fleets with IoT available.</a:t>
            </a:r>
            <a:endParaRPr lang="zh-TW" altLang="en-US" sz="1600" dirty="0">
              <a:latin typeface="Bahnschrift Light Condensed" panose="020B0502040204020203" pitchFamily="34" charset="0"/>
              <a:ea typeface="微軟正黑體" panose="020B0604030504040204" pitchFamily="34" charset="-120"/>
              <a:cs typeface="Vijaya" panose="02020604020202020204" pitchFamily="18" charset="0"/>
            </a:endParaRPr>
          </a:p>
        </p:txBody>
      </p:sp>
      <p:sp>
        <p:nvSpPr>
          <p:cNvPr id="37" name="矩形 36">
            <a:extLst>
              <a:ext uri="{FF2B5EF4-FFF2-40B4-BE49-F238E27FC236}">
                <a16:creationId xmlns:a16="http://schemas.microsoft.com/office/drawing/2014/main" id="{712C7870-9831-7244-187C-06A617C571E5}"/>
              </a:ext>
            </a:extLst>
          </p:cNvPr>
          <p:cNvSpPr/>
          <p:nvPr/>
        </p:nvSpPr>
        <p:spPr>
          <a:xfrm>
            <a:off x="5670244" y="1129486"/>
            <a:ext cx="5048177" cy="461665"/>
          </a:xfrm>
          <a:prstGeom prst="rect">
            <a:avLst/>
          </a:prstGeom>
        </p:spPr>
        <p:txBody>
          <a:bodyPr wrap="none">
            <a:spAutoFit/>
          </a:bodyPr>
          <a:lstStyle/>
          <a:p>
            <a:pPr marL="342900" marR="0" lvl="0" indent="-342900" algn="l" defTabSz="121917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TW" sz="2400" b="1" i="0" u="none" strike="noStrike" kern="1200" cap="none" spc="0" normalizeH="0" baseline="0" noProof="0" dirty="0">
                <a:ln>
                  <a:noFill/>
                </a:ln>
                <a:solidFill>
                  <a:srgbClr val="009E9A"/>
                </a:solidFill>
                <a:effectLst/>
                <a:uLnTx/>
                <a:uFillTx/>
                <a:latin typeface="Bahnschrift SemiBold SemiConden" panose="020B0502040204020203" pitchFamily="34" charset="0"/>
                <a:ea typeface="Microsoft JhengHei UI" panose="020B0604030504040204" pitchFamily="34" charset="-120"/>
                <a:cs typeface="Vijaya" panose="02020604020202020204" pitchFamily="18" charset="0"/>
              </a:rPr>
              <a:t>Important Progress of Evergreen IoT -</a:t>
            </a:r>
            <a:endParaRPr kumimoji="0" lang="zh-TW" altLang="en-US" sz="2400" b="1" i="0" u="none" strike="noStrike" kern="1200" cap="none" spc="0" normalizeH="0" baseline="0" noProof="0" dirty="0">
              <a:ln>
                <a:noFill/>
              </a:ln>
              <a:solidFill>
                <a:srgbClr val="009E9A"/>
              </a:solidFill>
              <a:effectLst/>
              <a:uLnTx/>
              <a:uFillTx/>
              <a:latin typeface="Bahnschrift SemiBold SemiConden" panose="020B0502040204020203" pitchFamily="34" charset="0"/>
              <a:ea typeface="Microsoft JhengHei UI" panose="020B0604030504040204" pitchFamily="34" charset="-120"/>
              <a:cs typeface="Vijaya" panose="02020604020202020204" pitchFamily="18" charset="0"/>
            </a:endParaRPr>
          </a:p>
        </p:txBody>
      </p:sp>
      <p:sp>
        <p:nvSpPr>
          <p:cNvPr id="3" name="投影片編號版面配置區 2">
            <a:extLst>
              <a:ext uri="{FF2B5EF4-FFF2-40B4-BE49-F238E27FC236}">
                <a16:creationId xmlns:a16="http://schemas.microsoft.com/office/drawing/2014/main" id="{D623F133-9FBD-9679-F121-2DA8296CB137}"/>
              </a:ext>
            </a:extLst>
          </p:cNvPr>
          <p:cNvSpPr>
            <a:spLocks noGrp="1"/>
          </p:cNvSpPr>
          <p:nvPr>
            <p:ph type="sldNum" sz="quarter" idx="12"/>
          </p:nvPr>
        </p:nvSpPr>
        <p:spPr/>
        <p:txBody>
          <a:bodyPr/>
          <a:lstStyle/>
          <a:p>
            <a:fld id="{D797EE72-3C49-4BAA-B414-ED607141EC72}" type="slidenum">
              <a:rPr lang="zh-TW" altLang="en-US" smtClean="0"/>
              <a:t>12</a:t>
            </a:fld>
            <a:endParaRPr lang="zh-TW" altLang="en-US"/>
          </a:p>
        </p:txBody>
      </p:sp>
      <p:grpSp>
        <p:nvGrpSpPr>
          <p:cNvPr id="58" name="群組 57">
            <a:extLst>
              <a:ext uri="{FF2B5EF4-FFF2-40B4-BE49-F238E27FC236}">
                <a16:creationId xmlns:a16="http://schemas.microsoft.com/office/drawing/2014/main" id="{B6FE883D-4D9B-36EE-C83B-832EFA06C8A9}"/>
              </a:ext>
            </a:extLst>
          </p:cNvPr>
          <p:cNvGrpSpPr/>
          <p:nvPr/>
        </p:nvGrpSpPr>
        <p:grpSpPr>
          <a:xfrm>
            <a:off x="440400" y="3454924"/>
            <a:ext cx="8948839" cy="2386441"/>
            <a:chOff x="754905" y="3040110"/>
            <a:chExt cx="10598895" cy="2826472"/>
          </a:xfrm>
        </p:grpSpPr>
        <p:sp>
          <p:nvSpPr>
            <p:cNvPr id="5" name="圓形: 空心 4">
              <a:extLst>
                <a:ext uri="{FF2B5EF4-FFF2-40B4-BE49-F238E27FC236}">
                  <a16:creationId xmlns:a16="http://schemas.microsoft.com/office/drawing/2014/main" id="{1512EABC-39C5-3902-3345-A76118DFCB8E}"/>
                </a:ext>
              </a:extLst>
            </p:cNvPr>
            <p:cNvSpPr/>
            <p:nvPr/>
          </p:nvSpPr>
          <p:spPr>
            <a:xfrm>
              <a:off x="754905" y="3040110"/>
              <a:ext cx="2787291" cy="2826472"/>
            </a:xfrm>
            <a:prstGeom prst="donut">
              <a:avLst>
                <a:gd name="adj" fmla="val 5977"/>
              </a:avLst>
            </a:prstGeom>
            <a:solidFill>
              <a:srgbClr val="17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 name="圓形: 空心 5">
              <a:extLst>
                <a:ext uri="{FF2B5EF4-FFF2-40B4-BE49-F238E27FC236}">
                  <a16:creationId xmlns:a16="http://schemas.microsoft.com/office/drawing/2014/main" id="{74AE799C-8D39-34D7-F809-02943537FCCB}"/>
                </a:ext>
              </a:extLst>
            </p:cNvPr>
            <p:cNvSpPr/>
            <p:nvPr/>
          </p:nvSpPr>
          <p:spPr>
            <a:xfrm>
              <a:off x="3359316" y="3040110"/>
              <a:ext cx="2787291" cy="2826472"/>
            </a:xfrm>
            <a:prstGeom prst="donut">
              <a:avLst>
                <a:gd name="adj" fmla="val 5977"/>
              </a:avLst>
            </a:prstGeom>
            <a:solidFill>
              <a:srgbClr val="009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 name="圓形: 空心 6">
              <a:extLst>
                <a:ext uri="{FF2B5EF4-FFF2-40B4-BE49-F238E27FC236}">
                  <a16:creationId xmlns:a16="http://schemas.microsoft.com/office/drawing/2014/main" id="{C1F7A4CB-2F6D-C1F2-3181-5540D1AEC2E5}"/>
                </a:ext>
              </a:extLst>
            </p:cNvPr>
            <p:cNvSpPr/>
            <p:nvPr/>
          </p:nvSpPr>
          <p:spPr>
            <a:xfrm>
              <a:off x="5962098" y="3040110"/>
              <a:ext cx="2787291" cy="2826472"/>
            </a:xfrm>
            <a:prstGeom prst="donut">
              <a:avLst>
                <a:gd name="adj" fmla="val 5977"/>
              </a:avLst>
            </a:prstGeom>
            <a:solidFill>
              <a:srgbClr val="17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 name="圓形: 空心 7">
              <a:extLst>
                <a:ext uri="{FF2B5EF4-FFF2-40B4-BE49-F238E27FC236}">
                  <a16:creationId xmlns:a16="http://schemas.microsoft.com/office/drawing/2014/main" id="{573841F3-6F55-5B2C-4769-B67314799DBD}"/>
                </a:ext>
              </a:extLst>
            </p:cNvPr>
            <p:cNvSpPr/>
            <p:nvPr/>
          </p:nvSpPr>
          <p:spPr>
            <a:xfrm>
              <a:off x="8566509" y="3040110"/>
              <a:ext cx="2787291" cy="2826472"/>
            </a:xfrm>
            <a:prstGeom prst="donut">
              <a:avLst>
                <a:gd name="adj" fmla="val 5977"/>
              </a:avLst>
            </a:prstGeom>
            <a:solidFill>
              <a:srgbClr val="009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8" name="矩形 37">
              <a:extLst>
                <a:ext uri="{FF2B5EF4-FFF2-40B4-BE49-F238E27FC236}">
                  <a16:creationId xmlns:a16="http://schemas.microsoft.com/office/drawing/2014/main" id="{C52F2C41-2525-7391-B95F-09FC6D1F0CD5}"/>
                </a:ext>
              </a:extLst>
            </p:cNvPr>
            <p:cNvSpPr/>
            <p:nvPr/>
          </p:nvSpPr>
          <p:spPr>
            <a:xfrm>
              <a:off x="1130327" y="4285706"/>
              <a:ext cx="9876211" cy="33528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橢圓 38">
              <a:extLst>
                <a:ext uri="{FF2B5EF4-FFF2-40B4-BE49-F238E27FC236}">
                  <a16:creationId xmlns:a16="http://schemas.microsoft.com/office/drawing/2014/main" id="{E9AD3CD4-2B4E-5545-0312-41ADFA3DF4BF}"/>
                </a:ext>
              </a:extLst>
            </p:cNvPr>
            <p:cNvSpPr/>
            <p:nvPr/>
          </p:nvSpPr>
          <p:spPr>
            <a:xfrm>
              <a:off x="1206527" y="3509487"/>
              <a:ext cx="1887718" cy="1887718"/>
            </a:xfrm>
            <a:prstGeom prst="ellipse">
              <a:avLst/>
            </a:prstGeom>
            <a:solidFill>
              <a:srgbClr val="17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橢圓 39">
              <a:extLst>
                <a:ext uri="{FF2B5EF4-FFF2-40B4-BE49-F238E27FC236}">
                  <a16:creationId xmlns:a16="http://schemas.microsoft.com/office/drawing/2014/main" id="{95D20028-2CA0-173D-0F8C-ACDB9CCFC5BA}"/>
                </a:ext>
              </a:extLst>
            </p:cNvPr>
            <p:cNvSpPr/>
            <p:nvPr/>
          </p:nvSpPr>
          <p:spPr>
            <a:xfrm>
              <a:off x="3810938" y="3509487"/>
              <a:ext cx="1887718" cy="1887718"/>
            </a:xfrm>
            <a:prstGeom prst="ellipse">
              <a:avLst/>
            </a:prstGeom>
            <a:solidFill>
              <a:srgbClr val="009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橢圓 40">
              <a:extLst>
                <a:ext uri="{FF2B5EF4-FFF2-40B4-BE49-F238E27FC236}">
                  <a16:creationId xmlns:a16="http://schemas.microsoft.com/office/drawing/2014/main" id="{6639DDB7-1AFD-45C5-EDD0-F84FE0D36829}"/>
                </a:ext>
              </a:extLst>
            </p:cNvPr>
            <p:cNvSpPr/>
            <p:nvPr/>
          </p:nvSpPr>
          <p:spPr>
            <a:xfrm>
              <a:off x="6410049" y="3509487"/>
              <a:ext cx="1887718" cy="1887718"/>
            </a:xfrm>
            <a:prstGeom prst="ellipse">
              <a:avLst/>
            </a:prstGeom>
            <a:solidFill>
              <a:srgbClr val="17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2" name="橢圓 41">
              <a:extLst>
                <a:ext uri="{FF2B5EF4-FFF2-40B4-BE49-F238E27FC236}">
                  <a16:creationId xmlns:a16="http://schemas.microsoft.com/office/drawing/2014/main" id="{FB0D203C-407B-A057-1A3F-05A9EAB8F117}"/>
                </a:ext>
              </a:extLst>
            </p:cNvPr>
            <p:cNvSpPr/>
            <p:nvPr/>
          </p:nvSpPr>
          <p:spPr>
            <a:xfrm>
              <a:off x="9016295" y="3509487"/>
              <a:ext cx="1887718" cy="1887718"/>
            </a:xfrm>
            <a:prstGeom prst="ellipse">
              <a:avLst/>
            </a:prstGeom>
            <a:solidFill>
              <a:srgbClr val="009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43" name="圖形 42" descr="放大">
            <a:extLst>
              <a:ext uri="{FF2B5EF4-FFF2-40B4-BE49-F238E27FC236}">
                <a16:creationId xmlns:a16="http://schemas.microsoft.com/office/drawing/2014/main" id="{2E1F57E9-C334-18F1-C89F-E4B9D3686A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53682" y="3966873"/>
            <a:ext cx="623554" cy="623554"/>
          </a:xfrm>
          <a:prstGeom prst="rect">
            <a:avLst/>
          </a:prstGeom>
        </p:spPr>
      </p:pic>
      <p:pic>
        <p:nvPicPr>
          <p:cNvPr id="44" name="圖形 43" descr="扳手">
            <a:extLst>
              <a:ext uri="{FF2B5EF4-FFF2-40B4-BE49-F238E27FC236}">
                <a16:creationId xmlns:a16="http://schemas.microsoft.com/office/drawing/2014/main" id="{6513E4C9-A6D7-27BC-8076-B3A71572EAA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655240">
            <a:off x="3571538" y="4787059"/>
            <a:ext cx="623554" cy="623554"/>
          </a:xfrm>
          <a:prstGeom prst="rect">
            <a:avLst/>
          </a:prstGeom>
        </p:spPr>
      </p:pic>
      <p:pic>
        <p:nvPicPr>
          <p:cNvPr id="45" name="圖形 44" descr="錨點">
            <a:extLst>
              <a:ext uri="{FF2B5EF4-FFF2-40B4-BE49-F238E27FC236}">
                <a16:creationId xmlns:a16="http://schemas.microsoft.com/office/drawing/2014/main" id="{4F78A6FF-398E-3488-9B2A-43237A0240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86680" y="3942145"/>
            <a:ext cx="623553" cy="623553"/>
          </a:xfrm>
          <a:prstGeom prst="rect">
            <a:avLst/>
          </a:prstGeom>
        </p:spPr>
      </p:pic>
      <p:pic>
        <p:nvPicPr>
          <p:cNvPr id="46" name="圖形 45" descr="橫條圖">
            <a:extLst>
              <a:ext uri="{FF2B5EF4-FFF2-40B4-BE49-F238E27FC236}">
                <a16:creationId xmlns:a16="http://schemas.microsoft.com/office/drawing/2014/main" id="{05691A89-FF82-BFE6-C8D1-A411E85D427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51447" y="4721242"/>
            <a:ext cx="623554" cy="623554"/>
          </a:xfrm>
          <a:prstGeom prst="rect">
            <a:avLst/>
          </a:prstGeom>
        </p:spPr>
      </p:pic>
      <p:sp>
        <p:nvSpPr>
          <p:cNvPr id="47" name="Text Placeholder 12">
            <a:extLst>
              <a:ext uri="{FF2B5EF4-FFF2-40B4-BE49-F238E27FC236}">
                <a16:creationId xmlns:a16="http://schemas.microsoft.com/office/drawing/2014/main" id="{023BBCDC-5F3D-8D0F-267E-D0F14F143ABE}"/>
              </a:ext>
            </a:extLst>
          </p:cNvPr>
          <p:cNvSpPr txBox="1">
            <a:spLocks/>
          </p:cNvSpPr>
          <p:nvPr/>
        </p:nvSpPr>
        <p:spPr>
          <a:xfrm>
            <a:off x="817829" y="4506603"/>
            <a:ext cx="1589440" cy="485445"/>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r>
              <a:rPr lang="en-US" altLang="zh-TW" sz="2200" b="1" dirty="0">
                <a:solidFill>
                  <a:schemeClr val="bg1"/>
                </a:solidFill>
                <a:latin typeface="Bahnschrift SemiBold SemiConden" panose="020B0502040204020203" pitchFamily="34" charset="0"/>
                <a:ea typeface="微軟正黑體" panose="020B0604030504040204" pitchFamily="34" charset="-120"/>
                <a:cs typeface="Vijaya" panose="02020604020202020204" pitchFamily="18" charset="0"/>
              </a:rPr>
              <a:t>Real-time </a:t>
            </a:r>
          </a:p>
          <a:p>
            <a:pPr marL="0" lvl="0" indent="0" algn="ctr">
              <a:buNone/>
            </a:pPr>
            <a:r>
              <a:rPr lang="en-US" altLang="zh-TW" sz="2200" b="1" dirty="0">
                <a:solidFill>
                  <a:schemeClr val="bg1"/>
                </a:solidFill>
                <a:latin typeface="Bahnschrift SemiBold SemiConden" panose="020B0502040204020203" pitchFamily="34" charset="0"/>
                <a:ea typeface="微軟正黑體" panose="020B0604030504040204" pitchFamily="34" charset="-120"/>
                <a:cs typeface="Vijaya" panose="02020604020202020204" pitchFamily="18" charset="0"/>
              </a:rPr>
              <a:t>Data</a:t>
            </a:r>
            <a:endParaRPr lang="zh-TW" altLang="en-US" sz="2200" b="1" dirty="0">
              <a:solidFill>
                <a:schemeClr val="bg1"/>
              </a:solidFill>
              <a:latin typeface="Bahnschrift SemiBold SemiConden" panose="020B0502040204020203" pitchFamily="34" charset="0"/>
              <a:ea typeface="微軟正黑體" panose="020B0604030504040204" pitchFamily="34" charset="-120"/>
              <a:cs typeface="Vijaya" panose="02020604020202020204" pitchFamily="18" charset="0"/>
            </a:endParaRPr>
          </a:p>
        </p:txBody>
      </p:sp>
      <p:sp>
        <p:nvSpPr>
          <p:cNvPr id="48" name="Text Placeholder 12">
            <a:extLst>
              <a:ext uri="{FF2B5EF4-FFF2-40B4-BE49-F238E27FC236}">
                <a16:creationId xmlns:a16="http://schemas.microsoft.com/office/drawing/2014/main" id="{6D66B891-D509-9C1F-3698-C9251C3D3DBF}"/>
              </a:ext>
            </a:extLst>
          </p:cNvPr>
          <p:cNvSpPr txBox="1">
            <a:spLocks/>
          </p:cNvSpPr>
          <p:nvPr/>
        </p:nvSpPr>
        <p:spPr>
          <a:xfrm>
            <a:off x="2977095" y="4025936"/>
            <a:ext cx="1737673" cy="485445"/>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r>
              <a:rPr lang="en-US" altLang="zh-TW" sz="2200" b="1" dirty="0">
                <a:solidFill>
                  <a:schemeClr val="bg1"/>
                </a:solidFill>
                <a:latin typeface="Bahnschrift SemiBold SemiConden" panose="020B0502040204020203" pitchFamily="34" charset="0"/>
                <a:ea typeface="微軟正黑體" panose="020B0604030504040204" pitchFamily="34" charset="-120"/>
                <a:cs typeface="Vijaya" panose="02020604020202020204" pitchFamily="18" charset="0"/>
              </a:rPr>
              <a:t>Enhance </a:t>
            </a:r>
          </a:p>
          <a:p>
            <a:pPr marL="0" lvl="0" indent="0" algn="ctr">
              <a:buNone/>
            </a:pPr>
            <a:r>
              <a:rPr lang="en-US" altLang="zh-TW" sz="2200" b="1" dirty="0">
                <a:solidFill>
                  <a:schemeClr val="bg1"/>
                </a:solidFill>
                <a:latin typeface="Bahnschrift SemiBold SemiConden" panose="020B0502040204020203" pitchFamily="34" charset="0"/>
                <a:ea typeface="微軟正黑體" panose="020B0604030504040204" pitchFamily="34" charset="-120"/>
                <a:cs typeface="Vijaya" panose="02020604020202020204" pitchFamily="18" charset="0"/>
              </a:rPr>
              <a:t>Monitor</a:t>
            </a:r>
            <a:endParaRPr lang="zh-TW" altLang="en-US" sz="2200" b="1" dirty="0">
              <a:solidFill>
                <a:schemeClr val="bg1"/>
              </a:solidFill>
              <a:latin typeface="Bahnschrift SemiBold SemiConden" panose="020B0502040204020203" pitchFamily="34" charset="0"/>
              <a:ea typeface="微軟正黑體" panose="020B0604030504040204" pitchFamily="34" charset="-120"/>
              <a:cs typeface="Vijaya" panose="02020604020202020204" pitchFamily="18" charset="0"/>
            </a:endParaRPr>
          </a:p>
        </p:txBody>
      </p:sp>
      <p:sp>
        <p:nvSpPr>
          <p:cNvPr id="49" name="Text Placeholder 12">
            <a:extLst>
              <a:ext uri="{FF2B5EF4-FFF2-40B4-BE49-F238E27FC236}">
                <a16:creationId xmlns:a16="http://schemas.microsoft.com/office/drawing/2014/main" id="{808CEAE3-790E-98F9-D4C1-9DEAEF949433}"/>
              </a:ext>
            </a:extLst>
          </p:cNvPr>
          <p:cNvSpPr txBox="1">
            <a:spLocks/>
          </p:cNvSpPr>
          <p:nvPr/>
        </p:nvSpPr>
        <p:spPr>
          <a:xfrm>
            <a:off x="5254602" y="4558631"/>
            <a:ext cx="1553924" cy="485445"/>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r>
              <a:rPr lang="en-US" altLang="zh-TW" sz="2000" b="1" dirty="0">
                <a:solidFill>
                  <a:schemeClr val="bg1"/>
                </a:solidFill>
                <a:latin typeface="Bahnschrift SemiBold SemiConden" panose="020B0502040204020203" pitchFamily="34" charset="0"/>
                <a:ea typeface="微軟正黑體" panose="020B0604030504040204" pitchFamily="34" charset="-120"/>
                <a:cs typeface="Vijaya" panose="02020604020202020204" pitchFamily="18" charset="0"/>
              </a:rPr>
              <a:t>On Board </a:t>
            </a:r>
          </a:p>
          <a:p>
            <a:pPr marL="0" lvl="0" indent="0" algn="ctr">
              <a:buNone/>
            </a:pPr>
            <a:r>
              <a:rPr lang="en-US" altLang="zh-TW" sz="2000" b="1" dirty="0">
                <a:solidFill>
                  <a:schemeClr val="bg1"/>
                </a:solidFill>
                <a:latin typeface="Bahnschrift SemiBold SemiConden" panose="020B0502040204020203" pitchFamily="34" charset="0"/>
                <a:ea typeface="微軟正黑體" panose="020B0604030504040204" pitchFamily="34" charset="-120"/>
                <a:cs typeface="Vijaya" panose="02020604020202020204" pitchFamily="18" charset="0"/>
              </a:rPr>
              <a:t>Monitor</a:t>
            </a:r>
            <a:endParaRPr lang="zh-TW" altLang="en-US" sz="2000" b="1" dirty="0">
              <a:solidFill>
                <a:schemeClr val="bg1"/>
              </a:solidFill>
              <a:latin typeface="Bahnschrift SemiBold SemiConden" panose="020B0502040204020203" pitchFamily="34" charset="0"/>
              <a:ea typeface="微軟正黑體" panose="020B0604030504040204" pitchFamily="34" charset="-120"/>
              <a:cs typeface="Vijaya" panose="02020604020202020204" pitchFamily="18" charset="0"/>
            </a:endParaRPr>
          </a:p>
        </p:txBody>
      </p:sp>
      <p:sp>
        <p:nvSpPr>
          <p:cNvPr id="50" name="Text Placeholder 12">
            <a:extLst>
              <a:ext uri="{FF2B5EF4-FFF2-40B4-BE49-F238E27FC236}">
                <a16:creationId xmlns:a16="http://schemas.microsoft.com/office/drawing/2014/main" id="{51525C36-937E-12B3-461E-E5714EE558F6}"/>
              </a:ext>
            </a:extLst>
          </p:cNvPr>
          <p:cNvSpPr txBox="1">
            <a:spLocks/>
          </p:cNvSpPr>
          <p:nvPr/>
        </p:nvSpPr>
        <p:spPr>
          <a:xfrm>
            <a:off x="7657661" y="4284280"/>
            <a:ext cx="1481662" cy="485445"/>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pPr>
            <a:r>
              <a:rPr lang="en-US" altLang="zh-TW" sz="2200" b="1" dirty="0">
                <a:solidFill>
                  <a:schemeClr val="bg1"/>
                </a:solidFill>
                <a:latin typeface="Bahnschrift SemiBold SemiConden" panose="020B0502040204020203" pitchFamily="34" charset="0"/>
                <a:ea typeface="微軟正黑體" panose="020B0604030504040204" pitchFamily="34" charset="-120"/>
                <a:cs typeface="Vijaya" panose="02020604020202020204" pitchFamily="18" charset="0"/>
              </a:rPr>
              <a:t>Statistic</a:t>
            </a:r>
            <a:endParaRPr lang="zh-TW" altLang="en-US" sz="2200" b="1" dirty="0">
              <a:solidFill>
                <a:schemeClr val="bg1"/>
              </a:solidFill>
              <a:latin typeface="Bahnschrift SemiBold SemiConden" panose="020B0502040204020203" pitchFamily="34" charset="0"/>
              <a:ea typeface="微軟正黑體" panose="020B0604030504040204" pitchFamily="34" charset="-120"/>
              <a:cs typeface="Vijaya" panose="02020604020202020204" pitchFamily="18" charset="0"/>
            </a:endParaRPr>
          </a:p>
        </p:txBody>
      </p:sp>
      <p:sp>
        <p:nvSpPr>
          <p:cNvPr id="51" name="矩形: 圓角 50">
            <a:extLst>
              <a:ext uri="{FF2B5EF4-FFF2-40B4-BE49-F238E27FC236}">
                <a16:creationId xmlns:a16="http://schemas.microsoft.com/office/drawing/2014/main" id="{47AF00E5-7AC3-1F6A-16E9-3AEA9F3796AD}"/>
              </a:ext>
            </a:extLst>
          </p:cNvPr>
          <p:cNvSpPr/>
          <p:nvPr/>
        </p:nvSpPr>
        <p:spPr>
          <a:xfrm>
            <a:off x="64078" y="5848783"/>
            <a:ext cx="3241921" cy="374571"/>
          </a:xfrm>
          <a:prstGeom prst="roundRect">
            <a:avLst/>
          </a:prstGeom>
          <a:noFill/>
          <a:ln>
            <a:noFill/>
          </a:ln>
        </p:spPr>
        <p:txBody>
          <a:bodyPr wrap="square">
            <a:spAutoFit/>
          </a:bodyPr>
          <a:lstStyle/>
          <a:p>
            <a:r>
              <a:rPr lang="en-US" altLang="zh-TW" sz="1600" b="1" dirty="0">
                <a:solidFill>
                  <a:srgbClr val="174D4D"/>
                </a:solidFill>
                <a:latin typeface="Bahnschrift SemiBold SemiConden" panose="020B0502040204020203" pitchFamily="34" charset="0"/>
                <a:ea typeface="微軟正黑體" panose="020B0604030504040204" pitchFamily="34" charset="-120"/>
                <a:cs typeface="Vijaya" panose="02020604020202020204" pitchFamily="18" charset="0"/>
              </a:rPr>
              <a:t>Compare temp with BKG requirement</a:t>
            </a:r>
            <a:endParaRPr lang="zh-TW" altLang="en-US" sz="1600" b="1" dirty="0">
              <a:solidFill>
                <a:srgbClr val="174D4D"/>
              </a:solidFill>
              <a:latin typeface="Bahnschrift SemiBold SemiConden" panose="020B0502040204020203" pitchFamily="34" charset="0"/>
              <a:ea typeface="微軟正黑體" panose="020B0604030504040204" pitchFamily="34" charset="-120"/>
              <a:cs typeface="Vijaya" panose="02020604020202020204" pitchFamily="18" charset="0"/>
            </a:endParaRPr>
          </a:p>
        </p:txBody>
      </p:sp>
      <p:sp>
        <p:nvSpPr>
          <p:cNvPr id="52" name="矩形: 圓角 51">
            <a:extLst>
              <a:ext uri="{FF2B5EF4-FFF2-40B4-BE49-F238E27FC236}">
                <a16:creationId xmlns:a16="http://schemas.microsoft.com/office/drawing/2014/main" id="{85CFE96D-B367-CF32-658A-F1BDC83395F2}"/>
              </a:ext>
            </a:extLst>
          </p:cNvPr>
          <p:cNvSpPr/>
          <p:nvPr/>
        </p:nvSpPr>
        <p:spPr>
          <a:xfrm>
            <a:off x="2608183" y="3066983"/>
            <a:ext cx="2485854" cy="374571"/>
          </a:xfrm>
          <a:prstGeom prst="roundRect">
            <a:avLst/>
          </a:prstGeom>
          <a:noFill/>
          <a:ln>
            <a:noFill/>
          </a:ln>
        </p:spPr>
        <p:txBody>
          <a:bodyPr wrap="square">
            <a:spAutoFit/>
          </a:bodyPr>
          <a:lstStyle/>
          <a:p>
            <a:r>
              <a:rPr lang="en-US" altLang="zh-TW" sz="1600" b="1" dirty="0">
                <a:solidFill>
                  <a:srgbClr val="008080"/>
                </a:solidFill>
                <a:latin typeface="Bahnschrift SemiBold SemiConden" panose="020B0502040204020203" pitchFamily="34" charset="0"/>
                <a:ea typeface="微軟正黑體" panose="020B0604030504040204" pitchFamily="34" charset="-120"/>
                <a:cs typeface="Vijaya" panose="02020604020202020204" pitchFamily="18" charset="0"/>
              </a:rPr>
              <a:t>Smart PTI, abnormal alarm</a:t>
            </a:r>
            <a:endParaRPr lang="zh-TW" altLang="en-US" sz="1600" b="1" dirty="0">
              <a:solidFill>
                <a:srgbClr val="008080"/>
              </a:solidFill>
              <a:latin typeface="Bahnschrift SemiBold SemiConden" panose="020B0502040204020203" pitchFamily="34" charset="0"/>
              <a:ea typeface="微軟正黑體" panose="020B0604030504040204" pitchFamily="34" charset="-120"/>
              <a:cs typeface="Vijaya" panose="02020604020202020204" pitchFamily="18" charset="0"/>
            </a:endParaRPr>
          </a:p>
        </p:txBody>
      </p:sp>
      <p:sp>
        <p:nvSpPr>
          <p:cNvPr id="53" name="矩形: 圓角 52">
            <a:extLst>
              <a:ext uri="{FF2B5EF4-FFF2-40B4-BE49-F238E27FC236}">
                <a16:creationId xmlns:a16="http://schemas.microsoft.com/office/drawing/2014/main" id="{7C9DA4CA-1973-D6E6-16CE-9E99334B2F1E}"/>
              </a:ext>
            </a:extLst>
          </p:cNvPr>
          <p:cNvSpPr/>
          <p:nvPr/>
        </p:nvSpPr>
        <p:spPr>
          <a:xfrm>
            <a:off x="4445829" y="5848786"/>
            <a:ext cx="3241920" cy="374571"/>
          </a:xfrm>
          <a:prstGeom prst="roundRect">
            <a:avLst/>
          </a:prstGeom>
          <a:noFill/>
          <a:ln>
            <a:noFill/>
          </a:ln>
        </p:spPr>
        <p:txBody>
          <a:bodyPr wrap="square">
            <a:spAutoFit/>
          </a:bodyPr>
          <a:lstStyle/>
          <a:p>
            <a:r>
              <a:rPr lang="en-US" altLang="zh-TW" sz="1600" b="1" dirty="0">
                <a:solidFill>
                  <a:srgbClr val="174D4D"/>
                </a:solidFill>
                <a:latin typeface="Bahnschrift SemiBold SemiConden" panose="020B0502040204020203" pitchFamily="34" charset="0"/>
                <a:ea typeface="微軟正黑體" panose="020B0604030504040204" pitchFamily="34" charset="-120"/>
                <a:cs typeface="Vijaya" panose="02020604020202020204" pitchFamily="18" charset="0"/>
              </a:rPr>
              <a:t>Assist crew monitor reefer on board</a:t>
            </a:r>
            <a:endParaRPr lang="zh-TW" altLang="en-US" sz="1600" b="1" dirty="0">
              <a:solidFill>
                <a:srgbClr val="174D4D"/>
              </a:solidFill>
              <a:latin typeface="Bahnschrift SemiBold SemiConden" panose="020B0502040204020203" pitchFamily="34" charset="0"/>
              <a:ea typeface="微軟正黑體" panose="020B0604030504040204" pitchFamily="34" charset="-120"/>
              <a:cs typeface="Vijaya" panose="02020604020202020204" pitchFamily="18" charset="0"/>
            </a:endParaRPr>
          </a:p>
        </p:txBody>
      </p:sp>
      <p:sp>
        <p:nvSpPr>
          <p:cNvPr id="54" name="矩形: 圓角 53">
            <a:extLst>
              <a:ext uri="{FF2B5EF4-FFF2-40B4-BE49-F238E27FC236}">
                <a16:creationId xmlns:a16="http://schemas.microsoft.com/office/drawing/2014/main" id="{6C52439E-C44E-D7BD-667D-8D281DF0E159}"/>
              </a:ext>
            </a:extLst>
          </p:cNvPr>
          <p:cNvSpPr/>
          <p:nvPr/>
        </p:nvSpPr>
        <p:spPr>
          <a:xfrm>
            <a:off x="6723560" y="3075671"/>
            <a:ext cx="2977995" cy="374571"/>
          </a:xfrm>
          <a:prstGeom prst="roundRect">
            <a:avLst/>
          </a:prstGeom>
          <a:noFill/>
          <a:ln>
            <a:noFill/>
          </a:ln>
        </p:spPr>
        <p:txBody>
          <a:bodyPr wrap="square">
            <a:spAutoFit/>
          </a:bodyPr>
          <a:lstStyle/>
          <a:p>
            <a:r>
              <a:rPr lang="en-US" altLang="zh-TW" sz="1600" b="1" dirty="0">
                <a:solidFill>
                  <a:srgbClr val="008080"/>
                </a:solidFill>
                <a:latin typeface="Bahnschrift SemiBold SemiConden" panose="020B0502040204020203" pitchFamily="34" charset="0"/>
                <a:ea typeface="微軟正黑體" panose="020B0604030504040204" pitchFamily="34" charset="-120"/>
                <a:cs typeface="Vijaya" panose="02020604020202020204" pitchFamily="18" charset="0"/>
              </a:rPr>
              <a:t>Collecting data for ESG control</a:t>
            </a:r>
            <a:endParaRPr lang="zh-TW" altLang="en-US" sz="1600" b="1" dirty="0">
              <a:solidFill>
                <a:srgbClr val="008080"/>
              </a:solidFill>
              <a:latin typeface="Bahnschrift SemiBold SemiConden" panose="020B0502040204020203" pitchFamily="34" charset="0"/>
              <a:ea typeface="微軟正黑體" panose="020B0604030504040204" pitchFamily="34" charset="-120"/>
              <a:cs typeface="Vijaya" panose="02020604020202020204" pitchFamily="18" charset="0"/>
            </a:endParaRPr>
          </a:p>
        </p:txBody>
      </p:sp>
      <p:pic>
        <p:nvPicPr>
          <p:cNvPr id="55" name="圖片 54">
            <a:extLst>
              <a:ext uri="{FF2B5EF4-FFF2-40B4-BE49-F238E27FC236}">
                <a16:creationId xmlns:a16="http://schemas.microsoft.com/office/drawing/2014/main" id="{CF92130E-41F0-6E82-4E44-8168C4E9CF3E}"/>
              </a:ext>
            </a:extLst>
          </p:cNvPr>
          <p:cNvPicPr>
            <a:picLocks noChangeAspect="1"/>
          </p:cNvPicPr>
          <p:nvPr/>
        </p:nvPicPr>
        <p:blipFill rotWithShape="1">
          <a:blip r:embed="rId14"/>
          <a:srcRect t="13369"/>
          <a:stretch/>
        </p:blipFill>
        <p:spPr>
          <a:xfrm>
            <a:off x="316456" y="1059601"/>
            <a:ext cx="3089160" cy="1790703"/>
          </a:xfrm>
          <a:prstGeom prst="rect">
            <a:avLst/>
          </a:prstGeom>
          <a:ln>
            <a:noFill/>
          </a:ln>
          <a:effectLst>
            <a:softEdge rad="112500"/>
          </a:effectLst>
        </p:spPr>
      </p:pic>
      <p:pic>
        <p:nvPicPr>
          <p:cNvPr id="56" name="圖片 55">
            <a:extLst>
              <a:ext uri="{FF2B5EF4-FFF2-40B4-BE49-F238E27FC236}">
                <a16:creationId xmlns:a16="http://schemas.microsoft.com/office/drawing/2014/main" id="{8F54E79A-500C-B688-593A-E6355378A114}"/>
              </a:ext>
            </a:extLst>
          </p:cNvPr>
          <p:cNvPicPr>
            <a:picLocks noChangeAspect="1"/>
          </p:cNvPicPr>
          <p:nvPr/>
        </p:nvPicPr>
        <p:blipFill>
          <a:blip r:embed="rId15"/>
          <a:stretch>
            <a:fillRect/>
          </a:stretch>
        </p:blipFill>
        <p:spPr>
          <a:xfrm>
            <a:off x="3141556" y="1098181"/>
            <a:ext cx="2864492" cy="1833275"/>
          </a:xfrm>
          <a:prstGeom prst="rect">
            <a:avLst/>
          </a:prstGeom>
          <a:ln>
            <a:noFill/>
          </a:ln>
          <a:effectLst>
            <a:softEdge rad="112500"/>
          </a:effectLst>
        </p:spPr>
      </p:pic>
      <p:grpSp>
        <p:nvGrpSpPr>
          <p:cNvPr id="63" name="群組 62">
            <a:extLst>
              <a:ext uri="{FF2B5EF4-FFF2-40B4-BE49-F238E27FC236}">
                <a16:creationId xmlns:a16="http://schemas.microsoft.com/office/drawing/2014/main" id="{2C44D4B0-78CA-911D-67A4-3623C2DEE8F5}"/>
              </a:ext>
            </a:extLst>
          </p:cNvPr>
          <p:cNvGrpSpPr/>
          <p:nvPr/>
        </p:nvGrpSpPr>
        <p:grpSpPr>
          <a:xfrm>
            <a:off x="9099512" y="3666839"/>
            <a:ext cx="3596172" cy="2068223"/>
            <a:chOff x="9067367" y="3480331"/>
            <a:chExt cx="3918048" cy="2253340"/>
          </a:xfrm>
        </p:grpSpPr>
        <p:pic>
          <p:nvPicPr>
            <p:cNvPr id="60" name="Picture 6">
              <a:extLst>
                <a:ext uri="{FF2B5EF4-FFF2-40B4-BE49-F238E27FC236}">
                  <a16:creationId xmlns:a16="http://schemas.microsoft.com/office/drawing/2014/main" id="{AC08EBBE-398C-788E-F2F3-3F120687402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067367" y="3480331"/>
              <a:ext cx="3918048" cy="2253340"/>
            </a:xfrm>
            <a:prstGeom prst="rect">
              <a:avLst/>
            </a:prstGeom>
          </p:spPr>
        </p:pic>
        <p:pic>
          <p:nvPicPr>
            <p:cNvPr id="62" name="圖片 61">
              <a:extLst>
                <a:ext uri="{FF2B5EF4-FFF2-40B4-BE49-F238E27FC236}">
                  <a16:creationId xmlns:a16="http://schemas.microsoft.com/office/drawing/2014/main" id="{84A5F2FF-5E25-A81A-F9B0-C87EFB47DF1A}"/>
                </a:ext>
              </a:extLst>
            </p:cNvPr>
            <p:cNvPicPr>
              <a:picLocks noChangeAspect="1"/>
            </p:cNvPicPr>
            <p:nvPr/>
          </p:nvPicPr>
          <p:blipFill>
            <a:blip r:embed="rId17"/>
            <a:srcRect b="8295"/>
            <a:stretch/>
          </p:blipFill>
          <p:spPr>
            <a:xfrm>
              <a:off x="9574796" y="3665681"/>
              <a:ext cx="2897379" cy="1774999"/>
            </a:xfrm>
            <a:prstGeom prst="roundRect">
              <a:avLst>
                <a:gd name="adj" fmla="val 0"/>
              </a:avLst>
            </a:prstGeom>
            <a:solidFill>
              <a:srgbClr val="FFFFFF">
                <a:shade val="85000"/>
              </a:srgbClr>
            </a:solidFill>
            <a:ln>
              <a:noFill/>
            </a:ln>
            <a:effectLst/>
          </p:spPr>
        </p:pic>
      </p:grpSp>
    </p:spTree>
    <p:extLst>
      <p:ext uri="{BB962C8B-B14F-4D97-AF65-F5344CB8AC3E}">
        <p14:creationId xmlns:p14="http://schemas.microsoft.com/office/powerpoint/2010/main" val="1208140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C6550BB-8B5F-4B04-BA0B-DC0186B8ABC2}"/>
              </a:ext>
            </a:extLst>
          </p:cNvPr>
          <p:cNvSpPr/>
          <p:nvPr/>
        </p:nvSpPr>
        <p:spPr>
          <a:xfrm>
            <a:off x="0" y="0"/>
            <a:ext cx="12191999"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sp>
      <p:sp>
        <p:nvSpPr>
          <p:cNvPr id="4" name="文字方塊 3">
            <a:extLst>
              <a:ext uri="{FF2B5EF4-FFF2-40B4-BE49-F238E27FC236}">
                <a16:creationId xmlns:a16="http://schemas.microsoft.com/office/drawing/2014/main" id="{602A0C83-EF15-61CA-E416-5AF1E4232166}"/>
              </a:ext>
            </a:extLst>
          </p:cNvPr>
          <p:cNvSpPr txBox="1"/>
          <p:nvPr/>
        </p:nvSpPr>
        <p:spPr>
          <a:xfrm>
            <a:off x="624261" y="136412"/>
            <a:ext cx="9910738" cy="769441"/>
          </a:xfrm>
          <a:prstGeom prst="rect">
            <a:avLst/>
          </a:prstGeom>
          <a:noFill/>
        </p:spPr>
        <p:txBody>
          <a:bodyPr wrap="square" rtlCol="0">
            <a:spAutoFit/>
          </a:bodyPr>
          <a:lstStyle/>
          <a:p>
            <a:r>
              <a:rPr lang="en-US" altLang="zh-TW" sz="4400" b="1" dirty="0">
                <a:solidFill>
                  <a:srgbClr val="008080"/>
                </a:solidFill>
                <a:latin typeface="Bahnschrift SemiBold SemiConden" panose="020B0502040204020203" pitchFamily="34" charset="0"/>
                <a:ea typeface="微軟正黑體" panose="020B0604030504040204" pitchFamily="34" charset="-120"/>
              </a:rPr>
              <a:t>SMART (Dry) Containers - IoT</a:t>
            </a:r>
          </a:p>
        </p:txBody>
      </p:sp>
      <p:sp>
        <p:nvSpPr>
          <p:cNvPr id="6" name="Freeform 4">
            <a:extLst>
              <a:ext uri="{FF2B5EF4-FFF2-40B4-BE49-F238E27FC236}">
                <a16:creationId xmlns:a16="http://schemas.microsoft.com/office/drawing/2014/main" id="{DE1CCA39-AC2F-F353-1356-6BE5EA20992B}"/>
              </a:ext>
            </a:extLst>
          </p:cNvPr>
          <p:cNvSpPr/>
          <p:nvPr/>
        </p:nvSpPr>
        <p:spPr>
          <a:xfrm rot="5400000" flipH="1">
            <a:off x="6883847" y="1549848"/>
            <a:ext cx="6858000" cy="3758304"/>
          </a:xfrm>
          <a:custGeom>
            <a:avLst/>
            <a:gdLst/>
            <a:ahLst/>
            <a:cxnLst/>
            <a:rect l="l" t="t" r="r" b="b"/>
            <a:pathLst>
              <a:path w="19411500" h="17540937">
                <a:moveTo>
                  <a:pt x="0" y="0"/>
                </a:moveTo>
                <a:lnTo>
                  <a:pt x="19411500" y="0"/>
                </a:lnTo>
                <a:lnTo>
                  <a:pt x="19411500" y="17540937"/>
                </a:lnTo>
                <a:lnTo>
                  <a:pt x="0" y="17540937"/>
                </a:lnTo>
                <a:lnTo>
                  <a:pt x="0" y="0"/>
                </a:lnTo>
                <a:close/>
              </a:path>
            </a:pathLst>
          </a:custGeom>
          <a:blipFill>
            <a:blip r:embed="rId4">
              <a:extLst>
                <a:ext uri="{96DAC541-7B7A-43D3-8B79-37D633B846F1}">
                  <asvg:svgBlip xmlns:asvg="http://schemas.microsoft.com/office/drawing/2016/SVG/main" r:embed="rId5"/>
                </a:ext>
              </a:extLst>
            </a:blip>
            <a:stretch>
              <a:fillRect t="-235020" r="-103176" b="1"/>
            </a:stretch>
          </a:blipFill>
        </p:spPr>
      </p:sp>
      <p:sp>
        <p:nvSpPr>
          <p:cNvPr id="7" name="TextBox 21">
            <a:extLst>
              <a:ext uri="{FF2B5EF4-FFF2-40B4-BE49-F238E27FC236}">
                <a16:creationId xmlns:a16="http://schemas.microsoft.com/office/drawing/2014/main" id="{69988EB5-20BE-584B-B8A2-D3C222FA677D}"/>
              </a:ext>
            </a:extLst>
          </p:cNvPr>
          <p:cNvSpPr txBox="1"/>
          <p:nvPr/>
        </p:nvSpPr>
        <p:spPr>
          <a:xfrm>
            <a:off x="7056123" y="483426"/>
            <a:ext cx="3442821" cy="3385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a:ln>
                  <a:noFill/>
                </a:ln>
                <a:solidFill>
                  <a:prstClr val="white">
                    <a:lumMod val="50000"/>
                  </a:prstClr>
                </a:solidFill>
                <a:effectLst/>
                <a:uLnTx/>
                <a:uFillTx/>
                <a:latin typeface="Bahnschrift SemiBold SemiConden" panose="020B0502040204020203" pitchFamily="34" charset="0"/>
                <a:ea typeface="微軟正黑體" panose="020B0604030504040204" pitchFamily="34" charset="-120"/>
                <a:cs typeface="Vijaya" panose="02020604020202020204" pitchFamily="18" charset="0"/>
              </a:rPr>
              <a:t>Functions Available</a:t>
            </a:r>
            <a:endParaRPr kumimoji="0" lang="ko-KR" altLang="en-US" sz="1600" b="1" i="0" u="none" strike="noStrike" kern="1200" cap="none" spc="0" normalizeH="0" baseline="0" noProof="0" dirty="0">
              <a:ln>
                <a:noFill/>
              </a:ln>
              <a:solidFill>
                <a:prstClr val="white">
                  <a:lumMod val="50000"/>
                </a:prstClr>
              </a:solidFill>
              <a:effectLst/>
              <a:uLnTx/>
              <a:uFillTx/>
              <a:latin typeface="Bahnschrift SemiBold SemiConden" panose="020B0502040204020203" pitchFamily="34" charset="0"/>
              <a:ea typeface="맑은 고딕" panose="020B0503020000020004" pitchFamily="34" charset="-127"/>
              <a:cs typeface="Vijaya" panose="02020604020202020204" pitchFamily="18" charset="0"/>
            </a:endParaRPr>
          </a:p>
        </p:txBody>
      </p:sp>
      <p:grpSp>
        <p:nvGrpSpPr>
          <p:cNvPr id="8" name="群組 7">
            <a:extLst>
              <a:ext uri="{FF2B5EF4-FFF2-40B4-BE49-F238E27FC236}">
                <a16:creationId xmlns:a16="http://schemas.microsoft.com/office/drawing/2014/main" id="{C1B46BF1-DEA3-C013-5768-1FE5AAFBB167}"/>
              </a:ext>
            </a:extLst>
          </p:cNvPr>
          <p:cNvGrpSpPr/>
          <p:nvPr/>
        </p:nvGrpSpPr>
        <p:grpSpPr>
          <a:xfrm>
            <a:off x="749815" y="3501213"/>
            <a:ext cx="5086920" cy="613439"/>
            <a:chOff x="320803" y="1078071"/>
            <a:chExt cx="4429265" cy="613439"/>
          </a:xfrm>
          <a:solidFill>
            <a:srgbClr val="008080"/>
          </a:solidFill>
        </p:grpSpPr>
        <p:sp>
          <p:nvSpPr>
            <p:cNvPr id="9" name="矩形: 圓角 8">
              <a:extLst>
                <a:ext uri="{FF2B5EF4-FFF2-40B4-BE49-F238E27FC236}">
                  <a16:creationId xmlns:a16="http://schemas.microsoft.com/office/drawing/2014/main" id="{F25F1833-DFDF-30D1-6170-154810F8E3F0}"/>
                </a:ext>
              </a:extLst>
            </p:cNvPr>
            <p:cNvSpPr/>
            <p:nvPr/>
          </p:nvSpPr>
          <p:spPr>
            <a:xfrm>
              <a:off x="326601" y="1078071"/>
              <a:ext cx="1196598" cy="255663"/>
            </a:xfrm>
            <a:prstGeom prst="roundRect">
              <a:avLst/>
            </a:prstGeom>
            <a:grpFill/>
            <a:ln>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prstClr val="white"/>
                  </a:solidFill>
                  <a:effectLst/>
                  <a:uLnTx/>
                  <a:uFillTx/>
                  <a:latin typeface="Bahnschrift SemiBold SemiConden" panose="020B0502040204020203" pitchFamily="34" charset="0"/>
                  <a:ea typeface="微軟正黑體" panose="020B0604030504040204" pitchFamily="34" charset="-120"/>
                  <a:cs typeface="Vijaya" panose="02020604020202020204" pitchFamily="18" charset="0"/>
                </a:rPr>
                <a:t>Light Detect</a:t>
              </a:r>
              <a:endParaRPr kumimoji="0" lang="zh-TW" altLang="en-US" sz="1400" b="1" i="0" u="none" strike="noStrike" kern="1200" cap="none" spc="0" normalizeH="0" baseline="0" noProof="0" dirty="0">
                <a:ln>
                  <a:noFill/>
                </a:ln>
                <a:solidFill>
                  <a:prstClr val="white"/>
                </a:solidFill>
                <a:effectLst/>
                <a:uLnTx/>
                <a:uFillTx/>
                <a:latin typeface="Bahnschrift SemiBold SemiConden" panose="020B0502040204020203" pitchFamily="34" charset="0"/>
                <a:ea typeface="微軟正黑體" panose="020B0604030504040204" pitchFamily="34" charset="-120"/>
                <a:cs typeface="Vijaya" panose="02020604020202020204" pitchFamily="18" charset="0"/>
              </a:endParaRPr>
            </a:p>
          </p:txBody>
        </p:sp>
        <p:sp>
          <p:nvSpPr>
            <p:cNvPr id="10" name="矩形: 圓角 9">
              <a:extLst>
                <a:ext uri="{FF2B5EF4-FFF2-40B4-BE49-F238E27FC236}">
                  <a16:creationId xmlns:a16="http://schemas.microsoft.com/office/drawing/2014/main" id="{FE0926B4-BB6E-63CC-7E5A-BA2C9704F7DD}"/>
                </a:ext>
              </a:extLst>
            </p:cNvPr>
            <p:cNvSpPr/>
            <p:nvPr/>
          </p:nvSpPr>
          <p:spPr>
            <a:xfrm>
              <a:off x="2864273" y="1097900"/>
              <a:ext cx="1079330" cy="254902"/>
            </a:xfrm>
            <a:prstGeom prst="roundRect">
              <a:avLst/>
            </a:prstGeom>
            <a:grpFill/>
            <a:ln>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prstClr val="white"/>
                  </a:solidFill>
                  <a:effectLst/>
                  <a:uLnTx/>
                  <a:uFillTx/>
                  <a:latin typeface="Bahnschrift SemiBold SemiConden" panose="020B0502040204020203" pitchFamily="34" charset="0"/>
                  <a:ea typeface="微軟正黑體" panose="020B0604030504040204" pitchFamily="34" charset="-120"/>
                  <a:cs typeface="Vijaya" panose="02020604020202020204" pitchFamily="18" charset="0"/>
                </a:rPr>
                <a:t>Flip Detect</a:t>
              </a:r>
              <a:endParaRPr kumimoji="0" lang="zh-TW" altLang="en-US" sz="1400" b="1" i="0" u="none" strike="noStrike" kern="1200" cap="none" spc="0" normalizeH="0" baseline="0" noProof="0" dirty="0">
                <a:ln>
                  <a:noFill/>
                </a:ln>
                <a:solidFill>
                  <a:prstClr val="white"/>
                </a:solidFill>
                <a:effectLst/>
                <a:uLnTx/>
                <a:uFillTx/>
                <a:latin typeface="Bahnschrift SemiBold SemiConden" panose="020B0502040204020203" pitchFamily="34" charset="0"/>
                <a:ea typeface="微軟正黑體" panose="020B0604030504040204" pitchFamily="34" charset="-120"/>
                <a:cs typeface="Vijaya" panose="02020604020202020204" pitchFamily="18" charset="0"/>
              </a:endParaRPr>
            </a:p>
          </p:txBody>
        </p:sp>
        <p:sp>
          <p:nvSpPr>
            <p:cNvPr id="11" name="矩形: 圓角 10">
              <a:extLst>
                <a:ext uri="{FF2B5EF4-FFF2-40B4-BE49-F238E27FC236}">
                  <a16:creationId xmlns:a16="http://schemas.microsoft.com/office/drawing/2014/main" id="{F7A898AE-EE8B-AD53-95A6-520FE78E5C1A}"/>
                </a:ext>
              </a:extLst>
            </p:cNvPr>
            <p:cNvSpPr/>
            <p:nvPr/>
          </p:nvSpPr>
          <p:spPr>
            <a:xfrm>
              <a:off x="1632677" y="1097900"/>
              <a:ext cx="1127833" cy="254902"/>
            </a:xfrm>
            <a:prstGeom prst="roundRect">
              <a:avLst/>
            </a:prstGeom>
            <a:grpFill/>
            <a:ln>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prstClr val="white"/>
                  </a:solidFill>
                  <a:effectLst/>
                  <a:uLnTx/>
                  <a:uFillTx/>
                  <a:latin typeface="Bahnschrift SemiBold SemiConden" panose="020B0502040204020203" pitchFamily="34" charset="0"/>
                  <a:ea typeface="微軟正黑體" panose="020B0604030504040204" pitchFamily="34" charset="-120"/>
                  <a:cs typeface="Vijaya" panose="02020604020202020204" pitchFamily="18" charset="0"/>
                </a:rPr>
                <a:t>Position</a:t>
              </a:r>
              <a:endParaRPr kumimoji="0" lang="zh-TW" altLang="en-US" sz="1400" b="1" i="0" u="none" strike="noStrike" kern="1200" cap="none" spc="0" normalizeH="0" baseline="0" noProof="0" dirty="0">
                <a:ln>
                  <a:noFill/>
                </a:ln>
                <a:solidFill>
                  <a:prstClr val="white"/>
                </a:solidFill>
                <a:effectLst/>
                <a:uLnTx/>
                <a:uFillTx/>
                <a:latin typeface="Bahnschrift SemiBold SemiConden" panose="020B0502040204020203" pitchFamily="34" charset="0"/>
                <a:ea typeface="微軟正黑體" panose="020B0604030504040204" pitchFamily="34" charset="-120"/>
                <a:cs typeface="Vijaya" panose="02020604020202020204" pitchFamily="18" charset="0"/>
              </a:endParaRPr>
            </a:p>
          </p:txBody>
        </p:sp>
        <p:sp>
          <p:nvSpPr>
            <p:cNvPr id="12" name="矩形: 圓角 11">
              <a:extLst>
                <a:ext uri="{FF2B5EF4-FFF2-40B4-BE49-F238E27FC236}">
                  <a16:creationId xmlns:a16="http://schemas.microsoft.com/office/drawing/2014/main" id="{E9B7653F-1847-31F4-8156-41C1A3AC0A25}"/>
                </a:ext>
              </a:extLst>
            </p:cNvPr>
            <p:cNvSpPr/>
            <p:nvPr/>
          </p:nvSpPr>
          <p:spPr>
            <a:xfrm>
              <a:off x="4000574" y="1097900"/>
              <a:ext cx="749494" cy="593609"/>
            </a:xfrm>
            <a:prstGeom prst="roundRect">
              <a:avLst/>
            </a:prstGeom>
            <a:grpFill/>
            <a:ln>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prstClr val="white"/>
                  </a:solidFill>
                  <a:effectLst/>
                  <a:uLnTx/>
                  <a:uFillTx/>
                  <a:latin typeface="Bahnschrift SemiBold SemiConden" panose="020B0502040204020203" pitchFamily="34" charset="0"/>
                  <a:ea typeface="微軟正黑體" panose="020B0604030504040204" pitchFamily="34" charset="-120"/>
                  <a:cs typeface="Vijaya" panose="02020604020202020204" pitchFamily="18" charset="0"/>
                </a:rPr>
                <a:t>RFID</a:t>
              </a:r>
            </a:p>
          </p:txBody>
        </p:sp>
        <p:sp>
          <p:nvSpPr>
            <p:cNvPr id="13" name="矩形: 圓角 12">
              <a:extLst>
                <a:ext uri="{FF2B5EF4-FFF2-40B4-BE49-F238E27FC236}">
                  <a16:creationId xmlns:a16="http://schemas.microsoft.com/office/drawing/2014/main" id="{F6E0F171-9EDB-9A9C-AB2F-A0DD60BE0C96}"/>
                </a:ext>
              </a:extLst>
            </p:cNvPr>
            <p:cNvSpPr/>
            <p:nvPr/>
          </p:nvSpPr>
          <p:spPr>
            <a:xfrm>
              <a:off x="320803" y="1407924"/>
              <a:ext cx="1196598" cy="269864"/>
            </a:xfrm>
            <a:prstGeom prst="roundRect">
              <a:avLst/>
            </a:prstGeom>
            <a:grpFill/>
            <a:ln>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prstClr val="white"/>
                  </a:solidFill>
                  <a:effectLst/>
                  <a:uLnTx/>
                  <a:uFillTx/>
                  <a:latin typeface="Bahnschrift SemiBold SemiConden" panose="020B0502040204020203" pitchFamily="34" charset="0"/>
                  <a:ea typeface="微軟正黑體" panose="020B0604030504040204" pitchFamily="34" charset="-120"/>
                  <a:cs typeface="Vijaya" panose="02020604020202020204" pitchFamily="18" charset="0"/>
                </a:rPr>
                <a:t>Shock Detect</a:t>
              </a:r>
              <a:endParaRPr kumimoji="0" lang="zh-TW" altLang="en-US" sz="1400" b="1" i="0" u="none" strike="noStrike" kern="1200" cap="none" spc="0" normalizeH="0" baseline="0" noProof="0" dirty="0">
                <a:ln>
                  <a:noFill/>
                </a:ln>
                <a:solidFill>
                  <a:prstClr val="white"/>
                </a:solidFill>
                <a:effectLst/>
                <a:uLnTx/>
                <a:uFillTx/>
                <a:latin typeface="Bahnschrift SemiBold SemiConden" panose="020B0502040204020203" pitchFamily="34" charset="0"/>
                <a:ea typeface="微軟正黑體" panose="020B0604030504040204" pitchFamily="34" charset="-120"/>
                <a:cs typeface="Vijaya" panose="02020604020202020204" pitchFamily="18" charset="0"/>
              </a:endParaRPr>
            </a:p>
          </p:txBody>
        </p:sp>
        <p:sp>
          <p:nvSpPr>
            <p:cNvPr id="14" name="矩形: 圓角 13">
              <a:extLst>
                <a:ext uri="{FF2B5EF4-FFF2-40B4-BE49-F238E27FC236}">
                  <a16:creationId xmlns:a16="http://schemas.microsoft.com/office/drawing/2014/main" id="{7D39BB33-AF38-4771-EE4F-F3A827E15697}"/>
                </a:ext>
              </a:extLst>
            </p:cNvPr>
            <p:cNvSpPr/>
            <p:nvPr/>
          </p:nvSpPr>
          <p:spPr>
            <a:xfrm>
              <a:off x="2864070" y="1401998"/>
              <a:ext cx="1079533" cy="289512"/>
            </a:xfrm>
            <a:prstGeom prst="roundRect">
              <a:avLst/>
            </a:prstGeom>
            <a:grpFill/>
            <a:ln>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prstClr val="white"/>
                  </a:solidFill>
                  <a:effectLst/>
                  <a:uLnTx/>
                  <a:uFillTx/>
                  <a:latin typeface="Bahnschrift SemiBold SemiConden" panose="020B0502040204020203" pitchFamily="34" charset="0"/>
                  <a:ea typeface="微軟正黑體" panose="020B0604030504040204" pitchFamily="34" charset="-120"/>
                  <a:cs typeface="Vijaya" panose="02020604020202020204" pitchFamily="18" charset="0"/>
                </a:rPr>
                <a:t>Temperature</a:t>
              </a:r>
              <a:endParaRPr kumimoji="0" lang="zh-TW" altLang="en-US" sz="1400" b="1" i="0" u="none" strike="noStrike" kern="1200" cap="none" spc="0" normalizeH="0" baseline="0" noProof="0" dirty="0">
                <a:ln>
                  <a:noFill/>
                </a:ln>
                <a:solidFill>
                  <a:prstClr val="white"/>
                </a:solidFill>
                <a:effectLst/>
                <a:uLnTx/>
                <a:uFillTx/>
                <a:latin typeface="Bahnschrift SemiBold SemiConden" panose="020B0502040204020203" pitchFamily="34" charset="0"/>
                <a:ea typeface="微軟正黑體" panose="020B0604030504040204" pitchFamily="34" charset="-120"/>
                <a:cs typeface="Vijaya" panose="02020604020202020204" pitchFamily="18" charset="0"/>
              </a:endParaRPr>
            </a:p>
          </p:txBody>
        </p:sp>
        <p:sp>
          <p:nvSpPr>
            <p:cNvPr id="15" name="矩形: 圓角 14">
              <a:extLst>
                <a:ext uri="{FF2B5EF4-FFF2-40B4-BE49-F238E27FC236}">
                  <a16:creationId xmlns:a16="http://schemas.microsoft.com/office/drawing/2014/main" id="{B74CA306-0257-A753-34C6-8212161CFF06}"/>
                </a:ext>
              </a:extLst>
            </p:cNvPr>
            <p:cNvSpPr/>
            <p:nvPr/>
          </p:nvSpPr>
          <p:spPr>
            <a:xfrm>
              <a:off x="1632677" y="1407924"/>
              <a:ext cx="1160513" cy="269864"/>
            </a:xfrm>
            <a:prstGeom prst="roundRect">
              <a:avLst/>
            </a:prstGeom>
            <a:grpFill/>
            <a:ln>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prstClr val="white"/>
                  </a:solidFill>
                  <a:effectLst/>
                  <a:uLnTx/>
                  <a:uFillTx/>
                  <a:latin typeface="Bahnschrift SemiBold SemiConden" panose="020B0502040204020203" pitchFamily="34" charset="0"/>
                  <a:ea typeface="微軟正黑體" panose="020B0604030504040204" pitchFamily="34" charset="-120"/>
                  <a:cs typeface="Vijaya" panose="02020604020202020204" pitchFamily="18" charset="0"/>
                </a:rPr>
                <a:t>Door Sensor</a:t>
              </a:r>
              <a:endParaRPr kumimoji="0" lang="zh-TW" altLang="en-US" sz="1400" b="1" i="0" u="none" strike="noStrike" kern="1200" cap="none" spc="0" normalizeH="0" baseline="0" noProof="0" dirty="0">
                <a:ln>
                  <a:noFill/>
                </a:ln>
                <a:solidFill>
                  <a:prstClr val="white"/>
                </a:solidFill>
                <a:effectLst/>
                <a:uLnTx/>
                <a:uFillTx/>
                <a:latin typeface="Bahnschrift SemiBold SemiConden" panose="020B0502040204020203" pitchFamily="34" charset="0"/>
                <a:ea typeface="微軟正黑體" panose="020B0604030504040204" pitchFamily="34" charset="-120"/>
                <a:cs typeface="Vijaya" panose="02020604020202020204" pitchFamily="18" charset="0"/>
              </a:endParaRPr>
            </a:p>
          </p:txBody>
        </p:sp>
      </p:grpSp>
      <p:sp>
        <p:nvSpPr>
          <p:cNvPr id="16" name="矩形 15">
            <a:extLst>
              <a:ext uri="{FF2B5EF4-FFF2-40B4-BE49-F238E27FC236}">
                <a16:creationId xmlns:a16="http://schemas.microsoft.com/office/drawing/2014/main" id="{9A582AC7-D0D8-82BA-5C2F-88C9FAA32BC1}"/>
              </a:ext>
            </a:extLst>
          </p:cNvPr>
          <p:cNvSpPr/>
          <p:nvPr/>
        </p:nvSpPr>
        <p:spPr>
          <a:xfrm>
            <a:off x="5841402" y="876246"/>
            <a:ext cx="4902304" cy="46166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Bahnschrift SemiBold SemiConden" panose="020B0502040204020203" pitchFamily="34" charset="0"/>
                <a:ea typeface="Microsoft JhengHei UI" panose="020B0604030504040204" pitchFamily="34" charset="-120"/>
                <a:cs typeface="Vijaya" panose="02020604020202020204" pitchFamily="18" charset="0"/>
              </a:rPr>
              <a:t>- Important Progress of Evergreen IoT -</a:t>
            </a:r>
            <a:endParaRPr kumimoji="0" lang="zh-TW" altLang="en-US" sz="2400" b="1" i="0" u="none" strike="noStrike" kern="1200" cap="none" spc="0" normalizeH="0" baseline="0" noProof="0" dirty="0">
              <a:ln>
                <a:noFill/>
              </a:ln>
              <a:solidFill>
                <a:prstClr val="black"/>
              </a:solidFill>
              <a:effectLst/>
              <a:uLnTx/>
              <a:uFillTx/>
              <a:latin typeface="Bahnschrift SemiBold SemiConden" panose="020B0502040204020203" pitchFamily="34" charset="0"/>
              <a:ea typeface="Microsoft JhengHei UI" panose="020B0604030504040204" pitchFamily="34" charset="-120"/>
              <a:cs typeface="Vijaya" panose="02020604020202020204" pitchFamily="18" charset="0"/>
            </a:endParaRPr>
          </a:p>
        </p:txBody>
      </p:sp>
      <p:grpSp>
        <p:nvGrpSpPr>
          <p:cNvPr id="17" name="群組 16">
            <a:extLst>
              <a:ext uri="{FF2B5EF4-FFF2-40B4-BE49-F238E27FC236}">
                <a16:creationId xmlns:a16="http://schemas.microsoft.com/office/drawing/2014/main" id="{8F896101-D712-9CE8-72B2-5F3E67C97752}"/>
              </a:ext>
            </a:extLst>
          </p:cNvPr>
          <p:cNvGrpSpPr/>
          <p:nvPr/>
        </p:nvGrpSpPr>
        <p:grpSpPr>
          <a:xfrm>
            <a:off x="5892229" y="1350208"/>
            <a:ext cx="5954332" cy="1562928"/>
            <a:chOff x="6164372" y="1304921"/>
            <a:chExt cx="6027629" cy="1562928"/>
          </a:xfrm>
        </p:grpSpPr>
        <p:sp>
          <p:nvSpPr>
            <p:cNvPr id="18" name="矩形 17">
              <a:extLst>
                <a:ext uri="{FF2B5EF4-FFF2-40B4-BE49-F238E27FC236}">
                  <a16:creationId xmlns:a16="http://schemas.microsoft.com/office/drawing/2014/main" id="{33BA3A2E-2AC7-EC43-0E27-4C900C3FAA90}"/>
                </a:ext>
              </a:extLst>
            </p:cNvPr>
            <p:cNvSpPr/>
            <p:nvPr/>
          </p:nvSpPr>
          <p:spPr>
            <a:xfrm>
              <a:off x="6736254" y="1304921"/>
              <a:ext cx="1142731" cy="338554"/>
            </a:xfrm>
            <a:prstGeom prst="rect">
              <a:avLst/>
            </a:prstGeom>
          </p:spPr>
          <p:txBody>
            <a:bodyPr wrap="non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altLang="zh-TW" sz="1600" b="1" i="0" u="none" strike="noStrike" kern="1200" cap="none" spc="0" normalizeH="0" baseline="0" noProof="0" dirty="0">
                  <a:ln>
                    <a:noFill/>
                  </a:ln>
                  <a:solidFill>
                    <a:prstClr val="black"/>
                  </a:solidFill>
                  <a:effectLst/>
                  <a:uLnTx/>
                  <a:uFillTx/>
                  <a:latin typeface="Bahnschrift Light Condensed" panose="020B0502040204020203" pitchFamily="34" charset="0"/>
                  <a:ea typeface="微軟正黑體" panose="020B0604030504040204" pitchFamily="34" charset="-120"/>
                  <a:cs typeface="Vijaya" panose="02020604020202020204" pitchFamily="18" charset="0"/>
                </a:rPr>
                <a:t>2023</a:t>
              </a:r>
              <a:r>
                <a:rPr kumimoji="0" lang="zh-TW" altLang="en-US" sz="1600" b="1" i="0" u="none" strike="noStrike" kern="1200" cap="none" spc="0" normalizeH="0" baseline="0" noProof="0" dirty="0">
                  <a:ln>
                    <a:noFill/>
                  </a:ln>
                  <a:solidFill>
                    <a:prstClr val="black"/>
                  </a:solidFill>
                  <a:effectLst/>
                  <a:uLnTx/>
                  <a:uFillTx/>
                  <a:latin typeface="Bahnschrift Light Condensed" panose="020B0502040204020203" pitchFamily="34" charset="0"/>
                  <a:ea typeface="微軟正黑體" panose="020B0604030504040204" pitchFamily="34" charset="-120"/>
                  <a:cs typeface="Vijaya" panose="02020604020202020204" pitchFamily="18" charset="0"/>
                </a:rPr>
                <a:t> </a:t>
              </a:r>
              <a:r>
                <a:rPr kumimoji="0" lang="en-US" altLang="zh-TW" sz="1600" b="1" i="0" u="none" strike="noStrike" kern="1200" cap="none" spc="0" normalizeH="0" baseline="0" noProof="0" dirty="0">
                  <a:ln>
                    <a:noFill/>
                  </a:ln>
                  <a:solidFill>
                    <a:prstClr val="black"/>
                  </a:solidFill>
                  <a:effectLst/>
                  <a:uLnTx/>
                  <a:uFillTx/>
                  <a:latin typeface="Bahnschrift Light Condensed" panose="020B0502040204020203" pitchFamily="34" charset="0"/>
                  <a:ea typeface="微軟正黑體" panose="020B0604030504040204" pitchFamily="34" charset="-120"/>
                  <a:cs typeface="Vijaya" panose="02020604020202020204" pitchFamily="18" charset="0"/>
                </a:rPr>
                <a:t>R&amp;D</a:t>
              </a:r>
              <a:endParaRPr kumimoji="0" lang="zh-TW" altLang="en-US" sz="1600" b="1" i="0" u="none" strike="noStrike" kern="1200" cap="none" spc="0" normalizeH="0" baseline="0" noProof="0" dirty="0">
                <a:ln>
                  <a:noFill/>
                </a:ln>
                <a:solidFill>
                  <a:prstClr val="black"/>
                </a:solidFill>
                <a:effectLst/>
                <a:uLnTx/>
                <a:uFillTx/>
                <a:latin typeface="Bahnschrift Light Condensed" panose="020B0502040204020203" pitchFamily="34" charset="0"/>
                <a:ea typeface="微軟正黑體" panose="020B0604030504040204" pitchFamily="34" charset="-120"/>
                <a:cs typeface="Vijaya" panose="02020604020202020204" pitchFamily="18" charset="0"/>
              </a:endParaRPr>
            </a:p>
          </p:txBody>
        </p:sp>
        <p:sp>
          <p:nvSpPr>
            <p:cNvPr id="19" name="矩形 18">
              <a:extLst>
                <a:ext uri="{FF2B5EF4-FFF2-40B4-BE49-F238E27FC236}">
                  <a16:creationId xmlns:a16="http://schemas.microsoft.com/office/drawing/2014/main" id="{5E0F750E-3FD0-16DC-7BAE-4C760B3E94F2}"/>
                </a:ext>
              </a:extLst>
            </p:cNvPr>
            <p:cNvSpPr/>
            <p:nvPr/>
          </p:nvSpPr>
          <p:spPr>
            <a:xfrm>
              <a:off x="7025668" y="1791790"/>
              <a:ext cx="3948957" cy="338554"/>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prstClr val="black"/>
                  </a:solidFill>
                  <a:effectLst/>
                  <a:uLnTx/>
                  <a:uFillTx/>
                  <a:latin typeface="Bahnschrift Light Condensed" panose="020B0502040204020203" pitchFamily="34" charset="0"/>
                  <a:ea typeface="Microsoft JhengHei Light" panose="020B0304030504040204" pitchFamily="34" charset="-120"/>
                  <a:cs typeface="Vijaya" panose="02020604020202020204" pitchFamily="18" charset="0"/>
                </a:rPr>
                <a:t>10,000+ units been installed for Validation</a:t>
              </a:r>
              <a:endParaRPr kumimoji="0" lang="zh-TW" altLang="en-US" sz="1600" b="0" i="0" u="none" strike="noStrike" kern="1200" cap="none" spc="0" normalizeH="0" baseline="0" noProof="0" dirty="0">
                <a:ln>
                  <a:noFill/>
                </a:ln>
                <a:solidFill>
                  <a:prstClr val="black"/>
                </a:solidFill>
                <a:effectLst/>
                <a:uLnTx/>
                <a:uFillTx/>
                <a:latin typeface="Bahnschrift Light Condensed" panose="020B0502040204020203" pitchFamily="34" charset="0"/>
                <a:ea typeface="Microsoft JhengHei Light" panose="020B0304030504040204" pitchFamily="34" charset="-120"/>
                <a:cs typeface="Vijaya" panose="02020604020202020204" pitchFamily="18" charset="0"/>
              </a:endParaRPr>
            </a:p>
          </p:txBody>
        </p:sp>
        <p:sp>
          <p:nvSpPr>
            <p:cNvPr id="20" name="矩形 19">
              <a:extLst>
                <a:ext uri="{FF2B5EF4-FFF2-40B4-BE49-F238E27FC236}">
                  <a16:creationId xmlns:a16="http://schemas.microsoft.com/office/drawing/2014/main" id="{28CAFCEA-9CE4-1C2A-E94E-FC6FA9EF18E6}"/>
                </a:ext>
              </a:extLst>
            </p:cNvPr>
            <p:cNvSpPr/>
            <p:nvPr/>
          </p:nvSpPr>
          <p:spPr>
            <a:xfrm>
              <a:off x="6736254" y="1515671"/>
              <a:ext cx="2257541" cy="33855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altLang="zh-TW" sz="1600" b="1" i="0" u="none" strike="noStrike" kern="1200" cap="none" spc="0" normalizeH="0" baseline="0" noProof="0" dirty="0">
                  <a:ln>
                    <a:noFill/>
                  </a:ln>
                  <a:solidFill>
                    <a:prstClr val="black"/>
                  </a:solidFill>
                  <a:effectLst/>
                  <a:uLnTx/>
                  <a:uFillTx/>
                  <a:latin typeface="Bahnschrift Light Condensed" panose="020B0502040204020203" pitchFamily="34" charset="0"/>
                  <a:ea typeface="微軟正黑體" panose="020B0604030504040204" pitchFamily="34" charset="-120"/>
                  <a:cs typeface="Vijaya" panose="02020604020202020204" pitchFamily="18" charset="0"/>
                </a:rPr>
                <a:t>2024</a:t>
              </a:r>
              <a:r>
                <a:rPr kumimoji="0" lang="zh-TW" altLang="en-US" sz="1600" b="1" i="0" u="none" strike="noStrike" kern="1200" cap="none" spc="0" normalizeH="0" baseline="0" noProof="0" dirty="0">
                  <a:ln>
                    <a:noFill/>
                  </a:ln>
                  <a:solidFill>
                    <a:prstClr val="black"/>
                  </a:solidFill>
                  <a:effectLst/>
                  <a:uLnTx/>
                  <a:uFillTx/>
                  <a:latin typeface="Bahnschrift Light Condensed" panose="020B0502040204020203" pitchFamily="34" charset="0"/>
                  <a:ea typeface="微軟正黑體" panose="020B0604030504040204" pitchFamily="34" charset="-120"/>
                  <a:cs typeface="Vijaya" panose="02020604020202020204" pitchFamily="18" charset="0"/>
                </a:rPr>
                <a:t> </a:t>
              </a:r>
              <a:r>
                <a:rPr kumimoji="0" lang="en-US" altLang="zh-TW" sz="1600" b="1" i="0" u="none" strike="noStrike" kern="1200" cap="none" spc="0" normalizeH="0" baseline="0" noProof="0" dirty="0">
                  <a:ln>
                    <a:noFill/>
                  </a:ln>
                  <a:solidFill>
                    <a:prstClr val="black"/>
                  </a:solidFill>
                  <a:effectLst/>
                  <a:uLnTx/>
                  <a:uFillTx/>
                  <a:latin typeface="Bahnschrift Light Condensed" panose="020B0502040204020203" pitchFamily="34" charset="0"/>
                  <a:ea typeface="微軟正黑體" panose="020B0604030504040204" pitchFamily="34" charset="-120"/>
                  <a:cs typeface="Vijaya" panose="02020604020202020204" pitchFamily="18" charset="0"/>
                </a:rPr>
                <a:t>Test &amp; Production</a:t>
              </a:r>
              <a:endParaRPr kumimoji="0" lang="zh-TW" altLang="en-US" sz="1600" b="1" i="0" u="none" strike="noStrike" kern="1200" cap="none" spc="0" normalizeH="0" baseline="0" noProof="0" dirty="0">
                <a:ln>
                  <a:noFill/>
                </a:ln>
                <a:solidFill>
                  <a:prstClr val="black"/>
                </a:solidFill>
                <a:effectLst/>
                <a:uLnTx/>
                <a:uFillTx/>
                <a:latin typeface="Bahnschrift Light Condensed" panose="020B0502040204020203" pitchFamily="34" charset="0"/>
                <a:ea typeface="微軟正黑體" panose="020B0604030504040204" pitchFamily="34" charset="-120"/>
                <a:cs typeface="Vijaya" panose="02020604020202020204" pitchFamily="18" charset="0"/>
              </a:endParaRPr>
            </a:p>
          </p:txBody>
        </p:sp>
        <p:sp>
          <p:nvSpPr>
            <p:cNvPr id="21" name="矩形 20">
              <a:extLst>
                <a:ext uri="{FF2B5EF4-FFF2-40B4-BE49-F238E27FC236}">
                  <a16:creationId xmlns:a16="http://schemas.microsoft.com/office/drawing/2014/main" id="{29C9DA34-F155-DD52-5E17-0A6EE5668026}"/>
                </a:ext>
              </a:extLst>
            </p:cNvPr>
            <p:cNvSpPr/>
            <p:nvPr/>
          </p:nvSpPr>
          <p:spPr>
            <a:xfrm>
              <a:off x="6736254" y="2043995"/>
              <a:ext cx="1984930" cy="338554"/>
            </a:xfrm>
            <a:prstGeom prst="rect">
              <a:avLst/>
            </a:prstGeom>
          </p:spPr>
          <p:txBody>
            <a:bodyPr wrap="non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altLang="zh-TW" sz="1600" b="1" i="0" u="none" strike="noStrike" kern="1200" cap="none" spc="0" normalizeH="0" baseline="0" noProof="0" dirty="0">
                  <a:ln>
                    <a:noFill/>
                  </a:ln>
                  <a:solidFill>
                    <a:prstClr val="black"/>
                  </a:solidFill>
                  <a:effectLst/>
                  <a:uLnTx/>
                  <a:uFillTx/>
                  <a:latin typeface="Bahnschrift Light Condensed" panose="020B0502040204020203" pitchFamily="34" charset="0"/>
                  <a:ea typeface="微軟正黑體" panose="020B0604030504040204" pitchFamily="34" charset="-120"/>
                  <a:cs typeface="Vijaya" panose="02020604020202020204" pitchFamily="18" charset="0"/>
                </a:rPr>
                <a:t>2025 Mass Production</a:t>
              </a:r>
            </a:p>
          </p:txBody>
        </p:sp>
        <p:sp>
          <p:nvSpPr>
            <p:cNvPr id="22" name="Rectangle 30">
              <a:extLst>
                <a:ext uri="{FF2B5EF4-FFF2-40B4-BE49-F238E27FC236}">
                  <a16:creationId xmlns:a16="http://schemas.microsoft.com/office/drawing/2014/main" id="{06352007-38A0-E4A0-089A-053A90F42D45}"/>
                </a:ext>
              </a:extLst>
            </p:cNvPr>
            <p:cNvSpPr/>
            <p:nvPr/>
          </p:nvSpPr>
          <p:spPr>
            <a:xfrm>
              <a:off x="6164372" y="1489322"/>
              <a:ext cx="408938" cy="368899"/>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a:ln>
                  <a:noFill/>
                </a:ln>
                <a:solidFill>
                  <a:prstClr val="black"/>
                </a:solidFill>
                <a:effectLst/>
                <a:uLnTx/>
                <a:uFillTx/>
                <a:latin typeface="Bahnschrift Light Condensed" panose="020B0502040204020203" pitchFamily="34" charset="0"/>
                <a:ea typeface="맑은 고딕" panose="020B0503020000020004" pitchFamily="34" charset="-127"/>
                <a:cs typeface="Vijaya" panose="02020604020202020204" pitchFamily="18" charset="0"/>
              </a:endParaRPr>
            </a:p>
          </p:txBody>
        </p:sp>
        <p:grpSp>
          <p:nvGrpSpPr>
            <p:cNvPr id="23" name="群組 22">
              <a:extLst>
                <a:ext uri="{FF2B5EF4-FFF2-40B4-BE49-F238E27FC236}">
                  <a16:creationId xmlns:a16="http://schemas.microsoft.com/office/drawing/2014/main" id="{F80A3508-4103-24F5-5A5E-1F36C914C530}"/>
                </a:ext>
              </a:extLst>
            </p:cNvPr>
            <p:cNvGrpSpPr>
              <a:grpSpLocks noChangeAspect="1"/>
            </p:cNvGrpSpPr>
            <p:nvPr/>
          </p:nvGrpSpPr>
          <p:grpSpPr>
            <a:xfrm>
              <a:off x="6400781" y="1320831"/>
              <a:ext cx="320628" cy="320721"/>
              <a:chOff x="6150944" y="1200923"/>
              <a:chExt cx="492294" cy="492439"/>
            </a:xfrm>
          </p:grpSpPr>
          <p:sp>
            <p:nvSpPr>
              <p:cNvPr id="33" name="Oval 41">
                <a:extLst>
                  <a:ext uri="{FF2B5EF4-FFF2-40B4-BE49-F238E27FC236}">
                    <a16:creationId xmlns:a16="http://schemas.microsoft.com/office/drawing/2014/main" id="{14A46F55-EB60-09AE-3E5B-0760A98BC6B1}"/>
                  </a:ext>
                </a:extLst>
              </p:cNvPr>
              <p:cNvSpPr>
                <a:spLocks noChangeAspect="1"/>
              </p:cNvSpPr>
              <p:nvPr/>
            </p:nvSpPr>
            <p:spPr>
              <a:xfrm>
                <a:off x="6150944" y="1200923"/>
                <a:ext cx="492294" cy="4924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dirty="0">
                  <a:ln>
                    <a:noFill/>
                  </a:ln>
                  <a:solidFill>
                    <a:prstClr val="black"/>
                  </a:solidFill>
                  <a:effectLst/>
                  <a:uLnTx/>
                  <a:uFillTx/>
                  <a:latin typeface="Bahnschrift Light Condensed" panose="020B0502040204020203" pitchFamily="34" charset="0"/>
                  <a:ea typeface="맑은 고딕" panose="020B0503020000020004" pitchFamily="34" charset="-127"/>
                  <a:cs typeface="Vijaya" panose="02020604020202020204" pitchFamily="18" charset="0"/>
                </a:endParaRPr>
              </a:p>
            </p:txBody>
          </p:sp>
          <p:sp>
            <p:nvSpPr>
              <p:cNvPr id="34" name="Rectangle 30">
                <a:extLst>
                  <a:ext uri="{FF2B5EF4-FFF2-40B4-BE49-F238E27FC236}">
                    <a16:creationId xmlns:a16="http://schemas.microsoft.com/office/drawing/2014/main" id="{A8DBA6FA-6619-158C-5983-6CC15D954189}"/>
                  </a:ext>
                </a:extLst>
              </p:cNvPr>
              <p:cNvSpPr>
                <a:spLocks noChangeAspect="1"/>
              </p:cNvSpPr>
              <p:nvPr/>
            </p:nvSpPr>
            <p:spPr>
              <a:xfrm>
                <a:off x="6273461" y="1292310"/>
                <a:ext cx="249580" cy="315161"/>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dirty="0">
                  <a:ln>
                    <a:noFill/>
                  </a:ln>
                  <a:solidFill>
                    <a:prstClr val="black"/>
                  </a:solidFill>
                  <a:effectLst/>
                  <a:uLnTx/>
                  <a:uFillTx/>
                  <a:latin typeface="Bahnschrift Light Condensed" panose="020B0502040204020203" pitchFamily="34" charset="0"/>
                  <a:ea typeface="맑은 고딕" panose="020B0503020000020004" pitchFamily="34" charset="-127"/>
                  <a:cs typeface="Vijaya" panose="02020604020202020204" pitchFamily="18" charset="0"/>
                </a:endParaRPr>
              </a:p>
            </p:txBody>
          </p:sp>
        </p:grpSp>
        <p:grpSp>
          <p:nvGrpSpPr>
            <p:cNvPr id="24" name="群組 23">
              <a:extLst>
                <a:ext uri="{FF2B5EF4-FFF2-40B4-BE49-F238E27FC236}">
                  <a16:creationId xmlns:a16="http://schemas.microsoft.com/office/drawing/2014/main" id="{F926BE7E-F0F8-B488-C62B-DB215CE1323F}"/>
                </a:ext>
              </a:extLst>
            </p:cNvPr>
            <p:cNvGrpSpPr>
              <a:grpSpLocks noChangeAspect="1"/>
            </p:cNvGrpSpPr>
            <p:nvPr/>
          </p:nvGrpSpPr>
          <p:grpSpPr>
            <a:xfrm>
              <a:off x="6400781" y="1726572"/>
              <a:ext cx="325226" cy="336646"/>
              <a:chOff x="6150944" y="1902620"/>
              <a:chExt cx="499354" cy="516889"/>
            </a:xfrm>
          </p:grpSpPr>
          <p:sp>
            <p:nvSpPr>
              <p:cNvPr id="30" name="Oval 21">
                <a:extLst>
                  <a:ext uri="{FF2B5EF4-FFF2-40B4-BE49-F238E27FC236}">
                    <a16:creationId xmlns:a16="http://schemas.microsoft.com/office/drawing/2014/main" id="{7055E86A-7125-B8B7-4195-C13643B82F05}"/>
                  </a:ext>
                </a:extLst>
              </p:cNvPr>
              <p:cNvSpPr/>
              <p:nvPr/>
            </p:nvSpPr>
            <p:spPr>
              <a:xfrm rot="20700000">
                <a:off x="6294948" y="2107978"/>
                <a:ext cx="355350" cy="311531"/>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a:ln>
                    <a:noFill/>
                  </a:ln>
                  <a:solidFill>
                    <a:prstClr val="black"/>
                  </a:solidFill>
                  <a:effectLst/>
                  <a:uLnTx/>
                  <a:uFillTx/>
                  <a:latin typeface="Bahnschrift Light Condensed" panose="020B0502040204020203" pitchFamily="34" charset="0"/>
                  <a:ea typeface="맑은 고딕" panose="020B0503020000020004" pitchFamily="34" charset="-127"/>
                  <a:cs typeface="Vijaya" panose="02020604020202020204" pitchFamily="18" charset="0"/>
                </a:endParaRPr>
              </a:p>
            </p:txBody>
          </p:sp>
          <p:sp>
            <p:nvSpPr>
              <p:cNvPr id="31" name="Oval 49">
                <a:extLst>
                  <a:ext uri="{FF2B5EF4-FFF2-40B4-BE49-F238E27FC236}">
                    <a16:creationId xmlns:a16="http://schemas.microsoft.com/office/drawing/2014/main" id="{5AC05F30-4F17-DF6D-DC2A-59050E3A5618}"/>
                  </a:ext>
                </a:extLst>
              </p:cNvPr>
              <p:cNvSpPr>
                <a:spLocks noChangeAspect="1"/>
              </p:cNvSpPr>
              <p:nvPr/>
            </p:nvSpPr>
            <p:spPr>
              <a:xfrm>
                <a:off x="6150944" y="1902620"/>
                <a:ext cx="492294" cy="49243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a:ln>
                    <a:noFill/>
                  </a:ln>
                  <a:solidFill>
                    <a:prstClr val="black"/>
                  </a:solidFill>
                  <a:effectLst/>
                  <a:uLnTx/>
                  <a:uFillTx/>
                  <a:latin typeface="Bahnschrift Light Condensed" panose="020B0502040204020203" pitchFamily="34" charset="0"/>
                  <a:ea typeface="맑은 고딕" panose="020B0503020000020004" pitchFamily="34" charset="-127"/>
                  <a:cs typeface="Vijaya" panose="02020604020202020204" pitchFamily="18" charset="0"/>
                </a:endParaRPr>
              </a:p>
            </p:txBody>
          </p:sp>
          <p:sp>
            <p:nvSpPr>
              <p:cNvPr id="32" name="Oval 21">
                <a:extLst>
                  <a:ext uri="{FF2B5EF4-FFF2-40B4-BE49-F238E27FC236}">
                    <a16:creationId xmlns:a16="http://schemas.microsoft.com/office/drawing/2014/main" id="{28B23501-FBAB-21C2-5BD4-D25D26680663}"/>
                  </a:ext>
                </a:extLst>
              </p:cNvPr>
              <p:cNvSpPr/>
              <p:nvPr/>
            </p:nvSpPr>
            <p:spPr>
              <a:xfrm rot="20700000">
                <a:off x="6243888" y="2005576"/>
                <a:ext cx="355350" cy="311531"/>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a:ln>
                    <a:noFill/>
                  </a:ln>
                  <a:solidFill>
                    <a:prstClr val="black"/>
                  </a:solidFill>
                  <a:effectLst/>
                  <a:uLnTx/>
                  <a:uFillTx/>
                  <a:latin typeface="Bahnschrift Light Condensed" panose="020B0502040204020203" pitchFamily="34" charset="0"/>
                  <a:ea typeface="맑은 고딕" panose="020B0503020000020004" pitchFamily="34" charset="-127"/>
                  <a:cs typeface="Vijaya" panose="02020604020202020204" pitchFamily="18" charset="0"/>
                </a:endParaRPr>
              </a:p>
            </p:txBody>
          </p:sp>
        </p:grpSp>
        <p:grpSp>
          <p:nvGrpSpPr>
            <p:cNvPr id="25" name="群組 24">
              <a:extLst>
                <a:ext uri="{FF2B5EF4-FFF2-40B4-BE49-F238E27FC236}">
                  <a16:creationId xmlns:a16="http://schemas.microsoft.com/office/drawing/2014/main" id="{BC0AC2D8-51EB-2BA6-7161-B909B1768A3D}"/>
                </a:ext>
              </a:extLst>
            </p:cNvPr>
            <p:cNvGrpSpPr>
              <a:grpSpLocks noChangeAspect="1"/>
            </p:cNvGrpSpPr>
            <p:nvPr/>
          </p:nvGrpSpPr>
          <p:grpSpPr>
            <a:xfrm>
              <a:off x="6401299" y="2153157"/>
              <a:ext cx="320628" cy="354556"/>
              <a:chOff x="6150944" y="2577784"/>
              <a:chExt cx="492294" cy="544388"/>
            </a:xfrm>
          </p:grpSpPr>
          <p:sp>
            <p:nvSpPr>
              <p:cNvPr id="27" name="Trapezoid 3">
                <a:extLst>
                  <a:ext uri="{FF2B5EF4-FFF2-40B4-BE49-F238E27FC236}">
                    <a16:creationId xmlns:a16="http://schemas.microsoft.com/office/drawing/2014/main" id="{07CBC2C4-1499-C12C-DBE2-484E844C105C}"/>
                  </a:ext>
                </a:extLst>
              </p:cNvPr>
              <p:cNvSpPr/>
              <p:nvPr/>
            </p:nvSpPr>
            <p:spPr>
              <a:xfrm>
                <a:off x="6314011" y="2799759"/>
                <a:ext cx="281457" cy="322413"/>
              </a:xfrm>
              <a:custGeom>
                <a:avLst/>
                <a:gdLst/>
                <a:ahLst/>
                <a:cxnLst/>
                <a:rect l="l" t="t" r="r" b="b"/>
                <a:pathLst>
                  <a:path w="3890855" h="3965475">
                    <a:moveTo>
                      <a:pt x="513635" y="2426125"/>
                    </a:moveTo>
                    <a:lnTo>
                      <a:pt x="1518439" y="2426125"/>
                    </a:lnTo>
                    <a:cubicBezTo>
                      <a:pt x="1550976" y="2510415"/>
                      <a:pt x="1581900" y="2596962"/>
                      <a:pt x="1610725" y="2683637"/>
                    </a:cubicBezTo>
                    <a:lnTo>
                      <a:pt x="901668" y="2683637"/>
                    </a:lnTo>
                    <a:lnTo>
                      <a:pt x="559881" y="3707964"/>
                    </a:lnTo>
                    <a:lnTo>
                      <a:pt x="1917114" y="3707964"/>
                    </a:lnTo>
                    <a:cubicBezTo>
                      <a:pt x="1925031" y="3729959"/>
                      <a:pt x="1931702" y="3744180"/>
                      <a:pt x="1936944" y="3749452"/>
                    </a:cubicBezTo>
                    <a:cubicBezTo>
                      <a:pt x="1940579" y="3743065"/>
                      <a:pt x="1945876" y="3728913"/>
                      <a:pt x="1952632" y="3707964"/>
                    </a:cubicBezTo>
                    <a:lnTo>
                      <a:pt x="3330974" y="3707964"/>
                    </a:lnTo>
                    <a:lnTo>
                      <a:pt x="2989187" y="2683637"/>
                    </a:lnTo>
                    <a:lnTo>
                      <a:pt x="2271337" y="2683637"/>
                    </a:lnTo>
                    <a:cubicBezTo>
                      <a:pt x="2301469" y="2597098"/>
                      <a:pt x="2333531" y="2510572"/>
                      <a:pt x="2366939" y="2426125"/>
                    </a:cubicBezTo>
                    <a:lnTo>
                      <a:pt x="3377220" y="2426125"/>
                    </a:lnTo>
                    <a:lnTo>
                      <a:pt x="3890855" y="3965475"/>
                    </a:lnTo>
                    <a:lnTo>
                      <a:pt x="0" y="3965475"/>
                    </a:lnTo>
                    <a:close/>
                    <a:moveTo>
                      <a:pt x="1936944" y="620869"/>
                    </a:moveTo>
                    <a:cubicBezTo>
                      <a:pt x="1782578" y="620869"/>
                      <a:pt x="1657440" y="746006"/>
                      <a:pt x="1657440" y="900372"/>
                    </a:cubicBezTo>
                    <a:cubicBezTo>
                      <a:pt x="1657440" y="1054738"/>
                      <a:pt x="1782578" y="1179876"/>
                      <a:pt x="1936944" y="1179876"/>
                    </a:cubicBezTo>
                    <a:cubicBezTo>
                      <a:pt x="2091310" y="1179876"/>
                      <a:pt x="2216447" y="1054738"/>
                      <a:pt x="2216447" y="900372"/>
                    </a:cubicBezTo>
                    <a:cubicBezTo>
                      <a:pt x="2216447" y="746006"/>
                      <a:pt x="2091310" y="620869"/>
                      <a:pt x="1936944" y="620869"/>
                    </a:cubicBezTo>
                    <a:close/>
                    <a:moveTo>
                      <a:pt x="1936944" y="0"/>
                    </a:moveTo>
                    <a:cubicBezTo>
                      <a:pt x="2169175" y="0"/>
                      <a:pt x="2401406" y="88593"/>
                      <a:pt x="2578592" y="265779"/>
                    </a:cubicBezTo>
                    <a:lnTo>
                      <a:pt x="2578592" y="265780"/>
                    </a:lnTo>
                    <a:cubicBezTo>
                      <a:pt x="2932964" y="620153"/>
                      <a:pt x="2888999" y="1155622"/>
                      <a:pt x="2578592" y="1549077"/>
                    </a:cubicBezTo>
                    <a:cubicBezTo>
                      <a:pt x="2248849" y="1967039"/>
                      <a:pt x="1976153" y="3125749"/>
                      <a:pt x="1936944" y="3194660"/>
                    </a:cubicBezTo>
                    <a:cubicBezTo>
                      <a:pt x="1883033" y="3140450"/>
                      <a:pt x="1647095" y="1944983"/>
                      <a:pt x="1295295" y="1549076"/>
                    </a:cubicBezTo>
                    <a:cubicBezTo>
                      <a:pt x="962406" y="1174450"/>
                      <a:pt x="940923" y="620152"/>
                      <a:pt x="1295295" y="265779"/>
                    </a:cubicBezTo>
                    <a:cubicBezTo>
                      <a:pt x="1472481" y="88593"/>
                      <a:pt x="1704713" y="0"/>
                      <a:pt x="19369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a:ln>
                    <a:noFill/>
                  </a:ln>
                  <a:solidFill>
                    <a:prstClr val="black"/>
                  </a:solidFill>
                  <a:effectLst/>
                  <a:uLnTx/>
                  <a:uFillTx/>
                  <a:latin typeface="Bahnschrift Light Condensed" panose="020B0502040204020203" pitchFamily="34" charset="0"/>
                  <a:ea typeface="맑은 고딕" panose="020B0503020000020004" pitchFamily="34" charset="-127"/>
                  <a:cs typeface="Vijaya" panose="02020604020202020204" pitchFamily="18" charset="0"/>
                </a:endParaRPr>
              </a:p>
            </p:txBody>
          </p:sp>
          <p:sp>
            <p:nvSpPr>
              <p:cNvPr id="28" name="Oval 48">
                <a:extLst>
                  <a:ext uri="{FF2B5EF4-FFF2-40B4-BE49-F238E27FC236}">
                    <a16:creationId xmlns:a16="http://schemas.microsoft.com/office/drawing/2014/main" id="{0DD13FEE-B558-F265-F517-DB5DF8867AAB}"/>
                  </a:ext>
                </a:extLst>
              </p:cNvPr>
              <p:cNvSpPr>
                <a:spLocks noChangeAspect="1"/>
              </p:cNvSpPr>
              <p:nvPr/>
            </p:nvSpPr>
            <p:spPr>
              <a:xfrm>
                <a:off x="6150944" y="2577784"/>
                <a:ext cx="492294" cy="492439"/>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a:ln>
                    <a:noFill/>
                  </a:ln>
                  <a:solidFill>
                    <a:prstClr val="black"/>
                  </a:solidFill>
                  <a:effectLst/>
                  <a:uLnTx/>
                  <a:uFillTx/>
                  <a:latin typeface="Bahnschrift Light Condensed" panose="020B0502040204020203" pitchFamily="34" charset="0"/>
                  <a:ea typeface="맑은 고딕" panose="020B0503020000020004" pitchFamily="34" charset="-127"/>
                  <a:cs typeface="Vijaya" panose="02020604020202020204" pitchFamily="18" charset="0"/>
                </a:endParaRPr>
              </a:p>
            </p:txBody>
          </p:sp>
          <p:sp>
            <p:nvSpPr>
              <p:cNvPr id="29" name="Trapezoid 3">
                <a:extLst>
                  <a:ext uri="{FF2B5EF4-FFF2-40B4-BE49-F238E27FC236}">
                    <a16:creationId xmlns:a16="http://schemas.microsoft.com/office/drawing/2014/main" id="{337B7086-B18B-4AE7-60E3-AD1438116093}"/>
                  </a:ext>
                </a:extLst>
              </p:cNvPr>
              <p:cNvSpPr>
                <a:spLocks noChangeAspect="1"/>
              </p:cNvSpPr>
              <p:nvPr/>
            </p:nvSpPr>
            <p:spPr>
              <a:xfrm>
                <a:off x="6254113" y="2666634"/>
                <a:ext cx="289818" cy="295464"/>
              </a:xfrm>
              <a:custGeom>
                <a:avLst/>
                <a:gdLst/>
                <a:ahLst/>
                <a:cxnLst/>
                <a:rect l="l" t="t" r="r" b="b"/>
                <a:pathLst>
                  <a:path w="3890855" h="3965475">
                    <a:moveTo>
                      <a:pt x="513635" y="2426125"/>
                    </a:moveTo>
                    <a:lnTo>
                      <a:pt x="1518439" y="2426125"/>
                    </a:lnTo>
                    <a:cubicBezTo>
                      <a:pt x="1550976" y="2510415"/>
                      <a:pt x="1581900" y="2596962"/>
                      <a:pt x="1610725" y="2683637"/>
                    </a:cubicBezTo>
                    <a:lnTo>
                      <a:pt x="901668" y="2683637"/>
                    </a:lnTo>
                    <a:lnTo>
                      <a:pt x="559881" y="3707964"/>
                    </a:lnTo>
                    <a:lnTo>
                      <a:pt x="1917114" y="3707964"/>
                    </a:lnTo>
                    <a:cubicBezTo>
                      <a:pt x="1925031" y="3729959"/>
                      <a:pt x="1931702" y="3744180"/>
                      <a:pt x="1936944" y="3749452"/>
                    </a:cubicBezTo>
                    <a:cubicBezTo>
                      <a:pt x="1940579" y="3743065"/>
                      <a:pt x="1945876" y="3728913"/>
                      <a:pt x="1952632" y="3707964"/>
                    </a:cubicBezTo>
                    <a:lnTo>
                      <a:pt x="3330974" y="3707964"/>
                    </a:lnTo>
                    <a:lnTo>
                      <a:pt x="2989187" y="2683637"/>
                    </a:lnTo>
                    <a:lnTo>
                      <a:pt x="2271337" y="2683637"/>
                    </a:lnTo>
                    <a:cubicBezTo>
                      <a:pt x="2301469" y="2597098"/>
                      <a:pt x="2333531" y="2510572"/>
                      <a:pt x="2366939" y="2426125"/>
                    </a:cubicBezTo>
                    <a:lnTo>
                      <a:pt x="3377220" y="2426125"/>
                    </a:lnTo>
                    <a:lnTo>
                      <a:pt x="3890855" y="3965475"/>
                    </a:lnTo>
                    <a:lnTo>
                      <a:pt x="0" y="3965475"/>
                    </a:lnTo>
                    <a:close/>
                    <a:moveTo>
                      <a:pt x="1936944" y="620869"/>
                    </a:moveTo>
                    <a:cubicBezTo>
                      <a:pt x="1782578" y="620869"/>
                      <a:pt x="1657440" y="746006"/>
                      <a:pt x="1657440" y="900372"/>
                    </a:cubicBezTo>
                    <a:cubicBezTo>
                      <a:pt x="1657440" y="1054738"/>
                      <a:pt x="1782578" y="1179876"/>
                      <a:pt x="1936944" y="1179876"/>
                    </a:cubicBezTo>
                    <a:cubicBezTo>
                      <a:pt x="2091310" y="1179876"/>
                      <a:pt x="2216447" y="1054738"/>
                      <a:pt x="2216447" y="900372"/>
                    </a:cubicBezTo>
                    <a:cubicBezTo>
                      <a:pt x="2216447" y="746006"/>
                      <a:pt x="2091310" y="620869"/>
                      <a:pt x="1936944" y="620869"/>
                    </a:cubicBezTo>
                    <a:close/>
                    <a:moveTo>
                      <a:pt x="1936944" y="0"/>
                    </a:moveTo>
                    <a:cubicBezTo>
                      <a:pt x="2169175" y="0"/>
                      <a:pt x="2401406" y="88593"/>
                      <a:pt x="2578592" y="265779"/>
                    </a:cubicBezTo>
                    <a:lnTo>
                      <a:pt x="2578592" y="265780"/>
                    </a:lnTo>
                    <a:cubicBezTo>
                      <a:pt x="2932964" y="620153"/>
                      <a:pt x="2888999" y="1155622"/>
                      <a:pt x="2578592" y="1549077"/>
                    </a:cubicBezTo>
                    <a:cubicBezTo>
                      <a:pt x="2248849" y="1967039"/>
                      <a:pt x="1976153" y="3125749"/>
                      <a:pt x="1936944" y="3194660"/>
                    </a:cubicBezTo>
                    <a:cubicBezTo>
                      <a:pt x="1883033" y="3140450"/>
                      <a:pt x="1647095" y="1944983"/>
                      <a:pt x="1295295" y="1549076"/>
                    </a:cubicBezTo>
                    <a:cubicBezTo>
                      <a:pt x="962406" y="1174450"/>
                      <a:pt x="940923" y="620152"/>
                      <a:pt x="1295295" y="265779"/>
                    </a:cubicBezTo>
                    <a:cubicBezTo>
                      <a:pt x="1472481" y="88593"/>
                      <a:pt x="1704713" y="0"/>
                      <a:pt x="19369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a:ln>
                    <a:noFill/>
                  </a:ln>
                  <a:solidFill>
                    <a:prstClr val="black"/>
                  </a:solidFill>
                  <a:effectLst/>
                  <a:uLnTx/>
                  <a:uFillTx/>
                  <a:latin typeface="Bahnschrift Light Condensed" panose="020B0502040204020203" pitchFamily="34" charset="0"/>
                  <a:ea typeface="맑은 고딕" panose="020B0503020000020004" pitchFamily="34" charset="-127"/>
                  <a:cs typeface="Vijaya" panose="02020604020202020204" pitchFamily="18" charset="0"/>
                </a:endParaRPr>
              </a:p>
            </p:txBody>
          </p:sp>
        </p:grpSp>
        <p:sp>
          <p:nvSpPr>
            <p:cNvPr id="26" name="矩形 25">
              <a:extLst>
                <a:ext uri="{FF2B5EF4-FFF2-40B4-BE49-F238E27FC236}">
                  <a16:creationId xmlns:a16="http://schemas.microsoft.com/office/drawing/2014/main" id="{F296DB27-816E-529C-C117-7BDBB7AD762F}"/>
                </a:ext>
              </a:extLst>
            </p:cNvPr>
            <p:cNvSpPr/>
            <p:nvPr/>
          </p:nvSpPr>
          <p:spPr>
            <a:xfrm>
              <a:off x="7040432" y="2283074"/>
              <a:ext cx="5151569"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prstClr val="white">
                      <a:lumMod val="50000"/>
                    </a:prstClr>
                  </a:solidFill>
                  <a:effectLst/>
                  <a:uLnTx/>
                  <a:uFillTx/>
                  <a:latin typeface="Bahnschrift Light Condensed" panose="020B0502040204020203" pitchFamily="34" charset="0"/>
                  <a:ea typeface="Microsoft JhengHei UI Light" panose="020B0304030504040204" pitchFamily="34" charset="-120"/>
                  <a:cs typeface="Vijaya" panose="02020604020202020204" pitchFamily="18" charset="0"/>
                </a:rPr>
                <a:t>Mass production 250K units, deliver 50K units/month. To make it 300K in total under Evergreen fleet.</a:t>
              </a:r>
              <a:endParaRPr kumimoji="0" lang="zh-TW" altLang="en-US" sz="1600" b="1" i="0" u="none" strike="noStrike" kern="1200" cap="none" spc="0" normalizeH="0" baseline="0" noProof="0" dirty="0">
                <a:ln>
                  <a:noFill/>
                </a:ln>
                <a:solidFill>
                  <a:prstClr val="white">
                    <a:lumMod val="50000"/>
                  </a:prstClr>
                </a:solidFill>
                <a:effectLst/>
                <a:uLnTx/>
                <a:uFillTx/>
                <a:latin typeface="Bahnschrift Light Condensed" panose="020B0502040204020203" pitchFamily="34" charset="0"/>
                <a:ea typeface="微軟正黑體" panose="020B0604030504040204" pitchFamily="34" charset="-120"/>
                <a:cs typeface="Vijaya" panose="02020604020202020204" pitchFamily="18" charset="0"/>
              </a:endParaRPr>
            </a:p>
          </p:txBody>
        </p:sp>
      </p:grpSp>
      <p:grpSp>
        <p:nvGrpSpPr>
          <p:cNvPr id="35" name="群組 34">
            <a:extLst>
              <a:ext uri="{FF2B5EF4-FFF2-40B4-BE49-F238E27FC236}">
                <a16:creationId xmlns:a16="http://schemas.microsoft.com/office/drawing/2014/main" id="{460FC235-4057-0E77-A8A9-9694F1538041}"/>
              </a:ext>
            </a:extLst>
          </p:cNvPr>
          <p:cNvGrpSpPr/>
          <p:nvPr/>
        </p:nvGrpSpPr>
        <p:grpSpPr>
          <a:xfrm>
            <a:off x="532645" y="985602"/>
            <a:ext cx="5077520" cy="2592120"/>
            <a:chOff x="7004549" y="3833401"/>
            <a:chExt cx="5133707" cy="2674704"/>
          </a:xfrm>
        </p:grpSpPr>
        <p:pic>
          <p:nvPicPr>
            <p:cNvPr id="36" name="圖片 1" descr="image001">
              <a:extLst>
                <a:ext uri="{FF2B5EF4-FFF2-40B4-BE49-F238E27FC236}">
                  <a16:creationId xmlns:a16="http://schemas.microsoft.com/office/drawing/2014/main" id="{D9482714-679F-4675-8DF8-D12FB720F4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922" t="8015" r="29358" b="57408"/>
            <a:stretch/>
          </p:blipFill>
          <p:spPr bwMode="auto">
            <a:xfrm>
              <a:off x="9910612" y="3833401"/>
              <a:ext cx="2227644" cy="1534057"/>
            </a:xfrm>
            <a:prstGeom prst="rect">
              <a:avLst/>
            </a:prstGeom>
            <a:noFill/>
            <a:ln>
              <a:noFill/>
            </a:ln>
            <a:effectLst>
              <a:softEdge rad="127000"/>
            </a:effectLst>
          </p:spPr>
        </p:pic>
        <p:pic>
          <p:nvPicPr>
            <p:cNvPr id="37" name="Picture 2" descr="image011">
              <a:extLst>
                <a:ext uri="{FF2B5EF4-FFF2-40B4-BE49-F238E27FC236}">
                  <a16:creationId xmlns:a16="http://schemas.microsoft.com/office/drawing/2014/main" id="{626267C1-E311-5EB9-BFDB-94829D77975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15" b="89560" l="10000" r="96842">
                          <a14:foregroundMark x1="14737" y1="11264" x2="14737" y2="11264"/>
                          <a14:foregroundMark x1="92982" y1="54670" x2="92807" y2="54396"/>
                          <a14:foregroundMark x1="96842" y1="48626" x2="96842" y2="48626"/>
                          <a14:foregroundMark x1="96491" y1="53022" x2="96491" y2="53022"/>
                        </a14:backgroundRemoval>
                      </a14:imgEffect>
                    </a14:imgLayer>
                  </a14:imgProps>
                </a:ext>
                <a:ext uri="{28A0092B-C50C-407E-A947-70E740481C1C}">
                  <a14:useLocalDpi xmlns:a14="http://schemas.microsoft.com/office/drawing/2010/main" val="0"/>
                </a:ext>
              </a:extLst>
            </a:blip>
            <a:srcRect/>
            <a:stretch>
              <a:fillRect/>
            </a:stretch>
          </p:blipFill>
          <p:spPr bwMode="auto">
            <a:xfrm>
              <a:off x="7004549" y="4035763"/>
              <a:ext cx="3869146" cy="2472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橢圓 37">
              <a:extLst>
                <a:ext uri="{FF2B5EF4-FFF2-40B4-BE49-F238E27FC236}">
                  <a16:creationId xmlns:a16="http://schemas.microsoft.com/office/drawing/2014/main" id="{05FED1B4-0F88-7829-4BC1-99148077D1D4}"/>
                </a:ext>
              </a:extLst>
            </p:cNvPr>
            <p:cNvSpPr/>
            <p:nvPr/>
          </p:nvSpPr>
          <p:spPr>
            <a:xfrm>
              <a:off x="10408356" y="3939135"/>
              <a:ext cx="567791" cy="571672"/>
            </a:xfrm>
            <a:prstGeom prst="ellipse">
              <a:avLst/>
            </a:prstGeom>
            <a:noFill/>
            <a:ln w="19050" cap="flat" cmpd="sng" algn="ctr">
              <a:solidFill>
                <a:srgbClr val="174D4D"/>
              </a:solidFill>
              <a:prstDash val="sys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8080"/>
                </a:solidFill>
                <a:effectLst/>
                <a:uLnTx/>
                <a:uFillTx/>
                <a:latin typeface="Calibri" panose="020F0502020204030204"/>
                <a:ea typeface="新細明體" panose="02020500000000000000" pitchFamily="18" charset="-120"/>
                <a:cs typeface="+mn-cs"/>
              </a:endParaRPr>
            </a:p>
          </p:txBody>
        </p:sp>
        <p:cxnSp>
          <p:nvCxnSpPr>
            <p:cNvPr id="39" name="直線單箭頭接點 38">
              <a:extLst>
                <a:ext uri="{FF2B5EF4-FFF2-40B4-BE49-F238E27FC236}">
                  <a16:creationId xmlns:a16="http://schemas.microsoft.com/office/drawing/2014/main" id="{096FEC82-D1B3-18D3-4D3D-1E8667DF8722}"/>
                </a:ext>
              </a:extLst>
            </p:cNvPr>
            <p:cNvCxnSpPr>
              <a:cxnSpLocks/>
              <a:stCxn id="38" idx="3"/>
            </p:cNvCxnSpPr>
            <p:nvPr/>
          </p:nvCxnSpPr>
          <p:spPr>
            <a:xfrm flipH="1">
              <a:off x="10371796" y="4427088"/>
              <a:ext cx="119711" cy="409598"/>
            </a:xfrm>
            <a:prstGeom prst="straightConnector1">
              <a:avLst/>
            </a:prstGeom>
            <a:ln w="19050">
              <a:solidFill>
                <a:srgbClr val="174D4D"/>
              </a:solidFill>
              <a:tailEnd type="triangle"/>
            </a:ln>
          </p:spPr>
          <p:style>
            <a:lnRef idx="1">
              <a:schemeClr val="dk1"/>
            </a:lnRef>
            <a:fillRef idx="0">
              <a:schemeClr val="dk1"/>
            </a:fillRef>
            <a:effectRef idx="0">
              <a:schemeClr val="dk1"/>
            </a:effectRef>
            <a:fontRef idx="minor">
              <a:schemeClr val="tx1"/>
            </a:fontRef>
          </p:style>
        </p:cxnSp>
      </p:grpSp>
      <p:sp>
        <p:nvSpPr>
          <p:cNvPr id="40" name="圖說文字: 折線 39">
            <a:extLst>
              <a:ext uri="{FF2B5EF4-FFF2-40B4-BE49-F238E27FC236}">
                <a16:creationId xmlns:a16="http://schemas.microsoft.com/office/drawing/2014/main" id="{8BBED927-1CD4-3E14-DEC8-5E08BED6889F}"/>
              </a:ext>
            </a:extLst>
          </p:cNvPr>
          <p:cNvSpPr/>
          <p:nvPr/>
        </p:nvSpPr>
        <p:spPr>
          <a:xfrm>
            <a:off x="1939134" y="1158500"/>
            <a:ext cx="1494020" cy="254902"/>
          </a:xfrm>
          <a:prstGeom prst="borderCallout2">
            <a:avLst>
              <a:gd name="adj1" fmla="val 18750"/>
              <a:gd name="adj2" fmla="val -8333"/>
              <a:gd name="adj3" fmla="val 18750"/>
              <a:gd name="adj4" fmla="val -16667"/>
              <a:gd name="adj5" fmla="val 428199"/>
              <a:gd name="adj6" fmla="val -6179"/>
            </a:avLst>
          </a:prstGeom>
          <a:noFill/>
          <a:ln w="9525" cap="flat" cmpd="sng" algn="ctr">
            <a:solidFill>
              <a:srgbClr val="008080"/>
            </a:solidFill>
            <a:prstDash val="solid"/>
            <a:round/>
            <a:headEnd type="oval" w="med" len="med"/>
            <a:tailEnd type="oval"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50" b="0" i="0" u="none" strike="noStrike" kern="1200" cap="none" spc="0" normalizeH="0" baseline="0" noProof="0" dirty="0">
                <a:ln>
                  <a:noFill/>
                </a:ln>
                <a:solidFill>
                  <a:srgbClr val="008080"/>
                </a:solidFill>
                <a:effectLst/>
                <a:uLnTx/>
                <a:uFillTx/>
                <a:latin typeface="Bahnschrift SemiBold SemiConden" panose="020B0502040204020203" pitchFamily="34" charset="0"/>
                <a:ea typeface="新細明體" panose="02020500000000000000" pitchFamily="18" charset="-120"/>
                <a:cs typeface="Vijaya" panose="02020604020202020204" pitchFamily="18" charset="0"/>
              </a:rPr>
              <a:t>Powered by solar panel</a:t>
            </a:r>
            <a:endParaRPr kumimoji="0" lang="zh-TW" altLang="en-US" sz="1050" b="0" i="0" u="none" strike="noStrike" kern="1200" cap="none" spc="0" normalizeH="0" baseline="0" noProof="0" dirty="0">
              <a:ln>
                <a:noFill/>
              </a:ln>
              <a:solidFill>
                <a:srgbClr val="008080"/>
              </a:solidFill>
              <a:effectLst/>
              <a:uLnTx/>
              <a:uFillTx/>
              <a:latin typeface="Bahnschrift SemiBold SemiConden" panose="020B0502040204020203" pitchFamily="34" charset="0"/>
              <a:ea typeface="新細明體" panose="02020500000000000000" pitchFamily="18" charset="-120"/>
              <a:cs typeface="Vijaya" panose="02020604020202020204" pitchFamily="18" charset="0"/>
            </a:endParaRPr>
          </a:p>
        </p:txBody>
      </p:sp>
      <p:grpSp>
        <p:nvGrpSpPr>
          <p:cNvPr id="42" name="群組 41">
            <a:extLst>
              <a:ext uri="{FF2B5EF4-FFF2-40B4-BE49-F238E27FC236}">
                <a16:creationId xmlns:a16="http://schemas.microsoft.com/office/drawing/2014/main" id="{65C0AD37-82C7-CC42-9FF6-A6D3E5ADAB51}"/>
              </a:ext>
            </a:extLst>
          </p:cNvPr>
          <p:cNvGrpSpPr/>
          <p:nvPr/>
        </p:nvGrpSpPr>
        <p:grpSpPr>
          <a:xfrm>
            <a:off x="6111609" y="3021798"/>
            <a:ext cx="3918048" cy="2253340"/>
            <a:chOff x="8147636" y="3758153"/>
            <a:chExt cx="3777271" cy="2413029"/>
          </a:xfrm>
        </p:grpSpPr>
        <p:pic>
          <p:nvPicPr>
            <p:cNvPr id="43" name="Picture 6">
              <a:extLst>
                <a:ext uri="{FF2B5EF4-FFF2-40B4-BE49-F238E27FC236}">
                  <a16:creationId xmlns:a16="http://schemas.microsoft.com/office/drawing/2014/main" id="{9449B7D0-6C19-0793-1F2C-BB7B01BA2A8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47636" y="3758153"/>
              <a:ext cx="3777271" cy="2413029"/>
            </a:xfrm>
            <a:prstGeom prst="rect">
              <a:avLst/>
            </a:prstGeom>
          </p:spPr>
        </p:pic>
        <p:pic>
          <p:nvPicPr>
            <p:cNvPr id="44" name="圖片 43">
              <a:extLst>
                <a:ext uri="{FF2B5EF4-FFF2-40B4-BE49-F238E27FC236}">
                  <a16:creationId xmlns:a16="http://schemas.microsoft.com/office/drawing/2014/main" id="{751AE8A3-18D4-ADA3-36D9-D97AC5353A5A}"/>
                </a:ext>
              </a:extLst>
            </p:cNvPr>
            <p:cNvPicPr>
              <a:picLocks noChangeAspect="1"/>
            </p:cNvPicPr>
            <p:nvPr/>
          </p:nvPicPr>
          <p:blipFill rotWithShape="1">
            <a:blip r:embed="rId10"/>
            <a:srcRect l="32956" t="10180"/>
            <a:stretch/>
          </p:blipFill>
          <p:spPr>
            <a:xfrm>
              <a:off x="8651622" y="3945758"/>
              <a:ext cx="2788152" cy="2007738"/>
            </a:xfrm>
            <a:prstGeom prst="rect">
              <a:avLst/>
            </a:prstGeom>
          </p:spPr>
        </p:pic>
      </p:grpSp>
      <p:grpSp>
        <p:nvGrpSpPr>
          <p:cNvPr id="45" name="群組 44">
            <a:extLst>
              <a:ext uri="{FF2B5EF4-FFF2-40B4-BE49-F238E27FC236}">
                <a16:creationId xmlns:a16="http://schemas.microsoft.com/office/drawing/2014/main" id="{184AB671-7C3E-3088-09AC-7754225944E5}"/>
              </a:ext>
            </a:extLst>
          </p:cNvPr>
          <p:cNvGrpSpPr/>
          <p:nvPr/>
        </p:nvGrpSpPr>
        <p:grpSpPr>
          <a:xfrm>
            <a:off x="9449149" y="3130359"/>
            <a:ext cx="2253806" cy="1229281"/>
            <a:chOff x="9393550" y="3701888"/>
            <a:chExt cx="2253806" cy="1229281"/>
          </a:xfrm>
        </p:grpSpPr>
        <p:pic>
          <p:nvPicPr>
            <p:cNvPr id="46" name="圖片 45">
              <a:extLst>
                <a:ext uri="{FF2B5EF4-FFF2-40B4-BE49-F238E27FC236}">
                  <a16:creationId xmlns:a16="http://schemas.microsoft.com/office/drawing/2014/main" id="{BEFF6CEE-14FC-3A52-F7DB-87DDA1393337}"/>
                </a:ext>
              </a:extLst>
            </p:cNvPr>
            <p:cNvPicPr>
              <a:picLocks noChangeAspect="1"/>
            </p:cNvPicPr>
            <p:nvPr/>
          </p:nvPicPr>
          <p:blipFill rotWithShape="1">
            <a:blip r:embed="rId11"/>
            <a:srcRect l="23062" t="42920" r="32974" b="13023"/>
            <a:stretch/>
          </p:blipFill>
          <p:spPr>
            <a:xfrm>
              <a:off x="9393550" y="3701888"/>
              <a:ext cx="2253806" cy="1214007"/>
            </a:xfrm>
            <a:prstGeom prst="wedgeRoundRectCallout">
              <a:avLst>
                <a:gd name="adj1" fmla="val -39086"/>
                <a:gd name="adj2" fmla="val 79323"/>
                <a:gd name="adj3" fmla="val 16667"/>
              </a:avLst>
            </a:prstGeom>
            <a:effectLst>
              <a:outerShdw blurRad="50800" dist="38100" dir="2700000" algn="tl" rotWithShape="0">
                <a:prstClr val="black">
                  <a:alpha val="40000"/>
                </a:prstClr>
              </a:outerShdw>
            </a:effectLst>
          </p:spPr>
        </p:pic>
        <p:sp>
          <p:nvSpPr>
            <p:cNvPr id="47" name="橢圓 46">
              <a:extLst>
                <a:ext uri="{FF2B5EF4-FFF2-40B4-BE49-F238E27FC236}">
                  <a16:creationId xmlns:a16="http://schemas.microsoft.com/office/drawing/2014/main" id="{B3C21A04-7DAC-2648-FE83-CBF396B6AF71}"/>
                </a:ext>
              </a:extLst>
            </p:cNvPr>
            <p:cNvSpPr/>
            <p:nvPr/>
          </p:nvSpPr>
          <p:spPr>
            <a:xfrm>
              <a:off x="10212927" y="3976831"/>
              <a:ext cx="647176" cy="664119"/>
            </a:xfrm>
            <a:prstGeom prst="ellipse">
              <a:avLst/>
            </a:prstGeom>
            <a:noFill/>
            <a:ln>
              <a:solidFill>
                <a:srgbClr val="00808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174D4D"/>
                </a:solidFill>
                <a:effectLst/>
                <a:uLnTx/>
                <a:uFillTx/>
                <a:latin typeface="Calibri" panose="020F0502020204030204"/>
                <a:ea typeface="新細明體" panose="02020500000000000000" pitchFamily="18" charset="-120"/>
                <a:cs typeface="+mn-cs"/>
              </a:endParaRPr>
            </a:p>
          </p:txBody>
        </p:sp>
        <p:sp>
          <p:nvSpPr>
            <p:cNvPr id="48" name="矩形 47">
              <a:extLst>
                <a:ext uri="{FF2B5EF4-FFF2-40B4-BE49-F238E27FC236}">
                  <a16:creationId xmlns:a16="http://schemas.microsoft.com/office/drawing/2014/main" id="{340ED076-963F-AEB1-7928-E71A71BFF87F}"/>
                </a:ext>
              </a:extLst>
            </p:cNvPr>
            <p:cNvSpPr/>
            <p:nvPr/>
          </p:nvSpPr>
          <p:spPr>
            <a:xfrm>
              <a:off x="10063523" y="4623392"/>
              <a:ext cx="995785" cy="307777"/>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err="1">
                  <a:ln>
                    <a:noFill/>
                  </a:ln>
                  <a:solidFill>
                    <a:srgbClr val="008080"/>
                  </a:solidFill>
                  <a:effectLst/>
                  <a:uLnTx/>
                  <a:uFillTx/>
                  <a:latin typeface="Bahnschrift SemiBold SemiConden" panose="020B0502040204020203" pitchFamily="34" charset="0"/>
                  <a:ea typeface="微軟正黑體" panose="020B0604030504040204" pitchFamily="34" charset="-120"/>
                  <a:cs typeface="Vijaya" panose="02020604020202020204" pitchFamily="18" charset="0"/>
                </a:rPr>
                <a:t>GeoFencing</a:t>
              </a:r>
              <a:endParaRPr kumimoji="0" lang="zh-TW" altLang="en-US" sz="1400" b="0" i="0" u="none" strike="noStrike" kern="1200" cap="none" spc="0" normalizeH="0" baseline="0" noProof="0" dirty="0">
                <a:ln>
                  <a:noFill/>
                </a:ln>
                <a:solidFill>
                  <a:srgbClr val="008080"/>
                </a:solidFill>
                <a:effectLst/>
                <a:uLnTx/>
                <a:uFillTx/>
                <a:latin typeface="Bahnschrift SemiBold SemiConden" panose="020B0502040204020203" pitchFamily="34" charset="0"/>
                <a:ea typeface="新細明體" panose="02020500000000000000" pitchFamily="18" charset="-120"/>
              </a:endParaRPr>
            </a:p>
          </p:txBody>
        </p:sp>
      </p:grpSp>
      <p:sp>
        <p:nvSpPr>
          <p:cNvPr id="49" name="矩形 48">
            <a:extLst>
              <a:ext uri="{FF2B5EF4-FFF2-40B4-BE49-F238E27FC236}">
                <a16:creationId xmlns:a16="http://schemas.microsoft.com/office/drawing/2014/main" id="{5878113B-80D0-F23E-A234-F44AD2620A69}"/>
              </a:ext>
            </a:extLst>
          </p:cNvPr>
          <p:cNvSpPr/>
          <p:nvPr/>
        </p:nvSpPr>
        <p:spPr>
          <a:xfrm>
            <a:off x="9982200" y="4619309"/>
            <a:ext cx="176202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prstClr val="white">
                    <a:lumMod val="50000"/>
                  </a:prstClr>
                </a:solidFill>
                <a:effectLst/>
                <a:uLnTx/>
                <a:uFillTx/>
                <a:latin typeface="Bahnschrift SemiBold SemiConden" panose="020B0502040204020203" pitchFamily="34" charset="0"/>
                <a:ea typeface="微軟正黑體" panose="020B0604030504040204" pitchFamily="34" charset="-120"/>
                <a:cs typeface="Vijaya" panose="02020604020202020204" pitchFamily="18" charset="0"/>
              </a:rPr>
              <a:t>Smart Container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prstClr val="white">
                    <a:lumMod val="50000"/>
                  </a:prstClr>
                </a:solidFill>
                <a:effectLst/>
                <a:uLnTx/>
                <a:uFillTx/>
                <a:latin typeface="Bahnschrift SemiBold SemiConden" panose="020B0502040204020203" pitchFamily="34" charset="0"/>
                <a:ea typeface="微軟正黑體" panose="020B0604030504040204" pitchFamily="34" charset="-120"/>
                <a:cs typeface="Vijaya" panose="02020604020202020204" pitchFamily="18" charset="0"/>
              </a:rPr>
              <a:t>Tracking Dashboard</a:t>
            </a:r>
            <a:endParaRPr kumimoji="0" lang="zh-TW" altLang="en-US" sz="1600" b="0" i="0" u="none" strike="noStrike" kern="1200" cap="none" spc="0" normalizeH="0" baseline="0" noProof="0" dirty="0">
              <a:ln>
                <a:noFill/>
              </a:ln>
              <a:solidFill>
                <a:prstClr val="white">
                  <a:lumMod val="50000"/>
                </a:prstClr>
              </a:solidFill>
              <a:effectLst/>
              <a:uLnTx/>
              <a:uFillTx/>
              <a:latin typeface="Bahnschrift SemiBold SemiConden" panose="020B0502040204020203" pitchFamily="34" charset="0"/>
              <a:ea typeface="新細明體" panose="02020500000000000000" pitchFamily="18" charset="-120"/>
            </a:endParaRPr>
          </a:p>
        </p:txBody>
      </p:sp>
      <p:grpSp>
        <p:nvGrpSpPr>
          <p:cNvPr id="50" name="群組 49">
            <a:extLst>
              <a:ext uri="{FF2B5EF4-FFF2-40B4-BE49-F238E27FC236}">
                <a16:creationId xmlns:a16="http://schemas.microsoft.com/office/drawing/2014/main" id="{A5A5B8F7-14DC-028C-B2F5-C705892DF094}"/>
              </a:ext>
            </a:extLst>
          </p:cNvPr>
          <p:cNvGrpSpPr>
            <a:grpSpLocks noChangeAspect="1"/>
          </p:cNvGrpSpPr>
          <p:nvPr/>
        </p:nvGrpSpPr>
        <p:grpSpPr>
          <a:xfrm>
            <a:off x="6227518" y="3381615"/>
            <a:ext cx="700132" cy="1582547"/>
            <a:chOff x="5897940" y="3636551"/>
            <a:chExt cx="871437" cy="1969757"/>
          </a:xfrm>
        </p:grpSpPr>
        <p:pic>
          <p:nvPicPr>
            <p:cNvPr id="51" name="圖片 50">
              <a:extLst>
                <a:ext uri="{FF2B5EF4-FFF2-40B4-BE49-F238E27FC236}">
                  <a16:creationId xmlns:a16="http://schemas.microsoft.com/office/drawing/2014/main" id="{8C8BAFE4-BBB1-C226-FDA3-EE53C30FF1F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50000" y1="48000" x2="52857" y2="55429"/>
                          <a14:foregroundMark x1="63214" y1="42286" x2="56786" y2="61714"/>
                          <a14:foregroundMark x1="55357" y1="29143" x2="55714" y2="57714"/>
                          <a14:foregroundMark x1="55714" y1="57714" x2="55714" y2="57714"/>
                          <a14:foregroundMark x1="57143" y1="46286" x2="58214" y2="86857"/>
                          <a14:foregroundMark x1="43929" y1="50286" x2="42500" y2="70286"/>
                          <a14:foregroundMark x1="45000" y1="35429" x2="44286" y2="57714"/>
                          <a14:foregroundMark x1="25000" y1="35429" x2="23929" y2="74286"/>
                          <a14:foregroundMark x1="39286" y1="40571" x2="40000" y2="70286"/>
                        </a14:backgroundRemoval>
                      </a14:imgEffect>
                      <a14:imgEffect>
                        <a14:colorTemperature colorTemp="4700"/>
                      </a14:imgEffect>
                    </a14:imgLayer>
                  </a14:imgProps>
                </a:ext>
              </a:extLst>
            </a:blip>
            <a:stretch>
              <a:fillRect/>
            </a:stretch>
          </p:blipFill>
          <p:spPr>
            <a:xfrm>
              <a:off x="5960976" y="4167179"/>
              <a:ext cx="745364" cy="464863"/>
            </a:xfrm>
            <a:prstGeom prst="rect">
              <a:avLst/>
            </a:prstGeom>
          </p:spPr>
        </p:pic>
        <p:pic>
          <p:nvPicPr>
            <p:cNvPr id="52" name="圖片 51">
              <a:extLst>
                <a:ext uri="{FF2B5EF4-FFF2-40B4-BE49-F238E27FC236}">
                  <a16:creationId xmlns:a16="http://schemas.microsoft.com/office/drawing/2014/main" id="{CCE73686-1349-A700-04B9-0CF8BBA25101}"/>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foregroundMark x1="59763" y1="46528" x2="59763" y2="46528"/>
                          <a14:foregroundMark x1="56805" y1="32639" x2="56805" y2="51389"/>
                          <a14:foregroundMark x1="59763" y1="14583" x2="62722" y2="42361"/>
                          <a14:foregroundMark x1="58580" y1="62500" x2="63905" y2="65972"/>
                          <a14:foregroundMark x1="65680" y1="56944" x2="60355" y2="80556"/>
                          <a14:foregroundMark x1="53254" y1="57639" x2="68047" y2="83333"/>
                          <a14:foregroundMark x1="49704" y1="61111" x2="50888" y2="86806"/>
                          <a14:foregroundMark x1="71598" y1="30556" x2="78698" y2="29861"/>
                          <a14:foregroundMark x1="79290" y1="22917" x2="79290" y2="22917"/>
                          <a14:foregroundMark x1="31953" y1="40278" x2="31953" y2="40278"/>
                          <a14:foregroundMark x1="43787" y1="25000" x2="43787" y2="44444"/>
                          <a14:foregroundMark x1="36095" y1="25000" x2="38462" y2="38889"/>
                          <a14:foregroundMark x1="42604" y1="25000" x2="39053" y2="22917"/>
                          <a14:foregroundMark x1="50296" y1="27778" x2="40237" y2="27778"/>
                          <a14:foregroundMark x1="30769" y1="29167" x2="25444" y2="49306"/>
                          <a14:foregroundMark x1="31953" y1="58333" x2="38462" y2="56944"/>
                          <a14:foregroundMark x1="42604" y1="61806" x2="36095" y2="61806"/>
                          <a14:foregroundMark x1="33136" y1="50694" x2="28402" y2="56944"/>
                          <a14:foregroundMark x1="34911" y1="47917" x2="42604" y2="46528"/>
                          <a14:foregroundMark x1="27219" y1="55556" x2="27219" y2="59722"/>
                          <a14:backgroundMark x1="36686" y1="22222" x2="36686" y2="24863"/>
                          <a14:backgroundMark x1="27592" y1="59722" x2="27811" y2="63194"/>
                          <a14:backgroundMark x1="40828" y1="55556" x2="40206" y2="56723"/>
                        </a14:backgroundRemoval>
                      </a14:imgEffect>
                      <a14:imgEffect>
                        <a14:colorTemperature colorTemp="4700"/>
                      </a14:imgEffect>
                    </a14:imgLayer>
                  </a14:imgProps>
                </a:ext>
              </a:extLst>
            </a:blip>
            <a:stretch>
              <a:fillRect/>
            </a:stretch>
          </p:blipFill>
          <p:spPr>
            <a:xfrm rot="751693">
              <a:off x="6008442" y="4615880"/>
              <a:ext cx="650178" cy="552820"/>
            </a:xfrm>
            <a:prstGeom prst="rect">
              <a:avLst/>
            </a:prstGeom>
          </p:spPr>
        </p:pic>
        <p:pic>
          <p:nvPicPr>
            <p:cNvPr id="53" name="圖片 52">
              <a:extLst>
                <a:ext uri="{FF2B5EF4-FFF2-40B4-BE49-F238E27FC236}">
                  <a16:creationId xmlns:a16="http://schemas.microsoft.com/office/drawing/2014/main" id="{F1D81F4B-2CB0-68DB-3DA5-AD4B3636B6D6}"/>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Effect>
                        <a14:colorTemperature colorTemp="4700"/>
                      </a14:imgEffect>
                    </a14:imgLayer>
                  </a14:imgProps>
                </a:ext>
              </a:extLst>
            </a:blip>
            <a:stretch>
              <a:fillRect/>
            </a:stretch>
          </p:blipFill>
          <p:spPr>
            <a:xfrm>
              <a:off x="5998899" y="3636551"/>
              <a:ext cx="669518" cy="624047"/>
            </a:xfrm>
            <a:prstGeom prst="rect">
              <a:avLst/>
            </a:prstGeom>
          </p:spPr>
        </p:pic>
        <p:pic>
          <p:nvPicPr>
            <p:cNvPr id="54" name="圖片 53">
              <a:extLst>
                <a:ext uri="{FF2B5EF4-FFF2-40B4-BE49-F238E27FC236}">
                  <a16:creationId xmlns:a16="http://schemas.microsoft.com/office/drawing/2014/main" id="{64E02FBE-CCF9-60E4-0C8C-1FE49D4563CB}"/>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foregroundMark x1="50202" y1="37857" x2="50202" y2="37857"/>
                          <a14:foregroundMark x1="62753" y1="30000" x2="62753" y2="30000"/>
                          <a14:foregroundMark x1="70850" y1="62857" x2="70850" y2="62857"/>
                          <a14:foregroundMark x1="80972" y1="60714" x2="80972" y2="60714"/>
                          <a14:foregroundMark x1="32389" y1="40714" x2="32389" y2="40714"/>
                          <a14:foregroundMark x1="34413" y1="43571" x2="34413" y2="43571"/>
                        </a14:backgroundRemoval>
                      </a14:imgEffect>
                      <a14:imgEffect>
                        <a14:saturation sat="33000"/>
                      </a14:imgEffect>
                    </a14:imgLayer>
                  </a14:imgProps>
                </a:ext>
              </a:extLst>
            </a:blip>
            <a:stretch>
              <a:fillRect/>
            </a:stretch>
          </p:blipFill>
          <p:spPr>
            <a:xfrm>
              <a:off x="5897940" y="5113425"/>
              <a:ext cx="871437" cy="492883"/>
            </a:xfrm>
            <a:prstGeom prst="rect">
              <a:avLst/>
            </a:prstGeom>
          </p:spPr>
        </p:pic>
      </p:grpSp>
      <p:sp>
        <p:nvSpPr>
          <p:cNvPr id="55" name="文字方塊 54">
            <a:extLst>
              <a:ext uri="{FF2B5EF4-FFF2-40B4-BE49-F238E27FC236}">
                <a16:creationId xmlns:a16="http://schemas.microsoft.com/office/drawing/2014/main" id="{0666C966-E687-9828-ECE8-702A599CD8BB}"/>
              </a:ext>
            </a:extLst>
          </p:cNvPr>
          <p:cNvSpPr txBox="1"/>
          <p:nvPr/>
        </p:nvSpPr>
        <p:spPr>
          <a:xfrm>
            <a:off x="489045" y="4254877"/>
            <a:ext cx="5622564"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dirty="0">
                <a:ln>
                  <a:noFill/>
                </a:ln>
                <a:solidFill>
                  <a:prstClr val="white">
                    <a:lumMod val="50000"/>
                  </a:prstClr>
                </a:solidFill>
                <a:effectLst/>
                <a:uLnTx/>
                <a:uFillTx/>
                <a:latin typeface="Bahnschrift Light Condensed" panose="020B0502040204020203" pitchFamily="34" charset="0"/>
                <a:ea typeface="微軟正黑體" panose="020B0604030504040204" pitchFamily="34" charset="-120"/>
                <a:cs typeface="Vijaya" panose="02020604020202020204" pitchFamily="18" charset="0"/>
              </a:rPr>
              <a:t>Powered through internal battery recharged using an integrated solar panel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dirty="0">
                <a:ln>
                  <a:noFill/>
                </a:ln>
                <a:solidFill>
                  <a:prstClr val="white">
                    <a:lumMod val="50000"/>
                  </a:prstClr>
                </a:solidFill>
                <a:effectLst/>
                <a:uLnTx/>
                <a:uFillTx/>
                <a:latin typeface="Bahnschrift Light Condensed" panose="020B0502040204020203" pitchFamily="34" charset="0"/>
                <a:ea typeface="微軟正黑體" panose="020B0604030504040204" pitchFamily="34" charset="-120"/>
                <a:cs typeface="Vijaya" panose="02020604020202020204" pitchFamily="18" charset="0"/>
              </a:rPr>
              <a:t>Remotely programmable EPC Gen2 compliant RFID tag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dirty="0">
                <a:ln>
                  <a:noFill/>
                </a:ln>
                <a:solidFill>
                  <a:prstClr val="white">
                    <a:lumMod val="50000"/>
                  </a:prstClr>
                </a:solidFill>
                <a:effectLst/>
                <a:uLnTx/>
                <a:uFillTx/>
                <a:latin typeface="Bahnschrift Light Condensed" panose="020B0502040204020203" pitchFamily="34" charset="0"/>
                <a:ea typeface="新細明體" panose="02020500000000000000" pitchFamily="18" charset="-120"/>
                <a:cs typeface="Vijaya" panose="02020604020202020204" pitchFamily="18" charset="0"/>
              </a:rPr>
              <a:t>Wireless cellular and 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dirty="0">
                <a:ln>
                  <a:noFill/>
                </a:ln>
                <a:solidFill>
                  <a:prstClr val="white">
                    <a:lumMod val="50000"/>
                  </a:prstClr>
                </a:solidFill>
                <a:effectLst/>
                <a:uLnTx/>
                <a:uFillTx/>
                <a:latin typeface="Bahnschrift Light Condensed" panose="020B0502040204020203" pitchFamily="34" charset="0"/>
                <a:ea typeface="新細明體" panose="02020500000000000000" pitchFamily="18" charset="-120"/>
                <a:cs typeface="Vijaya" panose="02020604020202020204" pitchFamily="18" charset="0"/>
              </a:rPr>
              <a:t>3-axis digital accelerometer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dirty="0">
                <a:ln>
                  <a:noFill/>
                </a:ln>
                <a:solidFill>
                  <a:prstClr val="white">
                    <a:lumMod val="50000"/>
                  </a:prstClr>
                </a:solidFill>
                <a:effectLst/>
                <a:uLnTx/>
                <a:uFillTx/>
                <a:latin typeface="Bahnschrift Light Condensed" panose="020B0502040204020203" pitchFamily="34" charset="0"/>
                <a:ea typeface="新細明體" panose="02020500000000000000" pitchFamily="18" charset="-120"/>
                <a:cs typeface="Vijaya" panose="02020604020202020204" pitchFamily="18" charset="0"/>
              </a:rPr>
              <a:t>Built-in cellular antenna, GPS/GNSS antenna and BLE antenna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dirty="0" err="1">
                <a:ln>
                  <a:noFill/>
                </a:ln>
                <a:solidFill>
                  <a:prstClr val="white">
                    <a:lumMod val="50000"/>
                  </a:prstClr>
                </a:solidFill>
                <a:effectLst/>
                <a:uLnTx/>
                <a:uFillTx/>
                <a:latin typeface="Bahnschrift Light Condensed" panose="020B0502040204020203" pitchFamily="34" charset="0"/>
                <a:ea typeface="新細明體" panose="02020500000000000000" pitchFamily="18" charset="-120"/>
                <a:cs typeface="Vijaya" panose="02020604020202020204" pitchFamily="18" charset="0"/>
              </a:rPr>
              <a:t>GPS,GLONASS,BeiDou</a:t>
            </a:r>
            <a:r>
              <a:rPr kumimoji="0" lang="en-US" altLang="zh-TW" sz="1600" b="0" i="0" u="none" strike="noStrike" kern="1200" cap="none" spc="0" normalizeH="0" baseline="0" noProof="0" dirty="0">
                <a:ln>
                  <a:noFill/>
                </a:ln>
                <a:solidFill>
                  <a:prstClr val="white">
                    <a:lumMod val="50000"/>
                  </a:prstClr>
                </a:solidFill>
                <a:effectLst/>
                <a:uLnTx/>
                <a:uFillTx/>
                <a:latin typeface="Bahnschrift Light Condensed" panose="020B0502040204020203" pitchFamily="34" charset="0"/>
                <a:ea typeface="新細明體" panose="02020500000000000000" pitchFamily="18" charset="-120"/>
                <a:cs typeface="Vijaya" panose="02020604020202020204" pitchFamily="18" charset="0"/>
              </a:rPr>
              <a:t>, </a:t>
            </a:r>
            <a:r>
              <a:rPr kumimoji="0" lang="en-US" altLang="zh-TW" sz="1600" b="0" i="0" u="none" strike="noStrike" kern="1200" cap="none" spc="0" normalizeH="0" baseline="0" noProof="0" dirty="0" err="1">
                <a:ln>
                  <a:noFill/>
                </a:ln>
                <a:solidFill>
                  <a:prstClr val="white">
                    <a:lumMod val="50000"/>
                  </a:prstClr>
                </a:solidFill>
                <a:effectLst/>
                <a:uLnTx/>
                <a:uFillTx/>
                <a:latin typeface="Bahnschrift Light Condensed" panose="020B0502040204020203" pitchFamily="34" charset="0"/>
                <a:ea typeface="新細明體" panose="02020500000000000000" pitchFamily="18" charset="-120"/>
                <a:cs typeface="Vijaya" panose="02020604020202020204" pitchFamily="18" charset="0"/>
              </a:rPr>
              <a:t>Galieleo</a:t>
            </a:r>
            <a:r>
              <a:rPr kumimoji="0" lang="en-US" altLang="zh-TW" sz="1600" b="0" i="0" u="none" strike="noStrike" kern="1200" cap="none" spc="0" normalizeH="0" baseline="0" noProof="0" dirty="0">
                <a:ln>
                  <a:noFill/>
                </a:ln>
                <a:solidFill>
                  <a:prstClr val="white">
                    <a:lumMod val="50000"/>
                  </a:prstClr>
                </a:solidFill>
                <a:effectLst/>
                <a:uLnTx/>
                <a:uFillTx/>
                <a:latin typeface="Bahnschrift Light Condensed" panose="020B0502040204020203" pitchFamily="34" charset="0"/>
                <a:ea typeface="新細明體" panose="02020500000000000000" pitchFamily="18" charset="-120"/>
                <a:cs typeface="Vijaya" panose="02020604020202020204" pitchFamily="18" charset="0"/>
              </a:rPr>
              <a:t> and QZSS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dirty="0">
                <a:ln>
                  <a:noFill/>
                </a:ln>
                <a:solidFill>
                  <a:prstClr val="white">
                    <a:lumMod val="50000"/>
                  </a:prstClr>
                </a:solidFill>
                <a:effectLst/>
                <a:uLnTx/>
                <a:uFillTx/>
                <a:latin typeface="Bahnschrift Light Condensed" panose="020B0502040204020203" pitchFamily="34" charset="0"/>
                <a:ea typeface="新細明體" panose="02020500000000000000" pitchFamily="18" charset="-120"/>
                <a:cs typeface="Vijaya" panose="02020604020202020204" pitchFamily="18" charset="0"/>
              </a:rPr>
              <a:t>Tamper detection sensor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dirty="0">
                <a:ln>
                  <a:noFill/>
                </a:ln>
                <a:solidFill>
                  <a:prstClr val="white">
                    <a:lumMod val="50000"/>
                  </a:prstClr>
                </a:solidFill>
                <a:effectLst/>
                <a:uLnTx/>
                <a:uFillTx/>
                <a:latin typeface="Bahnschrift Light Condensed" panose="020B0502040204020203" pitchFamily="34" charset="0"/>
                <a:ea typeface="新細明體" panose="02020500000000000000" pitchFamily="18" charset="-120"/>
                <a:cs typeface="Vijaya" panose="02020604020202020204" pitchFamily="18" charset="0"/>
              </a:rPr>
              <a:t>Ambient temperature sensor to measure internal and external temperature for abnormal rates of change.*</a:t>
            </a:r>
            <a:endParaRPr kumimoji="0" lang="zh-TW" altLang="en-US" sz="1600" b="0" i="0" u="none" strike="noStrike" kern="1200" cap="none" spc="0" normalizeH="0" baseline="0" noProof="0" dirty="0">
              <a:ln>
                <a:noFill/>
              </a:ln>
              <a:solidFill>
                <a:prstClr val="white">
                  <a:lumMod val="50000"/>
                </a:prstClr>
              </a:solidFill>
              <a:effectLst/>
              <a:uLnTx/>
              <a:uFillTx/>
              <a:latin typeface="Bahnschrift Light Condensed" panose="020B0502040204020203" pitchFamily="34" charset="0"/>
              <a:ea typeface="新細明體" panose="02020500000000000000" pitchFamily="18" charset="-120"/>
              <a:cs typeface="Vijaya" panose="02020604020202020204" pitchFamily="18" charset="0"/>
            </a:endParaRPr>
          </a:p>
        </p:txBody>
      </p:sp>
      <p:sp>
        <p:nvSpPr>
          <p:cNvPr id="56" name="矩形 55">
            <a:extLst>
              <a:ext uri="{FF2B5EF4-FFF2-40B4-BE49-F238E27FC236}">
                <a16:creationId xmlns:a16="http://schemas.microsoft.com/office/drawing/2014/main" id="{34150D67-A63A-65EB-AF1B-90858D0B3F8B}"/>
              </a:ext>
            </a:extLst>
          </p:cNvPr>
          <p:cNvSpPr/>
          <p:nvPr/>
        </p:nvSpPr>
        <p:spPr>
          <a:xfrm>
            <a:off x="6372670" y="5350917"/>
            <a:ext cx="5440193" cy="116955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altLang="zh-TW" sz="1400" b="0" i="0" u="none" strike="noStrike" kern="1200" cap="none" spc="0" normalizeH="0" baseline="0" noProof="0" dirty="0">
                <a:ln>
                  <a:noFill/>
                </a:ln>
                <a:solidFill>
                  <a:srgbClr val="008080"/>
                </a:solidFill>
                <a:effectLst/>
                <a:uLnTx/>
                <a:uFillTx/>
                <a:latin typeface="Bahnschrift Light Condensed" panose="020B0502040204020203" pitchFamily="34" charset="0"/>
                <a:ea typeface="微軟正黑體" panose="020B0604030504040204" pitchFamily="34" charset="-120"/>
                <a:cs typeface="Vijaya" panose="02020604020202020204" pitchFamily="18" charset="0"/>
              </a:rPr>
              <a:t>Container tracking, integrated with SOL+ data, expedite inventory control, promote potential hinterland export, reduce empty repo.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altLang="zh-TW" sz="1400" b="0" i="0" u="none" strike="noStrike" kern="1200" cap="none" spc="0" normalizeH="0" baseline="0" noProof="0" dirty="0">
                <a:ln>
                  <a:noFill/>
                </a:ln>
                <a:solidFill>
                  <a:srgbClr val="008080"/>
                </a:solidFill>
                <a:effectLst/>
                <a:uLnTx/>
                <a:uFillTx/>
                <a:latin typeface="Bahnschrift Light Condensed" panose="020B0502040204020203" pitchFamily="34" charset="0"/>
                <a:ea typeface="微軟正黑體" panose="020B0604030504040204" pitchFamily="34" charset="-120"/>
                <a:cs typeface="Vijaya" panose="02020604020202020204" pitchFamily="18" charset="0"/>
              </a:rPr>
              <a:t>With light/shock/door/Temperature sensors, helping to identify the timing and root of cause and/or L/P tracing.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endParaRPr kumimoji="0" lang="en-US" altLang="zh-TW" sz="1400" b="0" i="0" u="none" strike="noStrike" kern="1200" cap="none" spc="0" normalizeH="0" baseline="0" noProof="0" dirty="0">
              <a:ln>
                <a:noFill/>
              </a:ln>
              <a:solidFill>
                <a:srgbClr val="008080"/>
              </a:solidFill>
              <a:effectLst/>
              <a:uLnTx/>
              <a:uFillTx/>
              <a:latin typeface="Bahnschrift Light Condensed" panose="020B0502040204020203" pitchFamily="34" charset="0"/>
              <a:ea typeface="微軟正黑體" panose="020B0604030504040204" pitchFamily="34" charset="-120"/>
              <a:cs typeface="Vijaya" panose="02020604020202020204" pitchFamily="18" charset="0"/>
            </a:endParaRPr>
          </a:p>
        </p:txBody>
      </p:sp>
      <p:sp>
        <p:nvSpPr>
          <p:cNvPr id="3" name="投影片編號版面配置區 2">
            <a:extLst>
              <a:ext uri="{FF2B5EF4-FFF2-40B4-BE49-F238E27FC236}">
                <a16:creationId xmlns:a16="http://schemas.microsoft.com/office/drawing/2014/main" id="{D3F57F2C-44B8-4560-AE7B-D0D1B8D2D2DC}"/>
              </a:ext>
            </a:extLst>
          </p:cNvPr>
          <p:cNvSpPr>
            <a:spLocks noGrp="1"/>
          </p:cNvSpPr>
          <p:nvPr>
            <p:ph type="sldNum" sz="quarter" idx="12"/>
          </p:nvPr>
        </p:nvSpPr>
        <p:spPr/>
        <p:txBody>
          <a:bodyPr/>
          <a:lstStyle/>
          <a:p>
            <a:fld id="{D797EE72-3C49-4BAA-B414-ED607141EC72}" type="slidenum">
              <a:rPr lang="zh-TW" altLang="en-US" smtClean="0"/>
              <a:t>13</a:t>
            </a:fld>
            <a:endParaRPr lang="zh-TW" altLang="en-US" dirty="0"/>
          </a:p>
        </p:txBody>
      </p:sp>
      <p:sp>
        <p:nvSpPr>
          <p:cNvPr id="5" name="Freeform 4">
            <a:extLst>
              <a:ext uri="{FF2B5EF4-FFF2-40B4-BE49-F238E27FC236}">
                <a16:creationId xmlns:a16="http://schemas.microsoft.com/office/drawing/2014/main" id="{6335ED72-0495-6B10-F399-AA7E811E4552}"/>
              </a:ext>
            </a:extLst>
          </p:cNvPr>
          <p:cNvSpPr/>
          <p:nvPr/>
        </p:nvSpPr>
        <p:spPr>
          <a:xfrm rot="5400000" flipH="1">
            <a:off x="7141" y="-9836"/>
            <a:ext cx="3762878" cy="3777161"/>
          </a:xfrm>
          <a:custGeom>
            <a:avLst/>
            <a:gdLst/>
            <a:ahLst/>
            <a:cxnLst/>
            <a:rect l="l" t="t" r="r" b="b"/>
            <a:pathLst>
              <a:path w="19411500" h="17540937">
                <a:moveTo>
                  <a:pt x="0" y="0"/>
                </a:moveTo>
                <a:lnTo>
                  <a:pt x="19411500" y="0"/>
                </a:lnTo>
                <a:lnTo>
                  <a:pt x="19411500" y="17540937"/>
                </a:lnTo>
                <a:lnTo>
                  <a:pt x="0" y="17540937"/>
                </a:lnTo>
                <a:lnTo>
                  <a:pt x="0" y="0"/>
                </a:lnTo>
                <a:close/>
              </a:path>
            </a:pathLst>
          </a:custGeom>
          <a:blipFill>
            <a:blip r:embed="rId4">
              <a:extLst>
                <a:ext uri="{96DAC541-7B7A-43D3-8B79-37D633B846F1}">
                  <asvg:svgBlip xmlns:asvg="http://schemas.microsoft.com/office/drawing/2016/SVG/main" r:embed="rId5"/>
                </a:ext>
              </a:extLst>
            </a:blip>
            <a:stretch>
              <a:fillRect l="757" r="-271053" b="-233347"/>
            </a:stretch>
          </a:blipFill>
        </p:spPr>
      </p:sp>
      <p:sp>
        <p:nvSpPr>
          <p:cNvPr id="59" name="矩形 58">
            <a:extLst>
              <a:ext uri="{FF2B5EF4-FFF2-40B4-BE49-F238E27FC236}">
                <a16:creationId xmlns:a16="http://schemas.microsoft.com/office/drawing/2014/main" id="{84BCBC7A-F1CE-8CE6-0DF0-4937C80CC7C3}"/>
              </a:ext>
            </a:extLst>
          </p:cNvPr>
          <p:cNvSpPr/>
          <p:nvPr/>
        </p:nvSpPr>
        <p:spPr>
          <a:xfrm>
            <a:off x="6656226" y="6242672"/>
            <a:ext cx="4304968" cy="307777"/>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TW" sz="1400" i="0" u="sng" strike="noStrike" kern="1200" cap="none" spc="0" normalizeH="0" baseline="0" noProof="0" dirty="0">
                <a:ln>
                  <a:noFill/>
                </a:ln>
                <a:solidFill>
                  <a:srgbClr val="FF0000"/>
                </a:solidFill>
                <a:effectLst/>
                <a:uLnTx/>
                <a:uFillTx/>
                <a:latin typeface="Bahnschrift Light Condensed" panose="020B0502040204020203" pitchFamily="34" charset="0"/>
                <a:ea typeface="微軟正黑體" panose="020B0604030504040204" pitchFamily="34" charset="-120"/>
                <a:cs typeface="Vijaya" panose="02020604020202020204" pitchFamily="18" charset="0"/>
              </a:rPr>
              <a:t>Attention : </a:t>
            </a:r>
            <a:r>
              <a:rPr kumimoji="0" lang="zh-TW" altLang="en-US" sz="1400" i="0" u="sng" strike="noStrike" kern="1200" cap="none" spc="0" normalizeH="0" baseline="0" noProof="0" dirty="0">
                <a:ln>
                  <a:noFill/>
                </a:ln>
                <a:solidFill>
                  <a:srgbClr val="FF0000"/>
                </a:solidFill>
                <a:effectLst/>
                <a:uLnTx/>
                <a:uFillTx/>
                <a:latin typeface="Bahnschrift Light Condensed" panose="020B0502040204020203" pitchFamily="34" charset="0"/>
                <a:ea typeface="微軟正黑體" panose="020B0604030504040204" pitchFamily="34" charset="-120"/>
                <a:cs typeface="Vijaya" panose="02020604020202020204" pitchFamily="18" charset="0"/>
              </a:rPr>
              <a:t> </a:t>
            </a:r>
            <a:r>
              <a:rPr kumimoji="0" lang="en-US" altLang="zh-TW" sz="1400" i="0" u="sng" strike="noStrike" kern="1200" cap="none" spc="0" normalizeH="0" baseline="0" noProof="0" dirty="0">
                <a:ln>
                  <a:noFill/>
                </a:ln>
                <a:solidFill>
                  <a:srgbClr val="FF0000"/>
                </a:solidFill>
                <a:effectLst/>
                <a:uLnTx/>
                <a:uFillTx/>
                <a:latin typeface="Bahnschrift Light Condensed" panose="020B0502040204020203" pitchFamily="34" charset="0"/>
                <a:ea typeface="微軟正黑體" panose="020B0604030504040204" pitchFamily="34" charset="-120"/>
                <a:cs typeface="Vijaya" panose="02020604020202020204" pitchFamily="18" charset="0"/>
              </a:rPr>
              <a:t>DO NOT remove IOT device from container.</a:t>
            </a:r>
            <a:endParaRPr kumimoji="0" lang="en-US" altLang="zh-TW" i="0" u="sng" strike="noStrike" kern="1200" cap="none" spc="0" normalizeH="0" baseline="0" noProof="0" dirty="0">
              <a:ln>
                <a:noFill/>
              </a:ln>
              <a:solidFill>
                <a:srgbClr val="FF0000"/>
              </a:solidFill>
              <a:effectLst/>
              <a:uLnTx/>
              <a:uFillTx/>
              <a:latin typeface="Bahnschrift Light Condensed" panose="020B0502040204020203" pitchFamily="34" charset="0"/>
              <a:ea typeface="微軟正黑體" panose="020B0604030504040204" pitchFamily="34" charset="-120"/>
              <a:cs typeface="Vijaya" panose="02020604020202020204" pitchFamily="18" charset="0"/>
            </a:endParaRPr>
          </a:p>
        </p:txBody>
      </p:sp>
    </p:spTree>
    <p:extLst>
      <p:ext uri="{BB962C8B-B14F-4D97-AF65-F5344CB8AC3E}">
        <p14:creationId xmlns:p14="http://schemas.microsoft.com/office/powerpoint/2010/main" val="2603384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1931BE85-3587-90F8-D99C-CB74D3E6B515}"/>
              </a:ext>
            </a:extLst>
          </p:cNvPr>
          <p:cNvSpPr/>
          <p:nvPr/>
        </p:nvSpPr>
        <p:spPr>
          <a:xfrm>
            <a:off x="0" y="0"/>
            <a:ext cx="12191999"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sp>
      <p:sp>
        <p:nvSpPr>
          <p:cNvPr id="14" name="Freeform 2">
            <a:extLst>
              <a:ext uri="{FF2B5EF4-FFF2-40B4-BE49-F238E27FC236}">
                <a16:creationId xmlns:a16="http://schemas.microsoft.com/office/drawing/2014/main" id="{AFBF2837-BA90-EC5B-6F66-73DF6C738E76}"/>
              </a:ext>
            </a:extLst>
          </p:cNvPr>
          <p:cNvSpPr/>
          <p:nvPr/>
        </p:nvSpPr>
        <p:spPr>
          <a:xfrm rot="5400000" flipH="1">
            <a:off x="216009" y="-216009"/>
            <a:ext cx="5392123" cy="5824141"/>
          </a:xfrm>
          <a:custGeom>
            <a:avLst/>
            <a:gdLst/>
            <a:ahLst/>
            <a:cxnLst/>
            <a:rect l="l" t="t" r="r" b="b"/>
            <a:pathLst>
              <a:path w="10319008" h="9324631">
                <a:moveTo>
                  <a:pt x="10319008" y="0"/>
                </a:moveTo>
                <a:lnTo>
                  <a:pt x="0" y="0"/>
                </a:lnTo>
                <a:lnTo>
                  <a:pt x="0" y="9324631"/>
                </a:lnTo>
                <a:lnTo>
                  <a:pt x="10319008" y="9324631"/>
                </a:lnTo>
                <a:lnTo>
                  <a:pt x="10319008" y="0"/>
                </a:lnTo>
                <a:close/>
              </a:path>
            </a:pathLst>
          </a:custGeom>
          <a:blipFill>
            <a:blip r:embed="rId4">
              <a:extLst>
                <a:ext uri="{96DAC541-7B7A-43D3-8B79-37D633B846F1}">
                  <asvg:svgBlip xmlns:asvg="http://schemas.microsoft.com/office/drawing/2016/SVG/main" r:embed="rId5"/>
                </a:ext>
              </a:extLst>
            </a:blip>
            <a:stretch>
              <a:fillRect t="1" r="-91372" b="-60103"/>
            </a:stretch>
          </a:blipFill>
        </p:spPr>
      </p:sp>
      <p:sp>
        <p:nvSpPr>
          <p:cNvPr id="15" name="文字方塊 14">
            <a:extLst>
              <a:ext uri="{FF2B5EF4-FFF2-40B4-BE49-F238E27FC236}">
                <a16:creationId xmlns:a16="http://schemas.microsoft.com/office/drawing/2014/main" id="{C0817C58-5D23-41D8-BE4E-AA04914DA559}"/>
              </a:ext>
            </a:extLst>
          </p:cNvPr>
          <p:cNvSpPr txBox="1"/>
          <p:nvPr/>
        </p:nvSpPr>
        <p:spPr>
          <a:xfrm>
            <a:off x="401704" y="145780"/>
            <a:ext cx="9910738" cy="769441"/>
          </a:xfrm>
          <a:prstGeom prst="rect">
            <a:avLst/>
          </a:prstGeom>
          <a:noFill/>
        </p:spPr>
        <p:txBody>
          <a:bodyPr wrap="square" rtlCol="0">
            <a:spAutoFit/>
          </a:bodyPr>
          <a:lstStyle/>
          <a:p>
            <a:r>
              <a:rPr lang="en-US" altLang="zh-TW" sz="4400" b="1" dirty="0">
                <a:solidFill>
                  <a:srgbClr val="008080"/>
                </a:solidFill>
                <a:latin typeface="Bahnschrift SemiBold SemiConden" panose="020B0502040204020203" pitchFamily="34" charset="0"/>
                <a:ea typeface="微軟正黑體" panose="020B0604030504040204" pitchFamily="34" charset="-120"/>
              </a:rPr>
              <a:t>Vessel network &amp; </a:t>
            </a:r>
            <a:r>
              <a:rPr lang="en-US" altLang="zh-TW" sz="4400" b="1" dirty="0" err="1">
                <a:solidFill>
                  <a:srgbClr val="008080"/>
                </a:solidFill>
                <a:latin typeface="Bahnschrift SemiBold SemiConden" panose="020B0502040204020203" pitchFamily="34" charset="0"/>
                <a:ea typeface="微軟正黑體" panose="020B0604030504040204" pitchFamily="34" charset="-120"/>
              </a:rPr>
              <a:t>eShip</a:t>
            </a:r>
            <a:endParaRPr lang="en-US" altLang="zh-TW" sz="4400" b="1" dirty="0">
              <a:solidFill>
                <a:srgbClr val="008080"/>
              </a:solidFill>
              <a:latin typeface="Bahnschrift SemiBold SemiConden" panose="020B0502040204020203" pitchFamily="34" charset="0"/>
              <a:ea typeface="微軟正黑體" panose="020B0604030504040204" pitchFamily="34" charset="-120"/>
            </a:endParaRPr>
          </a:p>
        </p:txBody>
      </p:sp>
      <p:cxnSp>
        <p:nvCxnSpPr>
          <p:cNvPr id="38" name="直線接點 37">
            <a:extLst>
              <a:ext uri="{FF2B5EF4-FFF2-40B4-BE49-F238E27FC236}">
                <a16:creationId xmlns:a16="http://schemas.microsoft.com/office/drawing/2014/main" id="{517A6741-8266-31B8-5EDB-E06A33EBCBB0}"/>
              </a:ext>
            </a:extLst>
          </p:cNvPr>
          <p:cNvCxnSpPr>
            <a:cxnSpLocks/>
          </p:cNvCxnSpPr>
          <p:nvPr/>
        </p:nvCxnSpPr>
        <p:spPr>
          <a:xfrm>
            <a:off x="7079444" y="8831231"/>
            <a:ext cx="2778212" cy="2448"/>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grpSp>
        <p:nvGrpSpPr>
          <p:cNvPr id="3" name="群組 2">
            <a:extLst>
              <a:ext uri="{FF2B5EF4-FFF2-40B4-BE49-F238E27FC236}">
                <a16:creationId xmlns:a16="http://schemas.microsoft.com/office/drawing/2014/main" id="{099135BB-6614-BE96-AE8D-B7C7E28DB6A3}"/>
              </a:ext>
            </a:extLst>
          </p:cNvPr>
          <p:cNvGrpSpPr/>
          <p:nvPr/>
        </p:nvGrpSpPr>
        <p:grpSpPr>
          <a:xfrm>
            <a:off x="251431" y="1184894"/>
            <a:ext cx="9910738" cy="5392122"/>
            <a:chOff x="2262827" y="1783874"/>
            <a:chExt cx="7271791" cy="3800890"/>
          </a:xfrm>
        </p:grpSpPr>
        <p:pic>
          <p:nvPicPr>
            <p:cNvPr id="46" name="圖片 45">
              <a:extLst>
                <a:ext uri="{FF2B5EF4-FFF2-40B4-BE49-F238E27FC236}">
                  <a16:creationId xmlns:a16="http://schemas.microsoft.com/office/drawing/2014/main" id="{7E61A467-68BF-A07A-E552-C3E11FA31A09}"/>
                </a:ext>
              </a:extLst>
            </p:cNvPr>
            <p:cNvPicPr>
              <a:picLocks noChangeAspect="1"/>
            </p:cNvPicPr>
            <p:nvPr/>
          </p:nvPicPr>
          <p:blipFill>
            <a:blip r:embed="rId6">
              <a:duotone>
                <a:schemeClr val="accent4">
                  <a:shade val="45000"/>
                  <a:satMod val="135000"/>
                </a:schemeClr>
                <a:prstClr val="white"/>
              </a:duotone>
            </a:blip>
            <a:stretch>
              <a:fillRect/>
            </a:stretch>
          </p:blipFill>
          <p:spPr>
            <a:xfrm>
              <a:off x="2262827" y="1783874"/>
              <a:ext cx="7271791" cy="3800890"/>
            </a:xfrm>
            <a:prstGeom prst="rect">
              <a:avLst/>
            </a:prstGeom>
          </p:spPr>
        </p:pic>
        <p:pic>
          <p:nvPicPr>
            <p:cNvPr id="18" name="圖形 17" descr="標記">
              <a:extLst>
                <a:ext uri="{FF2B5EF4-FFF2-40B4-BE49-F238E27FC236}">
                  <a16:creationId xmlns:a16="http://schemas.microsoft.com/office/drawing/2014/main" id="{681196C1-8B94-B17E-EA21-60988B14FB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08937" y="4815348"/>
              <a:ext cx="457200" cy="457200"/>
            </a:xfrm>
            <a:prstGeom prst="rect">
              <a:avLst/>
            </a:prstGeom>
          </p:spPr>
        </p:pic>
        <p:pic>
          <p:nvPicPr>
            <p:cNvPr id="19" name="圖形 18" descr="標記">
              <a:extLst>
                <a:ext uri="{FF2B5EF4-FFF2-40B4-BE49-F238E27FC236}">
                  <a16:creationId xmlns:a16="http://schemas.microsoft.com/office/drawing/2014/main" id="{9499A1E9-AA09-8CFC-1C7D-39023E6FAF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65149" y="2291688"/>
              <a:ext cx="291924" cy="291924"/>
            </a:xfrm>
            <a:prstGeom prst="rect">
              <a:avLst/>
            </a:prstGeom>
          </p:spPr>
        </p:pic>
        <p:pic>
          <p:nvPicPr>
            <p:cNvPr id="20" name="圖形 19" descr="標記">
              <a:extLst>
                <a:ext uri="{FF2B5EF4-FFF2-40B4-BE49-F238E27FC236}">
                  <a16:creationId xmlns:a16="http://schemas.microsoft.com/office/drawing/2014/main" id="{98D9839A-470C-E9D3-3636-9EF84B09CB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20293" y="3283038"/>
              <a:ext cx="291924" cy="291924"/>
            </a:xfrm>
            <a:prstGeom prst="rect">
              <a:avLst/>
            </a:prstGeom>
          </p:spPr>
        </p:pic>
        <p:pic>
          <p:nvPicPr>
            <p:cNvPr id="21" name="圖形 20" descr="標記">
              <a:extLst>
                <a:ext uri="{FF2B5EF4-FFF2-40B4-BE49-F238E27FC236}">
                  <a16:creationId xmlns:a16="http://schemas.microsoft.com/office/drawing/2014/main" id="{BDF82001-2B92-751A-165F-BDAF91E329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67893" y="3567236"/>
              <a:ext cx="291924" cy="291924"/>
            </a:xfrm>
            <a:prstGeom prst="rect">
              <a:avLst/>
            </a:prstGeom>
          </p:spPr>
        </p:pic>
        <p:pic>
          <p:nvPicPr>
            <p:cNvPr id="22" name="圖形 21" descr="標記">
              <a:extLst>
                <a:ext uri="{FF2B5EF4-FFF2-40B4-BE49-F238E27FC236}">
                  <a16:creationId xmlns:a16="http://schemas.microsoft.com/office/drawing/2014/main" id="{314D6DF6-089B-D72A-99E8-D1CD7951A5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90732" y="3880346"/>
              <a:ext cx="291924" cy="291924"/>
            </a:xfrm>
            <a:prstGeom prst="rect">
              <a:avLst/>
            </a:prstGeom>
          </p:spPr>
        </p:pic>
        <p:pic>
          <p:nvPicPr>
            <p:cNvPr id="23" name="圖形 22" descr="標記">
              <a:extLst>
                <a:ext uri="{FF2B5EF4-FFF2-40B4-BE49-F238E27FC236}">
                  <a16:creationId xmlns:a16="http://schemas.microsoft.com/office/drawing/2014/main" id="{D1220F5D-E328-7E69-069A-1C832700DA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59817" y="3133213"/>
              <a:ext cx="291924" cy="291924"/>
            </a:xfrm>
            <a:prstGeom prst="rect">
              <a:avLst/>
            </a:prstGeom>
          </p:spPr>
        </p:pic>
        <p:pic>
          <p:nvPicPr>
            <p:cNvPr id="24" name="圖形 23" descr="標記">
              <a:extLst>
                <a:ext uri="{FF2B5EF4-FFF2-40B4-BE49-F238E27FC236}">
                  <a16:creationId xmlns:a16="http://schemas.microsoft.com/office/drawing/2014/main" id="{776B329F-1166-8787-A298-F3B6B3360F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99651" y="4409124"/>
              <a:ext cx="291924" cy="291924"/>
            </a:xfrm>
            <a:prstGeom prst="rect">
              <a:avLst/>
            </a:prstGeom>
          </p:spPr>
        </p:pic>
        <p:pic>
          <p:nvPicPr>
            <p:cNvPr id="25" name="圖形 24" descr="標記">
              <a:extLst>
                <a:ext uri="{FF2B5EF4-FFF2-40B4-BE49-F238E27FC236}">
                  <a16:creationId xmlns:a16="http://schemas.microsoft.com/office/drawing/2014/main" id="{C1C0DD2A-485F-53BD-088D-B6DFBBBD0D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12167" y="4172270"/>
              <a:ext cx="291924" cy="291924"/>
            </a:xfrm>
            <a:prstGeom prst="rect">
              <a:avLst/>
            </a:prstGeom>
          </p:spPr>
        </p:pic>
        <p:pic>
          <p:nvPicPr>
            <p:cNvPr id="26" name="圖形 25" descr="標記">
              <a:extLst>
                <a:ext uri="{FF2B5EF4-FFF2-40B4-BE49-F238E27FC236}">
                  <a16:creationId xmlns:a16="http://schemas.microsoft.com/office/drawing/2014/main" id="{1D10457C-5535-4895-6DCA-8ECA3E5EEF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06974" y="3734384"/>
              <a:ext cx="291924" cy="291924"/>
            </a:xfrm>
            <a:prstGeom prst="rect">
              <a:avLst/>
            </a:prstGeom>
          </p:spPr>
        </p:pic>
        <p:pic>
          <p:nvPicPr>
            <p:cNvPr id="27" name="圖形 26" descr="標記">
              <a:extLst>
                <a:ext uri="{FF2B5EF4-FFF2-40B4-BE49-F238E27FC236}">
                  <a16:creationId xmlns:a16="http://schemas.microsoft.com/office/drawing/2014/main" id="{F4DAECF4-EDBA-C47F-2965-E4FA7A0826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49556" y="3713198"/>
              <a:ext cx="291924" cy="291924"/>
            </a:xfrm>
            <a:prstGeom prst="rect">
              <a:avLst/>
            </a:prstGeom>
          </p:spPr>
        </p:pic>
        <p:pic>
          <p:nvPicPr>
            <p:cNvPr id="28" name="圖形 27" descr="標記">
              <a:extLst>
                <a:ext uri="{FF2B5EF4-FFF2-40B4-BE49-F238E27FC236}">
                  <a16:creationId xmlns:a16="http://schemas.microsoft.com/office/drawing/2014/main" id="{339C6EAC-72A3-9FF0-A0ED-A927FB57C1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94969" y="4003249"/>
              <a:ext cx="291924" cy="291924"/>
            </a:xfrm>
            <a:prstGeom prst="rect">
              <a:avLst/>
            </a:prstGeom>
          </p:spPr>
        </p:pic>
        <p:pic>
          <p:nvPicPr>
            <p:cNvPr id="29" name="圖形 28" descr="標記">
              <a:extLst>
                <a:ext uri="{FF2B5EF4-FFF2-40B4-BE49-F238E27FC236}">
                  <a16:creationId xmlns:a16="http://schemas.microsoft.com/office/drawing/2014/main" id="{8890C339-5E94-DB79-4F51-08B16442EC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10061" y="3935764"/>
              <a:ext cx="291924" cy="291924"/>
            </a:xfrm>
            <a:prstGeom prst="rect">
              <a:avLst/>
            </a:prstGeom>
          </p:spPr>
        </p:pic>
        <p:pic>
          <p:nvPicPr>
            <p:cNvPr id="30" name="圖形 29" descr="標記">
              <a:extLst>
                <a:ext uri="{FF2B5EF4-FFF2-40B4-BE49-F238E27FC236}">
                  <a16:creationId xmlns:a16="http://schemas.microsoft.com/office/drawing/2014/main" id="{226FDCB6-876C-563E-6CE6-138BC3B498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23500" y="3467302"/>
              <a:ext cx="291924" cy="291924"/>
            </a:xfrm>
            <a:prstGeom prst="rect">
              <a:avLst/>
            </a:prstGeom>
          </p:spPr>
        </p:pic>
        <p:pic>
          <p:nvPicPr>
            <p:cNvPr id="31" name="圖形 30" descr="標記">
              <a:extLst>
                <a:ext uri="{FF2B5EF4-FFF2-40B4-BE49-F238E27FC236}">
                  <a16:creationId xmlns:a16="http://schemas.microsoft.com/office/drawing/2014/main" id="{73DA20CF-3709-CE9C-C562-5A7459FA9A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97304" y="3713198"/>
              <a:ext cx="291924" cy="291924"/>
            </a:xfrm>
            <a:prstGeom prst="rect">
              <a:avLst/>
            </a:prstGeom>
          </p:spPr>
        </p:pic>
        <p:pic>
          <p:nvPicPr>
            <p:cNvPr id="32" name="圖形 31" descr="標記">
              <a:extLst>
                <a:ext uri="{FF2B5EF4-FFF2-40B4-BE49-F238E27FC236}">
                  <a16:creationId xmlns:a16="http://schemas.microsoft.com/office/drawing/2014/main" id="{8B9FF209-61C0-E08A-C6B5-B8DA4C0132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61981" y="2475458"/>
              <a:ext cx="291924" cy="291924"/>
            </a:xfrm>
            <a:prstGeom prst="rect">
              <a:avLst/>
            </a:prstGeom>
          </p:spPr>
        </p:pic>
        <p:pic>
          <p:nvPicPr>
            <p:cNvPr id="33" name="圖形 32" descr="標記">
              <a:extLst>
                <a:ext uri="{FF2B5EF4-FFF2-40B4-BE49-F238E27FC236}">
                  <a16:creationId xmlns:a16="http://schemas.microsoft.com/office/drawing/2014/main" id="{3E49B8AA-77AB-3E7B-26C9-82741591A7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69500" y="2777985"/>
              <a:ext cx="291924" cy="291924"/>
            </a:xfrm>
            <a:prstGeom prst="rect">
              <a:avLst/>
            </a:prstGeom>
          </p:spPr>
        </p:pic>
        <p:pic>
          <p:nvPicPr>
            <p:cNvPr id="34" name="圖形 33" descr="標記">
              <a:extLst>
                <a:ext uri="{FF2B5EF4-FFF2-40B4-BE49-F238E27FC236}">
                  <a16:creationId xmlns:a16="http://schemas.microsoft.com/office/drawing/2014/main" id="{443DD04F-CABC-DAF7-EF10-8C6AF10A92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40277" y="2777985"/>
              <a:ext cx="291924" cy="291924"/>
            </a:xfrm>
            <a:prstGeom prst="rect">
              <a:avLst/>
            </a:prstGeom>
          </p:spPr>
        </p:pic>
        <p:pic>
          <p:nvPicPr>
            <p:cNvPr id="35" name="圖形 34" descr="標記">
              <a:extLst>
                <a:ext uri="{FF2B5EF4-FFF2-40B4-BE49-F238E27FC236}">
                  <a16:creationId xmlns:a16="http://schemas.microsoft.com/office/drawing/2014/main" id="{E654EFB3-1E35-4FB9-3249-232C67F1F5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44289" y="2655281"/>
              <a:ext cx="291924" cy="291924"/>
            </a:xfrm>
            <a:prstGeom prst="rect">
              <a:avLst/>
            </a:prstGeom>
          </p:spPr>
        </p:pic>
        <p:pic>
          <p:nvPicPr>
            <p:cNvPr id="36" name="圖形 35" descr="標記">
              <a:extLst>
                <a:ext uri="{FF2B5EF4-FFF2-40B4-BE49-F238E27FC236}">
                  <a16:creationId xmlns:a16="http://schemas.microsoft.com/office/drawing/2014/main" id="{06ED05F4-3F10-A502-DC05-9DFBCE6522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2761" y="2687022"/>
              <a:ext cx="291924" cy="291924"/>
            </a:xfrm>
            <a:prstGeom prst="rect">
              <a:avLst/>
            </a:prstGeom>
          </p:spPr>
        </p:pic>
        <p:pic>
          <p:nvPicPr>
            <p:cNvPr id="37" name="圖形 36" descr="標記">
              <a:extLst>
                <a:ext uri="{FF2B5EF4-FFF2-40B4-BE49-F238E27FC236}">
                  <a16:creationId xmlns:a16="http://schemas.microsoft.com/office/drawing/2014/main" id="{5F33734A-811A-9AA8-CA02-16F38BBD54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85461" y="2509319"/>
              <a:ext cx="291924" cy="291924"/>
            </a:xfrm>
            <a:prstGeom prst="rect">
              <a:avLst/>
            </a:prstGeom>
          </p:spPr>
        </p:pic>
        <p:pic>
          <p:nvPicPr>
            <p:cNvPr id="43" name="圖形 42" descr="標記">
              <a:extLst>
                <a:ext uri="{FF2B5EF4-FFF2-40B4-BE49-F238E27FC236}">
                  <a16:creationId xmlns:a16="http://schemas.microsoft.com/office/drawing/2014/main" id="{0C1E0075-D3D9-D251-957A-0A7EB15614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72468" y="4051539"/>
              <a:ext cx="291924" cy="291924"/>
            </a:xfrm>
            <a:prstGeom prst="rect">
              <a:avLst/>
            </a:prstGeom>
          </p:spPr>
        </p:pic>
        <p:pic>
          <p:nvPicPr>
            <p:cNvPr id="44" name="圖形 43" descr="標記">
              <a:extLst>
                <a:ext uri="{FF2B5EF4-FFF2-40B4-BE49-F238E27FC236}">
                  <a16:creationId xmlns:a16="http://schemas.microsoft.com/office/drawing/2014/main" id="{AC8602D3-09BC-F212-C119-FC9CC01443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80544" y="4669383"/>
              <a:ext cx="291924" cy="291924"/>
            </a:xfrm>
            <a:prstGeom prst="rect">
              <a:avLst/>
            </a:prstGeom>
          </p:spPr>
        </p:pic>
        <p:pic>
          <p:nvPicPr>
            <p:cNvPr id="45" name="圖形 44" descr="標記">
              <a:extLst>
                <a:ext uri="{FF2B5EF4-FFF2-40B4-BE49-F238E27FC236}">
                  <a16:creationId xmlns:a16="http://schemas.microsoft.com/office/drawing/2014/main" id="{67705E98-9E6F-6FAC-20D5-06DCF63A95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15847" y="4569275"/>
              <a:ext cx="291924" cy="291924"/>
            </a:xfrm>
            <a:prstGeom prst="rect">
              <a:avLst/>
            </a:prstGeom>
          </p:spPr>
        </p:pic>
      </p:grpSp>
      <p:sp>
        <p:nvSpPr>
          <p:cNvPr id="2" name="投影片編號版面配置區 1">
            <a:extLst>
              <a:ext uri="{FF2B5EF4-FFF2-40B4-BE49-F238E27FC236}">
                <a16:creationId xmlns:a16="http://schemas.microsoft.com/office/drawing/2014/main" id="{C9D4EDEF-F251-82CA-8C99-483D9AA31FC0}"/>
              </a:ext>
            </a:extLst>
          </p:cNvPr>
          <p:cNvSpPr>
            <a:spLocks noGrp="1"/>
          </p:cNvSpPr>
          <p:nvPr>
            <p:ph type="sldNum" sz="quarter" idx="12"/>
          </p:nvPr>
        </p:nvSpPr>
        <p:spPr/>
        <p:txBody>
          <a:bodyPr/>
          <a:lstStyle/>
          <a:p>
            <a:fld id="{D797EE72-3C49-4BAA-B414-ED607141EC72}" type="slidenum">
              <a:rPr lang="zh-TW" altLang="en-US" smtClean="0"/>
              <a:t>14</a:t>
            </a:fld>
            <a:endParaRPr lang="zh-TW" altLang="en-US"/>
          </a:p>
        </p:txBody>
      </p:sp>
      <p:sp>
        <p:nvSpPr>
          <p:cNvPr id="17" name="文字方塊 16">
            <a:extLst>
              <a:ext uri="{FF2B5EF4-FFF2-40B4-BE49-F238E27FC236}">
                <a16:creationId xmlns:a16="http://schemas.microsoft.com/office/drawing/2014/main" id="{7FC0171F-D3EC-F548-B2D6-132A7C72E8D3}"/>
              </a:ext>
            </a:extLst>
          </p:cNvPr>
          <p:cNvSpPr txBox="1"/>
          <p:nvPr/>
        </p:nvSpPr>
        <p:spPr>
          <a:xfrm>
            <a:off x="473250" y="848198"/>
            <a:ext cx="10880549" cy="70788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2000" b="0" i="0" u="none" strike="noStrike" kern="1200" cap="none" spc="0" normalizeH="0" baseline="0" noProof="0" dirty="0">
                <a:ln>
                  <a:noFill/>
                </a:ln>
                <a:effectLst/>
                <a:uLnTx/>
                <a:uFillTx/>
                <a:latin typeface="Bahnschrift Light Condensed" panose="020B0502040204020203" pitchFamily="34" charset="0"/>
                <a:ea typeface="微軟正黑體" panose="020B0604030504040204" pitchFamily="34" charset="-120"/>
                <a:cs typeface="Vijaya" panose="02020604020202020204" pitchFamily="18" charset="0"/>
              </a:rPr>
              <a:t>Installing vessel network for more than 200 vessels in 2025, enabling IoT Devices to report on the ocean.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2000" dirty="0">
                <a:latin typeface="Bahnschrift Light Condensed" panose="020B0502040204020203" pitchFamily="34" charset="0"/>
                <a:ea typeface="微軟正黑體" panose="020B0604030504040204" pitchFamily="34" charset="-120"/>
                <a:cs typeface="Vijaya" panose="02020604020202020204" pitchFamily="18" charset="0"/>
              </a:rPr>
              <a:t>Developing </a:t>
            </a:r>
            <a:r>
              <a:rPr lang="en-US" altLang="zh-TW" sz="2000" dirty="0" err="1">
                <a:latin typeface="Bahnschrift Light Condensed" panose="020B0502040204020203" pitchFamily="34" charset="0"/>
                <a:ea typeface="微軟正黑體" panose="020B0604030504040204" pitchFamily="34" charset="-120"/>
                <a:cs typeface="Vijaya" panose="02020604020202020204" pitchFamily="18" charset="0"/>
              </a:rPr>
              <a:t>eShip</a:t>
            </a:r>
            <a:r>
              <a:rPr lang="en-US" altLang="zh-TW" sz="2000" dirty="0">
                <a:latin typeface="Bahnschrift Light Condensed" panose="020B0502040204020203" pitchFamily="34" charset="0"/>
                <a:ea typeface="微軟正黑體" panose="020B0604030504040204" pitchFamily="34" charset="-120"/>
                <a:cs typeface="Vijaya" panose="02020604020202020204" pitchFamily="18" charset="0"/>
              </a:rPr>
              <a:t> system for crew to remotely monitor IoT containers on board. </a:t>
            </a:r>
            <a:endParaRPr kumimoji="0" lang="zh-TW" altLang="en-US" sz="2000" b="0" i="0" u="none" strike="noStrike" kern="1200" cap="none" spc="0" normalizeH="0" baseline="0" noProof="0" dirty="0">
              <a:ln>
                <a:noFill/>
              </a:ln>
              <a:effectLst/>
              <a:uLnTx/>
              <a:uFillTx/>
              <a:latin typeface="Bahnschrift Light Condensed" panose="020B0502040204020203" pitchFamily="34" charset="0"/>
              <a:ea typeface="新細明體" panose="02020500000000000000" pitchFamily="18" charset="-120"/>
              <a:cs typeface="Vijaya" panose="02020604020202020204" pitchFamily="18" charset="0"/>
            </a:endParaRPr>
          </a:p>
        </p:txBody>
      </p:sp>
      <p:sp>
        <p:nvSpPr>
          <p:cNvPr id="6" name="箭號: 圓形 5">
            <a:extLst>
              <a:ext uri="{FF2B5EF4-FFF2-40B4-BE49-F238E27FC236}">
                <a16:creationId xmlns:a16="http://schemas.microsoft.com/office/drawing/2014/main" id="{A0429BDE-4195-EC5E-034B-1A413E5003F1}"/>
              </a:ext>
            </a:extLst>
          </p:cNvPr>
          <p:cNvSpPr/>
          <p:nvPr/>
        </p:nvSpPr>
        <p:spPr>
          <a:xfrm rot="20576203" flipV="1">
            <a:off x="3728773" y="488845"/>
            <a:ext cx="6556282" cy="5930366"/>
          </a:xfrm>
          <a:prstGeom prst="circularArrow">
            <a:avLst>
              <a:gd name="adj1" fmla="val 601"/>
              <a:gd name="adj2" fmla="val 340768"/>
              <a:gd name="adj3" fmla="val 18995832"/>
              <a:gd name="adj4" fmla="val 12698263"/>
              <a:gd name="adj5" fmla="val 3052"/>
            </a:avLst>
          </a:prstGeom>
          <a:solidFill>
            <a:srgbClr val="009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41" name="圖形 40" descr="工具">
            <a:extLst>
              <a:ext uri="{FF2B5EF4-FFF2-40B4-BE49-F238E27FC236}">
                <a16:creationId xmlns:a16="http://schemas.microsoft.com/office/drawing/2014/main" id="{37751191-9236-E361-93C1-BD32AD469CD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79444" y="5851591"/>
            <a:ext cx="725425" cy="725425"/>
          </a:xfrm>
          <a:prstGeom prst="rect">
            <a:avLst/>
          </a:prstGeom>
        </p:spPr>
      </p:pic>
      <p:pic>
        <p:nvPicPr>
          <p:cNvPr id="5" name="圖片 4">
            <a:extLst>
              <a:ext uri="{FF2B5EF4-FFF2-40B4-BE49-F238E27FC236}">
                <a16:creationId xmlns:a16="http://schemas.microsoft.com/office/drawing/2014/main" id="{A58A91D2-0D75-2A21-3B42-01CF59BC0999}"/>
              </a:ext>
            </a:extLst>
          </p:cNvPr>
          <p:cNvPicPr>
            <a:picLocks noChangeAspect="1"/>
          </p:cNvPicPr>
          <p:nvPr/>
        </p:nvPicPr>
        <p:blipFill>
          <a:blip r:embed="rId11"/>
          <a:stretch>
            <a:fillRect/>
          </a:stretch>
        </p:blipFill>
        <p:spPr>
          <a:xfrm>
            <a:off x="552348" y="3441568"/>
            <a:ext cx="4525157" cy="2705683"/>
          </a:xfrm>
          <a:prstGeom prst="rect">
            <a:avLst/>
          </a:prstGeom>
          <a:effectLst>
            <a:outerShdw blurRad="50800" dist="38100" dir="2700000" algn="tl" rotWithShape="0">
              <a:prstClr val="black">
                <a:alpha val="40000"/>
              </a:prstClr>
            </a:outerShdw>
          </a:effectLst>
        </p:spPr>
      </p:pic>
      <p:grpSp>
        <p:nvGrpSpPr>
          <p:cNvPr id="11" name="群組 10">
            <a:extLst>
              <a:ext uri="{FF2B5EF4-FFF2-40B4-BE49-F238E27FC236}">
                <a16:creationId xmlns:a16="http://schemas.microsoft.com/office/drawing/2014/main" id="{93B24AD6-3CC9-905A-E019-A722426BBA8F}"/>
              </a:ext>
            </a:extLst>
          </p:cNvPr>
          <p:cNvGrpSpPr/>
          <p:nvPr/>
        </p:nvGrpSpPr>
        <p:grpSpPr>
          <a:xfrm rot="251906">
            <a:off x="8601205" y="2002580"/>
            <a:ext cx="3410583" cy="2608781"/>
            <a:chOff x="8882069" y="1607122"/>
            <a:chExt cx="3859230" cy="2951954"/>
          </a:xfrm>
        </p:grpSpPr>
        <p:pic>
          <p:nvPicPr>
            <p:cNvPr id="1026" name="Picture 2" descr="650+ Ipad Png Stock Photos, Pictures &amp; Royalty-Free Images - iStock |  Tablet, Iphone, Home">
              <a:extLst>
                <a:ext uri="{FF2B5EF4-FFF2-40B4-BE49-F238E27FC236}">
                  <a16:creationId xmlns:a16="http://schemas.microsoft.com/office/drawing/2014/main" id="{5E918AE3-B3FA-F419-D9E0-7748EA742D10}"/>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6870" t="10228" r="16926" b="13812"/>
            <a:stretch/>
          </p:blipFill>
          <p:spPr bwMode="auto">
            <a:xfrm>
              <a:off x="8882069" y="1607122"/>
              <a:ext cx="3859230" cy="2951954"/>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圓角 9">
              <a:extLst>
                <a:ext uri="{FF2B5EF4-FFF2-40B4-BE49-F238E27FC236}">
                  <a16:creationId xmlns:a16="http://schemas.microsoft.com/office/drawing/2014/main" id="{6D3DFE4C-6DAE-A8E6-6DAE-F9D2567C71AB}"/>
                </a:ext>
              </a:extLst>
            </p:cNvPr>
            <p:cNvSpPr/>
            <p:nvPr/>
          </p:nvSpPr>
          <p:spPr>
            <a:xfrm>
              <a:off x="9063753" y="1778660"/>
              <a:ext cx="3496605" cy="2632594"/>
            </a:xfrm>
            <a:prstGeom prst="roundRect">
              <a:avLst>
                <a:gd name="adj" fmla="val 3421"/>
              </a:avLst>
            </a:prstGeom>
            <a:blipFill>
              <a:blip r:embed="rId1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6" name="圖片 15">
            <a:extLst>
              <a:ext uri="{FF2B5EF4-FFF2-40B4-BE49-F238E27FC236}">
                <a16:creationId xmlns:a16="http://schemas.microsoft.com/office/drawing/2014/main" id="{FC54C86C-4E9C-9CC2-9DDF-1AE514ADD72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16268" y1="47682" x2="33493" y2="22517"/>
                        <a14:foregroundMark x1="17225" y1="22517" x2="37321" y2="42384"/>
                        <a14:foregroundMark x1="19139" y1="49007" x2="33493" y2="54967"/>
                        <a14:foregroundMark x1="14833" y1="53642" x2="24402" y2="56291"/>
                        <a14:foregroundMark x1="62679" y1="73510" x2="84211" y2="76159"/>
                        <a14:foregroundMark x1="76077" y1="60265" x2="87081" y2="70199"/>
                        <a14:foregroundMark x1="32057" y1="57616" x2="36364" y2="57616"/>
                        <a14:foregroundMark x1="36364" y1="63576" x2="57416" y2="71523"/>
                      </a14:backgroundRemoval>
                    </a14:imgEffect>
                  </a14:imgLayer>
                </a14:imgProps>
              </a:ext>
              <a:ext uri="{28A0092B-C50C-407E-A947-70E740481C1C}">
                <a14:useLocalDpi xmlns:a14="http://schemas.microsoft.com/office/drawing/2010/main" val="0"/>
              </a:ext>
            </a:extLst>
          </a:blip>
          <a:stretch>
            <a:fillRect/>
          </a:stretch>
        </p:blipFill>
        <p:spPr>
          <a:xfrm>
            <a:off x="10869512" y="4136827"/>
            <a:ext cx="1279100" cy="924135"/>
          </a:xfrm>
          <a:prstGeom prst="rect">
            <a:avLst/>
          </a:prstGeom>
        </p:spPr>
      </p:pic>
    </p:spTree>
    <p:extLst>
      <p:ext uri="{BB962C8B-B14F-4D97-AF65-F5344CB8AC3E}">
        <p14:creationId xmlns:p14="http://schemas.microsoft.com/office/powerpoint/2010/main" val="1014276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流程圖: 人工輸入 7">
            <a:extLst>
              <a:ext uri="{FF2B5EF4-FFF2-40B4-BE49-F238E27FC236}">
                <a16:creationId xmlns:a16="http://schemas.microsoft.com/office/drawing/2014/main" id="{9796632C-B40F-4E02-9776-F0E6CEB50DA2}"/>
              </a:ext>
            </a:extLst>
          </p:cNvPr>
          <p:cNvSpPr/>
          <p:nvPr/>
        </p:nvSpPr>
        <p:spPr>
          <a:xfrm rot="16200000" flipV="1">
            <a:off x="1368337" y="-1363382"/>
            <a:ext cx="6864526" cy="9601200"/>
          </a:xfrm>
          <a:prstGeom prst="flowChartManualInput">
            <a:avLst/>
          </a:prstGeom>
          <a:solidFill>
            <a:srgbClr val="00808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653E0465-B771-4974-8DBF-64ECC222D517}"/>
              </a:ext>
            </a:extLst>
          </p:cNvPr>
          <p:cNvSpPr txBox="1"/>
          <p:nvPr/>
        </p:nvSpPr>
        <p:spPr>
          <a:xfrm>
            <a:off x="1783081" y="2007609"/>
            <a:ext cx="5515649" cy="3170099"/>
          </a:xfrm>
          <a:prstGeom prst="rect">
            <a:avLst/>
          </a:prstGeom>
          <a:noFill/>
        </p:spPr>
        <p:txBody>
          <a:bodyPr wrap="square" rtlCol="0">
            <a:spAutoFit/>
          </a:bodyPr>
          <a:lstStyle/>
          <a:p>
            <a:pPr defTabSz="1218987">
              <a:lnSpc>
                <a:spcPts val="8000"/>
              </a:lnSpc>
            </a:pPr>
            <a:r>
              <a:rPr lang="en-US" altLang="zh-TW" sz="9600" dirty="0">
                <a:solidFill>
                  <a:srgbClr val="5FDAC5">
                    <a:lumMod val="75000"/>
                  </a:srgbClr>
                </a:solidFill>
                <a:latin typeface="Bahnschrift SemiBold SemiConden" panose="020B0502040204020203" pitchFamily="34" charset="0"/>
                <a:ea typeface="新細明體" panose="02020500000000000000" pitchFamily="18" charset="-120"/>
              </a:rPr>
              <a:t>M</a:t>
            </a:r>
            <a:r>
              <a:rPr lang="en-US" altLang="zh-TW" sz="2000" dirty="0">
                <a:solidFill>
                  <a:srgbClr val="002060"/>
                </a:solidFill>
                <a:latin typeface="Bahnschrift SemiBold SemiConden" panose="020B0502040204020203" pitchFamily="34" charset="0"/>
                <a:ea typeface="新細明體" panose="02020500000000000000" pitchFamily="18" charset="-120"/>
              </a:rPr>
              <a:t> </a:t>
            </a:r>
            <a:r>
              <a:rPr lang="en-US" altLang="zh-TW" sz="9600" dirty="0">
                <a:solidFill>
                  <a:prstClr val="white">
                    <a:lumMod val="85000"/>
                  </a:prstClr>
                </a:solidFill>
                <a:latin typeface="Bahnschrift SemiBold SemiConden" panose="020B0502040204020203" pitchFamily="34" charset="0"/>
                <a:ea typeface="新細明體" panose="02020500000000000000" pitchFamily="18" charset="-120"/>
              </a:rPr>
              <a:t>ULTIPLE</a:t>
            </a:r>
          </a:p>
          <a:p>
            <a:pPr defTabSz="1218987">
              <a:lnSpc>
                <a:spcPts val="8000"/>
              </a:lnSpc>
            </a:pPr>
            <a:r>
              <a:rPr lang="en-US" altLang="zh-TW" sz="4400" dirty="0">
                <a:solidFill>
                  <a:srgbClr val="002060"/>
                </a:solidFill>
                <a:latin typeface="Bahnschrift SemiBold SemiConden" panose="020B0502040204020203" pitchFamily="34" charset="0"/>
                <a:ea typeface="新細明體" panose="02020500000000000000" pitchFamily="18" charset="-120"/>
              </a:rPr>
              <a:t> </a:t>
            </a:r>
            <a:r>
              <a:rPr lang="en-US" altLang="zh-TW" sz="9600" dirty="0">
                <a:solidFill>
                  <a:srgbClr val="5FDAC5">
                    <a:lumMod val="75000"/>
                  </a:srgbClr>
                </a:solidFill>
                <a:latin typeface="Bahnschrift SemiBold SemiConden" panose="020B0502040204020203" pitchFamily="34" charset="0"/>
                <a:ea typeface="新細明體" panose="02020500000000000000" pitchFamily="18" charset="-120"/>
              </a:rPr>
              <a:t>T</a:t>
            </a:r>
            <a:r>
              <a:rPr lang="en-US" altLang="zh-TW" sz="2000" dirty="0">
                <a:solidFill>
                  <a:srgbClr val="002060"/>
                </a:solidFill>
                <a:latin typeface="Bahnschrift SemiBold SemiConden" panose="020B0502040204020203" pitchFamily="34" charset="0"/>
                <a:ea typeface="新細明體" panose="02020500000000000000" pitchFamily="18" charset="-120"/>
              </a:rPr>
              <a:t>    </a:t>
            </a:r>
            <a:r>
              <a:rPr lang="en-US" altLang="zh-TW" sz="9600" dirty="0">
                <a:solidFill>
                  <a:prstClr val="white">
                    <a:lumMod val="85000"/>
                  </a:prstClr>
                </a:solidFill>
                <a:latin typeface="Bahnschrift SemiBold SemiConden" panose="020B0502040204020203" pitchFamily="34" charset="0"/>
                <a:ea typeface="新細明體" panose="02020500000000000000" pitchFamily="18" charset="-120"/>
              </a:rPr>
              <a:t>RADE</a:t>
            </a:r>
          </a:p>
          <a:p>
            <a:pPr defTabSz="1218987">
              <a:lnSpc>
                <a:spcPts val="8000"/>
              </a:lnSpc>
            </a:pPr>
            <a:r>
              <a:rPr lang="en-US" altLang="zh-TW" sz="2800" dirty="0">
                <a:solidFill>
                  <a:srgbClr val="002060"/>
                </a:solidFill>
                <a:latin typeface="Bahnschrift SemiBold SemiConden" panose="020B0502040204020203" pitchFamily="34" charset="0"/>
                <a:ea typeface="新細明體" panose="02020500000000000000" pitchFamily="18" charset="-120"/>
              </a:rPr>
              <a:t> </a:t>
            </a:r>
            <a:r>
              <a:rPr lang="en-US" altLang="zh-TW" sz="9600" dirty="0">
                <a:solidFill>
                  <a:srgbClr val="5FDAC5">
                    <a:lumMod val="75000"/>
                  </a:srgbClr>
                </a:solidFill>
                <a:latin typeface="Bahnschrift SemiBold SemiConden" panose="020B0502040204020203" pitchFamily="34" charset="0"/>
                <a:ea typeface="新細明體" panose="02020500000000000000" pitchFamily="18" charset="-120"/>
              </a:rPr>
              <a:t>A</a:t>
            </a:r>
            <a:r>
              <a:rPr lang="en-US" altLang="zh-TW" sz="4800" dirty="0">
                <a:solidFill>
                  <a:srgbClr val="002060"/>
                </a:solidFill>
                <a:latin typeface="Bahnschrift SemiBold SemiConden" panose="020B0502040204020203" pitchFamily="34" charset="0"/>
                <a:ea typeface="新細明體" panose="02020500000000000000" pitchFamily="18" charset="-120"/>
              </a:rPr>
              <a:t> </a:t>
            </a:r>
            <a:r>
              <a:rPr lang="en-US" altLang="zh-TW" sz="9600" dirty="0">
                <a:solidFill>
                  <a:prstClr val="white">
                    <a:lumMod val="85000"/>
                  </a:prstClr>
                </a:solidFill>
                <a:latin typeface="Bahnschrift SemiBold SemiConden" panose="020B0502040204020203" pitchFamily="34" charset="0"/>
                <a:ea typeface="新細明體" panose="02020500000000000000" pitchFamily="18" charset="-120"/>
              </a:rPr>
              <a:t>CCOUNT</a:t>
            </a:r>
            <a:endParaRPr lang="en-US" altLang="zh-TW" sz="2000" dirty="0">
              <a:solidFill>
                <a:prstClr val="white">
                  <a:lumMod val="85000"/>
                </a:prstClr>
              </a:solidFill>
              <a:latin typeface="Bahnschrift SemiBold SemiConden" panose="020B0502040204020203" pitchFamily="34" charset="0"/>
              <a:ea typeface="新細明體" panose="02020500000000000000" pitchFamily="18" charset="-120"/>
            </a:endParaRPr>
          </a:p>
        </p:txBody>
      </p:sp>
      <p:sp>
        <p:nvSpPr>
          <p:cNvPr id="5" name="文字方塊 4">
            <a:extLst>
              <a:ext uri="{FF2B5EF4-FFF2-40B4-BE49-F238E27FC236}">
                <a16:creationId xmlns:a16="http://schemas.microsoft.com/office/drawing/2014/main" id="{F2DE4FA2-369B-4DF0-86E8-5B5ED8CFF18E}"/>
              </a:ext>
            </a:extLst>
          </p:cNvPr>
          <p:cNvSpPr txBox="1"/>
          <p:nvPr/>
        </p:nvSpPr>
        <p:spPr>
          <a:xfrm>
            <a:off x="1864817" y="1244511"/>
            <a:ext cx="5045865" cy="619337"/>
          </a:xfrm>
          <a:prstGeom prst="rect">
            <a:avLst/>
          </a:prstGeom>
          <a:noFill/>
        </p:spPr>
        <p:txBody>
          <a:bodyPr wrap="square" rtlCol="0">
            <a:spAutoFit/>
          </a:bodyPr>
          <a:lstStyle/>
          <a:p>
            <a:pPr defTabSz="1218987">
              <a:lnSpc>
                <a:spcPts val="4500"/>
              </a:lnSpc>
            </a:pPr>
            <a:r>
              <a:rPr lang="en-US" altLang="zh-TW" sz="3200" b="1" dirty="0">
                <a:solidFill>
                  <a:srgbClr val="5FDAC5">
                    <a:lumMod val="20000"/>
                    <a:lumOff val="80000"/>
                  </a:srgbClr>
                </a:solidFill>
                <a:latin typeface="微軟正黑體" panose="020B0604030504040204" pitchFamily="34" charset="-120"/>
                <a:ea typeface="微軟正黑體" panose="020B0604030504040204" pitchFamily="34" charset="-120"/>
              </a:rPr>
              <a:t>Introduction to</a:t>
            </a:r>
          </a:p>
        </p:txBody>
      </p:sp>
      <p:sp>
        <p:nvSpPr>
          <p:cNvPr id="6" name="Rectangle 2">
            <a:extLst>
              <a:ext uri="{FF2B5EF4-FFF2-40B4-BE49-F238E27FC236}">
                <a16:creationId xmlns:a16="http://schemas.microsoft.com/office/drawing/2014/main" id="{E71B7864-5521-4F53-9096-7E1DF328A3B6}"/>
              </a:ext>
            </a:extLst>
          </p:cNvPr>
          <p:cNvSpPr>
            <a:spLocks noChangeArrowheads="1"/>
          </p:cNvSpPr>
          <p:nvPr/>
        </p:nvSpPr>
        <p:spPr bwMode="auto">
          <a:xfrm>
            <a:off x="1965960" y="5116831"/>
            <a:ext cx="5200650" cy="297525"/>
          </a:xfrm>
          <a:prstGeom prst="rect">
            <a:avLst/>
          </a:prstGeom>
          <a:noFill/>
          <a:ln>
            <a:noFill/>
          </a:ln>
          <a:effectLst/>
        </p:spPr>
        <p:txBody>
          <a:bodyPr vert="horz" wrap="square" lIns="0" tIns="-12696" rIns="0" bIns="-12696" numCol="1" anchor="ctr" anchorCtr="0" compatLnSpc="1">
            <a:prstTxWarp prst="textNoShape">
              <a:avLst/>
            </a:prstTxWarp>
            <a:spAutoFit/>
          </a:bodyPr>
          <a:lstStyle/>
          <a:p>
            <a:pPr defTabSz="1218987" eaLnBrk="0" fontAlgn="base" hangingPunct="0">
              <a:spcBef>
                <a:spcPct val="0"/>
              </a:spcBef>
              <a:spcAft>
                <a:spcPct val="0"/>
              </a:spcAft>
            </a:pPr>
            <a:r>
              <a:rPr lang="es-ES" altLang="zh-TW" sz="2100" b="1" dirty="0">
                <a:solidFill>
                  <a:srgbClr val="DDD9C3"/>
                </a:solidFill>
                <a:latin typeface="微軟正黑體" panose="020B0604030504040204" pitchFamily="34" charset="-120"/>
                <a:ea typeface="微軟正黑體" panose="020B0604030504040204" pitchFamily="34" charset="-120"/>
              </a:rPr>
              <a:t>La Presentación de MTA</a:t>
            </a:r>
            <a:endParaRPr lang="es-ES" altLang="zh-TW" b="1" dirty="0">
              <a:solidFill>
                <a:srgbClr val="DDD9C3"/>
              </a:solidFill>
              <a:latin typeface="微軟正黑體" panose="020B0604030504040204" pitchFamily="34" charset="-120"/>
              <a:ea typeface="微軟正黑體" panose="020B0604030504040204" pitchFamily="34" charset="-120"/>
            </a:endParaRPr>
          </a:p>
        </p:txBody>
      </p:sp>
      <p:pic>
        <p:nvPicPr>
          <p:cNvPr id="7" name="Picture 40">
            <a:extLst>
              <a:ext uri="{FF2B5EF4-FFF2-40B4-BE49-F238E27FC236}">
                <a16:creationId xmlns:a16="http://schemas.microsoft.com/office/drawing/2014/main" id="{F36184A4-A337-4AA9-8663-F809472FB5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01400" y="304801"/>
            <a:ext cx="665670" cy="590915"/>
          </a:xfrm>
          <a:prstGeom prst="rect">
            <a:avLst/>
          </a:prstGeom>
        </p:spPr>
      </p:pic>
      <p:sp>
        <p:nvSpPr>
          <p:cNvPr id="9" name="平行四邊形 8">
            <a:extLst>
              <a:ext uri="{FF2B5EF4-FFF2-40B4-BE49-F238E27FC236}">
                <a16:creationId xmlns:a16="http://schemas.microsoft.com/office/drawing/2014/main" id="{D3FC2D27-8107-4E3C-A1A7-E6BAA8B446BA}"/>
              </a:ext>
            </a:extLst>
          </p:cNvPr>
          <p:cNvSpPr/>
          <p:nvPr/>
        </p:nvSpPr>
        <p:spPr>
          <a:xfrm>
            <a:off x="8173581" y="-4954"/>
            <a:ext cx="3057524" cy="6858000"/>
          </a:xfrm>
          <a:prstGeom prst="parallelogram">
            <a:avLst>
              <a:gd name="adj" fmla="val 62842"/>
            </a:avLst>
          </a:prstGeom>
          <a:solidFill>
            <a:srgbClr val="93C8B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a:extLst>
              <a:ext uri="{FF2B5EF4-FFF2-40B4-BE49-F238E27FC236}">
                <a16:creationId xmlns:a16="http://schemas.microsoft.com/office/drawing/2014/main" id="{32FEB7AC-D2A9-4D5F-8242-09A6E143BDCD}"/>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3620" b="96606" l="6614" r="91270">
                        <a14:foregroundMark x1="19577" y1="8145" x2="19577" y2="8145"/>
                        <a14:foregroundMark x1="6878" y1="3846" x2="6878" y2="3846"/>
                        <a14:foregroundMark x1="46561" y1="16290" x2="46561" y2="16290"/>
                        <a14:foregroundMark x1="52381" y1="17873" x2="52381" y2="17873"/>
                        <a14:foregroundMark x1="91270" y1="46833" x2="91270" y2="46833"/>
                        <a14:foregroundMark x1="64286" y1="92081" x2="64286" y2="92081"/>
                        <a14:foregroundMark x1="67725" y1="96606" x2="67725" y2="96606"/>
                      </a14:backgroundRemoval>
                    </a14:imgEffect>
                    <a14:imgEffect>
                      <a14:artisticGlowDiffused/>
                    </a14:imgEffect>
                  </a14:imgLayer>
                </a14:imgProps>
              </a:ext>
            </a:extLst>
          </a:blip>
          <a:stretch>
            <a:fillRect/>
          </a:stretch>
        </p:blipFill>
        <p:spPr>
          <a:xfrm>
            <a:off x="6573811" y="780187"/>
            <a:ext cx="4810471" cy="56249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7222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11" name="流程圖: 人工輸入 10">
            <a:extLst>
              <a:ext uri="{FF2B5EF4-FFF2-40B4-BE49-F238E27FC236}">
                <a16:creationId xmlns:a16="http://schemas.microsoft.com/office/drawing/2014/main" id="{5236CD11-C057-483F-BF1F-6D8B89CABE42}"/>
              </a:ext>
            </a:extLst>
          </p:cNvPr>
          <p:cNvSpPr/>
          <p:nvPr/>
        </p:nvSpPr>
        <p:spPr>
          <a:xfrm rot="16200000" flipV="1">
            <a:off x="1990722" y="-1990723"/>
            <a:ext cx="6869481" cy="10850928"/>
          </a:xfrm>
          <a:prstGeom prst="flowChartManualInput">
            <a:avLst/>
          </a:prstGeom>
          <a:solidFill>
            <a:srgbClr val="00808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Freeform 4">
            <a:extLst>
              <a:ext uri="{FF2B5EF4-FFF2-40B4-BE49-F238E27FC236}">
                <a16:creationId xmlns:a16="http://schemas.microsoft.com/office/drawing/2014/main" id="{76C52715-BB4B-41E4-AB9A-8A3E95767AC0}"/>
              </a:ext>
            </a:extLst>
          </p:cNvPr>
          <p:cNvSpPr/>
          <p:nvPr/>
        </p:nvSpPr>
        <p:spPr>
          <a:xfrm rot="5400000">
            <a:off x="2372508" y="-718177"/>
            <a:ext cx="1767843" cy="3408980"/>
          </a:xfrm>
          <a:custGeom>
            <a:avLst/>
            <a:gdLst/>
            <a:ahLst/>
            <a:cxnLst/>
            <a:rect l="l" t="t" r="r" b="b"/>
            <a:pathLst>
              <a:path w="4282420" h="8229600">
                <a:moveTo>
                  <a:pt x="0" y="0"/>
                </a:moveTo>
                <a:lnTo>
                  <a:pt x="4282420" y="0"/>
                </a:lnTo>
                <a:lnTo>
                  <a:pt x="4282420" y="8229600"/>
                </a:lnTo>
                <a:lnTo>
                  <a:pt x="0" y="8229600"/>
                </a:lnTo>
                <a:lnTo>
                  <a:pt x="0" y="0"/>
                </a:lnTo>
                <a:close/>
              </a:path>
            </a:pathLst>
          </a:custGeom>
          <a:blipFill dpi="0" rotWithShape="1">
            <a:blip r:embed="rId3">
              <a:alphaModFix amt="75000"/>
            </a:blip>
            <a:srcRect/>
            <a:stretch>
              <a:fillRect/>
            </a:stretch>
          </a:blipFill>
        </p:spPr>
      </p:sp>
      <p:sp>
        <p:nvSpPr>
          <p:cNvPr id="6" name="矩形: 圓角化同側角落 5">
            <a:extLst>
              <a:ext uri="{FF2B5EF4-FFF2-40B4-BE49-F238E27FC236}">
                <a16:creationId xmlns:a16="http://schemas.microsoft.com/office/drawing/2014/main" id="{F4D6100A-73FA-4BAB-A3EE-EA646436E409}"/>
              </a:ext>
            </a:extLst>
          </p:cNvPr>
          <p:cNvSpPr/>
          <p:nvPr/>
        </p:nvSpPr>
        <p:spPr>
          <a:xfrm rot="10800000" flipH="1">
            <a:off x="0" y="3689"/>
            <a:ext cx="3950970" cy="1227061"/>
          </a:xfrm>
          <a:prstGeom prst="round2SameRect">
            <a:avLst>
              <a:gd name="adj1" fmla="val 0"/>
              <a:gd name="adj2" fmla="val 0"/>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平行四邊形 6">
            <a:extLst>
              <a:ext uri="{FF2B5EF4-FFF2-40B4-BE49-F238E27FC236}">
                <a16:creationId xmlns:a16="http://schemas.microsoft.com/office/drawing/2014/main" id="{7FA9C022-ECDC-4C42-BD9B-089111A51DC7}"/>
              </a:ext>
            </a:extLst>
          </p:cNvPr>
          <p:cNvSpPr/>
          <p:nvPr/>
        </p:nvSpPr>
        <p:spPr>
          <a:xfrm rot="10800000">
            <a:off x="1752600" y="0"/>
            <a:ext cx="8686800" cy="1234440"/>
          </a:xfrm>
          <a:prstGeom prst="parallelogram">
            <a:avLst>
              <a:gd name="adj" fmla="val 63272"/>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 name="文字方塊 2">
            <a:extLst>
              <a:ext uri="{FF2B5EF4-FFF2-40B4-BE49-F238E27FC236}">
                <a16:creationId xmlns:a16="http://schemas.microsoft.com/office/drawing/2014/main" id="{5DA2B801-8997-45B1-AAB6-8EF8A0F1535E}"/>
              </a:ext>
            </a:extLst>
          </p:cNvPr>
          <p:cNvSpPr txBox="1"/>
          <p:nvPr/>
        </p:nvSpPr>
        <p:spPr>
          <a:xfrm>
            <a:off x="419400" y="294053"/>
            <a:ext cx="9083040"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rPr>
              <a:t>Account Management Program (AMP)</a:t>
            </a:r>
            <a:endParaRPr kumimoji="0" lang="zh-TW" altLang="en-US" sz="3600" b="1"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endParaRPr>
          </a:p>
        </p:txBody>
      </p:sp>
      <p:sp>
        <p:nvSpPr>
          <p:cNvPr id="8" name="平行四邊形 7">
            <a:extLst>
              <a:ext uri="{FF2B5EF4-FFF2-40B4-BE49-F238E27FC236}">
                <a16:creationId xmlns:a16="http://schemas.microsoft.com/office/drawing/2014/main" id="{E5219534-2ECA-4D2D-8C11-261DE8D5FC77}"/>
              </a:ext>
            </a:extLst>
          </p:cNvPr>
          <p:cNvSpPr/>
          <p:nvPr/>
        </p:nvSpPr>
        <p:spPr>
          <a:xfrm>
            <a:off x="9764061" y="-1"/>
            <a:ext cx="1492011" cy="1227063"/>
          </a:xfrm>
          <a:prstGeom prst="parallelogram">
            <a:avLst>
              <a:gd name="adj" fmla="val 64133"/>
            </a:avLst>
          </a:prstGeom>
          <a:solidFill>
            <a:srgbClr val="93C8B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平行四邊形 8">
            <a:extLst>
              <a:ext uri="{FF2B5EF4-FFF2-40B4-BE49-F238E27FC236}">
                <a16:creationId xmlns:a16="http://schemas.microsoft.com/office/drawing/2014/main" id="{79839A0E-0F1E-4E96-AAAC-307401ED7C73}"/>
              </a:ext>
            </a:extLst>
          </p:cNvPr>
          <p:cNvSpPr/>
          <p:nvPr/>
        </p:nvSpPr>
        <p:spPr>
          <a:xfrm>
            <a:off x="10598965" y="7378"/>
            <a:ext cx="1492011" cy="1227063"/>
          </a:xfrm>
          <a:prstGeom prst="parallelogram">
            <a:avLst>
              <a:gd name="adj" fmla="val 64133"/>
            </a:avLst>
          </a:prstGeom>
          <a:solidFill>
            <a:srgbClr val="93C8B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Picture 40">
            <a:extLst>
              <a:ext uri="{FF2B5EF4-FFF2-40B4-BE49-F238E27FC236}">
                <a16:creationId xmlns:a16="http://schemas.microsoft.com/office/drawing/2014/main" id="{08CDB706-5D5D-42C9-8183-AB8BBADB1E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01400" y="304801"/>
            <a:ext cx="665670" cy="590915"/>
          </a:xfrm>
          <a:prstGeom prst="rect">
            <a:avLst/>
          </a:prstGeom>
        </p:spPr>
      </p:pic>
      <p:grpSp>
        <p:nvGrpSpPr>
          <p:cNvPr id="12" name="群組 11">
            <a:extLst>
              <a:ext uri="{FF2B5EF4-FFF2-40B4-BE49-F238E27FC236}">
                <a16:creationId xmlns:a16="http://schemas.microsoft.com/office/drawing/2014/main" id="{5C6F2415-9CBB-4929-97A3-78DEE3C98617}"/>
              </a:ext>
            </a:extLst>
          </p:cNvPr>
          <p:cNvGrpSpPr/>
          <p:nvPr/>
        </p:nvGrpSpPr>
        <p:grpSpPr>
          <a:xfrm>
            <a:off x="8644467" y="5313423"/>
            <a:ext cx="3373452" cy="1116528"/>
            <a:chOff x="3054065" y="4638632"/>
            <a:chExt cx="7204104" cy="1784538"/>
          </a:xfrm>
        </p:grpSpPr>
        <p:pic>
          <p:nvPicPr>
            <p:cNvPr id="13" name="圖片 12">
              <a:extLst>
                <a:ext uri="{FF2B5EF4-FFF2-40B4-BE49-F238E27FC236}">
                  <a16:creationId xmlns:a16="http://schemas.microsoft.com/office/drawing/2014/main" id="{A617487E-4CF9-4FBD-B3A9-518F379FF36E}"/>
                </a:ext>
              </a:extLst>
            </p:cNvPr>
            <p:cNvPicPr>
              <a:picLocks noChangeAspect="1"/>
            </p:cNvPicPr>
            <p:nvPr/>
          </p:nvPicPr>
          <p:blipFill>
            <a:blip r:embed="rId5">
              <a:duotone>
                <a:schemeClr val="accent3">
                  <a:shade val="45000"/>
                  <a:satMod val="135000"/>
                </a:schemeClr>
                <a:prstClr val="white"/>
              </a:duotone>
            </a:blip>
            <a:stretch>
              <a:fillRect/>
            </a:stretch>
          </p:blipFill>
          <p:spPr>
            <a:xfrm flipH="1">
              <a:off x="3054065" y="4638632"/>
              <a:ext cx="7204104" cy="1783157"/>
            </a:xfrm>
            <a:prstGeom prst="rect">
              <a:avLst/>
            </a:prstGeom>
          </p:spPr>
        </p:pic>
        <p:pic>
          <p:nvPicPr>
            <p:cNvPr id="14" name="圖片 13">
              <a:extLst>
                <a:ext uri="{FF2B5EF4-FFF2-40B4-BE49-F238E27FC236}">
                  <a16:creationId xmlns:a16="http://schemas.microsoft.com/office/drawing/2014/main" id="{4155E6EA-3FE3-4B51-9FBA-071908D6C7F4}"/>
                </a:ext>
              </a:extLst>
            </p:cNvPr>
            <p:cNvPicPr>
              <a:picLocks noChangeAspect="1"/>
            </p:cNvPicPr>
            <p:nvPr/>
          </p:nvPicPr>
          <p:blipFill>
            <a:blip r:embed="rId5"/>
            <a:srcRect l="76952"/>
            <a:stretch>
              <a:fillRect/>
            </a:stretch>
          </p:blipFill>
          <p:spPr>
            <a:xfrm flipH="1">
              <a:off x="3054065" y="4638632"/>
              <a:ext cx="1660377" cy="1783157"/>
            </a:xfrm>
            <a:custGeom>
              <a:avLst/>
              <a:gdLst>
                <a:gd name="connsiteX0" fmla="*/ 1660377 w 1660377"/>
                <a:gd name="connsiteY0" fmla="*/ 0 h 1783157"/>
                <a:gd name="connsiteX1" fmla="*/ 0 w 1660377"/>
                <a:gd name="connsiteY1" fmla="*/ 0 h 1783157"/>
                <a:gd name="connsiteX2" fmla="*/ 0 w 1660377"/>
                <a:gd name="connsiteY2" fmla="*/ 1783157 h 1783157"/>
                <a:gd name="connsiteX3" fmla="*/ 1660377 w 1660377"/>
                <a:gd name="connsiteY3" fmla="*/ 1783157 h 1783157"/>
              </a:gdLst>
              <a:ahLst/>
              <a:cxnLst>
                <a:cxn ang="0">
                  <a:pos x="connsiteX0" y="connsiteY0"/>
                </a:cxn>
                <a:cxn ang="0">
                  <a:pos x="connsiteX1" y="connsiteY1"/>
                </a:cxn>
                <a:cxn ang="0">
                  <a:pos x="connsiteX2" y="connsiteY2"/>
                </a:cxn>
                <a:cxn ang="0">
                  <a:pos x="connsiteX3" y="connsiteY3"/>
                </a:cxn>
              </a:cxnLst>
              <a:rect l="l" t="t" r="r" b="b"/>
              <a:pathLst>
                <a:path w="1660377" h="1783157">
                  <a:moveTo>
                    <a:pt x="1660377" y="0"/>
                  </a:moveTo>
                  <a:lnTo>
                    <a:pt x="0" y="0"/>
                  </a:lnTo>
                  <a:lnTo>
                    <a:pt x="0" y="1783157"/>
                  </a:lnTo>
                  <a:lnTo>
                    <a:pt x="1660377" y="1783157"/>
                  </a:lnTo>
                  <a:close/>
                </a:path>
              </a:pathLst>
            </a:custGeom>
          </p:spPr>
        </p:pic>
        <p:pic>
          <p:nvPicPr>
            <p:cNvPr id="15" name="圖片 14">
              <a:extLst>
                <a:ext uri="{FF2B5EF4-FFF2-40B4-BE49-F238E27FC236}">
                  <a16:creationId xmlns:a16="http://schemas.microsoft.com/office/drawing/2014/main" id="{89094DCC-E74D-42D6-BD9B-2DB8CC93947C}"/>
                </a:ext>
              </a:extLst>
            </p:cNvPr>
            <p:cNvPicPr>
              <a:picLocks noChangeAspect="1"/>
            </p:cNvPicPr>
            <p:nvPr/>
          </p:nvPicPr>
          <p:blipFill>
            <a:blip r:embed="rId5">
              <a:duotone>
                <a:schemeClr val="accent6">
                  <a:shade val="45000"/>
                  <a:satMod val="135000"/>
                </a:schemeClr>
                <a:prstClr val="white"/>
              </a:duotone>
            </a:blip>
            <a:srcRect r="82755"/>
            <a:stretch>
              <a:fillRect/>
            </a:stretch>
          </p:blipFill>
          <p:spPr>
            <a:xfrm flipH="1">
              <a:off x="9015819" y="4640013"/>
              <a:ext cx="1242350" cy="1783157"/>
            </a:xfrm>
            <a:custGeom>
              <a:avLst/>
              <a:gdLst>
                <a:gd name="connsiteX0" fmla="*/ 1242350 w 1242350"/>
                <a:gd name="connsiteY0" fmla="*/ 0 h 1783157"/>
                <a:gd name="connsiteX1" fmla="*/ 0 w 1242350"/>
                <a:gd name="connsiteY1" fmla="*/ 0 h 1783157"/>
                <a:gd name="connsiteX2" fmla="*/ 0 w 1242350"/>
                <a:gd name="connsiteY2" fmla="*/ 1783157 h 1783157"/>
                <a:gd name="connsiteX3" fmla="*/ 1242350 w 1242350"/>
                <a:gd name="connsiteY3" fmla="*/ 1783157 h 1783157"/>
              </a:gdLst>
              <a:ahLst/>
              <a:cxnLst>
                <a:cxn ang="0">
                  <a:pos x="connsiteX0" y="connsiteY0"/>
                </a:cxn>
                <a:cxn ang="0">
                  <a:pos x="connsiteX1" y="connsiteY1"/>
                </a:cxn>
                <a:cxn ang="0">
                  <a:pos x="connsiteX2" y="connsiteY2"/>
                </a:cxn>
                <a:cxn ang="0">
                  <a:pos x="connsiteX3" y="connsiteY3"/>
                </a:cxn>
              </a:cxnLst>
              <a:rect l="l" t="t" r="r" b="b"/>
              <a:pathLst>
                <a:path w="1242350" h="1783157">
                  <a:moveTo>
                    <a:pt x="1242350" y="0"/>
                  </a:moveTo>
                  <a:lnTo>
                    <a:pt x="0" y="0"/>
                  </a:lnTo>
                  <a:lnTo>
                    <a:pt x="0" y="1783157"/>
                  </a:lnTo>
                  <a:lnTo>
                    <a:pt x="1242350" y="1783157"/>
                  </a:lnTo>
                  <a:close/>
                </a:path>
              </a:pathLst>
            </a:custGeom>
          </p:spPr>
        </p:pic>
      </p:grpSp>
      <p:pic>
        <p:nvPicPr>
          <p:cNvPr id="4" name="Google Shape;343;p64">
            <a:extLst>
              <a:ext uri="{FF2B5EF4-FFF2-40B4-BE49-F238E27FC236}">
                <a16:creationId xmlns:a16="http://schemas.microsoft.com/office/drawing/2014/main" id="{1AA10A12-92C7-47D8-8CE0-A7F9D27378F6}"/>
              </a:ext>
            </a:extLst>
          </p:cNvPr>
          <p:cNvPicPr preferRelativeResize="0"/>
          <p:nvPr/>
        </p:nvPicPr>
        <p:blipFill rotWithShape="1">
          <a:blip r:embed="rId6">
            <a:alphaModFix/>
          </a:blip>
          <a:srcRect l="6811" t="19395" r="24784" b="2389"/>
          <a:stretch/>
        </p:blipFill>
        <p:spPr>
          <a:xfrm>
            <a:off x="581532" y="1227062"/>
            <a:ext cx="8061960" cy="4988072"/>
          </a:xfrm>
          <a:prstGeom prst="rect">
            <a:avLst/>
          </a:prstGeom>
          <a:noFill/>
          <a:ln>
            <a:noFill/>
          </a:ln>
        </p:spPr>
      </p:pic>
      <p:pic>
        <p:nvPicPr>
          <p:cNvPr id="343" name="Google Shape;343;p64"/>
          <p:cNvPicPr preferRelativeResize="0"/>
          <p:nvPr/>
        </p:nvPicPr>
        <p:blipFill rotWithShape="1">
          <a:blip r:embed="rId6">
            <a:alphaModFix/>
          </a:blip>
          <a:srcRect l="76250" t="26087" r="1897" b="6286"/>
          <a:stretch/>
        </p:blipFill>
        <p:spPr>
          <a:xfrm>
            <a:off x="8644467" y="1231659"/>
            <a:ext cx="2396066" cy="4057414"/>
          </a:xfrm>
          <a:prstGeom prst="rect">
            <a:avLst/>
          </a:prstGeom>
          <a:noFill/>
          <a:ln>
            <a:noFill/>
          </a:ln>
        </p:spPr>
      </p:pic>
      <p:sp>
        <p:nvSpPr>
          <p:cNvPr id="16" name="矩形 15">
            <a:extLst>
              <a:ext uri="{FF2B5EF4-FFF2-40B4-BE49-F238E27FC236}">
                <a16:creationId xmlns:a16="http://schemas.microsoft.com/office/drawing/2014/main" id="{9989E6A8-FD07-4AAC-BE51-49F853D0CB67}"/>
              </a:ext>
            </a:extLst>
          </p:cNvPr>
          <p:cNvSpPr/>
          <p:nvPr/>
        </p:nvSpPr>
        <p:spPr>
          <a:xfrm>
            <a:off x="8395317" y="6052165"/>
            <a:ext cx="1357272" cy="62790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MTA</a:t>
            </a:r>
          </a:p>
          <a:p>
            <a:pPr algn="ctr"/>
            <a:r>
              <a:rPr lang="en-US" altLang="zh-TW" sz="105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Long-Term Base</a:t>
            </a:r>
          </a:p>
        </p:txBody>
      </p:sp>
      <p:sp>
        <p:nvSpPr>
          <p:cNvPr id="17" name="矩形 16">
            <a:extLst>
              <a:ext uri="{FF2B5EF4-FFF2-40B4-BE49-F238E27FC236}">
                <a16:creationId xmlns:a16="http://schemas.microsoft.com/office/drawing/2014/main" id="{A3EF8C11-8A6D-4FE2-B748-0C8926C99672}"/>
              </a:ext>
            </a:extLst>
          </p:cNvPr>
          <p:cNvSpPr/>
          <p:nvPr/>
        </p:nvSpPr>
        <p:spPr>
          <a:xfrm>
            <a:off x="10733704" y="6052165"/>
            <a:ext cx="1357272" cy="62790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err="1">
                <a:solidFill>
                  <a:schemeClr val="tx1"/>
                </a:solidFill>
                <a:latin typeface="Calibri" panose="020F0502020204030204" pitchFamily="34" charset="0"/>
                <a:ea typeface="微軟正黑體" panose="020B0604030504040204" pitchFamily="34" charset="-120"/>
                <a:cs typeface="Calibri" panose="020F0502020204030204" pitchFamily="34" charset="0"/>
              </a:rPr>
              <a:t>GreenX</a:t>
            </a:r>
            <a:endParaRPr lang="en-US" altLang="zh-TW" b="1" dirty="0">
              <a:solidFill>
                <a:schemeClr val="tx1"/>
              </a:solidFill>
              <a:latin typeface="Calibri" panose="020F0502020204030204" pitchFamily="34" charset="0"/>
              <a:ea typeface="微軟正黑體" panose="020B0604030504040204" pitchFamily="34" charset="-120"/>
              <a:cs typeface="Calibri" panose="020F0502020204030204" pitchFamily="34" charset="0"/>
            </a:endParaRPr>
          </a:p>
          <a:p>
            <a:pPr algn="ctr"/>
            <a:r>
              <a:rPr lang="en-US" altLang="zh-TW" sz="105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Dynamic Base</a:t>
            </a:r>
          </a:p>
        </p:txBody>
      </p:sp>
      <p:sp>
        <p:nvSpPr>
          <p:cNvPr id="18" name="矩形 17">
            <a:extLst>
              <a:ext uri="{FF2B5EF4-FFF2-40B4-BE49-F238E27FC236}">
                <a16:creationId xmlns:a16="http://schemas.microsoft.com/office/drawing/2014/main" id="{2DD65787-9C1F-4223-A739-0407969F0033}"/>
              </a:ext>
            </a:extLst>
          </p:cNvPr>
          <p:cNvSpPr/>
          <p:nvPr/>
        </p:nvSpPr>
        <p:spPr>
          <a:xfrm>
            <a:off x="9502440" y="6052165"/>
            <a:ext cx="1357272" cy="62790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BODY</a:t>
            </a:r>
          </a:p>
          <a:p>
            <a:pPr algn="ctr"/>
            <a:r>
              <a:rPr lang="en-US" altLang="zh-TW" sz="1050" b="1" dirty="0">
                <a:solidFill>
                  <a:schemeClr val="tx1"/>
                </a:solidFill>
                <a:latin typeface="Calibri" panose="020F0502020204030204" pitchFamily="34" charset="0"/>
                <a:ea typeface="微軟正黑體" panose="020B0604030504040204" pitchFamily="34" charset="-120"/>
                <a:cs typeface="Calibri" panose="020F0502020204030204" pitchFamily="34" charset="0"/>
              </a:rPr>
              <a:t>Market</a:t>
            </a:r>
            <a:endParaRPr lang="en-US" altLang="zh-TW" sz="800" dirty="0">
              <a:solidFill>
                <a:schemeClr val="tx1"/>
              </a:solidFill>
              <a:latin typeface="Calibri" panose="020F0502020204030204" pitchFamily="34" charset="0"/>
              <a:ea typeface="微軟正黑體" panose="020B0604030504040204" pitchFamily="34" charset="-120"/>
              <a:cs typeface="Calibri" panose="020F0502020204030204" pitchFamily="34" charset="0"/>
            </a:endParaRPr>
          </a:p>
        </p:txBody>
      </p:sp>
    </p:spTree>
    <p:extLst>
      <p:ext uri="{BB962C8B-B14F-4D97-AF65-F5344CB8AC3E}">
        <p14:creationId xmlns:p14="http://schemas.microsoft.com/office/powerpoint/2010/main" val="4002976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DB0A96AB-A1BF-4678-9F1C-F1AA7009C55B}"/>
              </a:ext>
            </a:extLst>
          </p:cNvPr>
          <p:cNvSpPr txBox="1"/>
          <p:nvPr/>
        </p:nvSpPr>
        <p:spPr>
          <a:xfrm>
            <a:off x="7637179" y="965860"/>
            <a:ext cx="1111470" cy="5585940"/>
          </a:xfrm>
          <a:prstGeom prst="rect">
            <a:avLst/>
          </a:prstGeom>
          <a:no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aphicFrame>
        <p:nvGraphicFramePr>
          <p:cNvPr id="4" name="表格 3">
            <a:extLst>
              <a:ext uri="{FF2B5EF4-FFF2-40B4-BE49-F238E27FC236}">
                <a16:creationId xmlns:a16="http://schemas.microsoft.com/office/drawing/2014/main" id="{6EF0B109-41C1-4A07-8414-D8B6B3C3E43A}"/>
              </a:ext>
            </a:extLst>
          </p:cNvPr>
          <p:cNvGraphicFramePr>
            <a:graphicFrameLocks noGrp="1"/>
          </p:cNvGraphicFramePr>
          <p:nvPr/>
        </p:nvGraphicFramePr>
        <p:xfrm>
          <a:off x="285008" y="965860"/>
          <a:ext cx="11720942" cy="5585940"/>
        </p:xfrm>
        <a:graphic>
          <a:graphicData uri="http://schemas.openxmlformats.org/drawingml/2006/table">
            <a:tbl>
              <a:tblPr firstRow="1" firstCol="1" bandRow="1">
                <a:tableStyleId>{68D230F3-CF80-4859-8CE7-A43EE81993B5}</a:tableStyleId>
              </a:tblPr>
              <a:tblGrid>
                <a:gridCol w="1006582">
                  <a:extLst>
                    <a:ext uri="{9D8B030D-6E8A-4147-A177-3AD203B41FA5}">
                      <a16:colId xmlns:a16="http://schemas.microsoft.com/office/drawing/2014/main" val="1885711887"/>
                    </a:ext>
                  </a:extLst>
                </a:gridCol>
                <a:gridCol w="958468">
                  <a:extLst>
                    <a:ext uri="{9D8B030D-6E8A-4147-A177-3AD203B41FA5}">
                      <a16:colId xmlns:a16="http://schemas.microsoft.com/office/drawing/2014/main" val="3883306686"/>
                    </a:ext>
                  </a:extLst>
                </a:gridCol>
                <a:gridCol w="1083988">
                  <a:extLst>
                    <a:ext uri="{9D8B030D-6E8A-4147-A177-3AD203B41FA5}">
                      <a16:colId xmlns:a16="http://schemas.microsoft.com/office/drawing/2014/main" val="1290202386"/>
                    </a:ext>
                  </a:extLst>
                </a:gridCol>
                <a:gridCol w="1083988">
                  <a:extLst>
                    <a:ext uri="{9D8B030D-6E8A-4147-A177-3AD203B41FA5}">
                      <a16:colId xmlns:a16="http://schemas.microsoft.com/office/drawing/2014/main" val="3733569725"/>
                    </a:ext>
                  </a:extLst>
                </a:gridCol>
                <a:gridCol w="1083988">
                  <a:extLst>
                    <a:ext uri="{9D8B030D-6E8A-4147-A177-3AD203B41FA5}">
                      <a16:colId xmlns:a16="http://schemas.microsoft.com/office/drawing/2014/main" val="1388844417"/>
                    </a:ext>
                  </a:extLst>
                </a:gridCol>
                <a:gridCol w="1083988">
                  <a:extLst>
                    <a:ext uri="{9D8B030D-6E8A-4147-A177-3AD203B41FA5}">
                      <a16:colId xmlns:a16="http://schemas.microsoft.com/office/drawing/2014/main" val="2056976836"/>
                    </a:ext>
                  </a:extLst>
                </a:gridCol>
                <a:gridCol w="1083988">
                  <a:extLst>
                    <a:ext uri="{9D8B030D-6E8A-4147-A177-3AD203B41FA5}">
                      <a16:colId xmlns:a16="http://schemas.microsoft.com/office/drawing/2014/main" val="1174945378"/>
                    </a:ext>
                  </a:extLst>
                </a:gridCol>
                <a:gridCol w="1083988">
                  <a:extLst>
                    <a:ext uri="{9D8B030D-6E8A-4147-A177-3AD203B41FA5}">
                      <a16:colId xmlns:a16="http://schemas.microsoft.com/office/drawing/2014/main" val="59728129"/>
                    </a:ext>
                  </a:extLst>
                </a:gridCol>
                <a:gridCol w="1083988">
                  <a:extLst>
                    <a:ext uri="{9D8B030D-6E8A-4147-A177-3AD203B41FA5}">
                      <a16:colId xmlns:a16="http://schemas.microsoft.com/office/drawing/2014/main" val="1095953536"/>
                    </a:ext>
                  </a:extLst>
                </a:gridCol>
                <a:gridCol w="1083988">
                  <a:extLst>
                    <a:ext uri="{9D8B030D-6E8A-4147-A177-3AD203B41FA5}">
                      <a16:colId xmlns:a16="http://schemas.microsoft.com/office/drawing/2014/main" val="1562103652"/>
                    </a:ext>
                  </a:extLst>
                </a:gridCol>
                <a:gridCol w="1083988">
                  <a:extLst>
                    <a:ext uri="{9D8B030D-6E8A-4147-A177-3AD203B41FA5}">
                      <a16:colId xmlns:a16="http://schemas.microsoft.com/office/drawing/2014/main" val="2716798555"/>
                    </a:ext>
                  </a:extLst>
                </a:gridCol>
              </a:tblGrid>
              <a:tr h="699986">
                <a:tc>
                  <a:txBody>
                    <a:bodyPr/>
                    <a:lstStyle/>
                    <a:p>
                      <a:pPr rtl="0" fontAlgn="ctr"/>
                      <a:endParaRPr lang="es-CO" sz="1400" b="1" dirty="0">
                        <a:solidFill>
                          <a:srgbClr val="0070C0"/>
                        </a:solidFill>
                        <a:effectLst/>
                        <a:latin typeface="微軟正黑體" panose="020B0604030504040204" pitchFamily="34" charset="-120"/>
                        <a:ea typeface="微軟正黑體" panose="020B0604030504040204" pitchFamily="34" charset="-120"/>
                      </a:endParaRPr>
                    </a:p>
                  </a:txBody>
                  <a:tcPr marL="9251" marR="9251" marT="0" marB="0" anchor="ctr"/>
                </a:tc>
                <a:tc>
                  <a:txBody>
                    <a:bodyPr/>
                    <a:lstStyle/>
                    <a:p>
                      <a:pPr algn="ctr" rtl="0" fontAlgn="ctr"/>
                      <a:r>
                        <a:rPr lang="es-CO" sz="1400" b="1" dirty="0">
                          <a:solidFill>
                            <a:srgbClr val="0070C0"/>
                          </a:solidFill>
                          <a:effectLst/>
                          <a:latin typeface="微軟正黑體" panose="020B0604030504040204" pitchFamily="34" charset="-120"/>
                          <a:ea typeface="微軟正黑體" panose="020B0604030504040204" pitchFamily="34" charset="-120"/>
                        </a:rPr>
                        <a:t>MSC</a:t>
                      </a:r>
                    </a:p>
                  </a:txBody>
                  <a:tcPr marL="9251" marR="9251" marT="0" marB="0" anchor="ctr"/>
                </a:tc>
                <a:tc>
                  <a:txBody>
                    <a:bodyPr/>
                    <a:lstStyle/>
                    <a:p>
                      <a:pPr algn="ctr" rtl="0" fontAlgn="ctr"/>
                      <a:r>
                        <a:rPr lang="es-CO" sz="1400" b="1" dirty="0">
                          <a:solidFill>
                            <a:srgbClr val="0070C0"/>
                          </a:solidFill>
                          <a:effectLst/>
                          <a:latin typeface="微軟正黑體" panose="020B0604030504040204" pitchFamily="34" charset="-120"/>
                          <a:ea typeface="微軟正黑體" panose="020B0604030504040204" pitchFamily="34" charset="-120"/>
                        </a:rPr>
                        <a:t>MAERSK</a:t>
                      </a:r>
                    </a:p>
                  </a:txBody>
                  <a:tcPr marL="9251" marR="9251" marT="0" marB="0" anchor="ctr"/>
                </a:tc>
                <a:tc>
                  <a:txBody>
                    <a:bodyPr/>
                    <a:lstStyle/>
                    <a:p>
                      <a:pPr algn="ctr" rtl="0" fontAlgn="ctr"/>
                      <a:r>
                        <a:rPr lang="es-CO" sz="1400" b="1" dirty="0">
                          <a:solidFill>
                            <a:srgbClr val="0070C0"/>
                          </a:solidFill>
                          <a:effectLst/>
                          <a:latin typeface="微軟正黑體" panose="020B0604030504040204" pitchFamily="34" charset="-120"/>
                          <a:ea typeface="微軟正黑體" panose="020B0604030504040204" pitchFamily="34" charset="-120"/>
                        </a:rPr>
                        <a:t>CMA</a:t>
                      </a:r>
                    </a:p>
                  </a:txBody>
                  <a:tcPr marL="9251" marR="9251" marT="0" marB="0" anchor="ctr"/>
                </a:tc>
                <a:tc>
                  <a:txBody>
                    <a:bodyPr/>
                    <a:lstStyle/>
                    <a:p>
                      <a:pPr algn="ctr" rtl="0" fontAlgn="ctr"/>
                      <a:r>
                        <a:rPr lang="es-CO" sz="1400" b="1" dirty="0">
                          <a:solidFill>
                            <a:srgbClr val="0070C0"/>
                          </a:solidFill>
                          <a:effectLst/>
                          <a:latin typeface="微軟正黑體" panose="020B0604030504040204" pitchFamily="34" charset="-120"/>
                          <a:ea typeface="微軟正黑體" panose="020B0604030504040204" pitchFamily="34" charset="-120"/>
                        </a:rPr>
                        <a:t>COSCO</a:t>
                      </a:r>
                    </a:p>
                  </a:txBody>
                  <a:tcPr marL="9251" marR="9251" marT="0" marB="0" anchor="ctr"/>
                </a:tc>
                <a:tc>
                  <a:txBody>
                    <a:bodyPr/>
                    <a:lstStyle/>
                    <a:p>
                      <a:pPr algn="ctr" rtl="0" fontAlgn="ctr"/>
                      <a:r>
                        <a:rPr lang="es-CO" sz="1400" b="1" dirty="0">
                          <a:solidFill>
                            <a:srgbClr val="0070C0"/>
                          </a:solidFill>
                          <a:effectLst/>
                          <a:latin typeface="微軟正黑體" panose="020B0604030504040204" pitchFamily="34" charset="-120"/>
                          <a:ea typeface="微軟正黑體" panose="020B0604030504040204" pitchFamily="34" charset="-120"/>
                        </a:rPr>
                        <a:t>HPL</a:t>
                      </a:r>
                    </a:p>
                  </a:txBody>
                  <a:tcPr marL="9251" marR="9251"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altLang="zh-TW" sz="1400" b="1" dirty="0">
                          <a:solidFill>
                            <a:srgbClr val="0070C0"/>
                          </a:solidFill>
                          <a:effectLst/>
                          <a:latin typeface="微軟正黑體" panose="020B0604030504040204" pitchFamily="34" charset="-120"/>
                          <a:ea typeface="微軟正黑體" panose="020B0604030504040204" pitchFamily="34" charset="-120"/>
                        </a:rPr>
                        <a:t>ONE</a:t>
                      </a:r>
                    </a:p>
                  </a:txBody>
                  <a:tcPr marL="9251" marR="9251" marT="0" marB="0" anchor="ctr"/>
                </a:tc>
                <a:tc>
                  <a:txBody>
                    <a:bodyPr/>
                    <a:lstStyle/>
                    <a:p>
                      <a:pPr algn="ctr" rtl="0" fontAlgn="ctr"/>
                      <a:r>
                        <a:rPr lang="es-CO" altLang="zh-TW" sz="1400" b="1" dirty="0">
                          <a:solidFill>
                            <a:srgbClr val="00B050"/>
                          </a:solidFill>
                          <a:effectLst/>
                          <a:latin typeface="微軟正黑體" panose="020B0604030504040204" pitchFamily="34" charset="-120"/>
                          <a:ea typeface="微軟正黑體" panose="020B0604030504040204" pitchFamily="34" charset="-120"/>
                        </a:rPr>
                        <a:t>EVERGREEN</a:t>
                      </a:r>
                    </a:p>
                  </a:txBody>
                  <a:tcPr marL="9251" marR="9251" marT="0" marB="0" anchor="ctr"/>
                </a:tc>
                <a:tc>
                  <a:txBody>
                    <a:bodyPr/>
                    <a:lstStyle/>
                    <a:p>
                      <a:pPr algn="ctr" rtl="0" fontAlgn="ctr"/>
                      <a:r>
                        <a:rPr lang="es-CO" sz="1400" b="1" dirty="0">
                          <a:solidFill>
                            <a:srgbClr val="0070C0"/>
                          </a:solidFill>
                          <a:effectLst/>
                          <a:latin typeface="微軟正黑體" panose="020B0604030504040204" pitchFamily="34" charset="-120"/>
                          <a:ea typeface="微軟正黑體" panose="020B0604030504040204" pitchFamily="34" charset="-120"/>
                        </a:rPr>
                        <a:t>HMM</a:t>
                      </a:r>
                    </a:p>
                  </a:txBody>
                  <a:tcPr marL="9251" marR="9251"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altLang="zh-TW" sz="1400" b="1" dirty="0">
                          <a:solidFill>
                            <a:srgbClr val="0070C0"/>
                          </a:solidFill>
                          <a:effectLst/>
                          <a:latin typeface="微軟正黑體" panose="020B0604030504040204" pitchFamily="34" charset="-120"/>
                          <a:ea typeface="微軟正黑體" panose="020B0604030504040204" pitchFamily="34" charset="-120"/>
                        </a:rPr>
                        <a:t>ZIM</a:t>
                      </a:r>
                    </a:p>
                  </a:txBody>
                  <a:tcPr marL="9251" marR="9251"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altLang="zh-TW" sz="1400" b="1" dirty="0">
                          <a:solidFill>
                            <a:srgbClr val="0070C0"/>
                          </a:solidFill>
                          <a:effectLst/>
                          <a:latin typeface="微軟正黑體" panose="020B0604030504040204" pitchFamily="34" charset="-120"/>
                          <a:ea typeface="微軟正黑體" panose="020B0604030504040204" pitchFamily="34" charset="-120"/>
                        </a:rPr>
                        <a:t>YML</a:t>
                      </a:r>
                    </a:p>
                  </a:txBody>
                  <a:tcPr marL="9251" marR="9251" marT="0" marB="0" anchor="ctr"/>
                </a:tc>
                <a:extLst>
                  <a:ext uri="{0D108BD9-81ED-4DB2-BD59-A6C34878D82A}">
                    <a16:rowId xmlns:a16="http://schemas.microsoft.com/office/drawing/2014/main" val="1541732881"/>
                  </a:ext>
                </a:extLst>
              </a:tr>
              <a:tr h="651509">
                <a:tc>
                  <a:txBody>
                    <a:bodyPr/>
                    <a:lstStyle/>
                    <a:p>
                      <a:pPr rtl="0" fontAlgn="ctr"/>
                      <a:r>
                        <a:rPr lang="es-CO" sz="1400" b="1" dirty="0">
                          <a:effectLst/>
                          <a:latin typeface="微軟正黑體" panose="020B0604030504040204" pitchFamily="34" charset="-120"/>
                          <a:ea typeface="微軟正黑體" panose="020B0604030504040204" pitchFamily="34" charset="-120"/>
                        </a:rPr>
                        <a:t>Launched Year</a:t>
                      </a:r>
                    </a:p>
                  </a:txBody>
                  <a:tcPr marL="9251" marR="9251" marT="0" marB="0" anchor="ctr"/>
                </a:tc>
                <a:tc>
                  <a:txBody>
                    <a:bodyPr/>
                    <a:lstStyle/>
                    <a:p>
                      <a:pPr algn="ctr" rtl="0" fontAlgn="ctr"/>
                      <a:r>
                        <a:rPr lang="es-CO" sz="1200" b="1" dirty="0">
                          <a:solidFill>
                            <a:srgbClr val="0070C0"/>
                          </a:solidFill>
                          <a:effectLst/>
                          <a:latin typeface="微軟正黑體" panose="020B0604030504040204" pitchFamily="34" charset="-120"/>
                          <a:ea typeface="微軟正黑體" panose="020B0604030504040204" pitchFamily="34" charset="-120"/>
                        </a:rPr>
                        <a:t>2020 JUL</a:t>
                      </a:r>
                    </a:p>
                  </a:txBody>
                  <a:tcPr marL="9251" marR="9251" marT="0" marB="0" anchor="ctr"/>
                </a:tc>
                <a:tc>
                  <a:txBody>
                    <a:bodyPr/>
                    <a:lstStyle/>
                    <a:p>
                      <a:pPr algn="ctr" rtl="0" fontAlgn="ctr"/>
                      <a:r>
                        <a:rPr lang="es-CO" sz="1200" b="1" dirty="0">
                          <a:solidFill>
                            <a:srgbClr val="0070C0"/>
                          </a:solidFill>
                          <a:effectLst/>
                          <a:latin typeface="微軟正黑體" panose="020B0604030504040204" pitchFamily="34" charset="-120"/>
                          <a:ea typeface="微軟正黑體" panose="020B0604030504040204" pitchFamily="34" charset="-120"/>
                        </a:rPr>
                        <a:t>2019 SEP</a:t>
                      </a:r>
                    </a:p>
                  </a:txBody>
                  <a:tcPr marL="9251" marR="9251" marT="0" marB="0" anchor="ctr"/>
                </a:tc>
                <a:tc>
                  <a:txBody>
                    <a:bodyPr/>
                    <a:lstStyle/>
                    <a:p>
                      <a:pPr algn="ctr" rtl="0" fontAlgn="ctr"/>
                      <a:r>
                        <a:rPr lang="es-CO" sz="1200" b="1" dirty="0">
                          <a:solidFill>
                            <a:srgbClr val="0070C0"/>
                          </a:solidFill>
                          <a:effectLst/>
                          <a:latin typeface="微軟正黑體" panose="020B0604030504040204" pitchFamily="34" charset="-120"/>
                          <a:ea typeface="微軟正黑體" panose="020B0604030504040204" pitchFamily="34" charset="-120"/>
                        </a:rPr>
                        <a:t>2022 JAN</a:t>
                      </a:r>
                    </a:p>
                  </a:txBody>
                  <a:tcPr marL="9251" marR="9251" marT="0" marB="0" anchor="ctr"/>
                </a:tc>
                <a:tc>
                  <a:txBody>
                    <a:bodyPr/>
                    <a:lstStyle/>
                    <a:p>
                      <a:pPr algn="ctr" rtl="0" fontAlgn="ctr"/>
                      <a:r>
                        <a:rPr lang="es-CO" sz="1200" b="1" dirty="0">
                          <a:solidFill>
                            <a:srgbClr val="0070C0"/>
                          </a:solidFill>
                          <a:effectLst/>
                          <a:latin typeface="微軟正黑體" panose="020B0604030504040204" pitchFamily="34" charset="-120"/>
                          <a:ea typeface="微軟正黑體" panose="020B0604030504040204" pitchFamily="34" charset="-120"/>
                        </a:rPr>
                        <a:t>2019 SEP</a:t>
                      </a:r>
                    </a:p>
                  </a:txBody>
                  <a:tcPr marL="9251" marR="9251" marT="0" marB="0" anchor="ctr"/>
                </a:tc>
                <a:tc>
                  <a:txBody>
                    <a:bodyPr/>
                    <a:lstStyle/>
                    <a:p>
                      <a:pPr algn="ctr" rtl="0" fontAlgn="ctr"/>
                      <a:r>
                        <a:rPr lang="es-CO" altLang="zh-TW" sz="1200" b="1" dirty="0">
                          <a:solidFill>
                            <a:schemeClr val="accent2">
                              <a:lumMod val="75000"/>
                            </a:schemeClr>
                          </a:solidFill>
                          <a:effectLst/>
                          <a:latin typeface="微軟正黑體" panose="020B0604030504040204" pitchFamily="34" charset="-120"/>
                          <a:ea typeface="微軟正黑體" panose="020B0604030504040204" pitchFamily="34" charset="-120"/>
                        </a:rPr>
                        <a:t>2018 AUG</a:t>
                      </a:r>
                    </a:p>
                    <a:p>
                      <a:pPr algn="ctr" rtl="0" fontAlgn="ctr"/>
                      <a:r>
                        <a:rPr lang="es-CO" altLang="zh-TW" sz="1200" b="1" dirty="0">
                          <a:solidFill>
                            <a:srgbClr val="0070C0"/>
                          </a:solidFill>
                          <a:effectLst/>
                          <a:latin typeface="微軟正黑體" panose="020B0604030504040204" pitchFamily="34" charset="-120"/>
                          <a:ea typeface="微軟正黑體" panose="020B0604030504040204" pitchFamily="34" charset="-120"/>
                        </a:rPr>
                        <a:t>2022 FEB</a:t>
                      </a:r>
                    </a:p>
                  </a:txBody>
                  <a:tcPr marL="9251" marR="9251" marT="0" marB="0" anchor="ctr"/>
                </a:tc>
                <a:tc>
                  <a:txBody>
                    <a:bodyPr/>
                    <a:lstStyle/>
                    <a:p>
                      <a:pPr algn="ctr" rtl="0" fontAlgn="ctr"/>
                      <a:r>
                        <a:rPr lang="es-CO" sz="1200" b="1" dirty="0">
                          <a:solidFill>
                            <a:srgbClr val="0070C0"/>
                          </a:solidFill>
                          <a:effectLst/>
                          <a:latin typeface="微軟正黑體" panose="020B0604030504040204" pitchFamily="34" charset="-120"/>
                          <a:ea typeface="微軟正黑體" panose="020B0604030504040204" pitchFamily="34" charset="-120"/>
                        </a:rPr>
                        <a:t>202</a:t>
                      </a:r>
                      <a:r>
                        <a:rPr lang="en-US" altLang="zh-TW" sz="1200" b="1" dirty="0">
                          <a:solidFill>
                            <a:srgbClr val="0070C0"/>
                          </a:solidFill>
                          <a:effectLst/>
                          <a:latin typeface="微軟正黑體" panose="020B0604030504040204" pitchFamily="34" charset="-120"/>
                          <a:ea typeface="微軟正黑體" panose="020B0604030504040204" pitchFamily="34" charset="-120"/>
                        </a:rPr>
                        <a:t>1 FEB</a:t>
                      </a:r>
                      <a:endParaRPr lang="es-CO" sz="1200" b="1" dirty="0">
                        <a:solidFill>
                          <a:srgbClr val="0070C0"/>
                        </a:solidFill>
                        <a:effectLst/>
                        <a:latin typeface="微軟正黑體" panose="020B0604030504040204" pitchFamily="34" charset="-120"/>
                        <a:ea typeface="微軟正黑體" panose="020B0604030504040204" pitchFamily="34" charset="-120"/>
                      </a:endParaRPr>
                    </a:p>
                  </a:txBody>
                  <a:tcPr marL="9251" marR="9251" marT="0" marB="0" anchor="ctr"/>
                </a:tc>
                <a:tc>
                  <a:txBody>
                    <a:bodyPr/>
                    <a:lstStyle/>
                    <a:p>
                      <a:pPr algn="ctr" rtl="0" fontAlgn="ctr"/>
                      <a:r>
                        <a:rPr lang="es-CO" sz="1200" b="1" dirty="0">
                          <a:solidFill>
                            <a:srgbClr val="0070C0"/>
                          </a:solidFill>
                          <a:effectLst/>
                          <a:latin typeface="微軟正黑體" panose="020B0604030504040204" pitchFamily="34" charset="-120"/>
                          <a:ea typeface="微軟正黑體" panose="020B0604030504040204" pitchFamily="34" charset="-120"/>
                        </a:rPr>
                        <a:t>202</a:t>
                      </a:r>
                      <a:r>
                        <a:rPr lang="en-US" altLang="zh-TW" sz="1200" b="1" dirty="0">
                          <a:solidFill>
                            <a:srgbClr val="0070C0"/>
                          </a:solidFill>
                          <a:effectLst/>
                          <a:latin typeface="微軟正黑體" panose="020B0604030504040204" pitchFamily="34" charset="-120"/>
                          <a:ea typeface="微軟正黑體" panose="020B0604030504040204" pitchFamily="34" charset="-120"/>
                        </a:rPr>
                        <a:t>0 FEB</a:t>
                      </a:r>
                      <a:endParaRPr lang="es-CO" sz="1200" b="1" dirty="0">
                        <a:solidFill>
                          <a:srgbClr val="0070C0"/>
                        </a:solidFill>
                        <a:effectLst/>
                        <a:latin typeface="微軟正黑體" panose="020B0604030504040204" pitchFamily="34" charset="-120"/>
                        <a:ea typeface="微軟正黑體" panose="020B0604030504040204" pitchFamily="34" charset="-120"/>
                      </a:endParaRPr>
                    </a:p>
                  </a:txBody>
                  <a:tcPr marL="9251" marR="9251" marT="0" marB="0" anchor="ctr"/>
                </a:tc>
                <a:tc>
                  <a:txBody>
                    <a:bodyPr/>
                    <a:lstStyle/>
                    <a:p>
                      <a:pPr algn="ctr" rtl="0" fontAlgn="ctr"/>
                      <a:r>
                        <a:rPr lang="es-CO" sz="1200" b="1" dirty="0">
                          <a:solidFill>
                            <a:srgbClr val="0070C0"/>
                          </a:solidFill>
                          <a:effectLst/>
                          <a:latin typeface="微軟正黑體" panose="020B0604030504040204" pitchFamily="34" charset="-120"/>
                          <a:ea typeface="微軟正黑體" panose="020B0604030504040204" pitchFamily="34" charset="-120"/>
                        </a:rPr>
                        <a:t>2022 JUN</a:t>
                      </a:r>
                    </a:p>
                  </a:txBody>
                  <a:tcPr marL="9251" marR="9251"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altLang="zh-TW" sz="1200" b="1" dirty="0">
                          <a:solidFill>
                            <a:srgbClr val="0070C0"/>
                          </a:solidFill>
                          <a:effectLst/>
                          <a:latin typeface="微軟正黑體" panose="020B0604030504040204" pitchFamily="34" charset="-120"/>
                          <a:ea typeface="微軟正黑體" panose="020B0604030504040204" pitchFamily="34" charset="-120"/>
                        </a:rPr>
                        <a:t>2020 MAY</a:t>
                      </a:r>
                    </a:p>
                  </a:txBody>
                  <a:tcPr marL="9251" marR="9251"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altLang="zh-TW" sz="1200" b="1" dirty="0">
                          <a:solidFill>
                            <a:schemeClr val="tx1"/>
                          </a:solidFill>
                          <a:effectLst/>
                          <a:latin typeface="微軟正黑體" panose="020B0604030504040204" pitchFamily="34" charset="-120"/>
                          <a:ea typeface="微軟正黑體" panose="020B0604030504040204" pitchFamily="34" charset="-120"/>
                        </a:rPr>
                        <a:t>X</a:t>
                      </a:r>
                    </a:p>
                  </a:txBody>
                  <a:tcPr marL="9251" marR="9251" marT="0" marB="0" anchor="ctr"/>
                </a:tc>
                <a:extLst>
                  <a:ext uri="{0D108BD9-81ED-4DB2-BD59-A6C34878D82A}">
                    <a16:rowId xmlns:a16="http://schemas.microsoft.com/office/drawing/2014/main" val="864455667"/>
                  </a:ext>
                </a:extLst>
              </a:tr>
              <a:tr h="839984">
                <a:tc>
                  <a:txBody>
                    <a:bodyPr/>
                    <a:lstStyle/>
                    <a:p>
                      <a:pPr rtl="0" fontAlgn="ctr"/>
                      <a:r>
                        <a:rPr lang="en-US" altLang="zh-TW" sz="1400" b="1" dirty="0">
                          <a:solidFill>
                            <a:srgbClr val="002060"/>
                          </a:solidFill>
                          <a:effectLst/>
                          <a:latin typeface="微軟正黑體" panose="020B0604030504040204" pitchFamily="34" charset="-120"/>
                          <a:ea typeface="微軟正黑體" panose="020B0604030504040204" pitchFamily="34" charset="-120"/>
                        </a:rPr>
                        <a:t>Platform</a:t>
                      </a:r>
                      <a:endParaRPr lang="es-CO" sz="1400" b="1" dirty="0">
                        <a:solidFill>
                          <a:srgbClr val="002060"/>
                        </a:solidFill>
                        <a:effectLst/>
                        <a:latin typeface="微軟正黑體" panose="020B0604030504040204" pitchFamily="34" charset="-120"/>
                        <a:ea typeface="微軟正黑體" panose="020B0604030504040204" pitchFamily="34" charset="-120"/>
                      </a:endParaRPr>
                    </a:p>
                  </a:txBody>
                  <a:tcPr marL="9251" marR="9251" marT="0" marB="0" anchor="ctr"/>
                </a:tc>
                <a:tc>
                  <a:txBody>
                    <a:bodyPr/>
                    <a:lstStyle/>
                    <a:p>
                      <a:pPr algn="ctr" rtl="0" fontAlgn="ctr"/>
                      <a:r>
                        <a:rPr lang="es-CO" sz="1200" b="1" dirty="0">
                          <a:solidFill>
                            <a:srgbClr val="002060"/>
                          </a:solidFill>
                          <a:effectLst/>
                          <a:latin typeface="微軟正黑體" panose="020B0604030504040204" pitchFamily="34" charset="-120"/>
                          <a:ea typeface="微軟正黑體" panose="020B0604030504040204" pitchFamily="34" charset="-120"/>
                        </a:rPr>
                        <a:t>INSTANT QUOTE</a:t>
                      </a:r>
                    </a:p>
                  </a:txBody>
                  <a:tcPr marL="9251" marR="9251" marT="0" marB="0" anchor="ctr"/>
                </a:tc>
                <a:tc>
                  <a:txBody>
                    <a:bodyPr/>
                    <a:lstStyle/>
                    <a:p>
                      <a:pPr algn="ctr" rtl="0" fontAlgn="ctr"/>
                      <a:r>
                        <a:rPr lang="es-CO" sz="1200" b="1" dirty="0">
                          <a:solidFill>
                            <a:srgbClr val="002060"/>
                          </a:solidFill>
                          <a:effectLst/>
                          <a:latin typeface="微軟正黑體" panose="020B0604030504040204" pitchFamily="34" charset="-120"/>
                          <a:ea typeface="微軟正黑體" panose="020B0604030504040204" pitchFamily="34" charset="-120"/>
                        </a:rPr>
                        <a:t>MAERSK SPOT</a:t>
                      </a:r>
                    </a:p>
                  </a:txBody>
                  <a:tcPr marL="9251" marR="9251" marT="0" marB="0" anchor="ctr"/>
                </a:tc>
                <a:tc>
                  <a:txBody>
                    <a:bodyPr/>
                    <a:lstStyle/>
                    <a:p>
                      <a:pPr algn="ctr" rtl="0" fontAlgn="ctr"/>
                      <a:r>
                        <a:rPr lang="es-CO" sz="1200" b="1" dirty="0">
                          <a:solidFill>
                            <a:srgbClr val="002060"/>
                          </a:solidFill>
                          <a:effectLst/>
                          <a:latin typeface="微軟正黑體" panose="020B0604030504040204" pitchFamily="34" charset="-120"/>
                          <a:ea typeface="微軟正黑體" panose="020B0604030504040204" pitchFamily="34" charset="-120"/>
                        </a:rPr>
                        <a:t>SPOT ON</a:t>
                      </a:r>
                    </a:p>
                  </a:txBody>
                  <a:tcPr marL="9251" marR="9251" marT="0" marB="0" anchor="ctr"/>
                </a:tc>
                <a:tc>
                  <a:txBody>
                    <a:bodyPr/>
                    <a:lstStyle/>
                    <a:p>
                      <a:pPr algn="ctr" rtl="0" fontAlgn="ctr"/>
                      <a:r>
                        <a:rPr lang="es-CO" sz="1200" b="1" dirty="0">
                          <a:solidFill>
                            <a:srgbClr val="002060"/>
                          </a:solidFill>
                          <a:effectLst/>
                          <a:latin typeface="微軟正黑體" panose="020B0604030504040204" pitchFamily="34" charset="-120"/>
                          <a:ea typeface="微軟正黑體" panose="020B0604030504040204" pitchFamily="34" charset="-120"/>
                        </a:rPr>
                        <a:t>SYNCON HUB</a:t>
                      </a:r>
                    </a:p>
                  </a:txBody>
                  <a:tcPr marL="9251" marR="9251" marT="0" marB="0" anchor="ctr"/>
                </a:tc>
                <a:tc>
                  <a:txBody>
                    <a:bodyPr/>
                    <a:lstStyle/>
                    <a:p>
                      <a:pPr algn="ctr" rtl="0" fontAlgn="ctr"/>
                      <a:r>
                        <a:rPr lang="es-CO" sz="1200" b="1" dirty="0">
                          <a:solidFill>
                            <a:schemeClr val="accent2">
                              <a:lumMod val="75000"/>
                            </a:schemeClr>
                          </a:solidFill>
                          <a:effectLst/>
                          <a:latin typeface="微軟正黑體" panose="020B0604030504040204" pitchFamily="34" charset="-120"/>
                          <a:ea typeface="微軟正黑體" panose="020B0604030504040204" pitchFamily="34" charset="-120"/>
                        </a:rPr>
                        <a:t>QUICK QUOTE</a:t>
                      </a:r>
                    </a:p>
                    <a:p>
                      <a:pPr algn="ctr" rtl="0" fontAlgn="ctr"/>
                      <a:r>
                        <a:rPr lang="es-CO" sz="1200" b="1" dirty="0">
                          <a:solidFill>
                            <a:srgbClr val="002060"/>
                          </a:solidFill>
                          <a:effectLst/>
                          <a:latin typeface="微軟正黑體" panose="020B0604030504040204" pitchFamily="34" charset="-120"/>
                          <a:ea typeface="微軟正黑體" panose="020B0604030504040204" pitchFamily="34" charset="-120"/>
                        </a:rPr>
                        <a:t>QUICK QUOTE SPOT</a:t>
                      </a:r>
                    </a:p>
                  </a:txBody>
                  <a:tcPr marL="9251" marR="9251"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altLang="zh-TW" sz="1200" b="1" dirty="0">
                          <a:solidFill>
                            <a:srgbClr val="002060"/>
                          </a:solidFill>
                          <a:effectLst/>
                          <a:latin typeface="微軟正黑體" panose="020B0604030504040204" pitchFamily="34" charset="-120"/>
                          <a:ea typeface="微軟正黑體" panose="020B0604030504040204" pitchFamily="34" charset="-120"/>
                        </a:rPr>
                        <a:t>ONE QUOTE</a:t>
                      </a:r>
                    </a:p>
                  </a:txBody>
                  <a:tcPr marL="9251" marR="9251"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s-CO" altLang="zh-TW" sz="1200" b="1" dirty="0">
                        <a:solidFill>
                          <a:srgbClr val="00B050"/>
                        </a:solidFill>
                        <a:effectLst/>
                        <a:latin typeface="微軟正黑體" panose="020B0604030504040204" pitchFamily="34" charset="-120"/>
                        <a:ea typeface="微軟正黑體" panose="020B0604030504040204" pitchFamily="34" charset="-120"/>
                      </a:endParaRPr>
                    </a:p>
                  </a:txBody>
                  <a:tcPr marL="9251" marR="9251" marT="0" marB="0" anchor="ctr"/>
                </a:tc>
                <a:tc>
                  <a:txBody>
                    <a:bodyPr/>
                    <a:lstStyle/>
                    <a:p>
                      <a:pPr algn="ctr" rtl="0" fontAlgn="ctr"/>
                      <a:r>
                        <a:rPr lang="es-CO" sz="1200" b="1" dirty="0">
                          <a:solidFill>
                            <a:srgbClr val="002060"/>
                          </a:solidFill>
                          <a:effectLst/>
                          <a:latin typeface="微軟正黑體" panose="020B0604030504040204" pitchFamily="34" charset="-120"/>
                          <a:ea typeface="微軟正黑體" panose="020B0604030504040204" pitchFamily="34" charset="-120"/>
                        </a:rPr>
                        <a:t>HI QUOTE</a:t>
                      </a:r>
                    </a:p>
                  </a:txBody>
                  <a:tcPr marL="9251" marR="9251"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altLang="zh-TW" sz="1200" b="1" dirty="0">
                          <a:solidFill>
                            <a:srgbClr val="002060"/>
                          </a:solidFill>
                          <a:effectLst/>
                          <a:latin typeface="微軟正黑體" panose="020B0604030504040204" pitchFamily="34" charset="-120"/>
                          <a:ea typeface="微軟正黑體" panose="020B0604030504040204" pitchFamily="34" charset="-120"/>
                        </a:rPr>
                        <a:t>EZ QUOTE</a:t>
                      </a:r>
                    </a:p>
                  </a:txBody>
                  <a:tcPr marL="9251" marR="9251"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altLang="zh-TW" sz="1200" b="1" dirty="0">
                          <a:solidFill>
                            <a:schemeClr val="tx1"/>
                          </a:solidFill>
                          <a:effectLst/>
                          <a:latin typeface="微軟正黑體" panose="020B0604030504040204" pitchFamily="34" charset="-120"/>
                          <a:ea typeface="微軟正黑體" panose="020B0604030504040204" pitchFamily="34" charset="-120"/>
                        </a:rPr>
                        <a:t>X</a:t>
                      </a:r>
                    </a:p>
                    <a:p>
                      <a:pPr algn="ctr" rtl="0" fontAlgn="ctr"/>
                      <a:endParaRPr lang="es-CO" sz="1200" b="1" dirty="0">
                        <a:solidFill>
                          <a:schemeClr val="tx1"/>
                        </a:solidFill>
                        <a:effectLst/>
                        <a:latin typeface="微軟正黑體" panose="020B0604030504040204" pitchFamily="34" charset="-120"/>
                        <a:ea typeface="微軟正黑體" panose="020B0604030504040204" pitchFamily="34" charset="-120"/>
                      </a:endParaRPr>
                    </a:p>
                  </a:txBody>
                  <a:tcPr marL="9251" marR="9251" marT="0" marB="0" anchor="ctr"/>
                </a:tc>
                <a:extLst>
                  <a:ext uri="{0D108BD9-81ED-4DB2-BD59-A6C34878D82A}">
                    <a16:rowId xmlns:a16="http://schemas.microsoft.com/office/drawing/2014/main" val="612323932"/>
                  </a:ext>
                </a:extLst>
              </a:tr>
              <a:tr h="651509">
                <a:tc>
                  <a:txBody>
                    <a:bodyPr/>
                    <a:lstStyle/>
                    <a:p>
                      <a:pPr rtl="0" fontAlgn="ctr"/>
                      <a:r>
                        <a:rPr lang="en-US" sz="1400" b="1" dirty="0">
                          <a:solidFill>
                            <a:srgbClr val="00B050"/>
                          </a:solidFill>
                          <a:effectLst/>
                          <a:latin typeface="微軟正黑體" panose="020B0604030504040204" pitchFamily="34" charset="-120"/>
                          <a:ea typeface="微軟正黑體" panose="020B0604030504040204" pitchFamily="34" charset="-120"/>
                        </a:rPr>
                        <a:t>Spot Rate</a:t>
                      </a:r>
                      <a:endParaRPr lang="es-CO" sz="1400" b="1" dirty="0">
                        <a:solidFill>
                          <a:srgbClr val="00B050"/>
                        </a:solidFill>
                        <a:effectLst/>
                        <a:latin typeface="微軟正黑體" panose="020B0604030504040204" pitchFamily="34" charset="-120"/>
                        <a:ea typeface="微軟正黑體" panose="020B0604030504040204" pitchFamily="34" charset="-120"/>
                      </a:endParaRPr>
                    </a:p>
                  </a:txBody>
                  <a:tcPr marL="9251" marR="9251" marT="0" marB="0" anchor="ctr"/>
                </a:tc>
                <a:tc>
                  <a:txBody>
                    <a:bodyPr/>
                    <a:lstStyle/>
                    <a:p>
                      <a:pPr algn="ctr" rtl="0" fontAlgn="ctr"/>
                      <a:r>
                        <a:rPr lang="es-CO"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algn="ctr" rtl="0" fontAlgn="ctr"/>
                      <a:r>
                        <a:rPr lang="es-CO"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algn="ctr" rtl="0" fontAlgn="ctr"/>
                      <a:r>
                        <a:rPr lang="es-CO"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algn="ctr" rtl="0" fontAlgn="ctr"/>
                      <a:r>
                        <a:rPr lang="es-CO"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algn="ctr" rtl="0" fontAlgn="ctr"/>
                      <a:r>
                        <a:rPr lang="es-CO"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algn="ctr" rtl="0" fontAlgn="ctr"/>
                      <a:r>
                        <a:rPr lang="es-CO"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algn="ctr" rtl="0" fontAlgn="ctr"/>
                      <a:r>
                        <a:rPr lang="es-CO"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algn="ctr" rtl="0" fontAlgn="ctr"/>
                      <a:r>
                        <a:rPr lang="es-CO"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altLang="zh-TW"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altLang="zh-TW" sz="1200" b="1" dirty="0">
                          <a:solidFill>
                            <a:schemeClr val="tx1"/>
                          </a:solidFill>
                          <a:effectLst/>
                          <a:latin typeface="微軟正黑體" panose="020B0604030504040204" pitchFamily="34" charset="-120"/>
                          <a:ea typeface="微軟正黑體" panose="020B0604030504040204" pitchFamily="34" charset="-120"/>
                        </a:rPr>
                        <a:t>X</a:t>
                      </a:r>
                    </a:p>
                  </a:txBody>
                  <a:tcPr marL="9251" marR="9251" marT="0" marB="0" anchor="ctr"/>
                </a:tc>
                <a:extLst>
                  <a:ext uri="{0D108BD9-81ED-4DB2-BD59-A6C34878D82A}">
                    <a16:rowId xmlns:a16="http://schemas.microsoft.com/office/drawing/2014/main" val="3050280673"/>
                  </a:ext>
                </a:extLst>
              </a:tr>
              <a:tr h="651509">
                <a:tc>
                  <a:txBody>
                    <a:bodyPr/>
                    <a:lstStyle/>
                    <a:p>
                      <a:pPr rtl="0" fontAlgn="ctr"/>
                      <a:r>
                        <a:rPr lang="en-US" altLang="zh-TW" sz="1400" b="1" dirty="0">
                          <a:solidFill>
                            <a:srgbClr val="00B050"/>
                          </a:solidFill>
                          <a:effectLst/>
                          <a:latin typeface="微軟正黑體" panose="020B0604030504040204" pitchFamily="34" charset="-120"/>
                          <a:ea typeface="微軟正黑體" panose="020B0604030504040204" pitchFamily="34" charset="-120"/>
                        </a:rPr>
                        <a:t>Secured Space</a:t>
                      </a:r>
                      <a:endParaRPr lang="es-CO" sz="1400" b="1" dirty="0">
                        <a:solidFill>
                          <a:srgbClr val="00B050"/>
                        </a:solidFill>
                        <a:effectLst/>
                        <a:latin typeface="微軟正黑體" panose="020B0604030504040204" pitchFamily="34" charset="-120"/>
                        <a:ea typeface="微軟正黑體" panose="020B0604030504040204" pitchFamily="34" charset="-120"/>
                      </a:endParaRPr>
                    </a:p>
                  </a:txBody>
                  <a:tcPr marL="9251" marR="9251" marT="0" marB="0" anchor="ctr"/>
                </a:tc>
                <a:tc>
                  <a:txBody>
                    <a:bodyPr/>
                    <a:lstStyle/>
                    <a:p>
                      <a:pPr algn="ctr" rtl="0" fontAlgn="ctr"/>
                      <a:r>
                        <a:rPr lang="es-CO" altLang="zh-TW" sz="1200" b="1" dirty="0">
                          <a:solidFill>
                            <a:schemeClr val="tx1"/>
                          </a:solidFill>
                          <a:effectLst/>
                          <a:latin typeface="微軟正黑體" panose="020B0604030504040204" pitchFamily="34" charset="-120"/>
                          <a:ea typeface="微軟正黑體" panose="020B0604030504040204" pitchFamily="34" charset="-120"/>
                        </a:rPr>
                        <a:t>X</a:t>
                      </a:r>
                    </a:p>
                  </a:txBody>
                  <a:tcPr marL="9251" marR="9251" marT="0" marB="0" anchor="ctr"/>
                </a:tc>
                <a:tc>
                  <a:txBody>
                    <a:bodyPr/>
                    <a:lstStyle/>
                    <a:p>
                      <a:pPr algn="ctr" rtl="0" fontAlgn="ctr"/>
                      <a:r>
                        <a:rPr lang="es-CO"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algn="ctr" rtl="0" fontAlgn="ctr"/>
                      <a:r>
                        <a:rPr lang="es-CO"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algn="ctr" rtl="0" fontAlgn="ctr"/>
                      <a:r>
                        <a:rPr lang="es-CO"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algn="ctr" rtl="0" fontAlgn="ctr"/>
                      <a:r>
                        <a:rPr lang="es-CO"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algn="ctr" rtl="0" fontAlgn="ctr"/>
                      <a:r>
                        <a:rPr lang="es-CO"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algn="ctr" rtl="0" fontAlgn="ctr"/>
                      <a:r>
                        <a:rPr lang="es-CO"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algn="ctr" rtl="0" fontAlgn="ctr"/>
                      <a:r>
                        <a:rPr lang="es-CO"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altLang="zh-TW"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algn="ctr" rtl="0" fontAlgn="ctr"/>
                      <a:r>
                        <a:rPr lang="es-CO" altLang="zh-TW" sz="1200" b="1" dirty="0">
                          <a:solidFill>
                            <a:schemeClr val="tx1"/>
                          </a:solidFill>
                          <a:effectLst/>
                          <a:latin typeface="微軟正黑體" panose="020B0604030504040204" pitchFamily="34" charset="-120"/>
                          <a:ea typeface="微軟正黑體" panose="020B0604030504040204" pitchFamily="34" charset="-120"/>
                        </a:rPr>
                        <a:t>X</a:t>
                      </a:r>
                    </a:p>
                  </a:txBody>
                  <a:tcPr marL="9251" marR="9251" marT="0" marB="0" anchor="ctr"/>
                </a:tc>
                <a:extLst>
                  <a:ext uri="{0D108BD9-81ED-4DB2-BD59-A6C34878D82A}">
                    <a16:rowId xmlns:a16="http://schemas.microsoft.com/office/drawing/2014/main" val="4076480477"/>
                  </a:ext>
                </a:extLst>
              </a:tr>
              <a:tr h="651509">
                <a:tc>
                  <a:txBody>
                    <a:bodyPr/>
                    <a:lstStyle/>
                    <a:p>
                      <a:pPr rtl="0" fontAlgn="ctr"/>
                      <a:r>
                        <a:rPr lang="en-US" altLang="zh-TW" sz="1400" b="1" dirty="0">
                          <a:solidFill>
                            <a:srgbClr val="00B050"/>
                          </a:solidFill>
                          <a:effectLst/>
                          <a:latin typeface="微軟正黑體" panose="020B0604030504040204" pitchFamily="34" charset="-120"/>
                          <a:ea typeface="微軟正黑體" panose="020B0604030504040204" pitchFamily="34" charset="-120"/>
                        </a:rPr>
                        <a:t>Equipment</a:t>
                      </a:r>
                    </a:p>
                    <a:p>
                      <a:pPr rtl="0" fontAlgn="ctr"/>
                      <a:r>
                        <a:rPr lang="en-US" sz="1400" b="1" dirty="0">
                          <a:solidFill>
                            <a:srgbClr val="00B050"/>
                          </a:solidFill>
                          <a:effectLst/>
                          <a:latin typeface="微軟正黑體" panose="020B0604030504040204" pitchFamily="34" charset="-120"/>
                          <a:ea typeface="微軟正黑體" panose="020B0604030504040204" pitchFamily="34" charset="-120"/>
                        </a:rPr>
                        <a:t>Priority</a:t>
                      </a:r>
                      <a:endParaRPr lang="es-CO" sz="1400" b="1" dirty="0">
                        <a:solidFill>
                          <a:srgbClr val="00B050"/>
                        </a:solidFill>
                        <a:effectLst/>
                        <a:latin typeface="微軟正黑體" panose="020B0604030504040204" pitchFamily="34" charset="-120"/>
                        <a:ea typeface="微軟正黑體" panose="020B0604030504040204" pitchFamily="34" charset="-120"/>
                      </a:endParaRPr>
                    </a:p>
                  </a:txBody>
                  <a:tcPr marL="9251" marR="9251" marT="0" marB="0" anchor="ctr"/>
                </a:tc>
                <a:tc>
                  <a:txBody>
                    <a:bodyPr/>
                    <a:lstStyle/>
                    <a:p>
                      <a:pPr algn="ctr" rtl="0" fontAlgn="ctr"/>
                      <a:r>
                        <a:rPr lang="es-CO" altLang="zh-TW" sz="1200" b="1" dirty="0">
                          <a:solidFill>
                            <a:schemeClr val="tx1"/>
                          </a:solidFill>
                          <a:effectLst/>
                          <a:latin typeface="微軟正黑體" panose="020B0604030504040204" pitchFamily="34" charset="-120"/>
                          <a:ea typeface="微軟正黑體" panose="020B0604030504040204" pitchFamily="34" charset="-120"/>
                        </a:rPr>
                        <a:t>X</a:t>
                      </a:r>
                    </a:p>
                  </a:txBody>
                  <a:tcPr marL="9251" marR="9251" marT="0" marB="0" anchor="ctr"/>
                </a:tc>
                <a:tc>
                  <a:txBody>
                    <a:bodyPr/>
                    <a:lstStyle/>
                    <a:p>
                      <a:pPr algn="ctr" rtl="0" fontAlgn="ctr"/>
                      <a:r>
                        <a:rPr lang="es-CO"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algn="ctr" rtl="0" fontAlgn="ctr"/>
                      <a:r>
                        <a:rPr lang="es-CO"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algn="ctr" rtl="0" fontAlgn="ctr"/>
                      <a:r>
                        <a:rPr lang="es-CO"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algn="ctr" rtl="0" fontAlgn="ctr"/>
                      <a:r>
                        <a:rPr lang="es-CO"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algn="ctr" rtl="0" fontAlgn="ctr"/>
                      <a:r>
                        <a:rPr lang="es-CO"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algn="ctr" rtl="0" fontAlgn="ctr"/>
                      <a:r>
                        <a:rPr lang="es-CO"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algn="ctr" rtl="0" fontAlgn="ctr"/>
                      <a:r>
                        <a:rPr lang="es-CO" altLang="zh-TW" sz="1200" b="1" dirty="0">
                          <a:solidFill>
                            <a:schemeClr val="tx1"/>
                          </a:solidFill>
                          <a:effectLst/>
                          <a:latin typeface="微軟正黑體" panose="020B0604030504040204" pitchFamily="34" charset="-120"/>
                          <a:ea typeface="微軟正黑體" panose="020B0604030504040204" pitchFamily="34" charset="-120"/>
                        </a:rPr>
                        <a:t>X</a:t>
                      </a:r>
                    </a:p>
                  </a:txBody>
                  <a:tcPr marL="9251" marR="9251"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altLang="zh-TW" sz="1200" b="1" dirty="0">
                          <a:solidFill>
                            <a:srgbClr val="00B050"/>
                          </a:solidFill>
                          <a:effectLst/>
                          <a:latin typeface="微軟正黑體" panose="020B0604030504040204" pitchFamily="34" charset="-120"/>
                          <a:ea typeface="微軟正黑體" panose="020B0604030504040204" pitchFamily="34" charset="-120"/>
                        </a:rPr>
                        <a:t>V</a:t>
                      </a:r>
                    </a:p>
                  </a:txBody>
                  <a:tcPr marL="9251" marR="9251" marT="0" marB="0" anchor="ctr"/>
                </a:tc>
                <a:tc>
                  <a:txBody>
                    <a:bodyPr/>
                    <a:lstStyle/>
                    <a:p>
                      <a:pPr algn="ctr" rtl="0" fontAlgn="ctr"/>
                      <a:r>
                        <a:rPr lang="es-CO" altLang="zh-TW" sz="1200" b="1" dirty="0">
                          <a:solidFill>
                            <a:schemeClr val="tx1"/>
                          </a:solidFill>
                          <a:effectLst/>
                          <a:latin typeface="微軟正黑體" panose="020B0604030504040204" pitchFamily="34" charset="-120"/>
                          <a:ea typeface="微軟正黑體" panose="020B0604030504040204" pitchFamily="34" charset="-120"/>
                        </a:rPr>
                        <a:t>X</a:t>
                      </a:r>
                    </a:p>
                  </a:txBody>
                  <a:tcPr marL="9251" marR="9251" marT="0" marB="0" anchor="ctr"/>
                </a:tc>
                <a:extLst>
                  <a:ext uri="{0D108BD9-81ED-4DB2-BD59-A6C34878D82A}">
                    <a16:rowId xmlns:a16="http://schemas.microsoft.com/office/drawing/2014/main" val="3487458771"/>
                  </a:ext>
                </a:extLst>
              </a:tr>
              <a:tr h="651509">
                <a:tc>
                  <a:txBody>
                    <a:bodyPr/>
                    <a:lstStyle/>
                    <a:p>
                      <a:pPr marL="0" algn="l" defTabSz="914400" rtl="0" eaLnBrk="1" fontAlgn="ctr" latinLnBrk="0" hangingPunct="1"/>
                      <a:r>
                        <a:rPr lang="en-US" altLang="zh-TW" sz="1400" b="1" kern="1200" dirty="0">
                          <a:solidFill>
                            <a:srgbClr val="00B050"/>
                          </a:solidFill>
                          <a:effectLst/>
                          <a:latin typeface="微軟正黑體" panose="020B0604030504040204" pitchFamily="34" charset="-120"/>
                          <a:ea typeface="微軟正黑體" panose="020B0604030504040204" pitchFamily="34" charset="-120"/>
                          <a:cs typeface="+mn-cs"/>
                        </a:rPr>
                        <a:t>Inland Service</a:t>
                      </a:r>
                      <a:endParaRPr lang="es-CO" sz="1400" b="1" kern="1200" dirty="0">
                        <a:solidFill>
                          <a:srgbClr val="00B050"/>
                        </a:solidFill>
                        <a:effectLst/>
                        <a:latin typeface="微軟正黑體" panose="020B0604030504040204" pitchFamily="34" charset="-120"/>
                        <a:ea typeface="微軟正黑體" panose="020B0604030504040204" pitchFamily="34" charset="-120"/>
                        <a:cs typeface="+mn-cs"/>
                      </a:endParaRPr>
                    </a:p>
                  </a:txBody>
                  <a:tcPr marL="9251" marR="9251"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CO" altLang="zh-TW" sz="12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V</a:t>
                      </a:r>
                    </a:p>
                  </a:txBody>
                  <a:tcPr marL="9251" marR="9251"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CO" altLang="zh-TW" sz="12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V</a:t>
                      </a:r>
                    </a:p>
                  </a:txBody>
                  <a:tcPr marL="9251" marR="9251"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CO" altLang="zh-TW" sz="12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V</a:t>
                      </a:r>
                    </a:p>
                  </a:txBody>
                  <a:tcPr marL="9251" marR="9251"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CO" altLang="zh-TW" sz="12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V</a:t>
                      </a:r>
                    </a:p>
                  </a:txBody>
                  <a:tcPr marL="9251" marR="9251"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CO" altLang="zh-TW" sz="12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V</a:t>
                      </a:r>
                    </a:p>
                  </a:txBody>
                  <a:tcPr marL="9251" marR="9251" marT="0" marB="0" anchor="ctr"/>
                </a:tc>
                <a:tc>
                  <a:txBody>
                    <a:bodyPr/>
                    <a:lstStyle/>
                    <a:p>
                      <a:pPr algn="ctr" rtl="0" fontAlgn="ctr"/>
                      <a:r>
                        <a:rPr lang="es-CO" altLang="zh-TW" sz="1200" b="1" dirty="0">
                          <a:solidFill>
                            <a:schemeClr val="tx1"/>
                          </a:solidFill>
                          <a:effectLst/>
                          <a:latin typeface="微軟正黑體" panose="020B0604030504040204" pitchFamily="34" charset="-120"/>
                          <a:ea typeface="微軟正黑體" panose="020B0604030504040204" pitchFamily="34" charset="-120"/>
                        </a:rPr>
                        <a:t>X</a:t>
                      </a:r>
                    </a:p>
                  </a:txBody>
                  <a:tcPr marL="9251" marR="9251" marT="0" marB="0" anchor="ctr"/>
                </a:tc>
                <a:tc>
                  <a:txBody>
                    <a:bodyPr/>
                    <a:lstStyle/>
                    <a:p>
                      <a:pPr algn="ctr" rtl="0" fontAlgn="ctr"/>
                      <a:r>
                        <a:rPr lang="es-CO" altLang="zh-TW" sz="1200" b="1" dirty="0">
                          <a:solidFill>
                            <a:schemeClr val="tx1"/>
                          </a:solidFill>
                          <a:effectLst/>
                          <a:latin typeface="微軟正黑體" panose="020B0604030504040204" pitchFamily="34" charset="-120"/>
                          <a:ea typeface="微軟正黑體" panose="020B0604030504040204" pitchFamily="34" charset="-120"/>
                        </a:rPr>
                        <a:t>X</a:t>
                      </a:r>
                    </a:p>
                  </a:txBody>
                  <a:tcPr marL="9251" marR="9251" marT="0" marB="0" anchor="ctr"/>
                </a:tc>
                <a:tc>
                  <a:txBody>
                    <a:bodyPr/>
                    <a:lstStyle/>
                    <a:p>
                      <a:pPr algn="ctr" rtl="0" fontAlgn="ctr"/>
                      <a:r>
                        <a:rPr lang="es-CO" altLang="zh-TW" sz="1200" b="1" dirty="0">
                          <a:solidFill>
                            <a:schemeClr val="tx1"/>
                          </a:solidFill>
                          <a:effectLst/>
                          <a:latin typeface="微軟正黑體" panose="020B0604030504040204" pitchFamily="34" charset="-120"/>
                          <a:ea typeface="微軟正黑體" panose="020B0604030504040204" pitchFamily="34" charset="-120"/>
                        </a:rPr>
                        <a:t>X</a:t>
                      </a:r>
                    </a:p>
                  </a:txBody>
                  <a:tcPr marL="9251" marR="9251" marT="0" marB="0" anchor="ctr"/>
                </a:tc>
                <a:tc>
                  <a:txBody>
                    <a:bodyPr/>
                    <a:lstStyle/>
                    <a:p>
                      <a:pPr algn="ctr" rtl="0" fontAlgn="ctr"/>
                      <a:r>
                        <a:rPr lang="es-CO" altLang="zh-TW" sz="1200" b="1" dirty="0">
                          <a:solidFill>
                            <a:schemeClr val="tx1"/>
                          </a:solidFill>
                          <a:effectLst/>
                          <a:latin typeface="微軟正黑體" panose="020B0604030504040204" pitchFamily="34" charset="-120"/>
                          <a:ea typeface="微軟正黑體" panose="020B0604030504040204" pitchFamily="34" charset="-120"/>
                        </a:rPr>
                        <a:t>X</a:t>
                      </a:r>
                    </a:p>
                  </a:txBody>
                  <a:tcPr marL="9251" marR="9251" marT="0" marB="0" anchor="ctr"/>
                </a:tc>
                <a:tc>
                  <a:txBody>
                    <a:bodyPr/>
                    <a:lstStyle/>
                    <a:p>
                      <a:pPr algn="ctr" rtl="0" fontAlgn="ctr"/>
                      <a:r>
                        <a:rPr lang="es-CO" altLang="zh-TW" sz="1200" b="1" dirty="0">
                          <a:solidFill>
                            <a:schemeClr val="tx1"/>
                          </a:solidFill>
                          <a:effectLst/>
                          <a:latin typeface="微軟正黑體" panose="020B0604030504040204" pitchFamily="34" charset="-120"/>
                          <a:ea typeface="微軟正黑體" panose="020B0604030504040204" pitchFamily="34" charset="-120"/>
                        </a:rPr>
                        <a:t>X</a:t>
                      </a:r>
                    </a:p>
                  </a:txBody>
                  <a:tcPr marL="9251" marR="9251" marT="0" marB="0" anchor="ctr"/>
                </a:tc>
                <a:extLst>
                  <a:ext uri="{0D108BD9-81ED-4DB2-BD59-A6C34878D82A}">
                    <a16:rowId xmlns:a16="http://schemas.microsoft.com/office/drawing/2014/main" val="2050917260"/>
                  </a:ext>
                </a:extLst>
              </a:tr>
              <a:tr h="788425">
                <a:tc>
                  <a:txBody>
                    <a:bodyPr/>
                    <a:lstStyle/>
                    <a:p>
                      <a:pPr rtl="0" fontAlgn="ctr"/>
                      <a:r>
                        <a:rPr lang="en-US" altLang="zh-TW" sz="1400" b="1" dirty="0">
                          <a:solidFill>
                            <a:schemeClr val="accent2">
                              <a:lumMod val="75000"/>
                            </a:schemeClr>
                          </a:solidFill>
                          <a:effectLst/>
                          <a:latin typeface="微軟正黑體" panose="020B0604030504040204" pitchFamily="34" charset="-120"/>
                          <a:ea typeface="微軟正黑體" panose="020B0604030504040204" pitchFamily="34" charset="-120"/>
                        </a:rPr>
                        <a:t>Service</a:t>
                      </a:r>
                    </a:p>
                    <a:p>
                      <a:pPr rtl="0" fontAlgn="ctr"/>
                      <a:r>
                        <a:rPr lang="en-US" sz="1400" b="1" dirty="0">
                          <a:solidFill>
                            <a:schemeClr val="accent2">
                              <a:lumMod val="75000"/>
                            </a:schemeClr>
                          </a:solidFill>
                          <a:effectLst/>
                          <a:latin typeface="微軟正黑體" panose="020B0604030504040204" pitchFamily="34" charset="-120"/>
                          <a:ea typeface="微軟正黑體" panose="020B0604030504040204" pitchFamily="34" charset="-120"/>
                        </a:rPr>
                        <a:t>Scope</a:t>
                      </a:r>
                      <a:endParaRPr lang="es-CO" sz="1400" b="1" dirty="0">
                        <a:solidFill>
                          <a:schemeClr val="accent2">
                            <a:lumMod val="75000"/>
                          </a:schemeClr>
                        </a:solidFill>
                        <a:effectLst/>
                        <a:latin typeface="微軟正黑體" panose="020B0604030504040204" pitchFamily="34" charset="-120"/>
                        <a:ea typeface="微軟正黑體" panose="020B0604030504040204" pitchFamily="34" charset="-120"/>
                      </a:endParaRPr>
                    </a:p>
                  </a:txBody>
                  <a:tcPr marL="9251" marR="9251" marT="0" marB="0" anchor="ctr"/>
                </a:tc>
                <a:tc>
                  <a:txBody>
                    <a:bodyPr/>
                    <a:lstStyle/>
                    <a:p>
                      <a:pPr algn="ctr" rtl="0" fontAlgn="ctr"/>
                      <a:r>
                        <a:rPr lang="es-CO" sz="1000" b="1" dirty="0">
                          <a:solidFill>
                            <a:schemeClr val="accent2">
                              <a:lumMod val="75000"/>
                            </a:schemeClr>
                          </a:solidFill>
                          <a:effectLst/>
                          <a:latin typeface="微軟正黑體" panose="020B0604030504040204" pitchFamily="34" charset="-120"/>
                          <a:ea typeface="微軟正黑體" panose="020B0604030504040204" pitchFamily="34" charset="-120"/>
                        </a:rPr>
                        <a:t>ASI-EUR</a:t>
                      </a:r>
                    </a:p>
                    <a:p>
                      <a:pPr algn="ctr" rtl="0" fontAlgn="ctr"/>
                      <a:r>
                        <a:rPr lang="es-CO" sz="1000" b="1" dirty="0">
                          <a:solidFill>
                            <a:schemeClr val="accent2">
                              <a:lumMod val="75000"/>
                            </a:schemeClr>
                          </a:solidFill>
                          <a:effectLst/>
                          <a:latin typeface="微軟正黑體" panose="020B0604030504040204" pitchFamily="34" charset="-120"/>
                          <a:ea typeface="微軟正黑體" panose="020B0604030504040204" pitchFamily="34" charset="-120"/>
                        </a:rPr>
                        <a:t>NAME-EUR</a:t>
                      </a:r>
                    </a:p>
                  </a:txBody>
                  <a:tcPr marL="9251" marR="9251" marT="0" marB="0" anchor="ctr"/>
                </a:tc>
                <a:tc>
                  <a:txBody>
                    <a:bodyPr/>
                    <a:lstStyle/>
                    <a:p>
                      <a:pPr algn="ctr" rtl="0" fontAlgn="ctr"/>
                      <a:r>
                        <a:rPr lang="es-CO" sz="1000" b="1" dirty="0">
                          <a:solidFill>
                            <a:srgbClr val="00B050"/>
                          </a:solidFill>
                          <a:effectLst/>
                          <a:latin typeface="微軟正黑體" panose="020B0604030504040204" pitchFamily="34" charset="-120"/>
                          <a:ea typeface="微軟正黑體" panose="020B0604030504040204" pitchFamily="34" charset="-120"/>
                        </a:rPr>
                        <a:t>ALL</a:t>
                      </a:r>
                    </a:p>
                  </a:txBody>
                  <a:tcPr marL="9251" marR="9251" marT="0" marB="0" anchor="ctr"/>
                </a:tc>
                <a:tc>
                  <a:txBody>
                    <a:bodyPr/>
                    <a:lstStyle/>
                    <a:p>
                      <a:pPr algn="ctr" rtl="0" fontAlgn="ctr"/>
                      <a:r>
                        <a:rPr lang="es-CO" sz="1000" b="1" dirty="0">
                          <a:solidFill>
                            <a:schemeClr val="accent2">
                              <a:lumMod val="75000"/>
                            </a:schemeClr>
                          </a:solidFill>
                          <a:effectLst/>
                          <a:latin typeface="微軟正黑體" panose="020B0604030504040204" pitchFamily="34" charset="-120"/>
                          <a:ea typeface="微軟正黑體" panose="020B0604030504040204" pitchFamily="34" charset="-120"/>
                        </a:rPr>
                        <a:t>ASI-EUR</a:t>
                      </a:r>
                    </a:p>
                    <a:p>
                      <a:pPr algn="ctr" rtl="0" fontAlgn="ctr"/>
                      <a:r>
                        <a:rPr lang="es-CO" sz="1000" b="1" dirty="0">
                          <a:solidFill>
                            <a:schemeClr val="accent2">
                              <a:lumMod val="75000"/>
                            </a:schemeClr>
                          </a:solidFill>
                          <a:effectLst/>
                          <a:latin typeface="微軟正黑體" panose="020B0604030504040204" pitchFamily="34" charset="-120"/>
                          <a:ea typeface="微軟正黑體" panose="020B0604030504040204" pitchFamily="34" charset="-120"/>
                        </a:rPr>
                        <a:t>EUR-ASI</a:t>
                      </a:r>
                    </a:p>
                    <a:p>
                      <a:pPr algn="ctr" rtl="0" fontAlgn="ctr"/>
                      <a:r>
                        <a:rPr lang="es-CO" sz="1000" b="1" dirty="0">
                          <a:solidFill>
                            <a:schemeClr val="accent2">
                              <a:lumMod val="75000"/>
                            </a:schemeClr>
                          </a:solidFill>
                          <a:effectLst/>
                          <a:latin typeface="微軟正黑體" panose="020B0604030504040204" pitchFamily="34" charset="-120"/>
                          <a:ea typeface="微軟正黑體" panose="020B0604030504040204" pitchFamily="34" charset="-120"/>
                        </a:rPr>
                        <a:t>ASI-MED</a:t>
                      </a:r>
                    </a:p>
                    <a:p>
                      <a:pPr algn="ctr" rtl="0" fontAlgn="ctr"/>
                      <a:r>
                        <a:rPr lang="es-CO" sz="1000" b="1" dirty="0">
                          <a:solidFill>
                            <a:schemeClr val="accent2">
                              <a:lumMod val="75000"/>
                            </a:schemeClr>
                          </a:solidFill>
                          <a:effectLst/>
                          <a:latin typeface="微軟正黑體" panose="020B0604030504040204" pitchFamily="34" charset="-120"/>
                          <a:ea typeface="微軟正黑體" panose="020B0604030504040204" pitchFamily="34" charset="-120"/>
                        </a:rPr>
                        <a:t>EUR-IN</a:t>
                      </a:r>
                    </a:p>
                  </a:txBody>
                  <a:tcPr marL="9251" marR="9251" marT="0" marB="0" anchor="ctr"/>
                </a:tc>
                <a:tc>
                  <a:txBody>
                    <a:bodyPr/>
                    <a:lstStyle/>
                    <a:p>
                      <a:pPr algn="ctr" rtl="0" fontAlgn="ctr"/>
                      <a:r>
                        <a:rPr lang="es-CO" altLang="zh-TW" sz="1000" b="1" dirty="0">
                          <a:solidFill>
                            <a:srgbClr val="00B050"/>
                          </a:solidFill>
                          <a:effectLst/>
                          <a:latin typeface="微軟正黑體" panose="020B0604030504040204" pitchFamily="34" charset="-120"/>
                          <a:ea typeface="微軟正黑體" panose="020B0604030504040204" pitchFamily="34" charset="-120"/>
                        </a:rPr>
                        <a:t>ALL</a:t>
                      </a:r>
                    </a:p>
                  </a:txBody>
                  <a:tcPr marL="9251" marR="9251" marT="0" marB="0" anchor="ctr"/>
                </a:tc>
                <a:tc>
                  <a:txBody>
                    <a:bodyPr/>
                    <a:lstStyle/>
                    <a:p>
                      <a:pPr algn="ctr" rtl="0" fontAlgn="ctr"/>
                      <a:r>
                        <a:rPr lang="es-CO" sz="1000" b="1" dirty="0">
                          <a:solidFill>
                            <a:schemeClr val="accent2">
                              <a:lumMod val="75000"/>
                            </a:schemeClr>
                          </a:solidFill>
                          <a:effectLst/>
                          <a:latin typeface="微軟正黑體" panose="020B0604030504040204" pitchFamily="34" charset="-120"/>
                          <a:ea typeface="微軟正黑體" panose="020B0604030504040204" pitchFamily="34" charset="-120"/>
                        </a:rPr>
                        <a:t>EXCEPT US/CA</a:t>
                      </a:r>
                    </a:p>
                  </a:txBody>
                  <a:tcPr marL="9251" marR="9251"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altLang="zh-TW" sz="1000" b="1" dirty="0">
                          <a:solidFill>
                            <a:schemeClr val="accent2">
                              <a:lumMod val="75000"/>
                            </a:schemeClr>
                          </a:solidFill>
                          <a:effectLst/>
                          <a:latin typeface="微軟正黑體" panose="020B0604030504040204" pitchFamily="34" charset="-120"/>
                          <a:ea typeface="微軟正黑體" panose="020B0604030504040204" pitchFamily="34" charset="-120"/>
                        </a:rPr>
                        <a:t>EXCEPT US/CA</a:t>
                      </a:r>
                    </a:p>
                  </a:txBody>
                  <a:tcPr marL="9251" marR="9251" marT="0" marB="0" anchor="ctr"/>
                </a:tc>
                <a:tc>
                  <a:txBody>
                    <a:bodyPr/>
                    <a:lstStyle/>
                    <a:p>
                      <a:pPr algn="ctr" rtl="0" fontAlgn="ctr"/>
                      <a:r>
                        <a:rPr lang="es-CO" altLang="zh-TW" sz="1000" b="1" dirty="0">
                          <a:solidFill>
                            <a:srgbClr val="00B050"/>
                          </a:solidFill>
                          <a:effectLst/>
                          <a:latin typeface="微軟正黑體" panose="020B0604030504040204" pitchFamily="34" charset="-120"/>
                          <a:ea typeface="微軟正黑體" panose="020B0604030504040204" pitchFamily="34" charset="-120"/>
                        </a:rPr>
                        <a:t>ALL</a:t>
                      </a:r>
                    </a:p>
                    <a:p>
                      <a:pPr algn="ctr" rtl="0" fontAlgn="ctr"/>
                      <a:r>
                        <a:rPr lang="es-CO" altLang="zh-TW" sz="1000" b="1" dirty="0">
                          <a:solidFill>
                            <a:schemeClr val="accent2">
                              <a:lumMod val="75000"/>
                            </a:schemeClr>
                          </a:solidFill>
                          <a:effectLst/>
                          <a:latin typeface="微軟正黑體" panose="020B0604030504040204" pitchFamily="34" charset="-120"/>
                          <a:ea typeface="微軟正黑體" panose="020B0604030504040204" pitchFamily="34" charset="-120"/>
                        </a:rPr>
                        <a:t>(FMC Lanes</a:t>
                      </a:r>
                    </a:p>
                    <a:p>
                      <a:pPr algn="ctr" rtl="0" fontAlgn="ctr"/>
                      <a:r>
                        <a:rPr lang="es-CO" altLang="zh-TW" sz="1000" b="1" dirty="0">
                          <a:solidFill>
                            <a:schemeClr val="accent2">
                              <a:lumMod val="75000"/>
                            </a:schemeClr>
                          </a:solidFill>
                          <a:effectLst/>
                          <a:latin typeface="微軟正黑體" panose="020B0604030504040204" pitchFamily="34" charset="-120"/>
                          <a:ea typeface="微軟正黑體" panose="020B0604030504040204" pitchFamily="34" charset="-120"/>
                        </a:rPr>
                        <a:t>are  under restructuring)</a:t>
                      </a:r>
                    </a:p>
                  </a:txBody>
                  <a:tcPr marL="9251" marR="9251" marT="0" marB="0" anchor="ctr"/>
                </a:tc>
                <a:tc>
                  <a:txBody>
                    <a:bodyPr/>
                    <a:lstStyle/>
                    <a:p>
                      <a:pPr algn="ctr" rtl="0" fontAlgn="ctr"/>
                      <a:r>
                        <a:rPr lang="es-CO" sz="1000" b="1" dirty="0">
                          <a:solidFill>
                            <a:schemeClr val="accent2">
                              <a:lumMod val="75000"/>
                            </a:schemeClr>
                          </a:solidFill>
                          <a:effectLst/>
                          <a:latin typeface="微軟正黑體" panose="020B0604030504040204" pitchFamily="34" charset="-120"/>
                          <a:ea typeface="微軟正黑體" panose="020B0604030504040204" pitchFamily="34" charset="-120"/>
                        </a:rPr>
                        <a:t>KR-EUR/ASI/AUS/SAME</a:t>
                      </a:r>
                    </a:p>
                  </a:txBody>
                  <a:tcPr marL="9251" marR="9251"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altLang="zh-TW" sz="1200" b="1" dirty="0">
                          <a:solidFill>
                            <a:schemeClr val="accent2">
                              <a:lumMod val="75000"/>
                            </a:schemeClr>
                          </a:solidFill>
                          <a:effectLst/>
                          <a:latin typeface="微軟正黑體" panose="020B0604030504040204" pitchFamily="34" charset="-120"/>
                          <a:ea typeface="微軟正黑體" panose="020B0604030504040204" pitchFamily="34" charset="-120"/>
                        </a:rPr>
                        <a:t>INTRA - ASI/AU/NZ</a:t>
                      </a:r>
                    </a:p>
                  </a:txBody>
                  <a:tcPr marL="9251" marR="9251"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altLang="zh-TW" sz="1000" b="1" dirty="0">
                          <a:solidFill>
                            <a:srgbClr val="C00000"/>
                          </a:solidFill>
                          <a:effectLst/>
                          <a:latin typeface="微軟正黑體" panose="020B0604030504040204" pitchFamily="34" charset="-120"/>
                          <a:ea typeface="微軟正黑體" panose="020B0604030504040204" pitchFamily="34" charset="-120"/>
                        </a:rPr>
                        <a:t>X</a:t>
                      </a:r>
                    </a:p>
                  </a:txBody>
                  <a:tcPr marL="9251" marR="9251" marT="0" marB="0" anchor="ctr"/>
                </a:tc>
                <a:extLst>
                  <a:ext uri="{0D108BD9-81ED-4DB2-BD59-A6C34878D82A}">
                    <a16:rowId xmlns:a16="http://schemas.microsoft.com/office/drawing/2014/main" val="1870619213"/>
                  </a:ext>
                </a:extLst>
              </a:tr>
            </a:tbl>
          </a:graphicData>
        </a:graphic>
      </p:graphicFrame>
      <p:sp>
        <p:nvSpPr>
          <p:cNvPr id="2" name="標題 1">
            <a:extLst>
              <a:ext uri="{FF2B5EF4-FFF2-40B4-BE49-F238E27FC236}">
                <a16:creationId xmlns:a16="http://schemas.microsoft.com/office/drawing/2014/main" id="{21288C8D-470E-41FE-87CA-6E6A3B7B52C1}"/>
              </a:ext>
            </a:extLst>
          </p:cNvPr>
          <p:cNvSpPr>
            <a:spLocks noGrp="1"/>
          </p:cNvSpPr>
          <p:nvPr>
            <p:ph type="title"/>
          </p:nvPr>
        </p:nvSpPr>
        <p:spPr>
          <a:xfrm>
            <a:off x="0" y="0"/>
            <a:ext cx="12192000" cy="746670"/>
          </a:xfr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spPr>
        <p:txBody>
          <a:bodyPr>
            <a:normAutofit fontScale="90000"/>
          </a:bodyPr>
          <a:lstStyle/>
          <a:p>
            <a:r>
              <a:rPr lang="en-US" altLang="zh-TW" sz="4000" b="1" dirty="0">
                <a:solidFill>
                  <a:schemeClr val="bg1"/>
                </a:solidFill>
                <a:latin typeface="微軟正黑體" panose="020B0604030504040204" pitchFamily="34" charset="-120"/>
                <a:ea typeface="微軟正黑體" panose="020B0604030504040204" pitchFamily="34" charset="-120"/>
              </a:rPr>
              <a:t>TOP 10 Carriers- online spot quote/booking platform</a:t>
            </a:r>
            <a:endParaRPr lang="zh-TW" altLang="en-US" sz="4000" b="1" dirty="0">
              <a:solidFill>
                <a:srgbClr val="FFFF00"/>
              </a:solidFill>
              <a:latin typeface="微軟正黑體" panose="020B0604030504040204" pitchFamily="34" charset="-120"/>
              <a:ea typeface="微軟正黑體" panose="020B0604030504040204" pitchFamily="34" charset="-120"/>
            </a:endParaRPr>
          </a:p>
        </p:txBody>
      </p:sp>
      <p:pic>
        <p:nvPicPr>
          <p:cNvPr id="5" name="圖片 1" descr="cid:image005.png@01D973AC.68DCA4C0">
            <a:extLst>
              <a:ext uri="{FF2B5EF4-FFF2-40B4-BE49-F238E27FC236}">
                <a16:creationId xmlns:a16="http://schemas.microsoft.com/office/drawing/2014/main" id="{5E26C2C5-423F-4AE0-9505-513BC8D1A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7859" y="2530366"/>
            <a:ext cx="893175" cy="42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459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69386A0B-A00D-49EC-8762-F77C157F16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2FC18-B43F-48B1-9C95-58BF98B60F5D}"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graphicFrame>
        <p:nvGraphicFramePr>
          <p:cNvPr id="4" name="圖表 3">
            <a:extLst>
              <a:ext uri="{FF2B5EF4-FFF2-40B4-BE49-F238E27FC236}">
                <a16:creationId xmlns:a16="http://schemas.microsoft.com/office/drawing/2014/main" id="{8706ACB9-65EC-4155-986F-DF9201C37AAF}"/>
              </a:ext>
            </a:extLst>
          </p:cNvPr>
          <p:cNvGraphicFramePr>
            <a:graphicFrameLocks/>
          </p:cNvGraphicFramePr>
          <p:nvPr/>
        </p:nvGraphicFramePr>
        <p:xfrm>
          <a:off x="785855" y="949528"/>
          <a:ext cx="9725186" cy="5873858"/>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直線接點 6">
            <a:extLst>
              <a:ext uri="{FF2B5EF4-FFF2-40B4-BE49-F238E27FC236}">
                <a16:creationId xmlns:a16="http://schemas.microsoft.com/office/drawing/2014/main" id="{34EFEC97-EF4E-4B23-8095-2C1E42D129AB}"/>
              </a:ext>
            </a:extLst>
          </p:cNvPr>
          <p:cNvCxnSpPr>
            <a:cxnSpLocks/>
          </p:cNvCxnSpPr>
          <p:nvPr/>
        </p:nvCxnSpPr>
        <p:spPr>
          <a:xfrm>
            <a:off x="1267011" y="3118816"/>
            <a:ext cx="3557237" cy="0"/>
          </a:xfrm>
          <a:prstGeom prst="line">
            <a:avLst/>
          </a:prstGeom>
          <a:ln w="28575">
            <a:solidFill>
              <a:schemeClr val="tx1"/>
            </a:solidFill>
            <a:prstDash val="sysDot"/>
          </a:ln>
        </p:spPr>
        <p:style>
          <a:lnRef idx="3">
            <a:schemeClr val="accent6"/>
          </a:lnRef>
          <a:fillRef idx="0">
            <a:schemeClr val="accent6"/>
          </a:fillRef>
          <a:effectRef idx="2">
            <a:schemeClr val="accent6"/>
          </a:effectRef>
          <a:fontRef idx="minor">
            <a:schemeClr val="tx1"/>
          </a:fontRef>
        </p:style>
      </p:cxnSp>
      <p:sp>
        <p:nvSpPr>
          <p:cNvPr id="9" name="文字方塊 8">
            <a:extLst>
              <a:ext uri="{FF2B5EF4-FFF2-40B4-BE49-F238E27FC236}">
                <a16:creationId xmlns:a16="http://schemas.microsoft.com/office/drawing/2014/main" id="{DB55C079-A9FE-4CAE-A442-4B86AD5326E6}"/>
              </a:ext>
            </a:extLst>
          </p:cNvPr>
          <p:cNvSpPr txBox="1"/>
          <p:nvPr/>
        </p:nvSpPr>
        <p:spPr>
          <a:xfrm>
            <a:off x="10362682" y="4561853"/>
            <a:ext cx="1079047" cy="276999"/>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B/L KPI: 4,320</a:t>
            </a:r>
            <a:endParaRPr kumimoji="0" lang="zh-TW" altLang="en-US" sz="12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graphicFrame>
        <p:nvGraphicFramePr>
          <p:cNvPr id="12" name="資料庫圖表 11">
            <a:extLst>
              <a:ext uri="{FF2B5EF4-FFF2-40B4-BE49-F238E27FC236}">
                <a16:creationId xmlns:a16="http://schemas.microsoft.com/office/drawing/2014/main" id="{9557AD19-0600-4E28-B20C-BB7B365C43EA}"/>
              </a:ext>
            </a:extLst>
          </p:cNvPr>
          <p:cNvGraphicFramePr/>
          <p:nvPr/>
        </p:nvGraphicFramePr>
        <p:xfrm>
          <a:off x="8" y="-10760"/>
          <a:ext cx="12191991" cy="9641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文字方塊 4">
            <a:extLst>
              <a:ext uri="{FF2B5EF4-FFF2-40B4-BE49-F238E27FC236}">
                <a16:creationId xmlns:a16="http://schemas.microsoft.com/office/drawing/2014/main" id="{AE781791-E82E-43A9-9E4F-1731547AB0F1}"/>
              </a:ext>
            </a:extLst>
          </p:cNvPr>
          <p:cNvSpPr txBox="1"/>
          <p:nvPr/>
        </p:nvSpPr>
        <p:spPr>
          <a:xfrm>
            <a:off x="10336621" y="3886457"/>
            <a:ext cx="1122808" cy="276999"/>
          </a:xfrm>
          <a:prstGeom prst="rect">
            <a:avLst/>
          </a:prstGeom>
          <a:solidFill>
            <a:schemeClr val="tx1"/>
          </a:solid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BKG KPI: 7,200</a:t>
            </a:r>
            <a:endParaRPr kumimoji="0" lang="zh-TW" altLang="en-US" sz="12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5" name="文字方塊 4">
            <a:extLst>
              <a:ext uri="{FF2B5EF4-FFF2-40B4-BE49-F238E27FC236}">
                <a16:creationId xmlns:a16="http://schemas.microsoft.com/office/drawing/2014/main" id="{DAB45BE7-5614-48B9-A85E-A7C392B5FF1E}"/>
              </a:ext>
            </a:extLst>
          </p:cNvPr>
          <p:cNvSpPr txBox="1"/>
          <p:nvPr/>
        </p:nvSpPr>
        <p:spPr>
          <a:xfrm>
            <a:off x="89518" y="2980316"/>
            <a:ext cx="1235860" cy="276999"/>
          </a:xfrm>
          <a:prstGeom prst="rect">
            <a:avLst/>
          </a:prstGeom>
          <a:solidFill>
            <a:schemeClr val="tx1">
              <a:lumMod val="95000"/>
              <a:lumOff val="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BKG KPI: 10,000 </a:t>
            </a:r>
            <a:endParaRPr kumimoji="0" lang="zh-TW" altLang="en-US" sz="12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18" name="文字方塊 17">
            <a:extLst>
              <a:ext uri="{FF2B5EF4-FFF2-40B4-BE49-F238E27FC236}">
                <a16:creationId xmlns:a16="http://schemas.microsoft.com/office/drawing/2014/main" id="{FC18910C-DCFA-4B0C-864E-4178354035E0}"/>
              </a:ext>
            </a:extLst>
          </p:cNvPr>
          <p:cNvSpPr txBox="1"/>
          <p:nvPr/>
        </p:nvSpPr>
        <p:spPr>
          <a:xfrm>
            <a:off x="246331" y="4079105"/>
            <a:ext cx="1079047" cy="276999"/>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B/L KPI: 6,000 </a:t>
            </a:r>
            <a:endParaRPr kumimoji="0" lang="zh-TW" altLang="en-US" sz="12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20" name="文字方塊 13">
            <a:extLst>
              <a:ext uri="{FF2B5EF4-FFF2-40B4-BE49-F238E27FC236}">
                <a16:creationId xmlns:a16="http://schemas.microsoft.com/office/drawing/2014/main" id="{6A8CA0ED-5919-4C58-BC15-DE39B9AFC7C6}"/>
              </a:ext>
            </a:extLst>
          </p:cNvPr>
          <p:cNvSpPr txBox="1"/>
          <p:nvPr/>
        </p:nvSpPr>
        <p:spPr>
          <a:xfrm>
            <a:off x="8978977" y="1953326"/>
            <a:ext cx="2937848" cy="276999"/>
          </a:xfrm>
          <a:prstGeom prst="rect">
            <a:avLst/>
          </a:prstGeom>
          <a:solidFill>
            <a:schemeClr val="bg1">
              <a:lumMod val="50000"/>
            </a:schemeClr>
          </a:solid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2024 all trade BKG</a:t>
            </a:r>
            <a:r>
              <a:rPr kumimoji="0" lang="zh-TW" altLang="en-US" sz="12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 </a:t>
            </a:r>
            <a:r>
              <a:rPr kumimoji="0" lang="en-US" altLang="zh-TW" sz="12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KPI achievement : 108%</a:t>
            </a:r>
            <a:endParaRPr kumimoji="0" lang="zh-TW" altLang="en-US" sz="12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21" name="文字方塊 8">
            <a:extLst>
              <a:ext uri="{FF2B5EF4-FFF2-40B4-BE49-F238E27FC236}">
                <a16:creationId xmlns:a16="http://schemas.microsoft.com/office/drawing/2014/main" id="{35F27C71-4F07-4A51-B37F-E44DABB5892F}"/>
              </a:ext>
            </a:extLst>
          </p:cNvPr>
          <p:cNvSpPr txBox="1"/>
          <p:nvPr/>
        </p:nvSpPr>
        <p:spPr>
          <a:xfrm>
            <a:off x="9002626" y="3226827"/>
            <a:ext cx="2920176" cy="276999"/>
          </a:xfrm>
          <a:prstGeom prst="rect">
            <a:avLst/>
          </a:prstGeom>
          <a:solidFill>
            <a:srgbClr val="FF5050"/>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2024 all trade B/L KPI achievement :   67% </a:t>
            </a:r>
            <a:endParaRPr kumimoji="0" lang="zh-TW" altLang="en-US" sz="1200" b="1"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243859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圖表 3">
            <a:extLst>
              <a:ext uri="{FF2B5EF4-FFF2-40B4-BE49-F238E27FC236}">
                <a16:creationId xmlns:a16="http://schemas.microsoft.com/office/drawing/2014/main" id="{AAFBA524-3D2C-44DE-8A96-35C242288D73}"/>
              </a:ext>
            </a:extLst>
          </p:cNvPr>
          <p:cNvGraphicFramePr>
            <a:graphicFrameLocks/>
          </p:cNvGraphicFramePr>
          <p:nvPr/>
        </p:nvGraphicFramePr>
        <p:xfrm>
          <a:off x="1110412" y="1033988"/>
          <a:ext cx="8726214" cy="5037083"/>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群組 4">
            <a:extLst>
              <a:ext uri="{FF2B5EF4-FFF2-40B4-BE49-F238E27FC236}">
                <a16:creationId xmlns:a16="http://schemas.microsoft.com/office/drawing/2014/main" id="{CADF1041-FB5F-41FC-8C1F-FEE95D49FED2}"/>
              </a:ext>
            </a:extLst>
          </p:cNvPr>
          <p:cNvGrpSpPr/>
          <p:nvPr/>
        </p:nvGrpSpPr>
        <p:grpSpPr>
          <a:xfrm>
            <a:off x="0" y="0"/>
            <a:ext cx="4389116" cy="963255"/>
            <a:chOff x="0" y="470"/>
            <a:chExt cx="4389116" cy="963255"/>
          </a:xfrm>
        </p:grpSpPr>
        <p:sp>
          <p:nvSpPr>
            <p:cNvPr id="6" name="矩形: 圓角 5">
              <a:extLst>
                <a:ext uri="{FF2B5EF4-FFF2-40B4-BE49-F238E27FC236}">
                  <a16:creationId xmlns:a16="http://schemas.microsoft.com/office/drawing/2014/main" id="{9A82970F-18C5-468C-90AE-73D7BD397F36}"/>
                </a:ext>
              </a:extLst>
            </p:cNvPr>
            <p:cNvSpPr/>
            <p:nvPr/>
          </p:nvSpPr>
          <p:spPr>
            <a:xfrm>
              <a:off x="0" y="470"/>
              <a:ext cx="4389116" cy="963255"/>
            </a:xfrm>
            <a:prstGeom prst="roundRect">
              <a:avLst/>
            </a:prstGeom>
            <a:solidFill>
              <a:schemeClr val="accent6">
                <a:lumMod val="75000"/>
              </a:schemeClr>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sp>
        <p:sp>
          <p:nvSpPr>
            <p:cNvPr id="7" name="矩形: 圓角 4">
              <a:extLst>
                <a:ext uri="{FF2B5EF4-FFF2-40B4-BE49-F238E27FC236}">
                  <a16:creationId xmlns:a16="http://schemas.microsoft.com/office/drawing/2014/main" id="{EFAE6A09-5BA1-4CFE-8F97-EE7B4CE3780B}"/>
                </a:ext>
              </a:extLst>
            </p:cNvPr>
            <p:cNvSpPr txBox="1"/>
            <p:nvPr/>
          </p:nvSpPr>
          <p:spPr>
            <a:xfrm>
              <a:off x="47022" y="47492"/>
              <a:ext cx="4295072" cy="8692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en-US" altLang="zh-TW" sz="4500" b="1" kern="1200" dirty="0">
                  <a:latin typeface="+mj-lt"/>
                  <a:ea typeface="標楷體" panose="03000509000000000000" pitchFamily="65" charset="-120"/>
                </a:rPr>
                <a:t>2024 GreenX</a:t>
              </a:r>
              <a:endParaRPr lang="zh-TW" altLang="en-US" sz="4500" b="1" kern="1200" dirty="0">
                <a:latin typeface="+mj-lt"/>
                <a:ea typeface="標楷體" panose="03000509000000000000" pitchFamily="65" charset="-120"/>
              </a:endParaRPr>
            </a:p>
          </p:txBody>
        </p:sp>
      </p:grpSp>
      <p:grpSp>
        <p:nvGrpSpPr>
          <p:cNvPr id="8" name="群組 7">
            <a:extLst>
              <a:ext uri="{FF2B5EF4-FFF2-40B4-BE49-F238E27FC236}">
                <a16:creationId xmlns:a16="http://schemas.microsoft.com/office/drawing/2014/main" id="{645F0AC6-85D3-490C-BF66-9EE036963177}"/>
              </a:ext>
            </a:extLst>
          </p:cNvPr>
          <p:cNvGrpSpPr/>
          <p:nvPr/>
        </p:nvGrpSpPr>
        <p:grpSpPr>
          <a:xfrm>
            <a:off x="4400666" y="192651"/>
            <a:ext cx="7802874" cy="770604"/>
            <a:chOff x="4389116" y="96797"/>
            <a:chExt cx="7802874" cy="770604"/>
          </a:xfrm>
        </p:grpSpPr>
        <p:sp>
          <p:nvSpPr>
            <p:cNvPr id="9" name="矩形: 圓角化同側角落 8">
              <a:extLst>
                <a:ext uri="{FF2B5EF4-FFF2-40B4-BE49-F238E27FC236}">
                  <a16:creationId xmlns:a16="http://schemas.microsoft.com/office/drawing/2014/main" id="{2A674911-1C54-4ADC-8031-A730EC3FEAAD}"/>
                </a:ext>
              </a:extLst>
            </p:cNvPr>
            <p:cNvSpPr/>
            <p:nvPr/>
          </p:nvSpPr>
          <p:spPr>
            <a:xfrm rot="5400000">
              <a:off x="7905251" y="-3419338"/>
              <a:ext cx="770604" cy="7802874"/>
            </a:xfrm>
            <a:prstGeom prst="round2SameRect">
              <a:avLst/>
            </a:prstGeom>
            <a:solidFill>
              <a:schemeClr val="bg1">
                <a:alpha val="90000"/>
              </a:schemeClr>
            </a:solidFill>
            <a:ln>
              <a:solidFill>
                <a:schemeClr val="bg1">
                  <a:alpha val="90000"/>
                </a:schemeClr>
              </a:solidFill>
            </a:ln>
          </p:spPr>
          <p:style>
            <a:lnRef idx="1">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0" name="矩形: 圓角化同側角落 4">
              <a:extLst>
                <a:ext uri="{FF2B5EF4-FFF2-40B4-BE49-F238E27FC236}">
                  <a16:creationId xmlns:a16="http://schemas.microsoft.com/office/drawing/2014/main" id="{5761A842-4FD4-470A-80C6-327EACC288E1}"/>
                </a:ext>
              </a:extLst>
            </p:cNvPr>
            <p:cNvSpPr txBox="1"/>
            <p:nvPr/>
          </p:nvSpPr>
          <p:spPr>
            <a:xfrm>
              <a:off x="4389116" y="134415"/>
              <a:ext cx="7765256" cy="6953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85750" lvl="1" indent="-285750" algn="l" defTabSz="1600200">
                <a:lnSpc>
                  <a:spcPct val="90000"/>
                </a:lnSpc>
                <a:spcBef>
                  <a:spcPct val="0"/>
                </a:spcBef>
                <a:spcAft>
                  <a:spcPct val="15000"/>
                </a:spcAft>
                <a:buChar char="•"/>
              </a:pPr>
              <a:r>
                <a:rPr lang="en-US" altLang="zh-TW" sz="3600" kern="1200" dirty="0">
                  <a:solidFill>
                    <a:srgbClr val="337357"/>
                  </a:solidFill>
                  <a:latin typeface="+mj-lt"/>
                  <a:ea typeface="標楷體" panose="03000509000000000000" pitchFamily="65" charset="-120"/>
                </a:rPr>
                <a:t>Booking</a:t>
              </a:r>
              <a:r>
                <a:rPr lang="zh-TW" altLang="en-US" sz="3600" kern="1200" dirty="0">
                  <a:solidFill>
                    <a:srgbClr val="337357"/>
                  </a:solidFill>
                  <a:latin typeface="+mj-lt"/>
                  <a:ea typeface="標楷體" panose="03000509000000000000" pitchFamily="65" charset="-120"/>
                </a:rPr>
                <a:t> </a:t>
              </a:r>
              <a:r>
                <a:rPr lang="en-US" altLang="zh-TW" sz="3600" kern="1200" dirty="0">
                  <a:solidFill>
                    <a:srgbClr val="337357"/>
                  </a:solidFill>
                  <a:latin typeface="+mj-lt"/>
                  <a:ea typeface="標楷體" panose="03000509000000000000" pitchFamily="65" charset="-120"/>
                </a:rPr>
                <a:t>and Actual B/L Performance</a:t>
              </a:r>
              <a:endParaRPr lang="zh-TW" altLang="en-US" sz="3600" kern="1200" dirty="0">
                <a:solidFill>
                  <a:srgbClr val="337357"/>
                </a:solidFill>
                <a:latin typeface="+mj-lt"/>
                <a:ea typeface="標楷體" panose="03000509000000000000" pitchFamily="65" charset="-120"/>
              </a:endParaRPr>
            </a:p>
          </p:txBody>
        </p:sp>
      </p:grpSp>
      <p:sp>
        <p:nvSpPr>
          <p:cNvPr id="11" name="文字方塊 9">
            <a:extLst>
              <a:ext uri="{FF2B5EF4-FFF2-40B4-BE49-F238E27FC236}">
                <a16:creationId xmlns:a16="http://schemas.microsoft.com/office/drawing/2014/main" id="{09F47327-8B9F-458B-A1B3-77EE30673D50}"/>
              </a:ext>
            </a:extLst>
          </p:cNvPr>
          <p:cNvSpPr txBox="1"/>
          <p:nvPr/>
        </p:nvSpPr>
        <p:spPr>
          <a:xfrm>
            <a:off x="1165342" y="6203664"/>
            <a:ext cx="9016220" cy="461685"/>
          </a:xfrm>
          <a:prstGeom prst="rect">
            <a:avLst/>
          </a:prstGeom>
          <a:solidFill>
            <a:srgbClr val="337357"/>
          </a:solid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white"/>
                </a:solidFill>
                <a:effectLst/>
                <a:uLnTx/>
                <a:uFillTx/>
                <a:latin typeface="Calibri" panose="020F0502020204030204" pitchFamily="34" charset="0"/>
                <a:ea typeface="新細明體" panose="02020500000000000000" pitchFamily="18" charset="-120"/>
                <a:cs typeface="Calibri" panose="020F0502020204030204" pitchFamily="34" charset="0"/>
              </a:rPr>
              <a:t>2024</a:t>
            </a:r>
            <a:endParaRPr kumimoji="0" lang="zh-TW" altLang="en-US" sz="2400" b="1" i="0" u="none" strike="noStrike" kern="1200" cap="none" spc="0" normalizeH="0" baseline="0" noProof="0" dirty="0">
              <a:ln>
                <a:noFill/>
              </a:ln>
              <a:solidFill>
                <a:prstClr val="white"/>
              </a:solidFill>
              <a:effectLst/>
              <a:uLnTx/>
              <a:uFillTx/>
              <a:latin typeface="Calibri" panose="020F0502020204030204" pitchFamily="34" charset="0"/>
              <a:ea typeface="新細明體" panose="02020500000000000000" pitchFamily="18" charset="-120"/>
              <a:cs typeface="Calibri" panose="020F0502020204030204" pitchFamily="34" charset="0"/>
            </a:endParaRPr>
          </a:p>
        </p:txBody>
      </p:sp>
      <p:sp>
        <p:nvSpPr>
          <p:cNvPr id="13" name="文字方塊 12">
            <a:extLst>
              <a:ext uri="{FF2B5EF4-FFF2-40B4-BE49-F238E27FC236}">
                <a16:creationId xmlns:a16="http://schemas.microsoft.com/office/drawing/2014/main" id="{CFD99367-B489-4C68-A2EB-0B60711CAC0B}"/>
              </a:ext>
            </a:extLst>
          </p:cNvPr>
          <p:cNvSpPr txBox="1"/>
          <p:nvPr/>
        </p:nvSpPr>
        <p:spPr>
          <a:xfrm>
            <a:off x="148354" y="2704420"/>
            <a:ext cx="1487034" cy="276999"/>
          </a:xfrm>
          <a:prstGeom prst="rect">
            <a:avLst/>
          </a:prstGeom>
          <a:solidFill>
            <a:schemeClr val="tx1">
              <a:lumMod val="95000"/>
              <a:lumOff val="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LAD BKG KPI: 1,100 </a:t>
            </a:r>
            <a:endParaRPr kumimoji="0" lang="zh-TW" altLang="en-US" sz="12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cxnSp>
        <p:nvCxnSpPr>
          <p:cNvPr id="14" name="直線接點 13">
            <a:extLst>
              <a:ext uri="{FF2B5EF4-FFF2-40B4-BE49-F238E27FC236}">
                <a16:creationId xmlns:a16="http://schemas.microsoft.com/office/drawing/2014/main" id="{DE94863E-03DA-4420-8F60-27FBC4949EAF}"/>
              </a:ext>
            </a:extLst>
          </p:cNvPr>
          <p:cNvCxnSpPr>
            <a:cxnSpLocks/>
          </p:cNvCxnSpPr>
          <p:nvPr/>
        </p:nvCxnSpPr>
        <p:spPr>
          <a:xfrm>
            <a:off x="1629618" y="2842920"/>
            <a:ext cx="7687803" cy="0"/>
          </a:xfrm>
          <a:prstGeom prst="line">
            <a:avLst/>
          </a:prstGeom>
          <a:ln w="28575">
            <a:solidFill>
              <a:schemeClr val="tx1"/>
            </a:solidFill>
            <a:prstDash val="sysDot"/>
          </a:ln>
        </p:spPr>
        <p:style>
          <a:lnRef idx="3">
            <a:schemeClr val="accent6"/>
          </a:lnRef>
          <a:fillRef idx="0">
            <a:schemeClr val="accent6"/>
          </a:fillRef>
          <a:effectRef idx="2">
            <a:schemeClr val="accent6"/>
          </a:effectRef>
          <a:fontRef idx="minor">
            <a:schemeClr val="tx1"/>
          </a:fontRef>
        </p:style>
      </p:cxnSp>
      <p:sp>
        <p:nvSpPr>
          <p:cNvPr id="17" name="文字方塊 16">
            <a:extLst>
              <a:ext uri="{FF2B5EF4-FFF2-40B4-BE49-F238E27FC236}">
                <a16:creationId xmlns:a16="http://schemas.microsoft.com/office/drawing/2014/main" id="{87D81E81-A92F-4795-A486-2152E113F91A}"/>
              </a:ext>
            </a:extLst>
          </p:cNvPr>
          <p:cNvSpPr txBox="1"/>
          <p:nvPr/>
        </p:nvSpPr>
        <p:spPr>
          <a:xfrm>
            <a:off x="148354" y="5098785"/>
            <a:ext cx="1487034" cy="276999"/>
          </a:xfrm>
          <a:prstGeom prst="rect">
            <a:avLst/>
          </a:prstGeom>
          <a:solidFill>
            <a:schemeClr val="tx1">
              <a:lumMod val="95000"/>
              <a:lumOff val="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ELA BKG KPI: 150 </a:t>
            </a:r>
            <a:endParaRPr kumimoji="0" lang="zh-TW" altLang="en-US" sz="12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cxnSp>
        <p:nvCxnSpPr>
          <p:cNvPr id="18" name="直線接點 17">
            <a:extLst>
              <a:ext uri="{FF2B5EF4-FFF2-40B4-BE49-F238E27FC236}">
                <a16:creationId xmlns:a16="http://schemas.microsoft.com/office/drawing/2014/main" id="{9976027D-8855-4EA6-A9BA-8102F57AF254}"/>
              </a:ext>
            </a:extLst>
          </p:cNvPr>
          <p:cNvCxnSpPr>
            <a:cxnSpLocks/>
          </p:cNvCxnSpPr>
          <p:nvPr/>
        </p:nvCxnSpPr>
        <p:spPr>
          <a:xfrm>
            <a:off x="1493498" y="5119043"/>
            <a:ext cx="7900637" cy="0"/>
          </a:xfrm>
          <a:prstGeom prst="line">
            <a:avLst/>
          </a:prstGeom>
          <a:ln w="28575">
            <a:solidFill>
              <a:schemeClr val="tx1"/>
            </a:solidFill>
            <a:prstDash val="sysDot"/>
          </a:ln>
        </p:spPr>
        <p:style>
          <a:lnRef idx="3">
            <a:schemeClr val="accent6"/>
          </a:lnRef>
          <a:fillRef idx="0">
            <a:schemeClr val="accent6"/>
          </a:fillRef>
          <a:effectRef idx="2">
            <a:schemeClr val="accent6"/>
          </a:effectRef>
          <a:fontRef idx="minor">
            <a:schemeClr val="tx1"/>
          </a:fontRef>
        </p:style>
      </p:cxnSp>
      <p:sp>
        <p:nvSpPr>
          <p:cNvPr id="19" name="文字方塊 18">
            <a:extLst>
              <a:ext uri="{FF2B5EF4-FFF2-40B4-BE49-F238E27FC236}">
                <a16:creationId xmlns:a16="http://schemas.microsoft.com/office/drawing/2014/main" id="{5D44BDD1-840A-4489-9068-24DD026149B5}"/>
              </a:ext>
            </a:extLst>
          </p:cNvPr>
          <p:cNvSpPr txBox="1"/>
          <p:nvPr/>
        </p:nvSpPr>
        <p:spPr>
          <a:xfrm>
            <a:off x="9712767" y="3826399"/>
            <a:ext cx="1487034" cy="276999"/>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LAD B/L KPI: 660 </a:t>
            </a:r>
            <a:endParaRPr kumimoji="0" lang="zh-TW" altLang="en-US" sz="12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20" name="文字方塊 19">
            <a:extLst>
              <a:ext uri="{FF2B5EF4-FFF2-40B4-BE49-F238E27FC236}">
                <a16:creationId xmlns:a16="http://schemas.microsoft.com/office/drawing/2014/main" id="{B25E2344-EDE9-4847-B9CE-C30E67F20007}"/>
              </a:ext>
            </a:extLst>
          </p:cNvPr>
          <p:cNvSpPr txBox="1"/>
          <p:nvPr/>
        </p:nvSpPr>
        <p:spPr>
          <a:xfrm>
            <a:off x="9712767" y="5194365"/>
            <a:ext cx="1487034" cy="276999"/>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ELA B/L KPI: 90 </a:t>
            </a:r>
            <a:endParaRPr kumimoji="0" lang="zh-TW" altLang="en-US" sz="12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23" name="文字方塊 13">
            <a:extLst>
              <a:ext uri="{FF2B5EF4-FFF2-40B4-BE49-F238E27FC236}">
                <a16:creationId xmlns:a16="http://schemas.microsoft.com/office/drawing/2014/main" id="{9EA43422-4C23-4C82-A319-0659E6A46744}"/>
              </a:ext>
            </a:extLst>
          </p:cNvPr>
          <p:cNvSpPr txBox="1"/>
          <p:nvPr/>
        </p:nvSpPr>
        <p:spPr>
          <a:xfrm>
            <a:off x="7351517" y="786929"/>
            <a:ext cx="4830225" cy="892552"/>
          </a:xfrm>
          <a:prstGeom prst="rect">
            <a:avLst/>
          </a:prstGeom>
          <a:solidFill>
            <a:schemeClr val="tx1">
              <a:lumMod val="95000"/>
              <a:lumOff val="5000"/>
            </a:schemeClr>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3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2024 GreenX Booking ( LAD + ELA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3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1. KPI achievement : 112%  (16,771/15,000)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3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2. Contribute as 15.5% (16,771/108,098) of total GreenX booking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3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3. Achieved 3% YOY increase (16,771/16,335)</a:t>
            </a:r>
            <a:endParaRPr kumimoji="0" lang="zh-TW" altLang="en-US" sz="13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24" name="文字方塊 8">
            <a:extLst>
              <a:ext uri="{FF2B5EF4-FFF2-40B4-BE49-F238E27FC236}">
                <a16:creationId xmlns:a16="http://schemas.microsoft.com/office/drawing/2014/main" id="{99E59F55-0E3B-402A-B8E6-ECA2C67ED3C1}"/>
              </a:ext>
            </a:extLst>
          </p:cNvPr>
          <p:cNvSpPr txBox="1"/>
          <p:nvPr/>
        </p:nvSpPr>
        <p:spPr>
          <a:xfrm>
            <a:off x="7297654" y="2913654"/>
            <a:ext cx="4830225" cy="892552"/>
          </a:xfrm>
          <a:prstGeom prst="rect">
            <a:avLst/>
          </a:prstGeom>
          <a:solidFill>
            <a:srgbClr val="FF0000"/>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300" b="1"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2024 GreenX Actual B/L shipped ( LAD + ELA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300" b="1"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1. KPI achievement : 53%  (4,738/9,000)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300" b="1"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2. Contribute as 11.7% (4,738/40,645) of total GreenX Actual B/L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300" b="1"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rPr>
              <a:t>3. Made 12% YOY decrease (4,738/5,365)</a:t>
            </a:r>
            <a:endParaRPr kumimoji="0" lang="zh-TW" altLang="en-US" sz="1300" b="1"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152273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BF36F3B8-76EB-BE06-2418-9AF3D58C136A}"/>
              </a:ext>
            </a:extLst>
          </p:cNvPr>
          <p:cNvSpPr/>
          <p:nvPr/>
        </p:nvSpPr>
        <p:spPr>
          <a:xfrm>
            <a:off x="0" y="0"/>
            <a:ext cx="12191999"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sp>
      <p:sp>
        <p:nvSpPr>
          <p:cNvPr id="8" name="Freeform 3">
            <a:extLst>
              <a:ext uri="{FF2B5EF4-FFF2-40B4-BE49-F238E27FC236}">
                <a16:creationId xmlns:a16="http://schemas.microsoft.com/office/drawing/2014/main" id="{B6F90309-F239-0619-0848-6F8DC460E188}"/>
              </a:ext>
            </a:extLst>
          </p:cNvPr>
          <p:cNvSpPr/>
          <p:nvPr/>
        </p:nvSpPr>
        <p:spPr>
          <a:xfrm rot="5400000">
            <a:off x="5166360" y="-167640"/>
            <a:ext cx="6441440" cy="7609840"/>
          </a:xfrm>
          <a:custGeom>
            <a:avLst/>
            <a:gdLst/>
            <a:ahLst/>
            <a:cxnLst/>
            <a:rect l="l" t="t" r="r" b="b"/>
            <a:pathLst>
              <a:path w="19411500" h="17540937">
                <a:moveTo>
                  <a:pt x="0" y="0"/>
                </a:moveTo>
                <a:lnTo>
                  <a:pt x="19411501" y="0"/>
                </a:lnTo>
                <a:lnTo>
                  <a:pt x="19411501" y="17540938"/>
                </a:lnTo>
                <a:lnTo>
                  <a:pt x="0" y="17540938"/>
                </a:lnTo>
                <a:lnTo>
                  <a:pt x="0" y="0"/>
                </a:lnTo>
                <a:close/>
              </a:path>
            </a:pathLst>
          </a:custGeom>
          <a:blipFill>
            <a:blip r:embed="rId4">
              <a:extLst>
                <a:ext uri="{96DAC541-7B7A-43D3-8B79-37D633B846F1}">
                  <asvg:svgBlip xmlns:asvg="http://schemas.microsoft.com/office/drawing/2016/SVG/main" r:embed="rId5"/>
                </a:ext>
              </a:extLst>
            </a:blip>
            <a:stretch>
              <a:fillRect t="-358948" r="-67482"/>
            </a:stretch>
          </a:blipFill>
        </p:spPr>
      </p:sp>
      <p:sp>
        <p:nvSpPr>
          <p:cNvPr id="2" name="橢圓 1">
            <a:extLst>
              <a:ext uri="{FF2B5EF4-FFF2-40B4-BE49-F238E27FC236}">
                <a16:creationId xmlns:a16="http://schemas.microsoft.com/office/drawing/2014/main" id="{ED07E0CB-9791-90B4-C0E9-31757025366A}"/>
              </a:ext>
            </a:extLst>
          </p:cNvPr>
          <p:cNvSpPr/>
          <p:nvPr/>
        </p:nvSpPr>
        <p:spPr>
          <a:xfrm>
            <a:off x="7576181" y="1884448"/>
            <a:ext cx="3375660" cy="3375660"/>
          </a:xfrm>
          <a:prstGeom prst="ellipse">
            <a:avLst/>
          </a:prstGeom>
          <a:solidFill>
            <a:srgbClr val="009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橢圓 4">
            <a:extLst>
              <a:ext uri="{FF2B5EF4-FFF2-40B4-BE49-F238E27FC236}">
                <a16:creationId xmlns:a16="http://schemas.microsoft.com/office/drawing/2014/main" id="{121D7CDE-85C5-69CE-D4AC-FC18A9065825}"/>
              </a:ext>
            </a:extLst>
          </p:cNvPr>
          <p:cNvSpPr/>
          <p:nvPr/>
        </p:nvSpPr>
        <p:spPr>
          <a:xfrm>
            <a:off x="6814962" y="1970177"/>
            <a:ext cx="1458823" cy="1458823"/>
          </a:xfrm>
          <a:prstGeom prst="ellipse">
            <a:avLst/>
          </a:prstGeom>
          <a:solidFill>
            <a:srgbClr val="8BC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拱形 5">
            <a:extLst>
              <a:ext uri="{FF2B5EF4-FFF2-40B4-BE49-F238E27FC236}">
                <a16:creationId xmlns:a16="http://schemas.microsoft.com/office/drawing/2014/main" id="{69F09915-091F-CC2E-246F-43510B31BC92}"/>
              </a:ext>
            </a:extLst>
          </p:cNvPr>
          <p:cNvSpPr/>
          <p:nvPr/>
        </p:nvSpPr>
        <p:spPr>
          <a:xfrm rot="4843051">
            <a:off x="7097627" y="1416204"/>
            <a:ext cx="4304553" cy="4304553"/>
          </a:xfrm>
          <a:prstGeom prst="blockArc">
            <a:avLst>
              <a:gd name="adj1" fmla="val 10166334"/>
              <a:gd name="adj2" fmla="val 21101718"/>
              <a:gd name="adj3" fmla="val 10781"/>
            </a:avLst>
          </a:prstGeom>
          <a:solidFill>
            <a:srgbClr val="174D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 name="文字方塊 2">
            <a:extLst>
              <a:ext uri="{FF2B5EF4-FFF2-40B4-BE49-F238E27FC236}">
                <a16:creationId xmlns:a16="http://schemas.microsoft.com/office/drawing/2014/main" id="{1A821411-33BA-9A5D-C12A-5F84A086D9AC}"/>
              </a:ext>
            </a:extLst>
          </p:cNvPr>
          <p:cNvSpPr txBox="1"/>
          <p:nvPr/>
        </p:nvSpPr>
        <p:spPr>
          <a:xfrm>
            <a:off x="1634087" y="6108327"/>
            <a:ext cx="962123" cy="261610"/>
          </a:xfrm>
          <a:prstGeom prst="rect">
            <a:avLst/>
          </a:prstGeom>
          <a:noFill/>
        </p:spPr>
        <p:txBody>
          <a:bodyPr wrap="none" rtlCol="0">
            <a:spAutoFit/>
          </a:bodyPr>
          <a:lstStyle/>
          <a:p>
            <a:r>
              <a:rPr lang="en-US" altLang="zh-TW" sz="1100" dirty="0">
                <a:solidFill>
                  <a:schemeClr val="bg1"/>
                </a:solidFill>
                <a:latin typeface="微軟正黑體" panose="020B0604030504040204" pitchFamily="34" charset="-120"/>
                <a:ea typeface="微軟正黑體" panose="020B0604030504040204" pitchFamily="34" charset="-120"/>
              </a:rPr>
              <a:t>Source: IMF</a:t>
            </a:r>
            <a:endParaRPr lang="zh-TW" altLang="en-US" sz="1100" dirty="0">
              <a:solidFill>
                <a:schemeClr val="bg1"/>
              </a:solidFill>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F395AE74-89B8-282E-8B68-7CDF3F50E73D}"/>
              </a:ext>
            </a:extLst>
          </p:cNvPr>
          <p:cNvSpPr txBox="1"/>
          <p:nvPr/>
        </p:nvSpPr>
        <p:spPr>
          <a:xfrm>
            <a:off x="8273785" y="3002461"/>
            <a:ext cx="2275840" cy="1107996"/>
          </a:xfrm>
          <a:prstGeom prst="rect">
            <a:avLst/>
          </a:prstGeom>
          <a:noFill/>
        </p:spPr>
        <p:txBody>
          <a:bodyPr wrap="square" rtlCol="0">
            <a:spAutoFit/>
          </a:bodyPr>
          <a:lstStyle/>
          <a:p>
            <a:r>
              <a:rPr lang="en-US" altLang="zh-TW" sz="6600" b="1" dirty="0">
                <a:solidFill>
                  <a:schemeClr val="bg1"/>
                </a:solidFill>
                <a:latin typeface="Bahnschrift SemiBold SemiConden" panose="020B0502040204020203" pitchFamily="34" charset="0"/>
                <a:ea typeface="微軟正黑體" panose="020B0604030504040204" pitchFamily="34" charset="-120"/>
              </a:rPr>
              <a:t>Topics</a:t>
            </a:r>
            <a:endParaRPr lang="en-US" altLang="zh-TW" sz="5400" b="1" dirty="0">
              <a:solidFill>
                <a:schemeClr val="bg1"/>
              </a:solidFill>
              <a:latin typeface="Bahnschrift SemiBold SemiConden" panose="020B0502040204020203" pitchFamily="34" charset="0"/>
              <a:ea typeface="微軟正黑體" panose="020B0604030504040204" pitchFamily="34" charset="-120"/>
            </a:endParaRPr>
          </a:p>
        </p:txBody>
      </p:sp>
      <p:sp>
        <p:nvSpPr>
          <p:cNvPr id="11" name="內容版面配置區 10">
            <a:extLst>
              <a:ext uri="{FF2B5EF4-FFF2-40B4-BE49-F238E27FC236}">
                <a16:creationId xmlns:a16="http://schemas.microsoft.com/office/drawing/2014/main" id="{0CAACE97-5E1B-46F7-80EE-E98EC0E784A3}"/>
              </a:ext>
            </a:extLst>
          </p:cNvPr>
          <p:cNvSpPr>
            <a:spLocks noGrp="1"/>
          </p:cNvSpPr>
          <p:nvPr>
            <p:ph idx="1"/>
          </p:nvPr>
        </p:nvSpPr>
        <p:spPr>
          <a:xfrm>
            <a:off x="653616" y="1268926"/>
            <a:ext cx="6988934" cy="4351338"/>
          </a:xfrm>
        </p:spPr>
        <p:txBody>
          <a:bodyPr>
            <a:normAutofit lnSpcReduction="10000"/>
          </a:bodyPr>
          <a:lstStyle/>
          <a:p>
            <a:pPr>
              <a:lnSpc>
                <a:spcPct val="150000"/>
              </a:lnSpc>
            </a:pPr>
            <a:r>
              <a:rPr lang="en-US" altLang="zh-TW" dirty="0">
                <a:solidFill>
                  <a:srgbClr val="009E9A"/>
                </a:solidFill>
                <a:latin typeface="Bahnschrift SemiBold SemiConden" panose="020B0502040204020203" pitchFamily="34" charset="0"/>
              </a:rPr>
              <a:t>World Economic Outlook</a:t>
            </a:r>
          </a:p>
          <a:p>
            <a:pPr>
              <a:lnSpc>
                <a:spcPct val="150000"/>
              </a:lnSpc>
            </a:pPr>
            <a:r>
              <a:rPr lang="en-US" altLang="zh-TW" dirty="0">
                <a:solidFill>
                  <a:srgbClr val="009E9A"/>
                </a:solidFill>
                <a:latin typeface="Bahnschrift SemiBold SemiConden" panose="020B0502040204020203" pitchFamily="34" charset="0"/>
              </a:rPr>
              <a:t>Reshuffle of Alliances</a:t>
            </a:r>
          </a:p>
          <a:p>
            <a:pPr>
              <a:lnSpc>
                <a:spcPct val="150000"/>
              </a:lnSpc>
            </a:pPr>
            <a:r>
              <a:rPr lang="en-US" altLang="zh-TW" dirty="0">
                <a:solidFill>
                  <a:srgbClr val="009E9A"/>
                </a:solidFill>
                <a:latin typeface="Bahnschrift SemiBold SemiConden" panose="020B0502040204020203" pitchFamily="34" charset="0"/>
              </a:rPr>
              <a:t>Evergreen Fleet Development vs. Market</a:t>
            </a:r>
          </a:p>
          <a:p>
            <a:pPr>
              <a:lnSpc>
                <a:spcPct val="150000"/>
              </a:lnSpc>
            </a:pPr>
            <a:r>
              <a:rPr lang="en-US" altLang="zh-TW" dirty="0">
                <a:solidFill>
                  <a:srgbClr val="009E9A"/>
                </a:solidFill>
                <a:latin typeface="Bahnschrift SemiBold SemiConden" panose="020B0502040204020203" pitchFamily="34" charset="0"/>
              </a:rPr>
              <a:t>Decarbonation (Score &amp; Certification)</a:t>
            </a:r>
          </a:p>
          <a:p>
            <a:pPr>
              <a:lnSpc>
                <a:spcPct val="150000"/>
              </a:lnSpc>
            </a:pPr>
            <a:r>
              <a:rPr lang="en-US" altLang="zh-TW" dirty="0">
                <a:solidFill>
                  <a:srgbClr val="009E9A"/>
                </a:solidFill>
                <a:latin typeface="Bahnschrift SemiBold SemiConden" panose="020B0502040204020203" pitchFamily="34" charset="0"/>
              </a:rPr>
              <a:t>IOT (Internet of Thing)</a:t>
            </a:r>
          </a:p>
          <a:p>
            <a:pPr>
              <a:lnSpc>
                <a:spcPct val="150000"/>
              </a:lnSpc>
            </a:pPr>
            <a:r>
              <a:rPr lang="en-US" altLang="zh-TW" dirty="0">
                <a:solidFill>
                  <a:srgbClr val="009E9A"/>
                </a:solidFill>
                <a:latin typeface="Bahnschrift SemiBold SemiConden" panose="020B0502040204020203" pitchFamily="34" charset="0"/>
              </a:rPr>
              <a:t>MTA</a:t>
            </a:r>
            <a:r>
              <a:rPr lang="zh-TW" altLang="en-US" dirty="0">
                <a:solidFill>
                  <a:srgbClr val="009E9A"/>
                </a:solidFill>
                <a:latin typeface="Bahnschrift SemiBold SemiConden" panose="020B0502040204020203" pitchFamily="34" charset="0"/>
              </a:rPr>
              <a:t> </a:t>
            </a:r>
            <a:r>
              <a:rPr lang="en-US" altLang="zh-TW" dirty="0">
                <a:solidFill>
                  <a:srgbClr val="009E9A"/>
                </a:solidFill>
                <a:latin typeface="Bahnschrift SemiBold SemiConden" panose="020B0502040204020203" pitchFamily="34" charset="0"/>
              </a:rPr>
              <a:t>&amp;</a:t>
            </a:r>
            <a:r>
              <a:rPr lang="zh-TW" altLang="en-US" dirty="0">
                <a:solidFill>
                  <a:srgbClr val="009E9A"/>
                </a:solidFill>
                <a:latin typeface="Bahnschrift SemiBold SemiConden" panose="020B0502040204020203" pitchFamily="34" charset="0"/>
              </a:rPr>
              <a:t> </a:t>
            </a:r>
            <a:r>
              <a:rPr lang="en-US" altLang="zh-TW" dirty="0">
                <a:solidFill>
                  <a:srgbClr val="009E9A"/>
                </a:solidFill>
                <a:latin typeface="Bahnschrift SemiBold SemiConden" panose="020B0502040204020203" pitchFamily="34" charset="0"/>
              </a:rPr>
              <a:t>Green X</a:t>
            </a:r>
          </a:p>
          <a:p>
            <a:endParaRPr lang="en-US" altLang="zh-TW" dirty="0">
              <a:solidFill>
                <a:srgbClr val="009E9A"/>
              </a:solidFill>
              <a:latin typeface="Bahnschrift SemiBold SemiConden" panose="020B0502040204020203" pitchFamily="34" charset="0"/>
            </a:endParaRPr>
          </a:p>
          <a:p>
            <a:endParaRPr lang="en-US" altLang="zh-TW" dirty="0">
              <a:solidFill>
                <a:srgbClr val="009E9A"/>
              </a:solidFill>
              <a:latin typeface="Bahnschrift SemiBold SemiConden" panose="020B0502040204020203" pitchFamily="34" charset="0"/>
            </a:endParaRPr>
          </a:p>
          <a:p>
            <a:endParaRPr lang="en-US" altLang="zh-TW" dirty="0">
              <a:solidFill>
                <a:srgbClr val="009E9A"/>
              </a:solidFill>
              <a:latin typeface="Bahnschrift SemiBold SemiConden" panose="020B0502040204020203" pitchFamily="34" charset="0"/>
            </a:endParaRPr>
          </a:p>
          <a:p>
            <a:endParaRPr lang="zh-TW" altLang="en-US" dirty="0">
              <a:solidFill>
                <a:srgbClr val="009E9A"/>
              </a:solidFill>
              <a:latin typeface="Bahnschrift SemiBold SemiConden" panose="020B0502040204020203" pitchFamily="34" charset="0"/>
            </a:endParaRPr>
          </a:p>
        </p:txBody>
      </p:sp>
      <p:sp>
        <p:nvSpPr>
          <p:cNvPr id="4" name="投影片編號版面配置區 3">
            <a:extLst>
              <a:ext uri="{FF2B5EF4-FFF2-40B4-BE49-F238E27FC236}">
                <a16:creationId xmlns:a16="http://schemas.microsoft.com/office/drawing/2014/main" id="{1C90EED1-49E4-A9D2-FF8E-914EBA4A69C4}"/>
              </a:ext>
            </a:extLst>
          </p:cNvPr>
          <p:cNvSpPr>
            <a:spLocks noGrp="1"/>
          </p:cNvSpPr>
          <p:nvPr>
            <p:ph type="sldNum" sz="quarter" idx="12"/>
          </p:nvPr>
        </p:nvSpPr>
        <p:spPr/>
        <p:txBody>
          <a:bodyPr/>
          <a:lstStyle/>
          <a:p>
            <a:fld id="{D797EE72-3C49-4BAA-B414-ED607141EC72}" type="slidenum">
              <a:rPr lang="zh-TW" altLang="en-US" smtClean="0"/>
              <a:t>2</a:t>
            </a:fld>
            <a:endParaRPr lang="zh-TW" altLang="en-US" dirty="0"/>
          </a:p>
        </p:txBody>
      </p:sp>
    </p:spTree>
    <p:extLst>
      <p:ext uri="{BB962C8B-B14F-4D97-AF65-F5344CB8AC3E}">
        <p14:creationId xmlns:p14="http://schemas.microsoft.com/office/powerpoint/2010/main" val="2393589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平行四邊形 7">
            <a:extLst>
              <a:ext uri="{FF2B5EF4-FFF2-40B4-BE49-F238E27FC236}">
                <a16:creationId xmlns:a16="http://schemas.microsoft.com/office/drawing/2014/main" id="{801E051B-13D6-4272-8B75-D25678DE6522}"/>
              </a:ext>
            </a:extLst>
          </p:cNvPr>
          <p:cNvSpPr/>
          <p:nvPr/>
        </p:nvSpPr>
        <p:spPr>
          <a:xfrm>
            <a:off x="8476712" y="0"/>
            <a:ext cx="3057524" cy="6858000"/>
          </a:xfrm>
          <a:prstGeom prst="parallelogram">
            <a:avLst>
              <a:gd name="adj" fmla="val 66830"/>
            </a:avLst>
          </a:prstGeom>
          <a:solidFill>
            <a:srgbClr val="93C8B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流程圖: 人工輸入 6">
            <a:extLst>
              <a:ext uri="{FF2B5EF4-FFF2-40B4-BE49-F238E27FC236}">
                <a16:creationId xmlns:a16="http://schemas.microsoft.com/office/drawing/2014/main" id="{CB522D68-C919-4421-B831-D4187F032325}"/>
              </a:ext>
            </a:extLst>
          </p:cNvPr>
          <p:cNvSpPr/>
          <p:nvPr/>
        </p:nvSpPr>
        <p:spPr>
          <a:xfrm rot="16200000" flipV="1">
            <a:off x="1563980" y="-1563981"/>
            <a:ext cx="6869481" cy="9997443"/>
          </a:xfrm>
          <a:prstGeom prst="flowChartManualInput">
            <a:avLst/>
          </a:prstGeom>
          <a:solidFill>
            <a:srgbClr val="00808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312FE0EC-B68A-479A-886D-2EC02ECE91A6}"/>
              </a:ext>
            </a:extLst>
          </p:cNvPr>
          <p:cNvSpPr txBox="1"/>
          <p:nvPr/>
        </p:nvSpPr>
        <p:spPr>
          <a:xfrm>
            <a:off x="533400" y="469231"/>
            <a:ext cx="6228644" cy="669414"/>
          </a:xfrm>
          <a:prstGeom prst="rect">
            <a:avLst/>
          </a:prstGeom>
          <a:noFill/>
        </p:spPr>
        <p:txBody>
          <a:bodyPr wrap="square" rtlCol="0">
            <a:spAutoFit/>
          </a:bodyPr>
          <a:lstStyle/>
          <a:p>
            <a:pPr defTabSz="1218987">
              <a:lnSpc>
                <a:spcPts val="4500"/>
              </a:lnSpc>
            </a:pPr>
            <a:r>
              <a:rPr lang="en-US" altLang="zh-TW" sz="4000" b="1" dirty="0">
                <a:solidFill>
                  <a:srgbClr val="5FDAC5">
                    <a:lumMod val="20000"/>
                    <a:lumOff val="80000"/>
                  </a:srgbClr>
                </a:solidFill>
                <a:latin typeface="微軟正黑體" panose="020B0604030504040204" pitchFamily="34" charset="-120"/>
                <a:ea typeface="微軟正黑體" panose="020B0604030504040204" pitchFamily="34" charset="-120"/>
              </a:rPr>
              <a:t>Business</a:t>
            </a:r>
            <a:r>
              <a:rPr lang="zh-TW" altLang="en-US" sz="4000" b="1" dirty="0">
                <a:solidFill>
                  <a:srgbClr val="5FDAC5">
                    <a:lumMod val="20000"/>
                    <a:lumOff val="80000"/>
                  </a:srgbClr>
                </a:solidFill>
                <a:latin typeface="微軟正黑體" panose="020B0604030504040204" pitchFamily="34" charset="-120"/>
                <a:ea typeface="微軟正黑體" panose="020B0604030504040204" pitchFamily="34" charset="-120"/>
              </a:rPr>
              <a:t> </a:t>
            </a:r>
            <a:r>
              <a:rPr lang="en-US" altLang="zh-TW" sz="4000" b="1" dirty="0">
                <a:solidFill>
                  <a:srgbClr val="5FDAC5">
                    <a:lumMod val="20000"/>
                    <a:lumOff val="80000"/>
                  </a:srgbClr>
                </a:solidFill>
                <a:latin typeface="微軟正黑體" panose="020B0604030504040204" pitchFamily="34" charset="-120"/>
                <a:ea typeface="微軟正黑體" panose="020B0604030504040204" pitchFamily="34" charset="-120"/>
              </a:rPr>
              <a:t>Development</a:t>
            </a:r>
          </a:p>
        </p:txBody>
      </p:sp>
      <p:pic>
        <p:nvPicPr>
          <p:cNvPr id="14" name="Picture 40">
            <a:extLst>
              <a:ext uri="{FF2B5EF4-FFF2-40B4-BE49-F238E27FC236}">
                <a16:creationId xmlns:a16="http://schemas.microsoft.com/office/drawing/2014/main" id="{F8FD215F-3C68-4195-ADA3-C5A3CB22BA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01400" y="304801"/>
            <a:ext cx="665670" cy="590915"/>
          </a:xfrm>
          <a:prstGeom prst="rect">
            <a:avLst/>
          </a:prstGeom>
        </p:spPr>
      </p:pic>
      <p:pic>
        <p:nvPicPr>
          <p:cNvPr id="15" name="圖片 14">
            <a:extLst>
              <a:ext uri="{FF2B5EF4-FFF2-40B4-BE49-F238E27FC236}">
                <a16:creationId xmlns:a16="http://schemas.microsoft.com/office/drawing/2014/main" id="{566FB817-C538-4DFC-AA07-560718EA0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532804"/>
            <a:ext cx="3057525" cy="4081953"/>
          </a:xfrm>
          <a:prstGeom prst="rect">
            <a:avLst/>
          </a:prstGeom>
          <a:ln>
            <a:noFill/>
          </a:ln>
          <a:effectLst>
            <a:outerShdw blurRad="292100" dist="139700" dir="2700000" algn="tl" rotWithShape="0">
              <a:srgbClr val="333333">
                <a:alpha val="65000"/>
              </a:srgbClr>
            </a:outerShdw>
          </a:effectLst>
        </p:spPr>
      </p:pic>
      <p:pic>
        <p:nvPicPr>
          <p:cNvPr id="18" name="圖片 17">
            <a:extLst>
              <a:ext uri="{FF2B5EF4-FFF2-40B4-BE49-F238E27FC236}">
                <a16:creationId xmlns:a16="http://schemas.microsoft.com/office/drawing/2014/main" id="{135CCD7F-5E86-4161-8372-F1DD584A4A96}"/>
              </a:ext>
            </a:extLst>
          </p:cNvPr>
          <p:cNvPicPr>
            <a:picLocks noChangeAspect="1"/>
          </p:cNvPicPr>
          <p:nvPr/>
        </p:nvPicPr>
        <p:blipFill>
          <a:blip r:embed="rId5"/>
          <a:stretch>
            <a:fillRect/>
          </a:stretch>
        </p:blipFill>
        <p:spPr>
          <a:xfrm>
            <a:off x="3937178" y="1548045"/>
            <a:ext cx="3174497" cy="4081952"/>
          </a:xfrm>
          <a:prstGeom prst="rect">
            <a:avLst/>
          </a:prstGeom>
          <a:ln>
            <a:noFill/>
          </a:ln>
          <a:effectLst>
            <a:outerShdw blurRad="292100" dist="139700" dir="2700000" algn="tl" rotWithShape="0">
              <a:srgbClr val="333333">
                <a:alpha val="65000"/>
              </a:srgbClr>
            </a:outerShdw>
          </a:effectLst>
        </p:spPr>
      </p:pic>
      <p:pic>
        <p:nvPicPr>
          <p:cNvPr id="19" name="圖片 18">
            <a:extLst>
              <a:ext uri="{FF2B5EF4-FFF2-40B4-BE49-F238E27FC236}">
                <a16:creationId xmlns:a16="http://schemas.microsoft.com/office/drawing/2014/main" id="{A5A2D9CA-899E-4812-B50B-3E5024F6BA3B}"/>
              </a:ext>
            </a:extLst>
          </p:cNvPr>
          <p:cNvPicPr>
            <a:picLocks noChangeAspect="1"/>
          </p:cNvPicPr>
          <p:nvPr/>
        </p:nvPicPr>
        <p:blipFill>
          <a:blip r:embed="rId6"/>
          <a:stretch>
            <a:fillRect/>
          </a:stretch>
        </p:blipFill>
        <p:spPr>
          <a:xfrm>
            <a:off x="7457928" y="1532803"/>
            <a:ext cx="4200672" cy="40964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5746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流程圖: 人工輸入 25">
            <a:extLst>
              <a:ext uri="{FF2B5EF4-FFF2-40B4-BE49-F238E27FC236}">
                <a16:creationId xmlns:a16="http://schemas.microsoft.com/office/drawing/2014/main" id="{6418174F-B97A-44CA-A033-195E0A14154D}"/>
              </a:ext>
            </a:extLst>
          </p:cNvPr>
          <p:cNvSpPr/>
          <p:nvPr/>
        </p:nvSpPr>
        <p:spPr>
          <a:xfrm rot="16200000" flipV="1">
            <a:off x="2150753" y="-2150754"/>
            <a:ext cx="6869481" cy="11170989"/>
          </a:xfrm>
          <a:prstGeom prst="flowChartManualInput">
            <a:avLst/>
          </a:prstGeom>
          <a:solidFill>
            <a:srgbClr val="00808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312FE0EC-B68A-479A-886D-2EC02ECE91A6}"/>
              </a:ext>
            </a:extLst>
          </p:cNvPr>
          <p:cNvSpPr txBox="1"/>
          <p:nvPr/>
        </p:nvSpPr>
        <p:spPr>
          <a:xfrm>
            <a:off x="381000" y="380551"/>
            <a:ext cx="5715000" cy="669414"/>
          </a:xfrm>
          <a:prstGeom prst="rect">
            <a:avLst/>
          </a:prstGeom>
          <a:noFill/>
        </p:spPr>
        <p:txBody>
          <a:bodyPr wrap="square" rtlCol="0">
            <a:spAutoFit/>
          </a:bodyPr>
          <a:lstStyle/>
          <a:p>
            <a:pPr defTabSz="1218987">
              <a:lnSpc>
                <a:spcPts val="4500"/>
              </a:lnSpc>
            </a:pPr>
            <a:r>
              <a:rPr lang="en-US" altLang="zh-TW" sz="4000" b="1" dirty="0">
                <a:solidFill>
                  <a:srgbClr val="5FDAC5">
                    <a:lumMod val="20000"/>
                    <a:lumOff val="80000"/>
                  </a:srgbClr>
                </a:solidFill>
                <a:latin typeface="微軟正黑體" panose="020B0604030504040204" pitchFamily="34" charset="-120"/>
                <a:ea typeface="微軟正黑體" panose="020B0604030504040204" pitchFamily="34" charset="-120"/>
              </a:rPr>
              <a:t>Tender</a:t>
            </a:r>
            <a:r>
              <a:rPr lang="zh-TW" altLang="en-US" sz="4000" b="1" dirty="0">
                <a:solidFill>
                  <a:srgbClr val="5FDAC5">
                    <a:lumMod val="20000"/>
                    <a:lumOff val="80000"/>
                  </a:srgbClr>
                </a:solidFill>
                <a:latin typeface="微軟正黑體" panose="020B0604030504040204" pitchFamily="34" charset="-120"/>
                <a:ea typeface="微軟正黑體" panose="020B0604030504040204" pitchFamily="34" charset="-120"/>
              </a:rPr>
              <a:t> </a:t>
            </a:r>
            <a:r>
              <a:rPr lang="en-US" altLang="zh-TW" sz="4000" b="1" dirty="0">
                <a:solidFill>
                  <a:srgbClr val="5FDAC5">
                    <a:lumMod val="20000"/>
                    <a:lumOff val="80000"/>
                  </a:srgbClr>
                </a:solidFill>
                <a:latin typeface="微軟正黑體" panose="020B0604030504040204" pitchFamily="34" charset="-120"/>
                <a:ea typeface="微軟正黑體" panose="020B0604030504040204" pitchFamily="34" charset="-120"/>
              </a:rPr>
              <a:t>Platform</a:t>
            </a:r>
          </a:p>
        </p:txBody>
      </p:sp>
      <p:pic>
        <p:nvPicPr>
          <p:cNvPr id="14" name="Picture 40">
            <a:extLst>
              <a:ext uri="{FF2B5EF4-FFF2-40B4-BE49-F238E27FC236}">
                <a16:creationId xmlns:a16="http://schemas.microsoft.com/office/drawing/2014/main" id="{F8FD215F-3C68-4195-ADA3-C5A3CB22BA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01400" y="304801"/>
            <a:ext cx="665670" cy="590915"/>
          </a:xfrm>
          <a:prstGeom prst="rect">
            <a:avLst/>
          </a:prstGeom>
        </p:spPr>
      </p:pic>
      <p:sp>
        <p:nvSpPr>
          <p:cNvPr id="16" name="矩形: 圓角 15">
            <a:extLst>
              <a:ext uri="{FF2B5EF4-FFF2-40B4-BE49-F238E27FC236}">
                <a16:creationId xmlns:a16="http://schemas.microsoft.com/office/drawing/2014/main" id="{C1E71AD5-D181-42FA-81D6-8147F52214AD}"/>
              </a:ext>
            </a:extLst>
          </p:cNvPr>
          <p:cNvSpPr/>
          <p:nvPr/>
        </p:nvSpPr>
        <p:spPr>
          <a:xfrm>
            <a:off x="8237131" y="1992839"/>
            <a:ext cx="2933856" cy="2929574"/>
          </a:xfrm>
          <a:prstGeom prst="roundRect">
            <a:avLst>
              <a:gd name="adj" fmla="val 22619"/>
            </a:avLst>
          </a:prstGeom>
          <a:solidFill>
            <a:srgbClr val="00797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r>
              <a:rPr lang="en-US" altLang="zh-TW" sz="2800" b="1" dirty="0">
                <a:solidFill>
                  <a:prstClr val="white">
                    <a:lumMod val="95000"/>
                  </a:prstClr>
                </a:solidFill>
                <a:latin typeface="Trebuchet MS" panose="020B0603020202020204" pitchFamily="34" charset="0"/>
                <a:ea typeface="新細明體" panose="02020500000000000000" pitchFamily="18" charset="-120"/>
              </a:rPr>
              <a:t>All </a:t>
            </a:r>
          </a:p>
          <a:p>
            <a:pPr algn="ctr" defTabSz="1218987"/>
            <a:r>
              <a:rPr lang="en-US" altLang="zh-TW" sz="2800" b="1" dirty="0">
                <a:solidFill>
                  <a:prstClr val="white">
                    <a:lumMod val="95000"/>
                  </a:prstClr>
                </a:solidFill>
                <a:latin typeface="Trebuchet MS" panose="020B0603020202020204" pitchFamily="34" charset="0"/>
                <a:ea typeface="新細明體" panose="02020500000000000000" pitchFamily="18" charset="-120"/>
              </a:rPr>
              <a:t>MTA TENDERS</a:t>
            </a:r>
          </a:p>
          <a:p>
            <a:pPr algn="ctr" defTabSz="1218987"/>
            <a:r>
              <a:rPr lang="en-US" altLang="zh-TW" sz="2000" b="1" dirty="0">
                <a:solidFill>
                  <a:prstClr val="white">
                    <a:lumMod val="95000"/>
                  </a:prstClr>
                </a:solidFill>
                <a:latin typeface="Trebuchet MS" panose="020B0603020202020204" pitchFamily="34" charset="0"/>
                <a:ea typeface="新細明體" panose="02020500000000000000" pitchFamily="18" charset="-120"/>
              </a:rPr>
              <a:t>Processed in</a:t>
            </a:r>
          </a:p>
          <a:p>
            <a:pPr algn="ctr" defTabSz="1218987"/>
            <a:r>
              <a:rPr lang="en-US" altLang="zh-TW" sz="2000" b="1" dirty="0">
                <a:solidFill>
                  <a:prstClr val="white">
                    <a:lumMod val="95000"/>
                  </a:prstClr>
                </a:solidFill>
                <a:latin typeface="Trebuchet MS" panose="020B0603020202020204" pitchFamily="34" charset="0"/>
                <a:ea typeface="新細明體" panose="02020500000000000000" pitchFamily="18" charset="-120"/>
              </a:rPr>
              <a:t> </a:t>
            </a:r>
            <a:r>
              <a:rPr lang="en-US" altLang="zh-TW" sz="2800" b="1" dirty="0">
                <a:solidFill>
                  <a:prstClr val="white">
                    <a:lumMod val="95000"/>
                  </a:prstClr>
                </a:solidFill>
                <a:latin typeface="Trebuchet MS" panose="020B0603020202020204" pitchFamily="34" charset="0"/>
                <a:ea typeface="新細明體" panose="02020500000000000000" pitchFamily="18" charset="-120"/>
              </a:rPr>
              <a:t>SOL+</a:t>
            </a:r>
            <a:endParaRPr lang="en-US" altLang="zh-TW" sz="2000" b="1" dirty="0">
              <a:solidFill>
                <a:prstClr val="white">
                  <a:lumMod val="95000"/>
                </a:prstClr>
              </a:solidFill>
              <a:latin typeface="Trebuchet MS" panose="020B0603020202020204" pitchFamily="34" charset="0"/>
              <a:ea typeface="新細明體" panose="02020500000000000000" pitchFamily="18" charset="-120"/>
            </a:endParaRPr>
          </a:p>
        </p:txBody>
      </p:sp>
      <p:grpSp>
        <p:nvGrpSpPr>
          <p:cNvPr id="17" name="群組 16">
            <a:extLst>
              <a:ext uri="{FF2B5EF4-FFF2-40B4-BE49-F238E27FC236}">
                <a16:creationId xmlns:a16="http://schemas.microsoft.com/office/drawing/2014/main" id="{72C8B8AE-F4BA-4E10-AE28-7D5CBCB00A11}"/>
              </a:ext>
            </a:extLst>
          </p:cNvPr>
          <p:cNvGrpSpPr/>
          <p:nvPr/>
        </p:nvGrpSpPr>
        <p:grpSpPr>
          <a:xfrm>
            <a:off x="1287919" y="1454541"/>
            <a:ext cx="6337975" cy="4756123"/>
            <a:chOff x="2298934" y="1560541"/>
            <a:chExt cx="6337975" cy="4756123"/>
          </a:xfrm>
        </p:grpSpPr>
        <p:sp>
          <p:nvSpPr>
            <p:cNvPr id="18" name="Oval 54">
              <a:extLst>
                <a:ext uri="{FF2B5EF4-FFF2-40B4-BE49-F238E27FC236}">
                  <a16:creationId xmlns:a16="http://schemas.microsoft.com/office/drawing/2014/main" id="{E8776AA9-3453-4A05-9E68-9ACA94C847C6}"/>
                </a:ext>
              </a:extLst>
            </p:cNvPr>
            <p:cNvSpPr/>
            <p:nvPr/>
          </p:nvSpPr>
          <p:spPr>
            <a:xfrm>
              <a:off x="4035283" y="6094461"/>
              <a:ext cx="2837749" cy="222203"/>
            </a:xfrm>
            <a:prstGeom prst="ellipse">
              <a:avLst/>
            </a:prstGeom>
            <a:gradFill flip="none" rotWithShape="1">
              <a:gsLst>
                <a:gs pos="0">
                  <a:schemeClr val="tx1">
                    <a:lumMod val="85000"/>
                    <a:lumOff val="15000"/>
                  </a:schemeClr>
                </a:gs>
                <a:gs pos="100000">
                  <a:schemeClr val="tx1">
                    <a:lumMod val="85000"/>
                    <a:lumOff val="15000"/>
                    <a:alpha val="0"/>
                  </a:scheme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ysClr val="window" lastClr="FFFFFF"/>
                </a:solidFill>
                <a:latin typeface="Calibri"/>
              </a:endParaRPr>
            </a:p>
          </p:txBody>
        </p:sp>
        <p:grpSp>
          <p:nvGrpSpPr>
            <p:cNvPr id="19" name="Group 71">
              <a:extLst>
                <a:ext uri="{FF2B5EF4-FFF2-40B4-BE49-F238E27FC236}">
                  <a16:creationId xmlns:a16="http://schemas.microsoft.com/office/drawing/2014/main" id="{08A139FC-E40E-4405-A753-A0D6A4250C93}"/>
                </a:ext>
              </a:extLst>
            </p:cNvPr>
            <p:cNvGrpSpPr/>
            <p:nvPr/>
          </p:nvGrpSpPr>
          <p:grpSpPr>
            <a:xfrm>
              <a:off x="2298934" y="1560541"/>
              <a:ext cx="6337975" cy="4618395"/>
              <a:chOff x="3584575" y="3849688"/>
              <a:chExt cx="2701925" cy="2355850"/>
            </a:xfrm>
          </p:grpSpPr>
          <p:sp>
            <p:nvSpPr>
              <p:cNvPr id="21" name="Freeform 16">
                <a:extLst>
                  <a:ext uri="{FF2B5EF4-FFF2-40B4-BE49-F238E27FC236}">
                    <a16:creationId xmlns:a16="http://schemas.microsoft.com/office/drawing/2014/main" id="{CB595E7E-132D-408B-817C-F21874052246}"/>
                  </a:ext>
                </a:extLst>
              </p:cNvPr>
              <p:cNvSpPr>
                <a:spLocks/>
              </p:cNvSpPr>
              <p:nvPr/>
            </p:nvSpPr>
            <p:spPr bwMode="auto">
              <a:xfrm>
                <a:off x="3584575" y="3940175"/>
                <a:ext cx="2701925" cy="1858963"/>
              </a:xfrm>
              <a:custGeom>
                <a:avLst/>
                <a:gdLst>
                  <a:gd name="T0" fmla="*/ 94 w 3403"/>
                  <a:gd name="T1" fmla="*/ 0 h 2342"/>
                  <a:gd name="T2" fmla="*/ 3309 w 3403"/>
                  <a:gd name="T3" fmla="*/ 0 h 2342"/>
                  <a:gd name="T4" fmla="*/ 3338 w 3403"/>
                  <a:gd name="T5" fmla="*/ 5 h 2342"/>
                  <a:gd name="T6" fmla="*/ 3364 w 3403"/>
                  <a:gd name="T7" fmla="*/ 18 h 2342"/>
                  <a:gd name="T8" fmla="*/ 3384 w 3403"/>
                  <a:gd name="T9" fmla="*/ 39 h 2342"/>
                  <a:gd name="T10" fmla="*/ 3398 w 3403"/>
                  <a:gd name="T11" fmla="*/ 63 h 2342"/>
                  <a:gd name="T12" fmla="*/ 3403 w 3403"/>
                  <a:gd name="T13" fmla="*/ 94 h 2342"/>
                  <a:gd name="T14" fmla="*/ 3403 w 3403"/>
                  <a:gd name="T15" fmla="*/ 2250 h 2342"/>
                  <a:gd name="T16" fmla="*/ 3398 w 3403"/>
                  <a:gd name="T17" fmla="*/ 2279 h 2342"/>
                  <a:gd name="T18" fmla="*/ 3384 w 3403"/>
                  <a:gd name="T19" fmla="*/ 2305 h 2342"/>
                  <a:gd name="T20" fmla="*/ 3364 w 3403"/>
                  <a:gd name="T21" fmla="*/ 2325 h 2342"/>
                  <a:gd name="T22" fmla="*/ 3338 w 3403"/>
                  <a:gd name="T23" fmla="*/ 2338 h 2342"/>
                  <a:gd name="T24" fmla="*/ 3309 w 3403"/>
                  <a:gd name="T25" fmla="*/ 2342 h 2342"/>
                  <a:gd name="T26" fmla="*/ 94 w 3403"/>
                  <a:gd name="T27" fmla="*/ 2342 h 2342"/>
                  <a:gd name="T28" fmla="*/ 65 w 3403"/>
                  <a:gd name="T29" fmla="*/ 2338 h 2342"/>
                  <a:gd name="T30" fmla="*/ 39 w 3403"/>
                  <a:gd name="T31" fmla="*/ 2325 h 2342"/>
                  <a:gd name="T32" fmla="*/ 20 w 3403"/>
                  <a:gd name="T33" fmla="*/ 2305 h 2342"/>
                  <a:gd name="T34" fmla="*/ 5 w 3403"/>
                  <a:gd name="T35" fmla="*/ 2279 h 2342"/>
                  <a:gd name="T36" fmla="*/ 0 w 3403"/>
                  <a:gd name="T37" fmla="*/ 2250 h 2342"/>
                  <a:gd name="T38" fmla="*/ 0 w 3403"/>
                  <a:gd name="T39" fmla="*/ 94 h 2342"/>
                  <a:gd name="T40" fmla="*/ 5 w 3403"/>
                  <a:gd name="T41" fmla="*/ 63 h 2342"/>
                  <a:gd name="T42" fmla="*/ 20 w 3403"/>
                  <a:gd name="T43" fmla="*/ 39 h 2342"/>
                  <a:gd name="T44" fmla="*/ 39 w 3403"/>
                  <a:gd name="T45" fmla="*/ 18 h 2342"/>
                  <a:gd name="T46" fmla="*/ 65 w 3403"/>
                  <a:gd name="T47" fmla="*/ 5 h 2342"/>
                  <a:gd name="T48" fmla="*/ 94 w 3403"/>
                  <a:gd name="T49"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03" h="2342">
                    <a:moveTo>
                      <a:pt x="94" y="0"/>
                    </a:moveTo>
                    <a:lnTo>
                      <a:pt x="3309" y="0"/>
                    </a:lnTo>
                    <a:lnTo>
                      <a:pt x="3338" y="5"/>
                    </a:lnTo>
                    <a:lnTo>
                      <a:pt x="3364" y="18"/>
                    </a:lnTo>
                    <a:lnTo>
                      <a:pt x="3384" y="39"/>
                    </a:lnTo>
                    <a:lnTo>
                      <a:pt x="3398" y="63"/>
                    </a:lnTo>
                    <a:lnTo>
                      <a:pt x="3403" y="94"/>
                    </a:lnTo>
                    <a:lnTo>
                      <a:pt x="3403" y="2250"/>
                    </a:lnTo>
                    <a:lnTo>
                      <a:pt x="3398" y="2279"/>
                    </a:lnTo>
                    <a:lnTo>
                      <a:pt x="3384" y="2305"/>
                    </a:lnTo>
                    <a:lnTo>
                      <a:pt x="3364" y="2325"/>
                    </a:lnTo>
                    <a:lnTo>
                      <a:pt x="3338" y="2338"/>
                    </a:lnTo>
                    <a:lnTo>
                      <a:pt x="3309" y="2342"/>
                    </a:lnTo>
                    <a:lnTo>
                      <a:pt x="94" y="2342"/>
                    </a:lnTo>
                    <a:lnTo>
                      <a:pt x="65" y="2338"/>
                    </a:lnTo>
                    <a:lnTo>
                      <a:pt x="39" y="2325"/>
                    </a:lnTo>
                    <a:lnTo>
                      <a:pt x="20" y="2305"/>
                    </a:lnTo>
                    <a:lnTo>
                      <a:pt x="5" y="2279"/>
                    </a:lnTo>
                    <a:lnTo>
                      <a:pt x="0" y="2250"/>
                    </a:lnTo>
                    <a:lnTo>
                      <a:pt x="0" y="94"/>
                    </a:lnTo>
                    <a:lnTo>
                      <a:pt x="5" y="63"/>
                    </a:lnTo>
                    <a:lnTo>
                      <a:pt x="20" y="39"/>
                    </a:lnTo>
                    <a:lnTo>
                      <a:pt x="39" y="18"/>
                    </a:lnTo>
                    <a:lnTo>
                      <a:pt x="65" y="5"/>
                    </a:lnTo>
                    <a:lnTo>
                      <a:pt x="94" y="0"/>
                    </a:lnTo>
                    <a:close/>
                  </a:path>
                </a:pathLst>
              </a:custGeom>
              <a:solidFill>
                <a:schemeClr val="bg1"/>
              </a:solidFill>
              <a:ln w="12700">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dirty="0">
                  <a:solidFill>
                    <a:prstClr val="black">
                      <a:lumMod val="75000"/>
                      <a:lumOff val="25000"/>
                    </a:prstClr>
                  </a:solidFill>
                  <a:latin typeface="Calibri"/>
                </a:endParaRPr>
              </a:p>
            </p:txBody>
          </p:sp>
          <p:sp>
            <p:nvSpPr>
              <p:cNvPr id="22" name="Freeform 17">
                <a:extLst>
                  <a:ext uri="{FF2B5EF4-FFF2-40B4-BE49-F238E27FC236}">
                    <a16:creationId xmlns:a16="http://schemas.microsoft.com/office/drawing/2014/main" id="{494A8D5B-94A7-4668-9A43-77CC345D01AF}"/>
                  </a:ext>
                </a:extLst>
              </p:cNvPr>
              <p:cNvSpPr>
                <a:spLocks/>
              </p:cNvSpPr>
              <p:nvPr/>
            </p:nvSpPr>
            <p:spPr bwMode="auto">
              <a:xfrm>
                <a:off x="3584575" y="3849688"/>
                <a:ext cx="2701925" cy="1651000"/>
              </a:xfrm>
              <a:custGeom>
                <a:avLst/>
                <a:gdLst>
                  <a:gd name="T0" fmla="*/ 89 w 3403"/>
                  <a:gd name="T1" fmla="*/ 0 h 2078"/>
                  <a:gd name="T2" fmla="*/ 3314 w 3403"/>
                  <a:gd name="T3" fmla="*/ 0 h 2078"/>
                  <a:gd name="T4" fmla="*/ 3342 w 3403"/>
                  <a:gd name="T5" fmla="*/ 4 h 2078"/>
                  <a:gd name="T6" fmla="*/ 3366 w 3403"/>
                  <a:gd name="T7" fmla="*/ 16 h 2078"/>
                  <a:gd name="T8" fmla="*/ 3385 w 3403"/>
                  <a:gd name="T9" fmla="*/ 35 h 2078"/>
                  <a:gd name="T10" fmla="*/ 3398 w 3403"/>
                  <a:gd name="T11" fmla="*/ 60 h 2078"/>
                  <a:gd name="T12" fmla="*/ 3403 w 3403"/>
                  <a:gd name="T13" fmla="*/ 87 h 2078"/>
                  <a:gd name="T14" fmla="*/ 3403 w 3403"/>
                  <a:gd name="T15" fmla="*/ 2078 h 2078"/>
                  <a:gd name="T16" fmla="*/ 0 w 3403"/>
                  <a:gd name="T17" fmla="*/ 2078 h 2078"/>
                  <a:gd name="T18" fmla="*/ 0 w 3403"/>
                  <a:gd name="T19" fmla="*/ 87 h 2078"/>
                  <a:gd name="T20" fmla="*/ 5 w 3403"/>
                  <a:gd name="T21" fmla="*/ 60 h 2078"/>
                  <a:gd name="T22" fmla="*/ 18 w 3403"/>
                  <a:gd name="T23" fmla="*/ 35 h 2078"/>
                  <a:gd name="T24" fmla="*/ 38 w 3403"/>
                  <a:gd name="T25" fmla="*/ 16 h 2078"/>
                  <a:gd name="T26" fmla="*/ 62 w 3403"/>
                  <a:gd name="T27" fmla="*/ 4 h 2078"/>
                  <a:gd name="T28" fmla="*/ 89 w 3403"/>
                  <a:gd name="T29" fmla="*/ 0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3" h="2078">
                    <a:moveTo>
                      <a:pt x="89" y="0"/>
                    </a:moveTo>
                    <a:lnTo>
                      <a:pt x="3314" y="0"/>
                    </a:lnTo>
                    <a:lnTo>
                      <a:pt x="3342" y="4"/>
                    </a:lnTo>
                    <a:lnTo>
                      <a:pt x="3366" y="16"/>
                    </a:lnTo>
                    <a:lnTo>
                      <a:pt x="3385" y="35"/>
                    </a:lnTo>
                    <a:lnTo>
                      <a:pt x="3398" y="60"/>
                    </a:lnTo>
                    <a:lnTo>
                      <a:pt x="3403" y="87"/>
                    </a:lnTo>
                    <a:lnTo>
                      <a:pt x="3403" y="2078"/>
                    </a:lnTo>
                    <a:lnTo>
                      <a:pt x="0" y="2078"/>
                    </a:lnTo>
                    <a:lnTo>
                      <a:pt x="0" y="87"/>
                    </a:lnTo>
                    <a:lnTo>
                      <a:pt x="5" y="60"/>
                    </a:lnTo>
                    <a:lnTo>
                      <a:pt x="18" y="35"/>
                    </a:lnTo>
                    <a:lnTo>
                      <a:pt x="38" y="16"/>
                    </a:lnTo>
                    <a:lnTo>
                      <a:pt x="62" y="4"/>
                    </a:lnTo>
                    <a:lnTo>
                      <a:pt x="8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dirty="0">
                  <a:solidFill>
                    <a:prstClr val="black">
                      <a:lumMod val="75000"/>
                      <a:lumOff val="25000"/>
                    </a:prstClr>
                  </a:solidFill>
                  <a:latin typeface="Calibri"/>
                </a:endParaRPr>
              </a:p>
            </p:txBody>
          </p:sp>
          <p:sp>
            <p:nvSpPr>
              <p:cNvPr id="23" name="Rectangle 19">
                <a:extLst>
                  <a:ext uri="{FF2B5EF4-FFF2-40B4-BE49-F238E27FC236}">
                    <a16:creationId xmlns:a16="http://schemas.microsoft.com/office/drawing/2014/main" id="{CAFE7D3E-3379-4EC1-81E8-834A6000E2E4}"/>
                  </a:ext>
                </a:extLst>
              </p:cNvPr>
              <p:cNvSpPr>
                <a:spLocks noChangeArrowheads="1"/>
              </p:cNvSpPr>
              <p:nvPr/>
            </p:nvSpPr>
            <p:spPr bwMode="auto">
              <a:xfrm>
                <a:off x="4686300" y="5803623"/>
                <a:ext cx="498475" cy="242888"/>
              </a:xfrm>
              <a:prstGeom prst="rect">
                <a:avLst/>
              </a:prstGeom>
              <a:solidFill>
                <a:schemeClr val="bg1">
                  <a:lumMod val="85000"/>
                </a:schemeClr>
              </a:solidFill>
              <a:ln w="0">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defTabSz="1218987"/>
                <a:endParaRPr lang="en-US" sz="2400" dirty="0">
                  <a:solidFill>
                    <a:prstClr val="black">
                      <a:lumMod val="75000"/>
                      <a:lumOff val="25000"/>
                    </a:prstClr>
                  </a:solidFill>
                  <a:latin typeface="Calibri"/>
                </a:endParaRPr>
              </a:p>
            </p:txBody>
          </p:sp>
          <p:sp>
            <p:nvSpPr>
              <p:cNvPr id="24" name="Freeform 20">
                <a:extLst>
                  <a:ext uri="{FF2B5EF4-FFF2-40B4-BE49-F238E27FC236}">
                    <a16:creationId xmlns:a16="http://schemas.microsoft.com/office/drawing/2014/main" id="{9E65B422-12CF-4CA9-A08A-E3E7DC826279}"/>
                  </a:ext>
                </a:extLst>
              </p:cNvPr>
              <p:cNvSpPr>
                <a:spLocks/>
              </p:cNvSpPr>
              <p:nvPr/>
            </p:nvSpPr>
            <p:spPr bwMode="auto">
              <a:xfrm>
                <a:off x="4530725" y="6096000"/>
                <a:ext cx="809625" cy="109538"/>
              </a:xfrm>
              <a:custGeom>
                <a:avLst/>
                <a:gdLst>
                  <a:gd name="T0" fmla="*/ 107 w 1020"/>
                  <a:gd name="T1" fmla="*/ 0 h 138"/>
                  <a:gd name="T2" fmla="*/ 913 w 1020"/>
                  <a:gd name="T3" fmla="*/ 0 h 138"/>
                  <a:gd name="T4" fmla="*/ 942 w 1020"/>
                  <a:gd name="T5" fmla="*/ 5 h 138"/>
                  <a:gd name="T6" fmla="*/ 966 w 1020"/>
                  <a:gd name="T7" fmla="*/ 15 h 138"/>
                  <a:gd name="T8" fmla="*/ 989 w 1020"/>
                  <a:gd name="T9" fmla="*/ 33 h 138"/>
                  <a:gd name="T10" fmla="*/ 1005 w 1020"/>
                  <a:gd name="T11" fmla="*/ 54 h 138"/>
                  <a:gd name="T12" fmla="*/ 1016 w 1020"/>
                  <a:gd name="T13" fmla="*/ 80 h 138"/>
                  <a:gd name="T14" fmla="*/ 1020 w 1020"/>
                  <a:gd name="T15" fmla="*/ 107 h 138"/>
                  <a:gd name="T16" fmla="*/ 1020 w 1020"/>
                  <a:gd name="T17" fmla="*/ 138 h 138"/>
                  <a:gd name="T18" fmla="*/ 0 w 1020"/>
                  <a:gd name="T19" fmla="*/ 138 h 138"/>
                  <a:gd name="T20" fmla="*/ 0 w 1020"/>
                  <a:gd name="T21" fmla="*/ 107 h 138"/>
                  <a:gd name="T22" fmla="*/ 3 w 1020"/>
                  <a:gd name="T23" fmla="*/ 80 h 138"/>
                  <a:gd name="T24" fmla="*/ 14 w 1020"/>
                  <a:gd name="T25" fmla="*/ 54 h 138"/>
                  <a:gd name="T26" fmla="*/ 31 w 1020"/>
                  <a:gd name="T27" fmla="*/ 33 h 138"/>
                  <a:gd name="T28" fmla="*/ 52 w 1020"/>
                  <a:gd name="T29" fmla="*/ 15 h 138"/>
                  <a:gd name="T30" fmla="*/ 78 w 1020"/>
                  <a:gd name="T31" fmla="*/ 5 h 138"/>
                  <a:gd name="T32" fmla="*/ 107 w 1020"/>
                  <a:gd name="T3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0" h="138">
                    <a:moveTo>
                      <a:pt x="107" y="0"/>
                    </a:moveTo>
                    <a:lnTo>
                      <a:pt x="913" y="0"/>
                    </a:lnTo>
                    <a:lnTo>
                      <a:pt x="942" y="5"/>
                    </a:lnTo>
                    <a:lnTo>
                      <a:pt x="966" y="15"/>
                    </a:lnTo>
                    <a:lnTo>
                      <a:pt x="989" y="33"/>
                    </a:lnTo>
                    <a:lnTo>
                      <a:pt x="1005" y="54"/>
                    </a:lnTo>
                    <a:lnTo>
                      <a:pt x="1016" y="80"/>
                    </a:lnTo>
                    <a:lnTo>
                      <a:pt x="1020" y="107"/>
                    </a:lnTo>
                    <a:lnTo>
                      <a:pt x="1020" y="138"/>
                    </a:lnTo>
                    <a:lnTo>
                      <a:pt x="0" y="138"/>
                    </a:lnTo>
                    <a:lnTo>
                      <a:pt x="0" y="107"/>
                    </a:lnTo>
                    <a:lnTo>
                      <a:pt x="3" y="80"/>
                    </a:lnTo>
                    <a:lnTo>
                      <a:pt x="14" y="54"/>
                    </a:lnTo>
                    <a:lnTo>
                      <a:pt x="31" y="33"/>
                    </a:lnTo>
                    <a:lnTo>
                      <a:pt x="52" y="15"/>
                    </a:lnTo>
                    <a:lnTo>
                      <a:pt x="78" y="5"/>
                    </a:lnTo>
                    <a:lnTo>
                      <a:pt x="107" y="0"/>
                    </a:lnTo>
                    <a:close/>
                  </a:path>
                </a:pathLst>
              </a:custGeom>
              <a:solidFill>
                <a:schemeClr val="bg1"/>
              </a:solidFill>
              <a:ln w="0">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dirty="0">
                  <a:solidFill>
                    <a:prstClr val="black">
                      <a:lumMod val="75000"/>
                      <a:lumOff val="25000"/>
                    </a:prstClr>
                  </a:solidFill>
                  <a:latin typeface="Calibri"/>
                </a:endParaRPr>
              </a:p>
            </p:txBody>
          </p:sp>
          <p:sp>
            <p:nvSpPr>
              <p:cNvPr id="25" name="Freeform 21">
                <a:extLst>
                  <a:ext uri="{FF2B5EF4-FFF2-40B4-BE49-F238E27FC236}">
                    <a16:creationId xmlns:a16="http://schemas.microsoft.com/office/drawing/2014/main" id="{490BE731-C1F2-4154-AE61-65869A19113A}"/>
                  </a:ext>
                </a:extLst>
              </p:cNvPr>
              <p:cNvSpPr>
                <a:spLocks noEditPoints="1"/>
              </p:cNvSpPr>
              <p:nvPr/>
            </p:nvSpPr>
            <p:spPr bwMode="auto">
              <a:xfrm>
                <a:off x="4638675" y="6042025"/>
                <a:ext cx="593725" cy="53975"/>
              </a:xfrm>
              <a:custGeom>
                <a:avLst/>
                <a:gdLst>
                  <a:gd name="T0" fmla="*/ 0 w 748"/>
                  <a:gd name="T1" fmla="*/ 68 h 68"/>
                  <a:gd name="T2" fmla="*/ 1 w 748"/>
                  <a:gd name="T3" fmla="*/ 68 h 68"/>
                  <a:gd name="T4" fmla="*/ 1 w 748"/>
                  <a:gd name="T5" fmla="*/ 68 h 68"/>
                  <a:gd name="T6" fmla="*/ 0 w 748"/>
                  <a:gd name="T7" fmla="*/ 68 h 68"/>
                  <a:gd name="T8" fmla="*/ 60 w 748"/>
                  <a:gd name="T9" fmla="*/ 0 h 68"/>
                  <a:gd name="T10" fmla="*/ 688 w 748"/>
                  <a:gd name="T11" fmla="*/ 0 h 68"/>
                  <a:gd name="T12" fmla="*/ 691 w 748"/>
                  <a:gd name="T13" fmla="*/ 23 h 68"/>
                  <a:gd name="T14" fmla="*/ 698 w 748"/>
                  <a:gd name="T15" fmla="*/ 41 h 68"/>
                  <a:gd name="T16" fmla="*/ 707 w 748"/>
                  <a:gd name="T17" fmla="*/ 52 h 68"/>
                  <a:gd name="T18" fmla="*/ 719 w 748"/>
                  <a:gd name="T19" fmla="*/ 60 h 68"/>
                  <a:gd name="T20" fmla="*/ 728 w 748"/>
                  <a:gd name="T21" fmla="*/ 65 h 68"/>
                  <a:gd name="T22" fmla="*/ 738 w 748"/>
                  <a:gd name="T23" fmla="*/ 68 h 68"/>
                  <a:gd name="T24" fmla="*/ 744 w 748"/>
                  <a:gd name="T25" fmla="*/ 68 h 68"/>
                  <a:gd name="T26" fmla="*/ 748 w 748"/>
                  <a:gd name="T27" fmla="*/ 68 h 68"/>
                  <a:gd name="T28" fmla="*/ 1 w 748"/>
                  <a:gd name="T29" fmla="*/ 68 h 68"/>
                  <a:gd name="T30" fmla="*/ 10 w 748"/>
                  <a:gd name="T31" fmla="*/ 68 h 68"/>
                  <a:gd name="T32" fmla="*/ 18 w 748"/>
                  <a:gd name="T33" fmla="*/ 67 h 68"/>
                  <a:gd name="T34" fmla="*/ 29 w 748"/>
                  <a:gd name="T35" fmla="*/ 62 h 68"/>
                  <a:gd name="T36" fmla="*/ 40 w 748"/>
                  <a:gd name="T37" fmla="*/ 54 h 68"/>
                  <a:gd name="T38" fmla="*/ 50 w 748"/>
                  <a:gd name="T39" fmla="*/ 42 h 68"/>
                  <a:gd name="T40" fmla="*/ 56 w 748"/>
                  <a:gd name="T41" fmla="*/ 25 h 68"/>
                  <a:gd name="T42" fmla="*/ 60 w 748"/>
                  <a:gd name="T4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8" h="68">
                    <a:moveTo>
                      <a:pt x="0" y="68"/>
                    </a:moveTo>
                    <a:lnTo>
                      <a:pt x="1" y="68"/>
                    </a:lnTo>
                    <a:lnTo>
                      <a:pt x="1" y="68"/>
                    </a:lnTo>
                    <a:lnTo>
                      <a:pt x="0" y="68"/>
                    </a:lnTo>
                    <a:close/>
                    <a:moveTo>
                      <a:pt x="60" y="0"/>
                    </a:moveTo>
                    <a:lnTo>
                      <a:pt x="688" y="0"/>
                    </a:lnTo>
                    <a:lnTo>
                      <a:pt x="691" y="23"/>
                    </a:lnTo>
                    <a:lnTo>
                      <a:pt x="698" y="41"/>
                    </a:lnTo>
                    <a:lnTo>
                      <a:pt x="707" y="52"/>
                    </a:lnTo>
                    <a:lnTo>
                      <a:pt x="719" y="60"/>
                    </a:lnTo>
                    <a:lnTo>
                      <a:pt x="728" y="65"/>
                    </a:lnTo>
                    <a:lnTo>
                      <a:pt x="738" y="68"/>
                    </a:lnTo>
                    <a:lnTo>
                      <a:pt x="744" y="68"/>
                    </a:lnTo>
                    <a:lnTo>
                      <a:pt x="748" y="68"/>
                    </a:lnTo>
                    <a:lnTo>
                      <a:pt x="1" y="68"/>
                    </a:lnTo>
                    <a:lnTo>
                      <a:pt x="10" y="68"/>
                    </a:lnTo>
                    <a:lnTo>
                      <a:pt x="18" y="67"/>
                    </a:lnTo>
                    <a:lnTo>
                      <a:pt x="29" y="62"/>
                    </a:lnTo>
                    <a:lnTo>
                      <a:pt x="40" y="54"/>
                    </a:lnTo>
                    <a:lnTo>
                      <a:pt x="50" y="42"/>
                    </a:lnTo>
                    <a:lnTo>
                      <a:pt x="56" y="25"/>
                    </a:lnTo>
                    <a:lnTo>
                      <a:pt x="60" y="0"/>
                    </a:lnTo>
                    <a:close/>
                  </a:path>
                </a:pathLst>
              </a:custGeom>
              <a:solidFill>
                <a:schemeClr val="bg1">
                  <a:lumMod val="6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dirty="0">
                  <a:solidFill>
                    <a:prstClr val="black">
                      <a:lumMod val="75000"/>
                      <a:lumOff val="25000"/>
                    </a:prstClr>
                  </a:solidFill>
                  <a:latin typeface="Calibri"/>
                </a:endParaRPr>
              </a:p>
            </p:txBody>
          </p:sp>
        </p:grpSp>
        <p:pic>
          <p:nvPicPr>
            <p:cNvPr id="20" name="圖片 19">
              <a:extLst>
                <a:ext uri="{FF2B5EF4-FFF2-40B4-BE49-F238E27FC236}">
                  <a16:creationId xmlns:a16="http://schemas.microsoft.com/office/drawing/2014/main" id="{7575CE44-1E71-4585-B1B3-BB7A5E1CAC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4212" y="4997654"/>
              <a:ext cx="1061313" cy="148505"/>
            </a:xfrm>
            <a:prstGeom prst="rect">
              <a:avLst/>
            </a:prstGeom>
          </p:spPr>
        </p:pic>
      </p:grpSp>
      <p:pic>
        <p:nvPicPr>
          <p:cNvPr id="32" name="圖片 31">
            <a:extLst>
              <a:ext uri="{FF2B5EF4-FFF2-40B4-BE49-F238E27FC236}">
                <a16:creationId xmlns:a16="http://schemas.microsoft.com/office/drawing/2014/main" id="{BF8B528F-CFF9-4D94-8C2A-83B1CAC4B964}"/>
              </a:ext>
            </a:extLst>
          </p:cNvPr>
          <p:cNvPicPr>
            <a:picLocks noChangeAspect="1"/>
          </p:cNvPicPr>
          <p:nvPr/>
        </p:nvPicPr>
        <p:blipFill>
          <a:blip r:embed="rId5"/>
          <a:stretch>
            <a:fillRect/>
          </a:stretch>
        </p:blipFill>
        <p:spPr>
          <a:xfrm>
            <a:off x="1414244" y="1581770"/>
            <a:ext cx="6096000" cy="2990230"/>
          </a:xfrm>
          <a:prstGeom prst="rect">
            <a:avLst/>
          </a:prstGeom>
        </p:spPr>
      </p:pic>
      <p:pic>
        <p:nvPicPr>
          <p:cNvPr id="34" name="圖片 33">
            <a:extLst>
              <a:ext uri="{FF2B5EF4-FFF2-40B4-BE49-F238E27FC236}">
                <a16:creationId xmlns:a16="http://schemas.microsoft.com/office/drawing/2014/main" id="{B484A2C4-356F-4F8D-B554-432D6572ED4D}"/>
              </a:ext>
            </a:extLst>
          </p:cNvPr>
          <p:cNvPicPr>
            <a:picLocks noChangeAspect="1"/>
          </p:cNvPicPr>
          <p:nvPr/>
        </p:nvPicPr>
        <p:blipFill>
          <a:blip r:embed="rId6"/>
          <a:stretch>
            <a:fillRect/>
          </a:stretch>
        </p:blipFill>
        <p:spPr>
          <a:xfrm>
            <a:off x="2590802" y="2449946"/>
            <a:ext cx="3809999" cy="1893454"/>
          </a:xfrm>
          <a:prstGeom prst="rect">
            <a:avLst/>
          </a:prstGeom>
        </p:spPr>
      </p:pic>
      <p:pic>
        <p:nvPicPr>
          <p:cNvPr id="35" name="圖片 34">
            <a:extLst>
              <a:ext uri="{FF2B5EF4-FFF2-40B4-BE49-F238E27FC236}">
                <a16:creationId xmlns:a16="http://schemas.microsoft.com/office/drawing/2014/main" id="{D2F17487-78EE-474A-A577-1D4E201C878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000" b="92333" l="9913" r="89796">
                        <a14:foregroundMark x1="65015" y1="92333" x2="65015" y2="92333"/>
                        <a14:backgroundMark x1="22449" y1="13000" x2="22157" y2="13333"/>
                        <a14:backgroundMark x1="21283" y1="12667" x2="16035" y2="31333"/>
                        <a14:backgroundMark x1="26239" y1="13333" x2="19534" y2="36667"/>
                        <a14:backgroundMark x1="24490" y1="31667" x2="23615" y2="44000"/>
                        <a14:backgroundMark x1="26239" y1="33667" x2="29738" y2="47333"/>
                        <a14:backgroundMark x1="52187" y1="29000" x2="27988" y2="8667"/>
                        <a14:backgroundMark x1="33528" y1="9667" x2="50437" y2="14333"/>
                        <a14:backgroundMark x1="39359" y1="11333" x2="35569" y2="8000"/>
                        <a14:backgroundMark x1="41399" y1="27000" x2="48105" y2="31000"/>
                        <a14:backgroundMark x1="30904" y1="9000" x2="30904" y2="9000"/>
                        <a14:backgroundMark x1="32945" y1="7667" x2="32945" y2="7667"/>
                        <a14:backgroundMark x1="34694" y1="8000" x2="34694" y2="8000"/>
                        <a14:backgroundMark x1="33528" y1="8000" x2="35277" y2="7000"/>
                        <a14:backgroundMark x1="32653" y1="9000" x2="36152" y2="5000"/>
                      </a14:backgroundRemoval>
                    </a14:imgEffect>
                  </a14:imgLayer>
                </a14:imgProps>
              </a:ext>
            </a:extLst>
          </a:blip>
          <a:stretch>
            <a:fillRect/>
          </a:stretch>
        </p:blipFill>
        <p:spPr>
          <a:xfrm>
            <a:off x="3211009" y="2884029"/>
            <a:ext cx="1942255" cy="1698765"/>
          </a:xfrm>
          <a:prstGeom prst="rect">
            <a:avLst/>
          </a:prstGeom>
        </p:spPr>
      </p:pic>
    </p:spTree>
    <p:extLst>
      <p:ext uri="{BB962C8B-B14F-4D97-AF65-F5344CB8AC3E}">
        <p14:creationId xmlns:p14="http://schemas.microsoft.com/office/powerpoint/2010/main" val="2557080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平行四邊形 7">
            <a:extLst>
              <a:ext uri="{FF2B5EF4-FFF2-40B4-BE49-F238E27FC236}">
                <a16:creationId xmlns:a16="http://schemas.microsoft.com/office/drawing/2014/main" id="{FDFA892A-9606-4A1A-8DC1-49D80650B4BF}"/>
              </a:ext>
            </a:extLst>
          </p:cNvPr>
          <p:cNvSpPr/>
          <p:nvPr/>
        </p:nvSpPr>
        <p:spPr>
          <a:xfrm>
            <a:off x="8263352" y="0"/>
            <a:ext cx="3057524" cy="6858000"/>
          </a:xfrm>
          <a:prstGeom prst="parallelogram">
            <a:avLst>
              <a:gd name="adj" fmla="val 66830"/>
            </a:avLst>
          </a:prstGeom>
          <a:solidFill>
            <a:srgbClr val="93C8B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流程圖: 人工輸入 8">
            <a:extLst>
              <a:ext uri="{FF2B5EF4-FFF2-40B4-BE49-F238E27FC236}">
                <a16:creationId xmlns:a16="http://schemas.microsoft.com/office/drawing/2014/main" id="{736CD3E2-0EA7-4842-9006-87FCCF31C921}"/>
              </a:ext>
            </a:extLst>
          </p:cNvPr>
          <p:cNvSpPr/>
          <p:nvPr/>
        </p:nvSpPr>
        <p:spPr>
          <a:xfrm rot="16200000" flipV="1">
            <a:off x="1563980" y="-1563981"/>
            <a:ext cx="6869481" cy="9997443"/>
          </a:xfrm>
          <a:prstGeom prst="flowChartManualInput">
            <a:avLst/>
          </a:prstGeom>
          <a:solidFill>
            <a:srgbClr val="00808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312FE0EC-B68A-479A-886D-2EC02ECE91A6}"/>
              </a:ext>
            </a:extLst>
          </p:cNvPr>
          <p:cNvSpPr txBox="1"/>
          <p:nvPr/>
        </p:nvSpPr>
        <p:spPr>
          <a:xfrm>
            <a:off x="487680" y="457200"/>
            <a:ext cx="6059876" cy="669414"/>
          </a:xfrm>
          <a:prstGeom prst="rect">
            <a:avLst/>
          </a:prstGeom>
          <a:noFill/>
        </p:spPr>
        <p:txBody>
          <a:bodyPr wrap="square" rtlCol="0">
            <a:spAutoFit/>
          </a:bodyPr>
          <a:lstStyle/>
          <a:p>
            <a:pPr defTabSz="1218987">
              <a:lnSpc>
                <a:spcPts val="4500"/>
              </a:lnSpc>
            </a:pPr>
            <a:r>
              <a:rPr lang="en-US" altLang="zh-TW" sz="4000" b="1" dirty="0">
                <a:solidFill>
                  <a:srgbClr val="5FDAC5">
                    <a:lumMod val="20000"/>
                    <a:lumOff val="80000"/>
                  </a:srgbClr>
                </a:solidFill>
                <a:latin typeface="微軟正黑體" panose="020B0604030504040204" pitchFamily="34" charset="-120"/>
                <a:ea typeface="微軟正黑體" panose="020B0604030504040204" pitchFamily="34" charset="-120"/>
              </a:rPr>
              <a:t>Customers’ Attention</a:t>
            </a:r>
          </a:p>
        </p:txBody>
      </p:sp>
      <p:pic>
        <p:nvPicPr>
          <p:cNvPr id="14" name="Picture 40">
            <a:extLst>
              <a:ext uri="{FF2B5EF4-FFF2-40B4-BE49-F238E27FC236}">
                <a16:creationId xmlns:a16="http://schemas.microsoft.com/office/drawing/2014/main" id="{F8FD215F-3C68-4195-ADA3-C5A3CB22BA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01400" y="304801"/>
            <a:ext cx="665670" cy="590915"/>
          </a:xfrm>
          <a:prstGeom prst="rect">
            <a:avLst/>
          </a:prstGeom>
        </p:spPr>
      </p:pic>
      <p:pic>
        <p:nvPicPr>
          <p:cNvPr id="27" name="圖片 26">
            <a:extLst>
              <a:ext uri="{FF2B5EF4-FFF2-40B4-BE49-F238E27FC236}">
                <a16:creationId xmlns:a16="http://schemas.microsoft.com/office/drawing/2014/main" id="{7EDA0B5C-5DA2-4CE4-B947-FAEA903B18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917" y="1844041"/>
            <a:ext cx="2126195" cy="27668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圖片 27">
            <a:extLst>
              <a:ext uri="{FF2B5EF4-FFF2-40B4-BE49-F238E27FC236}">
                <a16:creationId xmlns:a16="http://schemas.microsoft.com/office/drawing/2014/main" id="{6779099C-7F0F-43DF-9FBB-5C9B6595E68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60798" y="2925361"/>
            <a:ext cx="2039655" cy="2724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圖片 29">
            <a:extLst>
              <a:ext uri="{FF2B5EF4-FFF2-40B4-BE49-F238E27FC236}">
                <a16:creationId xmlns:a16="http://schemas.microsoft.com/office/drawing/2014/main" id="{C85A0A09-C2DC-4B30-BA39-B4CD13F2A16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21997" y="1837334"/>
            <a:ext cx="3748006" cy="2510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圖片 3">
            <a:extLst>
              <a:ext uri="{FF2B5EF4-FFF2-40B4-BE49-F238E27FC236}">
                <a16:creationId xmlns:a16="http://schemas.microsoft.com/office/drawing/2014/main" id="{9AEEBE1D-8960-4A79-A258-9563077785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9416" y="2585415"/>
            <a:ext cx="5226517" cy="3699247"/>
          </a:xfrm>
          <a:prstGeom prst="rect">
            <a:avLst/>
          </a:prstGeom>
          <a:ln w="8255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95419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流程圖: 人工輸入 26">
            <a:extLst>
              <a:ext uri="{FF2B5EF4-FFF2-40B4-BE49-F238E27FC236}">
                <a16:creationId xmlns:a16="http://schemas.microsoft.com/office/drawing/2014/main" id="{7759F170-24E5-481A-BCA2-7153C3218008}"/>
              </a:ext>
            </a:extLst>
          </p:cNvPr>
          <p:cNvSpPr/>
          <p:nvPr/>
        </p:nvSpPr>
        <p:spPr>
          <a:xfrm rot="16200000" flipV="1">
            <a:off x="1990722" y="-1990723"/>
            <a:ext cx="6869481" cy="10850928"/>
          </a:xfrm>
          <a:prstGeom prst="flowChartManualInput">
            <a:avLst/>
          </a:prstGeom>
          <a:solidFill>
            <a:srgbClr val="00808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312FE0EC-B68A-479A-886D-2EC02ECE91A6}"/>
              </a:ext>
            </a:extLst>
          </p:cNvPr>
          <p:cNvSpPr txBox="1"/>
          <p:nvPr/>
        </p:nvSpPr>
        <p:spPr>
          <a:xfrm>
            <a:off x="445848" y="380551"/>
            <a:ext cx="5715000" cy="669414"/>
          </a:xfrm>
          <a:prstGeom prst="rect">
            <a:avLst/>
          </a:prstGeom>
          <a:noFill/>
        </p:spPr>
        <p:txBody>
          <a:bodyPr wrap="square" rtlCol="0">
            <a:spAutoFit/>
          </a:bodyPr>
          <a:lstStyle/>
          <a:p>
            <a:pPr defTabSz="1218987">
              <a:lnSpc>
                <a:spcPts val="4500"/>
              </a:lnSpc>
            </a:pPr>
            <a:r>
              <a:rPr lang="en-US" altLang="zh-TW" sz="4000" b="1" dirty="0">
                <a:solidFill>
                  <a:srgbClr val="5FDAC5">
                    <a:lumMod val="20000"/>
                    <a:lumOff val="80000"/>
                  </a:srgbClr>
                </a:solidFill>
                <a:latin typeface="微軟正黑體" panose="020B0604030504040204" pitchFamily="34" charset="-120"/>
                <a:ea typeface="微軟正黑體" panose="020B0604030504040204" pitchFamily="34" charset="-120"/>
              </a:rPr>
              <a:t>Tools</a:t>
            </a:r>
            <a:r>
              <a:rPr lang="zh-TW" altLang="en-US" sz="4000" b="1" dirty="0">
                <a:solidFill>
                  <a:srgbClr val="5FDAC5">
                    <a:lumMod val="20000"/>
                    <a:lumOff val="80000"/>
                  </a:srgbClr>
                </a:solidFill>
                <a:latin typeface="微軟正黑體" panose="020B0604030504040204" pitchFamily="34" charset="-120"/>
                <a:ea typeface="微軟正黑體" panose="020B0604030504040204" pitchFamily="34" charset="-120"/>
              </a:rPr>
              <a:t> </a:t>
            </a:r>
            <a:r>
              <a:rPr lang="en-US" altLang="zh-TW" sz="4000" b="1" dirty="0">
                <a:solidFill>
                  <a:srgbClr val="5FDAC5">
                    <a:lumMod val="20000"/>
                    <a:lumOff val="80000"/>
                  </a:srgbClr>
                </a:solidFill>
                <a:latin typeface="微軟正黑體" panose="020B0604030504040204" pitchFamily="34" charset="-120"/>
                <a:ea typeface="微軟正黑體" panose="020B0604030504040204" pitchFamily="34" charset="-120"/>
              </a:rPr>
              <a:t>– Sales Kit</a:t>
            </a:r>
          </a:p>
        </p:txBody>
      </p:sp>
      <p:pic>
        <p:nvPicPr>
          <p:cNvPr id="14" name="Picture 40">
            <a:extLst>
              <a:ext uri="{FF2B5EF4-FFF2-40B4-BE49-F238E27FC236}">
                <a16:creationId xmlns:a16="http://schemas.microsoft.com/office/drawing/2014/main" id="{F8FD215F-3C68-4195-ADA3-C5A3CB22BA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01400" y="304801"/>
            <a:ext cx="665670" cy="590915"/>
          </a:xfrm>
          <a:prstGeom prst="rect">
            <a:avLst/>
          </a:prstGeom>
        </p:spPr>
      </p:pic>
      <p:pic>
        <p:nvPicPr>
          <p:cNvPr id="15" name="圖片 14">
            <a:extLst>
              <a:ext uri="{FF2B5EF4-FFF2-40B4-BE49-F238E27FC236}">
                <a16:creationId xmlns:a16="http://schemas.microsoft.com/office/drawing/2014/main" id="{A0BAB88D-6270-4249-90C3-DF85340FE6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16232" y="1347843"/>
            <a:ext cx="2429332" cy="1377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圖片 15">
            <a:extLst>
              <a:ext uri="{FF2B5EF4-FFF2-40B4-BE49-F238E27FC236}">
                <a16:creationId xmlns:a16="http://schemas.microsoft.com/office/drawing/2014/main" id="{D79C5E94-D6E1-4860-9E43-AED18C3E1E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30806" y="2651437"/>
            <a:ext cx="2602286" cy="1457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圖片 16">
            <a:extLst>
              <a:ext uri="{FF2B5EF4-FFF2-40B4-BE49-F238E27FC236}">
                <a16:creationId xmlns:a16="http://schemas.microsoft.com/office/drawing/2014/main" id="{F4EC6B41-0BE5-42DE-9751-8784F181044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16232" y="4056070"/>
            <a:ext cx="2797702" cy="1584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8" name="群組 17">
            <a:extLst>
              <a:ext uri="{FF2B5EF4-FFF2-40B4-BE49-F238E27FC236}">
                <a16:creationId xmlns:a16="http://schemas.microsoft.com/office/drawing/2014/main" id="{4E323B06-0E7A-479A-9BAD-4BD11AFA6E21}"/>
              </a:ext>
            </a:extLst>
          </p:cNvPr>
          <p:cNvGrpSpPr/>
          <p:nvPr/>
        </p:nvGrpSpPr>
        <p:grpSpPr>
          <a:xfrm>
            <a:off x="830719" y="1454541"/>
            <a:ext cx="6337975" cy="4756123"/>
            <a:chOff x="2298934" y="1560541"/>
            <a:chExt cx="6337975" cy="4756123"/>
          </a:xfrm>
        </p:grpSpPr>
        <p:sp>
          <p:nvSpPr>
            <p:cNvPr id="19" name="Oval 54">
              <a:extLst>
                <a:ext uri="{FF2B5EF4-FFF2-40B4-BE49-F238E27FC236}">
                  <a16:creationId xmlns:a16="http://schemas.microsoft.com/office/drawing/2014/main" id="{DA792C08-052F-4897-9D4D-46C6C94350B2}"/>
                </a:ext>
              </a:extLst>
            </p:cNvPr>
            <p:cNvSpPr/>
            <p:nvPr/>
          </p:nvSpPr>
          <p:spPr>
            <a:xfrm>
              <a:off x="4035283" y="6094461"/>
              <a:ext cx="2837749" cy="222203"/>
            </a:xfrm>
            <a:prstGeom prst="ellipse">
              <a:avLst/>
            </a:prstGeom>
            <a:gradFill flip="none" rotWithShape="1">
              <a:gsLst>
                <a:gs pos="0">
                  <a:schemeClr val="tx1">
                    <a:lumMod val="85000"/>
                    <a:lumOff val="15000"/>
                  </a:schemeClr>
                </a:gs>
                <a:gs pos="100000">
                  <a:schemeClr val="tx1">
                    <a:lumMod val="85000"/>
                    <a:lumOff val="15000"/>
                    <a:alpha val="0"/>
                  </a:scheme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ysClr val="window" lastClr="FFFFFF"/>
                </a:solidFill>
                <a:latin typeface="Calibri"/>
              </a:endParaRPr>
            </a:p>
          </p:txBody>
        </p:sp>
        <p:grpSp>
          <p:nvGrpSpPr>
            <p:cNvPr id="20" name="Group 71">
              <a:extLst>
                <a:ext uri="{FF2B5EF4-FFF2-40B4-BE49-F238E27FC236}">
                  <a16:creationId xmlns:a16="http://schemas.microsoft.com/office/drawing/2014/main" id="{897C114D-C0F3-4E27-B3CC-49ACE65356A8}"/>
                </a:ext>
              </a:extLst>
            </p:cNvPr>
            <p:cNvGrpSpPr/>
            <p:nvPr/>
          </p:nvGrpSpPr>
          <p:grpSpPr>
            <a:xfrm>
              <a:off x="2298934" y="1560541"/>
              <a:ext cx="6337975" cy="4618395"/>
              <a:chOff x="3584575" y="3849688"/>
              <a:chExt cx="2701925" cy="2355850"/>
            </a:xfrm>
          </p:grpSpPr>
          <p:sp>
            <p:nvSpPr>
              <p:cNvPr id="22" name="Freeform 16">
                <a:extLst>
                  <a:ext uri="{FF2B5EF4-FFF2-40B4-BE49-F238E27FC236}">
                    <a16:creationId xmlns:a16="http://schemas.microsoft.com/office/drawing/2014/main" id="{F512C02C-BB7A-4D36-ADC5-5E61E3D739DA}"/>
                  </a:ext>
                </a:extLst>
              </p:cNvPr>
              <p:cNvSpPr>
                <a:spLocks/>
              </p:cNvSpPr>
              <p:nvPr/>
            </p:nvSpPr>
            <p:spPr bwMode="auto">
              <a:xfrm>
                <a:off x="3584575" y="3940175"/>
                <a:ext cx="2701925" cy="1858963"/>
              </a:xfrm>
              <a:custGeom>
                <a:avLst/>
                <a:gdLst>
                  <a:gd name="T0" fmla="*/ 94 w 3403"/>
                  <a:gd name="T1" fmla="*/ 0 h 2342"/>
                  <a:gd name="T2" fmla="*/ 3309 w 3403"/>
                  <a:gd name="T3" fmla="*/ 0 h 2342"/>
                  <a:gd name="T4" fmla="*/ 3338 w 3403"/>
                  <a:gd name="T5" fmla="*/ 5 h 2342"/>
                  <a:gd name="T6" fmla="*/ 3364 w 3403"/>
                  <a:gd name="T7" fmla="*/ 18 h 2342"/>
                  <a:gd name="T8" fmla="*/ 3384 w 3403"/>
                  <a:gd name="T9" fmla="*/ 39 h 2342"/>
                  <a:gd name="T10" fmla="*/ 3398 w 3403"/>
                  <a:gd name="T11" fmla="*/ 63 h 2342"/>
                  <a:gd name="T12" fmla="*/ 3403 w 3403"/>
                  <a:gd name="T13" fmla="*/ 94 h 2342"/>
                  <a:gd name="T14" fmla="*/ 3403 w 3403"/>
                  <a:gd name="T15" fmla="*/ 2250 h 2342"/>
                  <a:gd name="T16" fmla="*/ 3398 w 3403"/>
                  <a:gd name="T17" fmla="*/ 2279 h 2342"/>
                  <a:gd name="T18" fmla="*/ 3384 w 3403"/>
                  <a:gd name="T19" fmla="*/ 2305 h 2342"/>
                  <a:gd name="T20" fmla="*/ 3364 w 3403"/>
                  <a:gd name="T21" fmla="*/ 2325 h 2342"/>
                  <a:gd name="T22" fmla="*/ 3338 w 3403"/>
                  <a:gd name="T23" fmla="*/ 2338 h 2342"/>
                  <a:gd name="T24" fmla="*/ 3309 w 3403"/>
                  <a:gd name="T25" fmla="*/ 2342 h 2342"/>
                  <a:gd name="T26" fmla="*/ 94 w 3403"/>
                  <a:gd name="T27" fmla="*/ 2342 h 2342"/>
                  <a:gd name="T28" fmla="*/ 65 w 3403"/>
                  <a:gd name="T29" fmla="*/ 2338 h 2342"/>
                  <a:gd name="T30" fmla="*/ 39 w 3403"/>
                  <a:gd name="T31" fmla="*/ 2325 h 2342"/>
                  <a:gd name="T32" fmla="*/ 20 w 3403"/>
                  <a:gd name="T33" fmla="*/ 2305 h 2342"/>
                  <a:gd name="T34" fmla="*/ 5 w 3403"/>
                  <a:gd name="T35" fmla="*/ 2279 h 2342"/>
                  <a:gd name="T36" fmla="*/ 0 w 3403"/>
                  <a:gd name="T37" fmla="*/ 2250 h 2342"/>
                  <a:gd name="T38" fmla="*/ 0 w 3403"/>
                  <a:gd name="T39" fmla="*/ 94 h 2342"/>
                  <a:gd name="T40" fmla="*/ 5 w 3403"/>
                  <a:gd name="T41" fmla="*/ 63 h 2342"/>
                  <a:gd name="T42" fmla="*/ 20 w 3403"/>
                  <a:gd name="T43" fmla="*/ 39 h 2342"/>
                  <a:gd name="T44" fmla="*/ 39 w 3403"/>
                  <a:gd name="T45" fmla="*/ 18 h 2342"/>
                  <a:gd name="T46" fmla="*/ 65 w 3403"/>
                  <a:gd name="T47" fmla="*/ 5 h 2342"/>
                  <a:gd name="T48" fmla="*/ 94 w 3403"/>
                  <a:gd name="T49"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03" h="2342">
                    <a:moveTo>
                      <a:pt x="94" y="0"/>
                    </a:moveTo>
                    <a:lnTo>
                      <a:pt x="3309" y="0"/>
                    </a:lnTo>
                    <a:lnTo>
                      <a:pt x="3338" y="5"/>
                    </a:lnTo>
                    <a:lnTo>
                      <a:pt x="3364" y="18"/>
                    </a:lnTo>
                    <a:lnTo>
                      <a:pt x="3384" y="39"/>
                    </a:lnTo>
                    <a:lnTo>
                      <a:pt x="3398" y="63"/>
                    </a:lnTo>
                    <a:lnTo>
                      <a:pt x="3403" y="94"/>
                    </a:lnTo>
                    <a:lnTo>
                      <a:pt x="3403" y="2250"/>
                    </a:lnTo>
                    <a:lnTo>
                      <a:pt x="3398" y="2279"/>
                    </a:lnTo>
                    <a:lnTo>
                      <a:pt x="3384" y="2305"/>
                    </a:lnTo>
                    <a:lnTo>
                      <a:pt x="3364" y="2325"/>
                    </a:lnTo>
                    <a:lnTo>
                      <a:pt x="3338" y="2338"/>
                    </a:lnTo>
                    <a:lnTo>
                      <a:pt x="3309" y="2342"/>
                    </a:lnTo>
                    <a:lnTo>
                      <a:pt x="94" y="2342"/>
                    </a:lnTo>
                    <a:lnTo>
                      <a:pt x="65" y="2338"/>
                    </a:lnTo>
                    <a:lnTo>
                      <a:pt x="39" y="2325"/>
                    </a:lnTo>
                    <a:lnTo>
                      <a:pt x="20" y="2305"/>
                    </a:lnTo>
                    <a:lnTo>
                      <a:pt x="5" y="2279"/>
                    </a:lnTo>
                    <a:lnTo>
                      <a:pt x="0" y="2250"/>
                    </a:lnTo>
                    <a:lnTo>
                      <a:pt x="0" y="94"/>
                    </a:lnTo>
                    <a:lnTo>
                      <a:pt x="5" y="63"/>
                    </a:lnTo>
                    <a:lnTo>
                      <a:pt x="20" y="39"/>
                    </a:lnTo>
                    <a:lnTo>
                      <a:pt x="39" y="18"/>
                    </a:lnTo>
                    <a:lnTo>
                      <a:pt x="65" y="5"/>
                    </a:lnTo>
                    <a:lnTo>
                      <a:pt x="94" y="0"/>
                    </a:lnTo>
                    <a:close/>
                  </a:path>
                </a:pathLst>
              </a:custGeom>
              <a:solidFill>
                <a:schemeClr val="bg1"/>
              </a:solidFill>
              <a:ln w="12700">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dirty="0">
                  <a:solidFill>
                    <a:prstClr val="black">
                      <a:lumMod val="75000"/>
                      <a:lumOff val="25000"/>
                    </a:prstClr>
                  </a:solidFill>
                  <a:latin typeface="Calibri"/>
                </a:endParaRPr>
              </a:p>
            </p:txBody>
          </p:sp>
          <p:sp>
            <p:nvSpPr>
              <p:cNvPr id="23" name="Freeform 17">
                <a:extLst>
                  <a:ext uri="{FF2B5EF4-FFF2-40B4-BE49-F238E27FC236}">
                    <a16:creationId xmlns:a16="http://schemas.microsoft.com/office/drawing/2014/main" id="{C7B8F580-32B1-4CD0-980D-35942DCA880A}"/>
                  </a:ext>
                </a:extLst>
              </p:cNvPr>
              <p:cNvSpPr>
                <a:spLocks/>
              </p:cNvSpPr>
              <p:nvPr/>
            </p:nvSpPr>
            <p:spPr bwMode="auto">
              <a:xfrm>
                <a:off x="3584575" y="3849688"/>
                <a:ext cx="2701925" cy="1651000"/>
              </a:xfrm>
              <a:custGeom>
                <a:avLst/>
                <a:gdLst>
                  <a:gd name="T0" fmla="*/ 89 w 3403"/>
                  <a:gd name="T1" fmla="*/ 0 h 2078"/>
                  <a:gd name="T2" fmla="*/ 3314 w 3403"/>
                  <a:gd name="T3" fmla="*/ 0 h 2078"/>
                  <a:gd name="T4" fmla="*/ 3342 w 3403"/>
                  <a:gd name="T5" fmla="*/ 4 h 2078"/>
                  <a:gd name="T6" fmla="*/ 3366 w 3403"/>
                  <a:gd name="T7" fmla="*/ 16 h 2078"/>
                  <a:gd name="T8" fmla="*/ 3385 w 3403"/>
                  <a:gd name="T9" fmla="*/ 35 h 2078"/>
                  <a:gd name="T10" fmla="*/ 3398 w 3403"/>
                  <a:gd name="T11" fmla="*/ 60 h 2078"/>
                  <a:gd name="T12" fmla="*/ 3403 w 3403"/>
                  <a:gd name="T13" fmla="*/ 87 h 2078"/>
                  <a:gd name="T14" fmla="*/ 3403 w 3403"/>
                  <a:gd name="T15" fmla="*/ 2078 h 2078"/>
                  <a:gd name="T16" fmla="*/ 0 w 3403"/>
                  <a:gd name="T17" fmla="*/ 2078 h 2078"/>
                  <a:gd name="T18" fmla="*/ 0 w 3403"/>
                  <a:gd name="T19" fmla="*/ 87 h 2078"/>
                  <a:gd name="T20" fmla="*/ 5 w 3403"/>
                  <a:gd name="T21" fmla="*/ 60 h 2078"/>
                  <a:gd name="T22" fmla="*/ 18 w 3403"/>
                  <a:gd name="T23" fmla="*/ 35 h 2078"/>
                  <a:gd name="T24" fmla="*/ 38 w 3403"/>
                  <a:gd name="T25" fmla="*/ 16 h 2078"/>
                  <a:gd name="T26" fmla="*/ 62 w 3403"/>
                  <a:gd name="T27" fmla="*/ 4 h 2078"/>
                  <a:gd name="T28" fmla="*/ 89 w 3403"/>
                  <a:gd name="T29" fmla="*/ 0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3" h="2078">
                    <a:moveTo>
                      <a:pt x="89" y="0"/>
                    </a:moveTo>
                    <a:lnTo>
                      <a:pt x="3314" y="0"/>
                    </a:lnTo>
                    <a:lnTo>
                      <a:pt x="3342" y="4"/>
                    </a:lnTo>
                    <a:lnTo>
                      <a:pt x="3366" y="16"/>
                    </a:lnTo>
                    <a:lnTo>
                      <a:pt x="3385" y="35"/>
                    </a:lnTo>
                    <a:lnTo>
                      <a:pt x="3398" y="60"/>
                    </a:lnTo>
                    <a:lnTo>
                      <a:pt x="3403" y="87"/>
                    </a:lnTo>
                    <a:lnTo>
                      <a:pt x="3403" y="2078"/>
                    </a:lnTo>
                    <a:lnTo>
                      <a:pt x="0" y="2078"/>
                    </a:lnTo>
                    <a:lnTo>
                      <a:pt x="0" y="87"/>
                    </a:lnTo>
                    <a:lnTo>
                      <a:pt x="5" y="60"/>
                    </a:lnTo>
                    <a:lnTo>
                      <a:pt x="18" y="35"/>
                    </a:lnTo>
                    <a:lnTo>
                      <a:pt x="38" y="16"/>
                    </a:lnTo>
                    <a:lnTo>
                      <a:pt x="62" y="4"/>
                    </a:lnTo>
                    <a:lnTo>
                      <a:pt x="8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dirty="0">
                  <a:solidFill>
                    <a:prstClr val="black">
                      <a:lumMod val="75000"/>
                      <a:lumOff val="25000"/>
                    </a:prstClr>
                  </a:solidFill>
                  <a:latin typeface="Calibri"/>
                </a:endParaRPr>
              </a:p>
            </p:txBody>
          </p:sp>
          <p:sp>
            <p:nvSpPr>
              <p:cNvPr id="24" name="Rectangle 19">
                <a:extLst>
                  <a:ext uri="{FF2B5EF4-FFF2-40B4-BE49-F238E27FC236}">
                    <a16:creationId xmlns:a16="http://schemas.microsoft.com/office/drawing/2014/main" id="{B67E3760-7402-4D07-AABD-3E5DB781E542}"/>
                  </a:ext>
                </a:extLst>
              </p:cNvPr>
              <p:cNvSpPr>
                <a:spLocks noChangeArrowheads="1"/>
              </p:cNvSpPr>
              <p:nvPr/>
            </p:nvSpPr>
            <p:spPr bwMode="auto">
              <a:xfrm>
                <a:off x="4686300" y="5803623"/>
                <a:ext cx="498475" cy="242888"/>
              </a:xfrm>
              <a:prstGeom prst="rect">
                <a:avLst/>
              </a:prstGeom>
              <a:solidFill>
                <a:schemeClr val="bg1">
                  <a:lumMod val="85000"/>
                </a:schemeClr>
              </a:solidFill>
              <a:ln w="0">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defTabSz="1218987"/>
                <a:endParaRPr lang="en-US" sz="2400" dirty="0">
                  <a:solidFill>
                    <a:prstClr val="black">
                      <a:lumMod val="75000"/>
                      <a:lumOff val="25000"/>
                    </a:prstClr>
                  </a:solidFill>
                  <a:latin typeface="Calibri"/>
                </a:endParaRPr>
              </a:p>
            </p:txBody>
          </p:sp>
          <p:sp>
            <p:nvSpPr>
              <p:cNvPr id="25" name="Freeform 20">
                <a:extLst>
                  <a:ext uri="{FF2B5EF4-FFF2-40B4-BE49-F238E27FC236}">
                    <a16:creationId xmlns:a16="http://schemas.microsoft.com/office/drawing/2014/main" id="{3974AB75-C3E9-4E76-B831-57291C066BD3}"/>
                  </a:ext>
                </a:extLst>
              </p:cNvPr>
              <p:cNvSpPr>
                <a:spLocks/>
              </p:cNvSpPr>
              <p:nvPr/>
            </p:nvSpPr>
            <p:spPr bwMode="auto">
              <a:xfrm>
                <a:off x="4530725" y="6096000"/>
                <a:ext cx="809625" cy="109538"/>
              </a:xfrm>
              <a:custGeom>
                <a:avLst/>
                <a:gdLst>
                  <a:gd name="T0" fmla="*/ 107 w 1020"/>
                  <a:gd name="T1" fmla="*/ 0 h 138"/>
                  <a:gd name="T2" fmla="*/ 913 w 1020"/>
                  <a:gd name="T3" fmla="*/ 0 h 138"/>
                  <a:gd name="T4" fmla="*/ 942 w 1020"/>
                  <a:gd name="T5" fmla="*/ 5 h 138"/>
                  <a:gd name="T6" fmla="*/ 966 w 1020"/>
                  <a:gd name="T7" fmla="*/ 15 h 138"/>
                  <a:gd name="T8" fmla="*/ 989 w 1020"/>
                  <a:gd name="T9" fmla="*/ 33 h 138"/>
                  <a:gd name="T10" fmla="*/ 1005 w 1020"/>
                  <a:gd name="T11" fmla="*/ 54 h 138"/>
                  <a:gd name="T12" fmla="*/ 1016 w 1020"/>
                  <a:gd name="T13" fmla="*/ 80 h 138"/>
                  <a:gd name="T14" fmla="*/ 1020 w 1020"/>
                  <a:gd name="T15" fmla="*/ 107 h 138"/>
                  <a:gd name="T16" fmla="*/ 1020 w 1020"/>
                  <a:gd name="T17" fmla="*/ 138 h 138"/>
                  <a:gd name="T18" fmla="*/ 0 w 1020"/>
                  <a:gd name="T19" fmla="*/ 138 h 138"/>
                  <a:gd name="T20" fmla="*/ 0 w 1020"/>
                  <a:gd name="T21" fmla="*/ 107 h 138"/>
                  <a:gd name="T22" fmla="*/ 3 w 1020"/>
                  <a:gd name="T23" fmla="*/ 80 h 138"/>
                  <a:gd name="T24" fmla="*/ 14 w 1020"/>
                  <a:gd name="T25" fmla="*/ 54 h 138"/>
                  <a:gd name="T26" fmla="*/ 31 w 1020"/>
                  <a:gd name="T27" fmla="*/ 33 h 138"/>
                  <a:gd name="T28" fmla="*/ 52 w 1020"/>
                  <a:gd name="T29" fmla="*/ 15 h 138"/>
                  <a:gd name="T30" fmla="*/ 78 w 1020"/>
                  <a:gd name="T31" fmla="*/ 5 h 138"/>
                  <a:gd name="T32" fmla="*/ 107 w 1020"/>
                  <a:gd name="T3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0" h="138">
                    <a:moveTo>
                      <a:pt x="107" y="0"/>
                    </a:moveTo>
                    <a:lnTo>
                      <a:pt x="913" y="0"/>
                    </a:lnTo>
                    <a:lnTo>
                      <a:pt x="942" y="5"/>
                    </a:lnTo>
                    <a:lnTo>
                      <a:pt x="966" y="15"/>
                    </a:lnTo>
                    <a:lnTo>
                      <a:pt x="989" y="33"/>
                    </a:lnTo>
                    <a:lnTo>
                      <a:pt x="1005" y="54"/>
                    </a:lnTo>
                    <a:lnTo>
                      <a:pt x="1016" y="80"/>
                    </a:lnTo>
                    <a:lnTo>
                      <a:pt x="1020" y="107"/>
                    </a:lnTo>
                    <a:lnTo>
                      <a:pt x="1020" y="138"/>
                    </a:lnTo>
                    <a:lnTo>
                      <a:pt x="0" y="138"/>
                    </a:lnTo>
                    <a:lnTo>
                      <a:pt x="0" y="107"/>
                    </a:lnTo>
                    <a:lnTo>
                      <a:pt x="3" y="80"/>
                    </a:lnTo>
                    <a:lnTo>
                      <a:pt x="14" y="54"/>
                    </a:lnTo>
                    <a:lnTo>
                      <a:pt x="31" y="33"/>
                    </a:lnTo>
                    <a:lnTo>
                      <a:pt x="52" y="15"/>
                    </a:lnTo>
                    <a:lnTo>
                      <a:pt x="78" y="5"/>
                    </a:lnTo>
                    <a:lnTo>
                      <a:pt x="107" y="0"/>
                    </a:lnTo>
                    <a:close/>
                  </a:path>
                </a:pathLst>
              </a:custGeom>
              <a:solidFill>
                <a:schemeClr val="bg1"/>
              </a:solidFill>
              <a:ln w="0">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dirty="0">
                  <a:solidFill>
                    <a:prstClr val="black">
                      <a:lumMod val="75000"/>
                      <a:lumOff val="25000"/>
                    </a:prstClr>
                  </a:solidFill>
                  <a:latin typeface="Calibri"/>
                </a:endParaRPr>
              </a:p>
            </p:txBody>
          </p:sp>
          <p:sp>
            <p:nvSpPr>
              <p:cNvPr id="26" name="Freeform 21">
                <a:extLst>
                  <a:ext uri="{FF2B5EF4-FFF2-40B4-BE49-F238E27FC236}">
                    <a16:creationId xmlns:a16="http://schemas.microsoft.com/office/drawing/2014/main" id="{37D6546E-9798-47B9-A7F5-A19C79477B27}"/>
                  </a:ext>
                </a:extLst>
              </p:cNvPr>
              <p:cNvSpPr>
                <a:spLocks noEditPoints="1"/>
              </p:cNvSpPr>
              <p:nvPr/>
            </p:nvSpPr>
            <p:spPr bwMode="auto">
              <a:xfrm>
                <a:off x="4638675" y="6042025"/>
                <a:ext cx="593725" cy="53975"/>
              </a:xfrm>
              <a:custGeom>
                <a:avLst/>
                <a:gdLst>
                  <a:gd name="T0" fmla="*/ 0 w 748"/>
                  <a:gd name="T1" fmla="*/ 68 h 68"/>
                  <a:gd name="T2" fmla="*/ 1 w 748"/>
                  <a:gd name="T3" fmla="*/ 68 h 68"/>
                  <a:gd name="T4" fmla="*/ 1 w 748"/>
                  <a:gd name="T5" fmla="*/ 68 h 68"/>
                  <a:gd name="T6" fmla="*/ 0 w 748"/>
                  <a:gd name="T7" fmla="*/ 68 h 68"/>
                  <a:gd name="T8" fmla="*/ 60 w 748"/>
                  <a:gd name="T9" fmla="*/ 0 h 68"/>
                  <a:gd name="T10" fmla="*/ 688 w 748"/>
                  <a:gd name="T11" fmla="*/ 0 h 68"/>
                  <a:gd name="T12" fmla="*/ 691 w 748"/>
                  <a:gd name="T13" fmla="*/ 23 h 68"/>
                  <a:gd name="T14" fmla="*/ 698 w 748"/>
                  <a:gd name="T15" fmla="*/ 41 h 68"/>
                  <a:gd name="T16" fmla="*/ 707 w 748"/>
                  <a:gd name="T17" fmla="*/ 52 h 68"/>
                  <a:gd name="T18" fmla="*/ 719 w 748"/>
                  <a:gd name="T19" fmla="*/ 60 h 68"/>
                  <a:gd name="T20" fmla="*/ 728 w 748"/>
                  <a:gd name="T21" fmla="*/ 65 h 68"/>
                  <a:gd name="T22" fmla="*/ 738 w 748"/>
                  <a:gd name="T23" fmla="*/ 68 h 68"/>
                  <a:gd name="T24" fmla="*/ 744 w 748"/>
                  <a:gd name="T25" fmla="*/ 68 h 68"/>
                  <a:gd name="T26" fmla="*/ 748 w 748"/>
                  <a:gd name="T27" fmla="*/ 68 h 68"/>
                  <a:gd name="T28" fmla="*/ 1 w 748"/>
                  <a:gd name="T29" fmla="*/ 68 h 68"/>
                  <a:gd name="T30" fmla="*/ 10 w 748"/>
                  <a:gd name="T31" fmla="*/ 68 h 68"/>
                  <a:gd name="T32" fmla="*/ 18 w 748"/>
                  <a:gd name="T33" fmla="*/ 67 h 68"/>
                  <a:gd name="T34" fmla="*/ 29 w 748"/>
                  <a:gd name="T35" fmla="*/ 62 h 68"/>
                  <a:gd name="T36" fmla="*/ 40 w 748"/>
                  <a:gd name="T37" fmla="*/ 54 h 68"/>
                  <a:gd name="T38" fmla="*/ 50 w 748"/>
                  <a:gd name="T39" fmla="*/ 42 h 68"/>
                  <a:gd name="T40" fmla="*/ 56 w 748"/>
                  <a:gd name="T41" fmla="*/ 25 h 68"/>
                  <a:gd name="T42" fmla="*/ 60 w 748"/>
                  <a:gd name="T4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8" h="68">
                    <a:moveTo>
                      <a:pt x="0" y="68"/>
                    </a:moveTo>
                    <a:lnTo>
                      <a:pt x="1" y="68"/>
                    </a:lnTo>
                    <a:lnTo>
                      <a:pt x="1" y="68"/>
                    </a:lnTo>
                    <a:lnTo>
                      <a:pt x="0" y="68"/>
                    </a:lnTo>
                    <a:close/>
                    <a:moveTo>
                      <a:pt x="60" y="0"/>
                    </a:moveTo>
                    <a:lnTo>
                      <a:pt x="688" y="0"/>
                    </a:lnTo>
                    <a:lnTo>
                      <a:pt x="691" y="23"/>
                    </a:lnTo>
                    <a:lnTo>
                      <a:pt x="698" y="41"/>
                    </a:lnTo>
                    <a:lnTo>
                      <a:pt x="707" y="52"/>
                    </a:lnTo>
                    <a:lnTo>
                      <a:pt x="719" y="60"/>
                    </a:lnTo>
                    <a:lnTo>
                      <a:pt x="728" y="65"/>
                    </a:lnTo>
                    <a:lnTo>
                      <a:pt x="738" y="68"/>
                    </a:lnTo>
                    <a:lnTo>
                      <a:pt x="744" y="68"/>
                    </a:lnTo>
                    <a:lnTo>
                      <a:pt x="748" y="68"/>
                    </a:lnTo>
                    <a:lnTo>
                      <a:pt x="1" y="68"/>
                    </a:lnTo>
                    <a:lnTo>
                      <a:pt x="10" y="68"/>
                    </a:lnTo>
                    <a:lnTo>
                      <a:pt x="18" y="67"/>
                    </a:lnTo>
                    <a:lnTo>
                      <a:pt x="29" y="62"/>
                    </a:lnTo>
                    <a:lnTo>
                      <a:pt x="40" y="54"/>
                    </a:lnTo>
                    <a:lnTo>
                      <a:pt x="50" y="42"/>
                    </a:lnTo>
                    <a:lnTo>
                      <a:pt x="56" y="25"/>
                    </a:lnTo>
                    <a:lnTo>
                      <a:pt x="60" y="0"/>
                    </a:lnTo>
                    <a:close/>
                  </a:path>
                </a:pathLst>
              </a:custGeom>
              <a:solidFill>
                <a:schemeClr val="bg1">
                  <a:lumMod val="6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dirty="0">
                  <a:solidFill>
                    <a:prstClr val="black">
                      <a:lumMod val="75000"/>
                      <a:lumOff val="25000"/>
                    </a:prstClr>
                  </a:solidFill>
                  <a:latin typeface="Calibri"/>
                </a:endParaRPr>
              </a:p>
            </p:txBody>
          </p:sp>
        </p:grpSp>
        <p:pic>
          <p:nvPicPr>
            <p:cNvPr id="21" name="圖片 20">
              <a:extLst>
                <a:ext uri="{FF2B5EF4-FFF2-40B4-BE49-F238E27FC236}">
                  <a16:creationId xmlns:a16="http://schemas.microsoft.com/office/drawing/2014/main" id="{3311D05D-E31D-4360-9792-5A5750C664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74212" y="4997654"/>
              <a:ext cx="1061313" cy="148505"/>
            </a:xfrm>
            <a:prstGeom prst="rect">
              <a:avLst/>
            </a:prstGeom>
          </p:spPr>
        </p:pic>
      </p:grpSp>
      <p:pic>
        <p:nvPicPr>
          <p:cNvPr id="32" name="圖片 31">
            <a:extLst>
              <a:ext uri="{FF2B5EF4-FFF2-40B4-BE49-F238E27FC236}">
                <a16:creationId xmlns:a16="http://schemas.microsoft.com/office/drawing/2014/main" id="{A1BE642F-6792-48AA-9B6F-0F3DB0375535}"/>
              </a:ext>
            </a:extLst>
          </p:cNvPr>
          <p:cNvPicPr>
            <a:picLocks noChangeAspect="1"/>
          </p:cNvPicPr>
          <p:nvPr/>
        </p:nvPicPr>
        <p:blipFill>
          <a:blip r:embed="rId8"/>
          <a:stretch>
            <a:fillRect/>
          </a:stretch>
        </p:blipFill>
        <p:spPr>
          <a:xfrm>
            <a:off x="944563" y="1581770"/>
            <a:ext cx="6096000" cy="2983911"/>
          </a:xfrm>
          <a:prstGeom prst="rect">
            <a:avLst/>
          </a:prstGeom>
        </p:spPr>
      </p:pic>
      <p:grpSp>
        <p:nvGrpSpPr>
          <p:cNvPr id="33" name="群組 32">
            <a:extLst>
              <a:ext uri="{FF2B5EF4-FFF2-40B4-BE49-F238E27FC236}">
                <a16:creationId xmlns:a16="http://schemas.microsoft.com/office/drawing/2014/main" id="{AC417CBC-1A30-4CFB-B13A-22F03DCAA095}"/>
              </a:ext>
            </a:extLst>
          </p:cNvPr>
          <p:cNvGrpSpPr/>
          <p:nvPr/>
        </p:nvGrpSpPr>
        <p:grpSpPr>
          <a:xfrm>
            <a:off x="1341074" y="2113079"/>
            <a:ext cx="4090968" cy="2534543"/>
            <a:chOff x="11100164" y="2246352"/>
            <a:chExt cx="4090968" cy="2534543"/>
          </a:xfrm>
        </p:grpSpPr>
        <p:sp>
          <p:nvSpPr>
            <p:cNvPr id="34" name="橢圓 33">
              <a:extLst>
                <a:ext uri="{FF2B5EF4-FFF2-40B4-BE49-F238E27FC236}">
                  <a16:creationId xmlns:a16="http://schemas.microsoft.com/office/drawing/2014/main" id="{8D6FA4CF-3635-4858-B82C-39B04B30AFA6}"/>
                </a:ext>
              </a:extLst>
            </p:cNvPr>
            <p:cNvSpPr/>
            <p:nvPr/>
          </p:nvSpPr>
          <p:spPr>
            <a:xfrm>
              <a:off x="11100164" y="3694988"/>
              <a:ext cx="604157" cy="58102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zh-TW" altLang="en-US" sz="2400">
                <a:solidFill>
                  <a:prstClr val="white"/>
                </a:solidFill>
                <a:latin typeface="Calibri"/>
                <a:ea typeface="新細明體" panose="02020500000000000000" pitchFamily="18" charset="-120"/>
              </a:endParaRPr>
            </a:p>
          </p:txBody>
        </p:sp>
        <p:sp>
          <p:nvSpPr>
            <p:cNvPr id="35" name="等腰三角形 34">
              <a:extLst>
                <a:ext uri="{FF2B5EF4-FFF2-40B4-BE49-F238E27FC236}">
                  <a16:creationId xmlns:a16="http://schemas.microsoft.com/office/drawing/2014/main" id="{FFA4049B-1BF3-4EAE-BA75-C5A78B4DD803}"/>
                </a:ext>
              </a:extLst>
            </p:cNvPr>
            <p:cNvSpPr/>
            <p:nvPr/>
          </p:nvSpPr>
          <p:spPr>
            <a:xfrm rot="15613845">
              <a:off x="11827413" y="3223670"/>
              <a:ext cx="818555" cy="1109704"/>
            </a:xfrm>
            <a:prstGeom prst="triangl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zh-TW" altLang="en-US" sz="2400">
                <a:solidFill>
                  <a:prstClr val="white"/>
                </a:solidFill>
                <a:latin typeface="Calibri"/>
                <a:ea typeface="新細明體" panose="02020500000000000000" pitchFamily="18" charset="-120"/>
              </a:endParaRPr>
            </a:p>
          </p:txBody>
        </p:sp>
        <p:pic>
          <p:nvPicPr>
            <p:cNvPr id="36" name="圖片 35">
              <a:extLst>
                <a:ext uri="{FF2B5EF4-FFF2-40B4-BE49-F238E27FC236}">
                  <a16:creationId xmlns:a16="http://schemas.microsoft.com/office/drawing/2014/main" id="{149FD992-9B91-4E29-A069-1CD1045F1A28}"/>
                </a:ext>
              </a:extLst>
            </p:cNvPr>
            <p:cNvPicPr>
              <a:picLocks noChangeAspect="1"/>
            </p:cNvPicPr>
            <p:nvPr/>
          </p:nvPicPr>
          <p:blipFill>
            <a:blip r:embed="rId9"/>
            <a:stretch>
              <a:fillRect/>
            </a:stretch>
          </p:blipFill>
          <p:spPr>
            <a:xfrm>
              <a:off x="12474102" y="2246352"/>
              <a:ext cx="2717030" cy="2534543"/>
            </a:xfrm>
            <a:prstGeom prst="ellipse">
              <a:avLst/>
            </a:prstGeom>
            <a:ln w="3175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39" name="圖片 38">
            <a:extLst>
              <a:ext uri="{FF2B5EF4-FFF2-40B4-BE49-F238E27FC236}">
                <a16:creationId xmlns:a16="http://schemas.microsoft.com/office/drawing/2014/main" id="{66B58ADA-9629-4B10-93FB-9BBF185D9E7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000" b="92333" l="9913" r="89796">
                        <a14:foregroundMark x1="65015" y1="92333" x2="65015" y2="92333"/>
                        <a14:backgroundMark x1="22449" y1="13000" x2="22157" y2="13333"/>
                        <a14:backgroundMark x1="21283" y1="12667" x2="16035" y2="31333"/>
                        <a14:backgroundMark x1="26239" y1="13333" x2="19534" y2="36667"/>
                        <a14:backgroundMark x1="24490" y1="31667" x2="23615" y2="44000"/>
                        <a14:backgroundMark x1="26239" y1="33667" x2="29738" y2="47333"/>
                        <a14:backgroundMark x1="52187" y1="29000" x2="27988" y2="8667"/>
                        <a14:backgroundMark x1="33528" y1="9667" x2="50437" y2="14333"/>
                        <a14:backgroundMark x1="39359" y1="11333" x2="35569" y2="8000"/>
                        <a14:backgroundMark x1="41399" y1="27000" x2="48105" y2="31000"/>
                        <a14:backgroundMark x1="30904" y1="9000" x2="30904" y2="9000"/>
                        <a14:backgroundMark x1="32945" y1="7667" x2="32945" y2="7667"/>
                        <a14:backgroundMark x1="34694" y1="8000" x2="34694" y2="8000"/>
                        <a14:backgroundMark x1="33528" y1="8000" x2="35277" y2="7000"/>
                        <a14:backgroundMark x1="32653" y1="9000" x2="36152" y2="5000"/>
                      </a14:backgroundRemoval>
                    </a14:imgEffect>
                  </a14:imgLayer>
                </a14:imgProps>
              </a:ext>
            </a:extLst>
          </a:blip>
          <a:stretch>
            <a:fillRect/>
          </a:stretch>
        </p:blipFill>
        <p:spPr>
          <a:xfrm>
            <a:off x="3590772" y="3033357"/>
            <a:ext cx="1942255" cy="1698765"/>
          </a:xfrm>
          <a:prstGeom prst="rect">
            <a:avLst/>
          </a:prstGeom>
        </p:spPr>
      </p:pic>
    </p:spTree>
    <p:extLst>
      <p:ext uri="{BB962C8B-B14F-4D97-AF65-F5344CB8AC3E}">
        <p14:creationId xmlns:p14="http://schemas.microsoft.com/office/powerpoint/2010/main" val="1882204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70F6A758-BAE3-4134-9A13-668BCBAD0A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reeform 3">
            <a:extLst>
              <a:ext uri="{FF2B5EF4-FFF2-40B4-BE49-F238E27FC236}">
                <a16:creationId xmlns:a16="http://schemas.microsoft.com/office/drawing/2014/main" id="{D54B1FFD-0F32-4108-B513-5DEE94EE99FA}"/>
              </a:ext>
            </a:extLst>
          </p:cNvPr>
          <p:cNvSpPr/>
          <p:nvPr/>
        </p:nvSpPr>
        <p:spPr>
          <a:xfrm rot="4662819">
            <a:off x="-2297787" y="1843452"/>
            <a:ext cx="9619500" cy="6637545"/>
          </a:xfrm>
          <a:custGeom>
            <a:avLst/>
            <a:gdLst/>
            <a:ahLst/>
            <a:cxnLst/>
            <a:rect l="l" t="t" r="r" b="b"/>
            <a:pathLst>
              <a:path w="12794948" h="8828634">
                <a:moveTo>
                  <a:pt x="0" y="0"/>
                </a:moveTo>
                <a:lnTo>
                  <a:pt x="12794949" y="0"/>
                </a:lnTo>
                <a:lnTo>
                  <a:pt x="12794949" y="8828633"/>
                </a:lnTo>
                <a:lnTo>
                  <a:pt x="0" y="8828633"/>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sp>
        <p:nvSpPr>
          <p:cNvPr id="4" name="標題 1">
            <a:extLst>
              <a:ext uri="{FF2B5EF4-FFF2-40B4-BE49-F238E27FC236}">
                <a16:creationId xmlns:a16="http://schemas.microsoft.com/office/drawing/2014/main" id="{733350AA-DC13-44BC-986F-B579AF3A2390}"/>
              </a:ext>
            </a:extLst>
          </p:cNvPr>
          <p:cNvSpPr txBox="1">
            <a:spLocks/>
          </p:cNvSpPr>
          <p:nvPr/>
        </p:nvSpPr>
        <p:spPr>
          <a:xfrm>
            <a:off x="6856457" y="5544496"/>
            <a:ext cx="4798848" cy="59494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dist"/>
            <a:r>
              <a:rPr lang="en-US" altLang="zh-TW" sz="6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THANK YOU</a:t>
            </a:r>
          </a:p>
        </p:txBody>
      </p:sp>
      <p:pic>
        <p:nvPicPr>
          <p:cNvPr id="5" name="Picture 40" descr="一張含有 畫畫 的圖片&#10;&#10;自動產生的描述">
            <a:extLst>
              <a:ext uri="{FF2B5EF4-FFF2-40B4-BE49-F238E27FC236}">
                <a16:creationId xmlns:a16="http://schemas.microsoft.com/office/drawing/2014/main" id="{9466D322-A762-4322-9313-502C5CD77EE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332"/>
          <a:stretch/>
        </p:blipFill>
        <p:spPr>
          <a:xfrm>
            <a:off x="5750150" y="5391734"/>
            <a:ext cx="1028077" cy="900466"/>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sp>
        <p:nvSpPr>
          <p:cNvPr id="7" name="投影片編號版面配置區 6">
            <a:extLst>
              <a:ext uri="{FF2B5EF4-FFF2-40B4-BE49-F238E27FC236}">
                <a16:creationId xmlns:a16="http://schemas.microsoft.com/office/drawing/2014/main" id="{821D84D7-8B36-45FC-A8EF-1EA17E2DB6FA}"/>
              </a:ext>
            </a:extLst>
          </p:cNvPr>
          <p:cNvSpPr>
            <a:spLocks noGrp="1"/>
          </p:cNvSpPr>
          <p:nvPr>
            <p:ph type="sldNum" sz="quarter" idx="12"/>
          </p:nvPr>
        </p:nvSpPr>
        <p:spPr/>
        <p:txBody>
          <a:bodyPr/>
          <a:lstStyle/>
          <a:p>
            <a:fld id="{22CDF854-774B-4A68-97FF-A5261D8C2624}" type="slidenum">
              <a:rPr lang="zh-TW" altLang="en-US" smtClean="0"/>
              <a:t>24</a:t>
            </a:fld>
            <a:endParaRPr lang="zh-TW" altLang="en-US"/>
          </a:p>
        </p:txBody>
      </p:sp>
    </p:spTree>
    <p:extLst>
      <p:ext uri="{BB962C8B-B14F-4D97-AF65-F5344CB8AC3E}">
        <p14:creationId xmlns:p14="http://schemas.microsoft.com/office/powerpoint/2010/main" val="1645481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8B2B8580-C700-15BB-B195-18B1FEC29625}"/>
              </a:ext>
            </a:extLst>
          </p:cNvPr>
          <p:cNvSpPr/>
          <p:nvPr/>
        </p:nvSpPr>
        <p:spPr>
          <a:xfrm>
            <a:off x="0" y="0"/>
            <a:ext cx="12191999"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sp>
      <p:sp>
        <p:nvSpPr>
          <p:cNvPr id="17" name="Freeform 2">
            <a:extLst>
              <a:ext uri="{FF2B5EF4-FFF2-40B4-BE49-F238E27FC236}">
                <a16:creationId xmlns:a16="http://schemas.microsoft.com/office/drawing/2014/main" id="{6DF3994E-EEE3-EF8F-F04A-E1DDD9CA2298}"/>
              </a:ext>
            </a:extLst>
          </p:cNvPr>
          <p:cNvSpPr/>
          <p:nvPr/>
        </p:nvSpPr>
        <p:spPr>
          <a:xfrm rot="16200000" flipH="1">
            <a:off x="-117537" y="117537"/>
            <a:ext cx="3151680" cy="2916606"/>
          </a:xfrm>
          <a:custGeom>
            <a:avLst/>
            <a:gdLst/>
            <a:ahLst/>
            <a:cxnLst/>
            <a:rect l="l" t="t" r="r" b="b"/>
            <a:pathLst>
              <a:path w="10319008" h="9324631">
                <a:moveTo>
                  <a:pt x="10319008" y="0"/>
                </a:moveTo>
                <a:lnTo>
                  <a:pt x="0" y="0"/>
                </a:lnTo>
                <a:lnTo>
                  <a:pt x="0" y="9324631"/>
                </a:lnTo>
                <a:lnTo>
                  <a:pt x="10319008" y="9324631"/>
                </a:lnTo>
                <a:lnTo>
                  <a:pt x="10319008" y="0"/>
                </a:lnTo>
                <a:close/>
              </a:path>
            </a:pathLst>
          </a:custGeom>
          <a:blipFill>
            <a:blip r:embed="rId4">
              <a:extLst>
                <a:ext uri="{96DAC541-7B7A-43D3-8B79-37D633B846F1}">
                  <asvg:svgBlip xmlns:asvg="http://schemas.microsoft.com/office/drawing/2016/SVG/main" r:embed="rId5"/>
                </a:ext>
              </a:extLst>
            </a:blip>
            <a:stretch>
              <a:fillRect l="-227412" t="-219708" r="-1"/>
            </a:stretch>
          </a:blipFill>
        </p:spPr>
      </p:sp>
      <p:sp>
        <p:nvSpPr>
          <p:cNvPr id="16" name="Freeform 4">
            <a:extLst>
              <a:ext uri="{FF2B5EF4-FFF2-40B4-BE49-F238E27FC236}">
                <a16:creationId xmlns:a16="http://schemas.microsoft.com/office/drawing/2014/main" id="{318B6928-431B-4034-557B-30B0308BA7C4}"/>
              </a:ext>
            </a:extLst>
          </p:cNvPr>
          <p:cNvSpPr/>
          <p:nvPr/>
        </p:nvSpPr>
        <p:spPr>
          <a:xfrm>
            <a:off x="5090569" y="-1"/>
            <a:ext cx="7101430" cy="6858001"/>
          </a:xfrm>
          <a:custGeom>
            <a:avLst/>
            <a:gdLst/>
            <a:ahLst/>
            <a:cxnLst/>
            <a:rect l="l" t="t" r="r" b="b"/>
            <a:pathLst>
              <a:path w="19411500" h="17540937">
                <a:moveTo>
                  <a:pt x="0" y="0"/>
                </a:moveTo>
                <a:lnTo>
                  <a:pt x="19411500" y="0"/>
                </a:lnTo>
                <a:lnTo>
                  <a:pt x="19411500" y="17540937"/>
                </a:lnTo>
                <a:lnTo>
                  <a:pt x="0" y="17540937"/>
                </a:lnTo>
                <a:lnTo>
                  <a:pt x="0" y="0"/>
                </a:lnTo>
                <a:close/>
              </a:path>
            </a:pathLst>
          </a:custGeom>
          <a:blipFill>
            <a:blip r:embed="rId4">
              <a:extLst>
                <a:ext uri="{96DAC541-7B7A-43D3-8B79-37D633B846F1}">
                  <asvg:svgBlip xmlns:asvg="http://schemas.microsoft.com/office/drawing/2016/SVG/main" r:embed="rId5"/>
                </a:ext>
              </a:extLst>
            </a:blip>
            <a:stretch>
              <a:fillRect l="1804" t="-92719" r="-175150" b="-63054"/>
            </a:stretch>
          </a:blipFill>
        </p:spPr>
      </p:sp>
      <p:graphicFrame>
        <p:nvGraphicFramePr>
          <p:cNvPr id="2" name="圖表 1">
            <a:extLst>
              <a:ext uri="{FF2B5EF4-FFF2-40B4-BE49-F238E27FC236}">
                <a16:creationId xmlns:a16="http://schemas.microsoft.com/office/drawing/2014/main" id="{A2208EB4-63FD-C05E-BBDE-C5A60C3244CC}"/>
              </a:ext>
            </a:extLst>
          </p:cNvPr>
          <p:cNvGraphicFramePr/>
          <p:nvPr>
            <p:extLst>
              <p:ext uri="{D42A27DB-BD31-4B8C-83A1-F6EECF244321}">
                <p14:modId xmlns:p14="http://schemas.microsoft.com/office/powerpoint/2010/main" val="4226498905"/>
              </p:ext>
            </p:extLst>
          </p:nvPr>
        </p:nvGraphicFramePr>
        <p:xfrm>
          <a:off x="2087676" y="1279007"/>
          <a:ext cx="9705214" cy="4829320"/>
        </p:xfrm>
        <a:graphic>
          <a:graphicData uri="http://schemas.openxmlformats.org/drawingml/2006/chart">
            <c:chart xmlns:c="http://schemas.openxmlformats.org/drawingml/2006/chart" xmlns:r="http://schemas.openxmlformats.org/officeDocument/2006/relationships" r:id="rId6"/>
          </a:graphicData>
        </a:graphic>
      </p:graphicFrame>
      <p:sp>
        <p:nvSpPr>
          <p:cNvPr id="3" name="文字方塊 2">
            <a:extLst>
              <a:ext uri="{FF2B5EF4-FFF2-40B4-BE49-F238E27FC236}">
                <a16:creationId xmlns:a16="http://schemas.microsoft.com/office/drawing/2014/main" id="{1A821411-33BA-9A5D-C12A-5F84A086D9AC}"/>
              </a:ext>
            </a:extLst>
          </p:cNvPr>
          <p:cNvSpPr txBox="1"/>
          <p:nvPr/>
        </p:nvSpPr>
        <p:spPr>
          <a:xfrm>
            <a:off x="1634087" y="6108327"/>
            <a:ext cx="962123" cy="261610"/>
          </a:xfrm>
          <a:prstGeom prst="rect">
            <a:avLst/>
          </a:prstGeom>
          <a:noFill/>
        </p:spPr>
        <p:txBody>
          <a:bodyPr wrap="none" rtlCol="0">
            <a:spAutoFit/>
          </a:bodyPr>
          <a:lstStyle/>
          <a:p>
            <a:r>
              <a:rPr lang="en-US" altLang="zh-TW" sz="1100" dirty="0">
                <a:solidFill>
                  <a:schemeClr val="bg1"/>
                </a:solidFill>
                <a:latin typeface="微軟正黑體" panose="020B0604030504040204" pitchFamily="34" charset="-120"/>
                <a:ea typeface="微軟正黑體" panose="020B0604030504040204" pitchFamily="34" charset="-120"/>
              </a:rPr>
              <a:t>Source: IMF</a:t>
            </a:r>
            <a:endParaRPr lang="zh-TW" altLang="en-US" sz="1100" dirty="0">
              <a:solidFill>
                <a:schemeClr val="bg1"/>
              </a:solidFill>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F395AE74-89B8-282E-8B68-7CDF3F50E73D}"/>
              </a:ext>
            </a:extLst>
          </p:cNvPr>
          <p:cNvSpPr txBox="1"/>
          <p:nvPr/>
        </p:nvSpPr>
        <p:spPr>
          <a:xfrm>
            <a:off x="1634087" y="401254"/>
            <a:ext cx="7208178" cy="769441"/>
          </a:xfrm>
          <a:prstGeom prst="rect">
            <a:avLst/>
          </a:prstGeom>
          <a:noFill/>
        </p:spPr>
        <p:txBody>
          <a:bodyPr wrap="square" rtlCol="0">
            <a:spAutoFit/>
          </a:bodyPr>
          <a:lstStyle/>
          <a:p>
            <a:r>
              <a:rPr lang="en-US" altLang="zh-TW" sz="4400" b="1" dirty="0">
                <a:solidFill>
                  <a:srgbClr val="008080"/>
                </a:solidFill>
                <a:latin typeface="Bahnschrift SemiBold SemiConden" panose="020B0502040204020203" pitchFamily="34" charset="0"/>
                <a:ea typeface="微軟正黑體" panose="020B0604030504040204" pitchFamily="34" charset="-120"/>
              </a:rPr>
              <a:t>World Economic Outlook</a:t>
            </a:r>
            <a:endParaRPr lang="en-US" altLang="zh-TW" sz="3600" b="1" dirty="0">
              <a:solidFill>
                <a:srgbClr val="008080"/>
              </a:solidFill>
              <a:latin typeface="Bahnschrift SemiBold SemiConden" panose="020B0502040204020203" pitchFamily="34" charset="0"/>
              <a:ea typeface="微軟正黑體" panose="020B0604030504040204" pitchFamily="34" charset="-120"/>
            </a:endParaRPr>
          </a:p>
        </p:txBody>
      </p:sp>
      <p:sp>
        <p:nvSpPr>
          <p:cNvPr id="20" name="局部圓 19">
            <a:extLst>
              <a:ext uri="{FF2B5EF4-FFF2-40B4-BE49-F238E27FC236}">
                <a16:creationId xmlns:a16="http://schemas.microsoft.com/office/drawing/2014/main" id="{BED11674-9ECF-0CD1-E0B8-51533524D49B}"/>
              </a:ext>
            </a:extLst>
          </p:cNvPr>
          <p:cNvSpPr/>
          <p:nvPr/>
        </p:nvSpPr>
        <p:spPr>
          <a:xfrm rot="10800000">
            <a:off x="-1689476" y="972375"/>
            <a:ext cx="3378948" cy="3378948"/>
          </a:xfrm>
          <a:prstGeom prst="pie">
            <a:avLst>
              <a:gd name="adj1" fmla="val 5387083"/>
              <a:gd name="adj2" fmla="val 16200000"/>
            </a:avLst>
          </a:prstGeom>
          <a:solidFill>
            <a:srgbClr val="17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1" name="橢圓 20">
            <a:extLst>
              <a:ext uri="{FF2B5EF4-FFF2-40B4-BE49-F238E27FC236}">
                <a16:creationId xmlns:a16="http://schemas.microsoft.com/office/drawing/2014/main" id="{4CB0DAF9-E804-909B-2D88-4EC01AA803E9}"/>
              </a:ext>
            </a:extLst>
          </p:cNvPr>
          <p:cNvSpPr/>
          <p:nvPr/>
        </p:nvSpPr>
        <p:spPr>
          <a:xfrm>
            <a:off x="-391349" y="1376275"/>
            <a:ext cx="878843" cy="878843"/>
          </a:xfrm>
          <a:prstGeom prst="ellipse">
            <a:avLst/>
          </a:prstGeom>
          <a:solidFill>
            <a:srgbClr val="007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圓形: 空心 21">
            <a:extLst>
              <a:ext uri="{FF2B5EF4-FFF2-40B4-BE49-F238E27FC236}">
                <a16:creationId xmlns:a16="http://schemas.microsoft.com/office/drawing/2014/main" id="{92A1C942-A50A-8C5B-9F57-E55971DE8724}"/>
              </a:ext>
            </a:extLst>
          </p:cNvPr>
          <p:cNvSpPr/>
          <p:nvPr/>
        </p:nvSpPr>
        <p:spPr>
          <a:xfrm>
            <a:off x="698224" y="3711730"/>
            <a:ext cx="1340293" cy="1363519"/>
          </a:xfrm>
          <a:prstGeom prst="donut">
            <a:avLst>
              <a:gd name="adj" fmla="val 12251"/>
            </a:avLst>
          </a:prstGeom>
          <a:solidFill>
            <a:srgbClr val="8BC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3" name="文字方塊 22">
            <a:extLst>
              <a:ext uri="{FF2B5EF4-FFF2-40B4-BE49-F238E27FC236}">
                <a16:creationId xmlns:a16="http://schemas.microsoft.com/office/drawing/2014/main" id="{EFF5809E-F213-CC2E-C190-BD6F03F5A433}"/>
              </a:ext>
            </a:extLst>
          </p:cNvPr>
          <p:cNvSpPr txBox="1"/>
          <p:nvPr/>
        </p:nvSpPr>
        <p:spPr>
          <a:xfrm>
            <a:off x="2038517" y="6048573"/>
            <a:ext cx="3256996" cy="307777"/>
          </a:xfrm>
          <a:prstGeom prst="rect">
            <a:avLst/>
          </a:prstGeom>
          <a:noFill/>
        </p:spPr>
        <p:txBody>
          <a:bodyPr wrap="square" rtlCol="0">
            <a:spAutoFit/>
          </a:bodyPr>
          <a:lstStyle/>
          <a:p>
            <a:r>
              <a:rPr lang="en-US" altLang="zh-TW" sz="1400" dirty="0">
                <a:solidFill>
                  <a:schemeClr val="bg2">
                    <a:lumMod val="75000"/>
                  </a:schemeClr>
                </a:solidFill>
                <a:latin typeface="Bahnschrift SemiCondensed" panose="020B0502040204020203" pitchFamily="34" charset="0"/>
                <a:ea typeface="微軟正黑體" panose="020B0604030504040204" pitchFamily="34" charset="-120"/>
              </a:rPr>
              <a:t>Source: IMF</a:t>
            </a:r>
            <a:r>
              <a:rPr lang="zh-TW" altLang="en-US" sz="1400" dirty="0">
                <a:solidFill>
                  <a:schemeClr val="bg2">
                    <a:lumMod val="75000"/>
                  </a:schemeClr>
                </a:solidFill>
                <a:latin typeface="Bahnschrift SemiCondensed" panose="020B0502040204020203" pitchFamily="34" charset="0"/>
                <a:ea typeface="微軟正黑體" panose="020B0604030504040204" pitchFamily="34" charset="-120"/>
              </a:rPr>
              <a:t> </a:t>
            </a:r>
            <a:r>
              <a:rPr lang="en-US" altLang="zh-TW" sz="1400" dirty="0">
                <a:solidFill>
                  <a:schemeClr val="bg2">
                    <a:lumMod val="75000"/>
                  </a:schemeClr>
                </a:solidFill>
                <a:latin typeface="Bahnschrift SemiCondensed" panose="020B0502040204020203" pitchFamily="34" charset="0"/>
                <a:ea typeface="微軟正黑體" panose="020B0604030504040204" pitchFamily="34" charset="-120"/>
              </a:rPr>
              <a:t>Global Growth 2025</a:t>
            </a:r>
            <a:r>
              <a:rPr lang="zh-TW" altLang="en-US" sz="1400" dirty="0">
                <a:solidFill>
                  <a:schemeClr val="bg2">
                    <a:lumMod val="75000"/>
                  </a:schemeClr>
                </a:solidFill>
                <a:latin typeface="Bahnschrift SemiCondensed" panose="020B0502040204020203" pitchFamily="34" charset="0"/>
                <a:ea typeface="微軟正黑體" panose="020B0604030504040204" pitchFamily="34" charset="-120"/>
              </a:rPr>
              <a:t> </a:t>
            </a:r>
            <a:r>
              <a:rPr lang="en-US" altLang="zh-TW" sz="1400" dirty="0">
                <a:solidFill>
                  <a:schemeClr val="bg2">
                    <a:lumMod val="75000"/>
                  </a:schemeClr>
                </a:solidFill>
                <a:latin typeface="Bahnschrift SemiCondensed" panose="020B0502040204020203" pitchFamily="34" charset="0"/>
                <a:ea typeface="微軟正黑體" panose="020B0604030504040204" pitchFamily="34" charset="-120"/>
              </a:rPr>
              <a:t>JAN</a:t>
            </a:r>
            <a:endParaRPr lang="en-US" altLang="zh-TW" sz="1100" dirty="0">
              <a:solidFill>
                <a:schemeClr val="bg2">
                  <a:lumMod val="75000"/>
                </a:schemeClr>
              </a:solidFill>
              <a:latin typeface="Bahnschrift SemiCondensed" panose="020B0502040204020203" pitchFamily="34" charset="0"/>
              <a:ea typeface="微軟正黑體" panose="020B0604030504040204" pitchFamily="34" charset="-120"/>
            </a:endParaRPr>
          </a:p>
        </p:txBody>
      </p:sp>
      <p:pic>
        <p:nvPicPr>
          <p:cNvPr id="24" name="圖片 23">
            <a:extLst>
              <a:ext uri="{FF2B5EF4-FFF2-40B4-BE49-F238E27FC236}">
                <a16:creationId xmlns:a16="http://schemas.microsoft.com/office/drawing/2014/main" id="{71313000-BB8A-34D6-D4EB-39B2B7D4662B}"/>
              </a:ext>
            </a:extLst>
          </p:cNvPr>
          <p:cNvPicPr>
            <a:picLocks noChangeAspect="1"/>
          </p:cNvPicPr>
          <p:nvPr/>
        </p:nvPicPr>
        <p:blipFill>
          <a:blip r:embed="rId7"/>
          <a:stretch>
            <a:fillRect/>
          </a:stretch>
        </p:blipFill>
        <p:spPr>
          <a:xfrm>
            <a:off x="847122" y="3865474"/>
            <a:ext cx="1045899" cy="1045899"/>
          </a:xfrm>
          <a:prstGeom prst="rect">
            <a:avLst/>
          </a:prstGeom>
        </p:spPr>
      </p:pic>
      <p:sp>
        <p:nvSpPr>
          <p:cNvPr id="4" name="投影片編號版面配置區 3">
            <a:extLst>
              <a:ext uri="{FF2B5EF4-FFF2-40B4-BE49-F238E27FC236}">
                <a16:creationId xmlns:a16="http://schemas.microsoft.com/office/drawing/2014/main" id="{1C90EED1-49E4-A9D2-FF8E-914EBA4A69C4}"/>
              </a:ext>
            </a:extLst>
          </p:cNvPr>
          <p:cNvSpPr>
            <a:spLocks noGrp="1"/>
          </p:cNvSpPr>
          <p:nvPr>
            <p:ph type="sldNum" sz="quarter" idx="12"/>
          </p:nvPr>
        </p:nvSpPr>
        <p:spPr/>
        <p:txBody>
          <a:bodyPr/>
          <a:lstStyle/>
          <a:p>
            <a:fld id="{D797EE72-3C49-4BAA-B414-ED607141EC72}" type="slidenum">
              <a:rPr lang="zh-TW" altLang="en-US" smtClean="0"/>
              <a:t>3</a:t>
            </a:fld>
            <a:endParaRPr lang="zh-TW" altLang="en-US"/>
          </a:p>
        </p:txBody>
      </p:sp>
      <p:sp>
        <p:nvSpPr>
          <p:cNvPr id="5" name="橢圓 4">
            <a:extLst>
              <a:ext uri="{FF2B5EF4-FFF2-40B4-BE49-F238E27FC236}">
                <a16:creationId xmlns:a16="http://schemas.microsoft.com/office/drawing/2014/main" id="{6F497A12-0FFB-43CD-9624-C0D33E495D7E}"/>
              </a:ext>
            </a:extLst>
          </p:cNvPr>
          <p:cNvSpPr/>
          <p:nvPr/>
        </p:nvSpPr>
        <p:spPr>
          <a:xfrm>
            <a:off x="8500767" y="3380127"/>
            <a:ext cx="1399978" cy="788276"/>
          </a:xfrm>
          <a:prstGeom prst="ellipse">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8" name="箭號: 向左 17">
            <a:extLst>
              <a:ext uri="{FF2B5EF4-FFF2-40B4-BE49-F238E27FC236}">
                <a16:creationId xmlns:a16="http://schemas.microsoft.com/office/drawing/2014/main" id="{D0DFBF3D-F9CD-474F-916C-8DF159AD7612}"/>
              </a:ext>
            </a:extLst>
          </p:cNvPr>
          <p:cNvSpPr/>
          <p:nvPr/>
        </p:nvSpPr>
        <p:spPr>
          <a:xfrm rot="5400000">
            <a:off x="5133732" y="3558354"/>
            <a:ext cx="755384" cy="431823"/>
          </a:xfrm>
          <a:prstGeom prst="leftArrow">
            <a:avLst/>
          </a:prstGeom>
          <a:solidFill>
            <a:srgbClr val="FFC0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dirty="0"/>
          </a:p>
        </p:txBody>
      </p:sp>
      <p:sp>
        <p:nvSpPr>
          <p:cNvPr id="7" name="箭號: 向左 6">
            <a:extLst>
              <a:ext uri="{FF2B5EF4-FFF2-40B4-BE49-F238E27FC236}">
                <a16:creationId xmlns:a16="http://schemas.microsoft.com/office/drawing/2014/main" id="{2B49BAA8-1041-B739-2117-4D36BDDB04C6}"/>
              </a:ext>
            </a:extLst>
          </p:cNvPr>
          <p:cNvSpPr/>
          <p:nvPr/>
        </p:nvSpPr>
        <p:spPr>
          <a:xfrm rot="5400000">
            <a:off x="8823063" y="2636676"/>
            <a:ext cx="755384" cy="431823"/>
          </a:xfrm>
          <a:prstGeom prst="leftArrow">
            <a:avLst/>
          </a:prstGeom>
          <a:solidFill>
            <a:srgbClr val="FFC0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dirty="0"/>
          </a:p>
        </p:txBody>
      </p:sp>
      <p:sp>
        <p:nvSpPr>
          <p:cNvPr id="8" name="箭號: 向左 7">
            <a:extLst>
              <a:ext uri="{FF2B5EF4-FFF2-40B4-BE49-F238E27FC236}">
                <a16:creationId xmlns:a16="http://schemas.microsoft.com/office/drawing/2014/main" id="{F9EDD8A7-BCEF-3BB8-BD5D-95F5909B654B}"/>
              </a:ext>
            </a:extLst>
          </p:cNvPr>
          <p:cNvSpPr/>
          <p:nvPr/>
        </p:nvSpPr>
        <p:spPr>
          <a:xfrm rot="5400000">
            <a:off x="9994404" y="2068245"/>
            <a:ext cx="755384" cy="431823"/>
          </a:xfrm>
          <a:prstGeom prst="leftArrow">
            <a:avLst/>
          </a:prstGeom>
          <a:solidFill>
            <a:srgbClr val="FFC0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2373038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EC690F79-16BC-4936-A0BA-5210A3DCC40F}"/>
              </a:ext>
            </a:extLst>
          </p:cNvPr>
          <p:cNvPicPr>
            <a:picLocks noChangeAspect="1"/>
          </p:cNvPicPr>
          <p:nvPr/>
        </p:nvPicPr>
        <p:blipFill>
          <a:blip r:embed="rId3"/>
          <a:srcRect t="19633" b="5464"/>
          <a:stretch/>
        </p:blipFill>
        <p:spPr>
          <a:xfrm>
            <a:off x="1402237" y="1153652"/>
            <a:ext cx="9609513" cy="4993662"/>
          </a:xfrm>
          <a:prstGeom prst="rect">
            <a:avLst/>
          </a:prstGeom>
        </p:spPr>
      </p:pic>
      <p:sp>
        <p:nvSpPr>
          <p:cNvPr id="3" name="文字方塊 2">
            <a:extLst>
              <a:ext uri="{FF2B5EF4-FFF2-40B4-BE49-F238E27FC236}">
                <a16:creationId xmlns:a16="http://schemas.microsoft.com/office/drawing/2014/main" id="{1A821411-33BA-9A5D-C12A-5F84A086D9AC}"/>
              </a:ext>
            </a:extLst>
          </p:cNvPr>
          <p:cNvSpPr txBox="1"/>
          <p:nvPr/>
        </p:nvSpPr>
        <p:spPr>
          <a:xfrm>
            <a:off x="1717913" y="5885704"/>
            <a:ext cx="962123" cy="261610"/>
          </a:xfrm>
          <a:prstGeom prst="rect">
            <a:avLst/>
          </a:prstGeom>
          <a:noFill/>
        </p:spPr>
        <p:txBody>
          <a:bodyPr wrap="none" rtlCol="0">
            <a:spAutoFit/>
          </a:bodyPr>
          <a:lstStyle/>
          <a:p>
            <a:r>
              <a:rPr lang="en-US" altLang="zh-TW" sz="1100" dirty="0">
                <a:solidFill>
                  <a:schemeClr val="bg1"/>
                </a:solidFill>
                <a:latin typeface="微軟正黑體" panose="020B0604030504040204" pitchFamily="34" charset="-120"/>
                <a:ea typeface="微軟正黑體" panose="020B0604030504040204" pitchFamily="34" charset="-120"/>
              </a:rPr>
              <a:t>Source: IMF</a:t>
            </a:r>
            <a:endParaRPr lang="zh-TW" altLang="en-US" sz="1100" dirty="0">
              <a:solidFill>
                <a:schemeClr val="bg1"/>
              </a:solidFill>
              <a:latin typeface="微軟正黑體" panose="020B0604030504040204" pitchFamily="34" charset="-120"/>
              <a:ea typeface="微軟正黑體" panose="020B0604030504040204" pitchFamily="34" charset="-120"/>
            </a:endParaRPr>
          </a:p>
        </p:txBody>
      </p:sp>
      <p:sp>
        <p:nvSpPr>
          <p:cNvPr id="23" name="文字方塊 22">
            <a:extLst>
              <a:ext uri="{FF2B5EF4-FFF2-40B4-BE49-F238E27FC236}">
                <a16:creationId xmlns:a16="http://schemas.microsoft.com/office/drawing/2014/main" id="{EFF5809E-F213-CC2E-C190-BD6F03F5A433}"/>
              </a:ext>
            </a:extLst>
          </p:cNvPr>
          <p:cNvSpPr txBox="1"/>
          <p:nvPr/>
        </p:nvSpPr>
        <p:spPr>
          <a:xfrm>
            <a:off x="1444437" y="6168152"/>
            <a:ext cx="3256996" cy="307777"/>
          </a:xfrm>
          <a:prstGeom prst="rect">
            <a:avLst/>
          </a:prstGeom>
          <a:noFill/>
        </p:spPr>
        <p:txBody>
          <a:bodyPr wrap="square" rtlCol="0">
            <a:spAutoFit/>
          </a:bodyPr>
          <a:lstStyle/>
          <a:p>
            <a:r>
              <a:rPr lang="en-US" altLang="zh-TW" sz="1400" dirty="0">
                <a:solidFill>
                  <a:schemeClr val="bg2">
                    <a:lumMod val="75000"/>
                  </a:schemeClr>
                </a:solidFill>
                <a:latin typeface="Bahnschrift SemiCondensed" panose="020B0502040204020203" pitchFamily="34" charset="0"/>
                <a:ea typeface="微軟正黑體" panose="020B0604030504040204" pitchFamily="34" charset="-120"/>
              </a:rPr>
              <a:t>Source: OECD Economic Outlook May 2024</a:t>
            </a:r>
            <a:endParaRPr lang="en-US" altLang="zh-TW" sz="1100" dirty="0">
              <a:solidFill>
                <a:schemeClr val="bg2">
                  <a:lumMod val="75000"/>
                </a:schemeClr>
              </a:solidFill>
              <a:latin typeface="Bahnschrift SemiCondensed" panose="020B0502040204020203" pitchFamily="34" charset="0"/>
              <a:ea typeface="微軟正黑體" panose="020B0604030504040204" pitchFamily="34" charset="-120"/>
            </a:endParaRPr>
          </a:p>
        </p:txBody>
      </p:sp>
      <p:sp>
        <p:nvSpPr>
          <p:cNvPr id="4" name="投影片編號版面配置區 3">
            <a:extLst>
              <a:ext uri="{FF2B5EF4-FFF2-40B4-BE49-F238E27FC236}">
                <a16:creationId xmlns:a16="http://schemas.microsoft.com/office/drawing/2014/main" id="{1C90EED1-49E4-A9D2-FF8E-914EBA4A69C4}"/>
              </a:ext>
            </a:extLst>
          </p:cNvPr>
          <p:cNvSpPr>
            <a:spLocks noGrp="1"/>
          </p:cNvSpPr>
          <p:nvPr>
            <p:ph type="sldNum" sz="quarter" idx="12"/>
          </p:nvPr>
        </p:nvSpPr>
        <p:spPr/>
        <p:txBody>
          <a:bodyPr/>
          <a:lstStyle/>
          <a:p>
            <a:fld id="{D797EE72-3C49-4BAA-B414-ED607141EC72}" type="slidenum">
              <a:rPr lang="zh-TW" altLang="en-US" smtClean="0"/>
              <a:t>4</a:t>
            </a:fld>
            <a:endParaRPr lang="zh-TW" altLang="en-US"/>
          </a:p>
        </p:txBody>
      </p:sp>
      <p:sp>
        <p:nvSpPr>
          <p:cNvPr id="8" name="矩形 7">
            <a:extLst>
              <a:ext uri="{FF2B5EF4-FFF2-40B4-BE49-F238E27FC236}">
                <a16:creationId xmlns:a16="http://schemas.microsoft.com/office/drawing/2014/main" id="{168FFDE4-0EE3-42D8-A8A2-0A21C19EAF5E}"/>
              </a:ext>
            </a:extLst>
          </p:cNvPr>
          <p:cNvSpPr/>
          <p:nvPr/>
        </p:nvSpPr>
        <p:spPr>
          <a:xfrm>
            <a:off x="1931544" y="3143895"/>
            <a:ext cx="8716135" cy="2320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3AFA98E6-4504-4EE7-8029-02F762FE33CC}"/>
              </a:ext>
            </a:extLst>
          </p:cNvPr>
          <p:cNvSpPr/>
          <p:nvPr/>
        </p:nvSpPr>
        <p:spPr>
          <a:xfrm>
            <a:off x="1931544" y="3369311"/>
            <a:ext cx="8716135" cy="2320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26356F8A-3C01-4808-8708-B263553CFA8B}"/>
              </a:ext>
            </a:extLst>
          </p:cNvPr>
          <p:cNvSpPr/>
          <p:nvPr/>
        </p:nvSpPr>
        <p:spPr>
          <a:xfrm>
            <a:off x="1838959" y="5696536"/>
            <a:ext cx="8832035" cy="2320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a:extLst>
              <a:ext uri="{FF2B5EF4-FFF2-40B4-BE49-F238E27FC236}">
                <a16:creationId xmlns:a16="http://schemas.microsoft.com/office/drawing/2014/main" id="{3C2E5D53-E899-312D-B36E-81DA9AC4F3E2}"/>
              </a:ext>
            </a:extLst>
          </p:cNvPr>
          <p:cNvSpPr txBox="1"/>
          <p:nvPr/>
        </p:nvSpPr>
        <p:spPr>
          <a:xfrm>
            <a:off x="1562583" y="136525"/>
            <a:ext cx="9567313" cy="769441"/>
          </a:xfrm>
          <a:prstGeom prst="rect">
            <a:avLst/>
          </a:prstGeom>
          <a:noFill/>
        </p:spPr>
        <p:txBody>
          <a:bodyPr wrap="square" rtlCol="0">
            <a:spAutoFit/>
          </a:bodyPr>
          <a:lstStyle/>
          <a:p>
            <a:r>
              <a:rPr lang="en-US" altLang="zh-TW" sz="4400" b="1" dirty="0">
                <a:solidFill>
                  <a:srgbClr val="008080"/>
                </a:solidFill>
                <a:latin typeface="Bahnschrift SemiBold SemiConden" panose="020B0502040204020203" pitchFamily="34" charset="0"/>
                <a:ea typeface="微軟正黑體" panose="020B0604030504040204" pitchFamily="34" charset="-120"/>
              </a:rPr>
              <a:t>GDP growth projections for </a:t>
            </a:r>
            <a:r>
              <a:rPr lang="en-US" altLang="zh-TW" sz="4400" b="1" dirty="0">
                <a:solidFill>
                  <a:srgbClr val="1D274D"/>
                </a:solidFill>
                <a:latin typeface="Bahnschrift SemiBold SemiConden" panose="020B0502040204020203" pitchFamily="34" charset="0"/>
                <a:ea typeface="微軟正黑體" panose="020B0604030504040204" pitchFamily="34" charset="-120"/>
              </a:rPr>
              <a:t>2024</a:t>
            </a:r>
            <a:r>
              <a:rPr lang="en-US" altLang="zh-TW" sz="4400" b="1" dirty="0">
                <a:solidFill>
                  <a:srgbClr val="008080"/>
                </a:solidFill>
                <a:latin typeface="Bahnschrift SemiBold SemiConden" panose="020B0502040204020203" pitchFamily="34" charset="0"/>
                <a:ea typeface="微軟正黑體" panose="020B0604030504040204" pitchFamily="34" charset="-120"/>
              </a:rPr>
              <a:t> &amp; </a:t>
            </a:r>
            <a:r>
              <a:rPr lang="en-US" altLang="zh-TW" sz="4400" b="1" dirty="0">
                <a:solidFill>
                  <a:srgbClr val="D35C19"/>
                </a:solidFill>
                <a:latin typeface="Bahnschrift SemiBold SemiConden" panose="020B0502040204020203" pitchFamily="34" charset="0"/>
                <a:ea typeface="微軟正黑體" panose="020B0604030504040204" pitchFamily="34" charset="-120"/>
              </a:rPr>
              <a:t>2025</a:t>
            </a:r>
            <a:endParaRPr lang="en-US" altLang="zh-TW" sz="3600" b="1" dirty="0">
              <a:solidFill>
                <a:srgbClr val="D35C19"/>
              </a:solidFill>
              <a:latin typeface="Bahnschrift SemiBold SemiConden" panose="020B0502040204020203" pitchFamily="34" charset="0"/>
              <a:ea typeface="微軟正黑體" panose="020B0604030504040204" pitchFamily="34" charset="-120"/>
            </a:endParaRPr>
          </a:p>
        </p:txBody>
      </p:sp>
      <p:sp>
        <p:nvSpPr>
          <p:cNvPr id="9" name="文字方塊 8">
            <a:extLst>
              <a:ext uri="{FF2B5EF4-FFF2-40B4-BE49-F238E27FC236}">
                <a16:creationId xmlns:a16="http://schemas.microsoft.com/office/drawing/2014/main" id="{8A8C00E5-E0F4-98FA-1CC9-4475108431A0}"/>
              </a:ext>
            </a:extLst>
          </p:cNvPr>
          <p:cNvSpPr txBox="1"/>
          <p:nvPr/>
        </p:nvSpPr>
        <p:spPr>
          <a:xfrm>
            <a:off x="3752063" y="919883"/>
            <a:ext cx="2059457" cy="338554"/>
          </a:xfrm>
          <a:prstGeom prst="rect">
            <a:avLst/>
          </a:prstGeom>
          <a:noFill/>
        </p:spPr>
        <p:txBody>
          <a:bodyPr wrap="square" rtlCol="0">
            <a:spAutoFit/>
          </a:bodyPr>
          <a:lstStyle/>
          <a:p>
            <a:r>
              <a:rPr lang="en-US" altLang="zh-TW" sz="1600" dirty="0">
                <a:solidFill>
                  <a:schemeClr val="tx1">
                    <a:lumMod val="50000"/>
                    <a:lumOff val="50000"/>
                  </a:schemeClr>
                </a:solidFill>
                <a:latin typeface="Bahnschrift SemiBold SemiConden" panose="020B0502040204020203" pitchFamily="34" charset="0"/>
                <a:ea typeface="微軟正黑體" panose="020B0604030504040204" pitchFamily="34" charset="-120"/>
              </a:rPr>
              <a:t>%, year-on- year</a:t>
            </a:r>
            <a:endParaRPr lang="en-US" altLang="zh-TW" sz="1200" dirty="0">
              <a:solidFill>
                <a:schemeClr val="tx1">
                  <a:lumMod val="50000"/>
                  <a:lumOff val="50000"/>
                </a:schemeClr>
              </a:solidFill>
              <a:latin typeface="Bahnschrift SemiBold SemiConden" panose="020B0502040204020203" pitchFamily="34" charset="0"/>
              <a:ea typeface="微軟正黑體" panose="020B0604030504040204" pitchFamily="34" charset="-120"/>
            </a:endParaRPr>
          </a:p>
        </p:txBody>
      </p:sp>
      <p:pic>
        <p:nvPicPr>
          <p:cNvPr id="5" name="圖片 4">
            <a:extLst>
              <a:ext uri="{FF2B5EF4-FFF2-40B4-BE49-F238E27FC236}">
                <a16:creationId xmlns:a16="http://schemas.microsoft.com/office/drawing/2014/main" id="{11D99BB7-67CD-B7E1-7CD8-059C1183FF13}"/>
              </a:ext>
            </a:extLst>
          </p:cNvPr>
          <p:cNvPicPr>
            <a:picLocks noChangeAspect="1"/>
          </p:cNvPicPr>
          <p:nvPr/>
        </p:nvPicPr>
        <p:blipFill>
          <a:blip r:embed="rId3"/>
          <a:srcRect t="11667" r="68822" b="82011"/>
          <a:stretch/>
        </p:blipFill>
        <p:spPr>
          <a:xfrm>
            <a:off x="1570096" y="959220"/>
            <a:ext cx="2238585" cy="314960"/>
          </a:xfrm>
          <a:prstGeom prst="rect">
            <a:avLst/>
          </a:prstGeom>
        </p:spPr>
      </p:pic>
      <p:sp>
        <p:nvSpPr>
          <p:cNvPr id="10" name="Freeform 4">
            <a:extLst>
              <a:ext uri="{FF2B5EF4-FFF2-40B4-BE49-F238E27FC236}">
                <a16:creationId xmlns:a16="http://schemas.microsoft.com/office/drawing/2014/main" id="{C935AA8A-3A6C-E8E4-321B-6FC0CD48CBC2}"/>
              </a:ext>
            </a:extLst>
          </p:cNvPr>
          <p:cNvSpPr/>
          <p:nvPr/>
        </p:nvSpPr>
        <p:spPr>
          <a:xfrm rot="16200000" flipH="1" flipV="1">
            <a:off x="8212134" y="2878134"/>
            <a:ext cx="4318001" cy="3641731"/>
          </a:xfrm>
          <a:custGeom>
            <a:avLst/>
            <a:gdLst/>
            <a:ahLst/>
            <a:cxnLst/>
            <a:rect l="l" t="t" r="r" b="b"/>
            <a:pathLst>
              <a:path w="10319008" h="9324631">
                <a:moveTo>
                  <a:pt x="10319008" y="0"/>
                </a:moveTo>
                <a:lnTo>
                  <a:pt x="0" y="0"/>
                </a:lnTo>
                <a:lnTo>
                  <a:pt x="0" y="9324631"/>
                </a:lnTo>
                <a:lnTo>
                  <a:pt x="10319008" y="9324631"/>
                </a:lnTo>
                <a:lnTo>
                  <a:pt x="10319008" y="0"/>
                </a:lnTo>
                <a:close/>
              </a:path>
            </a:pathLst>
          </a:custGeom>
          <a:blipFill>
            <a:blip r:embed="rId4">
              <a:extLst>
                <a:ext uri="{96DAC541-7B7A-43D3-8B79-37D633B846F1}">
                  <asvg:svgBlip xmlns:asvg="http://schemas.microsoft.com/office/drawing/2016/SVG/main" r:embed="rId5"/>
                </a:ext>
              </a:extLst>
            </a:blip>
            <a:stretch>
              <a:fillRect t="-138068" r="-127640"/>
            </a:stretch>
          </a:blipFill>
        </p:spPr>
      </p:sp>
      <p:sp>
        <p:nvSpPr>
          <p:cNvPr id="6" name="圓形: 空心 5">
            <a:extLst>
              <a:ext uri="{FF2B5EF4-FFF2-40B4-BE49-F238E27FC236}">
                <a16:creationId xmlns:a16="http://schemas.microsoft.com/office/drawing/2014/main" id="{667EDA54-E0D0-7BF0-3371-46ED9E4B55A3}"/>
              </a:ext>
            </a:extLst>
          </p:cNvPr>
          <p:cNvSpPr/>
          <p:nvPr/>
        </p:nvSpPr>
        <p:spPr>
          <a:xfrm>
            <a:off x="-1216952" y="-1074199"/>
            <a:ext cx="2661389" cy="2661389"/>
          </a:xfrm>
          <a:prstGeom prst="donut">
            <a:avLst>
              <a:gd name="adj" fmla="val 19522"/>
            </a:avLst>
          </a:prstGeom>
          <a:solidFill>
            <a:srgbClr val="17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2" name="圓形: 空心 21">
            <a:extLst>
              <a:ext uri="{FF2B5EF4-FFF2-40B4-BE49-F238E27FC236}">
                <a16:creationId xmlns:a16="http://schemas.microsoft.com/office/drawing/2014/main" id="{92A1C942-A50A-8C5B-9F57-E55971DE8724}"/>
              </a:ext>
            </a:extLst>
          </p:cNvPr>
          <p:cNvSpPr/>
          <p:nvPr/>
        </p:nvSpPr>
        <p:spPr>
          <a:xfrm>
            <a:off x="11011750" y="3951066"/>
            <a:ext cx="2179320" cy="2217086"/>
          </a:xfrm>
          <a:prstGeom prst="donut">
            <a:avLst>
              <a:gd name="adj" fmla="val 12251"/>
            </a:avLst>
          </a:prstGeom>
          <a:solidFill>
            <a:srgbClr val="8BC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3182622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C49EBD3-1452-D3CA-C742-490692B92254}"/>
              </a:ext>
            </a:extLst>
          </p:cNvPr>
          <p:cNvSpPr/>
          <p:nvPr/>
        </p:nvSpPr>
        <p:spPr>
          <a:xfrm>
            <a:off x="9957" y="0"/>
            <a:ext cx="12191999"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sp>
      <p:sp>
        <p:nvSpPr>
          <p:cNvPr id="3" name="Freeform 3">
            <a:extLst>
              <a:ext uri="{FF2B5EF4-FFF2-40B4-BE49-F238E27FC236}">
                <a16:creationId xmlns:a16="http://schemas.microsoft.com/office/drawing/2014/main" id="{BA7F22E0-9432-0A08-EF2A-69ED0CEBD3C6}"/>
              </a:ext>
            </a:extLst>
          </p:cNvPr>
          <p:cNvSpPr/>
          <p:nvPr/>
        </p:nvSpPr>
        <p:spPr>
          <a:xfrm rot="16200000" flipH="1">
            <a:off x="6091478" y="632480"/>
            <a:ext cx="2775644" cy="9675397"/>
          </a:xfrm>
          <a:custGeom>
            <a:avLst/>
            <a:gdLst/>
            <a:ahLst/>
            <a:cxnLst/>
            <a:rect l="l" t="t" r="r" b="b"/>
            <a:pathLst>
              <a:path w="19411500" h="17540937">
                <a:moveTo>
                  <a:pt x="0" y="0"/>
                </a:moveTo>
                <a:lnTo>
                  <a:pt x="19411501" y="0"/>
                </a:lnTo>
                <a:lnTo>
                  <a:pt x="19411501" y="17540938"/>
                </a:lnTo>
                <a:lnTo>
                  <a:pt x="0" y="17540938"/>
                </a:lnTo>
                <a:lnTo>
                  <a:pt x="0" y="0"/>
                </a:lnTo>
                <a:close/>
              </a:path>
            </a:pathLst>
          </a:custGeom>
          <a:blipFill>
            <a:blip r:embed="rId4">
              <a:extLst>
                <a:ext uri="{96DAC541-7B7A-43D3-8B79-37D633B846F1}">
                  <asvg:svgBlip xmlns:asvg="http://schemas.microsoft.com/office/drawing/2016/SVG/main" r:embed="rId5"/>
                </a:ext>
              </a:extLst>
            </a:blip>
            <a:stretch>
              <a:fillRect l="-1" t="-2272" r="-222810" b="2"/>
            </a:stretch>
          </a:blipFill>
        </p:spPr>
      </p:sp>
      <p:graphicFrame>
        <p:nvGraphicFramePr>
          <p:cNvPr id="50" name="think-cell data - do not delete" hidden="1">
            <a:extLst>
              <a:ext uri="{FF2B5EF4-FFF2-40B4-BE49-F238E27FC236}">
                <a16:creationId xmlns:a16="http://schemas.microsoft.com/office/drawing/2014/main" id="{5909AAE7-9671-03AB-CB1D-FB9569D19F7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6" imgW="306" imgH="306" progId="TCLayout.ActiveDocument.1">
                  <p:embed/>
                </p:oleObj>
              </mc:Choice>
              <mc:Fallback>
                <p:oleObj name="Diapositive think-cell" r:id="rId6" imgW="306" imgH="306" progId="TCLayout.ActiveDocument.1">
                  <p:embed/>
                  <p:pic>
                    <p:nvPicPr>
                      <p:cNvPr id="50" name="think-cell data - do not delete" hidden="1">
                        <a:extLst>
                          <a:ext uri="{FF2B5EF4-FFF2-40B4-BE49-F238E27FC236}">
                            <a16:creationId xmlns:a16="http://schemas.microsoft.com/office/drawing/2014/main" id="{5909AAE7-9671-03AB-CB1D-FB9569D19F7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8" name="Rectangle 147">
            <a:extLst>
              <a:ext uri="{FF2B5EF4-FFF2-40B4-BE49-F238E27FC236}">
                <a16:creationId xmlns:a16="http://schemas.microsoft.com/office/drawing/2014/main" id="{2DCBB3CF-77C5-7CC0-4E74-BC29164D3DE0}"/>
              </a:ext>
            </a:extLst>
          </p:cNvPr>
          <p:cNvSpPr/>
          <p:nvPr/>
        </p:nvSpPr>
        <p:spPr>
          <a:xfrm>
            <a:off x="293654" y="5908551"/>
            <a:ext cx="2255723" cy="402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r>
              <a:rPr lang="en-AU" sz="1100" dirty="0">
                <a:solidFill>
                  <a:schemeClr val="tx1"/>
                </a:solidFill>
                <a:latin typeface="Bahnschrift SemiBold SemiConden" panose="020B0502040204020203" pitchFamily="34" charset="0"/>
                <a:cs typeface="Poppins" panose="00000500000000000000" pitchFamily="2" charset="0"/>
              </a:rPr>
              <a:t>Capacity forecast as of Feb 2025</a:t>
            </a:r>
          </a:p>
        </p:txBody>
      </p:sp>
      <p:sp>
        <p:nvSpPr>
          <p:cNvPr id="6" name="Rectangle: Rounded Corners 143">
            <a:extLst>
              <a:ext uri="{FF2B5EF4-FFF2-40B4-BE49-F238E27FC236}">
                <a16:creationId xmlns:a16="http://schemas.microsoft.com/office/drawing/2014/main" id="{D807D76E-8A81-9827-1744-386366D2D15C}"/>
              </a:ext>
            </a:extLst>
          </p:cNvPr>
          <p:cNvSpPr/>
          <p:nvPr/>
        </p:nvSpPr>
        <p:spPr>
          <a:xfrm>
            <a:off x="201430" y="3555827"/>
            <a:ext cx="8871725" cy="489740"/>
          </a:xfrm>
          <a:prstGeom prst="roundRect">
            <a:avLst/>
          </a:prstGeom>
          <a:solidFill>
            <a:schemeClr val="bg1">
              <a:lumMod val="9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Bahnschrift SemiBold SemiConden" panose="020B0502040204020203" pitchFamily="34" charset="0"/>
              <a:ea typeface="微软雅黑"/>
              <a:cs typeface="Poppins" panose="00000500000000000000" pitchFamily="2" charset="0"/>
              <a:sym typeface="+mn-lt"/>
            </a:endParaRPr>
          </a:p>
        </p:txBody>
      </p:sp>
      <p:sp>
        <p:nvSpPr>
          <p:cNvPr id="7" name="TextBox 3">
            <a:extLst>
              <a:ext uri="{FF2B5EF4-FFF2-40B4-BE49-F238E27FC236}">
                <a16:creationId xmlns:a16="http://schemas.microsoft.com/office/drawing/2014/main" id="{BE44E519-4FD8-2D4C-BA14-7A251FD70E2D}"/>
              </a:ext>
            </a:extLst>
          </p:cNvPr>
          <p:cNvSpPr txBox="1"/>
          <p:nvPr/>
        </p:nvSpPr>
        <p:spPr>
          <a:xfrm>
            <a:off x="325661" y="3651210"/>
            <a:ext cx="1544924" cy="43114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 Loops</a:t>
            </a:r>
          </a:p>
        </p:txBody>
      </p:sp>
      <p:sp>
        <p:nvSpPr>
          <p:cNvPr id="11" name="Rectangle: Rounded Corners 145">
            <a:extLst>
              <a:ext uri="{FF2B5EF4-FFF2-40B4-BE49-F238E27FC236}">
                <a16:creationId xmlns:a16="http://schemas.microsoft.com/office/drawing/2014/main" id="{B788C023-2FB7-298F-13EA-3F728A789EA8}"/>
              </a:ext>
            </a:extLst>
          </p:cNvPr>
          <p:cNvSpPr/>
          <p:nvPr/>
        </p:nvSpPr>
        <p:spPr>
          <a:xfrm>
            <a:off x="201558" y="2949364"/>
            <a:ext cx="8874224" cy="489740"/>
          </a:xfrm>
          <a:prstGeom prst="roundRect">
            <a:avLst/>
          </a:prstGeom>
          <a:solidFill>
            <a:srgbClr val="8BC9B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Bahnschrift SemiBold SemiConden" panose="020B0502040204020203" pitchFamily="34" charset="0"/>
              <a:ea typeface="微软雅黑"/>
              <a:cs typeface="Poppins" panose="00000500000000000000" pitchFamily="2" charset="0"/>
              <a:sym typeface="+mn-lt"/>
            </a:endParaRPr>
          </a:p>
        </p:txBody>
      </p:sp>
      <p:sp>
        <p:nvSpPr>
          <p:cNvPr id="12" name="TextBox 4">
            <a:extLst>
              <a:ext uri="{FF2B5EF4-FFF2-40B4-BE49-F238E27FC236}">
                <a16:creationId xmlns:a16="http://schemas.microsoft.com/office/drawing/2014/main" id="{6D415EB4-731C-DC6F-F659-9911DA566D11}"/>
              </a:ext>
            </a:extLst>
          </p:cNvPr>
          <p:cNvSpPr txBox="1"/>
          <p:nvPr/>
        </p:nvSpPr>
        <p:spPr>
          <a:xfrm>
            <a:off x="325661" y="2978661"/>
            <a:ext cx="1544924" cy="431146"/>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002060"/>
                </a:solidFill>
                <a:latin typeface="Bahnschrift SemiBold SemiConden" panose="020B0502040204020203" pitchFamily="34" charset="0"/>
                <a:ea typeface="微软雅黑"/>
                <a:cs typeface="Poppins" panose="00000500000000000000" pitchFamily="2" charset="0"/>
                <a:sym typeface="+mn-lt"/>
              </a:rPr>
              <a:t>Nom. c</a:t>
            </a:r>
            <a:r>
              <a:rPr kumimoji="0" lang="en-US" altLang="zh-CN" sz="1400" b="0" i="0" u="none" strike="noStrike" kern="1200" cap="none" spc="0" normalizeH="0" baseline="0" noProof="0" dirty="0" err="1">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apacity</a:t>
            </a:r>
            <a:endParaRPr kumimoji="0" lang="en-US" altLang="zh-CN" sz="1400" b="0" i="0" u="none" strike="noStrike" kern="1200" cap="none" spc="0" normalizeH="0" baseline="0" noProof="0" dirty="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endParaRPr>
          </a:p>
        </p:txBody>
      </p:sp>
      <p:sp>
        <p:nvSpPr>
          <p:cNvPr id="14" name="Rectangle: Rounded Corners 155">
            <a:extLst>
              <a:ext uri="{FF2B5EF4-FFF2-40B4-BE49-F238E27FC236}">
                <a16:creationId xmlns:a16="http://schemas.microsoft.com/office/drawing/2014/main" id="{25A9DEE0-80B3-CD64-E0C9-EE7A656BF0A5}"/>
              </a:ext>
            </a:extLst>
          </p:cNvPr>
          <p:cNvSpPr/>
          <p:nvPr/>
        </p:nvSpPr>
        <p:spPr>
          <a:xfrm>
            <a:off x="201430" y="4732189"/>
            <a:ext cx="8887437" cy="489740"/>
          </a:xfrm>
          <a:prstGeom prst="round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Bahnschrift SemiBold SemiConden" panose="020B0502040204020203" pitchFamily="34" charset="0"/>
              <a:ea typeface="微软雅黑"/>
              <a:cs typeface="Poppins" panose="00000500000000000000" pitchFamily="2" charset="0"/>
              <a:sym typeface="+mn-lt"/>
            </a:endParaRPr>
          </a:p>
        </p:txBody>
      </p:sp>
      <p:sp>
        <p:nvSpPr>
          <p:cNvPr id="15" name="TextBox 156">
            <a:extLst>
              <a:ext uri="{FF2B5EF4-FFF2-40B4-BE49-F238E27FC236}">
                <a16:creationId xmlns:a16="http://schemas.microsoft.com/office/drawing/2014/main" id="{8E36F88A-50B8-CE62-2376-5370541A2A0D}"/>
              </a:ext>
            </a:extLst>
          </p:cNvPr>
          <p:cNvSpPr txBox="1"/>
          <p:nvPr/>
        </p:nvSpPr>
        <p:spPr>
          <a:xfrm>
            <a:off x="325661" y="4826838"/>
            <a:ext cx="1544924" cy="43114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Avg. Vessel Size</a:t>
            </a:r>
          </a:p>
        </p:txBody>
      </p:sp>
      <p:sp>
        <p:nvSpPr>
          <p:cNvPr id="26" name="AutoShape 2" descr="CI">
            <a:extLst>
              <a:ext uri="{FF2B5EF4-FFF2-40B4-BE49-F238E27FC236}">
                <a16:creationId xmlns:a16="http://schemas.microsoft.com/office/drawing/2014/main" id="{90E43E2F-476D-AAF7-4BAE-CB2A63DB5B14}"/>
              </a:ext>
            </a:extLst>
          </p:cNvPr>
          <p:cNvSpPr>
            <a:spLocks noChangeAspect="1" noChangeArrowheads="1"/>
          </p:cNvSpPr>
          <p:nvPr/>
        </p:nvSpPr>
        <p:spPr bwMode="auto">
          <a:xfrm>
            <a:off x="3618338" y="5159029"/>
            <a:ext cx="204047" cy="2776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Bahnschrift SemiBold SemiConden" panose="020B0502040204020203" pitchFamily="34" charset="0"/>
              <a:ea typeface="微软雅黑"/>
              <a:cs typeface="Poppins" panose="00000500000000000000" pitchFamily="2" charset="0"/>
              <a:sym typeface="+mn-lt"/>
            </a:endParaRPr>
          </a:p>
        </p:txBody>
      </p:sp>
      <p:sp>
        <p:nvSpPr>
          <p:cNvPr id="27" name="Rectangle: Rounded Corners 155">
            <a:extLst>
              <a:ext uri="{FF2B5EF4-FFF2-40B4-BE49-F238E27FC236}">
                <a16:creationId xmlns:a16="http://schemas.microsoft.com/office/drawing/2014/main" id="{A7136EB4-182F-8727-6184-0431DAE782CA}"/>
              </a:ext>
            </a:extLst>
          </p:cNvPr>
          <p:cNvSpPr/>
          <p:nvPr/>
        </p:nvSpPr>
        <p:spPr>
          <a:xfrm>
            <a:off x="202193" y="5309775"/>
            <a:ext cx="8886719" cy="375049"/>
          </a:xfrm>
          <a:prstGeom prst="roundRect">
            <a:avLst/>
          </a:prstGeom>
          <a:solidFill>
            <a:srgbClr val="009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Bahnschrift SemiBold SemiConden" panose="020B0502040204020203" pitchFamily="34" charset="0"/>
              <a:ea typeface="微软雅黑"/>
              <a:cs typeface="Poppins" panose="00000500000000000000" pitchFamily="2" charset="0"/>
              <a:sym typeface="+mn-lt"/>
            </a:endParaRPr>
          </a:p>
        </p:txBody>
      </p:sp>
      <p:sp>
        <p:nvSpPr>
          <p:cNvPr id="28" name="TextBox 156">
            <a:extLst>
              <a:ext uri="{FF2B5EF4-FFF2-40B4-BE49-F238E27FC236}">
                <a16:creationId xmlns:a16="http://schemas.microsoft.com/office/drawing/2014/main" id="{06F4840E-779A-E8B6-743E-B08F6CE59A02}"/>
              </a:ext>
            </a:extLst>
          </p:cNvPr>
          <p:cNvSpPr txBox="1"/>
          <p:nvPr/>
        </p:nvSpPr>
        <p:spPr>
          <a:xfrm>
            <a:off x="325661" y="5309776"/>
            <a:ext cx="1591341" cy="431146"/>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a:solidFill>
                  <a:srgbClr val="002060"/>
                </a:solidFill>
                <a:latin typeface="Bahnschrift SemiBold SemiConden" panose="020B0502040204020203" pitchFamily="34" charset="0"/>
                <a:ea typeface="微软雅黑"/>
                <a:cs typeface="Poppins" panose="00000500000000000000" pitchFamily="2" charset="0"/>
                <a:sym typeface="+mn-lt"/>
              </a:rPr>
              <a:t># call</a:t>
            </a:r>
            <a:endParaRPr kumimoji="0" lang="en-US" altLang="zh-CN" sz="1400" b="0"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endParaRPr>
          </a:p>
        </p:txBody>
      </p:sp>
      <p:sp>
        <p:nvSpPr>
          <p:cNvPr id="48" name="Rectangle: Rounded Corners 155">
            <a:extLst>
              <a:ext uri="{FF2B5EF4-FFF2-40B4-BE49-F238E27FC236}">
                <a16:creationId xmlns:a16="http://schemas.microsoft.com/office/drawing/2014/main" id="{758F5A17-BE63-9CF2-88FC-E51A96D94FD4}"/>
              </a:ext>
            </a:extLst>
          </p:cNvPr>
          <p:cNvSpPr/>
          <p:nvPr/>
        </p:nvSpPr>
        <p:spPr>
          <a:xfrm>
            <a:off x="202193" y="4154602"/>
            <a:ext cx="8886719" cy="489740"/>
          </a:xfrm>
          <a:prstGeom prst="roundRect">
            <a:avLst/>
          </a:prstGeom>
          <a:solidFill>
            <a:srgbClr val="8BC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Bahnschrift SemiBold SemiConden" panose="020B0502040204020203" pitchFamily="34" charset="0"/>
              <a:ea typeface="微软雅黑"/>
              <a:cs typeface="Poppins" panose="00000500000000000000" pitchFamily="2" charset="0"/>
              <a:sym typeface="+mn-lt"/>
            </a:endParaRPr>
          </a:p>
        </p:txBody>
      </p:sp>
      <p:sp>
        <p:nvSpPr>
          <p:cNvPr id="49" name="TextBox 156">
            <a:extLst>
              <a:ext uri="{FF2B5EF4-FFF2-40B4-BE49-F238E27FC236}">
                <a16:creationId xmlns:a16="http://schemas.microsoft.com/office/drawing/2014/main" id="{26664746-7C31-09D5-F434-7884A2C79B40}"/>
              </a:ext>
            </a:extLst>
          </p:cNvPr>
          <p:cNvSpPr txBox="1"/>
          <p:nvPr/>
        </p:nvSpPr>
        <p:spPr>
          <a:xfrm>
            <a:off x="325661" y="4200683"/>
            <a:ext cx="1591341" cy="431146"/>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a:solidFill>
                  <a:srgbClr val="002060"/>
                </a:solidFill>
                <a:latin typeface="Bahnschrift SemiBold SemiConden" panose="020B0502040204020203" pitchFamily="34" charset="0"/>
                <a:ea typeface="微软雅黑"/>
                <a:cs typeface="Poppins" panose="00000500000000000000" pitchFamily="2" charset="0"/>
                <a:sym typeface="+mn-lt"/>
              </a:rPr>
              <a:t># Vessels</a:t>
            </a:r>
            <a:endParaRPr kumimoji="0" lang="en-US" altLang="zh-CN" sz="1400" b="0"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endParaRPr>
          </a:p>
        </p:txBody>
      </p:sp>
      <p:grpSp>
        <p:nvGrpSpPr>
          <p:cNvPr id="62" name="Groupe 61">
            <a:extLst>
              <a:ext uri="{FF2B5EF4-FFF2-40B4-BE49-F238E27FC236}">
                <a16:creationId xmlns:a16="http://schemas.microsoft.com/office/drawing/2014/main" id="{D1E4494F-F001-69D6-927C-A637A00BBB17}"/>
              </a:ext>
            </a:extLst>
          </p:cNvPr>
          <p:cNvGrpSpPr/>
          <p:nvPr/>
        </p:nvGrpSpPr>
        <p:grpSpPr>
          <a:xfrm>
            <a:off x="2018263" y="2491355"/>
            <a:ext cx="1416909" cy="460866"/>
            <a:chOff x="3064879" y="1455680"/>
            <a:chExt cx="1475698" cy="460866"/>
          </a:xfrm>
        </p:grpSpPr>
        <p:pic>
          <p:nvPicPr>
            <p:cNvPr id="123" name="图片 2">
              <a:extLst>
                <a:ext uri="{FF2B5EF4-FFF2-40B4-BE49-F238E27FC236}">
                  <a16:creationId xmlns:a16="http://schemas.microsoft.com/office/drawing/2014/main" id="{FF11642F-4329-8A35-B1D8-FA9A203632FD}"/>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16439" y="1507256"/>
              <a:ext cx="433049" cy="357715"/>
            </a:xfrm>
            <a:prstGeom prst="rect">
              <a:avLst/>
            </a:prstGeom>
            <a:noFill/>
          </p:spPr>
        </p:pic>
        <p:pic>
          <p:nvPicPr>
            <p:cNvPr id="124" name="图片 4" descr="C:\Users\lvsh\Desktop\CMA.png">
              <a:extLst>
                <a:ext uri="{FF2B5EF4-FFF2-40B4-BE49-F238E27FC236}">
                  <a16:creationId xmlns:a16="http://schemas.microsoft.com/office/drawing/2014/main" id="{355C7BE2-0D7D-73EA-0AE8-BE4B735EBA27}"/>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064879" y="1455680"/>
              <a:ext cx="447500" cy="460866"/>
            </a:xfrm>
            <a:prstGeom prst="rect">
              <a:avLst/>
            </a:prstGeom>
            <a:noFill/>
            <a:ln>
              <a:noFill/>
            </a:ln>
            <a:extLst>
              <a:ext uri="{53640926-AAD7-44D8-BBD7-CCE9431645EC}">
                <a14:shadowObscured xmlns:a14="http://schemas.microsoft.com/office/drawing/2010/main"/>
              </a:ext>
            </a:extLst>
          </p:spPr>
        </p:pic>
        <p:pic>
          <p:nvPicPr>
            <p:cNvPr id="125" name="图片 9">
              <a:extLst>
                <a:ext uri="{FF2B5EF4-FFF2-40B4-BE49-F238E27FC236}">
                  <a16:creationId xmlns:a16="http://schemas.microsoft.com/office/drawing/2014/main" id="{8752B38D-769B-FE13-472B-F5D8B478EE5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199268" y="1528097"/>
              <a:ext cx="341309" cy="297745"/>
            </a:xfrm>
            <a:prstGeom prst="rect">
              <a:avLst/>
            </a:prstGeom>
          </p:spPr>
        </p:pic>
      </p:grpSp>
      <p:sp>
        <p:nvSpPr>
          <p:cNvPr id="16" name="TextBox 21">
            <a:extLst>
              <a:ext uri="{FF2B5EF4-FFF2-40B4-BE49-F238E27FC236}">
                <a16:creationId xmlns:a16="http://schemas.microsoft.com/office/drawing/2014/main" id="{8E0DC800-CEF4-06BD-9809-B2A7747EF2B6}"/>
              </a:ext>
            </a:extLst>
          </p:cNvPr>
          <p:cNvSpPr txBox="1"/>
          <p:nvPr/>
        </p:nvSpPr>
        <p:spPr>
          <a:xfrm>
            <a:off x="2032042" y="3610526"/>
            <a:ext cx="138934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002060"/>
                </a:solidFill>
                <a:latin typeface="Bahnschrift SemiBold SemiConden" panose="020B0502040204020203" pitchFamily="34" charset="0"/>
                <a:ea typeface="微软雅黑"/>
                <a:cs typeface="Poppins" panose="00000500000000000000" pitchFamily="2" charset="0"/>
                <a:sym typeface="+mn-lt"/>
              </a:rPr>
              <a:t>37</a:t>
            </a:r>
            <a:endParaRPr kumimoji="0" lang="en-US" sz="1600" b="1"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endParaRPr>
          </a:p>
        </p:txBody>
      </p:sp>
      <p:sp>
        <p:nvSpPr>
          <p:cNvPr id="17" name="TextBox 24">
            <a:extLst>
              <a:ext uri="{FF2B5EF4-FFF2-40B4-BE49-F238E27FC236}">
                <a16:creationId xmlns:a16="http://schemas.microsoft.com/office/drawing/2014/main" id="{C763D0BC-06BA-0E53-77C7-517759C8116E}"/>
              </a:ext>
            </a:extLst>
          </p:cNvPr>
          <p:cNvSpPr txBox="1"/>
          <p:nvPr/>
        </p:nvSpPr>
        <p:spPr>
          <a:xfrm>
            <a:off x="2032042" y="3024957"/>
            <a:ext cx="13893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      </a:t>
            </a:r>
            <a:r>
              <a:rPr lang="en-US" sz="1600" b="1">
                <a:solidFill>
                  <a:srgbClr val="002060"/>
                </a:solidFill>
                <a:latin typeface="Bahnschrift SemiBold SemiConden" panose="020B0502040204020203" pitchFamily="34" charset="0"/>
                <a:ea typeface="微软雅黑"/>
                <a:cs typeface="Poppins" panose="00000500000000000000" pitchFamily="2" charset="0"/>
                <a:sym typeface="+mn-lt"/>
              </a:rPr>
              <a:t>4</a:t>
            </a:r>
            <a:r>
              <a:rPr kumimoji="0" lang="en-US" sz="1600" b="1"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.8</a:t>
            </a:r>
            <a:r>
              <a:rPr kumimoji="0" lang="en-US" b="1"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 </a:t>
            </a:r>
            <a:r>
              <a:rPr lang="en-US" sz="1100" b="1">
                <a:solidFill>
                  <a:srgbClr val="002060"/>
                </a:solidFill>
                <a:latin typeface="Bahnschrift SemiBold SemiConden" panose="020B0502040204020203" pitchFamily="34" charset="0"/>
                <a:ea typeface="微软雅黑"/>
                <a:cs typeface="Poppins" panose="00000500000000000000" pitchFamily="2" charset="0"/>
                <a:sym typeface="+mn-lt"/>
              </a:rPr>
              <a:t>M</a:t>
            </a:r>
            <a:r>
              <a:rPr kumimoji="0" lang="en-US" sz="1100" b="1"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TEUs</a:t>
            </a:r>
            <a:endParaRPr kumimoji="0" lang="en-US" sz="1400" b="1"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endParaRPr>
          </a:p>
        </p:txBody>
      </p:sp>
      <p:sp>
        <p:nvSpPr>
          <p:cNvPr id="18" name="TextBox 74">
            <a:extLst>
              <a:ext uri="{FF2B5EF4-FFF2-40B4-BE49-F238E27FC236}">
                <a16:creationId xmlns:a16="http://schemas.microsoft.com/office/drawing/2014/main" id="{2BE7DB01-5050-3544-51A2-5CC3132D3F91}"/>
              </a:ext>
            </a:extLst>
          </p:cNvPr>
          <p:cNvSpPr txBox="1"/>
          <p:nvPr/>
        </p:nvSpPr>
        <p:spPr>
          <a:xfrm>
            <a:off x="2032042" y="4784676"/>
            <a:ext cx="138934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13.2K</a:t>
            </a:r>
          </a:p>
        </p:txBody>
      </p:sp>
      <p:sp>
        <p:nvSpPr>
          <p:cNvPr id="33" name="TextBox 74">
            <a:extLst>
              <a:ext uri="{FF2B5EF4-FFF2-40B4-BE49-F238E27FC236}">
                <a16:creationId xmlns:a16="http://schemas.microsoft.com/office/drawing/2014/main" id="{63AC56BC-BE2F-9A7B-6032-AD342E34428A}"/>
              </a:ext>
            </a:extLst>
          </p:cNvPr>
          <p:cNvSpPr txBox="1"/>
          <p:nvPr/>
        </p:nvSpPr>
        <p:spPr>
          <a:xfrm>
            <a:off x="2032042" y="5330348"/>
            <a:ext cx="1389346" cy="338554"/>
          </a:xfrm>
          <a:prstGeom prst="rect">
            <a:avLst/>
          </a:prstGeom>
          <a:noFill/>
        </p:spPr>
        <p:txBody>
          <a:bodyPr wrap="square" lIns="91440" tIns="45720" rIns="91440" bIns="45720" rtlCol="0" anchor="ctr">
            <a:spAutoFit/>
          </a:bodyPr>
          <a:lstStyle>
            <a:defPPr>
              <a:defRPr lang="fr-FR"/>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srgbClr val="1CADE4"/>
                </a:solidFill>
                <a:effectLst/>
                <a:uLnTx/>
                <a:uFillTx/>
                <a:latin typeface="Poppins" panose="00000500000000000000" pitchFamily="2" charset="0"/>
                <a:ea typeface="微软雅黑"/>
                <a:cs typeface="Poppins" panose="00000500000000000000" pitchFamily="2" charset="0"/>
              </a:defRPr>
            </a:lvl1pPr>
          </a:lstStyle>
          <a:p>
            <a:r>
              <a:rPr lang="en-US" sz="1600" b="1">
                <a:solidFill>
                  <a:srgbClr val="002060"/>
                </a:solidFill>
                <a:latin typeface="Bahnschrift SemiBold SemiConden" panose="020B0502040204020203" pitchFamily="34" charset="0"/>
                <a:cs typeface="Poppins"/>
                <a:sym typeface="+mn-lt"/>
              </a:rPr>
              <a:t>356</a:t>
            </a:r>
          </a:p>
        </p:txBody>
      </p:sp>
      <p:sp>
        <p:nvSpPr>
          <p:cNvPr id="51" name="Rectangle 50">
            <a:extLst>
              <a:ext uri="{FF2B5EF4-FFF2-40B4-BE49-F238E27FC236}">
                <a16:creationId xmlns:a16="http://schemas.microsoft.com/office/drawing/2014/main" id="{8DBBF86D-0BEE-B309-3E23-93192FF63EC1}"/>
              </a:ext>
            </a:extLst>
          </p:cNvPr>
          <p:cNvSpPr/>
          <p:nvPr/>
        </p:nvSpPr>
        <p:spPr>
          <a:xfrm>
            <a:off x="1898794" y="2153342"/>
            <a:ext cx="1655843" cy="288000"/>
          </a:xfrm>
          <a:prstGeom prst="rect">
            <a:avLst/>
          </a:prstGeom>
          <a:noFill/>
          <a:ln>
            <a:solidFill>
              <a:srgbClr val="009E9A"/>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r>
              <a:rPr lang="en-AU" sz="1400" b="1" dirty="0">
                <a:solidFill>
                  <a:srgbClr val="009E9A"/>
                </a:solidFill>
                <a:latin typeface="Bahnschrift SemiBold SemiConden" panose="020B0502040204020203" pitchFamily="34" charset="0"/>
                <a:cs typeface="Poppins"/>
              </a:rPr>
              <a:t>Ocean Alliance</a:t>
            </a:r>
            <a:endParaRPr lang="en-AU" sz="1400" b="1" dirty="0">
              <a:solidFill>
                <a:srgbClr val="009E9A"/>
              </a:solidFill>
              <a:latin typeface="Bahnschrift SemiBold SemiConden" panose="020B0502040204020203" pitchFamily="34" charset="0"/>
              <a:cs typeface="Poppins" panose="00000500000000000000" pitchFamily="2" charset="0"/>
            </a:endParaRPr>
          </a:p>
        </p:txBody>
      </p:sp>
      <p:sp>
        <p:nvSpPr>
          <p:cNvPr id="65" name="TextBox 21">
            <a:extLst>
              <a:ext uri="{FF2B5EF4-FFF2-40B4-BE49-F238E27FC236}">
                <a16:creationId xmlns:a16="http://schemas.microsoft.com/office/drawing/2014/main" id="{980A0068-AE08-B60C-537D-C25636CF1674}"/>
              </a:ext>
            </a:extLst>
          </p:cNvPr>
          <p:cNvSpPr txBox="1"/>
          <p:nvPr/>
        </p:nvSpPr>
        <p:spPr>
          <a:xfrm>
            <a:off x="2032042" y="4228989"/>
            <a:ext cx="138934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002060"/>
                </a:solidFill>
                <a:latin typeface="Bahnschrift SemiBold SemiConden" panose="020B0502040204020203" pitchFamily="34" charset="0"/>
                <a:ea typeface="微软雅黑"/>
                <a:cs typeface="Poppins" panose="00000500000000000000" pitchFamily="2" charset="0"/>
                <a:sym typeface="+mn-lt"/>
              </a:rPr>
              <a:t>363</a:t>
            </a:r>
            <a:endParaRPr kumimoji="0" lang="en-US" sz="1600" b="1"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endParaRPr>
          </a:p>
        </p:txBody>
      </p:sp>
      <p:grpSp>
        <p:nvGrpSpPr>
          <p:cNvPr id="63" name="Groupe 62">
            <a:extLst>
              <a:ext uri="{FF2B5EF4-FFF2-40B4-BE49-F238E27FC236}">
                <a16:creationId xmlns:a16="http://schemas.microsoft.com/office/drawing/2014/main" id="{3205794D-B77F-9BED-C31A-E84B1F5C7671}"/>
              </a:ext>
            </a:extLst>
          </p:cNvPr>
          <p:cNvGrpSpPr/>
          <p:nvPr/>
        </p:nvGrpSpPr>
        <p:grpSpPr>
          <a:xfrm>
            <a:off x="4001984" y="2551102"/>
            <a:ext cx="999664" cy="341372"/>
            <a:chOff x="5113996" y="1515427"/>
            <a:chExt cx="1041141" cy="341372"/>
          </a:xfrm>
        </p:grpSpPr>
        <p:pic>
          <p:nvPicPr>
            <p:cNvPr id="151" name="Picture 11">
              <a:extLst>
                <a:ext uri="{FF2B5EF4-FFF2-40B4-BE49-F238E27FC236}">
                  <a16:creationId xmlns:a16="http://schemas.microsoft.com/office/drawing/2014/main" id="{59F0F41C-9F64-50A6-75E2-C26C5EE363C9}"/>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5113996" y="1515427"/>
              <a:ext cx="321276" cy="341372"/>
            </a:xfrm>
            <a:prstGeom prst="rect">
              <a:avLst/>
            </a:prstGeom>
          </p:spPr>
        </p:pic>
        <p:pic>
          <p:nvPicPr>
            <p:cNvPr id="152" name="Picture 13">
              <a:extLst>
                <a:ext uri="{FF2B5EF4-FFF2-40B4-BE49-F238E27FC236}">
                  <a16:creationId xmlns:a16="http://schemas.microsoft.com/office/drawing/2014/main" id="{91CAA69D-8D1B-949F-C0C0-8E411AB69FF6}"/>
                </a:ext>
              </a:extLst>
            </p:cNvPr>
            <p:cNvPicPr>
              <a:picLocks noChangeAspect="1"/>
            </p:cNvPicPr>
            <p:nvPr/>
          </p:nvPicPr>
          <p:blipFill rotWithShape="1">
            <a:blip r:embed="rId12">
              <a:clrChange>
                <a:clrFrom>
                  <a:srgbClr val="FFFFFF"/>
                </a:clrFrom>
                <a:clrTo>
                  <a:srgbClr val="FFFFFF">
                    <a:alpha val="0"/>
                  </a:srgbClr>
                </a:clrTo>
              </a:clrChange>
            </a:blip>
            <a:srcRect l="25148" t="-18284"/>
            <a:stretch/>
          </p:blipFill>
          <p:spPr>
            <a:xfrm>
              <a:off x="5530187" y="1589997"/>
              <a:ext cx="624950" cy="192233"/>
            </a:xfrm>
            <a:prstGeom prst="rect">
              <a:avLst/>
            </a:prstGeom>
          </p:spPr>
        </p:pic>
      </p:grpSp>
      <p:sp>
        <p:nvSpPr>
          <p:cNvPr id="19" name="TextBox 22">
            <a:extLst>
              <a:ext uri="{FF2B5EF4-FFF2-40B4-BE49-F238E27FC236}">
                <a16:creationId xmlns:a16="http://schemas.microsoft.com/office/drawing/2014/main" id="{3241FD2F-9B4B-5A71-254B-E7ED3B2519FC}"/>
              </a:ext>
            </a:extLst>
          </p:cNvPr>
          <p:cNvSpPr txBox="1"/>
          <p:nvPr/>
        </p:nvSpPr>
        <p:spPr>
          <a:xfrm>
            <a:off x="3781779" y="3609199"/>
            <a:ext cx="144006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23</a:t>
            </a:r>
          </a:p>
        </p:txBody>
      </p:sp>
      <p:sp>
        <p:nvSpPr>
          <p:cNvPr id="20" name="TextBox 25">
            <a:extLst>
              <a:ext uri="{FF2B5EF4-FFF2-40B4-BE49-F238E27FC236}">
                <a16:creationId xmlns:a16="http://schemas.microsoft.com/office/drawing/2014/main" id="{F327C92B-BA48-371E-398A-EDD31EDE5881}"/>
              </a:ext>
            </a:extLst>
          </p:cNvPr>
          <p:cNvSpPr txBox="1"/>
          <p:nvPr/>
        </p:nvSpPr>
        <p:spPr>
          <a:xfrm>
            <a:off x="3781779" y="3024957"/>
            <a:ext cx="144006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 </a:t>
            </a:r>
            <a:r>
              <a:rPr kumimoji="0" lang="en-US" sz="1600" b="0"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2.5</a:t>
            </a:r>
            <a:r>
              <a:rPr kumimoji="0" lang="en-US" sz="1400" b="0"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 </a:t>
            </a:r>
            <a:r>
              <a:rPr lang="en-US" sz="1100">
                <a:solidFill>
                  <a:srgbClr val="002060"/>
                </a:solidFill>
                <a:latin typeface="Bahnschrift SemiBold SemiConden" panose="020B0502040204020203" pitchFamily="34" charset="0"/>
                <a:ea typeface="微软雅黑"/>
                <a:cs typeface="Poppins" panose="00000500000000000000" pitchFamily="2" charset="0"/>
                <a:sym typeface="+mn-lt"/>
              </a:rPr>
              <a:t>M</a:t>
            </a:r>
            <a:r>
              <a:rPr kumimoji="0" lang="en-US" sz="1100" b="0"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TEUs</a:t>
            </a:r>
          </a:p>
        </p:txBody>
      </p:sp>
      <p:sp>
        <p:nvSpPr>
          <p:cNvPr id="21" name="TextBox 158">
            <a:extLst>
              <a:ext uri="{FF2B5EF4-FFF2-40B4-BE49-F238E27FC236}">
                <a16:creationId xmlns:a16="http://schemas.microsoft.com/office/drawing/2014/main" id="{50FC77E9-1F80-A06B-63C7-4721F571C981}"/>
              </a:ext>
            </a:extLst>
          </p:cNvPr>
          <p:cNvSpPr txBox="1"/>
          <p:nvPr/>
        </p:nvSpPr>
        <p:spPr>
          <a:xfrm>
            <a:off x="3781779" y="4783349"/>
            <a:ext cx="144006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12.4K</a:t>
            </a:r>
          </a:p>
        </p:txBody>
      </p:sp>
      <p:sp>
        <p:nvSpPr>
          <p:cNvPr id="34" name="TextBox 158">
            <a:extLst>
              <a:ext uri="{FF2B5EF4-FFF2-40B4-BE49-F238E27FC236}">
                <a16:creationId xmlns:a16="http://schemas.microsoft.com/office/drawing/2014/main" id="{27F0F50B-3E95-DFB7-1037-EBE28AD78C3E}"/>
              </a:ext>
            </a:extLst>
          </p:cNvPr>
          <p:cNvSpPr txBox="1"/>
          <p:nvPr/>
        </p:nvSpPr>
        <p:spPr>
          <a:xfrm>
            <a:off x="3781779" y="5321722"/>
            <a:ext cx="1440062" cy="338554"/>
          </a:xfrm>
          <a:prstGeom prst="rect">
            <a:avLst/>
          </a:prstGeom>
          <a:noFill/>
        </p:spPr>
        <p:txBody>
          <a:bodyPr wrap="square" lIns="91440" tIns="45720" rIns="91440" bIns="45720" rtlCol="0" anchor="ctr">
            <a:spAutoFit/>
          </a:bodyPr>
          <a:lstStyle>
            <a:defPPr>
              <a:defRPr lang="fr-FR"/>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srgbClr val="8497B0"/>
                </a:solidFill>
                <a:effectLst/>
                <a:uLnTx/>
                <a:uFillTx/>
                <a:latin typeface="Poppins" panose="00000500000000000000" pitchFamily="2" charset="0"/>
                <a:ea typeface="微软雅黑"/>
                <a:cs typeface="Poppins" panose="00000500000000000000" pitchFamily="2" charset="0"/>
              </a:defRPr>
            </a:lvl1pPr>
          </a:lstStyle>
          <a:p>
            <a:r>
              <a:rPr lang="en-US" sz="1600">
                <a:solidFill>
                  <a:srgbClr val="002060"/>
                </a:solidFill>
                <a:latin typeface="Bahnschrift SemiBold SemiConden" panose="020B0502040204020203" pitchFamily="34" charset="0"/>
                <a:cs typeface="Poppins"/>
                <a:sym typeface="+mn-lt"/>
              </a:rPr>
              <a:t>161</a:t>
            </a:r>
            <a:endParaRPr lang="en-US" sz="1600">
              <a:solidFill>
                <a:srgbClr val="002060"/>
              </a:solidFill>
              <a:latin typeface="Bahnschrift SemiBold SemiConden" panose="020B0502040204020203" pitchFamily="34" charset="0"/>
              <a:sym typeface="+mn-lt"/>
            </a:endParaRPr>
          </a:p>
        </p:txBody>
      </p:sp>
      <p:sp>
        <p:nvSpPr>
          <p:cNvPr id="59" name="Rectangle 58">
            <a:extLst>
              <a:ext uri="{FF2B5EF4-FFF2-40B4-BE49-F238E27FC236}">
                <a16:creationId xmlns:a16="http://schemas.microsoft.com/office/drawing/2014/main" id="{DBF15B4F-ACCE-E5F5-E577-ED6DED292275}"/>
              </a:ext>
            </a:extLst>
          </p:cNvPr>
          <p:cNvSpPr/>
          <p:nvPr/>
        </p:nvSpPr>
        <p:spPr>
          <a:xfrm>
            <a:off x="3673889" y="2153342"/>
            <a:ext cx="1655843" cy="288000"/>
          </a:xfrm>
          <a:prstGeom prst="rect">
            <a:avLst/>
          </a:prstGeom>
          <a:noFill/>
          <a:ln>
            <a:solidFill>
              <a:srgbClr val="009E9A"/>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r>
              <a:rPr lang="en-AU" sz="1400" b="1">
                <a:solidFill>
                  <a:srgbClr val="009E9A"/>
                </a:solidFill>
                <a:latin typeface="Bahnschrift SemiBold SemiConden" panose="020B0502040204020203" pitchFamily="34" charset="0"/>
                <a:cs typeface="Poppins"/>
              </a:rPr>
              <a:t>GEMINI</a:t>
            </a:r>
            <a:endParaRPr lang="en-AU" sz="1400" b="1">
              <a:solidFill>
                <a:srgbClr val="009E9A"/>
              </a:solidFill>
              <a:latin typeface="Bahnschrift SemiBold SemiConden" panose="020B0502040204020203" pitchFamily="34" charset="0"/>
              <a:cs typeface="Poppins" panose="00000500000000000000" pitchFamily="2" charset="0"/>
            </a:endParaRPr>
          </a:p>
        </p:txBody>
      </p:sp>
      <p:sp>
        <p:nvSpPr>
          <p:cNvPr id="66" name="TextBox 22">
            <a:extLst>
              <a:ext uri="{FF2B5EF4-FFF2-40B4-BE49-F238E27FC236}">
                <a16:creationId xmlns:a16="http://schemas.microsoft.com/office/drawing/2014/main" id="{A3E161CC-5D9B-C52D-7002-3BE4B5C64193}"/>
              </a:ext>
            </a:extLst>
          </p:cNvPr>
          <p:cNvSpPr txBox="1"/>
          <p:nvPr/>
        </p:nvSpPr>
        <p:spPr>
          <a:xfrm>
            <a:off x="3781779" y="4228989"/>
            <a:ext cx="144006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201</a:t>
            </a:r>
          </a:p>
        </p:txBody>
      </p:sp>
      <p:pic>
        <p:nvPicPr>
          <p:cNvPr id="122" name="Picture 12">
            <a:extLst>
              <a:ext uri="{FF2B5EF4-FFF2-40B4-BE49-F238E27FC236}">
                <a16:creationId xmlns:a16="http://schemas.microsoft.com/office/drawing/2014/main" id="{0C05DF7B-F44F-37FB-602E-730D84FEAEA0}"/>
              </a:ext>
            </a:extLst>
          </p:cNvPr>
          <p:cNvPicPr>
            <a:picLocks noChangeAspect="1"/>
          </p:cNvPicPr>
          <p:nvPr/>
        </p:nvPicPr>
        <p:blipFill>
          <a:blip r:embed="rId13"/>
          <a:stretch>
            <a:fillRect/>
          </a:stretch>
        </p:blipFill>
        <p:spPr>
          <a:xfrm>
            <a:off x="6202064" y="2594238"/>
            <a:ext cx="236037" cy="255100"/>
          </a:xfrm>
          <a:prstGeom prst="rect">
            <a:avLst/>
          </a:prstGeom>
        </p:spPr>
      </p:pic>
      <p:sp>
        <p:nvSpPr>
          <p:cNvPr id="22" name="TextBox 23">
            <a:extLst>
              <a:ext uri="{FF2B5EF4-FFF2-40B4-BE49-F238E27FC236}">
                <a16:creationId xmlns:a16="http://schemas.microsoft.com/office/drawing/2014/main" id="{61F59BF6-6337-9934-5909-54BA99015825}"/>
              </a:ext>
            </a:extLst>
          </p:cNvPr>
          <p:cNvSpPr txBox="1"/>
          <p:nvPr/>
        </p:nvSpPr>
        <p:spPr>
          <a:xfrm>
            <a:off x="5581119" y="3631309"/>
            <a:ext cx="14363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rgbClr val="002060"/>
                </a:solidFill>
                <a:latin typeface="Bahnschrift SemiBold SemiConden" panose="020B0502040204020203" pitchFamily="34" charset="0"/>
                <a:ea typeface="微软雅黑"/>
                <a:cs typeface="Poppins" panose="00000500000000000000" pitchFamily="2" charset="0"/>
                <a:sym typeface="+mn-lt"/>
              </a:rPr>
              <a:t>26</a:t>
            </a:r>
            <a:endParaRPr kumimoji="0" lang="en-US" sz="1600" b="0"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endParaRPr>
          </a:p>
        </p:txBody>
      </p:sp>
      <p:sp>
        <p:nvSpPr>
          <p:cNvPr id="23" name="TextBox 26">
            <a:extLst>
              <a:ext uri="{FF2B5EF4-FFF2-40B4-BE49-F238E27FC236}">
                <a16:creationId xmlns:a16="http://schemas.microsoft.com/office/drawing/2014/main" id="{3DDEEA78-C8BC-2A1C-D5F3-EDEE606EEF92}"/>
              </a:ext>
            </a:extLst>
          </p:cNvPr>
          <p:cNvSpPr txBox="1"/>
          <p:nvPr/>
        </p:nvSpPr>
        <p:spPr>
          <a:xfrm>
            <a:off x="5581119" y="3024957"/>
            <a:ext cx="14363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3.1</a:t>
            </a:r>
            <a:r>
              <a:rPr kumimoji="0" lang="en-US" sz="1400" b="0"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 </a:t>
            </a:r>
            <a:r>
              <a:rPr lang="en-US" sz="1100">
                <a:solidFill>
                  <a:srgbClr val="002060"/>
                </a:solidFill>
                <a:latin typeface="Bahnschrift SemiBold SemiConden" panose="020B0502040204020203" pitchFamily="34" charset="0"/>
                <a:ea typeface="微软雅黑"/>
                <a:cs typeface="Poppins" panose="00000500000000000000" pitchFamily="2" charset="0"/>
                <a:sym typeface="+mn-lt"/>
              </a:rPr>
              <a:t>M</a:t>
            </a:r>
            <a:r>
              <a:rPr kumimoji="0" lang="en-US" sz="1100" b="0"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TEUs</a:t>
            </a:r>
          </a:p>
        </p:txBody>
      </p:sp>
      <p:sp>
        <p:nvSpPr>
          <p:cNvPr id="24" name="TextBox 159">
            <a:extLst>
              <a:ext uri="{FF2B5EF4-FFF2-40B4-BE49-F238E27FC236}">
                <a16:creationId xmlns:a16="http://schemas.microsoft.com/office/drawing/2014/main" id="{83B9ED2A-693A-1A18-FD28-90298FCE6CAC}"/>
              </a:ext>
            </a:extLst>
          </p:cNvPr>
          <p:cNvSpPr txBox="1"/>
          <p:nvPr/>
        </p:nvSpPr>
        <p:spPr>
          <a:xfrm>
            <a:off x="5581119" y="4805459"/>
            <a:ext cx="14363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1</a:t>
            </a:r>
            <a:r>
              <a:rPr lang="en-US" sz="1600" dirty="0">
                <a:solidFill>
                  <a:srgbClr val="002060"/>
                </a:solidFill>
                <a:latin typeface="Bahnschrift SemiBold SemiConden" panose="020B0502040204020203" pitchFamily="34" charset="0"/>
                <a:ea typeface="微软雅黑"/>
                <a:cs typeface="Poppins" panose="00000500000000000000" pitchFamily="2" charset="0"/>
                <a:sym typeface="+mn-lt"/>
              </a:rPr>
              <a:t>0.</a:t>
            </a:r>
            <a:r>
              <a:rPr kumimoji="0" lang="en-US" sz="1600" b="0" i="0" u="none" strike="noStrike" kern="1200" cap="none" spc="0" normalizeH="0" baseline="0" noProof="0" dirty="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8K</a:t>
            </a:r>
          </a:p>
        </p:txBody>
      </p:sp>
      <p:sp>
        <p:nvSpPr>
          <p:cNvPr id="35" name="TextBox 158">
            <a:extLst>
              <a:ext uri="{FF2B5EF4-FFF2-40B4-BE49-F238E27FC236}">
                <a16:creationId xmlns:a16="http://schemas.microsoft.com/office/drawing/2014/main" id="{F12E8C7A-9395-3DFE-48F5-80B9F86614D9}"/>
              </a:ext>
            </a:extLst>
          </p:cNvPr>
          <p:cNvSpPr txBox="1"/>
          <p:nvPr/>
        </p:nvSpPr>
        <p:spPr>
          <a:xfrm>
            <a:off x="5579255" y="5321722"/>
            <a:ext cx="1440062" cy="338554"/>
          </a:xfrm>
          <a:prstGeom prst="rect">
            <a:avLst/>
          </a:prstGeom>
          <a:noFill/>
        </p:spPr>
        <p:txBody>
          <a:bodyPr wrap="square" lIns="91440" tIns="45720" rIns="91440" bIns="45720" rtlCol="0" anchor="ctr">
            <a:spAutoFit/>
          </a:bodyPr>
          <a:lstStyle>
            <a:defPPr>
              <a:defRPr lang="fr-FR"/>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srgbClr val="8497B0"/>
                </a:solidFill>
                <a:effectLst/>
                <a:uLnTx/>
                <a:uFillTx/>
                <a:latin typeface="Poppins" panose="00000500000000000000" pitchFamily="2" charset="0"/>
                <a:ea typeface="微软雅黑"/>
                <a:cs typeface="Poppins" panose="00000500000000000000" pitchFamily="2" charset="0"/>
              </a:defRPr>
            </a:lvl1pPr>
          </a:lstStyle>
          <a:p>
            <a:r>
              <a:rPr lang="en-US" sz="1600">
                <a:solidFill>
                  <a:srgbClr val="002060"/>
                </a:solidFill>
                <a:latin typeface="Bahnschrift SemiBold SemiConden" panose="020B0502040204020203" pitchFamily="34" charset="0"/>
                <a:cs typeface="Poppins"/>
                <a:sym typeface="+mn-lt"/>
              </a:rPr>
              <a:t>262</a:t>
            </a:r>
          </a:p>
        </p:txBody>
      </p:sp>
      <p:sp>
        <p:nvSpPr>
          <p:cNvPr id="60" name="Rectangle 59">
            <a:extLst>
              <a:ext uri="{FF2B5EF4-FFF2-40B4-BE49-F238E27FC236}">
                <a16:creationId xmlns:a16="http://schemas.microsoft.com/office/drawing/2014/main" id="{AEE0A838-B631-EBCF-4AD2-DEC9B3F072AB}"/>
              </a:ext>
            </a:extLst>
          </p:cNvPr>
          <p:cNvSpPr/>
          <p:nvPr/>
        </p:nvSpPr>
        <p:spPr>
          <a:xfrm>
            <a:off x="5471365" y="2153342"/>
            <a:ext cx="1655843" cy="288000"/>
          </a:xfrm>
          <a:prstGeom prst="rect">
            <a:avLst/>
          </a:prstGeom>
          <a:noFill/>
          <a:ln>
            <a:solidFill>
              <a:srgbClr val="009E9A"/>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r>
              <a:rPr lang="en-AU" sz="1400" b="1">
                <a:solidFill>
                  <a:srgbClr val="009E9A"/>
                </a:solidFill>
                <a:latin typeface="Bahnschrift SemiBold SemiConden" panose="020B0502040204020203" pitchFamily="34" charset="0"/>
                <a:cs typeface="Poppins"/>
              </a:rPr>
              <a:t>MSC</a:t>
            </a:r>
            <a:endParaRPr lang="en-AU" sz="1400" b="1">
              <a:solidFill>
                <a:srgbClr val="009E9A"/>
              </a:solidFill>
              <a:latin typeface="Bahnschrift SemiBold SemiConden" panose="020B0502040204020203" pitchFamily="34" charset="0"/>
              <a:cs typeface="Poppins" panose="00000500000000000000" pitchFamily="2" charset="0"/>
            </a:endParaRPr>
          </a:p>
        </p:txBody>
      </p:sp>
      <p:sp>
        <p:nvSpPr>
          <p:cNvPr id="67" name="TextBox 23">
            <a:extLst>
              <a:ext uri="{FF2B5EF4-FFF2-40B4-BE49-F238E27FC236}">
                <a16:creationId xmlns:a16="http://schemas.microsoft.com/office/drawing/2014/main" id="{14B86318-4E18-45D8-B909-BFF6D73B9546}"/>
              </a:ext>
            </a:extLst>
          </p:cNvPr>
          <p:cNvSpPr txBox="1"/>
          <p:nvPr/>
        </p:nvSpPr>
        <p:spPr>
          <a:xfrm>
            <a:off x="5581119" y="4222457"/>
            <a:ext cx="14363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rgbClr val="002060"/>
                </a:solidFill>
                <a:latin typeface="Bahnschrift SemiBold SemiConden" panose="020B0502040204020203" pitchFamily="34" charset="0"/>
                <a:ea typeface="微软雅黑"/>
                <a:cs typeface="Poppins" panose="00000500000000000000" pitchFamily="2" charset="0"/>
                <a:sym typeface="+mn-lt"/>
              </a:rPr>
              <a:t>288</a:t>
            </a:r>
            <a:endParaRPr kumimoji="0" lang="en-US" sz="1600" b="0"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endParaRPr>
          </a:p>
        </p:txBody>
      </p:sp>
      <p:grpSp>
        <p:nvGrpSpPr>
          <p:cNvPr id="64" name="Groupe 63">
            <a:extLst>
              <a:ext uri="{FF2B5EF4-FFF2-40B4-BE49-F238E27FC236}">
                <a16:creationId xmlns:a16="http://schemas.microsoft.com/office/drawing/2014/main" id="{FA5FCAAC-9FF1-8312-5F8B-1400E2D69356}"/>
              </a:ext>
            </a:extLst>
          </p:cNvPr>
          <p:cNvGrpSpPr/>
          <p:nvPr/>
        </p:nvGrpSpPr>
        <p:grpSpPr>
          <a:xfrm>
            <a:off x="7344314" y="2530212"/>
            <a:ext cx="1451603" cy="383153"/>
            <a:chOff x="8806331" y="1494537"/>
            <a:chExt cx="1511831" cy="383153"/>
          </a:xfrm>
        </p:grpSpPr>
        <p:pic>
          <p:nvPicPr>
            <p:cNvPr id="126" name="Picture 2" descr="Home | ONE">
              <a:extLst>
                <a:ext uri="{FF2B5EF4-FFF2-40B4-BE49-F238E27FC236}">
                  <a16:creationId xmlns:a16="http://schemas.microsoft.com/office/drawing/2014/main" id="{3FDFF29A-8206-F9FC-EA2F-D2C2392446C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806331" y="1591048"/>
              <a:ext cx="328859" cy="19013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5">
              <a:extLst>
                <a:ext uri="{FF2B5EF4-FFF2-40B4-BE49-F238E27FC236}">
                  <a16:creationId xmlns:a16="http://schemas.microsoft.com/office/drawing/2014/main" id="{AB7A48B8-3294-58F7-B1B7-AA7EAC4A0984}"/>
                </a:ext>
              </a:extLst>
            </p:cNvPr>
            <p:cNvPicPr>
              <a:picLocks noChangeAspect="1"/>
            </p:cNvPicPr>
            <p:nvPr/>
          </p:nvPicPr>
          <p:blipFill>
            <a:blip r:embed="rId15"/>
            <a:stretch>
              <a:fillRect/>
            </a:stretch>
          </p:blipFill>
          <p:spPr>
            <a:xfrm>
              <a:off x="9385554" y="1494537"/>
              <a:ext cx="321578" cy="383153"/>
            </a:xfrm>
            <a:prstGeom prst="rect">
              <a:avLst/>
            </a:prstGeom>
          </p:spPr>
        </p:pic>
        <p:pic>
          <p:nvPicPr>
            <p:cNvPr id="128" name="Picture 18">
              <a:extLst>
                <a:ext uri="{FF2B5EF4-FFF2-40B4-BE49-F238E27FC236}">
                  <a16:creationId xmlns:a16="http://schemas.microsoft.com/office/drawing/2014/main" id="{B1CAA482-7A25-1353-660A-B08C7A17738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02630" y="1575379"/>
              <a:ext cx="415532" cy="221469"/>
            </a:xfrm>
            <a:prstGeom prst="rect">
              <a:avLst/>
            </a:prstGeom>
          </p:spPr>
        </p:pic>
      </p:grpSp>
      <p:sp>
        <p:nvSpPr>
          <p:cNvPr id="55" name="TextBox 23">
            <a:extLst>
              <a:ext uri="{FF2B5EF4-FFF2-40B4-BE49-F238E27FC236}">
                <a16:creationId xmlns:a16="http://schemas.microsoft.com/office/drawing/2014/main" id="{5B9583B2-B85F-EDF5-6EC7-5A747081D7B0}"/>
              </a:ext>
            </a:extLst>
          </p:cNvPr>
          <p:cNvSpPr txBox="1"/>
          <p:nvPr/>
        </p:nvSpPr>
        <p:spPr>
          <a:xfrm>
            <a:off x="7351935" y="3631309"/>
            <a:ext cx="14363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rgbClr val="002060"/>
                </a:solidFill>
                <a:latin typeface="Bahnschrift SemiBold SemiConden" panose="020B0502040204020203" pitchFamily="34" charset="0"/>
                <a:ea typeface="微软雅黑"/>
                <a:cs typeface="Poppins" panose="00000500000000000000" pitchFamily="2" charset="0"/>
                <a:sym typeface="+mn-lt"/>
              </a:rPr>
              <a:t>22</a:t>
            </a:r>
            <a:endParaRPr kumimoji="0" lang="en-US" sz="1600" b="0"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endParaRPr>
          </a:p>
        </p:txBody>
      </p:sp>
      <p:sp>
        <p:nvSpPr>
          <p:cNvPr id="56" name="TextBox 26">
            <a:extLst>
              <a:ext uri="{FF2B5EF4-FFF2-40B4-BE49-F238E27FC236}">
                <a16:creationId xmlns:a16="http://schemas.microsoft.com/office/drawing/2014/main" id="{CACE855E-852D-6D98-282B-627BD84D3E2D}"/>
              </a:ext>
            </a:extLst>
          </p:cNvPr>
          <p:cNvSpPr txBox="1"/>
          <p:nvPr/>
        </p:nvSpPr>
        <p:spPr>
          <a:xfrm>
            <a:off x="7351935" y="3024957"/>
            <a:ext cx="14363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rgbClr val="002060"/>
                </a:solidFill>
                <a:latin typeface="Bahnschrift SemiBold SemiConden" panose="020B0502040204020203" pitchFamily="34" charset="0"/>
                <a:ea typeface="微软雅黑"/>
                <a:cs typeface="Poppins" panose="00000500000000000000" pitchFamily="2" charset="0"/>
                <a:sym typeface="+mn-lt"/>
              </a:rPr>
              <a:t>2</a:t>
            </a:r>
            <a:r>
              <a:rPr kumimoji="0" lang="en-US" sz="1600" b="0"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.8</a:t>
            </a:r>
            <a:r>
              <a:rPr kumimoji="0" lang="en-US" sz="1400" b="0"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 </a:t>
            </a:r>
            <a:r>
              <a:rPr lang="en-US" sz="1100">
                <a:solidFill>
                  <a:srgbClr val="002060"/>
                </a:solidFill>
                <a:latin typeface="Bahnschrift SemiBold SemiConden" panose="020B0502040204020203" pitchFamily="34" charset="0"/>
                <a:ea typeface="微软雅黑"/>
                <a:cs typeface="Poppins" panose="00000500000000000000" pitchFamily="2" charset="0"/>
                <a:sym typeface="+mn-lt"/>
              </a:rPr>
              <a:t>M</a:t>
            </a:r>
            <a:r>
              <a:rPr kumimoji="0" lang="en-US" sz="1100" b="0"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TEUs</a:t>
            </a:r>
          </a:p>
        </p:txBody>
      </p:sp>
      <p:sp>
        <p:nvSpPr>
          <p:cNvPr id="57" name="TextBox 159">
            <a:extLst>
              <a:ext uri="{FF2B5EF4-FFF2-40B4-BE49-F238E27FC236}">
                <a16:creationId xmlns:a16="http://schemas.microsoft.com/office/drawing/2014/main" id="{E71CD784-D588-CA25-0A90-41E116FA80B7}"/>
              </a:ext>
            </a:extLst>
          </p:cNvPr>
          <p:cNvSpPr txBox="1"/>
          <p:nvPr/>
        </p:nvSpPr>
        <p:spPr>
          <a:xfrm>
            <a:off x="7351935" y="4805459"/>
            <a:ext cx="14363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11.9K</a:t>
            </a:r>
          </a:p>
        </p:txBody>
      </p:sp>
      <p:sp>
        <p:nvSpPr>
          <p:cNvPr id="58" name="TextBox 158">
            <a:extLst>
              <a:ext uri="{FF2B5EF4-FFF2-40B4-BE49-F238E27FC236}">
                <a16:creationId xmlns:a16="http://schemas.microsoft.com/office/drawing/2014/main" id="{405EF76B-F831-87E2-B846-D5FC19A38DE0}"/>
              </a:ext>
            </a:extLst>
          </p:cNvPr>
          <p:cNvSpPr txBox="1"/>
          <p:nvPr/>
        </p:nvSpPr>
        <p:spPr>
          <a:xfrm>
            <a:off x="7350071" y="5321722"/>
            <a:ext cx="1440062" cy="338554"/>
          </a:xfrm>
          <a:prstGeom prst="rect">
            <a:avLst/>
          </a:prstGeom>
          <a:noFill/>
        </p:spPr>
        <p:txBody>
          <a:bodyPr wrap="square" lIns="91440" tIns="45720" rIns="91440" bIns="45720" rtlCol="0" anchor="ctr">
            <a:spAutoFit/>
          </a:bodyPr>
          <a:lstStyle>
            <a:defPPr>
              <a:defRPr lang="fr-FR"/>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srgbClr val="8497B0"/>
                </a:solidFill>
                <a:effectLst/>
                <a:uLnTx/>
                <a:uFillTx/>
                <a:latin typeface="Poppins" panose="00000500000000000000" pitchFamily="2" charset="0"/>
                <a:ea typeface="微软雅黑"/>
                <a:cs typeface="Poppins" panose="00000500000000000000" pitchFamily="2" charset="0"/>
              </a:defRPr>
            </a:lvl1pPr>
          </a:lstStyle>
          <a:p>
            <a:r>
              <a:rPr lang="en-US" sz="1600">
                <a:solidFill>
                  <a:srgbClr val="002060"/>
                </a:solidFill>
                <a:latin typeface="Bahnschrift SemiBold SemiConden" panose="020B0502040204020203" pitchFamily="34" charset="0"/>
                <a:cs typeface="Poppins"/>
                <a:sym typeface="+mn-lt"/>
              </a:rPr>
              <a:t>246</a:t>
            </a:r>
          </a:p>
        </p:txBody>
      </p:sp>
      <p:sp>
        <p:nvSpPr>
          <p:cNvPr id="61" name="Rectangle 60">
            <a:extLst>
              <a:ext uri="{FF2B5EF4-FFF2-40B4-BE49-F238E27FC236}">
                <a16:creationId xmlns:a16="http://schemas.microsoft.com/office/drawing/2014/main" id="{F4279A0E-FBFA-1B54-5681-DB068BC57D05}"/>
              </a:ext>
            </a:extLst>
          </p:cNvPr>
          <p:cNvSpPr/>
          <p:nvPr/>
        </p:nvSpPr>
        <p:spPr>
          <a:xfrm>
            <a:off x="7242181" y="2153342"/>
            <a:ext cx="1655843" cy="288000"/>
          </a:xfrm>
          <a:prstGeom prst="rect">
            <a:avLst/>
          </a:prstGeom>
          <a:noFill/>
          <a:ln>
            <a:solidFill>
              <a:srgbClr val="009E9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1400" b="1">
                <a:solidFill>
                  <a:srgbClr val="009E9A"/>
                </a:solidFill>
                <a:latin typeface="Bahnschrift SemiBold SemiConden" panose="020B0502040204020203" pitchFamily="34" charset="0"/>
                <a:cs typeface="Poppins"/>
              </a:rPr>
              <a:t>Prem. Alliance</a:t>
            </a:r>
            <a:endParaRPr lang="en-AU" sz="1400" b="1">
              <a:solidFill>
                <a:srgbClr val="009E9A"/>
              </a:solidFill>
              <a:latin typeface="Bahnschrift SemiBold SemiConden" panose="020B0502040204020203" pitchFamily="34" charset="0"/>
              <a:cs typeface="Poppins" panose="00000500000000000000" pitchFamily="2" charset="0"/>
            </a:endParaRPr>
          </a:p>
        </p:txBody>
      </p:sp>
      <p:sp>
        <p:nvSpPr>
          <p:cNvPr id="68" name="TextBox 159">
            <a:extLst>
              <a:ext uri="{FF2B5EF4-FFF2-40B4-BE49-F238E27FC236}">
                <a16:creationId xmlns:a16="http://schemas.microsoft.com/office/drawing/2014/main" id="{BC02274A-2972-4837-A320-33CF1B5AEE9A}"/>
              </a:ext>
            </a:extLst>
          </p:cNvPr>
          <p:cNvSpPr txBox="1"/>
          <p:nvPr/>
        </p:nvSpPr>
        <p:spPr>
          <a:xfrm>
            <a:off x="7351935" y="4217696"/>
            <a:ext cx="14363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Bahnschrift SemiBold SemiConden" panose="020B0502040204020203" pitchFamily="34" charset="0"/>
                <a:ea typeface="微软雅黑"/>
                <a:cs typeface="Poppins" panose="00000500000000000000" pitchFamily="2" charset="0"/>
                <a:sym typeface="+mn-lt"/>
              </a:rPr>
              <a:t>235</a:t>
            </a:r>
          </a:p>
        </p:txBody>
      </p:sp>
      <p:sp>
        <p:nvSpPr>
          <p:cNvPr id="85" name="ZoneTexte 84">
            <a:extLst>
              <a:ext uri="{FF2B5EF4-FFF2-40B4-BE49-F238E27FC236}">
                <a16:creationId xmlns:a16="http://schemas.microsoft.com/office/drawing/2014/main" id="{C4A9F5A0-4C65-6018-4DB4-6A5C75F85003}"/>
              </a:ext>
            </a:extLst>
          </p:cNvPr>
          <p:cNvSpPr txBox="1"/>
          <p:nvPr/>
        </p:nvSpPr>
        <p:spPr>
          <a:xfrm>
            <a:off x="9061220" y="2153342"/>
            <a:ext cx="3028542" cy="428095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noAutofit/>
          </a:bodyPr>
          <a:lstStyle/>
          <a:p>
            <a:pPr marL="285750" indent="-285750">
              <a:lnSpc>
                <a:spcPct val="150000"/>
              </a:lnSpc>
              <a:buFont typeface="Arial" panose="020B0604020202020204" pitchFamily="34" charset="0"/>
              <a:buChar char="•"/>
            </a:pPr>
            <a:r>
              <a:rPr lang="en-US" sz="1400" b="1" dirty="0">
                <a:solidFill>
                  <a:schemeClr val="tx1"/>
                </a:solidFill>
                <a:latin typeface="Bahnschrift SemiBold SemiConden" panose="020B0502040204020203" pitchFamily="34" charset="0"/>
                <a:cs typeface="Poppins"/>
              </a:rPr>
              <a:t>Gemini:  key hubs &amp; strong </a:t>
            </a:r>
            <a:r>
              <a:rPr lang="en-US" sz="1400" b="1" dirty="0" err="1">
                <a:solidFill>
                  <a:schemeClr val="tx1"/>
                </a:solidFill>
                <a:latin typeface="Bahnschrift SemiBold SemiConden" panose="020B0502040204020203" pitchFamily="34" charset="0"/>
                <a:cs typeface="Poppins"/>
              </a:rPr>
              <a:t>feedering</a:t>
            </a:r>
            <a:r>
              <a:rPr lang="en-US" sz="1400" b="1" dirty="0">
                <a:solidFill>
                  <a:schemeClr val="tx1"/>
                </a:solidFill>
                <a:latin typeface="Bahnschrift SemiBold SemiConden" panose="020B0502040204020203" pitchFamily="34" charset="0"/>
                <a:cs typeface="Poppins"/>
              </a:rPr>
              <a:t> network</a:t>
            </a:r>
          </a:p>
          <a:p>
            <a:pPr>
              <a:lnSpc>
                <a:spcPct val="150000"/>
              </a:lnSpc>
            </a:pPr>
            <a:endParaRPr lang="en-US" sz="1400" b="1" dirty="0">
              <a:solidFill>
                <a:schemeClr val="tx1"/>
              </a:solidFill>
              <a:latin typeface="Bahnschrift SemiBold SemiConden" panose="020B0502040204020203" pitchFamily="34" charset="0"/>
              <a:cs typeface="Poppins"/>
            </a:endParaRPr>
          </a:p>
          <a:p>
            <a:pPr marL="285750" indent="-285750">
              <a:lnSpc>
                <a:spcPct val="150000"/>
              </a:lnSpc>
              <a:buFont typeface="Arial" panose="020B0604020202020204" pitchFamily="34" charset="0"/>
              <a:buChar char="•"/>
            </a:pPr>
            <a:r>
              <a:rPr lang="en-US" sz="1400" b="1" dirty="0">
                <a:solidFill>
                  <a:schemeClr val="tx1"/>
                </a:solidFill>
                <a:latin typeface="Bahnschrift SemiBold SemiConden" panose="020B0502040204020203" pitchFamily="34" charset="0"/>
                <a:cs typeface="Poppins"/>
              </a:rPr>
              <a:t>MSC</a:t>
            </a:r>
            <a:r>
              <a:rPr lang="en-US" sz="1400" dirty="0">
                <a:solidFill>
                  <a:schemeClr val="tx1"/>
                </a:solidFill>
                <a:latin typeface="Bahnschrift SemiBold SemiConden" panose="020B0502040204020203" pitchFamily="34" charset="0"/>
                <a:cs typeface="Poppins"/>
              </a:rPr>
              <a:t>: extensive network to leave no port unserved,</a:t>
            </a:r>
            <a:r>
              <a:rPr lang="en-US" sz="1400" b="1" dirty="0">
                <a:solidFill>
                  <a:schemeClr val="tx1"/>
                </a:solidFill>
                <a:latin typeface="Bahnschrift SemiBold SemiConden" panose="020B0502040204020203" pitchFamily="34" charset="0"/>
                <a:cs typeface="Poppins"/>
              </a:rPr>
              <a:t> </a:t>
            </a:r>
            <a:r>
              <a:rPr lang="en-US" sz="1400" dirty="0">
                <a:solidFill>
                  <a:schemeClr val="tx1"/>
                </a:solidFill>
                <a:latin typeface="Bahnschrift SemiBold SemiConden" panose="020B0502040204020203" pitchFamily="34" charset="0"/>
                <a:cs typeface="Poppins"/>
              </a:rPr>
              <a:t>such as North China, Baltic, Scandi, Southeast Asia, France, Hong Kong, etc.</a:t>
            </a:r>
          </a:p>
          <a:p>
            <a:pPr marL="285750" indent="-285750">
              <a:lnSpc>
                <a:spcPct val="150000"/>
              </a:lnSpc>
              <a:buFont typeface="Arial" panose="020B0604020202020204" pitchFamily="34" charset="0"/>
              <a:buChar char="•"/>
            </a:pPr>
            <a:endParaRPr lang="en-US" sz="1400" dirty="0">
              <a:solidFill>
                <a:schemeClr val="tx1"/>
              </a:solidFill>
              <a:latin typeface="Bahnschrift SemiBold SemiConden" panose="020B0502040204020203" pitchFamily="34" charset="0"/>
              <a:cs typeface="Poppins"/>
            </a:endParaRPr>
          </a:p>
          <a:p>
            <a:pPr marL="285750" indent="-285750">
              <a:lnSpc>
                <a:spcPct val="150000"/>
              </a:lnSpc>
              <a:buFont typeface="Arial" panose="020B0604020202020204" pitchFamily="34" charset="0"/>
              <a:buChar char="•"/>
            </a:pPr>
            <a:r>
              <a:rPr lang="en-US" sz="1400" b="1" dirty="0">
                <a:solidFill>
                  <a:schemeClr val="tx1"/>
                </a:solidFill>
                <a:latin typeface="Bahnschrift SemiBold SemiConden" panose="020B0502040204020203" pitchFamily="34" charset="0"/>
                <a:cs typeface="Poppins"/>
              </a:rPr>
              <a:t>OA: largest capacity provider </a:t>
            </a:r>
            <a:r>
              <a:rPr lang="en-US" sz="1400" dirty="0">
                <a:solidFill>
                  <a:schemeClr val="tx1"/>
                </a:solidFill>
                <a:latin typeface="Bahnschrift SemiBold SemiConden" panose="020B0502040204020203" pitchFamily="34" charset="0"/>
                <a:cs typeface="Poppins"/>
              </a:rPr>
              <a:t>with a </a:t>
            </a:r>
            <a:r>
              <a:rPr lang="en-US" sz="1400" b="1" dirty="0">
                <a:solidFill>
                  <a:schemeClr val="tx1"/>
                </a:solidFill>
                <a:latin typeface="Bahnschrift SemiBold SemiConden" panose="020B0502040204020203" pitchFamily="34" charset="0"/>
                <a:cs typeface="Poppins"/>
              </a:rPr>
              <a:t>competitive product</a:t>
            </a:r>
            <a:r>
              <a:rPr lang="en-US" sz="1400" dirty="0">
                <a:solidFill>
                  <a:schemeClr val="tx1"/>
                </a:solidFill>
                <a:latin typeface="Bahnschrift SemiBold SemiConden" panose="020B0502040204020203" pitchFamily="34" charset="0"/>
                <a:cs typeface="Poppins"/>
              </a:rPr>
              <a:t>, offering an </a:t>
            </a:r>
            <a:r>
              <a:rPr lang="en-US" sz="1400" b="1" dirty="0">
                <a:solidFill>
                  <a:schemeClr val="tx1"/>
                </a:solidFill>
                <a:latin typeface="Bahnschrift SemiBold SemiConden" panose="020B0502040204020203" pitchFamily="34" charset="0"/>
                <a:cs typeface="Poppins"/>
              </a:rPr>
              <a:t>extensive</a:t>
            </a:r>
            <a:r>
              <a:rPr lang="en-US" sz="1400" dirty="0">
                <a:solidFill>
                  <a:schemeClr val="tx1"/>
                </a:solidFill>
                <a:latin typeface="Bahnschrift SemiBold SemiConden" panose="020B0502040204020203" pitchFamily="34" charset="0"/>
                <a:cs typeface="Poppins"/>
              </a:rPr>
              <a:t> range of </a:t>
            </a:r>
            <a:r>
              <a:rPr lang="en-US" sz="1400" b="1" dirty="0">
                <a:solidFill>
                  <a:schemeClr val="tx1"/>
                </a:solidFill>
                <a:latin typeface="Bahnschrift SemiBold SemiConden" panose="020B0502040204020203" pitchFamily="34" charset="0"/>
                <a:cs typeface="Poppins"/>
              </a:rPr>
              <a:t>direct calls</a:t>
            </a:r>
          </a:p>
        </p:txBody>
      </p:sp>
      <p:sp>
        <p:nvSpPr>
          <p:cNvPr id="69" name="文字方塊 68">
            <a:extLst>
              <a:ext uri="{FF2B5EF4-FFF2-40B4-BE49-F238E27FC236}">
                <a16:creationId xmlns:a16="http://schemas.microsoft.com/office/drawing/2014/main" id="{9B94B6D7-D75F-4336-BB4C-85A7E0EE6CAC}"/>
              </a:ext>
            </a:extLst>
          </p:cNvPr>
          <p:cNvSpPr txBox="1"/>
          <p:nvPr/>
        </p:nvSpPr>
        <p:spPr>
          <a:xfrm>
            <a:off x="2032042" y="470881"/>
            <a:ext cx="7208178" cy="769441"/>
          </a:xfrm>
          <a:prstGeom prst="rect">
            <a:avLst/>
          </a:prstGeom>
          <a:noFill/>
        </p:spPr>
        <p:txBody>
          <a:bodyPr wrap="square" rtlCol="0">
            <a:spAutoFit/>
          </a:bodyPr>
          <a:lstStyle/>
          <a:p>
            <a:r>
              <a:rPr lang="en-US" altLang="zh-TW" sz="4400" b="1" dirty="0">
                <a:solidFill>
                  <a:srgbClr val="008080"/>
                </a:solidFill>
                <a:latin typeface="Bahnschrift SemiBold SemiConden" panose="020B0502040204020203" pitchFamily="34" charset="0"/>
                <a:ea typeface="微軟正黑體" panose="020B0604030504040204" pitchFamily="34" charset="-120"/>
              </a:rPr>
              <a:t>Reshuffle of Alliance</a:t>
            </a:r>
            <a:endParaRPr lang="en-US" altLang="zh-TW" sz="3600" b="1" dirty="0">
              <a:solidFill>
                <a:srgbClr val="008080"/>
              </a:solidFill>
              <a:latin typeface="Bahnschrift SemiBold SemiConden" panose="020B0502040204020203" pitchFamily="34" charset="0"/>
              <a:ea typeface="微軟正黑體" panose="020B0604030504040204" pitchFamily="34" charset="-120"/>
            </a:endParaRPr>
          </a:p>
        </p:txBody>
      </p:sp>
      <p:sp>
        <p:nvSpPr>
          <p:cNvPr id="5" name="圓形: 空心 4">
            <a:extLst>
              <a:ext uri="{FF2B5EF4-FFF2-40B4-BE49-F238E27FC236}">
                <a16:creationId xmlns:a16="http://schemas.microsoft.com/office/drawing/2014/main" id="{CAF0E123-E182-7DD0-5A13-8DD6118CD8FB}"/>
              </a:ext>
            </a:extLst>
          </p:cNvPr>
          <p:cNvSpPr/>
          <p:nvPr/>
        </p:nvSpPr>
        <p:spPr>
          <a:xfrm>
            <a:off x="261609" y="241925"/>
            <a:ext cx="1340293" cy="1363519"/>
          </a:xfrm>
          <a:prstGeom prst="donut">
            <a:avLst>
              <a:gd name="adj" fmla="val 12251"/>
            </a:avLst>
          </a:prstGeom>
          <a:solidFill>
            <a:srgbClr val="8BC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8" name="橢圓 7">
            <a:extLst>
              <a:ext uri="{FF2B5EF4-FFF2-40B4-BE49-F238E27FC236}">
                <a16:creationId xmlns:a16="http://schemas.microsoft.com/office/drawing/2014/main" id="{5B15AE82-DE47-94D2-632F-0CD1DB798516}"/>
              </a:ext>
            </a:extLst>
          </p:cNvPr>
          <p:cNvSpPr/>
          <p:nvPr/>
        </p:nvSpPr>
        <p:spPr>
          <a:xfrm>
            <a:off x="1098123" y="868277"/>
            <a:ext cx="878843" cy="878843"/>
          </a:xfrm>
          <a:prstGeom prst="ellipse">
            <a:avLst/>
          </a:prstGeom>
          <a:solidFill>
            <a:srgbClr val="007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投影片編號版面配置區 3">
            <a:extLst>
              <a:ext uri="{FF2B5EF4-FFF2-40B4-BE49-F238E27FC236}">
                <a16:creationId xmlns:a16="http://schemas.microsoft.com/office/drawing/2014/main" id="{76D66E85-7C88-C9F9-2911-F3C43476EEF5}"/>
              </a:ext>
            </a:extLst>
          </p:cNvPr>
          <p:cNvSpPr>
            <a:spLocks noGrp="1"/>
          </p:cNvSpPr>
          <p:nvPr>
            <p:ph type="sldNum" sz="quarter" idx="12"/>
          </p:nvPr>
        </p:nvSpPr>
        <p:spPr>
          <a:xfrm>
            <a:off x="8610600" y="6356350"/>
            <a:ext cx="2743200" cy="365125"/>
          </a:xfrm>
        </p:spPr>
        <p:txBody>
          <a:bodyPr/>
          <a:lstStyle/>
          <a:p>
            <a:fld id="{D797EE72-3C49-4BAA-B414-ED607141EC72}" type="slidenum">
              <a:rPr lang="zh-TW" altLang="en-US" smtClean="0"/>
              <a:t>5</a:t>
            </a:fld>
            <a:endParaRPr lang="zh-TW" altLang="en-US"/>
          </a:p>
        </p:txBody>
      </p:sp>
    </p:spTree>
    <p:extLst>
      <p:ext uri="{BB962C8B-B14F-4D97-AF65-F5344CB8AC3E}">
        <p14:creationId xmlns:p14="http://schemas.microsoft.com/office/powerpoint/2010/main" val="3851170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C6550BB-8B5F-4B04-BA0B-DC0186B8ABC2}"/>
              </a:ext>
            </a:extLst>
          </p:cNvPr>
          <p:cNvSpPr/>
          <p:nvPr/>
        </p:nvSpPr>
        <p:spPr>
          <a:xfrm>
            <a:off x="0" y="0"/>
            <a:ext cx="12191999"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sp>
      <p:sp>
        <p:nvSpPr>
          <p:cNvPr id="11" name="局部圓 10">
            <a:extLst>
              <a:ext uri="{FF2B5EF4-FFF2-40B4-BE49-F238E27FC236}">
                <a16:creationId xmlns:a16="http://schemas.microsoft.com/office/drawing/2014/main" id="{4B732E10-BFB0-F6CF-37D1-64C2F1E38D0B}"/>
              </a:ext>
            </a:extLst>
          </p:cNvPr>
          <p:cNvSpPr/>
          <p:nvPr/>
        </p:nvSpPr>
        <p:spPr>
          <a:xfrm rot="10800000" flipH="1">
            <a:off x="7206635" y="-1367717"/>
            <a:ext cx="9970725" cy="9970725"/>
          </a:xfrm>
          <a:prstGeom prst="pie">
            <a:avLst>
              <a:gd name="adj1" fmla="val 5387083"/>
              <a:gd name="adj2" fmla="val 16200000"/>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2" name="圓形: 空心 11">
            <a:extLst>
              <a:ext uri="{FF2B5EF4-FFF2-40B4-BE49-F238E27FC236}">
                <a16:creationId xmlns:a16="http://schemas.microsoft.com/office/drawing/2014/main" id="{2BD5AA0D-F002-733B-20EC-AEBF8A0572E9}"/>
              </a:ext>
            </a:extLst>
          </p:cNvPr>
          <p:cNvSpPr/>
          <p:nvPr/>
        </p:nvSpPr>
        <p:spPr>
          <a:xfrm>
            <a:off x="6913707" y="-1666214"/>
            <a:ext cx="10492254" cy="10639745"/>
          </a:xfrm>
          <a:prstGeom prst="donut">
            <a:avLst>
              <a:gd name="adj" fmla="val 367"/>
            </a:avLst>
          </a:prstGeom>
          <a:solidFill>
            <a:srgbClr val="174D4D"/>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 name="文字方塊 3">
            <a:extLst>
              <a:ext uri="{FF2B5EF4-FFF2-40B4-BE49-F238E27FC236}">
                <a16:creationId xmlns:a16="http://schemas.microsoft.com/office/drawing/2014/main" id="{602A0C83-EF15-61CA-E416-5AF1E4232166}"/>
              </a:ext>
            </a:extLst>
          </p:cNvPr>
          <p:cNvSpPr txBox="1"/>
          <p:nvPr/>
        </p:nvSpPr>
        <p:spPr>
          <a:xfrm>
            <a:off x="365845" y="474675"/>
            <a:ext cx="5938177" cy="769441"/>
          </a:xfrm>
          <a:prstGeom prst="rect">
            <a:avLst/>
          </a:prstGeom>
          <a:noFill/>
        </p:spPr>
        <p:txBody>
          <a:bodyPr wrap="square" rtlCol="0">
            <a:spAutoFit/>
          </a:bodyPr>
          <a:lstStyle/>
          <a:p>
            <a:r>
              <a:rPr lang="en-US" altLang="zh-TW" sz="4400" b="1" dirty="0">
                <a:solidFill>
                  <a:srgbClr val="008080"/>
                </a:solidFill>
                <a:latin typeface="Bahnschrift SemiBold SemiConden" panose="020B0502040204020203" pitchFamily="34" charset="0"/>
                <a:ea typeface="微軟正黑體" panose="020B0604030504040204" pitchFamily="34" charset="-120"/>
              </a:rPr>
              <a:t>2021-2029 </a:t>
            </a:r>
            <a:r>
              <a:rPr lang="en-US" altLang="zh-TW" sz="4400" b="1" dirty="0">
                <a:solidFill>
                  <a:srgbClr val="008080"/>
                </a:solidFill>
                <a:latin typeface="Bahnschrift SemiBold Condensed" panose="020B0502040204020203" pitchFamily="34" charset="0"/>
                <a:ea typeface="微軟正黑體" panose="020B0604030504040204" pitchFamily="34" charset="-120"/>
              </a:rPr>
              <a:t>Group</a:t>
            </a:r>
            <a:r>
              <a:rPr lang="en-US" altLang="zh-TW" sz="4400" b="1" dirty="0">
                <a:solidFill>
                  <a:srgbClr val="008080"/>
                </a:solidFill>
                <a:latin typeface="Bahnschrift SemiBold SemiConden" panose="020B0502040204020203" pitchFamily="34" charset="0"/>
                <a:ea typeface="微軟正黑體" panose="020B0604030504040204" pitchFamily="34" charset="-120"/>
              </a:rPr>
              <a:t> Capacity</a:t>
            </a:r>
          </a:p>
        </p:txBody>
      </p:sp>
      <p:sp>
        <p:nvSpPr>
          <p:cNvPr id="9" name="Freeform 2">
            <a:extLst>
              <a:ext uri="{FF2B5EF4-FFF2-40B4-BE49-F238E27FC236}">
                <a16:creationId xmlns:a16="http://schemas.microsoft.com/office/drawing/2014/main" id="{16318450-FF98-7670-3E68-2D85A95B1170}"/>
              </a:ext>
            </a:extLst>
          </p:cNvPr>
          <p:cNvSpPr/>
          <p:nvPr/>
        </p:nvSpPr>
        <p:spPr>
          <a:xfrm rot="16200000" flipH="1">
            <a:off x="-2075145" y="1750097"/>
            <a:ext cx="7183053" cy="3032758"/>
          </a:xfrm>
          <a:custGeom>
            <a:avLst/>
            <a:gdLst/>
            <a:ahLst/>
            <a:cxnLst/>
            <a:rect l="l" t="t" r="r" b="b"/>
            <a:pathLst>
              <a:path w="10319008" h="9324631">
                <a:moveTo>
                  <a:pt x="10319008" y="0"/>
                </a:moveTo>
                <a:lnTo>
                  <a:pt x="0" y="0"/>
                </a:lnTo>
                <a:lnTo>
                  <a:pt x="0" y="9324631"/>
                </a:lnTo>
                <a:lnTo>
                  <a:pt x="10319008" y="9324631"/>
                </a:lnTo>
                <a:lnTo>
                  <a:pt x="10319008" y="0"/>
                </a:lnTo>
                <a:close/>
              </a:path>
            </a:pathLst>
          </a:custGeom>
          <a:blipFill>
            <a:blip r:embed="rId4">
              <a:extLst>
                <a:ext uri="{96DAC541-7B7A-43D3-8B79-37D633B846F1}">
                  <asvg:svgBlip xmlns:asvg="http://schemas.microsoft.com/office/drawing/2016/SVG/main" r:embed="rId5"/>
                </a:ext>
              </a:extLst>
            </a:blip>
            <a:stretch>
              <a:fillRect l="-3449" t="-327887" r="-92944" b="7557"/>
            </a:stretch>
          </a:blipFill>
        </p:spPr>
        <p:txBody>
          <a:bodyPr/>
          <a:lstStyle/>
          <a:p>
            <a:endParaRPr lang="zh-TW" altLang="en-US" dirty="0"/>
          </a:p>
        </p:txBody>
      </p:sp>
      <p:sp>
        <p:nvSpPr>
          <p:cNvPr id="14" name="圓形: 空心 13">
            <a:extLst>
              <a:ext uri="{FF2B5EF4-FFF2-40B4-BE49-F238E27FC236}">
                <a16:creationId xmlns:a16="http://schemas.microsoft.com/office/drawing/2014/main" id="{955697EE-0F1B-7470-3659-90C5629A3B74}"/>
              </a:ext>
            </a:extLst>
          </p:cNvPr>
          <p:cNvSpPr/>
          <p:nvPr/>
        </p:nvSpPr>
        <p:spPr>
          <a:xfrm>
            <a:off x="-1796691" y="3665330"/>
            <a:ext cx="2787291" cy="2826472"/>
          </a:xfrm>
          <a:prstGeom prst="donut">
            <a:avLst>
              <a:gd name="adj" fmla="val 18983"/>
            </a:avLst>
          </a:prstGeom>
          <a:solidFill>
            <a:srgbClr val="8BC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 name="箭號: 圓形 14">
            <a:extLst>
              <a:ext uri="{FF2B5EF4-FFF2-40B4-BE49-F238E27FC236}">
                <a16:creationId xmlns:a16="http://schemas.microsoft.com/office/drawing/2014/main" id="{F47F6A86-70F4-F591-2A50-807CE05D677F}"/>
              </a:ext>
            </a:extLst>
          </p:cNvPr>
          <p:cNvSpPr/>
          <p:nvPr/>
        </p:nvSpPr>
        <p:spPr>
          <a:xfrm rot="3961466">
            <a:off x="-2596186" y="3207052"/>
            <a:ext cx="4067454" cy="3979573"/>
          </a:xfrm>
          <a:prstGeom prst="circularArrow">
            <a:avLst>
              <a:gd name="adj1" fmla="val 1363"/>
              <a:gd name="adj2" fmla="val 427267"/>
              <a:gd name="adj3" fmla="val 18979320"/>
              <a:gd name="adj4" fmla="val 12479582"/>
              <a:gd name="adj5" fmla="val 4759"/>
            </a:avLst>
          </a:prstGeom>
          <a:solidFill>
            <a:srgbClr val="8BC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nvGrpSpPr>
          <p:cNvPr id="7" name="群組 6">
            <a:extLst>
              <a:ext uri="{FF2B5EF4-FFF2-40B4-BE49-F238E27FC236}">
                <a16:creationId xmlns:a16="http://schemas.microsoft.com/office/drawing/2014/main" id="{4CBCA030-A6C2-9C09-BB97-B8BB8649E312}"/>
              </a:ext>
            </a:extLst>
          </p:cNvPr>
          <p:cNvGrpSpPr/>
          <p:nvPr/>
        </p:nvGrpSpPr>
        <p:grpSpPr>
          <a:xfrm>
            <a:off x="1824578" y="1411259"/>
            <a:ext cx="8671560" cy="4425093"/>
            <a:chOff x="1716424" y="1411259"/>
            <a:chExt cx="8671560" cy="4425093"/>
          </a:xfrm>
        </p:grpSpPr>
        <p:sp>
          <p:nvSpPr>
            <p:cNvPr id="13" name="矩形: 圓角化對角角落 12">
              <a:extLst>
                <a:ext uri="{FF2B5EF4-FFF2-40B4-BE49-F238E27FC236}">
                  <a16:creationId xmlns:a16="http://schemas.microsoft.com/office/drawing/2014/main" id="{091CB54C-AF98-6F44-95B8-75311B0709A8}"/>
                </a:ext>
              </a:extLst>
            </p:cNvPr>
            <p:cNvSpPr/>
            <p:nvPr/>
          </p:nvSpPr>
          <p:spPr>
            <a:xfrm>
              <a:off x="1716424" y="1411259"/>
              <a:ext cx="8671560" cy="4425093"/>
            </a:xfrm>
            <a:prstGeom prst="round2DiagRect">
              <a:avLst/>
            </a:prstGeom>
            <a:solidFill>
              <a:schemeClr val="bg1"/>
            </a:solidFill>
            <a:ln>
              <a:solidFill>
                <a:srgbClr val="00808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6" name="圖表 5">
              <a:extLst>
                <a:ext uri="{FF2B5EF4-FFF2-40B4-BE49-F238E27FC236}">
                  <a16:creationId xmlns:a16="http://schemas.microsoft.com/office/drawing/2014/main" id="{5EA51142-472D-CA3E-9D68-9F00B216B3B5}"/>
                </a:ext>
              </a:extLst>
            </p:cNvPr>
            <p:cNvGraphicFramePr/>
            <p:nvPr>
              <p:extLst>
                <p:ext uri="{D42A27DB-BD31-4B8C-83A1-F6EECF244321}">
                  <p14:modId xmlns:p14="http://schemas.microsoft.com/office/powerpoint/2010/main" val="1106291195"/>
                </p:ext>
              </p:extLst>
            </p:nvPr>
          </p:nvGraphicFramePr>
          <p:xfrm>
            <a:off x="2363377" y="1674666"/>
            <a:ext cx="7555518" cy="3903821"/>
          </p:xfrm>
          <a:graphic>
            <a:graphicData uri="http://schemas.openxmlformats.org/drawingml/2006/chart">
              <c:chart xmlns:c="http://schemas.openxmlformats.org/drawingml/2006/chart" xmlns:r="http://schemas.openxmlformats.org/officeDocument/2006/relationships" r:id="rId6"/>
            </a:graphicData>
          </a:graphic>
        </p:graphicFrame>
        <p:sp>
          <p:nvSpPr>
            <p:cNvPr id="17" name="矩形 16">
              <a:extLst>
                <a:ext uri="{FF2B5EF4-FFF2-40B4-BE49-F238E27FC236}">
                  <a16:creationId xmlns:a16="http://schemas.microsoft.com/office/drawing/2014/main" id="{F88DA28C-028E-7C0E-BAAB-41D30727AA17}"/>
                </a:ext>
              </a:extLst>
            </p:cNvPr>
            <p:cNvSpPr/>
            <p:nvPr/>
          </p:nvSpPr>
          <p:spPr>
            <a:xfrm>
              <a:off x="6842771" y="1845210"/>
              <a:ext cx="73891" cy="7389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投影片編號版面配置區 2">
            <a:extLst>
              <a:ext uri="{FF2B5EF4-FFF2-40B4-BE49-F238E27FC236}">
                <a16:creationId xmlns:a16="http://schemas.microsoft.com/office/drawing/2014/main" id="{9508B961-4F9F-62D2-B12C-6F8C5519284C}"/>
              </a:ext>
            </a:extLst>
          </p:cNvPr>
          <p:cNvSpPr>
            <a:spLocks noGrp="1"/>
          </p:cNvSpPr>
          <p:nvPr>
            <p:ph type="sldNum" sz="quarter" idx="12"/>
          </p:nvPr>
        </p:nvSpPr>
        <p:spPr/>
        <p:txBody>
          <a:bodyPr/>
          <a:lstStyle/>
          <a:p>
            <a:fld id="{D797EE72-3C49-4BAA-B414-ED607141EC72}" type="slidenum">
              <a:rPr lang="zh-TW" altLang="en-US" smtClean="0"/>
              <a:t>6</a:t>
            </a:fld>
            <a:endParaRPr lang="zh-TW" altLang="en-US"/>
          </a:p>
        </p:txBody>
      </p:sp>
      <p:pic>
        <p:nvPicPr>
          <p:cNvPr id="5" name="圖片 4">
            <a:extLst>
              <a:ext uri="{FF2B5EF4-FFF2-40B4-BE49-F238E27FC236}">
                <a16:creationId xmlns:a16="http://schemas.microsoft.com/office/drawing/2014/main" id="{5F1D6A96-6FBC-637D-9DD4-782D3A4D1409}"/>
              </a:ext>
            </a:extLst>
          </p:cNvPr>
          <p:cNvPicPr>
            <a:picLocks noChangeAspect="1"/>
          </p:cNvPicPr>
          <p:nvPr/>
        </p:nvPicPr>
        <p:blipFill>
          <a:blip r:embed="rId7">
            <a:biLevel thresh="25000"/>
          </a:blip>
          <a:stretch>
            <a:fillRect/>
          </a:stretch>
        </p:blipFill>
        <p:spPr>
          <a:xfrm>
            <a:off x="9140841" y="5749349"/>
            <a:ext cx="979732" cy="979732"/>
          </a:xfrm>
          <a:prstGeom prst="rect">
            <a:avLst/>
          </a:prstGeom>
        </p:spPr>
      </p:pic>
      <p:pic>
        <p:nvPicPr>
          <p:cNvPr id="69" name="圖片 68">
            <a:extLst>
              <a:ext uri="{FF2B5EF4-FFF2-40B4-BE49-F238E27FC236}">
                <a16:creationId xmlns:a16="http://schemas.microsoft.com/office/drawing/2014/main" id="{8022A90F-A790-EB25-FE6C-E9182E0C96D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7438" r="90000">
                        <a14:foregroundMark x1="7438" y1="58879" x2="8563" y2="51869"/>
                        <a14:foregroundMark x1="68188" y1="78692" x2="72563" y2="79159"/>
                        <a14:foregroundMark x1="71938" y1="58411" x2="74688" y2="58411"/>
                        <a14:foregroundMark x1="20688" y1="82336" x2="29250" y2="82336"/>
                        <a14:foregroundMark x1="29250" y1="82336" x2="30875" y2="82056"/>
                        <a14:foregroundMark x1="34438" y1="74860" x2="34438" y2="76729"/>
                        <a14:foregroundMark x1="40063" y1="58879" x2="40375" y2="65421"/>
                        <a14:foregroundMark x1="48813" y1="59346" x2="49938" y2="60093"/>
                        <a14:foregroundMark x1="40063" y1="81308" x2="40563" y2="79626"/>
                        <a14:foregroundMark x1="81000" y1="50935" x2="81000" y2="50935"/>
                        <a14:foregroundMark x1="74188" y1="48972" x2="74188" y2="48972"/>
                        <a14:foregroundMark x1="78563" y1="72150" x2="78563" y2="72150"/>
                        <a14:foregroundMark x1="70813" y1="74579" x2="70813" y2="74579"/>
                        <a14:foregroundMark x1="19688" y1="53084" x2="19688" y2="53084"/>
                        <a14:foregroundMark x1="15500" y1="50935" x2="15500" y2="50935"/>
                        <a14:foregroundMark x1="14875" y1="51121" x2="15812" y2="51121"/>
                        <a14:backgroundMark x1="31500" y1="51402" x2="34125" y2="51402"/>
                        <a14:backgroundMark x1="12438" y1="70187" x2="14063" y2="69065"/>
                        <a14:backgroundMark x1="48188" y1="34019" x2="52188" y2="35701"/>
                      </a14:backgroundRemoval>
                    </a14:imgEffect>
                  </a14:imgLayer>
                </a14:imgProps>
              </a:ext>
            </a:extLst>
          </a:blip>
          <a:srcRect l="34519" t="51463" r="36220" b="27359"/>
          <a:stretch/>
        </p:blipFill>
        <p:spPr>
          <a:xfrm>
            <a:off x="6067270" y="696172"/>
            <a:ext cx="1205189" cy="583341"/>
          </a:xfrm>
          <a:prstGeom prst="rect">
            <a:avLst/>
          </a:prstGeom>
        </p:spPr>
      </p:pic>
      <p:sp>
        <p:nvSpPr>
          <p:cNvPr id="8" name="文字方塊 7">
            <a:extLst>
              <a:ext uri="{FF2B5EF4-FFF2-40B4-BE49-F238E27FC236}">
                <a16:creationId xmlns:a16="http://schemas.microsoft.com/office/drawing/2014/main" id="{2BA95450-0889-B199-CE21-D9FB91B2834B}"/>
              </a:ext>
            </a:extLst>
          </p:cNvPr>
          <p:cNvSpPr txBox="1"/>
          <p:nvPr/>
        </p:nvSpPr>
        <p:spPr>
          <a:xfrm>
            <a:off x="8735113" y="1882155"/>
            <a:ext cx="1053494" cy="492443"/>
          </a:xfrm>
          <a:prstGeom prst="rect">
            <a:avLst/>
          </a:prstGeom>
          <a:noFill/>
        </p:spPr>
        <p:txBody>
          <a:bodyPr wrap="none" rtlCol="0">
            <a:spAutoFit/>
          </a:bodyPr>
          <a:lstStyle/>
          <a:p>
            <a:r>
              <a:rPr lang="en-US" altLang="zh-TW" sz="1200" b="1" dirty="0">
                <a:latin typeface="Bahnschrift SemiBold SemiConden" panose="020B0502040204020203" pitchFamily="34" charset="0"/>
              </a:rPr>
              <a:t>Compare with </a:t>
            </a:r>
          </a:p>
          <a:p>
            <a:r>
              <a:rPr lang="en-US" altLang="zh-TW" sz="1400" b="1" dirty="0">
                <a:latin typeface="Bahnschrift SemiBold SemiConden" panose="020B0502040204020203" pitchFamily="34" charset="0"/>
              </a:rPr>
              <a:t>2021 = 69.7%</a:t>
            </a:r>
            <a:endParaRPr lang="zh-TW" altLang="en-US" sz="1400" b="1" dirty="0">
              <a:latin typeface="Bahnschrift SemiBold SemiConden" panose="020B0502040204020203" pitchFamily="34" charset="0"/>
            </a:endParaRPr>
          </a:p>
        </p:txBody>
      </p:sp>
      <p:sp>
        <p:nvSpPr>
          <p:cNvPr id="10" name="文字方塊 9">
            <a:extLst>
              <a:ext uri="{FF2B5EF4-FFF2-40B4-BE49-F238E27FC236}">
                <a16:creationId xmlns:a16="http://schemas.microsoft.com/office/drawing/2014/main" id="{EB22431B-45F9-151A-D492-C4830B3EB71D}"/>
              </a:ext>
            </a:extLst>
          </p:cNvPr>
          <p:cNvSpPr txBox="1"/>
          <p:nvPr/>
        </p:nvSpPr>
        <p:spPr>
          <a:xfrm>
            <a:off x="4725302" y="5069913"/>
            <a:ext cx="513282" cy="276999"/>
          </a:xfrm>
          <a:prstGeom prst="rect">
            <a:avLst/>
          </a:prstGeom>
          <a:noFill/>
        </p:spPr>
        <p:txBody>
          <a:bodyPr wrap="none" rtlCol="0">
            <a:spAutoFit/>
          </a:bodyPr>
          <a:lstStyle/>
          <a:p>
            <a:r>
              <a:rPr lang="en-US" altLang="zh-TW" sz="1200" dirty="0"/>
              <a:t>-</a:t>
            </a:r>
            <a:r>
              <a:rPr lang="en-US" altLang="zh-TW" sz="1200" dirty="0">
                <a:latin typeface="Bahnschrift SemiBold SemiConden" panose="020B0502040204020203" pitchFamily="34" charset="0"/>
              </a:rPr>
              <a:t>0.4%</a:t>
            </a:r>
            <a:endParaRPr lang="zh-TW" altLang="en-US" sz="1200" dirty="0">
              <a:latin typeface="Bahnschrift SemiBold SemiConden" panose="020B0502040204020203" pitchFamily="34" charset="0"/>
            </a:endParaRPr>
          </a:p>
        </p:txBody>
      </p:sp>
      <p:sp>
        <p:nvSpPr>
          <p:cNvPr id="16" name="橢圓 15">
            <a:extLst>
              <a:ext uri="{FF2B5EF4-FFF2-40B4-BE49-F238E27FC236}">
                <a16:creationId xmlns:a16="http://schemas.microsoft.com/office/drawing/2014/main" id="{62D59AD2-3A80-CD58-4863-D05B6A7E05EF}"/>
              </a:ext>
            </a:extLst>
          </p:cNvPr>
          <p:cNvSpPr/>
          <p:nvPr/>
        </p:nvSpPr>
        <p:spPr>
          <a:xfrm>
            <a:off x="5962992" y="2811324"/>
            <a:ext cx="878449" cy="470356"/>
          </a:xfrm>
          <a:prstGeom prst="ellipse">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4196735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C6550BB-8B5F-4B04-BA0B-DC0186B8ABC2}"/>
              </a:ext>
            </a:extLst>
          </p:cNvPr>
          <p:cNvSpPr/>
          <p:nvPr/>
        </p:nvSpPr>
        <p:spPr>
          <a:xfrm>
            <a:off x="0" y="0"/>
            <a:ext cx="12191999"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sp>
      <p:grpSp>
        <p:nvGrpSpPr>
          <p:cNvPr id="12" name="群組 11">
            <a:extLst>
              <a:ext uri="{FF2B5EF4-FFF2-40B4-BE49-F238E27FC236}">
                <a16:creationId xmlns:a16="http://schemas.microsoft.com/office/drawing/2014/main" id="{EDF56B0C-FE14-8895-3FE7-81CE9EB39CB5}"/>
              </a:ext>
            </a:extLst>
          </p:cNvPr>
          <p:cNvGrpSpPr/>
          <p:nvPr/>
        </p:nvGrpSpPr>
        <p:grpSpPr>
          <a:xfrm>
            <a:off x="3487709" y="1614722"/>
            <a:ext cx="4699557" cy="4886528"/>
            <a:chOff x="3487709" y="1614722"/>
            <a:chExt cx="4699557" cy="4886528"/>
          </a:xfrm>
        </p:grpSpPr>
        <p:graphicFrame>
          <p:nvGraphicFramePr>
            <p:cNvPr id="6" name="圖表 5">
              <a:extLst>
                <a:ext uri="{FF2B5EF4-FFF2-40B4-BE49-F238E27FC236}">
                  <a16:creationId xmlns:a16="http://schemas.microsoft.com/office/drawing/2014/main" id="{8AA03AA6-9935-1A51-DDD6-4B2177A7BBB6}"/>
                </a:ext>
              </a:extLst>
            </p:cNvPr>
            <p:cNvGraphicFramePr/>
            <p:nvPr>
              <p:extLst>
                <p:ext uri="{D42A27DB-BD31-4B8C-83A1-F6EECF244321}">
                  <p14:modId xmlns:p14="http://schemas.microsoft.com/office/powerpoint/2010/main" val="404601376"/>
                </p:ext>
              </p:extLst>
            </p:nvPr>
          </p:nvGraphicFramePr>
          <p:xfrm>
            <a:off x="3487709" y="1614722"/>
            <a:ext cx="4625870" cy="4886528"/>
          </p:xfrm>
          <a:graphic>
            <a:graphicData uri="http://schemas.openxmlformats.org/drawingml/2006/chart">
              <c:chart xmlns:c="http://schemas.openxmlformats.org/drawingml/2006/chart" xmlns:r="http://schemas.openxmlformats.org/officeDocument/2006/relationships" r:id="rId4"/>
            </a:graphicData>
          </a:graphic>
        </p:graphicFrame>
        <p:sp>
          <p:nvSpPr>
            <p:cNvPr id="11" name="矩形 10">
              <a:extLst>
                <a:ext uri="{FF2B5EF4-FFF2-40B4-BE49-F238E27FC236}">
                  <a16:creationId xmlns:a16="http://schemas.microsoft.com/office/drawing/2014/main" id="{7E773A8C-C7A9-E248-E224-448806070087}"/>
                </a:ext>
              </a:extLst>
            </p:cNvPr>
            <p:cNvSpPr/>
            <p:nvPr/>
          </p:nvSpPr>
          <p:spPr>
            <a:xfrm>
              <a:off x="5515064" y="1851653"/>
              <a:ext cx="2672202" cy="276999"/>
            </a:xfrm>
            <a:prstGeom prst="rect">
              <a:avLst/>
            </a:prstGeom>
          </p:spPr>
          <p:txBody>
            <a:bodyPr wrap="square">
              <a:spAutoFit/>
            </a:bodyPr>
            <a:lstStyle/>
            <a:p>
              <a:r>
                <a:rPr lang="en-US" altLang="zh-TW" sz="1200" dirty="0">
                  <a:solidFill>
                    <a:srgbClr val="008080"/>
                  </a:solidFill>
                  <a:latin typeface="Bahnschrift Light Condensed" panose="020B0502040204020203" pitchFamily="34" charset="0"/>
                  <a:ea typeface="微軟正黑體" panose="020B0604030504040204" pitchFamily="34" charset="-120"/>
                </a:rPr>
                <a:t>K                                  </a:t>
              </a:r>
              <a:r>
                <a:rPr lang="en-US" altLang="zh-TW" sz="1200" dirty="0" err="1">
                  <a:solidFill>
                    <a:srgbClr val="008080"/>
                  </a:solidFill>
                  <a:latin typeface="Bahnschrift Light Condensed" panose="020B0502040204020203" pitchFamily="34" charset="0"/>
                  <a:ea typeface="微軟正黑體" panose="020B0604030504040204" pitchFamily="34" charset="-120"/>
                </a:rPr>
                <a:t>K</a:t>
              </a:r>
              <a:r>
                <a:rPr lang="en-US" altLang="zh-TW" sz="1200" dirty="0">
                  <a:solidFill>
                    <a:srgbClr val="008080"/>
                  </a:solidFill>
                  <a:latin typeface="Bahnschrift Light Condensed" panose="020B0502040204020203" pitchFamily="34" charset="0"/>
                  <a:ea typeface="微軟正黑體" panose="020B0604030504040204" pitchFamily="34" charset="-120"/>
                </a:rPr>
                <a:t>                                  </a:t>
              </a:r>
              <a:r>
                <a:rPr lang="en-US" altLang="zh-TW" sz="1200" dirty="0" err="1">
                  <a:solidFill>
                    <a:srgbClr val="008080"/>
                  </a:solidFill>
                  <a:latin typeface="Bahnschrift Light Condensed" panose="020B0502040204020203" pitchFamily="34" charset="0"/>
                  <a:ea typeface="微軟正黑體" panose="020B0604030504040204" pitchFamily="34" charset="-120"/>
                </a:rPr>
                <a:t>K</a:t>
              </a:r>
              <a:endParaRPr lang="zh-TW" altLang="en-US" sz="1200" dirty="0">
                <a:solidFill>
                  <a:srgbClr val="008080"/>
                </a:solidFill>
                <a:latin typeface="Bahnschrift Light Condensed" panose="020B0502040204020203" pitchFamily="34" charset="0"/>
              </a:endParaRPr>
            </a:p>
          </p:txBody>
        </p:sp>
      </p:grpSp>
      <p:sp>
        <p:nvSpPr>
          <p:cNvPr id="17" name="Freeform 3">
            <a:extLst>
              <a:ext uri="{FF2B5EF4-FFF2-40B4-BE49-F238E27FC236}">
                <a16:creationId xmlns:a16="http://schemas.microsoft.com/office/drawing/2014/main" id="{D1809DDB-B8E0-E02C-E06E-722C18040AE4}"/>
              </a:ext>
            </a:extLst>
          </p:cNvPr>
          <p:cNvSpPr/>
          <p:nvPr/>
        </p:nvSpPr>
        <p:spPr>
          <a:xfrm rot="5400000">
            <a:off x="6776613" y="1442613"/>
            <a:ext cx="4582374" cy="6248400"/>
          </a:xfrm>
          <a:custGeom>
            <a:avLst/>
            <a:gdLst/>
            <a:ahLst/>
            <a:cxnLst/>
            <a:rect l="l" t="t" r="r" b="b"/>
            <a:pathLst>
              <a:path w="19411500" h="17540937">
                <a:moveTo>
                  <a:pt x="0" y="0"/>
                </a:moveTo>
                <a:lnTo>
                  <a:pt x="19411501" y="0"/>
                </a:lnTo>
                <a:lnTo>
                  <a:pt x="19411501" y="17540938"/>
                </a:lnTo>
                <a:lnTo>
                  <a:pt x="0" y="17540938"/>
                </a:lnTo>
                <a:lnTo>
                  <a:pt x="0" y="0"/>
                </a:lnTo>
                <a:close/>
              </a:path>
            </a:pathLst>
          </a:custGeom>
          <a:blipFill>
            <a:blip r:embed="rId5">
              <a:extLst>
                <a:ext uri="{96DAC541-7B7A-43D3-8B79-37D633B846F1}">
                  <asvg:svgBlip xmlns:asvg="http://schemas.microsoft.com/office/drawing/2016/SVG/main" r:embed="rId6"/>
                </a:ext>
              </a:extLst>
            </a:blip>
            <a:stretch>
              <a:fillRect t="-358948" r="-67482"/>
            </a:stretch>
          </a:blipFill>
        </p:spPr>
      </p:sp>
      <p:sp>
        <p:nvSpPr>
          <p:cNvPr id="9" name="拱形 8">
            <a:extLst>
              <a:ext uri="{FF2B5EF4-FFF2-40B4-BE49-F238E27FC236}">
                <a16:creationId xmlns:a16="http://schemas.microsoft.com/office/drawing/2014/main" id="{153BCBB9-62AF-44FB-08CA-1E5B7E2516E7}"/>
              </a:ext>
            </a:extLst>
          </p:cNvPr>
          <p:cNvSpPr/>
          <p:nvPr/>
        </p:nvSpPr>
        <p:spPr>
          <a:xfrm rot="5400000">
            <a:off x="-2902227" y="570637"/>
            <a:ext cx="5817436" cy="5817436"/>
          </a:xfrm>
          <a:prstGeom prst="blockArc">
            <a:avLst/>
          </a:prstGeom>
          <a:solidFill>
            <a:srgbClr val="8BC9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0" name="拱形 9">
            <a:extLst>
              <a:ext uri="{FF2B5EF4-FFF2-40B4-BE49-F238E27FC236}">
                <a16:creationId xmlns:a16="http://schemas.microsoft.com/office/drawing/2014/main" id="{49FFDB51-B7AD-018A-EC49-76E647DF9E8C}"/>
              </a:ext>
            </a:extLst>
          </p:cNvPr>
          <p:cNvSpPr/>
          <p:nvPr/>
        </p:nvSpPr>
        <p:spPr>
          <a:xfrm rot="16200000">
            <a:off x="8535815" y="-228600"/>
            <a:ext cx="7315200" cy="7315200"/>
          </a:xfrm>
          <a:prstGeom prst="blockArc">
            <a:avLst/>
          </a:prstGeom>
          <a:solidFill>
            <a:srgbClr val="17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 name="文字方塊 3">
            <a:extLst>
              <a:ext uri="{FF2B5EF4-FFF2-40B4-BE49-F238E27FC236}">
                <a16:creationId xmlns:a16="http://schemas.microsoft.com/office/drawing/2014/main" id="{602A0C83-EF15-61CA-E416-5AF1E4232166}"/>
              </a:ext>
            </a:extLst>
          </p:cNvPr>
          <p:cNvSpPr txBox="1"/>
          <p:nvPr/>
        </p:nvSpPr>
        <p:spPr>
          <a:xfrm>
            <a:off x="2236914" y="109487"/>
            <a:ext cx="8153057" cy="1446550"/>
          </a:xfrm>
          <a:prstGeom prst="rect">
            <a:avLst/>
          </a:prstGeom>
          <a:noFill/>
        </p:spPr>
        <p:txBody>
          <a:bodyPr wrap="square" rtlCol="0">
            <a:spAutoFit/>
          </a:bodyPr>
          <a:lstStyle/>
          <a:p>
            <a:r>
              <a:rPr lang="en-US" altLang="zh-TW" sz="4400" b="1" dirty="0">
                <a:solidFill>
                  <a:srgbClr val="008080"/>
                </a:solidFill>
                <a:latin typeface="Bahnschrift SemiBold SemiConden" panose="020B0502040204020203" pitchFamily="34" charset="0"/>
                <a:ea typeface="微軟正黑體" panose="020B0604030504040204" pitchFamily="34" charset="-120"/>
              </a:rPr>
              <a:t>Top 10 Carriers </a:t>
            </a:r>
          </a:p>
          <a:p>
            <a:r>
              <a:rPr lang="en-US" altLang="zh-TW" sz="4400" b="1" dirty="0">
                <a:solidFill>
                  <a:srgbClr val="008080"/>
                </a:solidFill>
                <a:latin typeface="Bahnschrift SemiBold SemiConden" panose="020B0502040204020203" pitchFamily="34" charset="0"/>
                <a:ea typeface="微軟正黑體" panose="020B0604030504040204" pitchFamily="34" charset="-120"/>
              </a:rPr>
              <a:t>Newbuilding Delivery Schedule</a:t>
            </a:r>
            <a:endParaRPr lang="en-US" altLang="zh-TW" sz="3600" b="1" dirty="0">
              <a:solidFill>
                <a:srgbClr val="008080"/>
              </a:solidFill>
              <a:latin typeface="Bahnschrift SemiBold SemiConden" panose="020B0502040204020203" pitchFamily="34" charset="0"/>
              <a:ea typeface="微軟正黑體" panose="020B0604030504040204" pitchFamily="34" charset="-120"/>
            </a:endParaRPr>
          </a:p>
        </p:txBody>
      </p:sp>
      <p:sp>
        <p:nvSpPr>
          <p:cNvPr id="14" name="文字方塊 13">
            <a:extLst>
              <a:ext uri="{FF2B5EF4-FFF2-40B4-BE49-F238E27FC236}">
                <a16:creationId xmlns:a16="http://schemas.microsoft.com/office/drawing/2014/main" id="{E536D456-3298-A6CA-1222-E8A7154DD28B}"/>
              </a:ext>
            </a:extLst>
          </p:cNvPr>
          <p:cNvSpPr txBox="1"/>
          <p:nvPr/>
        </p:nvSpPr>
        <p:spPr>
          <a:xfrm>
            <a:off x="122532" y="2704357"/>
            <a:ext cx="2240518" cy="1323439"/>
          </a:xfrm>
          <a:prstGeom prst="rect">
            <a:avLst/>
          </a:prstGeom>
          <a:noFill/>
        </p:spPr>
        <p:txBody>
          <a:bodyPr wrap="square" rtlCol="0">
            <a:spAutoFit/>
          </a:bodyPr>
          <a:lstStyle/>
          <a:p>
            <a:r>
              <a:rPr lang="en-US" altLang="zh-TW" sz="8000" b="1" dirty="0">
                <a:ln>
                  <a:solidFill>
                    <a:srgbClr val="8BC9BE"/>
                  </a:solidFill>
                </a:ln>
                <a:solidFill>
                  <a:schemeClr val="bg1"/>
                </a:solidFill>
                <a:effectLst>
                  <a:outerShdw blurRad="38100" dist="38100" dir="2700000" algn="tl">
                    <a:srgbClr val="000000">
                      <a:alpha val="43137"/>
                    </a:srgbClr>
                  </a:outerShdw>
                </a:effectLst>
                <a:latin typeface="Bahnschrift SemiBold SemiConden" panose="020B0502040204020203" pitchFamily="34" charset="0"/>
                <a:ea typeface="微軟正黑體" panose="020B0604030504040204" pitchFamily="34" charset="-120"/>
              </a:rPr>
              <a:t>2025</a:t>
            </a:r>
          </a:p>
        </p:txBody>
      </p:sp>
      <p:sp>
        <p:nvSpPr>
          <p:cNvPr id="15" name="文字方塊 14">
            <a:extLst>
              <a:ext uri="{FF2B5EF4-FFF2-40B4-BE49-F238E27FC236}">
                <a16:creationId xmlns:a16="http://schemas.microsoft.com/office/drawing/2014/main" id="{5652F016-F7CE-F709-D468-634938BD460E}"/>
              </a:ext>
            </a:extLst>
          </p:cNvPr>
          <p:cNvSpPr txBox="1"/>
          <p:nvPr/>
        </p:nvSpPr>
        <p:spPr>
          <a:xfrm>
            <a:off x="9460314" y="2704357"/>
            <a:ext cx="2240518" cy="1323439"/>
          </a:xfrm>
          <a:prstGeom prst="rect">
            <a:avLst/>
          </a:prstGeom>
          <a:noFill/>
        </p:spPr>
        <p:txBody>
          <a:bodyPr wrap="square" rtlCol="0">
            <a:spAutoFit/>
          </a:bodyPr>
          <a:lstStyle/>
          <a:p>
            <a:r>
              <a:rPr lang="en-US" altLang="zh-TW" sz="8000" b="1" dirty="0">
                <a:ln>
                  <a:solidFill>
                    <a:srgbClr val="008080"/>
                  </a:solidFill>
                </a:ln>
                <a:solidFill>
                  <a:schemeClr val="bg1"/>
                </a:solidFill>
                <a:effectLst>
                  <a:outerShdw blurRad="38100" dist="38100" dir="2700000" algn="tl">
                    <a:srgbClr val="000000">
                      <a:alpha val="43137"/>
                    </a:srgbClr>
                  </a:outerShdw>
                </a:effectLst>
                <a:latin typeface="Bahnschrift SemiBold SemiConden" panose="020B0502040204020203" pitchFamily="34" charset="0"/>
                <a:ea typeface="微軟正黑體" panose="020B0604030504040204" pitchFamily="34" charset="-120"/>
              </a:rPr>
              <a:t>2029</a:t>
            </a:r>
          </a:p>
        </p:txBody>
      </p:sp>
      <p:sp>
        <p:nvSpPr>
          <p:cNvPr id="18" name="文字方塊 17">
            <a:extLst>
              <a:ext uri="{FF2B5EF4-FFF2-40B4-BE49-F238E27FC236}">
                <a16:creationId xmlns:a16="http://schemas.microsoft.com/office/drawing/2014/main" id="{206FC66F-52F1-EF14-385C-D7B124C2E5A6}"/>
              </a:ext>
            </a:extLst>
          </p:cNvPr>
          <p:cNvSpPr txBox="1"/>
          <p:nvPr/>
        </p:nvSpPr>
        <p:spPr>
          <a:xfrm>
            <a:off x="6689153" y="4219747"/>
            <a:ext cx="949618" cy="584775"/>
          </a:xfrm>
          <a:prstGeom prst="rect">
            <a:avLst/>
          </a:prstGeom>
          <a:noFill/>
        </p:spPr>
        <p:txBody>
          <a:bodyPr wrap="square" rtlCol="0">
            <a:spAutoFit/>
          </a:bodyPr>
          <a:lstStyle/>
          <a:p>
            <a:r>
              <a:rPr lang="en-US" altLang="zh-TW" sz="3200" b="1" dirty="0">
                <a:solidFill>
                  <a:srgbClr val="FFC000"/>
                </a:solidFill>
                <a:latin typeface="Bahnschrift SemiBold SemiConden" panose="020B0502040204020203" pitchFamily="34" charset="0"/>
                <a:ea typeface="微軟正黑體" panose="020B0604030504040204" pitchFamily="34" charset="-120"/>
              </a:rPr>
              <a:t>836</a:t>
            </a:r>
          </a:p>
        </p:txBody>
      </p:sp>
      <p:pic>
        <p:nvPicPr>
          <p:cNvPr id="19" name="Picture 40" descr="一張含有 畫畫 的圖片&#10;&#10;自動產生的描述">
            <a:extLst>
              <a:ext uri="{FF2B5EF4-FFF2-40B4-BE49-F238E27FC236}">
                <a16:creationId xmlns:a16="http://schemas.microsoft.com/office/drawing/2014/main" id="{B892FBEE-C62B-DB0B-451D-2C09333DB7D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1332"/>
          <a:stretch/>
        </p:blipFill>
        <p:spPr>
          <a:xfrm>
            <a:off x="3116390" y="4219747"/>
            <a:ext cx="568144" cy="497623"/>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sp>
        <p:nvSpPr>
          <p:cNvPr id="20" name="文字方塊 19">
            <a:extLst>
              <a:ext uri="{FF2B5EF4-FFF2-40B4-BE49-F238E27FC236}">
                <a16:creationId xmlns:a16="http://schemas.microsoft.com/office/drawing/2014/main" id="{C48C7E75-D0D4-4BDC-CC57-4A9BE6A0C21B}"/>
              </a:ext>
            </a:extLst>
          </p:cNvPr>
          <p:cNvSpPr txBox="1"/>
          <p:nvPr/>
        </p:nvSpPr>
        <p:spPr>
          <a:xfrm>
            <a:off x="3078612" y="6244275"/>
            <a:ext cx="2280787" cy="307777"/>
          </a:xfrm>
          <a:prstGeom prst="rect">
            <a:avLst/>
          </a:prstGeom>
          <a:noFill/>
        </p:spPr>
        <p:txBody>
          <a:bodyPr wrap="square" rtlCol="0">
            <a:spAutoFit/>
          </a:bodyPr>
          <a:lstStyle/>
          <a:p>
            <a:r>
              <a:rPr lang="en-US" altLang="zh-TW" sz="1400" dirty="0">
                <a:solidFill>
                  <a:schemeClr val="bg2">
                    <a:lumMod val="75000"/>
                  </a:schemeClr>
                </a:solidFill>
                <a:latin typeface="Bahnschrift SemiCondensed" panose="020B0502040204020203" pitchFamily="34" charset="0"/>
                <a:ea typeface="微軟正黑體" panose="020B0604030504040204" pitchFamily="34" charset="-120"/>
              </a:rPr>
              <a:t>Source: </a:t>
            </a:r>
            <a:r>
              <a:rPr lang="en-US" altLang="zh-TW" sz="1400" dirty="0" err="1">
                <a:solidFill>
                  <a:schemeClr val="bg2">
                    <a:lumMod val="75000"/>
                  </a:schemeClr>
                </a:solidFill>
                <a:latin typeface="Bahnschrift SemiCondensed" panose="020B0502040204020203" pitchFamily="34" charset="0"/>
                <a:ea typeface="微軟正黑體" panose="020B0604030504040204" pitchFamily="34" charset="-120"/>
              </a:rPr>
              <a:t>Alphaliner</a:t>
            </a:r>
            <a:r>
              <a:rPr lang="en-US" altLang="zh-TW" sz="1400" dirty="0">
                <a:solidFill>
                  <a:schemeClr val="bg2">
                    <a:lumMod val="75000"/>
                  </a:schemeClr>
                </a:solidFill>
                <a:latin typeface="Bahnschrift SemiCondensed" panose="020B0502040204020203" pitchFamily="34" charset="0"/>
                <a:ea typeface="微軟正黑體" panose="020B0604030504040204" pitchFamily="34" charset="-120"/>
              </a:rPr>
              <a:t> MM JAN</a:t>
            </a:r>
            <a:endParaRPr lang="en-US" altLang="zh-TW" sz="1100" dirty="0">
              <a:solidFill>
                <a:schemeClr val="bg2">
                  <a:lumMod val="75000"/>
                </a:schemeClr>
              </a:solidFill>
              <a:latin typeface="Bahnschrift SemiCondensed" panose="020B0502040204020203" pitchFamily="34" charset="0"/>
              <a:ea typeface="微軟正黑體" panose="020B0604030504040204" pitchFamily="34" charset="-120"/>
            </a:endParaRPr>
          </a:p>
        </p:txBody>
      </p:sp>
      <p:grpSp>
        <p:nvGrpSpPr>
          <p:cNvPr id="23" name="群組 22">
            <a:extLst>
              <a:ext uri="{FF2B5EF4-FFF2-40B4-BE49-F238E27FC236}">
                <a16:creationId xmlns:a16="http://schemas.microsoft.com/office/drawing/2014/main" id="{BC3B626D-A8A6-AE36-D7F4-FB72A6449539}"/>
              </a:ext>
            </a:extLst>
          </p:cNvPr>
          <p:cNvGrpSpPr/>
          <p:nvPr/>
        </p:nvGrpSpPr>
        <p:grpSpPr>
          <a:xfrm rot="5400000">
            <a:off x="7952996" y="2381562"/>
            <a:ext cx="1462142" cy="1549341"/>
            <a:chOff x="-526514" y="269189"/>
            <a:chExt cx="3718114" cy="3806546"/>
          </a:xfrm>
          <a:effectLst>
            <a:outerShdw blurRad="76200" dir="13500000" sy="23000" kx="1200000" algn="br" rotWithShape="0">
              <a:prstClr val="black">
                <a:alpha val="20000"/>
              </a:prstClr>
            </a:outerShdw>
          </a:effectLst>
        </p:grpSpPr>
        <p:sp>
          <p:nvSpPr>
            <p:cNvPr id="24" name="局部圓 23">
              <a:extLst>
                <a:ext uri="{FF2B5EF4-FFF2-40B4-BE49-F238E27FC236}">
                  <a16:creationId xmlns:a16="http://schemas.microsoft.com/office/drawing/2014/main" id="{42B03705-B1E5-6699-A3AE-D295EA7F1A5B}"/>
                </a:ext>
              </a:extLst>
            </p:cNvPr>
            <p:cNvSpPr/>
            <p:nvPr/>
          </p:nvSpPr>
          <p:spPr>
            <a:xfrm rot="10800000">
              <a:off x="-526514" y="2000973"/>
              <a:ext cx="2074762" cy="2074762"/>
            </a:xfrm>
            <a:prstGeom prst="pie">
              <a:avLst>
                <a:gd name="adj1" fmla="val 10762633"/>
                <a:gd name="adj2" fmla="val 16200000"/>
              </a:avLst>
            </a:prstGeom>
            <a:solidFill>
              <a:srgbClr val="458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5" name="局部圓 24">
              <a:extLst>
                <a:ext uri="{FF2B5EF4-FFF2-40B4-BE49-F238E27FC236}">
                  <a16:creationId xmlns:a16="http://schemas.microsoft.com/office/drawing/2014/main" id="{43AEB9AD-6018-2331-AEF6-BD9F595AA9D5}"/>
                </a:ext>
              </a:extLst>
            </p:cNvPr>
            <p:cNvSpPr/>
            <p:nvPr/>
          </p:nvSpPr>
          <p:spPr>
            <a:xfrm>
              <a:off x="510866" y="1898730"/>
              <a:ext cx="2074763" cy="2074762"/>
            </a:xfrm>
            <a:prstGeom prst="pie">
              <a:avLst>
                <a:gd name="adj1" fmla="val 10761536"/>
                <a:gd name="adj2" fmla="val 16200000"/>
              </a:avLst>
            </a:prstGeom>
            <a:solidFill>
              <a:srgbClr val="9DC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6" name="局部圓 25">
              <a:extLst>
                <a:ext uri="{FF2B5EF4-FFF2-40B4-BE49-F238E27FC236}">
                  <a16:creationId xmlns:a16="http://schemas.microsoft.com/office/drawing/2014/main" id="{897A17DC-C7ED-C9E1-9379-06A8EA2F9345}"/>
                </a:ext>
              </a:extLst>
            </p:cNvPr>
            <p:cNvSpPr/>
            <p:nvPr/>
          </p:nvSpPr>
          <p:spPr>
            <a:xfrm rot="10800000">
              <a:off x="598159" y="861349"/>
              <a:ext cx="2074762" cy="2074762"/>
            </a:xfrm>
            <a:prstGeom prst="pie">
              <a:avLst>
                <a:gd name="adj1" fmla="val 10801950"/>
                <a:gd name="adj2" fmla="val 16200000"/>
              </a:avLst>
            </a:prstGeom>
            <a:solidFill>
              <a:srgbClr val="458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7" name="箭號: 向上 26">
              <a:extLst>
                <a:ext uri="{FF2B5EF4-FFF2-40B4-BE49-F238E27FC236}">
                  <a16:creationId xmlns:a16="http://schemas.microsoft.com/office/drawing/2014/main" id="{7C10FA6F-641F-4C1B-F66B-57D9D563C977}"/>
                </a:ext>
              </a:extLst>
            </p:cNvPr>
            <p:cNvSpPr/>
            <p:nvPr/>
          </p:nvSpPr>
          <p:spPr>
            <a:xfrm>
              <a:off x="1116838" y="269189"/>
              <a:ext cx="2074762" cy="1541843"/>
            </a:xfrm>
            <a:prstGeom prst="upArrow">
              <a:avLst/>
            </a:prstGeom>
            <a:solidFill>
              <a:srgbClr val="9DC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投影片編號版面配置區 2">
            <a:extLst>
              <a:ext uri="{FF2B5EF4-FFF2-40B4-BE49-F238E27FC236}">
                <a16:creationId xmlns:a16="http://schemas.microsoft.com/office/drawing/2014/main" id="{118466EC-7F05-F74E-EC52-ACD09A1808B6}"/>
              </a:ext>
            </a:extLst>
          </p:cNvPr>
          <p:cNvSpPr>
            <a:spLocks noGrp="1"/>
          </p:cNvSpPr>
          <p:nvPr>
            <p:ph type="sldNum" sz="quarter" idx="12"/>
          </p:nvPr>
        </p:nvSpPr>
        <p:spPr/>
        <p:txBody>
          <a:bodyPr/>
          <a:lstStyle/>
          <a:p>
            <a:fld id="{D797EE72-3C49-4BAA-B414-ED607141EC72}" type="slidenum">
              <a:rPr lang="zh-TW" altLang="en-US" smtClean="0"/>
              <a:t>7</a:t>
            </a:fld>
            <a:endParaRPr lang="zh-TW" altLang="en-US"/>
          </a:p>
        </p:txBody>
      </p:sp>
      <p:sp>
        <p:nvSpPr>
          <p:cNvPr id="5" name="矩形 4">
            <a:extLst>
              <a:ext uri="{FF2B5EF4-FFF2-40B4-BE49-F238E27FC236}">
                <a16:creationId xmlns:a16="http://schemas.microsoft.com/office/drawing/2014/main" id="{A89B02A4-C992-BE8B-01B2-AF82E2C70728}"/>
              </a:ext>
            </a:extLst>
          </p:cNvPr>
          <p:cNvSpPr/>
          <p:nvPr/>
        </p:nvSpPr>
        <p:spPr>
          <a:xfrm>
            <a:off x="4294398" y="1630749"/>
            <a:ext cx="1091966" cy="307777"/>
          </a:xfrm>
          <a:prstGeom prst="rect">
            <a:avLst/>
          </a:prstGeom>
        </p:spPr>
        <p:txBody>
          <a:bodyPr wrap="none">
            <a:spAutoFit/>
          </a:bodyPr>
          <a:lstStyle/>
          <a:p>
            <a:r>
              <a:rPr lang="en-US" altLang="zh-TW" sz="1400" dirty="0">
                <a:solidFill>
                  <a:srgbClr val="008080"/>
                </a:solidFill>
                <a:latin typeface="Bahnschrift Light Condensed" panose="020B0502040204020203" pitchFamily="34" charset="0"/>
                <a:ea typeface="微軟正黑體" panose="020B0604030504040204" pitchFamily="34" charset="-120"/>
              </a:rPr>
              <a:t>TEU</a:t>
            </a:r>
            <a:r>
              <a:rPr lang="zh-TW" altLang="en-US" sz="1400" dirty="0">
                <a:solidFill>
                  <a:srgbClr val="008080"/>
                </a:solidFill>
                <a:latin typeface="Bahnschrift Light Condensed" panose="020B0502040204020203" pitchFamily="34" charset="0"/>
                <a:ea typeface="微軟正黑體" panose="020B0604030504040204" pitchFamily="34" charset="-120"/>
              </a:rPr>
              <a:t> </a:t>
            </a:r>
            <a:r>
              <a:rPr lang="en-US" altLang="zh-TW" sz="1400" dirty="0">
                <a:solidFill>
                  <a:srgbClr val="008080"/>
                </a:solidFill>
                <a:latin typeface="Bahnschrift Light Condensed" panose="020B0502040204020203" pitchFamily="34" charset="0"/>
                <a:ea typeface="微軟正黑體" panose="020B0604030504040204" pitchFamily="34" charset="-120"/>
              </a:rPr>
              <a:t>Thousands</a:t>
            </a:r>
            <a:endParaRPr lang="zh-TW" altLang="en-US" sz="1400" dirty="0">
              <a:solidFill>
                <a:srgbClr val="008080"/>
              </a:solidFill>
              <a:latin typeface="Bahnschrift Light Condensed" panose="020B0502040204020203" pitchFamily="34" charset="0"/>
            </a:endParaRPr>
          </a:p>
        </p:txBody>
      </p:sp>
      <p:sp>
        <p:nvSpPr>
          <p:cNvPr id="7" name="橢圓 6">
            <a:extLst>
              <a:ext uri="{FF2B5EF4-FFF2-40B4-BE49-F238E27FC236}">
                <a16:creationId xmlns:a16="http://schemas.microsoft.com/office/drawing/2014/main" id="{7BAB417F-552F-D160-BEC8-8DB255BD24A9}"/>
              </a:ext>
            </a:extLst>
          </p:cNvPr>
          <p:cNvSpPr/>
          <p:nvPr/>
        </p:nvSpPr>
        <p:spPr>
          <a:xfrm>
            <a:off x="2215349" y="2704357"/>
            <a:ext cx="1318139" cy="1336668"/>
          </a:xfrm>
          <a:prstGeom prst="ellipse">
            <a:avLst/>
          </a:prstGeom>
          <a:solidFill>
            <a:srgbClr val="009E9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8" name="Picture 22" descr="Cargo ship icon">
            <a:extLst>
              <a:ext uri="{FF2B5EF4-FFF2-40B4-BE49-F238E27FC236}">
                <a16:creationId xmlns:a16="http://schemas.microsoft.com/office/drawing/2014/main" id="{82387F3E-A785-E304-3D76-2F42B2B6E037}"/>
              </a:ext>
            </a:extLst>
          </p:cNvPr>
          <p:cNvPicPr>
            <a:picLocks noChangeAspect="1" noChangeArrowheads="1"/>
          </p:cNvPicPr>
          <p:nvPr/>
        </p:nvPicPr>
        <p:blipFill>
          <a:blip r:embed="rId8">
            <a:biLevel thresh="25000"/>
            <a:extLst>
              <a:ext uri="{28A0092B-C50C-407E-A947-70E740481C1C}">
                <a14:useLocalDpi xmlns:a14="http://schemas.microsoft.com/office/drawing/2010/main" val="0"/>
              </a:ext>
            </a:extLst>
          </a:blip>
          <a:srcRect/>
          <a:stretch>
            <a:fillRect/>
          </a:stretch>
        </p:blipFill>
        <p:spPr bwMode="auto">
          <a:xfrm>
            <a:off x="2495271" y="2953812"/>
            <a:ext cx="801009" cy="801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55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A8C6B8C-CAC3-5ECC-0BF6-5D55DF128320}"/>
              </a:ext>
            </a:extLst>
          </p:cNvPr>
          <p:cNvSpPr/>
          <p:nvPr/>
        </p:nvSpPr>
        <p:spPr>
          <a:xfrm>
            <a:off x="1" y="0"/>
            <a:ext cx="12191999"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sp>
      <p:sp>
        <p:nvSpPr>
          <p:cNvPr id="6" name="Freeform 4">
            <a:extLst>
              <a:ext uri="{FF2B5EF4-FFF2-40B4-BE49-F238E27FC236}">
                <a16:creationId xmlns:a16="http://schemas.microsoft.com/office/drawing/2014/main" id="{41CEC601-DBB8-0BC3-44AA-A4983DC5E830}"/>
              </a:ext>
            </a:extLst>
          </p:cNvPr>
          <p:cNvSpPr/>
          <p:nvPr/>
        </p:nvSpPr>
        <p:spPr>
          <a:xfrm>
            <a:off x="5835650" y="0"/>
            <a:ext cx="6356350" cy="5023413"/>
          </a:xfrm>
          <a:custGeom>
            <a:avLst/>
            <a:gdLst/>
            <a:ahLst/>
            <a:cxnLst/>
            <a:rect l="l" t="t" r="r" b="b"/>
            <a:pathLst>
              <a:path w="19411500" h="17540937">
                <a:moveTo>
                  <a:pt x="0" y="0"/>
                </a:moveTo>
                <a:lnTo>
                  <a:pt x="19411500" y="0"/>
                </a:lnTo>
                <a:lnTo>
                  <a:pt x="19411500" y="17540937"/>
                </a:lnTo>
                <a:lnTo>
                  <a:pt x="0" y="17540937"/>
                </a:lnTo>
                <a:lnTo>
                  <a:pt x="0" y="0"/>
                </a:lnTo>
                <a:close/>
              </a:path>
            </a:pathLst>
          </a:custGeom>
          <a:blipFill>
            <a:blip r:embed="rId4">
              <a:extLst>
                <a:ext uri="{96DAC541-7B7A-43D3-8B79-37D633B846F1}">
                  <asvg:svgBlip xmlns:asvg="http://schemas.microsoft.com/office/drawing/2016/SVG/main" r:embed="rId5"/>
                </a:ext>
              </a:extLst>
            </a:blip>
            <a:stretch>
              <a:fillRect t="-235020" r="-103176" b="1"/>
            </a:stretch>
          </a:blipFill>
        </p:spPr>
      </p:sp>
      <p:sp>
        <p:nvSpPr>
          <p:cNvPr id="4" name="標題 3">
            <a:extLst>
              <a:ext uri="{FF2B5EF4-FFF2-40B4-BE49-F238E27FC236}">
                <a16:creationId xmlns:a16="http://schemas.microsoft.com/office/drawing/2014/main" id="{32FCB033-533B-474E-A5D7-38F311B6F994}"/>
              </a:ext>
            </a:extLst>
          </p:cNvPr>
          <p:cNvSpPr>
            <a:spLocks noGrp="1"/>
          </p:cNvSpPr>
          <p:nvPr>
            <p:ph type="title"/>
          </p:nvPr>
        </p:nvSpPr>
        <p:spPr>
          <a:xfrm>
            <a:off x="992039" y="220133"/>
            <a:ext cx="10515600" cy="1325563"/>
          </a:xfrm>
        </p:spPr>
        <p:txBody>
          <a:bodyPr>
            <a:normAutofit/>
          </a:bodyPr>
          <a:lstStyle/>
          <a:p>
            <a:r>
              <a:rPr lang="en-US" altLang="zh-TW" sz="4000" b="1" dirty="0">
                <a:solidFill>
                  <a:srgbClr val="009E9A"/>
                </a:solidFill>
                <a:latin typeface="Bahnschrift SemiBold SemiConden" panose="020B0502040204020203" pitchFamily="34" charset="0"/>
              </a:rPr>
              <a:t>Top 10 Carrier </a:t>
            </a:r>
            <a:br>
              <a:rPr lang="en-US" altLang="zh-TW" sz="4000" b="1" dirty="0">
                <a:solidFill>
                  <a:srgbClr val="009E9A"/>
                </a:solidFill>
                <a:latin typeface="Bahnschrift SemiBold SemiConden" panose="020B0502040204020203" pitchFamily="34" charset="0"/>
              </a:rPr>
            </a:br>
            <a:r>
              <a:rPr lang="en-US" altLang="zh-TW" sz="4000" b="1" dirty="0">
                <a:solidFill>
                  <a:srgbClr val="009E9A"/>
                </a:solidFill>
                <a:latin typeface="Bahnschrift SemiBold SemiConden" panose="020B0502040204020203" pitchFamily="34" charset="0"/>
              </a:rPr>
              <a:t>Green Vessel Order Book and Percentage </a:t>
            </a:r>
            <a:endParaRPr lang="zh-TW" altLang="en-US" sz="4000" b="1" dirty="0">
              <a:solidFill>
                <a:srgbClr val="009E9A"/>
              </a:solidFill>
              <a:latin typeface="Bahnschrift SemiBold SemiConden" panose="020B0502040204020203" pitchFamily="34" charset="0"/>
            </a:endParaRPr>
          </a:p>
        </p:txBody>
      </p:sp>
      <p:sp>
        <p:nvSpPr>
          <p:cNvPr id="2" name="投影片編號版面配置區 1">
            <a:extLst>
              <a:ext uri="{FF2B5EF4-FFF2-40B4-BE49-F238E27FC236}">
                <a16:creationId xmlns:a16="http://schemas.microsoft.com/office/drawing/2014/main" id="{B8AEE92B-1A6F-44B7-B9DE-058D05ADA011}"/>
              </a:ext>
            </a:extLst>
          </p:cNvPr>
          <p:cNvSpPr>
            <a:spLocks noGrp="1"/>
          </p:cNvSpPr>
          <p:nvPr>
            <p:ph type="sldNum" sz="quarter" idx="12"/>
          </p:nvPr>
        </p:nvSpPr>
        <p:spPr/>
        <p:txBody>
          <a:bodyPr/>
          <a:lstStyle/>
          <a:p>
            <a:fld id="{D797EE72-3C49-4BAA-B414-ED607141EC72}" type="slidenum">
              <a:rPr lang="zh-TW" altLang="en-US" smtClean="0"/>
              <a:t>8</a:t>
            </a:fld>
            <a:endParaRPr lang="zh-TW" altLang="en-US" dirty="0"/>
          </a:p>
        </p:txBody>
      </p:sp>
      <p:graphicFrame>
        <p:nvGraphicFramePr>
          <p:cNvPr id="5" name="表格 4">
            <a:extLst>
              <a:ext uri="{FF2B5EF4-FFF2-40B4-BE49-F238E27FC236}">
                <a16:creationId xmlns:a16="http://schemas.microsoft.com/office/drawing/2014/main" id="{1DF37043-BC22-4D90-96EC-D53B5A73153F}"/>
              </a:ext>
            </a:extLst>
          </p:cNvPr>
          <p:cNvGraphicFramePr>
            <a:graphicFrameLocks noGrp="1"/>
          </p:cNvGraphicFramePr>
          <p:nvPr>
            <p:extLst>
              <p:ext uri="{D42A27DB-BD31-4B8C-83A1-F6EECF244321}">
                <p14:modId xmlns:p14="http://schemas.microsoft.com/office/powerpoint/2010/main" val="1444202888"/>
              </p:ext>
            </p:extLst>
          </p:nvPr>
        </p:nvGraphicFramePr>
        <p:xfrm>
          <a:off x="992039" y="1716444"/>
          <a:ext cx="10207922" cy="4639901"/>
        </p:xfrm>
        <a:graphic>
          <a:graphicData uri="http://schemas.openxmlformats.org/drawingml/2006/table">
            <a:tbl>
              <a:tblPr firstRow="1" firstCol="1" bandRow="1">
                <a:tableStyleId>{5C22544A-7EE6-4342-B048-85BDC9FD1C3A}</a:tableStyleId>
              </a:tblPr>
              <a:tblGrid>
                <a:gridCol w="937337">
                  <a:extLst>
                    <a:ext uri="{9D8B030D-6E8A-4147-A177-3AD203B41FA5}">
                      <a16:colId xmlns:a16="http://schemas.microsoft.com/office/drawing/2014/main" val="3139834917"/>
                    </a:ext>
                  </a:extLst>
                </a:gridCol>
                <a:gridCol w="2423883">
                  <a:extLst>
                    <a:ext uri="{9D8B030D-6E8A-4147-A177-3AD203B41FA5}">
                      <a16:colId xmlns:a16="http://schemas.microsoft.com/office/drawing/2014/main" val="3020699607"/>
                    </a:ext>
                  </a:extLst>
                </a:gridCol>
                <a:gridCol w="2914796">
                  <a:extLst>
                    <a:ext uri="{9D8B030D-6E8A-4147-A177-3AD203B41FA5}">
                      <a16:colId xmlns:a16="http://schemas.microsoft.com/office/drawing/2014/main" val="32608266"/>
                    </a:ext>
                  </a:extLst>
                </a:gridCol>
                <a:gridCol w="1963652">
                  <a:extLst>
                    <a:ext uri="{9D8B030D-6E8A-4147-A177-3AD203B41FA5}">
                      <a16:colId xmlns:a16="http://schemas.microsoft.com/office/drawing/2014/main" val="4101799863"/>
                    </a:ext>
                  </a:extLst>
                </a:gridCol>
                <a:gridCol w="1968254">
                  <a:extLst>
                    <a:ext uri="{9D8B030D-6E8A-4147-A177-3AD203B41FA5}">
                      <a16:colId xmlns:a16="http://schemas.microsoft.com/office/drawing/2014/main" val="169298639"/>
                    </a:ext>
                  </a:extLst>
                </a:gridCol>
              </a:tblGrid>
              <a:tr h="869662">
                <a:tc>
                  <a:txBody>
                    <a:bodyPr/>
                    <a:lstStyle/>
                    <a:p>
                      <a:pPr algn="ctr">
                        <a:spcAft>
                          <a:spcPts val="0"/>
                        </a:spcAft>
                      </a:pPr>
                      <a:r>
                        <a:rPr lang="en-US" sz="1600" dirty="0">
                          <a:effectLst/>
                          <a:latin typeface="Bahnschrift SemiBold SemiConden" panose="020B0502040204020203" pitchFamily="34" charset="0"/>
                        </a:rPr>
                        <a:t>No.</a:t>
                      </a:r>
                      <a:endParaRPr lang="zh-TW" sz="1600" dirty="0">
                        <a:effectLst/>
                        <a:latin typeface="Bahnschrift SemiBold SemiConden" panose="020B0502040204020203" pitchFamily="34" charset="0"/>
                        <a:ea typeface="新細明體" panose="02020500000000000000" pitchFamily="18" charset="-120"/>
                      </a:endParaRPr>
                    </a:p>
                  </a:txBody>
                  <a:tcPr marL="17780" marR="17780" marT="0" marB="0" anchor="ctr">
                    <a:solidFill>
                      <a:srgbClr val="009E9A"/>
                    </a:solidFill>
                  </a:tcPr>
                </a:tc>
                <a:tc>
                  <a:txBody>
                    <a:bodyPr/>
                    <a:lstStyle/>
                    <a:p>
                      <a:pPr algn="ctr">
                        <a:spcAft>
                          <a:spcPts val="0"/>
                        </a:spcAft>
                      </a:pPr>
                      <a:r>
                        <a:rPr lang="en-US" sz="1600" dirty="0">
                          <a:effectLst/>
                          <a:latin typeface="Bahnschrift SemiBold SemiConden" panose="020B0502040204020203" pitchFamily="34" charset="0"/>
                        </a:rPr>
                        <a:t>Carriers</a:t>
                      </a:r>
                      <a:endParaRPr lang="zh-TW" sz="1600" dirty="0">
                        <a:effectLst/>
                        <a:latin typeface="Bahnschrift SemiBold SemiConden" panose="020B0502040204020203" pitchFamily="34" charset="0"/>
                        <a:ea typeface="新細明體" panose="02020500000000000000" pitchFamily="18" charset="-120"/>
                      </a:endParaRPr>
                    </a:p>
                  </a:txBody>
                  <a:tcPr marL="17780" marR="17780" marT="0" marB="0" anchor="ctr">
                    <a:solidFill>
                      <a:srgbClr val="009E9A"/>
                    </a:solidFill>
                  </a:tcPr>
                </a:tc>
                <a:tc>
                  <a:txBody>
                    <a:bodyPr/>
                    <a:lstStyle/>
                    <a:p>
                      <a:pPr algn="ctr">
                        <a:spcAft>
                          <a:spcPts val="0"/>
                        </a:spcAft>
                      </a:pPr>
                      <a:r>
                        <a:rPr lang="en-US" sz="1600" dirty="0">
                          <a:effectLst/>
                          <a:latin typeface="Bahnschrift SemiBold SemiConden" panose="020B0502040204020203" pitchFamily="34" charset="0"/>
                        </a:rPr>
                        <a:t>Total Fleet</a:t>
                      </a:r>
                      <a:br>
                        <a:rPr lang="en-US" sz="1600" dirty="0">
                          <a:effectLst/>
                          <a:latin typeface="Bahnschrift SemiBold SemiConden" panose="020B0502040204020203" pitchFamily="34" charset="0"/>
                        </a:rPr>
                      </a:br>
                      <a:r>
                        <a:rPr lang="en-US" sz="1600" dirty="0">
                          <a:effectLst/>
                          <a:latin typeface="Bahnschrift SemiBold SemiConden" panose="020B0502040204020203" pitchFamily="34" charset="0"/>
                        </a:rPr>
                        <a:t>(including own, chartered &amp; NB order)</a:t>
                      </a:r>
                      <a:endParaRPr lang="zh-TW" sz="1600" dirty="0">
                        <a:effectLst/>
                        <a:latin typeface="Bahnschrift SemiBold SemiConden" panose="020B0502040204020203" pitchFamily="34" charset="0"/>
                        <a:ea typeface="新細明體" panose="02020500000000000000" pitchFamily="18" charset="-120"/>
                      </a:endParaRPr>
                    </a:p>
                  </a:txBody>
                  <a:tcPr marL="17780" marR="17780" marT="0" marB="0" anchor="ctr">
                    <a:solidFill>
                      <a:srgbClr val="009E9A"/>
                    </a:solidFill>
                  </a:tcPr>
                </a:tc>
                <a:tc>
                  <a:txBody>
                    <a:bodyPr/>
                    <a:lstStyle/>
                    <a:p>
                      <a:pPr algn="ctr">
                        <a:spcAft>
                          <a:spcPts val="0"/>
                        </a:spcAft>
                      </a:pPr>
                      <a:r>
                        <a:rPr lang="en-US" sz="1600" dirty="0">
                          <a:effectLst/>
                          <a:latin typeface="Bahnschrift SemiBold SemiConden" panose="020B0502040204020203" pitchFamily="34" charset="0"/>
                        </a:rPr>
                        <a:t>DF Fleet</a:t>
                      </a:r>
                      <a:endParaRPr lang="zh-TW" sz="1600" dirty="0">
                        <a:effectLst/>
                        <a:latin typeface="Bahnschrift SemiBold SemiConden" panose="020B0502040204020203" pitchFamily="34" charset="0"/>
                        <a:ea typeface="新細明體" panose="02020500000000000000" pitchFamily="18" charset="-120"/>
                      </a:endParaRPr>
                    </a:p>
                  </a:txBody>
                  <a:tcPr marL="17780" marR="17780" marT="0" marB="0" anchor="ctr">
                    <a:solidFill>
                      <a:srgbClr val="009E9A"/>
                    </a:solidFill>
                  </a:tcPr>
                </a:tc>
                <a:tc>
                  <a:txBody>
                    <a:bodyPr/>
                    <a:lstStyle/>
                    <a:p>
                      <a:pPr algn="ctr">
                        <a:spcAft>
                          <a:spcPts val="0"/>
                        </a:spcAft>
                      </a:pPr>
                      <a:r>
                        <a:rPr lang="en-US" sz="1600" dirty="0">
                          <a:effectLst/>
                          <a:latin typeface="Bahnschrift SemiBold SemiConden" panose="020B0502040204020203" pitchFamily="34" charset="0"/>
                        </a:rPr>
                        <a:t>Percentage</a:t>
                      </a:r>
                      <a:endParaRPr lang="zh-TW" sz="1600" dirty="0">
                        <a:effectLst/>
                        <a:latin typeface="Bahnschrift SemiBold SemiConden" panose="020B0502040204020203" pitchFamily="34" charset="0"/>
                        <a:ea typeface="新細明體" panose="02020500000000000000" pitchFamily="18" charset="-120"/>
                      </a:endParaRPr>
                    </a:p>
                  </a:txBody>
                  <a:tcPr marL="17780" marR="17780" marT="0" marB="0" anchor="ctr">
                    <a:solidFill>
                      <a:srgbClr val="009E9A"/>
                    </a:solidFill>
                  </a:tcPr>
                </a:tc>
                <a:extLst>
                  <a:ext uri="{0D108BD9-81ED-4DB2-BD59-A6C34878D82A}">
                    <a16:rowId xmlns:a16="http://schemas.microsoft.com/office/drawing/2014/main" val="3608926040"/>
                  </a:ext>
                </a:extLst>
              </a:tr>
              <a:tr h="342749">
                <a:tc>
                  <a:txBody>
                    <a:bodyPr/>
                    <a:lstStyle/>
                    <a:p>
                      <a:pPr algn="ctr">
                        <a:spcAft>
                          <a:spcPts val="0"/>
                        </a:spcAft>
                      </a:pPr>
                      <a:r>
                        <a:rPr lang="en-US" sz="1600" dirty="0">
                          <a:effectLst/>
                          <a:latin typeface="Bahnschrift SemiBold SemiConden" panose="020B0502040204020203" pitchFamily="34" charset="0"/>
                        </a:rPr>
                        <a:t>1</a:t>
                      </a:r>
                      <a:endParaRPr lang="zh-TW" sz="1600" dirty="0">
                        <a:effectLst/>
                        <a:latin typeface="Bahnschrift SemiBold SemiConden" panose="020B0502040204020203" pitchFamily="34" charset="0"/>
                        <a:ea typeface="新細明體" panose="02020500000000000000" pitchFamily="18" charset="-120"/>
                      </a:endParaRPr>
                    </a:p>
                  </a:txBody>
                  <a:tcPr marL="17780" marR="17780" marT="0" marB="0" anchor="ctr">
                    <a:solidFill>
                      <a:srgbClr val="009E9A"/>
                    </a:solidFill>
                  </a:tcPr>
                </a:tc>
                <a:tc>
                  <a:txBody>
                    <a:bodyPr/>
                    <a:lstStyle/>
                    <a:p>
                      <a:pPr algn="ctr">
                        <a:spcAft>
                          <a:spcPts val="0"/>
                        </a:spcAft>
                      </a:pPr>
                      <a:r>
                        <a:rPr lang="en-US" sz="1600" b="0" dirty="0">
                          <a:effectLst/>
                          <a:latin typeface="Bahnschrift SemiBold SemiConden" panose="020B0502040204020203" pitchFamily="34" charset="0"/>
                        </a:rPr>
                        <a:t>MSC</a:t>
                      </a:r>
                      <a:endParaRPr lang="zh-TW" sz="1600" b="0" dirty="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b="0">
                          <a:effectLst/>
                          <a:latin typeface="Bahnschrift SemiBold SemiConden" panose="020B0502040204020203" pitchFamily="34" charset="0"/>
                        </a:rPr>
                        <a:t>1020</a:t>
                      </a:r>
                      <a:endParaRPr lang="zh-TW" sz="1600" b="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b="0">
                          <a:effectLst/>
                          <a:latin typeface="Bahnschrift SemiBold SemiConden" panose="020B0502040204020203" pitchFamily="34" charset="0"/>
                        </a:rPr>
                        <a:t>137</a:t>
                      </a:r>
                      <a:endParaRPr lang="zh-TW" sz="1600" b="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b="0">
                          <a:effectLst/>
                          <a:latin typeface="Bahnschrift SemiBold SemiConden" panose="020B0502040204020203" pitchFamily="34" charset="0"/>
                        </a:rPr>
                        <a:t>13.43%</a:t>
                      </a:r>
                      <a:endParaRPr lang="zh-TW" sz="1600" b="0">
                        <a:effectLst/>
                        <a:latin typeface="Bahnschrift SemiBold SemiConden" panose="020B0502040204020203" pitchFamily="34" charset="0"/>
                        <a:ea typeface="新細明體" panose="02020500000000000000" pitchFamily="18" charset="-120"/>
                      </a:endParaRPr>
                    </a:p>
                  </a:txBody>
                  <a:tcPr marL="17780" marR="17780" marT="0" marB="0" anchor="ctr"/>
                </a:tc>
                <a:extLst>
                  <a:ext uri="{0D108BD9-81ED-4DB2-BD59-A6C34878D82A}">
                    <a16:rowId xmlns:a16="http://schemas.microsoft.com/office/drawing/2014/main" val="1409208240"/>
                  </a:ext>
                </a:extLst>
              </a:tr>
              <a:tr h="342749">
                <a:tc>
                  <a:txBody>
                    <a:bodyPr/>
                    <a:lstStyle/>
                    <a:p>
                      <a:pPr algn="ctr">
                        <a:spcAft>
                          <a:spcPts val="0"/>
                        </a:spcAft>
                      </a:pPr>
                      <a:r>
                        <a:rPr lang="en-US" sz="1600">
                          <a:effectLst/>
                          <a:latin typeface="Bahnschrift SemiBold SemiConden" panose="020B0502040204020203" pitchFamily="34" charset="0"/>
                        </a:rPr>
                        <a:t>2</a:t>
                      </a:r>
                      <a:endParaRPr lang="zh-TW" sz="1600">
                        <a:effectLst/>
                        <a:latin typeface="Bahnschrift SemiBold SemiConden" panose="020B0502040204020203" pitchFamily="34" charset="0"/>
                        <a:ea typeface="新細明體" panose="02020500000000000000" pitchFamily="18" charset="-120"/>
                      </a:endParaRPr>
                    </a:p>
                  </a:txBody>
                  <a:tcPr marL="17780" marR="17780" marT="0" marB="0" anchor="ctr">
                    <a:solidFill>
                      <a:srgbClr val="009E9A"/>
                    </a:solidFill>
                  </a:tcPr>
                </a:tc>
                <a:tc>
                  <a:txBody>
                    <a:bodyPr/>
                    <a:lstStyle/>
                    <a:p>
                      <a:pPr algn="ctr">
                        <a:spcAft>
                          <a:spcPts val="0"/>
                        </a:spcAft>
                      </a:pPr>
                      <a:r>
                        <a:rPr lang="en-US" sz="1600" b="0" dirty="0">
                          <a:effectLst/>
                          <a:latin typeface="Bahnschrift SemiBold SemiConden" panose="020B0502040204020203" pitchFamily="34" charset="0"/>
                        </a:rPr>
                        <a:t>MAERSK</a:t>
                      </a:r>
                      <a:endParaRPr lang="zh-TW" sz="1600" b="0" dirty="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b="0" dirty="0">
                          <a:effectLst/>
                          <a:latin typeface="Bahnschrift SemiBold SemiConden" panose="020B0502040204020203" pitchFamily="34" charset="0"/>
                        </a:rPr>
                        <a:t>800</a:t>
                      </a:r>
                      <a:endParaRPr lang="zh-TW" sz="1600" b="0" dirty="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b="0">
                          <a:effectLst/>
                          <a:latin typeface="Bahnschrift SemiBold SemiConden" panose="020B0502040204020203" pitchFamily="34" charset="0"/>
                        </a:rPr>
                        <a:t>74</a:t>
                      </a:r>
                      <a:endParaRPr lang="zh-TW" sz="1600" b="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b="0">
                          <a:effectLst/>
                          <a:latin typeface="Bahnschrift SemiBold SemiConden" panose="020B0502040204020203" pitchFamily="34" charset="0"/>
                        </a:rPr>
                        <a:t>9.25%</a:t>
                      </a:r>
                      <a:endParaRPr lang="zh-TW" sz="1600" b="0">
                        <a:effectLst/>
                        <a:latin typeface="Bahnschrift SemiBold SemiConden" panose="020B0502040204020203" pitchFamily="34" charset="0"/>
                        <a:ea typeface="新細明體" panose="02020500000000000000" pitchFamily="18" charset="-120"/>
                      </a:endParaRPr>
                    </a:p>
                  </a:txBody>
                  <a:tcPr marL="17780" marR="17780" marT="0" marB="0" anchor="ctr"/>
                </a:tc>
                <a:extLst>
                  <a:ext uri="{0D108BD9-81ED-4DB2-BD59-A6C34878D82A}">
                    <a16:rowId xmlns:a16="http://schemas.microsoft.com/office/drawing/2014/main" val="3716424728"/>
                  </a:ext>
                </a:extLst>
              </a:tr>
              <a:tr h="342749">
                <a:tc>
                  <a:txBody>
                    <a:bodyPr/>
                    <a:lstStyle/>
                    <a:p>
                      <a:pPr algn="ctr">
                        <a:spcAft>
                          <a:spcPts val="0"/>
                        </a:spcAft>
                      </a:pPr>
                      <a:r>
                        <a:rPr lang="en-US" sz="1600" dirty="0">
                          <a:effectLst/>
                          <a:latin typeface="Bahnschrift SemiBold SemiConden" panose="020B0502040204020203" pitchFamily="34" charset="0"/>
                        </a:rPr>
                        <a:t>3</a:t>
                      </a:r>
                      <a:endParaRPr lang="zh-TW" sz="1600" dirty="0">
                        <a:effectLst/>
                        <a:latin typeface="Bahnschrift SemiBold SemiConden" panose="020B0502040204020203" pitchFamily="34" charset="0"/>
                        <a:ea typeface="新細明體" panose="02020500000000000000" pitchFamily="18" charset="-120"/>
                      </a:endParaRPr>
                    </a:p>
                  </a:txBody>
                  <a:tcPr marL="17780" marR="17780" marT="0" marB="0" anchor="ctr">
                    <a:solidFill>
                      <a:srgbClr val="009E9A"/>
                    </a:solidFill>
                  </a:tcPr>
                </a:tc>
                <a:tc>
                  <a:txBody>
                    <a:bodyPr/>
                    <a:lstStyle/>
                    <a:p>
                      <a:pPr algn="ctr">
                        <a:spcAft>
                          <a:spcPts val="0"/>
                        </a:spcAft>
                      </a:pPr>
                      <a:r>
                        <a:rPr lang="en-US" sz="1600" b="0" dirty="0">
                          <a:effectLst/>
                          <a:latin typeface="Bahnschrift SemiBold SemiConden" panose="020B0502040204020203" pitchFamily="34" charset="0"/>
                        </a:rPr>
                        <a:t>CMA CGM</a:t>
                      </a:r>
                      <a:endParaRPr lang="zh-TW" sz="1600" b="0" dirty="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b="0" dirty="0">
                          <a:effectLst/>
                          <a:latin typeface="Bahnschrift SemiBold SemiConden" panose="020B0502040204020203" pitchFamily="34" charset="0"/>
                        </a:rPr>
                        <a:t>749</a:t>
                      </a:r>
                      <a:endParaRPr lang="zh-TW" sz="1600" b="0" dirty="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b="0">
                          <a:effectLst/>
                          <a:latin typeface="Bahnschrift SemiBold SemiConden" panose="020B0502040204020203" pitchFamily="34" charset="0"/>
                        </a:rPr>
                        <a:t>153</a:t>
                      </a:r>
                      <a:endParaRPr lang="zh-TW" sz="1600" b="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b="0">
                          <a:effectLst/>
                          <a:latin typeface="Bahnschrift SemiBold SemiConden" panose="020B0502040204020203" pitchFamily="34" charset="0"/>
                        </a:rPr>
                        <a:t>20.43%</a:t>
                      </a:r>
                      <a:endParaRPr lang="zh-TW" sz="1600" b="0">
                        <a:effectLst/>
                        <a:latin typeface="Bahnschrift SemiBold SemiConden" panose="020B0502040204020203" pitchFamily="34" charset="0"/>
                        <a:ea typeface="新細明體" panose="02020500000000000000" pitchFamily="18" charset="-120"/>
                      </a:endParaRPr>
                    </a:p>
                  </a:txBody>
                  <a:tcPr marL="17780" marR="17780" marT="0" marB="0" anchor="ctr"/>
                </a:tc>
                <a:extLst>
                  <a:ext uri="{0D108BD9-81ED-4DB2-BD59-A6C34878D82A}">
                    <a16:rowId xmlns:a16="http://schemas.microsoft.com/office/drawing/2014/main" val="705262508"/>
                  </a:ext>
                </a:extLst>
              </a:tr>
              <a:tr h="342749">
                <a:tc>
                  <a:txBody>
                    <a:bodyPr/>
                    <a:lstStyle/>
                    <a:p>
                      <a:pPr algn="ctr">
                        <a:spcAft>
                          <a:spcPts val="0"/>
                        </a:spcAft>
                      </a:pPr>
                      <a:r>
                        <a:rPr lang="en-US" sz="1600">
                          <a:effectLst/>
                          <a:latin typeface="Bahnschrift SemiBold SemiConden" panose="020B0502040204020203" pitchFamily="34" charset="0"/>
                        </a:rPr>
                        <a:t>4</a:t>
                      </a:r>
                      <a:endParaRPr lang="zh-TW" sz="1600">
                        <a:effectLst/>
                        <a:latin typeface="Bahnschrift SemiBold SemiConden" panose="020B0502040204020203" pitchFamily="34" charset="0"/>
                        <a:ea typeface="新細明體" panose="02020500000000000000" pitchFamily="18" charset="-120"/>
                      </a:endParaRPr>
                    </a:p>
                  </a:txBody>
                  <a:tcPr marL="17780" marR="17780" marT="0" marB="0" anchor="ctr">
                    <a:solidFill>
                      <a:srgbClr val="009E9A"/>
                    </a:solidFill>
                  </a:tcPr>
                </a:tc>
                <a:tc>
                  <a:txBody>
                    <a:bodyPr/>
                    <a:lstStyle/>
                    <a:p>
                      <a:pPr algn="ctr">
                        <a:spcAft>
                          <a:spcPts val="0"/>
                        </a:spcAft>
                      </a:pPr>
                      <a:r>
                        <a:rPr lang="en-US" sz="1600" b="0" dirty="0">
                          <a:effectLst/>
                          <a:latin typeface="Bahnschrift SemiBold SemiConden" panose="020B0502040204020203" pitchFamily="34" charset="0"/>
                        </a:rPr>
                        <a:t>COSCO</a:t>
                      </a:r>
                      <a:endParaRPr lang="zh-TW" sz="1600" b="0" dirty="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b="0" dirty="0">
                          <a:effectLst/>
                          <a:latin typeface="Bahnschrift SemiBold SemiConden" panose="020B0502040204020203" pitchFamily="34" charset="0"/>
                        </a:rPr>
                        <a:t>570</a:t>
                      </a:r>
                      <a:endParaRPr lang="zh-TW" sz="1600" b="0" dirty="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b="0" dirty="0">
                          <a:effectLst/>
                          <a:latin typeface="Bahnschrift SemiBold SemiConden" panose="020B0502040204020203" pitchFamily="34" charset="0"/>
                        </a:rPr>
                        <a:t>31</a:t>
                      </a:r>
                      <a:endParaRPr lang="zh-TW" sz="1600" b="0" dirty="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b="0" dirty="0">
                          <a:effectLst/>
                          <a:latin typeface="Bahnschrift SemiBold SemiConden" panose="020B0502040204020203" pitchFamily="34" charset="0"/>
                        </a:rPr>
                        <a:t>5.44%</a:t>
                      </a:r>
                      <a:endParaRPr lang="zh-TW" sz="1600" b="0" dirty="0">
                        <a:effectLst/>
                        <a:latin typeface="Bahnschrift SemiBold SemiConden" panose="020B0502040204020203" pitchFamily="34" charset="0"/>
                        <a:ea typeface="新細明體" panose="02020500000000000000" pitchFamily="18" charset="-120"/>
                      </a:endParaRPr>
                    </a:p>
                  </a:txBody>
                  <a:tcPr marL="17780" marR="17780" marT="0" marB="0" anchor="ctr"/>
                </a:tc>
                <a:extLst>
                  <a:ext uri="{0D108BD9-81ED-4DB2-BD59-A6C34878D82A}">
                    <a16:rowId xmlns:a16="http://schemas.microsoft.com/office/drawing/2014/main" val="3076415938"/>
                  </a:ext>
                </a:extLst>
              </a:tr>
              <a:tr h="342749">
                <a:tc>
                  <a:txBody>
                    <a:bodyPr/>
                    <a:lstStyle/>
                    <a:p>
                      <a:pPr algn="ctr">
                        <a:spcAft>
                          <a:spcPts val="0"/>
                        </a:spcAft>
                      </a:pPr>
                      <a:r>
                        <a:rPr lang="en-US" sz="1600" dirty="0">
                          <a:effectLst/>
                          <a:latin typeface="Bahnschrift SemiBold SemiConden" panose="020B0502040204020203" pitchFamily="34" charset="0"/>
                        </a:rPr>
                        <a:t>5</a:t>
                      </a:r>
                      <a:endParaRPr lang="zh-TW" sz="1600" dirty="0">
                        <a:effectLst/>
                        <a:latin typeface="Bahnschrift SemiBold SemiConden" panose="020B0502040204020203" pitchFamily="34" charset="0"/>
                        <a:ea typeface="新細明體" panose="02020500000000000000" pitchFamily="18" charset="-120"/>
                      </a:endParaRPr>
                    </a:p>
                  </a:txBody>
                  <a:tcPr marL="17780" marR="17780" marT="0" marB="0" anchor="ctr">
                    <a:solidFill>
                      <a:srgbClr val="009E9A"/>
                    </a:solidFill>
                  </a:tcPr>
                </a:tc>
                <a:tc>
                  <a:txBody>
                    <a:bodyPr/>
                    <a:lstStyle/>
                    <a:p>
                      <a:pPr algn="ctr">
                        <a:spcAft>
                          <a:spcPts val="0"/>
                        </a:spcAft>
                      </a:pPr>
                      <a:r>
                        <a:rPr lang="en-US" sz="1600" b="0" dirty="0">
                          <a:effectLst/>
                          <a:latin typeface="Bahnschrift SemiBold SemiConden" panose="020B0502040204020203" pitchFamily="34" charset="0"/>
                        </a:rPr>
                        <a:t>Hapag-Lloyd</a:t>
                      </a:r>
                      <a:endParaRPr lang="zh-TW" sz="1600" b="0" dirty="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b="0" dirty="0">
                          <a:effectLst/>
                          <a:latin typeface="Bahnschrift SemiBold SemiConden" panose="020B0502040204020203" pitchFamily="34" charset="0"/>
                        </a:rPr>
                        <a:t>335</a:t>
                      </a:r>
                      <a:endParaRPr lang="zh-TW" sz="1600" b="0" dirty="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b="0">
                          <a:effectLst/>
                          <a:latin typeface="Bahnschrift SemiBold SemiConden" panose="020B0502040204020203" pitchFamily="34" charset="0"/>
                        </a:rPr>
                        <a:t>13</a:t>
                      </a:r>
                      <a:endParaRPr lang="zh-TW" sz="1600" b="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b="0" dirty="0">
                          <a:effectLst/>
                          <a:latin typeface="Bahnschrift SemiBold SemiConden" panose="020B0502040204020203" pitchFamily="34" charset="0"/>
                        </a:rPr>
                        <a:t>3.88%</a:t>
                      </a:r>
                      <a:endParaRPr lang="zh-TW" sz="1600" b="0" dirty="0">
                        <a:effectLst/>
                        <a:latin typeface="Bahnschrift SemiBold SemiConden" panose="020B0502040204020203" pitchFamily="34" charset="0"/>
                        <a:ea typeface="新細明體" panose="02020500000000000000" pitchFamily="18" charset="-120"/>
                      </a:endParaRPr>
                    </a:p>
                  </a:txBody>
                  <a:tcPr marL="17780" marR="17780" marT="0" marB="0" anchor="ctr"/>
                </a:tc>
                <a:extLst>
                  <a:ext uri="{0D108BD9-81ED-4DB2-BD59-A6C34878D82A}">
                    <a16:rowId xmlns:a16="http://schemas.microsoft.com/office/drawing/2014/main" val="1007323314"/>
                  </a:ext>
                </a:extLst>
              </a:tr>
              <a:tr h="342749">
                <a:tc>
                  <a:txBody>
                    <a:bodyPr/>
                    <a:lstStyle/>
                    <a:p>
                      <a:pPr algn="ctr">
                        <a:spcAft>
                          <a:spcPts val="0"/>
                        </a:spcAft>
                      </a:pPr>
                      <a:r>
                        <a:rPr lang="en-US" sz="1600" dirty="0">
                          <a:effectLst/>
                          <a:latin typeface="Bahnschrift SemiBold SemiConden" panose="020B0502040204020203" pitchFamily="34" charset="0"/>
                        </a:rPr>
                        <a:t>6</a:t>
                      </a:r>
                      <a:endParaRPr lang="zh-TW" sz="1600" dirty="0">
                        <a:effectLst/>
                        <a:latin typeface="Bahnschrift SemiBold SemiConden" panose="020B0502040204020203" pitchFamily="34" charset="0"/>
                        <a:ea typeface="新細明體" panose="02020500000000000000" pitchFamily="18" charset="-120"/>
                      </a:endParaRPr>
                    </a:p>
                  </a:txBody>
                  <a:tcPr marL="17780" marR="17780" marT="0" marB="0" anchor="ctr">
                    <a:solidFill>
                      <a:srgbClr val="009E9A"/>
                    </a:solidFill>
                  </a:tcPr>
                </a:tc>
                <a:tc>
                  <a:txBody>
                    <a:bodyPr/>
                    <a:lstStyle/>
                    <a:p>
                      <a:pPr algn="ctr">
                        <a:spcAft>
                          <a:spcPts val="0"/>
                        </a:spcAft>
                      </a:pPr>
                      <a:r>
                        <a:rPr lang="en-US" sz="1600" b="0">
                          <a:effectLst/>
                          <a:latin typeface="Bahnschrift SemiBold SemiConden" panose="020B0502040204020203" pitchFamily="34" charset="0"/>
                        </a:rPr>
                        <a:t>ONE</a:t>
                      </a:r>
                      <a:endParaRPr lang="zh-TW" sz="1600" b="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b="0" dirty="0">
                          <a:effectLst/>
                          <a:latin typeface="Bahnschrift SemiBold SemiConden" panose="020B0502040204020203" pitchFamily="34" charset="0"/>
                        </a:rPr>
                        <a:t>302</a:t>
                      </a:r>
                      <a:endParaRPr lang="zh-TW" sz="1600" b="0" dirty="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b="0">
                          <a:effectLst/>
                          <a:latin typeface="Bahnschrift SemiBold SemiConden" panose="020B0502040204020203" pitchFamily="34" charset="0"/>
                        </a:rPr>
                        <a:t>22</a:t>
                      </a:r>
                      <a:endParaRPr lang="zh-TW" sz="1600" b="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b="0" dirty="0">
                          <a:effectLst/>
                          <a:latin typeface="Bahnschrift SemiBold SemiConden" panose="020B0502040204020203" pitchFamily="34" charset="0"/>
                        </a:rPr>
                        <a:t>7.28%</a:t>
                      </a:r>
                      <a:endParaRPr lang="zh-TW" sz="1600" b="0" dirty="0">
                        <a:effectLst/>
                        <a:latin typeface="Bahnschrift SemiBold SemiConden" panose="020B0502040204020203" pitchFamily="34" charset="0"/>
                        <a:ea typeface="新細明體" panose="02020500000000000000" pitchFamily="18" charset="-120"/>
                      </a:endParaRPr>
                    </a:p>
                  </a:txBody>
                  <a:tcPr marL="17780" marR="17780" marT="0" marB="0" anchor="ctr"/>
                </a:tc>
                <a:extLst>
                  <a:ext uri="{0D108BD9-81ED-4DB2-BD59-A6C34878D82A}">
                    <a16:rowId xmlns:a16="http://schemas.microsoft.com/office/drawing/2014/main" val="2532739564"/>
                  </a:ext>
                </a:extLst>
              </a:tr>
              <a:tr h="342749">
                <a:tc>
                  <a:txBody>
                    <a:bodyPr/>
                    <a:lstStyle/>
                    <a:p>
                      <a:pPr algn="ctr">
                        <a:spcAft>
                          <a:spcPts val="0"/>
                        </a:spcAft>
                      </a:pPr>
                      <a:r>
                        <a:rPr lang="en-US" sz="1600" dirty="0">
                          <a:effectLst/>
                          <a:latin typeface="Bahnschrift SemiBold SemiConden" panose="020B0502040204020203" pitchFamily="34" charset="0"/>
                        </a:rPr>
                        <a:t>7</a:t>
                      </a:r>
                      <a:endParaRPr lang="zh-TW" sz="1600" dirty="0">
                        <a:effectLst/>
                        <a:latin typeface="Bahnschrift SemiBold SemiConden" panose="020B0502040204020203" pitchFamily="34" charset="0"/>
                        <a:ea typeface="新細明體" panose="02020500000000000000" pitchFamily="18" charset="-120"/>
                      </a:endParaRPr>
                    </a:p>
                  </a:txBody>
                  <a:tcPr marL="17780" marR="17780" marT="0" marB="0" anchor="ctr">
                    <a:solidFill>
                      <a:srgbClr val="009E9A"/>
                    </a:solidFill>
                  </a:tcPr>
                </a:tc>
                <a:tc>
                  <a:txBody>
                    <a:bodyPr/>
                    <a:lstStyle/>
                    <a:p>
                      <a:pPr algn="ctr">
                        <a:spcAft>
                          <a:spcPts val="0"/>
                        </a:spcAft>
                      </a:pPr>
                      <a:r>
                        <a:rPr lang="en-US" sz="1800" b="1" dirty="0">
                          <a:solidFill>
                            <a:srgbClr val="009E9A"/>
                          </a:solidFill>
                          <a:effectLst/>
                          <a:latin typeface="Bahnschrift SemiBold SemiConden" panose="020B0502040204020203" pitchFamily="34" charset="0"/>
                        </a:rPr>
                        <a:t>EMC</a:t>
                      </a:r>
                      <a:endParaRPr lang="zh-TW" sz="1800" b="1" dirty="0">
                        <a:solidFill>
                          <a:srgbClr val="009E9A"/>
                        </a:solidFill>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800" b="1" dirty="0">
                          <a:solidFill>
                            <a:srgbClr val="009E9A"/>
                          </a:solidFill>
                          <a:effectLst/>
                          <a:latin typeface="Bahnschrift SemiBold SemiConden" panose="020B0502040204020203" pitchFamily="34" charset="0"/>
                        </a:rPr>
                        <a:t>283</a:t>
                      </a:r>
                      <a:endParaRPr lang="zh-TW" sz="1800" b="1" dirty="0">
                        <a:solidFill>
                          <a:srgbClr val="009E9A"/>
                        </a:solidFill>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800" b="1" dirty="0">
                          <a:solidFill>
                            <a:srgbClr val="009E9A"/>
                          </a:solidFill>
                          <a:effectLst/>
                          <a:latin typeface="Bahnschrift SemiBold SemiConden" panose="020B0502040204020203" pitchFamily="34" charset="0"/>
                        </a:rPr>
                        <a:t>41</a:t>
                      </a:r>
                      <a:endParaRPr lang="zh-TW" sz="1800" b="1" dirty="0">
                        <a:solidFill>
                          <a:srgbClr val="009E9A"/>
                        </a:solidFill>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800" b="1" dirty="0">
                          <a:solidFill>
                            <a:srgbClr val="009E9A"/>
                          </a:solidFill>
                          <a:effectLst/>
                          <a:latin typeface="Bahnschrift SemiBold SemiConden" panose="020B0502040204020203" pitchFamily="34" charset="0"/>
                        </a:rPr>
                        <a:t>14.49%</a:t>
                      </a:r>
                      <a:endParaRPr lang="zh-TW" sz="1800" b="1" dirty="0">
                        <a:solidFill>
                          <a:srgbClr val="009E9A"/>
                        </a:solidFill>
                        <a:effectLst/>
                        <a:latin typeface="Bahnschrift SemiBold SemiConden" panose="020B0502040204020203" pitchFamily="34" charset="0"/>
                        <a:ea typeface="新細明體" panose="02020500000000000000" pitchFamily="18" charset="-120"/>
                      </a:endParaRPr>
                    </a:p>
                  </a:txBody>
                  <a:tcPr marL="17780" marR="17780" marT="0" marB="0" anchor="ctr"/>
                </a:tc>
                <a:extLst>
                  <a:ext uri="{0D108BD9-81ED-4DB2-BD59-A6C34878D82A}">
                    <a16:rowId xmlns:a16="http://schemas.microsoft.com/office/drawing/2014/main" val="2475268865"/>
                  </a:ext>
                </a:extLst>
              </a:tr>
              <a:tr h="342749">
                <a:tc>
                  <a:txBody>
                    <a:bodyPr/>
                    <a:lstStyle/>
                    <a:p>
                      <a:pPr algn="ctr">
                        <a:spcAft>
                          <a:spcPts val="0"/>
                        </a:spcAft>
                      </a:pPr>
                      <a:r>
                        <a:rPr lang="en-US" sz="1600" dirty="0">
                          <a:effectLst/>
                          <a:latin typeface="Bahnschrift SemiBold SemiConden" panose="020B0502040204020203" pitchFamily="34" charset="0"/>
                        </a:rPr>
                        <a:t>8</a:t>
                      </a:r>
                      <a:endParaRPr lang="zh-TW" sz="1600" dirty="0">
                        <a:effectLst/>
                        <a:latin typeface="Bahnschrift SemiBold SemiConden" panose="020B0502040204020203" pitchFamily="34" charset="0"/>
                        <a:ea typeface="新細明體" panose="02020500000000000000" pitchFamily="18" charset="-120"/>
                      </a:endParaRPr>
                    </a:p>
                  </a:txBody>
                  <a:tcPr marL="17780" marR="17780" marT="0" marB="0" anchor="ctr">
                    <a:solidFill>
                      <a:srgbClr val="009E9A"/>
                    </a:solidFill>
                  </a:tcPr>
                </a:tc>
                <a:tc>
                  <a:txBody>
                    <a:bodyPr/>
                    <a:lstStyle/>
                    <a:p>
                      <a:pPr algn="ctr">
                        <a:spcAft>
                          <a:spcPts val="0"/>
                        </a:spcAft>
                      </a:pPr>
                      <a:r>
                        <a:rPr lang="en-US" sz="1600">
                          <a:effectLst/>
                          <a:latin typeface="Bahnschrift SemiBold SemiConden" panose="020B0502040204020203" pitchFamily="34" charset="0"/>
                        </a:rPr>
                        <a:t>HMM</a:t>
                      </a:r>
                      <a:endParaRPr lang="zh-TW" sz="160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dirty="0">
                          <a:effectLst/>
                          <a:latin typeface="Bahnschrift SemiBold SemiConden" panose="020B0502040204020203" pitchFamily="34" charset="0"/>
                        </a:rPr>
                        <a:t>97</a:t>
                      </a:r>
                      <a:endParaRPr lang="zh-TW" sz="1600" dirty="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dirty="0">
                          <a:effectLst/>
                          <a:latin typeface="Bahnschrift SemiBold SemiConden" panose="020B0502040204020203" pitchFamily="34" charset="0"/>
                        </a:rPr>
                        <a:t>11</a:t>
                      </a:r>
                      <a:endParaRPr lang="zh-TW" sz="1600" dirty="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dirty="0">
                          <a:effectLst/>
                          <a:latin typeface="Bahnschrift SemiBold SemiConden" panose="020B0502040204020203" pitchFamily="34" charset="0"/>
                        </a:rPr>
                        <a:t>11.34%</a:t>
                      </a:r>
                      <a:endParaRPr lang="zh-TW" sz="1600" dirty="0">
                        <a:effectLst/>
                        <a:latin typeface="Bahnschrift SemiBold SemiConden" panose="020B0502040204020203" pitchFamily="34" charset="0"/>
                        <a:ea typeface="新細明體" panose="02020500000000000000" pitchFamily="18" charset="-120"/>
                      </a:endParaRPr>
                    </a:p>
                  </a:txBody>
                  <a:tcPr marL="17780" marR="17780" marT="0" marB="0" anchor="ctr"/>
                </a:tc>
                <a:extLst>
                  <a:ext uri="{0D108BD9-81ED-4DB2-BD59-A6C34878D82A}">
                    <a16:rowId xmlns:a16="http://schemas.microsoft.com/office/drawing/2014/main" val="2575021592"/>
                  </a:ext>
                </a:extLst>
              </a:tr>
              <a:tr h="342749">
                <a:tc>
                  <a:txBody>
                    <a:bodyPr/>
                    <a:lstStyle/>
                    <a:p>
                      <a:pPr algn="ctr">
                        <a:spcAft>
                          <a:spcPts val="0"/>
                        </a:spcAft>
                      </a:pPr>
                      <a:r>
                        <a:rPr lang="en-US" sz="1600" dirty="0">
                          <a:effectLst/>
                          <a:latin typeface="Bahnschrift SemiBold SemiConden" panose="020B0502040204020203" pitchFamily="34" charset="0"/>
                        </a:rPr>
                        <a:t>9</a:t>
                      </a:r>
                      <a:endParaRPr lang="zh-TW" sz="1600" dirty="0">
                        <a:effectLst/>
                        <a:latin typeface="Bahnschrift SemiBold SemiConden" panose="020B0502040204020203" pitchFamily="34" charset="0"/>
                        <a:ea typeface="新細明體" panose="02020500000000000000" pitchFamily="18" charset="-120"/>
                      </a:endParaRPr>
                    </a:p>
                  </a:txBody>
                  <a:tcPr marL="17780" marR="17780" marT="0" marB="0" anchor="ctr">
                    <a:solidFill>
                      <a:srgbClr val="009E9A"/>
                    </a:solidFill>
                  </a:tcPr>
                </a:tc>
                <a:tc>
                  <a:txBody>
                    <a:bodyPr/>
                    <a:lstStyle/>
                    <a:p>
                      <a:pPr algn="ctr">
                        <a:spcAft>
                          <a:spcPts val="0"/>
                        </a:spcAft>
                      </a:pPr>
                      <a:r>
                        <a:rPr lang="en-US" sz="1600">
                          <a:effectLst/>
                          <a:latin typeface="Bahnschrift SemiBold SemiConden" panose="020B0502040204020203" pitchFamily="34" charset="0"/>
                        </a:rPr>
                        <a:t>ZIM</a:t>
                      </a:r>
                      <a:endParaRPr lang="zh-TW" sz="160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dirty="0">
                          <a:effectLst/>
                          <a:latin typeface="Bahnschrift SemiBold SemiConden" panose="020B0502040204020203" pitchFamily="34" charset="0"/>
                        </a:rPr>
                        <a:t>134</a:t>
                      </a:r>
                      <a:endParaRPr lang="zh-TW" sz="1600" dirty="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a:effectLst/>
                          <a:latin typeface="Bahnschrift SemiBold SemiConden" panose="020B0502040204020203" pitchFamily="34" charset="0"/>
                        </a:rPr>
                        <a:t>23</a:t>
                      </a:r>
                      <a:endParaRPr lang="zh-TW" sz="160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a:effectLst/>
                          <a:latin typeface="Bahnschrift SemiBold SemiConden" panose="020B0502040204020203" pitchFamily="34" charset="0"/>
                        </a:rPr>
                        <a:t>17.16%</a:t>
                      </a:r>
                      <a:endParaRPr lang="zh-TW" sz="1600">
                        <a:effectLst/>
                        <a:latin typeface="Bahnschrift SemiBold SemiConden" panose="020B0502040204020203" pitchFamily="34" charset="0"/>
                        <a:ea typeface="新細明體" panose="02020500000000000000" pitchFamily="18" charset="-120"/>
                      </a:endParaRPr>
                    </a:p>
                  </a:txBody>
                  <a:tcPr marL="17780" marR="17780" marT="0" marB="0" anchor="ctr"/>
                </a:tc>
                <a:extLst>
                  <a:ext uri="{0D108BD9-81ED-4DB2-BD59-A6C34878D82A}">
                    <a16:rowId xmlns:a16="http://schemas.microsoft.com/office/drawing/2014/main" val="2399333436"/>
                  </a:ext>
                </a:extLst>
              </a:tr>
              <a:tr h="342749">
                <a:tc>
                  <a:txBody>
                    <a:bodyPr/>
                    <a:lstStyle/>
                    <a:p>
                      <a:pPr algn="ctr">
                        <a:spcAft>
                          <a:spcPts val="0"/>
                        </a:spcAft>
                      </a:pPr>
                      <a:r>
                        <a:rPr lang="en-US" sz="1600" dirty="0">
                          <a:effectLst/>
                          <a:latin typeface="Bahnschrift SemiBold SemiConden" panose="020B0502040204020203" pitchFamily="34" charset="0"/>
                        </a:rPr>
                        <a:t>10</a:t>
                      </a:r>
                      <a:endParaRPr lang="zh-TW" sz="1600" dirty="0">
                        <a:effectLst/>
                        <a:latin typeface="Bahnschrift SemiBold SemiConden" panose="020B0502040204020203" pitchFamily="34" charset="0"/>
                        <a:ea typeface="新細明體" panose="02020500000000000000" pitchFamily="18" charset="-120"/>
                      </a:endParaRPr>
                    </a:p>
                  </a:txBody>
                  <a:tcPr marL="17780" marR="17780" marT="0" marB="0" anchor="ctr">
                    <a:solidFill>
                      <a:srgbClr val="009E9A"/>
                    </a:solidFill>
                  </a:tcPr>
                </a:tc>
                <a:tc>
                  <a:txBody>
                    <a:bodyPr/>
                    <a:lstStyle/>
                    <a:p>
                      <a:pPr algn="ctr">
                        <a:spcAft>
                          <a:spcPts val="0"/>
                        </a:spcAft>
                      </a:pPr>
                      <a:r>
                        <a:rPr lang="en-US" sz="1600">
                          <a:effectLst/>
                          <a:latin typeface="Bahnschrift SemiBold SemiConden" panose="020B0502040204020203" pitchFamily="34" charset="0"/>
                        </a:rPr>
                        <a:t>YML</a:t>
                      </a:r>
                      <a:endParaRPr lang="zh-TW" sz="160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dirty="0">
                          <a:effectLst/>
                          <a:latin typeface="Bahnschrift SemiBold SemiConden" panose="020B0502040204020203" pitchFamily="34" charset="0"/>
                        </a:rPr>
                        <a:t>103</a:t>
                      </a:r>
                      <a:endParaRPr lang="zh-TW" sz="1600" dirty="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dirty="0">
                          <a:effectLst/>
                          <a:latin typeface="Bahnschrift SemiBold SemiConden" panose="020B0502040204020203" pitchFamily="34" charset="0"/>
                        </a:rPr>
                        <a:t>5</a:t>
                      </a:r>
                      <a:endParaRPr lang="zh-TW" sz="1600" dirty="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dirty="0">
                          <a:effectLst/>
                          <a:latin typeface="Bahnschrift SemiBold SemiConden" panose="020B0502040204020203" pitchFamily="34" charset="0"/>
                        </a:rPr>
                        <a:t>4.85%</a:t>
                      </a:r>
                      <a:endParaRPr lang="zh-TW" sz="1600" dirty="0">
                        <a:effectLst/>
                        <a:latin typeface="Bahnschrift SemiBold SemiConden" panose="020B0502040204020203" pitchFamily="34" charset="0"/>
                        <a:ea typeface="新細明體" panose="02020500000000000000" pitchFamily="18" charset="-120"/>
                      </a:endParaRPr>
                    </a:p>
                  </a:txBody>
                  <a:tcPr marL="17780" marR="17780" marT="0" marB="0" anchor="ctr"/>
                </a:tc>
                <a:extLst>
                  <a:ext uri="{0D108BD9-81ED-4DB2-BD59-A6C34878D82A}">
                    <a16:rowId xmlns:a16="http://schemas.microsoft.com/office/drawing/2014/main" val="3545264159"/>
                  </a:ext>
                </a:extLst>
              </a:tr>
              <a:tr h="342749">
                <a:tc gridSpan="2">
                  <a:txBody>
                    <a:bodyPr/>
                    <a:lstStyle/>
                    <a:p>
                      <a:pPr algn="ctr">
                        <a:spcAft>
                          <a:spcPts val="0"/>
                        </a:spcAft>
                      </a:pPr>
                      <a:r>
                        <a:rPr lang="en-US" sz="1600" dirty="0">
                          <a:effectLst/>
                          <a:latin typeface="Bahnschrift SemiBold SemiConden" panose="020B0502040204020203" pitchFamily="34" charset="0"/>
                        </a:rPr>
                        <a:t>TOP 10 Average</a:t>
                      </a:r>
                      <a:endParaRPr lang="zh-TW" sz="1600" dirty="0">
                        <a:effectLst/>
                        <a:latin typeface="Bahnschrift SemiBold SemiConden" panose="020B0502040204020203" pitchFamily="34" charset="0"/>
                        <a:ea typeface="新細明體" panose="02020500000000000000" pitchFamily="18" charset="-120"/>
                      </a:endParaRPr>
                    </a:p>
                  </a:txBody>
                  <a:tcPr marL="17780" marR="17780" marT="0" marB="0" anchor="ctr">
                    <a:solidFill>
                      <a:srgbClr val="009E9A"/>
                    </a:solidFill>
                  </a:tcPr>
                </a:tc>
                <a:tc hMerge="1">
                  <a:txBody>
                    <a:bodyPr/>
                    <a:lstStyle/>
                    <a:p>
                      <a:endParaRPr lang="zh-TW" altLang="en-US"/>
                    </a:p>
                  </a:txBody>
                  <a:tcPr/>
                </a:tc>
                <a:tc>
                  <a:txBody>
                    <a:bodyPr/>
                    <a:lstStyle/>
                    <a:p>
                      <a:pPr algn="ctr">
                        <a:spcAft>
                          <a:spcPts val="0"/>
                        </a:spcAft>
                      </a:pPr>
                      <a:r>
                        <a:rPr lang="zh-TW" sz="1600" dirty="0">
                          <a:effectLst/>
                          <a:latin typeface="Bahnschrift SemiBold SemiConden" panose="020B0502040204020203" pitchFamily="34" charset="0"/>
                        </a:rPr>
                        <a:t>　</a:t>
                      </a:r>
                      <a:endParaRPr lang="zh-TW" sz="1600" dirty="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zh-TW" sz="1600">
                          <a:effectLst/>
                          <a:latin typeface="Bahnschrift SemiBold SemiConden" panose="020B0502040204020203" pitchFamily="34" charset="0"/>
                        </a:rPr>
                        <a:t>　</a:t>
                      </a:r>
                      <a:endParaRPr lang="zh-TW" sz="1600">
                        <a:effectLst/>
                        <a:latin typeface="Bahnschrift SemiBold SemiConden" panose="020B0502040204020203" pitchFamily="34" charset="0"/>
                        <a:ea typeface="新細明體" panose="02020500000000000000" pitchFamily="18" charset="-120"/>
                      </a:endParaRPr>
                    </a:p>
                  </a:txBody>
                  <a:tcPr marL="17780" marR="17780" marT="0" marB="0" anchor="ctr"/>
                </a:tc>
                <a:tc>
                  <a:txBody>
                    <a:bodyPr/>
                    <a:lstStyle/>
                    <a:p>
                      <a:pPr algn="ctr">
                        <a:spcAft>
                          <a:spcPts val="0"/>
                        </a:spcAft>
                      </a:pPr>
                      <a:r>
                        <a:rPr lang="en-US" sz="1600" dirty="0">
                          <a:effectLst/>
                          <a:latin typeface="Bahnschrift SemiBold SemiConden" panose="020B0502040204020203" pitchFamily="34" charset="0"/>
                        </a:rPr>
                        <a:t>10.76%</a:t>
                      </a:r>
                      <a:endParaRPr lang="zh-TW" sz="1600" dirty="0">
                        <a:effectLst/>
                        <a:latin typeface="Bahnschrift SemiBold SemiConden" panose="020B0502040204020203" pitchFamily="34" charset="0"/>
                        <a:ea typeface="新細明體" panose="02020500000000000000" pitchFamily="18" charset="-120"/>
                      </a:endParaRPr>
                    </a:p>
                  </a:txBody>
                  <a:tcPr marL="17780" marR="17780" marT="0" marB="0" anchor="ctr"/>
                </a:tc>
                <a:extLst>
                  <a:ext uri="{0D108BD9-81ED-4DB2-BD59-A6C34878D82A}">
                    <a16:rowId xmlns:a16="http://schemas.microsoft.com/office/drawing/2014/main" val="122698916"/>
                  </a:ext>
                </a:extLst>
              </a:tr>
            </a:tbl>
          </a:graphicData>
        </a:graphic>
      </p:graphicFrame>
    </p:spTree>
    <p:extLst>
      <p:ext uri="{BB962C8B-B14F-4D97-AF65-F5344CB8AC3E}">
        <p14:creationId xmlns:p14="http://schemas.microsoft.com/office/powerpoint/2010/main" val="3834415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8EE72EE2-1B56-FA45-1DB7-771969D0F652}"/>
              </a:ext>
            </a:extLst>
          </p:cNvPr>
          <p:cNvSpPr/>
          <p:nvPr/>
        </p:nvSpPr>
        <p:spPr>
          <a:xfrm rot="10800000" flipV="1">
            <a:off x="1906836" y="682"/>
            <a:ext cx="10285164" cy="1278785"/>
          </a:xfrm>
          <a:custGeom>
            <a:avLst/>
            <a:gdLst/>
            <a:ahLst/>
            <a:cxnLst/>
            <a:rect l="l" t="t" r="r" b="b"/>
            <a:pathLst>
              <a:path w="19411500" h="17540937">
                <a:moveTo>
                  <a:pt x="0" y="0"/>
                </a:moveTo>
                <a:lnTo>
                  <a:pt x="19411501" y="0"/>
                </a:lnTo>
                <a:lnTo>
                  <a:pt x="19411501" y="17540938"/>
                </a:lnTo>
                <a:lnTo>
                  <a:pt x="0" y="17540938"/>
                </a:lnTo>
                <a:lnTo>
                  <a:pt x="0" y="0"/>
                </a:lnTo>
                <a:close/>
              </a:path>
            </a:pathLst>
          </a:custGeom>
          <a:blipFill>
            <a:blip r:embed="rId3">
              <a:extLst>
                <a:ext uri="{96DAC541-7B7A-43D3-8B79-37D633B846F1}">
                  <asvg:svgBlip xmlns:asvg="http://schemas.microsoft.com/office/drawing/2016/SVG/main" r:embed="rId4"/>
                </a:ext>
              </a:extLst>
            </a:blip>
            <a:stretch>
              <a:fillRect t="-390369"/>
            </a:stretch>
          </a:blipFill>
        </p:spPr>
      </p:sp>
      <p:cxnSp>
        <p:nvCxnSpPr>
          <p:cNvPr id="21" name="直線接點 20">
            <a:extLst>
              <a:ext uri="{FF2B5EF4-FFF2-40B4-BE49-F238E27FC236}">
                <a16:creationId xmlns:a16="http://schemas.microsoft.com/office/drawing/2014/main" id="{99A685FF-0092-4350-845A-C8444087A7BB}"/>
              </a:ext>
            </a:extLst>
          </p:cNvPr>
          <p:cNvCxnSpPr>
            <a:cxnSpLocks/>
          </p:cNvCxnSpPr>
          <p:nvPr/>
        </p:nvCxnSpPr>
        <p:spPr>
          <a:xfrm flipV="1">
            <a:off x="2307969" y="3920199"/>
            <a:ext cx="9431751" cy="12308"/>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5" name="Picture 40">
            <a:extLst>
              <a:ext uri="{FF2B5EF4-FFF2-40B4-BE49-F238E27FC236}">
                <a16:creationId xmlns:a16="http://schemas.microsoft.com/office/drawing/2014/main" id="{6619F190-C0A3-4F8E-8858-485444CDF0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7505" y="329183"/>
            <a:ext cx="613729" cy="544807"/>
          </a:xfrm>
          <a:prstGeom prst="rect">
            <a:avLst/>
          </a:prstGeom>
        </p:spPr>
      </p:pic>
      <p:pic>
        <p:nvPicPr>
          <p:cNvPr id="6" name="圖片 5">
            <a:extLst>
              <a:ext uri="{FF2B5EF4-FFF2-40B4-BE49-F238E27FC236}">
                <a16:creationId xmlns:a16="http://schemas.microsoft.com/office/drawing/2014/main" id="{477E02AE-FBD4-4E6B-82DE-FE21ACFF51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00" b="88800" l="2517" r="96689">
                        <a14:foregroundMark x1="2781" y1="25600" x2="2781" y2="25600"/>
                        <a14:foregroundMark x1="14305" y1="26400" x2="14305" y2="26400"/>
                        <a14:foregroundMark x1="26358" y1="25600" x2="26358" y2="25600"/>
                        <a14:foregroundMark x1="36159" y1="24800" x2="36159" y2="24800"/>
                        <a14:foregroundMark x1="58146" y1="24800" x2="58146" y2="24800"/>
                        <a14:foregroundMark x1="69007" y1="27200" x2="69007" y2="27200"/>
                        <a14:foregroundMark x1="78808" y1="25600" x2="78808" y2="25600"/>
                        <a14:foregroundMark x1="90728" y1="30400" x2="90728" y2="30400"/>
                        <a14:foregroundMark x1="96689" y1="33600" x2="96689" y2="33600"/>
                        <a14:foregroundMark x1="47020" y1="60800" x2="47020" y2="60800"/>
                      </a14:backgroundRemoval>
                    </a14:imgEffect>
                  </a14:imgLayer>
                </a14:imgProps>
              </a:ext>
            </a:extLst>
          </a:blip>
          <a:stretch>
            <a:fillRect/>
          </a:stretch>
        </p:blipFill>
        <p:spPr>
          <a:xfrm>
            <a:off x="1024944" y="440596"/>
            <a:ext cx="1877957" cy="310920"/>
          </a:xfrm>
          <a:prstGeom prst="rect">
            <a:avLst/>
          </a:prstGeom>
        </p:spPr>
      </p:pic>
      <p:graphicFrame>
        <p:nvGraphicFramePr>
          <p:cNvPr id="15" name="圖表 14">
            <a:extLst>
              <a:ext uri="{FF2B5EF4-FFF2-40B4-BE49-F238E27FC236}">
                <a16:creationId xmlns:a16="http://schemas.microsoft.com/office/drawing/2014/main" id="{5D8593D4-AED8-4FE3-AB44-90DCC8A1CA8A}"/>
              </a:ext>
            </a:extLst>
          </p:cNvPr>
          <p:cNvGraphicFramePr/>
          <p:nvPr>
            <p:extLst>
              <p:ext uri="{D42A27DB-BD31-4B8C-83A1-F6EECF244321}">
                <p14:modId xmlns:p14="http://schemas.microsoft.com/office/powerpoint/2010/main" val="3248909670"/>
              </p:ext>
            </p:extLst>
          </p:nvPr>
        </p:nvGraphicFramePr>
        <p:xfrm>
          <a:off x="705031" y="1249637"/>
          <a:ext cx="11258026" cy="2170340"/>
        </p:xfrm>
        <a:graphic>
          <a:graphicData uri="http://schemas.openxmlformats.org/drawingml/2006/chart">
            <c:chart xmlns:c="http://schemas.openxmlformats.org/drawingml/2006/chart" xmlns:r="http://schemas.openxmlformats.org/officeDocument/2006/relationships" r:id="rId8"/>
          </a:graphicData>
        </a:graphic>
      </p:graphicFrame>
      <p:sp>
        <p:nvSpPr>
          <p:cNvPr id="16" name="矩形 15">
            <a:extLst>
              <a:ext uri="{FF2B5EF4-FFF2-40B4-BE49-F238E27FC236}">
                <a16:creationId xmlns:a16="http://schemas.microsoft.com/office/drawing/2014/main" id="{6686DA3B-00E4-47FE-B58C-072DA706CCB9}"/>
              </a:ext>
            </a:extLst>
          </p:cNvPr>
          <p:cNvSpPr/>
          <p:nvPr/>
        </p:nvSpPr>
        <p:spPr>
          <a:xfrm>
            <a:off x="370010" y="1261735"/>
            <a:ext cx="11532696" cy="2158241"/>
          </a:xfrm>
          <a:prstGeom prst="rect">
            <a:avLst/>
          </a:prstGeom>
          <a:noFill/>
          <a:ln w="76200">
            <a:solidFill>
              <a:srgbClr val="009E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7" name="圖片 16">
            <a:extLst>
              <a:ext uri="{FF2B5EF4-FFF2-40B4-BE49-F238E27FC236}">
                <a16:creationId xmlns:a16="http://schemas.microsoft.com/office/drawing/2014/main" id="{5EBF36B3-3916-48BC-A3E1-F37EC831BD1C}"/>
              </a:ext>
            </a:extLst>
          </p:cNvPr>
          <p:cNvPicPr>
            <a:picLocks noChangeAspect="1"/>
          </p:cNvPicPr>
          <p:nvPr/>
        </p:nvPicPr>
        <p:blipFill>
          <a:blip r:embed="rId9"/>
          <a:stretch>
            <a:fillRect/>
          </a:stretch>
        </p:blipFill>
        <p:spPr>
          <a:xfrm>
            <a:off x="465420" y="2095396"/>
            <a:ext cx="266700" cy="561975"/>
          </a:xfrm>
          <a:prstGeom prst="rect">
            <a:avLst/>
          </a:prstGeom>
        </p:spPr>
      </p:pic>
      <p:sp>
        <p:nvSpPr>
          <p:cNvPr id="18" name="矩形: 圓角 17">
            <a:extLst>
              <a:ext uri="{FF2B5EF4-FFF2-40B4-BE49-F238E27FC236}">
                <a16:creationId xmlns:a16="http://schemas.microsoft.com/office/drawing/2014/main" id="{29ECE09A-C3F5-406C-8E02-D5A40F69FCA3}"/>
              </a:ext>
            </a:extLst>
          </p:cNvPr>
          <p:cNvSpPr/>
          <p:nvPr/>
        </p:nvSpPr>
        <p:spPr>
          <a:xfrm>
            <a:off x="247337" y="987238"/>
            <a:ext cx="11782269" cy="268448"/>
          </a:xfrm>
          <a:prstGeom prst="roundRect">
            <a:avLst>
              <a:gd name="adj" fmla="val 50000"/>
            </a:avLst>
          </a:prstGeom>
          <a:solidFill>
            <a:srgbClr val="009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chemeClr val="bg1"/>
                </a:solidFill>
                <a:effectLst/>
                <a:uLnTx/>
                <a:uFillTx/>
                <a:latin typeface="Bahnschrift SemiBold SemiConden" panose="020B0502040204020203" pitchFamily="34" charset="0"/>
                <a:ea typeface="新細明體" panose="02020500000000000000" pitchFamily="18" charset="-120"/>
              </a:rPr>
              <a:t>CO2 Annual Emission</a:t>
            </a:r>
            <a:endParaRPr kumimoji="0" lang="zh-TW" altLang="en-US" sz="1400" b="1" i="0" u="none" strike="noStrike" kern="1200" cap="none" spc="0" normalizeH="0" baseline="0" noProof="0" dirty="0">
              <a:ln>
                <a:noFill/>
              </a:ln>
              <a:solidFill>
                <a:schemeClr val="bg1"/>
              </a:solidFill>
              <a:effectLst/>
              <a:uLnTx/>
              <a:uFillTx/>
              <a:latin typeface="Bahnschrift SemiBold SemiConden" panose="020B0502040204020203" pitchFamily="34" charset="0"/>
              <a:ea typeface="新細明體" panose="02020500000000000000" pitchFamily="18" charset="-120"/>
            </a:endParaRPr>
          </a:p>
        </p:txBody>
      </p:sp>
      <p:sp>
        <p:nvSpPr>
          <p:cNvPr id="9" name="文字方塊 8">
            <a:extLst>
              <a:ext uri="{FF2B5EF4-FFF2-40B4-BE49-F238E27FC236}">
                <a16:creationId xmlns:a16="http://schemas.microsoft.com/office/drawing/2014/main" id="{773C239A-4451-41F0-AA69-185B3AED3DB9}"/>
              </a:ext>
            </a:extLst>
          </p:cNvPr>
          <p:cNvSpPr txBox="1"/>
          <p:nvPr/>
        </p:nvSpPr>
        <p:spPr>
          <a:xfrm>
            <a:off x="8719657" y="1023075"/>
            <a:ext cx="328968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900" b="0" i="0" u="none" strike="noStrike" kern="1200" cap="none" spc="0" normalizeH="0" baseline="0" noProof="0" dirty="0">
                <a:ln>
                  <a:noFill/>
                </a:ln>
                <a:solidFill>
                  <a:srgbClr val="FFFF00"/>
                </a:solidFill>
                <a:effectLst/>
                <a:uLnTx/>
                <a:uFillTx/>
                <a:latin typeface="Calibri" panose="020F0502020204030204"/>
                <a:ea typeface="新細明體" panose="02020500000000000000" pitchFamily="18" charset="-120"/>
                <a:cs typeface="+mn-cs"/>
              </a:rPr>
              <a:t>Verification via class and following ISO and GHG protocol standard</a:t>
            </a:r>
          </a:p>
        </p:txBody>
      </p:sp>
      <p:pic>
        <p:nvPicPr>
          <p:cNvPr id="22" name="圖片 21">
            <a:extLst>
              <a:ext uri="{FF2B5EF4-FFF2-40B4-BE49-F238E27FC236}">
                <a16:creationId xmlns:a16="http://schemas.microsoft.com/office/drawing/2014/main" id="{5F0B4A59-C97F-42CB-97B1-D60D2CB546D4}"/>
              </a:ext>
            </a:extLst>
          </p:cNvPr>
          <p:cNvPicPr>
            <a:picLocks noChangeAspect="1"/>
          </p:cNvPicPr>
          <p:nvPr/>
        </p:nvPicPr>
        <p:blipFill>
          <a:blip r:embed="rId10"/>
          <a:stretch>
            <a:fillRect/>
          </a:stretch>
        </p:blipFill>
        <p:spPr>
          <a:xfrm>
            <a:off x="11279114" y="3539226"/>
            <a:ext cx="643985" cy="323850"/>
          </a:xfrm>
          <a:prstGeom prst="rect">
            <a:avLst/>
          </a:prstGeom>
        </p:spPr>
      </p:pic>
      <p:sp>
        <p:nvSpPr>
          <p:cNvPr id="23" name="文字方塊 22">
            <a:extLst>
              <a:ext uri="{FF2B5EF4-FFF2-40B4-BE49-F238E27FC236}">
                <a16:creationId xmlns:a16="http://schemas.microsoft.com/office/drawing/2014/main" id="{0713E156-7154-423B-AFCA-E7A1E307188E}"/>
              </a:ext>
            </a:extLst>
          </p:cNvPr>
          <p:cNvSpPr txBox="1"/>
          <p:nvPr/>
        </p:nvSpPr>
        <p:spPr>
          <a:xfrm>
            <a:off x="10508929" y="3997487"/>
            <a:ext cx="14141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1200" cap="none" spc="0" normalizeH="0" baseline="0" noProof="0" dirty="0">
                <a:ln>
                  <a:noFill/>
                </a:ln>
                <a:solidFill>
                  <a:srgbClr val="E7E6E6">
                    <a:lumMod val="50000"/>
                  </a:srgbClr>
                </a:solidFill>
                <a:effectLst/>
                <a:uLnTx/>
                <a:uFillTx/>
                <a:latin typeface="Calibri" panose="020F0502020204030204"/>
                <a:ea typeface="新細明體" panose="02020500000000000000" pitchFamily="18" charset="-120"/>
                <a:cs typeface="+mn-cs"/>
              </a:rPr>
              <a:t>Achieve Net-Zero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1200" cap="none" spc="0" normalizeH="0" baseline="0" noProof="0" dirty="0">
                <a:ln>
                  <a:noFill/>
                </a:ln>
                <a:solidFill>
                  <a:srgbClr val="E7E6E6">
                    <a:lumMod val="50000"/>
                  </a:srgbClr>
                </a:solidFill>
                <a:effectLst/>
                <a:uLnTx/>
                <a:uFillTx/>
                <a:latin typeface="Calibri" panose="020F0502020204030204"/>
                <a:ea typeface="新細明體" panose="02020500000000000000" pitchFamily="18" charset="-120"/>
                <a:cs typeface="+mn-cs"/>
              </a:rPr>
              <a:t>Across Evergreen Marine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1200" cap="none" spc="0" normalizeH="0" baseline="0" noProof="0" dirty="0">
                <a:ln>
                  <a:noFill/>
                </a:ln>
                <a:solidFill>
                  <a:srgbClr val="E7E6E6">
                    <a:lumMod val="50000"/>
                  </a:srgbClr>
                </a:solidFill>
                <a:effectLst/>
                <a:uLnTx/>
                <a:uFillTx/>
                <a:latin typeface="Calibri" panose="020F0502020204030204"/>
                <a:ea typeface="新細明體" panose="02020500000000000000" pitchFamily="18" charset="-120"/>
                <a:cs typeface="+mn-cs"/>
              </a:rPr>
              <a:t>Group companies worldwide </a:t>
            </a:r>
            <a:endParaRPr kumimoji="0" lang="zh-TW" altLang="en-US" sz="800" b="0" i="0" u="none" strike="noStrike" kern="1200" cap="none" spc="0" normalizeH="0" baseline="0" noProof="0" dirty="0">
              <a:ln>
                <a:noFill/>
              </a:ln>
              <a:solidFill>
                <a:srgbClr val="E7E6E6">
                  <a:lumMod val="50000"/>
                </a:srgbClr>
              </a:solidFill>
              <a:effectLst/>
              <a:uLnTx/>
              <a:uFillTx/>
              <a:latin typeface="Calibri" panose="020F0502020204030204"/>
              <a:ea typeface="新細明體" panose="02020500000000000000" pitchFamily="18" charset="-120"/>
              <a:cs typeface="+mn-cs"/>
            </a:endParaRPr>
          </a:p>
        </p:txBody>
      </p:sp>
      <p:pic>
        <p:nvPicPr>
          <p:cNvPr id="24" name="圖片 23">
            <a:extLst>
              <a:ext uri="{FF2B5EF4-FFF2-40B4-BE49-F238E27FC236}">
                <a16:creationId xmlns:a16="http://schemas.microsoft.com/office/drawing/2014/main" id="{4D6BA6E9-016A-4D1C-9069-5C740E9EC6D6}"/>
              </a:ext>
            </a:extLst>
          </p:cNvPr>
          <p:cNvPicPr>
            <a:picLocks noChangeAspect="1"/>
          </p:cNvPicPr>
          <p:nvPr/>
        </p:nvPicPr>
        <p:blipFill>
          <a:blip r:embed="rId11"/>
          <a:stretch>
            <a:fillRect/>
          </a:stretch>
        </p:blipFill>
        <p:spPr>
          <a:xfrm>
            <a:off x="6217541" y="3546058"/>
            <a:ext cx="733425" cy="323850"/>
          </a:xfrm>
          <a:prstGeom prst="rect">
            <a:avLst/>
          </a:prstGeom>
        </p:spPr>
      </p:pic>
      <p:sp>
        <p:nvSpPr>
          <p:cNvPr id="25" name="文字方塊 24">
            <a:extLst>
              <a:ext uri="{FF2B5EF4-FFF2-40B4-BE49-F238E27FC236}">
                <a16:creationId xmlns:a16="http://schemas.microsoft.com/office/drawing/2014/main" id="{14B87603-8D46-4D2A-AAB3-9ED53FD5DD7A}"/>
              </a:ext>
            </a:extLst>
          </p:cNvPr>
          <p:cNvSpPr txBox="1"/>
          <p:nvPr/>
        </p:nvSpPr>
        <p:spPr>
          <a:xfrm>
            <a:off x="5971938" y="4032383"/>
            <a:ext cx="15023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1200" cap="none" spc="0" normalizeH="0" baseline="0" noProof="0" dirty="0">
                <a:ln>
                  <a:noFill/>
                </a:ln>
                <a:solidFill>
                  <a:srgbClr val="E7E6E6">
                    <a:lumMod val="50000"/>
                  </a:srgbClr>
                </a:solidFill>
                <a:effectLst/>
                <a:uLnTx/>
                <a:uFillTx/>
                <a:latin typeface="Calibri" panose="020F0502020204030204"/>
                <a:ea typeface="新細明體" panose="02020500000000000000" pitchFamily="18" charset="-120"/>
                <a:cs typeface="+mn-cs"/>
              </a:rPr>
              <a:t>Reduced GHG emission by 50%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1200" cap="none" spc="0" normalizeH="0" baseline="0" noProof="0" dirty="0">
                <a:ln>
                  <a:noFill/>
                </a:ln>
                <a:solidFill>
                  <a:srgbClr val="E7E6E6">
                    <a:lumMod val="50000"/>
                  </a:srgbClr>
                </a:solidFill>
                <a:effectLst/>
                <a:uLnTx/>
                <a:uFillTx/>
                <a:latin typeface="Calibri" panose="020F0502020204030204"/>
                <a:ea typeface="新細明體" panose="02020500000000000000" pitchFamily="18" charset="-120"/>
                <a:cs typeface="+mn-cs"/>
              </a:rPr>
              <a:t>Based on 2008 base line </a:t>
            </a:r>
            <a:endParaRPr kumimoji="0" lang="zh-TW" altLang="en-US" sz="800" b="0" i="0" u="none" strike="noStrike" kern="1200" cap="none" spc="0" normalizeH="0" baseline="0" noProof="0" dirty="0">
              <a:ln>
                <a:noFill/>
              </a:ln>
              <a:solidFill>
                <a:srgbClr val="E7E6E6">
                  <a:lumMod val="50000"/>
                </a:srgbClr>
              </a:solidFill>
              <a:effectLst/>
              <a:uLnTx/>
              <a:uFillTx/>
              <a:latin typeface="Calibri" panose="020F0502020204030204"/>
              <a:ea typeface="新細明體" panose="02020500000000000000" pitchFamily="18" charset="-120"/>
              <a:cs typeface="+mn-cs"/>
            </a:endParaRPr>
          </a:p>
        </p:txBody>
      </p:sp>
      <p:sp>
        <p:nvSpPr>
          <p:cNvPr id="26" name="橢圓 25">
            <a:extLst>
              <a:ext uri="{FF2B5EF4-FFF2-40B4-BE49-F238E27FC236}">
                <a16:creationId xmlns:a16="http://schemas.microsoft.com/office/drawing/2014/main" id="{310B7E66-8BC4-46C9-BF43-9D3474CF8198}"/>
              </a:ext>
            </a:extLst>
          </p:cNvPr>
          <p:cNvSpPr/>
          <p:nvPr/>
        </p:nvSpPr>
        <p:spPr>
          <a:xfrm>
            <a:off x="6640830" y="3838422"/>
            <a:ext cx="144000" cy="144000"/>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7" name="橢圓 26">
            <a:extLst>
              <a:ext uri="{FF2B5EF4-FFF2-40B4-BE49-F238E27FC236}">
                <a16:creationId xmlns:a16="http://schemas.microsoft.com/office/drawing/2014/main" id="{D363E979-759F-469C-9FF0-5A6F6F6554DB}"/>
              </a:ext>
            </a:extLst>
          </p:cNvPr>
          <p:cNvSpPr/>
          <p:nvPr/>
        </p:nvSpPr>
        <p:spPr>
          <a:xfrm>
            <a:off x="11611267" y="3856891"/>
            <a:ext cx="144000" cy="144000"/>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66" name="群組 65">
            <a:extLst>
              <a:ext uri="{FF2B5EF4-FFF2-40B4-BE49-F238E27FC236}">
                <a16:creationId xmlns:a16="http://schemas.microsoft.com/office/drawing/2014/main" id="{ADAD4EF7-2419-4AD2-9CCC-B406358D2C05}"/>
              </a:ext>
            </a:extLst>
          </p:cNvPr>
          <p:cNvGrpSpPr/>
          <p:nvPr/>
        </p:nvGrpSpPr>
        <p:grpSpPr>
          <a:xfrm>
            <a:off x="1558163" y="5480934"/>
            <a:ext cx="10246843" cy="936359"/>
            <a:chOff x="84530" y="5479558"/>
            <a:chExt cx="11892914" cy="1313420"/>
          </a:xfrm>
        </p:grpSpPr>
        <p:pic>
          <p:nvPicPr>
            <p:cNvPr id="34" name="圖片 33">
              <a:extLst>
                <a:ext uri="{FF2B5EF4-FFF2-40B4-BE49-F238E27FC236}">
                  <a16:creationId xmlns:a16="http://schemas.microsoft.com/office/drawing/2014/main" id="{2388DE11-EF5A-4F92-86CF-49411AD271FE}"/>
                </a:ext>
              </a:extLst>
            </p:cNvPr>
            <p:cNvPicPr>
              <a:picLocks noChangeAspect="1"/>
            </p:cNvPicPr>
            <p:nvPr/>
          </p:nvPicPr>
          <p:blipFill>
            <a:blip r:embed="rId12"/>
            <a:stretch>
              <a:fillRect/>
            </a:stretch>
          </p:blipFill>
          <p:spPr>
            <a:xfrm>
              <a:off x="4303472" y="5525183"/>
              <a:ext cx="987652" cy="538719"/>
            </a:xfrm>
            <a:prstGeom prst="rect">
              <a:avLst/>
            </a:prstGeom>
          </p:spPr>
        </p:pic>
        <p:pic>
          <p:nvPicPr>
            <p:cNvPr id="35" name="圖片 34">
              <a:extLst>
                <a:ext uri="{FF2B5EF4-FFF2-40B4-BE49-F238E27FC236}">
                  <a16:creationId xmlns:a16="http://schemas.microsoft.com/office/drawing/2014/main" id="{26CD1CF1-6A13-47F9-90F1-FA1CB704E16B}"/>
                </a:ext>
              </a:extLst>
            </p:cNvPr>
            <p:cNvPicPr>
              <a:picLocks noChangeAspect="1"/>
            </p:cNvPicPr>
            <p:nvPr/>
          </p:nvPicPr>
          <p:blipFill>
            <a:blip r:embed="rId13"/>
            <a:stretch>
              <a:fillRect/>
            </a:stretch>
          </p:blipFill>
          <p:spPr>
            <a:xfrm>
              <a:off x="5289565" y="5507663"/>
              <a:ext cx="1017271" cy="593408"/>
            </a:xfrm>
            <a:prstGeom prst="rect">
              <a:avLst/>
            </a:prstGeom>
          </p:spPr>
        </p:pic>
        <p:pic>
          <p:nvPicPr>
            <p:cNvPr id="36" name="圖片 35">
              <a:extLst>
                <a:ext uri="{FF2B5EF4-FFF2-40B4-BE49-F238E27FC236}">
                  <a16:creationId xmlns:a16="http://schemas.microsoft.com/office/drawing/2014/main" id="{22B6FA2C-C5E3-4673-B9B2-0C60103CDAFE}"/>
                </a:ext>
              </a:extLst>
            </p:cNvPr>
            <p:cNvPicPr>
              <a:picLocks noChangeAspect="1"/>
            </p:cNvPicPr>
            <p:nvPr/>
          </p:nvPicPr>
          <p:blipFill>
            <a:blip r:embed="rId14"/>
            <a:stretch>
              <a:fillRect/>
            </a:stretch>
          </p:blipFill>
          <p:spPr>
            <a:xfrm>
              <a:off x="6834545" y="5479558"/>
              <a:ext cx="949669" cy="625277"/>
            </a:xfrm>
            <a:prstGeom prst="rect">
              <a:avLst/>
            </a:prstGeom>
          </p:spPr>
        </p:pic>
        <p:pic>
          <p:nvPicPr>
            <p:cNvPr id="37" name="圖片 36">
              <a:extLst>
                <a:ext uri="{FF2B5EF4-FFF2-40B4-BE49-F238E27FC236}">
                  <a16:creationId xmlns:a16="http://schemas.microsoft.com/office/drawing/2014/main" id="{86811739-0109-448D-BCD8-DD06D703F3B1}"/>
                </a:ext>
              </a:extLst>
            </p:cNvPr>
            <p:cNvPicPr>
              <a:picLocks noChangeAspect="1"/>
            </p:cNvPicPr>
            <p:nvPr/>
          </p:nvPicPr>
          <p:blipFill>
            <a:blip r:embed="rId15"/>
            <a:stretch>
              <a:fillRect/>
            </a:stretch>
          </p:blipFill>
          <p:spPr>
            <a:xfrm>
              <a:off x="1137249" y="5547902"/>
              <a:ext cx="508040" cy="484947"/>
            </a:xfrm>
            <a:prstGeom prst="rect">
              <a:avLst/>
            </a:prstGeom>
          </p:spPr>
        </p:pic>
        <p:pic>
          <p:nvPicPr>
            <p:cNvPr id="38" name="圖片 37">
              <a:extLst>
                <a:ext uri="{FF2B5EF4-FFF2-40B4-BE49-F238E27FC236}">
                  <a16:creationId xmlns:a16="http://schemas.microsoft.com/office/drawing/2014/main" id="{9AD1BC34-BF0E-40BD-9716-AD6209A1B7A4}"/>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5104" r="94664">
                          <a14:foregroundMark x1="16009" y1="30357" x2="16009" y2="30357"/>
                          <a14:foregroundMark x1="31090" y1="38929" x2="31090" y2="38929"/>
                          <a14:foregroundMark x1="5568" y1="32143" x2="5568" y2="32143"/>
                          <a14:foregroundMark x1="90951" y1="55357" x2="90951" y2="55357"/>
                          <a14:foregroundMark x1="94664" y1="49286" x2="94664" y2="49286"/>
                          <a14:foregroundMark x1="89327" y1="34643" x2="89327" y2="34643"/>
                        </a14:backgroundRemoval>
                      </a14:imgEffect>
                    </a14:imgLayer>
                  </a14:imgProps>
                </a:ext>
              </a:extLst>
            </a:blip>
            <a:stretch>
              <a:fillRect/>
            </a:stretch>
          </p:blipFill>
          <p:spPr>
            <a:xfrm>
              <a:off x="3343441" y="5483051"/>
              <a:ext cx="990190" cy="643279"/>
            </a:xfrm>
            <a:prstGeom prst="rect">
              <a:avLst/>
            </a:prstGeom>
          </p:spPr>
        </p:pic>
        <p:pic>
          <p:nvPicPr>
            <p:cNvPr id="39" name="圖片 38">
              <a:extLst>
                <a:ext uri="{FF2B5EF4-FFF2-40B4-BE49-F238E27FC236}">
                  <a16:creationId xmlns:a16="http://schemas.microsoft.com/office/drawing/2014/main" id="{57371841-BBD5-4BA1-BC80-FC76759847D8}"/>
                </a:ext>
              </a:extLst>
            </p:cNvPr>
            <p:cNvPicPr>
              <a:picLocks noChangeAspect="1"/>
            </p:cNvPicPr>
            <p:nvPr/>
          </p:nvPicPr>
          <p:blipFill>
            <a:blip r:embed="rId18"/>
            <a:stretch>
              <a:fillRect/>
            </a:stretch>
          </p:blipFill>
          <p:spPr>
            <a:xfrm>
              <a:off x="1739365" y="5640862"/>
              <a:ext cx="1027721" cy="285835"/>
            </a:xfrm>
            <a:prstGeom prst="rect">
              <a:avLst/>
            </a:prstGeom>
          </p:spPr>
        </p:pic>
        <p:pic>
          <p:nvPicPr>
            <p:cNvPr id="40" name="圖片 39">
              <a:extLst>
                <a:ext uri="{FF2B5EF4-FFF2-40B4-BE49-F238E27FC236}">
                  <a16:creationId xmlns:a16="http://schemas.microsoft.com/office/drawing/2014/main" id="{8DD5EE2A-5044-4798-8E7D-4972556E98AF}"/>
                </a:ext>
              </a:extLst>
            </p:cNvPr>
            <p:cNvPicPr>
              <a:picLocks noChangeAspect="1"/>
            </p:cNvPicPr>
            <p:nvPr/>
          </p:nvPicPr>
          <p:blipFill>
            <a:blip r:embed="rId19"/>
            <a:stretch>
              <a:fillRect/>
            </a:stretch>
          </p:blipFill>
          <p:spPr>
            <a:xfrm>
              <a:off x="6212612" y="6086946"/>
              <a:ext cx="1227396" cy="641314"/>
            </a:xfrm>
            <a:prstGeom prst="rect">
              <a:avLst/>
            </a:prstGeom>
          </p:spPr>
        </p:pic>
        <p:pic>
          <p:nvPicPr>
            <p:cNvPr id="41" name="圖片 40">
              <a:extLst>
                <a:ext uri="{FF2B5EF4-FFF2-40B4-BE49-F238E27FC236}">
                  <a16:creationId xmlns:a16="http://schemas.microsoft.com/office/drawing/2014/main" id="{496EF666-9BBE-4BB7-95C0-01C7974AFC56}"/>
                </a:ext>
              </a:extLst>
            </p:cNvPr>
            <p:cNvPicPr>
              <a:picLocks noChangeAspect="1"/>
            </p:cNvPicPr>
            <p:nvPr/>
          </p:nvPicPr>
          <p:blipFill>
            <a:blip r:embed="rId20">
              <a:duotone>
                <a:schemeClr val="bg2">
                  <a:shade val="45000"/>
                  <a:satMod val="135000"/>
                </a:schemeClr>
                <a:prstClr val="white"/>
              </a:duotone>
            </a:blip>
            <a:stretch>
              <a:fillRect/>
            </a:stretch>
          </p:blipFill>
          <p:spPr>
            <a:xfrm>
              <a:off x="11163877" y="5551144"/>
              <a:ext cx="547756" cy="596017"/>
            </a:xfrm>
            <a:prstGeom prst="rect">
              <a:avLst/>
            </a:prstGeom>
          </p:spPr>
        </p:pic>
        <p:pic>
          <p:nvPicPr>
            <p:cNvPr id="42" name="圖片 41">
              <a:extLst>
                <a:ext uri="{FF2B5EF4-FFF2-40B4-BE49-F238E27FC236}">
                  <a16:creationId xmlns:a16="http://schemas.microsoft.com/office/drawing/2014/main" id="{CD3652E3-F6A3-4251-A47A-3D762F61C92F}"/>
                </a:ext>
              </a:extLst>
            </p:cNvPr>
            <p:cNvPicPr>
              <a:picLocks noChangeAspect="1"/>
            </p:cNvPicPr>
            <p:nvPr/>
          </p:nvPicPr>
          <p:blipFill>
            <a:blip r:embed="rId21"/>
            <a:stretch>
              <a:fillRect/>
            </a:stretch>
          </p:blipFill>
          <p:spPr>
            <a:xfrm>
              <a:off x="7873030" y="5597713"/>
              <a:ext cx="758316" cy="471757"/>
            </a:xfrm>
            <a:prstGeom prst="rect">
              <a:avLst/>
            </a:prstGeom>
          </p:spPr>
        </p:pic>
        <p:pic>
          <p:nvPicPr>
            <p:cNvPr id="43" name="圖片 42">
              <a:extLst>
                <a:ext uri="{FF2B5EF4-FFF2-40B4-BE49-F238E27FC236}">
                  <a16:creationId xmlns:a16="http://schemas.microsoft.com/office/drawing/2014/main" id="{25604B73-3656-49D9-A707-EAE43731F269}"/>
                </a:ext>
              </a:extLst>
            </p:cNvPr>
            <p:cNvPicPr>
              <a:picLocks noChangeAspect="1"/>
            </p:cNvPicPr>
            <p:nvPr/>
          </p:nvPicPr>
          <p:blipFill>
            <a:blip r:embed="rId22"/>
            <a:stretch>
              <a:fillRect/>
            </a:stretch>
          </p:blipFill>
          <p:spPr>
            <a:xfrm>
              <a:off x="7454914" y="6157293"/>
              <a:ext cx="1177532" cy="452038"/>
            </a:xfrm>
            <a:prstGeom prst="rect">
              <a:avLst/>
            </a:prstGeom>
          </p:spPr>
        </p:pic>
        <p:pic>
          <p:nvPicPr>
            <p:cNvPr id="44" name="Picture 4" descr="https://blog.shipperswarehouse.com/hs-fs/hubfs/G75%20Logo.jpeg?width=1200&amp;name=G75%20Logo.jpeg">
              <a:extLst>
                <a:ext uri="{FF2B5EF4-FFF2-40B4-BE49-F238E27FC236}">
                  <a16:creationId xmlns:a16="http://schemas.microsoft.com/office/drawing/2014/main" id="{08126F65-20D6-4D72-8F78-3551B4C880D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501742" y="5608363"/>
              <a:ext cx="758316" cy="396852"/>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45" name="Picture 2" descr="https://blog.shipperswarehouse.com/hubfs/g75logo2022horizontal_300dpi.png">
              <a:extLst>
                <a:ext uri="{FF2B5EF4-FFF2-40B4-BE49-F238E27FC236}">
                  <a16:creationId xmlns:a16="http://schemas.microsoft.com/office/drawing/2014/main" id="{C4B49953-7B5D-41EA-BD2C-2801CEF7EFA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316745" y="5580677"/>
              <a:ext cx="799559" cy="487788"/>
            </a:xfrm>
            <a:prstGeom prst="rect">
              <a:avLst/>
            </a:prstGeom>
            <a:noFill/>
            <a:extLst>
              <a:ext uri="{909E8E84-426E-40DD-AFC4-6F175D3DCCD1}">
                <a14:hiddenFill xmlns:a14="http://schemas.microsoft.com/office/drawing/2010/main">
                  <a:solidFill>
                    <a:srgbClr val="FFFFFF"/>
                  </a:solidFill>
                </a14:hiddenFill>
              </a:ext>
            </a:extLst>
          </p:spPr>
        </p:pic>
        <p:pic>
          <p:nvPicPr>
            <p:cNvPr id="46" name="圖片 45">
              <a:extLst>
                <a:ext uri="{FF2B5EF4-FFF2-40B4-BE49-F238E27FC236}">
                  <a16:creationId xmlns:a16="http://schemas.microsoft.com/office/drawing/2014/main" id="{CA93B527-E110-477C-9635-E7B0518C1127}"/>
                </a:ext>
              </a:extLst>
            </p:cNvPr>
            <p:cNvPicPr>
              <a:picLocks noChangeAspect="1"/>
            </p:cNvPicPr>
            <p:nvPr/>
          </p:nvPicPr>
          <p:blipFill>
            <a:blip r:embed="rId25"/>
            <a:stretch>
              <a:fillRect/>
            </a:stretch>
          </p:blipFill>
          <p:spPr>
            <a:xfrm>
              <a:off x="9519372" y="6152142"/>
              <a:ext cx="640836" cy="640836"/>
            </a:xfrm>
            <a:prstGeom prst="rect">
              <a:avLst/>
            </a:prstGeom>
          </p:spPr>
        </p:pic>
        <p:pic>
          <p:nvPicPr>
            <p:cNvPr id="47" name="Picture 8" descr="https://www.portvancouver.com/wp-content/uploads/2015/05/Blue-Circle-Award-Logo-2015-300x300.png">
              <a:extLst>
                <a:ext uri="{FF2B5EF4-FFF2-40B4-BE49-F238E27FC236}">
                  <a16:creationId xmlns:a16="http://schemas.microsoft.com/office/drawing/2014/main" id="{3E0DD7E0-CA10-43FA-BE7D-6A5E855852F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119003" y="6203341"/>
              <a:ext cx="445527" cy="44552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https://encrypted-tbn0.gstatic.com/images?q=tbn:ANd9GcScRGLOQms7rYs7zN0fdWxnB6TxGo2e2TAEOnAUv52412ka95U1rfSGYc_anwnNLcZ_6wE&amp;usqp=CAU">
              <a:extLst>
                <a:ext uri="{FF2B5EF4-FFF2-40B4-BE49-F238E27FC236}">
                  <a16:creationId xmlns:a16="http://schemas.microsoft.com/office/drawing/2014/main" id="{53612F83-D3FB-4B4C-A473-0B74F5696BB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281611" y="6241532"/>
              <a:ext cx="695833" cy="343568"/>
            </a:xfrm>
            <a:prstGeom prst="rect">
              <a:avLst/>
            </a:prstGeom>
            <a:noFill/>
            <a:extLst>
              <a:ext uri="{909E8E84-426E-40DD-AFC4-6F175D3DCCD1}">
                <a14:hiddenFill xmlns:a14="http://schemas.microsoft.com/office/drawing/2010/main">
                  <a:solidFill>
                    <a:srgbClr val="FFFFFF"/>
                  </a:solidFill>
                </a14:hiddenFill>
              </a:ext>
            </a:extLst>
          </p:spPr>
        </p:pic>
        <p:pic>
          <p:nvPicPr>
            <p:cNvPr id="50" name="圖片 49">
              <a:extLst>
                <a:ext uri="{FF2B5EF4-FFF2-40B4-BE49-F238E27FC236}">
                  <a16:creationId xmlns:a16="http://schemas.microsoft.com/office/drawing/2014/main" id="{E5F60D46-F034-4979-9B44-58E2F1D9F31C}"/>
                </a:ext>
              </a:extLst>
            </p:cNvPr>
            <p:cNvPicPr>
              <a:picLocks noChangeAspect="1"/>
            </p:cNvPicPr>
            <p:nvPr/>
          </p:nvPicPr>
          <p:blipFill>
            <a:blip r:embed="rId28"/>
            <a:stretch>
              <a:fillRect/>
            </a:stretch>
          </p:blipFill>
          <p:spPr>
            <a:xfrm>
              <a:off x="6366571" y="5554097"/>
              <a:ext cx="527297" cy="500539"/>
            </a:xfrm>
            <a:prstGeom prst="rect">
              <a:avLst/>
            </a:prstGeom>
          </p:spPr>
        </p:pic>
        <p:pic>
          <p:nvPicPr>
            <p:cNvPr id="51" name="圖片 50">
              <a:extLst>
                <a:ext uri="{FF2B5EF4-FFF2-40B4-BE49-F238E27FC236}">
                  <a16:creationId xmlns:a16="http://schemas.microsoft.com/office/drawing/2014/main" id="{1F319974-3750-4B2E-906F-652D1C09038F}"/>
                </a:ext>
              </a:extLst>
            </p:cNvPr>
            <p:cNvPicPr>
              <a:picLocks noChangeAspect="1"/>
            </p:cNvPicPr>
            <p:nvPr/>
          </p:nvPicPr>
          <p:blipFill>
            <a:blip r:embed="rId29"/>
            <a:stretch>
              <a:fillRect/>
            </a:stretch>
          </p:blipFill>
          <p:spPr>
            <a:xfrm>
              <a:off x="8702883" y="5601923"/>
              <a:ext cx="723201" cy="469293"/>
            </a:xfrm>
            <a:prstGeom prst="rect">
              <a:avLst/>
            </a:prstGeom>
          </p:spPr>
        </p:pic>
        <p:pic>
          <p:nvPicPr>
            <p:cNvPr id="52" name="圖片 51">
              <a:extLst>
                <a:ext uri="{FF2B5EF4-FFF2-40B4-BE49-F238E27FC236}">
                  <a16:creationId xmlns:a16="http://schemas.microsoft.com/office/drawing/2014/main" id="{94DE5411-E18A-4E54-9366-A8610E0370C0}"/>
                </a:ext>
              </a:extLst>
            </p:cNvPr>
            <p:cNvPicPr>
              <a:picLocks noChangeAspect="1"/>
            </p:cNvPicPr>
            <p:nvPr/>
          </p:nvPicPr>
          <p:blipFill>
            <a:blip r:embed="rId30"/>
            <a:stretch>
              <a:fillRect/>
            </a:stretch>
          </p:blipFill>
          <p:spPr>
            <a:xfrm>
              <a:off x="2881616" y="5562208"/>
              <a:ext cx="392092" cy="456333"/>
            </a:xfrm>
            <a:prstGeom prst="rect">
              <a:avLst/>
            </a:prstGeom>
          </p:spPr>
        </p:pic>
        <p:pic>
          <p:nvPicPr>
            <p:cNvPr id="53" name="Picture 4" descr="https://mb.cision.com/Public/20134/logo/b81a37008dbda578_org.png">
              <a:extLst>
                <a:ext uri="{FF2B5EF4-FFF2-40B4-BE49-F238E27FC236}">
                  <a16:creationId xmlns:a16="http://schemas.microsoft.com/office/drawing/2014/main" id="{61BBA3FB-242E-486F-89A0-F57A872E4D0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647352" y="6191378"/>
              <a:ext cx="908405" cy="433976"/>
            </a:xfrm>
            <a:prstGeom prst="rect">
              <a:avLst/>
            </a:prstGeom>
            <a:noFill/>
            <a:extLst>
              <a:ext uri="{909E8E84-426E-40DD-AFC4-6F175D3DCCD1}">
                <a14:hiddenFill xmlns:a14="http://schemas.microsoft.com/office/drawing/2010/main">
                  <a:solidFill>
                    <a:srgbClr val="FFFFFF"/>
                  </a:solidFill>
                </a14:hiddenFill>
              </a:ext>
            </a:extLst>
          </p:spPr>
        </p:pic>
        <p:pic>
          <p:nvPicPr>
            <p:cNvPr id="54" name="圖片 53">
              <a:extLst>
                <a:ext uri="{FF2B5EF4-FFF2-40B4-BE49-F238E27FC236}">
                  <a16:creationId xmlns:a16="http://schemas.microsoft.com/office/drawing/2014/main" id="{28FB8BC5-5873-40EE-93A4-D80A0D56304E}"/>
                </a:ext>
              </a:extLst>
            </p:cNvPr>
            <p:cNvPicPr>
              <a:picLocks noChangeAspect="1"/>
            </p:cNvPicPr>
            <p:nvPr/>
          </p:nvPicPr>
          <p:blipFill>
            <a:blip r:embed="rId32"/>
            <a:stretch>
              <a:fillRect/>
            </a:stretch>
          </p:blipFill>
          <p:spPr>
            <a:xfrm>
              <a:off x="918350" y="6164657"/>
              <a:ext cx="480869" cy="565647"/>
            </a:xfrm>
            <a:prstGeom prst="rect">
              <a:avLst/>
            </a:prstGeom>
          </p:spPr>
        </p:pic>
        <p:pic>
          <p:nvPicPr>
            <p:cNvPr id="55" name="圖片 54">
              <a:extLst>
                <a:ext uri="{FF2B5EF4-FFF2-40B4-BE49-F238E27FC236}">
                  <a16:creationId xmlns:a16="http://schemas.microsoft.com/office/drawing/2014/main" id="{1454956D-EF4F-4D00-A9A0-45BCA1B692D9}"/>
                </a:ext>
              </a:extLst>
            </p:cNvPr>
            <p:cNvPicPr>
              <a:picLocks noChangeAspect="1"/>
            </p:cNvPicPr>
            <p:nvPr/>
          </p:nvPicPr>
          <p:blipFill>
            <a:blip r:embed="rId33"/>
            <a:stretch>
              <a:fillRect/>
            </a:stretch>
          </p:blipFill>
          <p:spPr>
            <a:xfrm>
              <a:off x="1455737" y="6204508"/>
              <a:ext cx="861000" cy="409500"/>
            </a:xfrm>
            <a:prstGeom prst="rect">
              <a:avLst/>
            </a:prstGeom>
          </p:spPr>
        </p:pic>
        <p:pic>
          <p:nvPicPr>
            <p:cNvPr id="56" name="圖片 55">
              <a:extLst>
                <a:ext uri="{FF2B5EF4-FFF2-40B4-BE49-F238E27FC236}">
                  <a16:creationId xmlns:a16="http://schemas.microsoft.com/office/drawing/2014/main" id="{F4E45A40-1460-4C7D-87E0-06F9924BFB47}"/>
                </a:ext>
              </a:extLst>
            </p:cNvPr>
            <p:cNvPicPr>
              <a:picLocks noChangeAspect="1"/>
            </p:cNvPicPr>
            <p:nvPr/>
          </p:nvPicPr>
          <p:blipFill>
            <a:blip r:embed="rId34"/>
            <a:stretch>
              <a:fillRect/>
            </a:stretch>
          </p:blipFill>
          <p:spPr>
            <a:xfrm>
              <a:off x="2373255" y="6189190"/>
              <a:ext cx="936040" cy="424818"/>
            </a:xfrm>
            <a:prstGeom prst="rect">
              <a:avLst/>
            </a:prstGeom>
          </p:spPr>
        </p:pic>
        <p:pic>
          <p:nvPicPr>
            <p:cNvPr id="57" name="圖片 56">
              <a:extLst>
                <a:ext uri="{FF2B5EF4-FFF2-40B4-BE49-F238E27FC236}">
                  <a16:creationId xmlns:a16="http://schemas.microsoft.com/office/drawing/2014/main" id="{9ED9B654-3CAD-4FDA-B7FC-4A691CEE3AAE}"/>
                </a:ext>
              </a:extLst>
            </p:cNvPr>
            <p:cNvPicPr>
              <a:picLocks noChangeAspect="1"/>
            </p:cNvPicPr>
            <p:nvPr/>
          </p:nvPicPr>
          <p:blipFill>
            <a:blip r:embed="rId35"/>
            <a:stretch>
              <a:fillRect/>
            </a:stretch>
          </p:blipFill>
          <p:spPr>
            <a:xfrm>
              <a:off x="4329536" y="6133059"/>
              <a:ext cx="555684" cy="569576"/>
            </a:xfrm>
            <a:prstGeom prst="rect">
              <a:avLst/>
            </a:prstGeom>
          </p:spPr>
        </p:pic>
        <p:pic>
          <p:nvPicPr>
            <p:cNvPr id="58" name="Picture 8" descr="https://www.shiprecyclingtransparency.org/wp-content/uploads/2020/07/SRT_logo_colour_RGB_S_300ppi.png">
              <a:extLst>
                <a:ext uri="{FF2B5EF4-FFF2-40B4-BE49-F238E27FC236}">
                  <a16:creationId xmlns:a16="http://schemas.microsoft.com/office/drawing/2014/main" id="{7339F903-9D99-4FBA-883E-6527DD6E1688}"/>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358896" y="6136781"/>
              <a:ext cx="924435" cy="56957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https://macn.dk/wp-content/uploads/2020/11/logo-MACN.png">
              <a:extLst>
                <a:ext uri="{FF2B5EF4-FFF2-40B4-BE49-F238E27FC236}">
                  <a16:creationId xmlns:a16="http://schemas.microsoft.com/office/drawing/2014/main" id="{CF76DDB8-F388-4202-88FE-F83C7B067524}"/>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961017" y="6259638"/>
              <a:ext cx="1224693" cy="365716"/>
            </a:xfrm>
            <a:prstGeom prst="rect">
              <a:avLst/>
            </a:prstGeom>
            <a:noFill/>
            <a:extLst>
              <a:ext uri="{909E8E84-426E-40DD-AFC4-6F175D3DCCD1}">
                <a14:hiddenFill xmlns:a14="http://schemas.microsoft.com/office/drawing/2010/main">
                  <a:solidFill>
                    <a:srgbClr val="FFFFFF"/>
                  </a:solidFill>
                </a14:hiddenFill>
              </a:ext>
            </a:extLst>
          </p:spPr>
        </p:pic>
        <p:pic>
          <p:nvPicPr>
            <p:cNvPr id="60" name="圖片 59">
              <a:extLst>
                <a:ext uri="{FF2B5EF4-FFF2-40B4-BE49-F238E27FC236}">
                  <a16:creationId xmlns:a16="http://schemas.microsoft.com/office/drawing/2014/main" id="{97FE02CF-9311-48AF-8561-9BCEEDAD2D7E}"/>
                </a:ext>
              </a:extLst>
            </p:cNvPr>
            <p:cNvPicPr>
              <a:picLocks noChangeAspect="1"/>
            </p:cNvPicPr>
            <p:nvPr/>
          </p:nvPicPr>
          <p:blipFill>
            <a:blip r:embed="rId38"/>
            <a:stretch>
              <a:fillRect/>
            </a:stretch>
          </p:blipFill>
          <p:spPr>
            <a:xfrm>
              <a:off x="10603579" y="6259638"/>
              <a:ext cx="599935" cy="343568"/>
            </a:xfrm>
            <a:prstGeom prst="rect">
              <a:avLst/>
            </a:prstGeom>
          </p:spPr>
        </p:pic>
        <p:pic>
          <p:nvPicPr>
            <p:cNvPr id="61" name="圖片 60">
              <a:extLst>
                <a:ext uri="{FF2B5EF4-FFF2-40B4-BE49-F238E27FC236}">
                  <a16:creationId xmlns:a16="http://schemas.microsoft.com/office/drawing/2014/main" id="{DFD8C355-72EC-4A69-ABF5-C07011617553}"/>
                </a:ext>
              </a:extLst>
            </p:cNvPr>
            <p:cNvPicPr>
              <a:picLocks noChangeAspect="1"/>
            </p:cNvPicPr>
            <p:nvPr/>
          </p:nvPicPr>
          <p:blipFill>
            <a:blip r:embed="rId39"/>
            <a:stretch>
              <a:fillRect/>
            </a:stretch>
          </p:blipFill>
          <p:spPr>
            <a:xfrm>
              <a:off x="84530" y="6326801"/>
              <a:ext cx="761780" cy="291519"/>
            </a:xfrm>
            <a:prstGeom prst="rect">
              <a:avLst/>
            </a:prstGeom>
          </p:spPr>
        </p:pic>
      </p:grpSp>
      <p:sp>
        <p:nvSpPr>
          <p:cNvPr id="63" name="文字方塊 62">
            <a:extLst>
              <a:ext uri="{FF2B5EF4-FFF2-40B4-BE49-F238E27FC236}">
                <a16:creationId xmlns:a16="http://schemas.microsoft.com/office/drawing/2014/main" id="{B0B1400B-0C17-41D4-B558-56FE1A0498BB}"/>
              </a:ext>
            </a:extLst>
          </p:cNvPr>
          <p:cNvSpPr txBox="1"/>
          <p:nvPr/>
        </p:nvSpPr>
        <p:spPr>
          <a:xfrm>
            <a:off x="423615" y="3709558"/>
            <a:ext cx="12538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Bahnschrift SemiBold SemiConden" panose="020B0502040204020203" pitchFamily="34" charset="0"/>
                <a:ea typeface="新細明體" panose="02020500000000000000" pitchFamily="18" charset="-120"/>
              </a:rPr>
              <a:t>C</a:t>
            </a:r>
            <a:r>
              <a:rPr kumimoji="0" lang="en-US" altLang="zh-TW" sz="1400" b="0" i="0" u="none" strike="noStrike" kern="1200" cap="none" spc="0" normalizeH="0" baseline="0" noProof="0" dirty="0">
                <a:ln>
                  <a:noFill/>
                </a:ln>
                <a:solidFill>
                  <a:prstClr val="black"/>
                </a:solidFill>
                <a:effectLst/>
                <a:uLnTx/>
                <a:uFillTx/>
                <a:latin typeface="Bahnschrift SemiBold SemiConden" panose="020B0502040204020203" pitchFamily="34" charset="0"/>
                <a:ea typeface="新細明體" panose="02020500000000000000" pitchFamily="18" charset="-120"/>
              </a:rPr>
              <a:t>OMMITMENTS</a:t>
            </a:r>
            <a:endParaRPr kumimoji="0" lang="zh-TW" altLang="en-US" sz="1400" b="0" i="0" u="none" strike="noStrike" kern="1200" cap="none" spc="0" normalizeH="0" baseline="0" noProof="0" dirty="0">
              <a:ln>
                <a:noFill/>
              </a:ln>
              <a:solidFill>
                <a:prstClr val="black"/>
              </a:solidFill>
              <a:effectLst/>
              <a:uLnTx/>
              <a:uFillTx/>
              <a:latin typeface="Bahnschrift SemiBold SemiConden" panose="020B0502040204020203" pitchFamily="34" charset="0"/>
              <a:ea typeface="新細明體" panose="02020500000000000000" pitchFamily="18" charset="-120"/>
            </a:endParaRPr>
          </a:p>
        </p:txBody>
      </p:sp>
      <p:sp>
        <p:nvSpPr>
          <p:cNvPr id="64" name="文字方塊 63">
            <a:extLst>
              <a:ext uri="{FF2B5EF4-FFF2-40B4-BE49-F238E27FC236}">
                <a16:creationId xmlns:a16="http://schemas.microsoft.com/office/drawing/2014/main" id="{0691FC38-0C42-4AEA-B07D-A4B711883FB7}"/>
              </a:ext>
            </a:extLst>
          </p:cNvPr>
          <p:cNvSpPr txBox="1"/>
          <p:nvPr/>
        </p:nvSpPr>
        <p:spPr>
          <a:xfrm>
            <a:off x="456477" y="4421537"/>
            <a:ext cx="11416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Bahnschrift SemiBold SemiConden" panose="020B0502040204020203" pitchFamily="34" charset="0"/>
                <a:ea typeface="新細明體" panose="02020500000000000000" pitchFamily="18" charset="-120"/>
              </a:rPr>
              <a:t>A</a:t>
            </a:r>
            <a:r>
              <a:rPr kumimoji="0" lang="en-US" altLang="zh-TW" sz="1400" b="0" i="0" u="none" strike="noStrike" kern="1200" cap="none" spc="0" normalizeH="0" baseline="0" noProof="0" dirty="0">
                <a:ln>
                  <a:noFill/>
                </a:ln>
                <a:solidFill>
                  <a:prstClr val="black"/>
                </a:solidFill>
                <a:effectLst/>
                <a:uLnTx/>
                <a:uFillTx/>
                <a:latin typeface="Bahnschrift SemiBold SemiConden" panose="020B0502040204020203" pitchFamily="34" charset="0"/>
                <a:ea typeface="新細明體" panose="02020500000000000000" pitchFamily="18" charset="-120"/>
              </a:rPr>
              <a:t>CTION PLAN</a:t>
            </a:r>
            <a:endParaRPr kumimoji="0" lang="zh-TW" altLang="en-US" sz="1400" b="0" i="0" u="none" strike="noStrike" kern="1200" cap="none" spc="0" normalizeH="0" baseline="0" noProof="0" dirty="0">
              <a:ln>
                <a:noFill/>
              </a:ln>
              <a:solidFill>
                <a:prstClr val="black"/>
              </a:solidFill>
              <a:effectLst/>
              <a:uLnTx/>
              <a:uFillTx/>
              <a:latin typeface="Bahnschrift SemiBold SemiConden" panose="020B0502040204020203" pitchFamily="34" charset="0"/>
              <a:ea typeface="新細明體" panose="02020500000000000000" pitchFamily="18" charset="-120"/>
            </a:endParaRPr>
          </a:p>
        </p:txBody>
      </p:sp>
      <p:pic>
        <p:nvPicPr>
          <p:cNvPr id="67" name="圖片 66">
            <a:extLst>
              <a:ext uri="{FF2B5EF4-FFF2-40B4-BE49-F238E27FC236}">
                <a16:creationId xmlns:a16="http://schemas.microsoft.com/office/drawing/2014/main" id="{807C0B6E-B0B7-4164-A701-2CFF6D199DAF}"/>
              </a:ext>
            </a:extLst>
          </p:cNvPr>
          <p:cNvPicPr>
            <a:picLocks noChangeAspect="1"/>
          </p:cNvPicPr>
          <p:nvPr/>
        </p:nvPicPr>
        <p:blipFill>
          <a:blip r:embed="rId40"/>
          <a:stretch>
            <a:fillRect/>
          </a:stretch>
        </p:blipFill>
        <p:spPr>
          <a:xfrm>
            <a:off x="4685170" y="3564427"/>
            <a:ext cx="523876" cy="288511"/>
          </a:xfrm>
          <a:prstGeom prst="rect">
            <a:avLst/>
          </a:prstGeom>
        </p:spPr>
      </p:pic>
      <p:pic>
        <p:nvPicPr>
          <p:cNvPr id="68" name="圖片 67">
            <a:extLst>
              <a:ext uri="{FF2B5EF4-FFF2-40B4-BE49-F238E27FC236}">
                <a16:creationId xmlns:a16="http://schemas.microsoft.com/office/drawing/2014/main" id="{0DDEABFE-4B49-488C-8EF6-0709BD7A9436}"/>
              </a:ext>
            </a:extLst>
          </p:cNvPr>
          <p:cNvPicPr>
            <a:picLocks noChangeAspect="1"/>
          </p:cNvPicPr>
          <p:nvPr/>
        </p:nvPicPr>
        <p:blipFill>
          <a:blip r:embed="rId41"/>
          <a:stretch>
            <a:fillRect/>
          </a:stretch>
        </p:blipFill>
        <p:spPr>
          <a:xfrm>
            <a:off x="5219751" y="3568119"/>
            <a:ext cx="442889" cy="273786"/>
          </a:xfrm>
          <a:prstGeom prst="rect">
            <a:avLst/>
          </a:prstGeom>
        </p:spPr>
      </p:pic>
      <p:sp>
        <p:nvSpPr>
          <p:cNvPr id="69" name="橢圓 68">
            <a:extLst>
              <a:ext uri="{FF2B5EF4-FFF2-40B4-BE49-F238E27FC236}">
                <a16:creationId xmlns:a16="http://schemas.microsoft.com/office/drawing/2014/main" id="{A2B88E37-A28D-47CB-ADB3-54412F393C97}"/>
              </a:ext>
            </a:extLst>
          </p:cNvPr>
          <p:cNvSpPr/>
          <p:nvPr/>
        </p:nvSpPr>
        <p:spPr>
          <a:xfrm>
            <a:off x="4922121" y="3856151"/>
            <a:ext cx="144000" cy="144000"/>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Bahnschrift SemiBold SemiConden" panose="020B0502040204020203" pitchFamily="34" charset="0"/>
              <a:ea typeface="新細明體" panose="02020500000000000000" pitchFamily="18" charset="-120"/>
            </a:endParaRPr>
          </a:p>
        </p:txBody>
      </p:sp>
      <p:sp>
        <p:nvSpPr>
          <p:cNvPr id="70" name="橢圓 69">
            <a:extLst>
              <a:ext uri="{FF2B5EF4-FFF2-40B4-BE49-F238E27FC236}">
                <a16:creationId xmlns:a16="http://schemas.microsoft.com/office/drawing/2014/main" id="{800FF0CC-E2A9-4090-A920-ECCC79549563}"/>
              </a:ext>
            </a:extLst>
          </p:cNvPr>
          <p:cNvSpPr/>
          <p:nvPr/>
        </p:nvSpPr>
        <p:spPr>
          <a:xfrm>
            <a:off x="5426859" y="3857549"/>
            <a:ext cx="144000" cy="144000"/>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Bahnschrift SemiBold SemiConden" panose="020B0502040204020203" pitchFamily="34" charset="0"/>
              <a:ea typeface="新細明體" panose="02020500000000000000" pitchFamily="18" charset="-120"/>
            </a:endParaRPr>
          </a:p>
        </p:txBody>
      </p:sp>
      <p:pic>
        <p:nvPicPr>
          <p:cNvPr id="71" name="圖片 70">
            <a:extLst>
              <a:ext uri="{FF2B5EF4-FFF2-40B4-BE49-F238E27FC236}">
                <a16:creationId xmlns:a16="http://schemas.microsoft.com/office/drawing/2014/main" id="{8A54CB09-A2BF-4FBD-AF97-7EAC1465DD70}"/>
              </a:ext>
            </a:extLst>
          </p:cNvPr>
          <p:cNvPicPr>
            <a:picLocks noChangeAspect="1"/>
          </p:cNvPicPr>
          <p:nvPr/>
        </p:nvPicPr>
        <p:blipFill>
          <a:blip r:embed="rId42">
            <a:extLst>
              <a:ext uri="{BEBA8EAE-BF5A-486C-A8C5-ECC9F3942E4B}">
                <a14:imgProps xmlns:a14="http://schemas.microsoft.com/office/drawing/2010/main">
                  <a14:imgLayer r:embed="rId43">
                    <a14:imgEffect>
                      <a14:backgroundRemoval t="8273" b="90511" l="9455" r="92000">
                        <a14:foregroundMark x1="50909" y1="8273" x2="50909" y2="8273"/>
                        <a14:foregroundMark x1="12000" y1="54015" x2="22909" y2="78345"/>
                        <a14:foregroundMark x1="89818" y1="51338" x2="94909" y2="63017"/>
                        <a14:foregroundMark x1="94909" y1="63017" x2="92000" y2="75912"/>
                        <a14:foregroundMark x1="92000" y1="75912" x2="81455" y2="76642"/>
                        <a14:foregroundMark x1="42909" y1="90268" x2="62909" y2="90511"/>
                        <a14:foregroundMark x1="62909" y1="90511" x2="63636" y2="89781"/>
                        <a14:foregroundMark x1="18909" y1="59367" x2="85818" y2="68856"/>
                        <a14:foregroundMark x1="18182" y1="55961" x2="74545" y2="63260"/>
                        <a14:foregroundMark x1="30545" y1="67153" x2="75636" y2="64720"/>
                      </a14:backgroundRemoval>
                    </a14:imgEffect>
                  </a14:imgLayer>
                </a14:imgProps>
              </a:ext>
            </a:extLst>
          </a:blip>
          <a:stretch>
            <a:fillRect/>
          </a:stretch>
        </p:blipFill>
        <p:spPr>
          <a:xfrm>
            <a:off x="4275697" y="4364673"/>
            <a:ext cx="339452" cy="507326"/>
          </a:xfrm>
          <a:prstGeom prst="rect">
            <a:avLst/>
          </a:prstGeom>
        </p:spPr>
      </p:pic>
      <p:pic>
        <p:nvPicPr>
          <p:cNvPr id="72" name="圖片 71">
            <a:extLst>
              <a:ext uri="{FF2B5EF4-FFF2-40B4-BE49-F238E27FC236}">
                <a16:creationId xmlns:a16="http://schemas.microsoft.com/office/drawing/2014/main" id="{8FB03FD9-464C-4529-9428-0D1EDE31050F}"/>
              </a:ext>
            </a:extLst>
          </p:cNvPr>
          <p:cNvPicPr>
            <a:picLocks noChangeAspect="1"/>
          </p:cNvPicPr>
          <p:nvPr/>
        </p:nvPicPr>
        <p:blipFill>
          <a:blip r:embed="rId44"/>
          <a:stretch>
            <a:fillRect/>
          </a:stretch>
        </p:blipFill>
        <p:spPr>
          <a:xfrm>
            <a:off x="4811807" y="4438954"/>
            <a:ext cx="384062" cy="384062"/>
          </a:xfrm>
          <a:prstGeom prst="rect">
            <a:avLst/>
          </a:prstGeom>
        </p:spPr>
      </p:pic>
      <p:pic>
        <p:nvPicPr>
          <p:cNvPr id="73" name="圖片 72">
            <a:extLst>
              <a:ext uri="{FF2B5EF4-FFF2-40B4-BE49-F238E27FC236}">
                <a16:creationId xmlns:a16="http://schemas.microsoft.com/office/drawing/2014/main" id="{EE89FA2F-C931-4220-92E9-0CFAA762AD6A}"/>
              </a:ext>
            </a:extLst>
          </p:cNvPr>
          <p:cNvPicPr>
            <a:picLocks noChangeAspect="1"/>
          </p:cNvPicPr>
          <p:nvPr/>
        </p:nvPicPr>
        <p:blipFill>
          <a:blip r:embed="rId45">
            <a:extLst>
              <a:ext uri="{BEBA8EAE-BF5A-486C-A8C5-ECC9F3942E4B}">
                <a14:imgProps xmlns:a14="http://schemas.microsoft.com/office/drawing/2010/main">
                  <a14:imgLayer r:embed="rId46">
                    <a14:imgEffect>
                      <a14:backgroundRemoval t="9910" b="89640" l="6977" r="89826">
                        <a14:foregroundMark x1="6977" y1="20721" x2="6977" y2="20721"/>
                        <a14:foregroundMark x1="13953" y1="12613" x2="13953" y2="12613"/>
                        <a14:foregroundMark x1="17733" y1="11712" x2="17733" y2="11712"/>
                      </a14:backgroundRemoval>
                    </a14:imgEffect>
                  </a14:imgLayer>
                </a14:imgProps>
              </a:ext>
            </a:extLst>
          </a:blip>
          <a:stretch>
            <a:fillRect/>
          </a:stretch>
        </p:blipFill>
        <p:spPr>
          <a:xfrm>
            <a:off x="5368890" y="4367667"/>
            <a:ext cx="817177" cy="527364"/>
          </a:xfrm>
          <a:prstGeom prst="rect">
            <a:avLst/>
          </a:prstGeom>
        </p:spPr>
      </p:pic>
      <p:sp>
        <p:nvSpPr>
          <p:cNvPr id="74" name="文字方塊 73">
            <a:extLst>
              <a:ext uri="{FF2B5EF4-FFF2-40B4-BE49-F238E27FC236}">
                <a16:creationId xmlns:a16="http://schemas.microsoft.com/office/drawing/2014/main" id="{45E513A3-6407-40FC-8755-DC1BC9882FA7}"/>
              </a:ext>
            </a:extLst>
          </p:cNvPr>
          <p:cNvSpPr txBox="1"/>
          <p:nvPr/>
        </p:nvSpPr>
        <p:spPr>
          <a:xfrm>
            <a:off x="5333285" y="4872902"/>
            <a:ext cx="88838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1200" cap="none" spc="0" normalizeH="0" baseline="0" noProof="0" dirty="0">
                <a:ln>
                  <a:noFill/>
                </a:ln>
                <a:solidFill>
                  <a:srgbClr val="E7E6E6">
                    <a:lumMod val="50000"/>
                  </a:srgbClr>
                </a:solidFill>
                <a:effectLst/>
                <a:uLnTx/>
                <a:uFillTx/>
                <a:latin typeface="Calibri" panose="020F0502020204030204"/>
                <a:ea typeface="新細明體" panose="02020500000000000000" pitchFamily="18" charset="-120"/>
                <a:cs typeface="+mn-cs"/>
              </a:rPr>
              <a:t>Dual-Fuel Engine</a:t>
            </a:r>
          </a:p>
        </p:txBody>
      </p:sp>
      <p:pic>
        <p:nvPicPr>
          <p:cNvPr id="75" name="圖片 74">
            <a:extLst>
              <a:ext uri="{FF2B5EF4-FFF2-40B4-BE49-F238E27FC236}">
                <a16:creationId xmlns:a16="http://schemas.microsoft.com/office/drawing/2014/main" id="{F3C91ED9-0463-42F8-8140-235158E23774}"/>
              </a:ext>
            </a:extLst>
          </p:cNvPr>
          <p:cNvPicPr>
            <a:picLocks noChangeAspect="1"/>
          </p:cNvPicPr>
          <p:nvPr/>
        </p:nvPicPr>
        <p:blipFill>
          <a:blip r:embed="rId47"/>
          <a:stretch>
            <a:fillRect/>
          </a:stretch>
        </p:blipFill>
        <p:spPr>
          <a:xfrm>
            <a:off x="8337706" y="4466945"/>
            <a:ext cx="417496" cy="410973"/>
          </a:xfrm>
          <a:prstGeom prst="rect">
            <a:avLst/>
          </a:prstGeom>
        </p:spPr>
      </p:pic>
      <p:sp>
        <p:nvSpPr>
          <p:cNvPr id="76" name="文字方塊 75">
            <a:extLst>
              <a:ext uri="{FF2B5EF4-FFF2-40B4-BE49-F238E27FC236}">
                <a16:creationId xmlns:a16="http://schemas.microsoft.com/office/drawing/2014/main" id="{C34B23C1-C11C-4369-AA53-F4E9AA19979E}"/>
              </a:ext>
            </a:extLst>
          </p:cNvPr>
          <p:cNvSpPr txBox="1"/>
          <p:nvPr/>
        </p:nvSpPr>
        <p:spPr>
          <a:xfrm>
            <a:off x="8034961" y="4837194"/>
            <a:ext cx="115127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1200" cap="none" spc="0" normalizeH="0" baseline="0" noProof="0" dirty="0">
                <a:ln>
                  <a:noFill/>
                </a:ln>
                <a:solidFill>
                  <a:srgbClr val="E7E6E6">
                    <a:lumMod val="50000"/>
                  </a:srgbClr>
                </a:solidFill>
                <a:effectLst/>
                <a:uLnTx/>
                <a:uFillTx/>
                <a:latin typeface="Calibri" panose="020F0502020204030204"/>
                <a:ea typeface="新細明體" panose="02020500000000000000" pitchFamily="18" charset="-120"/>
                <a:cs typeface="+mn-cs"/>
              </a:rPr>
              <a:t>Alternative Fuel Engine</a:t>
            </a:r>
          </a:p>
        </p:txBody>
      </p:sp>
      <p:sp>
        <p:nvSpPr>
          <p:cNvPr id="77" name="文字方塊 76">
            <a:extLst>
              <a:ext uri="{FF2B5EF4-FFF2-40B4-BE49-F238E27FC236}">
                <a16:creationId xmlns:a16="http://schemas.microsoft.com/office/drawing/2014/main" id="{CCAA4B74-3C83-464D-B3D6-17F667880575}"/>
              </a:ext>
            </a:extLst>
          </p:cNvPr>
          <p:cNvSpPr txBox="1"/>
          <p:nvPr/>
        </p:nvSpPr>
        <p:spPr>
          <a:xfrm>
            <a:off x="427230" y="4911048"/>
            <a:ext cx="12955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Bahnschrift SemiBold SemiConden" panose="020B0502040204020203" pitchFamily="34" charset="0"/>
                <a:ea typeface="新細明體" panose="02020500000000000000" pitchFamily="18" charset="-120"/>
              </a:rPr>
              <a:t>P</a:t>
            </a:r>
            <a:r>
              <a:rPr kumimoji="0" lang="en-US" altLang="zh-TW" sz="1400" b="0" i="0" u="none" strike="noStrike" kern="1200" cap="none" spc="0" normalizeH="0" baseline="0" noProof="0" dirty="0">
                <a:ln>
                  <a:noFill/>
                </a:ln>
                <a:solidFill>
                  <a:prstClr val="black"/>
                </a:solidFill>
                <a:effectLst/>
                <a:uLnTx/>
                <a:uFillTx/>
                <a:latin typeface="Bahnschrift SemiBold SemiConden" panose="020B0502040204020203" pitchFamily="34" charset="0"/>
                <a:ea typeface="新細明體" panose="02020500000000000000" pitchFamily="18" charset="-120"/>
              </a:rPr>
              <a:t>ARTICIPATION </a:t>
            </a:r>
            <a:endParaRPr kumimoji="0" lang="zh-TW" altLang="en-US" sz="1400" b="0" i="0" u="none" strike="noStrike" kern="1200" cap="none" spc="0" normalizeH="0" baseline="0" noProof="0" dirty="0">
              <a:ln>
                <a:noFill/>
              </a:ln>
              <a:solidFill>
                <a:prstClr val="black"/>
              </a:solidFill>
              <a:effectLst/>
              <a:uLnTx/>
              <a:uFillTx/>
              <a:latin typeface="Bahnschrift SemiBold SemiConden" panose="020B0502040204020203" pitchFamily="34" charset="0"/>
              <a:ea typeface="新細明體" panose="02020500000000000000" pitchFamily="18" charset="-120"/>
            </a:endParaRPr>
          </a:p>
        </p:txBody>
      </p:sp>
      <p:pic>
        <p:nvPicPr>
          <p:cNvPr id="4" name="圖片 3">
            <a:extLst>
              <a:ext uri="{FF2B5EF4-FFF2-40B4-BE49-F238E27FC236}">
                <a16:creationId xmlns:a16="http://schemas.microsoft.com/office/drawing/2014/main" id="{802FB751-BFED-4A54-968D-68730AC56C96}"/>
              </a:ext>
            </a:extLst>
          </p:cNvPr>
          <p:cNvPicPr>
            <a:picLocks noChangeAspect="1"/>
          </p:cNvPicPr>
          <p:nvPr/>
        </p:nvPicPr>
        <p:blipFill>
          <a:blip r:embed="rId48">
            <a:extLst>
              <a:ext uri="{BEBA8EAE-BF5A-486C-A8C5-ECC9F3942E4B}">
                <a14:imgProps xmlns:a14="http://schemas.microsoft.com/office/drawing/2010/main">
                  <a14:imgLayer r:embed="rId49">
                    <a14:imgEffect>
                      <a14:artisticGlowEdges/>
                    </a14:imgEffect>
                  </a14:imgLayer>
                </a14:imgProps>
              </a:ext>
            </a:extLst>
          </a:blip>
          <a:stretch>
            <a:fillRect/>
          </a:stretch>
        </p:blipFill>
        <p:spPr>
          <a:xfrm>
            <a:off x="2561073" y="4452134"/>
            <a:ext cx="437723" cy="408542"/>
          </a:xfrm>
          <a:prstGeom prst="rect">
            <a:avLst/>
          </a:prstGeom>
        </p:spPr>
      </p:pic>
      <p:sp>
        <p:nvSpPr>
          <p:cNvPr id="65" name="文字方塊 64">
            <a:extLst>
              <a:ext uri="{FF2B5EF4-FFF2-40B4-BE49-F238E27FC236}">
                <a16:creationId xmlns:a16="http://schemas.microsoft.com/office/drawing/2014/main" id="{A256482B-A33F-4FE2-A2DB-56A9447E3366}"/>
              </a:ext>
            </a:extLst>
          </p:cNvPr>
          <p:cNvSpPr txBox="1"/>
          <p:nvPr/>
        </p:nvSpPr>
        <p:spPr>
          <a:xfrm>
            <a:off x="2467527" y="4870426"/>
            <a:ext cx="143661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1200" cap="none" spc="0" normalizeH="0" baseline="0" noProof="0" dirty="0">
                <a:ln>
                  <a:noFill/>
                </a:ln>
                <a:solidFill>
                  <a:srgbClr val="E7E6E6">
                    <a:lumMod val="50000"/>
                  </a:srgbClr>
                </a:solidFill>
                <a:effectLst/>
                <a:uLnTx/>
                <a:uFillTx/>
                <a:latin typeface="Bahnschrift SemiBold SemiConden" panose="020B0502040204020203" pitchFamily="34" charset="0"/>
                <a:ea typeface="新細明體" panose="02020500000000000000" pitchFamily="18" charset="-120"/>
              </a:rPr>
              <a:t>EEDI Phase II &amp; III improvement</a:t>
            </a:r>
          </a:p>
        </p:txBody>
      </p:sp>
      <p:sp>
        <p:nvSpPr>
          <p:cNvPr id="2" name="文字方塊 1">
            <a:extLst>
              <a:ext uri="{FF2B5EF4-FFF2-40B4-BE49-F238E27FC236}">
                <a16:creationId xmlns:a16="http://schemas.microsoft.com/office/drawing/2014/main" id="{5F29CFD3-8132-4F97-AB06-23AE7A93BA93}"/>
              </a:ext>
            </a:extLst>
          </p:cNvPr>
          <p:cNvSpPr txBox="1"/>
          <p:nvPr/>
        </p:nvSpPr>
        <p:spPr>
          <a:xfrm>
            <a:off x="4720169" y="1945429"/>
            <a:ext cx="11512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9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Reduced 68.50%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9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compared with 2008</a:t>
            </a:r>
            <a:endParaRPr kumimoji="0" lang="zh-TW" altLang="en-US" sz="9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 name="左大括弧 2">
            <a:extLst>
              <a:ext uri="{FF2B5EF4-FFF2-40B4-BE49-F238E27FC236}">
                <a16:creationId xmlns:a16="http://schemas.microsoft.com/office/drawing/2014/main" id="{F7428DAA-226C-4568-ADB1-CDC112D1054C}"/>
              </a:ext>
            </a:extLst>
          </p:cNvPr>
          <p:cNvSpPr/>
          <p:nvPr/>
        </p:nvSpPr>
        <p:spPr>
          <a:xfrm rot="5400000">
            <a:off x="4876795" y="3499013"/>
            <a:ext cx="235028" cy="1376751"/>
          </a:xfrm>
          <a:prstGeom prst="leftBrace">
            <a:avLst>
              <a:gd name="adj1" fmla="val 78040"/>
              <a:gd name="adj2" fmla="val 50000"/>
            </a:avLst>
          </a:prstGeom>
          <a:ln>
            <a:solidFill>
              <a:srgbClr val="009E9A"/>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Bahnschrift SemiBold SemiConden" panose="020B0502040204020203" pitchFamily="34" charset="0"/>
              <a:ea typeface="新細明體" panose="02020500000000000000" pitchFamily="18" charset="-120"/>
            </a:endParaRPr>
          </a:p>
        </p:txBody>
      </p:sp>
      <p:sp>
        <p:nvSpPr>
          <p:cNvPr id="10" name="文字方塊 9">
            <a:extLst>
              <a:ext uri="{FF2B5EF4-FFF2-40B4-BE49-F238E27FC236}">
                <a16:creationId xmlns:a16="http://schemas.microsoft.com/office/drawing/2014/main" id="{3E9CCA03-6D96-4AA9-B8C0-BE2D861E59C0}"/>
              </a:ext>
            </a:extLst>
          </p:cNvPr>
          <p:cNvSpPr txBox="1"/>
          <p:nvPr/>
        </p:nvSpPr>
        <p:spPr>
          <a:xfrm>
            <a:off x="5315823" y="2466281"/>
            <a:ext cx="426384" cy="215444"/>
          </a:xfrm>
          <a:prstGeom prst="rect">
            <a:avLst/>
          </a:prstGeom>
          <a:noFill/>
        </p:spPr>
        <p:txBody>
          <a:bodyPr wrap="square" rtlCol="0">
            <a:spAutoFit/>
          </a:bodyPr>
          <a:lstStyle/>
          <a:p>
            <a:r>
              <a:rPr lang="en-US" altLang="zh-TW" sz="800" dirty="0"/>
              <a:t>31.50</a:t>
            </a:r>
            <a:endParaRPr lang="zh-TW" altLang="en-US" sz="800" dirty="0"/>
          </a:p>
        </p:txBody>
      </p:sp>
      <p:sp>
        <p:nvSpPr>
          <p:cNvPr id="11" name="投影片編號版面配置區 1">
            <a:extLst>
              <a:ext uri="{FF2B5EF4-FFF2-40B4-BE49-F238E27FC236}">
                <a16:creationId xmlns:a16="http://schemas.microsoft.com/office/drawing/2014/main" id="{CD904AF8-77C3-12DF-EA03-A6300C50496F}"/>
              </a:ext>
            </a:extLst>
          </p:cNvPr>
          <p:cNvSpPr>
            <a:spLocks noGrp="1"/>
          </p:cNvSpPr>
          <p:nvPr>
            <p:ph type="sldNum" sz="quarter" idx="12"/>
          </p:nvPr>
        </p:nvSpPr>
        <p:spPr>
          <a:xfrm>
            <a:off x="8610600" y="6356350"/>
            <a:ext cx="2743200" cy="365125"/>
          </a:xfrm>
        </p:spPr>
        <p:txBody>
          <a:bodyPr/>
          <a:lstStyle/>
          <a:p>
            <a:fld id="{D797EE72-3C49-4BAA-B414-ED607141EC72}" type="slidenum">
              <a:rPr lang="zh-TW" altLang="en-US" smtClean="0"/>
              <a:t>9</a:t>
            </a:fld>
            <a:endParaRPr lang="zh-TW" altLang="en-US" dirty="0"/>
          </a:p>
        </p:txBody>
      </p:sp>
      <p:pic>
        <p:nvPicPr>
          <p:cNvPr id="13" name="Picture 2" descr="File:GHG Protocol Logo.svg - Wikimedia Commons">
            <a:extLst>
              <a:ext uri="{FF2B5EF4-FFF2-40B4-BE49-F238E27FC236}">
                <a16:creationId xmlns:a16="http://schemas.microsoft.com/office/drawing/2014/main" id="{2A641A40-7CF4-0BB6-3087-7EB2AA3FC613}"/>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0900610" y="617718"/>
            <a:ext cx="965213" cy="2684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圖片 13">
            <a:extLst>
              <a:ext uri="{FF2B5EF4-FFF2-40B4-BE49-F238E27FC236}">
                <a16:creationId xmlns:a16="http://schemas.microsoft.com/office/drawing/2014/main" id="{EE9306D3-1305-4C6C-DC81-9782596248AD}"/>
              </a:ext>
            </a:extLst>
          </p:cNvPr>
          <p:cNvPicPr>
            <a:picLocks noChangeAspect="1"/>
          </p:cNvPicPr>
          <p:nvPr/>
        </p:nvPicPr>
        <p:blipFill>
          <a:blip r:embed="rId51"/>
          <a:stretch>
            <a:fillRect/>
          </a:stretch>
        </p:blipFill>
        <p:spPr>
          <a:xfrm>
            <a:off x="10364498" y="629555"/>
            <a:ext cx="486966" cy="270190"/>
          </a:xfrm>
          <a:prstGeom prst="rect">
            <a:avLst/>
          </a:prstGeom>
        </p:spPr>
      </p:pic>
      <p:pic>
        <p:nvPicPr>
          <p:cNvPr id="2050" name="Picture 2">
            <a:extLst>
              <a:ext uri="{FF2B5EF4-FFF2-40B4-BE49-F238E27FC236}">
                <a16:creationId xmlns:a16="http://schemas.microsoft.com/office/drawing/2014/main" id="{9514F093-AFD9-0AB9-8E7D-2A0D5CD53D1D}"/>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570754" y="5318914"/>
            <a:ext cx="775017" cy="546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3850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661</TotalTime>
  <Words>2061</Words>
  <Application>Microsoft Office PowerPoint</Application>
  <PresentationFormat>寬螢幕</PresentationFormat>
  <Paragraphs>430</Paragraphs>
  <Slides>24</Slides>
  <Notes>19</Notes>
  <HiddenSlides>0</HiddenSlides>
  <MMClips>0</MMClips>
  <ScaleCrop>false</ScaleCrop>
  <HeadingPairs>
    <vt:vector size="8" baseType="variant">
      <vt:variant>
        <vt:lpstr>使用字型</vt:lpstr>
      </vt:variant>
      <vt:variant>
        <vt:i4>13</vt:i4>
      </vt:variant>
      <vt:variant>
        <vt:lpstr>佈景主題</vt:lpstr>
      </vt:variant>
      <vt:variant>
        <vt:i4>1</vt:i4>
      </vt:variant>
      <vt:variant>
        <vt:lpstr>內嵌 OLE 伺服程式</vt:lpstr>
      </vt:variant>
      <vt:variant>
        <vt:i4>1</vt:i4>
      </vt:variant>
      <vt:variant>
        <vt:lpstr>投影片標題</vt:lpstr>
      </vt:variant>
      <vt:variant>
        <vt:i4>24</vt:i4>
      </vt:variant>
    </vt:vector>
  </HeadingPairs>
  <TitlesOfParts>
    <vt:vector size="39" baseType="lpstr">
      <vt:lpstr>微軟正黑體</vt:lpstr>
      <vt:lpstr>Aharoni</vt:lpstr>
      <vt:lpstr>Aptos</vt:lpstr>
      <vt:lpstr>Aptos Display</vt:lpstr>
      <vt:lpstr>Arial</vt:lpstr>
      <vt:lpstr>Bahnschrift Light Condensed</vt:lpstr>
      <vt:lpstr>Bahnschrift SemiBold Condensed</vt:lpstr>
      <vt:lpstr>Bahnschrift SemiBold SemiConden</vt:lpstr>
      <vt:lpstr>Bahnschrift SemiCondensed</vt:lpstr>
      <vt:lpstr>Calibri</vt:lpstr>
      <vt:lpstr>Trebuchet MS</vt:lpstr>
      <vt:lpstr>Vijaya</vt:lpstr>
      <vt:lpstr>Wingdings</vt:lpstr>
      <vt:lpstr>Office 佈景主題</vt:lpstr>
      <vt:lpstr>Diapositive think-cell</vt:lpstr>
      <vt:lpstr>PowerPoint 簡報</vt:lpstr>
      <vt:lpstr>PowerPoint 簡報</vt:lpstr>
      <vt:lpstr>PowerPoint 簡報</vt:lpstr>
      <vt:lpstr>PowerPoint 簡報</vt:lpstr>
      <vt:lpstr>PowerPoint 簡報</vt:lpstr>
      <vt:lpstr>PowerPoint 簡報</vt:lpstr>
      <vt:lpstr>PowerPoint 簡報</vt:lpstr>
      <vt:lpstr>Top 10 Carrier  Green Vessel Order Book and Percentage </vt:lpstr>
      <vt:lpstr>PowerPoint 簡報</vt:lpstr>
      <vt:lpstr>PowerPoint 簡報</vt:lpstr>
      <vt:lpstr>PowerPoint 簡報</vt:lpstr>
      <vt:lpstr>PowerPoint 簡報</vt:lpstr>
      <vt:lpstr>PowerPoint 簡報</vt:lpstr>
      <vt:lpstr>PowerPoint 簡報</vt:lpstr>
      <vt:lpstr>PowerPoint 簡報</vt:lpstr>
      <vt:lpstr>PowerPoint 簡報</vt:lpstr>
      <vt:lpstr>TOP 10 Carriers- online spot quote/booking platform</vt:lpstr>
      <vt:lpstr>PowerPoint 簡報</vt:lpstr>
      <vt:lpstr>PowerPoint 簡報</vt:lpstr>
      <vt:lpstr>PowerPoint 簡報</vt:lpstr>
      <vt:lpstr>PowerPoint 簡報</vt:lpstr>
      <vt:lpstr>PowerPoint 簡報</vt:lpstr>
      <vt:lpstr>PowerPoint 簡報</vt:lpstr>
      <vt:lpstr>PowerPoint 簡報</vt:lpstr>
    </vt:vector>
  </TitlesOfParts>
  <Company>EVERGREEN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293740</dc:creator>
  <cp:lastModifiedBy>CHIA-YEN CHANG(BRAD)</cp:lastModifiedBy>
  <cp:revision>99</cp:revision>
  <dcterms:created xsi:type="dcterms:W3CDTF">2025-02-11T06:44:16Z</dcterms:created>
  <dcterms:modified xsi:type="dcterms:W3CDTF">2025-02-25T13:02:39Z</dcterms:modified>
</cp:coreProperties>
</file>