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9"/>
  </p:notesMasterIdLst>
  <p:sldIdLst>
    <p:sldId id="513" r:id="rId2"/>
    <p:sldId id="533" r:id="rId3"/>
    <p:sldId id="393" r:id="rId4"/>
    <p:sldId id="515" r:id="rId5"/>
    <p:sldId id="516" r:id="rId6"/>
    <p:sldId id="886" r:id="rId7"/>
    <p:sldId id="887" r:id="rId8"/>
    <p:sldId id="888" r:id="rId9"/>
    <p:sldId id="889" r:id="rId10"/>
    <p:sldId id="890" r:id="rId11"/>
    <p:sldId id="396" r:id="rId12"/>
    <p:sldId id="891" r:id="rId13"/>
    <p:sldId id="542" r:id="rId14"/>
    <p:sldId id="541" r:id="rId15"/>
    <p:sldId id="892" r:id="rId16"/>
    <p:sldId id="539" r:id="rId17"/>
    <p:sldId id="544" r:id="rId18"/>
    <p:sldId id="537" r:id="rId19"/>
    <p:sldId id="270" r:id="rId20"/>
    <p:sldId id="271" r:id="rId21"/>
    <p:sldId id="399" r:id="rId22"/>
    <p:sldId id="546" r:id="rId23"/>
    <p:sldId id="547" r:id="rId24"/>
    <p:sldId id="561" r:id="rId25"/>
    <p:sldId id="562" r:id="rId26"/>
    <p:sldId id="880" r:id="rId27"/>
    <p:sldId id="881" r:id="rId28"/>
    <p:sldId id="882" r:id="rId29"/>
    <p:sldId id="553" r:id="rId30"/>
    <p:sldId id="403" r:id="rId31"/>
    <p:sldId id="554" r:id="rId32"/>
    <p:sldId id="555" r:id="rId33"/>
    <p:sldId id="563" r:id="rId34"/>
    <p:sldId id="883" r:id="rId35"/>
    <p:sldId id="884" r:id="rId36"/>
    <p:sldId id="885" r:id="rId37"/>
    <p:sldId id="514" r:id="rId3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513"/>
            <p14:sldId id="533"/>
            <p14:sldId id="393"/>
            <p14:sldId id="515"/>
            <p14:sldId id="516"/>
            <p14:sldId id="886"/>
            <p14:sldId id="887"/>
            <p14:sldId id="888"/>
            <p14:sldId id="889"/>
            <p14:sldId id="890"/>
            <p14:sldId id="396"/>
            <p14:sldId id="891"/>
            <p14:sldId id="542"/>
            <p14:sldId id="541"/>
            <p14:sldId id="892"/>
            <p14:sldId id="539"/>
            <p14:sldId id="544"/>
            <p14:sldId id="537"/>
            <p14:sldId id="270"/>
            <p14:sldId id="271"/>
            <p14:sldId id="399"/>
            <p14:sldId id="546"/>
            <p14:sldId id="547"/>
            <p14:sldId id="561"/>
            <p14:sldId id="562"/>
            <p14:sldId id="880"/>
            <p14:sldId id="881"/>
            <p14:sldId id="882"/>
            <p14:sldId id="553"/>
            <p14:sldId id="403"/>
            <p14:sldId id="554"/>
            <p14:sldId id="555"/>
            <p14:sldId id="563"/>
            <p14:sldId id="883"/>
            <p14:sldId id="884"/>
            <p14:sldId id="885"/>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912" autoAdjust="0"/>
  </p:normalViewPr>
  <p:slideViewPr>
    <p:cSldViewPr>
      <p:cViewPr varScale="1">
        <p:scale>
          <a:sx n="147" d="100"/>
          <a:sy n="147" d="100"/>
        </p:scale>
        <p:origin x="54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307174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13</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6A8BA-6A6C-CE7B-1943-4D603A313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DDE96-6AEC-3855-B139-AA7D29357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C77B9-AC37-B9A4-888A-4B713A8C8DFC}"/>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4359E38A-7B4E-8195-8C9B-D32C726E1C7C}"/>
              </a:ext>
            </a:extLst>
          </p:cNvPr>
          <p:cNvSpPr>
            <a:spLocks noGrp="1"/>
          </p:cNvSpPr>
          <p:nvPr>
            <p:ph type="sldNum" sz="quarter" idx="10"/>
          </p:nvPr>
        </p:nvSpPr>
        <p:spPr/>
        <p:txBody>
          <a:bodyPr/>
          <a:lstStyle/>
          <a:p>
            <a:fld id="{772B93F9-0430-4295-A60B-76228A639C3D}" type="slidenum">
              <a:rPr lang="en-US" smtClean="0"/>
              <a:pPr/>
              <a:t>15</a:t>
            </a:fld>
            <a:endParaRPr lang="en-US" dirty="0"/>
          </a:p>
        </p:txBody>
      </p:sp>
    </p:spTree>
    <p:extLst>
      <p:ext uri="{BB962C8B-B14F-4D97-AF65-F5344CB8AC3E}">
        <p14:creationId xmlns:p14="http://schemas.microsoft.com/office/powerpoint/2010/main" val="122548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EF63B-5C19-D259-F5BE-3BD6CE461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FA36A-492A-4EA8-F59E-4E9487D4E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1F7FB-A515-C399-1466-9D40E4403A72}"/>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F00BD63-B6FC-52D1-AD2F-7C1E8B95415D}"/>
              </a:ext>
            </a:extLst>
          </p:cNvPr>
          <p:cNvSpPr>
            <a:spLocks noGrp="1"/>
          </p:cNvSpPr>
          <p:nvPr>
            <p:ph type="sldNum" sz="quarter" idx="10"/>
          </p:nvPr>
        </p:nvSpPr>
        <p:spPr/>
        <p:txBody>
          <a:bodyPr/>
          <a:lstStyle/>
          <a:p>
            <a:fld id="{772B93F9-0430-4295-A60B-76228A639C3D}" type="slidenum">
              <a:rPr lang="en-US" smtClean="0"/>
              <a:pPr/>
              <a:t>16</a:t>
            </a:fld>
            <a:endParaRPr lang="en-US"/>
          </a:p>
        </p:txBody>
      </p:sp>
    </p:spTree>
    <p:extLst>
      <p:ext uri="{BB962C8B-B14F-4D97-AF65-F5344CB8AC3E}">
        <p14:creationId xmlns:p14="http://schemas.microsoft.com/office/powerpoint/2010/main" val="106371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17</a:t>
            </a:fld>
            <a:endParaRPr lang="en-US" dirty="0"/>
          </a:p>
        </p:txBody>
      </p:sp>
    </p:spTree>
    <p:extLst>
      <p:ext uri="{BB962C8B-B14F-4D97-AF65-F5344CB8AC3E}">
        <p14:creationId xmlns:p14="http://schemas.microsoft.com/office/powerpoint/2010/main" val="2470833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4A990-B04E-15A9-ECFC-B3CB19590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97D77-1460-3E78-180C-ED8E9F661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7F302-0CD4-12C0-3770-262305AB582E}"/>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E9AA9E0-E5F5-6421-47DE-8F2C6A92612B}"/>
              </a:ext>
            </a:extLst>
          </p:cNvPr>
          <p:cNvSpPr>
            <a:spLocks noGrp="1"/>
          </p:cNvSpPr>
          <p:nvPr>
            <p:ph type="sldNum" sz="quarter" idx="10"/>
          </p:nvPr>
        </p:nvSpPr>
        <p:spPr/>
        <p:txBody>
          <a:bodyPr/>
          <a:lstStyle/>
          <a:p>
            <a:fld id="{772B93F9-0430-4295-A60B-76228A639C3D}" type="slidenum">
              <a:rPr lang="en-US" smtClean="0"/>
              <a:pPr/>
              <a:t>18</a:t>
            </a:fld>
            <a:endParaRPr lang="en-US"/>
          </a:p>
        </p:txBody>
      </p:sp>
    </p:spTree>
    <p:extLst>
      <p:ext uri="{BB962C8B-B14F-4D97-AF65-F5344CB8AC3E}">
        <p14:creationId xmlns:p14="http://schemas.microsoft.com/office/powerpoint/2010/main" val="260568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778567" y="4750010"/>
            <a:ext cx="6228167" cy="449983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558800" y="760413"/>
            <a:ext cx="6667500" cy="3749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778567" y="4750010"/>
            <a:ext cx="6228167" cy="449983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2" name="Google Shape;192;p16:notes"/>
          <p:cNvSpPr>
            <a:spLocks noGrp="1" noRot="1" noChangeAspect="1"/>
          </p:cNvSpPr>
          <p:nvPr>
            <p:ph type="sldImg" idx="2"/>
          </p:nvPr>
        </p:nvSpPr>
        <p:spPr>
          <a:xfrm>
            <a:off x="558800" y="760413"/>
            <a:ext cx="6667500" cy="3749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22</a:t>
            </a:fld>
            <a:endParaRPr lang="en-US"/>
          </a:p>
        </p:txBody>
      </p:sp>
    </p:spTree>
    <p:extLst>
      <p:ext uri="{BB962C8B-B14F-4D97-AF65-F5344CB8AC3E}">
        <p14:creationId xmlns:p14="http://schemas.microsoft.com/office/powerpoint/2010/main" val="230129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23</a:t>
            </a:fld>
            <a:endParaRPr lang="en-US"/>
          </a:p>
        </p:txBody>
      </p:sp>
    </p:spTree>
    <p:extLst>
      <p:ext uri="{BB962C8B-B14F-4D97-AF65-F5344CB8AC3E}">
        <p14:creationId xmlns:p14="http://schemas.microsoft.com/office/powerpoint/2010/main" val="526396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24</a:t>
            </a:fld>
            <a:endParaRPr lang="en-US"/>
          </a:p>
        </p:txBody>
      </p:sp>
    </p:spTree>
    <p:extLst>
      <p:ext uri="{BB962C8B-B14F-4D97-AF65-F5344CB8AC3E}">
        <p14:creationId xmlns:p14="http://schemas.microsoft.com/office/powerpoint/2010/main" val="289259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25</a:t>
            </a:fld>
            <a:endParaRPr lang="en-US"/>
          </a:p>
        </p:txBody>
      </p:sp>
    </p:spTree>
    <p:extLst>
      <p:ext uri="{BB962C8B-B14F-4D97-AF65-F5344CB8AC3E}">
        <p14:creationId xmlns:p14="http://schemas.microsoft.com/office/powerpoint/2010/main" val="2993749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EF7551D0-E04A-41C7-82A0-48E7BC745D30}" type="slidenum">
              <a:rPr lang="es-EC" smtClean="0"/>
              <a:t>26</a:t>
            </a:fld>
            <a:endParaRPr lang="es-EC"/>
          </a:p>
        </p:txBody>
      </p:sp>
    </p:spTree>
    <p:extLst>
      <p:ext uri="{BB962C8B-B14F-4D97-AF65-F5344CB8AC3E}">
        <p14:creationId xmlns:p14="http://schemas.microsoft.com/office/powerpoint/2010/main" val="839186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p:nvPr>
        </p:nvSpPr>
        <p:spPr/>
        <p:txBody>
          <a:bodyPr/>
          <a:lstStyle/>
          <a:p>
            <a:pPr algn="r"/>
            <a:fld id="{E1E1358F-6BA0-4A20-BA4E-6E17B92D4418}" type="slidenum">
              <a:rPr lang="en-US" sz="1400" b="0" strike="noStrike" spc="-1" smtClean="0">
                <a:latin typeface="Times New Roman"/>
              </a:rPr>
              <a:t>27</a:t>
            </a:fld>
            <a:endParaRPr lang="en-US" sz="1400" b="0" strike="noStrike" spc="-1">
              <a:latin typeface="Times New Roman"/>
            </a:endParaRPr>
          </a:p>
        </p:txBody>
      </p:sp>
    </p:spTree>
    <p:extLst>
      <p:ext uri="{BB962C8B-B14F-4D97-AF65-F5344CB8AC3E}">
        <p14:creationId xmlns:p14="http://schemas.microsoft.com/office/powerpoint/2010/main" val="323907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p:nvPr>
        </p:nvSpPr>
        <p:spPr/>
        <p:txBody>
          <a:bodyPr/>
          <a:lstStyle/>
          <a:p>
            <a:pPr algn="r"/>
            <a:fld id="{E1E1358F-6BA0-4A20-BA4E-6E17B92D4418}" type="slidenum">
              <a:rPr lang="en-US" sz="1400" b="0" strike="noStrike" spc="-1" smtClean="0">
                <a:latin typeface="Times New Roman"/>
              </a:rPr>
              <a:t>28</a:t>
            </a:fld>
            <a:endParaRPr lang="en-US" sz="1400" b="0" strike="noStrike" spc="-1">
              <a:latin typeface="Times New Roman"/>
            </a:endParaRPr>
          </a:p>
        </p:txBody>
      </p:sp>
    </p:spTree>
    <p:extLst>
      <p:ext uri="{BB962C8B-B14F-4D97-AF65-F5344CB8AC3E}">
        <p14:creationId xmlns:p14="http://schemas.microsoft.com/office/powerpoint/2010/main" val="396836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p:nvPr>
        </p:nvSpPr>
        <p:spPr/>
        <p:txBody>
          <a:bodyPr/>
          <a:lstStyle/>
          <a:p>
            <a:pPr algn="r"/>
            <a:fld id="{E1E1358F-6BA0-4A20-BA4E-6E17B92D4418}"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2175252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31</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32</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a:p>
        </p:txBody>
      </p:sp>
    </p:spTree>
    <p:extLst>
      <p:ext uri="{BB962C8B-B14F-4D97-AF65-F5344CB8AC3E}">
        <p14:creationId xmlns:p14="http://schemas.microsoft.com/office/powerpoint/2010/main" val="3340758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33</a:t>
            </a:fld>
            <a:endParaRPr lang="en-US" dirty="0"/>
          </a:p>
        </p:txBody>
      </p:sp>
    </p:spTree>
    <p:extLst>
      <p:ext uri="{BB962C8B-B14F-4D97-AF65-F5344CB8AC3E}">
        <p14:creationId xmlns:p14="http://schemas.microsoft.com/office/powerpoint/2010/main" val="3396400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34</a:t>
            </a:fld>
            <a:endParaRPr lang="en-US" dirty="0"/>
          </a:p>
        </p:txBody>
      </p:sp>
    </p:spTree>
    <p:extLst>
      <p:ext uri="{BB962C8B-B14F-4D97-AF65-F5344CB8AC3E}">
        <p14:creationId xmlns:p14="http://schemas.microsoft.com/office/powerpoint/2010/main" val="3396400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a:p>
        </p:txBody>
      </p:sp>
    </p:spTree>
    <p:extLst>
      <p:ext uri="{BB962C8B-B14F-4D97-AF65-F5344CB8AC3E}">
        <p14:creationId xmlns:p14="http://schemas.microsoft.com/office/powerpoint/2010/main" val="39270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6</a:t>
            </a:fld>
            <a:endParaRPr lang="en-US"/>
          </a:p>
        </p:txBody>
      </p:sp>
    </p:spTree>
    <p:extLst>
      <p:ext uri="{BB962C8B-B14F-4D97-AF65-F5344CB8AC3E}">
        <p14:creationId xmlns:p14="http://schemas.microsoft.com/office/powerpoint/2010/main" val="1473603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7</a:t>
            </a:fld>
            <a:endParaRPr lang="en-US"/>
          </a:p>
        </p:txBody>
      </p:sp>
    </p:spTree>
    <p:extLst>
      <p:ext uri="{BB962C8B-B14F-4D97-AF65-F5344CB8AC3E}">
        <p14:creationId xmlns:p14="http://schemas.microsoft.com/office/powerpoint/2010/main" val="210879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8</a:t>
            </a:fld>
            <a:endParaRPr lang="en-US"/>
          </a:p>
        </p:txBody>
      </p:sp>
    </p:spTree>
    <p:extLst>
      <p:ext uri="{BB962C8B-B14F-4D97-AF65-F5344CB8AC3E}">
        <p14:creationId xmlns:p14="http://schemas.microsoft.com/office/powerpoint/2010/main" val="341879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8F936-4AED-21AF-2F23-E1AEA3C53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5DCB7-FFD5-7359-3A2E-04AD89B53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AE2A9-CB93-2C19-4227-92C8E7B3A556}"/>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E8638058-640C-CD21-397F-3B0225CAF7BD}"/>
              </a:ext>
            </a:extLst>
          </p:cNvPr>
          <p:cNvSpPr>
            <a:spLocks noGrp="1"/>
          </p:cNvSpPr>
          <p:nvPr>
            <p:ph type="sldNum" sz="quarter" idx="10"/>
          </p:nvPr>
        </p:nvSpPr>
        <p:spPr/>
        <p:txBody>
          <a:bodyPr/>
          <a:lstStyle/>
          <a:p>
            <a:fld id="{772B93F9-0430-4295-A60B-76228A639C3D}" type="slidenum">
              <a:rPr lang="en-US" smtClean="0"/>
              <a:pPr/>
              <a:t>12</a:t>
            </a:fld>
            <a:endParaRPr lang="en-US" dirty="0"/>
          </a:p>
        </p:txBody>
      </p:sp>
    </p:spTree>
    <p:extLst>
      <p:ext uri="{BB962C8B-B14F-4D97-AF65-F5344CB8AC3E}">
        <p14:creationId xmlns:p14="http://schemas.microsoft.com/office/powerpoint/2010/main" val="270802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1_Title,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extLst>
      <p:ext uri="{BB962C8B-B14F-4D97-AF65-F5344CB8AC3E}">
        <p14:creationId xmlns:p14="http://schemas.microsoft.com/office/powerpoint/2010/main" val="136422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1.sv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svg"/><Relationship Id="rId1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r>
              <a:rPr lang="en-US" sz="2800" b="1" dirty="0">
                <a:solidFill>
                  <a:srgbClr val="00B050"/>
                </a:solidFill>
                <a:latin typeface="Candara" panose="020E0502030303020204" pitchFamily="34" charset="0"/>
                <a:ea typeface="Candara"/>
                <a:cs typeface="Candara"/>
                <a:sym typeface="Candara"/>
              </a:rPr>
              <a:t> </a:t>
            </a: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a:t>
            </a:r>
            <a:r>
              <a:rPr lang="zh-TW" altLang="en-US" sz="2800" b="1" dirty="0">
                <a:solidFill>
                  <a:srgbClr val="00B050"/>
                </a:solidFill>
                <a:latin typeface="Candara" panose="020E0502030303020204" pitchFamily="34" charset="0"/>
                <a:ea typeface="Candara"/>
                <a:cs typeface="Candara"/>
                <a:sym typeface="Candara"/>
              </a:rPr>
              <a:t> </a:t>
            </a:r>
            <a:r>
              <a:rPr lang="en-US" altLang="zh-TW" sz="2800" b="1" dirty="0">
                <a:solidFill>
                  <a:srgbClr val="00B050"/>
                </a:solidFill>
                <a:latin typeface="Candara" panose="020E0502030303020204" pitchFamily="34" charset="0"/>
                <a:ea typeface="Candara"/>
                <a:cs typeface="Candara"/>
                <a:sym typeface="Candara"/>
              </a:rPr>
              <a:t>FTF</a:t>
            </a:r>
            <a:r>
              <a:rPr lang="en-US" sz="2800" b="1" dirty="0">
                <a:solidFill>
                  <a:srgbClr val="00B050"/>
                </a:solidFill>
                <a:latin typeface="Candara" panose="020E0502030303020204" pitchFamily="34" charset="0"/>
                <a:ea typeface="Candara"/>
                <a:cs typeface="Candara"/>
                <a:sym typeface="Candara"/>
              </a:rPr>
              <a:t> Meeting (WCSA)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8" name="圖片 7">
            <a:extLst>
              <a:ext uri="{FF2B5EF4-FFF2-40B4-BE49-F238E27FC236}">
                <a16:creationId xmlns:a16="http://schemas.microsoft.com/office/drawing/2014/main" id="{4B555600-B1E0-9FA2-B592-DE6B14D85CCC}"/>
              </a:ext>
            </a:extLst>
          </p:cNvPr>
          <p:cNvPicPr>
            <a:picLocks noChangeAspect="1"/>
          </p:cNvPicPr>
          <p:nvPr/>
        </p:nvPicPr>
        <p:blipFill>
          <a:blip r:embed="rId3"/>
          <a:stretch>
            <a:fillRect/>
          </a:stretch>
        </p:blipFill>
        <p:spPr>
          <a:xfrm>
            <a:off x="-11160" y="0"/>
            <a:ext cx="9155160" cy="3784504"/>
          </a:xfrm>
          <a:prstGeom prst="rect">
            <a:avLst/>
          </a:prstGeom>
          <a:effectLst>
            <a:softEdge rad="317500"/>
          </a:effectLst>
        </p:spPr>
      </p:pic>
      <p:sp>
        <p:nvSpPr>
          <p:cNvPr id="2" name="文字方塊 1">
            <a:extLst>
              <a:ext uri="{FF2B5EF4-FFF2-40B4-BE49-F238E27FC236}">
                <a16:creationId xmlns:a16="http://schemas.microsoft.com/office/drawing/2014/main" id="{191A4CC0-7C60-D2CB-3F08-4703EF5FE36A}"/>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spTree>
    <p:extLst>
      <p:ext uri="{BB962C8B-B14F-4D97-AF65-F5344CB8AC3E}">
        <p14:creationId xmlns:p14="http://schemas.microsoft.com/office/powerpoint/2010/main" val="74970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a:latin typeface="DFKai-SB" pitchFamily="65" charset="-120"/>
                <a:ea typeface="DFKai-SB" pitchFamily="65" charset="-120"/>
              </a:rPr>
              <a:t>OCD/OPD Topic discussion </a:t>
            </a:r>
            <a:r>
              <a:rPr lang="en-US" altLang="zh-TW" sz="2400" b="1" kern="0">
                <a:solidFill>
                  <a:srgbClr val="FFFF00"/>
                </a:solidFill>
                <a:latin typeface="DFKai-SB" pitchFamily="65" charset="-120"/>
                <a:ea typeface="DFKai-SB" pitchFamily="65" charset="-120"/>
              </a:rPr>
              <a:t>(CL)</a:t>
            </a:r>
            <a:endParaRPr lang="en-US" sz="2400" b="1" kern="0">
              <a:solidFill>
                <a:srgbClr val="FFFF00"/>
              </a:solidFill>
              <a:latin typeface="DFKai-SB" pitchFamily="65" charset="-120"/>
              <a:ea typeface="DFKai-SB" pitchFamily="65" charset="-120"/>
            </a:endParaRPr>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10</a:t>
            </a:fld>
            <a:endParaRPr lang="en-US" sz="1000"/>
          </a:p>
        </p:txBody>
      </p:sp>
      <p:graphicFrame>
        <p:nvGraphicFramePr>
          <p:cNvPr id="6" name="表格 1">
            <a:extLst>
              <a:ext uri="{FF2B5EF4-FFF2-40B4-BE49-F238E27FC236}">
                <a16:creationId xmlns:a16="http://schemas.microsoft.com/office/drawing/2014/main" id="{224D1337-091D-C2FD-E88B-FF59D3AD3D2C}"/>
              </a:ext>
            </a:extLst>
          </p:cNvPr>
          <p:cNvGraphicFramePr>
            <a:graphicFrameLocks noGrp="1"/>
          </p:cNvGraphicFramePr>
          <p:nvPr>
            <p:extLst>
              <p:ext uri="{D42A27DB-BD31-4B8C-83A1-F6EECF244321}">
                <p14:modId xmlns:p14="http://schemas.microsoft.com/office/powerpoint/2010/main" val="1800262158"/>
              </p:ext>
            </p:extLst>
          </p:nvPr>
        </p:nvGraphicFramePr>
        <p:xfrm>
          <a:off x="107505" y="771551"/>
          <a:ext cx="8928992" cy="3528390"/>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19">
                  <a:extLst>
                    <a:ext uri="{9D8B030D-6E8A-4147-A177-3AD203B41FA5}">
                      <a16:colId xmlns:a16="http://schemas.microsoft.com/office/drawing/2014/main" val="3561485105"/>
                    </a:ext>
                  </a:extLst>
                </a:gridCol>
              </a:tblGrid>
              <a:tr h="160762">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823398">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n-lt"/>
                        </a:rPr>
                        <a:t>BOA</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800" b="0" i="0" u="none" strike="noStrike" dirty="0">
                          <a:solidFill>
                            <a:schemeClr val="tx1"/>
                          </a:solidFill>
                          <a:effectLst/>
                          <a:latin typeface="+mj-lt"/>
                          <a:ea typeface="新細明體" panose="02020500000000000000" pitchFamily="18" charset="-120"/>
                        </a:rPr>
                        <a:t>85%</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800" b="0" i="0" u="none" strike="noStrike" dirty="0">
                          <a:solidFill>
                            <a:schemeClr val="tx1"/>
                          </a:solidFill>
                          <a:effectLst/>
                          <a:latin typeface="+mj-lt"/>
                          <a:ea typeface="新細明體" panose="02020500000000000000" pitchFamily="18" charset="-120"/>
                        </a:rPr>
                        <a:t>100%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800" b="0" i="0" u="none" strike="noStrike" dirty="0">
                          <a:solidFill>
                            <a:srgbClr val="000000"/>
                          </a:solidFill>
                          <a:effectLst/>
                          <a:highlight>
                            <a:srgbClr val="FFFF00"/>
                          </a:highlight>
                          <a:latin typeface="+mj-lt"/>
                          <a:ea typeface="新細明體" panose="02020500000000000000" pitchFamily="18" charset="-120"/>
                        </a:rPr>
                        <a:t>+18%</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lvl="0" indent="-228600">
                        <a:buFont typeface="+mj-lt"/>
                        <a:buAutoNum type="arabicPeriod"/>
                      </a:pPr>
                      <a:r>
                        <a:rPr lang="es-CL" altLang="zh-TW" sz="800" b="0" i="0" u="none" strike="noStrike" dirty="0">
                          <a:solidFill>
                            <a:srgbClr val="000000"/>
                          </a:solidFill>
                          <a:effectLst/>
                          <a:latin typeface="+mj-lt"/>
                          <a:ea typeface="新細明體" panose="02020500000000000000" pitchFamily="18" charset="-120"/>
                        </a:rPr>
                        <a:t>WSA </a:t>
                      </a:r>
                      <a:r>
                        <a:rPr lang="es-CL" altLang="zh-TW" sz="800" b="0" i="0" u="none" strike="noStrike" dirty="0" err="1">
                          <a:solidFill>
                            <a:srgbClr val="000000"/>
                          </a:solidFill>
                          <a:effectLst/>
                          <a:latin typeface="+mj-lt"/>
                          <a:ea typeface="新細明體" panose="02020500000000000000" pitchFamily="18" charset="-120"/>
                        </a:rPr>
                        <a:t>services</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relocated</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to</a:t>
                      </a:r>
                      <a:r>
                        <a:rPr lang="es-CL" altLang="zh-TW" sz="800" b="0" i="0" u="none" strike="noStrike" dirty="0">
                          <a:solidFill>
                            <a:srgbClr val="000000"/>
                          </a:solidFill>
                          <a:effectLst/>
                          <a:latin typeface="+mj-lt"/>
                          <a:ea typeface="新細明體" panose="02020500000000000000" pitchFamily="18" charset="-120"/>
                        </a:rPr>
                        <a:t> TPS in </a:t>
                      </a:r>
                      <a:r>
                        <a:rPr lang="es-CL" altLang="zh-TW" sz="800" b="0" i="0" u="none" strike="noStrike" dirty="0" err="1">
                          <a:solidFill>
                            <a:srgbClr val="000000"/>
                          </a:solidFill>
                          <a:effectLst/>
                          <a:latin typeface="+mj-lt"/>
                          <a:ea typeface="新細明體" panose="02020500000000000000" pitchFamily="18" charset="-120"/>
                        </a:rPr>
                        <a:t>January</a:t>
                      </a:r>
                      <a:r>
                        <a:rPr lang="es-CL" altLang="zh-TW" sz="800" b="0" i="0" u="none" strike="noStrike" dirty="0">
                          <a:solidFill>
                            <a:srgbClr val="000000"/>
                          </a:solidFill>
                          <a:effectLst/>
                          <a:latin typeface="+mj-lt"/>
                          <a:ea typeface="新細明體" panose="02020500000000000000" pitchFamily="18" charset="-120"/>
                        </a:rPr>
                        <a:t> 2025 </a:t>
                      </a:r>
                      <a:r>
                        <a:rPr lang="es-CL" altLang="zh-TW" sz="800" b="0" i="0" u="none" strike="noStrike" dirty="0" err="1">
                          <a:solidFill>
                            <a:srgbClr val="000000"/>
                          </a:solidFill>
                          <a:effectLst/>
                          <a:latin typeface="+mj-lt"/>
                          <a:ea typeface="新細明體" panose="02020500000000000000" pitchFamily="18" charset="-120"/>
                        </a:rPr>
                        <a:t>to</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enhance</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schedule</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reliability</a:t>
                      </a:r>
                      <a:r>
                        <a:rPr lang="es-CL" altLang="zh-TW" sz="800" b="0" i="0" u="none" strike="noStrike" dirty="0">
                          <a:solidFill>
                            <a:srgbClr val="000000"/>
                          </a:solidFill>
                          <a:effectLst/>
                          <a:latin typeface="+mj-lt"/>
                          <a:ea typeface="新細明體" panose="02020500000000000000" pitchFamily="18" charset="-120"/>
                        </a:rPr>
                        <a:t> and </a:t>
                      </a:r>
                      <a:r>
                        <a:rPr lang="es-CL" altLang="zh-TW" sz="800" b="0" i="0" u="none" strike="noStrike" dirty="0" err="1">
                          <a:solidFill>
                            <a:srgbClr val="000000"/>
                          </a:solidFill>
                          <a:effectLst/>
                          <a:latin typeface="+mj-lt"/>
                          <a:ea typeface="新細明體" panose="02020500000000000000" pitchFamily="18" charset="-120"/>
                        </a:rPr>
                        <a:t>operational</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efficiency</a:t>
                      </a:r>
                      <a:r>
                        <a:rPr lang="es-CL" altLang="zh-TW" sz="800" b="0" i="0" u="none" strike="noStrike" dirty="0">
                          <a:solidFill>
                            <a:srgbClr val="000000"/>
                          </a:solidFill>
                          <a:effectLst/>
                          <a:latin typeface="+mj-lt"/>
                          <a:ea typeface="新細明體" panose="02020500000000000000" pitchFamily="18" charset="-120"/>
                        </a:rPr>
                        <a:t>.</a:t>
                      </a:r>
                    </a:p>
                    <a:p>
                      <a:pPr marL="228600" lvl="0" indent="-228600">
                        <a:buFont typeface="+mj-lt"/>
                        <a:buAutoNum type="arabicPeriod"/>
                      </a:pPr>
                      <a:r>
                        <a:rPr lang="es-CL" altLang="zh-TW" sz="800" b="0" i="0" u="none" strike="noStrike" dirty="0">
                          <a:solidFill>
                            <a:srgbClr val="000000"/>
                          </a:solidFill>
                          <a:effectLst/>
                          <a:latin typeface="+mj-lt"/>
                          <a:ea typeface="新細明體" panose="02020500000000000000" pitchFamily="18" charset="-120"/>
                        </a:rPr>
                        <a:t>Valparaíso </a:t>
                      </a:r>
                      <a:r>
                        <a:rPr lang="es-CL" altLang="zh-TW" sz="800" b="0" i="0" u="none" strike="noStrike" dirty="0" err="1">
                          <a:solidFill>
                            <a:srgbClr val="000000"/>
                          </a:solidFill>
                          <a:effectLst/>
                          <a:latin typeface="+mj-lt"/>
                          <a:ea typeface="新細明體" panose="02020500000000000000" pitchFamily="18" charset="-120"/>
                        </a:rPr>
                        <a:t>terminal’s</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geographic</a:t>
                      </a:r>
                      <a:r>
                        <a:rPr lang="es-CL" altLang="zh-TW" sz="800" b="0" i="0" u="none" strike="noStrike" dirty="0">
                          <a:solidFill>
                            <a:srgbClr val="000000"/>
                          </a:solidFill>
                          <a:effectLst/>
                          <a:latin typeface="+mj-lt"/>
                          <a:ea typeface="新細明體" panose="02020500000000000000" pitchFamily="18" charset="-120"/>
                        </a:rPr>
                        <a:t> position </a:t>
                      </a:r>
                      <a:r>
                        <a:rPr lang="es-CL" altLang="zh-TW" sz="800" b="0" i="0" u="none" strike="noStrike" dirty="0" err="1">
                          <a:solidFill>
                            <a:srgbClr val="000000"/>
                          </a:solidFill>
                          <a:effectLst/>
                          <a:latin typeface="+mj-lt"/>
                          <a:ea typeface="新細明體" panose="02020500000000000000" pitchFamily="18" charset="-120"/>
                        </a:rPr>
                        <a:t>minimizes</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weather-related</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disruptions</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improving</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vessel</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operations</a:t>
                      </a:r>
                      <a:r>
                        <a:rPr lang="es-CL" altLang="zh-TW" sz="800" b="0" i="0" u="none" strike="noStrike" dirty="0">
                          <a:solidFill>
                            <a:srgbClr val="000000"/>
                          </a:solidFill>
                          <a:effectLst/>
                          <a:latin typeface="+mj-lt"/>
                          <a:ea typeface="新細明體" panose="02020500000000000000" pitchFamily="18" charset="-120"/>
                        </a:rPr>
                        <a:t>.</a:t>
                      </a:r>
                    </a:p>
                    <a:p>
                      <a:pPr marL="228600" lvl="0" indent="-228600">
                        <a:buFont typeface="+mj-lt"/>
                        <a:buAutoNum type="arabicPeriod"/>
                      </a:pPr>
                      <a:r>
                        <a:rPr lang="es-CL" altLang="zh-TW" sz="800" b="0" i="0" u="none" strike="noStrike" dirty="0" err="1">
                          <a:solidFill>
                            <a:srgbClr val="000000"/>
                          </a:solidFill>
                          <a:effectLst/>
                          <a:latin typeface="+mj-lt"/>
                          <a:ea typeface="新細明體" panose="02020500000000000000" pitchFamily="18" charset="-120"/>
                        </a:rPr>
                        <a:t>Continuous</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monitoring</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to</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ensure</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berthing</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window</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security</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vessel</a:t>
                      </a:r>
                      <a:r>
                        <a:rPr lang="es-CL" altLang="zh-TW" sz="800" b="0" i="0" u="none" strike="noStrike" dirty="0">
                          <a:solidFill>
                            <a:srgbClr val="000000"/>
                          </a:solidFill>
                          <a:effectLst/>
                          <a:latin typeface="+mj-lt"/>
                          <a:ea typeface="新細明體" panose="02020500000000000000" pitchFamily="18" charset="-120"/>
                        </a:rPr>
                        <a:t> </a:t>
                      </a:r>
                      <a:r>
                        <a:rPr lang="es-CL" altLang="zh-TW" sz="800" b="0" i="0" u="none" strike="noStrike" dirty="0" err="1">
                          <a:solidFill>
                            <a:srgbClr val="000000"/>
                          </a:solidFill>
                          <a:effectLst/>
                          <a:latin typeface="+mj-lt"/>
                          <a:ea typeface="新細明體" panose="02020500000000000000" pitchFamily="18" charset="-120"/>
                        </a:rPr>
                        <a:t>priority</a:t>
                      </a:r>
                      <a:r>
                        <a:rPr lang="es-CL" altLang="zh-TW" sz="800" b="0" i="0" u="none" strike="noStrike" dirty="0">
                          <a:solidFill>
                            <a:srgbClr val="000000"/>
                          </a:solidFill>
                          <a:effectLst/>
                          <a:latin typeface="+mj-lt"/>
                          <a:ea typeface="新細明體" panose="02020500000000000000" pitchFamily="18" charset="-120"/>
                        </a:rPr>
                        <a:t>, and </a:t>
                      </a:r>
                      <a:r>
                        <a:rPr lang="es-CL" altLang="zh-TW" sz="800" b="0" i="0" u="none" strike="noStrike" dirty="0" err="1">
                          <a:solidFill>
                            <a:srgbClr val="000000"/>
                          </a:solidFill>
                          <a:effectLst/>
                          <a:latin typeface="+mj-lt"/>
                          <a:ea typeface="新細明體" panose="02020500000000000000" pitchFamily="18" charset="-120"/>
                        </a:rPr>
                        <a:t>on</a:t>
                      </a:r>
                      <a:r>
                        <a:rPr lang="es-CL" altLang="zh-TW" sz="800" b="0" i="0" u="none" strike="noStrike" dirty="0">
                          <a:solidFill>
                            <a:srgbClr val="000000"/>
                          </a:solidFill>
                          <a:effectLst/>
                          <a:latin typeface="+mj-lt"/>
                          <a:ea typeface="新細明體" panose="02020500000000000000" pitchFamily="18" charset="-120"/>
                        </a:rPr>
                        <a:t>-time proforma </a:t>
                      </a:r>
                      <a:r>
                        <a:rPr lang="es-CL" altLang="zh-TW" sz="800" b="0" i="0" u="none" strike="noStrike" dirty="0" err="1">
                          <a:solidFill>
                            <a:srgbClr val="000000"/>
                          </a:solidFill>
                          <a:effectLst/>
                          <a:latin typeface="+mj-lt"/>
                          <a:ea typeface="新細明體" panose="02020500000000000000" pitchFamily="18" charset="-120"/>
                        </a:rPr>
                        <a:t>berthing</a:t>
                      </a:r>
                      <a:r>
                        <a:rPr lang="es-CL" altLang="zh-TW" sz="800" b="0" i="0" u="none" strike="noStrike" dirty="0">
                          <a:solidFill>
                            <a:srgbClr val="000000"/>
                          </a:solidFill>
                          <a:effectLst/>
                          <a:latin typeface="+mj-lt"/>
                          <a:ea typeface="新細明體" panose="02020500000000000000" pitchFamily="18" charset="-120"/>
                        </a:rPr>
                        <a:t>.</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28110">
                <a:tc vMerge="1">
                  <a:txBody>
                    <a:bodyPr/>
                    <a:lstStyle/>
                    <a:p>
                      <a:endParaRPr lang="zh-TW" altLang="en-US"/>
                    </a:p>
                  </a:txBody>
                  <a:tcPr/>
                </a:tc>
                <a:tc>
                  <a:txBody>
                    <a:bodyPr/>
                    <a:lstStyle/>
                    <a:p>
                      <a:pPr algn="ctr" fontAlgn="ctr"/>
                      <a:r>
                        <a:rPr lang="en-US" sz="800" b="0" u="none" strike="noStrike" dirty="0">
                          <a:effectLst/>
                          <a:latin typeface="+mn-lt"/>
                        </a:rPr>
                        <a:t>Port Stay</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800" b="0" i="0" u="none" strike="noStrike" dirty="0">
                          <a:solidFill>
                            <a:schemeClr val="tx1"/>
                          </a:solidFill>
                          <a:effectLst/>
                          <a:latin typeface="+mj-lt"/>
                          <a:ea typeface="新細明體" panose="02020500000000000000" pitchFamily="18" charset="-120"/>
                        </a:rPr>
                        <a:t>100%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800" b="0" i="0" u="none" strike="noStrike" dirty="0">
                          <a:solidFill>
                            <a:schemeClr val="tx1"/>
                          </a:solidFill>
                          <a:effectLst/>
                          <a:latin typeface="+mj-lt"/>
                          <a:ea typeface="新細明體" panose="02020500000000000000" pitchFamily="18" charset="-120"/>
                        </a:rPr>
                        <a:t>100%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800" b="0" i="0" u="none" strike="noStrike" dirty="0">
                          <a:solidFill>
                            <a:srgbClr val="000000"/>
                          </a:solidFill>
                          <a:effectLst/>
                          <a:highlight>
                            <a:srgbClr val="FFFF00"/>
                          </a:highlight>
                          <a:latin typeface="+mj-lt"/>
                          <a:ea typeface="新細明體" panose="02020500000000000000" pitchFamily="18" charset="-120"/>
                        </a:rPr>
                        <a:t>0%</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Font typeface="+mj-lt"/>
                        <a:buAutoNum type="arabicPeriod"/>
                      </a:pPr>
                      <a:r>
                        <a:rPr lang="en-US" altLang="zh-TW" sz="800" b="0" i="0" u="none" strike="noStrike" dirty="0">
                          <a:solidFill>
                            <a:srgbClr val="000000"/>
                          </a:solidFill>
                          <a:effectLst/>
                          <a:latin typeface="+mj-lt"/>
                          <a:ea typeface="新細明體" panose="02020500000000000000" pitchFamily="18" charset="-120"/>
                        </a:rPr>
                        <a:t>TPS offers better scheduling conditions for berthing and unberthing.</a:t>
                      </a:r>
                    </a:p>
                    <a:p>
                      <a:pPr marL="228600" indent="-228600" algn="l" fontAlgn="ctr">
                        <a:buFont typeface="+mj-lt"/>
                        <a:buAutoNum type="arabicPeriod"/>
                      </a:pPr>
                      <a:r>
                        <a:rPr lang="en-US" altLang="zh-TW" sz="800" b="0" i="0" u="none" strike="noStrike" dirty="0">
                          <a:solidFill>
                            <a:srgbClr val="000000"/>
                          </a:solidFill>
                          <a:effectLst/>
                          <a:latin typeface="+mj-lt"/>
                          <a:ea typeface="新細明體" panose="02020500000000000000" pitchFamily="18" charset="-120"/>
                        </a:rPr>
                        <a:t>Vessel work planning is closely monitored to maintain optimal conditions.</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8989">
                <a:tc vMerge="1">
                  <a:txBody>
                    <a:bodyPr/>
                    <a:lstStyle/>
                    <a:p>
                      <a:endParaRPr lang="zh-TW" altLang="en-US"/>
                    </a:p>
                  </a:txBody>
                  <a:tcPr/>
                </a:tc>
                <a:tc>
                  <a:txBody>
                    <a:bodyPr/>
                    <a:lstStyle/>
                    <a:p>
                      <a:pPr algn="ctr" fontAlgn="ctr"/>
                      <a:r>
                        <a:rPr lang="en-US" sz="800" b="0" u="none" strike="noStrike">
                          <a:effectLst/>
                          <a:latin typeface="+mn-lt"/>
                        </a:rPr>
                        <a:t>Productivity</a:t>
                      </a:r>
                      <a:endParaRPr lang="en-US" sz="800" b="0" i="0" u="none" strike="noStrike">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800" b="0" i="0" u="none" strike="noStrike" dirty="0">
                          <a:solidFill>
                            <a:schemeClr val="tx1"/>
                          </a:solidFill>
                          <a:effectLst/>
                          <a:latin typeface="+mj-lt"/>
                          <a:ea typeface="新細明體" panose="02020500000000000000" pitchFamily="18" charset="-120"/>
                        </a:rPr>
                        <a:t>57,1 MPH</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800" b="0" i="0" u="none" strike="noStrike" dirty="0">
                          <a:solidFill>
                            <a:schemeClr val="tx1"/>
                          </a:solidFill>
                          <a:effectLst/>
                          <a:latin typeface="+mj-lt"/>
                          <a:ea typeface="新細明體" panose="02020500000000000000" pitchFamily="18" charset="-120"/>
                        </a:rPr>
                        <a:t>61 MPH</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800" b="0" i="0" u="none" strike="noStrike" dirty="0">
                          <a:solidFill>
                            <a:schemeClr val="tx1"/>
                          </a:solidFill>
                          <a:effectLst/>
                          <a:highlight>
                            <a:srgbClr val="FFFF00"/>
                          </a:highlight>
                          <a:latin typeface="+mj-lt"/>
                          <a:ea typeface="新細明體" panose="02020500000000000000" pitchFamily="18" charset="-120"/>
                        </a:rPr>
                        <a:t>+6,8%</a:t>
                      </a: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Font typeface="+mj-lt"/>
                        <a:buAutoNum type="arabicPeriod"/>
                      </a:pPr>
                      <a:r>
                        <a:rPr lang="en-US" altLang="zh-TW" sz="800" b="0" i="0" u="none" strike="noStrike" dirty="0">
                          <a:solidFill>
                            <a:srgbClr val="000000"/>
                          </a:solidFill>
                          <a:effectLst/>
                          <a:latin typeface="+mj-lt"/>
                          <a:ea typeface="新細明體" panose="02020500000000000000" pitchFamily="18" charset="-120"/>
                          <a:cs typeface="+mn-cs"/>
                        </a:rPr>
                        <a:t>TPS commits to 60-70 moves per hour (adjusted for legal rest time) with three cranes per vessel.</a:t>
                      </a:r>
                    </a:p>
                    <a:p>
                      <a:pPr marL="228600" indent="-228600" algn="l" fontAlgn="ctr">
                        <a:buFont typeface="+mj-lt"/>
                        <a:buAutoNum type="arabicPeriod"/>
                      </a:pPr>
                      <a:r>
                        <a:rPr lang="en-US" altLang="zh-TW" sz="800" b="0" i="0" u="none" strike="noStrike" dirty="0">
                          <a:solidFill>
                            <a:srgbClr val="000000"/>
                          </a:solidFill>
                          <a:effectLst/>
                          <a:latin typeface="+mj-lt"/>
                          <a:ea typeface="新細明體" panose="02020500000000000000" pitchFamily="18" charset="-120"/>
                          <a:cs typeface="+mn-cs"/>
                        </a:rPr>
                        <a:t>Flexibility to add a fourth crane when needed to achieve target MPH (moves per hour)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28110">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a:effectLst/>
                          <a:latin typeface="+mn-lt"/>
                        </a:rPr>
                        <a:t>Incentive</a:t>
                      </a:r>
                      <a:endParaRPr lang="en-US" sz="800" b="0" i="0" u="none" strike="noStrike">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800" b="0" i="0" u="none" strike="noStrike" dirty="0">
                          <a:solidFill>
                            <a:schemeClr val="tx1"/>
                          </a:solidFill>
                          <a:effectLst/>
                          <a:latin typeface="+mj-lt"/>
                          <a:ea typeface="新細明體" panose="02020500000000000000" pitchFamily="18" charset="-120"/>
                        </a:rPr>
                        <a:t>41,435 </a:t>
                      </a:r>
                    </a:p>
                    <a:p>
                      <a:pPr algn="ctr" fontAlgn="ctr"/>
                      <a:r>
                        <a:rPr lang="es-CL" altLang="zh-TW" sz="800" b="0" i="0" u="none" strike="noStrike" dirty="0">
                          <a:solidFill>
                            <a:schemeClr val="tx1"/>
                          </a:solidFill>
                          <a:effectLst/>
                          <a:latin typeface="+mj-lt"/>
                          <a:ea typeface="新細明體" panose="02020500000000000000" pitchFamily="18" charset="-120"/>
                        </a:rPr>
                        <a:t>(Boxes)</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800" b="0" i="0" u="none" strike="noStrike" dirty="0">
                          <a:solidFill>
                            <a:schemeClr val="tx1"/>
                          </a:solidFill>
                          <a:effectLst/>
                          <a:latin typeface="+mj-lt"/>
                          <a:ea typeface="新細明體" panose="02020500000000000000" pitchFamily="18" charset="-120"/>
                        </a:rPr>
                        <a:t>56,644</a:t>
                      </a:r>
                    </a:p>
                    <a:p>
                      <a:pPr algn="ctr" fontAlgn="ctr"/>
                      <a:r>
                        <a:rPr lang="es-CL" altLang="zh-TW" sz="800" b="0" i="0" u="none" strike="noStrike" dirty="0">
                          <a:solidFill>
                            <a:schemeClr val="tx1"/>
                          </a:solidFill>
                          <a:effectLst/>
                          <a:latin typeface="+mj-lt"/>
                          <a:ea typeface="新細明體" panose="02020500000000000000" pitchFamily="18" charset="-120"/>
                        </a:rPr>
                        <a:t>(Boxes)</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800" b="0" i="0" u="none" strike="noStrike" dirty="0">
                          <a:solidFill>
                            <a:schemeClr val="tx1"/>
                          </a:solidFill>
                          <a:effectLst/>
                          <a:highlight>
                            <a:srgbClr val="FFFF00"/>
                          </a:highlight>
                          <a:latin typeface="+mj-lt"/>
                          <a:ea typeface="新細明體" panose="02020500000000000000" pitchFamily="18" charset="-120"/>
                        </a:rPr>
                        <a:t>+36,70%</a:t>
                      </a: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Font typeface="+mj-lt"/>
                        <a:buAutoNum type="arabicPeriod"/>
                      </a:pPr>
                      <a:r>
                        <a:rPr lang="en-US" altLang="zh-TW" sz="800" b="0" i="0" u="none" strike="noStrike" dirty="0">
                          <a:solidFill>
                            <a:srgbClr val="000000"/>
                          </a:solidFill>
                          <a:effectLst/>
                          <a:latin typeface="+mj-lt"/>
                          <a:ea typeface="新細明體" panose="02020500000000000000" pitchFamily="18" charset="-120"/>
                          <a:cs typeface="+mn-cs"/>
                        </a:rPr>
                        <a:t>Increased productivity ensures efficient discharge and loading operations.</a:t>
                      </a:r>
                    </a:p>
                    <a:p>
                      <a:pPr marL="228600" indent="-228600" algn="l" fontAlgn="ctr">
                        <a:buFont typeface="+mj-lt"/>
                        <a:buAutoNum type="arabicPeriod"/>
                      </a:pPr>
                      <a:r>
                        <a:rPr lang="en-US" altLang="zh-TW" sz="800" b="0" i="0" u="none" strike="noStrike" dirty="0">
                          <a:solidFill>
                            <a:srgbClr val="000000"/>
                          </a:solidFill>
                          <a:effectLst/>
                          <a:latin typeface="+mj-lt"/>
                          <a:ea typeface="新細明體" panose="02020500000000000000" pitchFamily="18" charset="-120"/>
                          <a:cs typeface="+mn-cs"/>
                        </a:rPr>
                        <a:t>Close collaboration with the BIZ department and terminal facilities to promote export and import volumes.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87473">
                <a:tc vMerge="1">
                  <a:txBody>
                    <a:bodyPr/>
                    <a:lstStyle/>
                    <a:p>
                      <a:endParaRPr lang="zh-TW" altLang="en-US"/>
                    </a:p>
                  </a:txBody>
                  <a:tcPr/>
                </a:tc>
                <a:tc>
                  <a:txBody>
                    <a:bodyPr/>
                    <a:lstStyle/>
                    <a:p>
                      <a:pPr algn="ctr" fontAlgn="ctr"/>
                      <a:r>
                        <a:rPr lang="en-US" sz="800" b="0" u="none" strike="noStrike">
                          <a:effectLst/>
                          <a:latin typeface="+mn-lt"/>
                        </a:rPr>
                        <a:t>Empty Storage</a:t>
                      </a:r>
                      <a:endParaRPr lang="en-US" sz="800" b="0" i="0" u="none" strike="noStrike">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800" b="0" i="0" u="none" strike="noStrike" dirty="0">
                          <a:solidFill>
                            <a:schemeClr val="tx1"/>
                          </a:solidFill>
                          <a:effectLst/>
                          <a:latin typeface="+mj-lt"/>
                          <a:ea typeface="新細明體" panose="02020500000000000000" pitchFamily="18" charset="-120"/>
                        </a:rPr>
                        <a:t>USD 710.00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800" b="0" i="0" u="none" strike="noStrike" dirty="0">
                          <a:solidFill>
                            <a:schemeClr val="tx1"/>
                          </a:solidFill>
                          <a:effectLst/>
                          <a:latin typeface="+mj-lt"/>
                          <a:ea typeface="新細明體" panose="02020500000000000000" pitchFamily="18" charset="-120"/>
                        </a:rPr>
                        <a:t>USD 86,200.00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800" b="0" i="0" u="none" strike="noStrike" dirty="0">
                          <a:solidFill>
                            <a:srgbClr val="FF0000"/>
                          </a:solidFill>
                          <a:effectLst/>
                          <a:highlight>
                            <a:srgbClr val="FFFF00"/>
                          </a:highlight>
                          <a:latin typeface="+mj-lt"/>
                          <a:ea typeface="新細明體" panose="02020500000000000000" pitchFamily="18" charset="-120"/>
                        </a:rPr>
                        <a:t>-12141%</a:t>
                      </a:r>
                      <a:endParaRPr lang="zh-TW" altLang="en-US" sz="800" b="0" i="0" u="none" strike="noStrike" dirty="0">
                        <a:solidFill>
                          <a:srgbClr val="FF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rtl="0">
                        <a:buFont typeface="+mj-lt"/>
                        <a:buAutoNum type="arabicPeriod"/>
                      </a:pPr>
                      <a:r>
                        <a:rPr lang="en-US" altLang="zh-TW" sz="800" b="0" i="0" u="none" strike="noStrike" dirty="0" err="1">
                          <a:solidFill>
                            <a:schemeClr val="dk1"/>
                          </a:solidFill>
                          <a:effectLst/>
                          <a:latin typeface="+mj-lt"/>
                          <a:ea typeface="+mn-ea"/>
                          <a:cs typeface="+mn-cs"/>
                        </a:rPr>
                        <a:t>STI</a:t>
                      </a:r>
                      <a:r>
                        <a:rPr lang="en-US" altLang="zh-TW" sz="800" b="0" i="0" u="none" strike="noStrike" dirty="0">
                          <a:solidFill>
                            <a:schemeClr val="dk1"/>
                          </a:solidFill>
                          <a:effectLst/>
                          <a:latin typeface="+mj-lt"/>
                          <a:ea typeface="+mn-ea"/>
                          <a:cs typeface="+mn-cs"/>
                        </a:rPr>
                        <a:t> Terminal: Due to congestion at </a:t>
                      </a:r>
                      <a:r>
                        <a:rPr lang="en-US" altLang="zh-TW" sz="800" b="0" i="0" u="none" strike="noStrike" dirty="0" err="1">
                          <a:solidFill>
                            <a:schemeClr val="dk1"/>
                          </a:solidFill>
                          <a:effectLst/>
                          <a:latin typeface="+mj-lt"/>
                          <a:ea typeface="+mn-ea"/>
                          <a:cs typeface="+mn-cs"/>
                        </a:rPr>
                        <a:t>MXLZC</a:t>
                      </a:r>
                      <a:r>
                        <a:rPr lang="en-US" altLang="zh-TW" sz="800" b="0" i="0" u="none" strike="noStrike" dirty="0">
                          <a:solidFill>
                            <a:schemeClr val="dk1"/>
                          </a:solidFill>
                          <a:effectLst/>
                          <a:latin typeface="+mj-lt"/>
                          <a:ea typeface="+mn-ea"/>
                          <a:cs typeface="+mn-cs"/>
                        </a:rPr>
                        <a:t>, EVER LUNAR (</a:t>
                      </a:r>
                      <a:r>
                        <a:rPr lang="en-US" altLang="zh-TW" sz="800" b="0" i="0" u="none" strike="noStrike" dirty="0" err="1">
                          <a:solidFill>
                            <a:schemeClr val="dk1"/>
                          </a:solidFill>
                          <a:effectLst/>
                          <a:latin typeface="+mj-lt"/>
                          <a:ea typeface="+mn-ea"/>
                          <a:cs typeface="+mn-cs"/>
                        </a:rPr>
                        <a:t>LUNR</a:t>
                      </a:r>
                      <a:r>
                        <a:rPr lang="en-US" altLang="zh-TW" sz="800" b="0" i="0" u="none" strike="noStrike" dirty="0">
                          <a:solidFill>
                            <a:schemeClr val="dk1"/>
                          </a:solidFill>
                          <a:effectLst/>
                          <a:latin typeface="+mj-lt"/>
                          <a:ea typeface="+mn-ea"/>
                          <a:cs typeface="+mn-cs"/>
                        </a:rPr>
                        <a:t>) 0656-067E was stored at the terminal for nearly a month.</a:t>
                      </a:r>
                      <a:endParaRPr lang="en-US" altLang="zh-TW" sz="800" b="0" dirty="0">
                        <a:effectLst/>
                        <a:latin typeface="+mj-lt"/>
                      </a:endParaRPr>
                    </a:p>
                    <a:p>
                      <a:pPr marL="228600" indent="-228600" rtl="0">
                        <a:buFont typeface="+mj-lt"/>
                        <a:buAutoNum type="arabicPeriod"/>
                      </a:pPr>
                      <a:r>
                        <a:rPr lang="en-US" altLang="zh-TW" sz="800" b="0" i="0" u="none" strike="noStrike" dirty="0">
                          <a:solidFill>
                            <a:schemeClr val="dk1"/>
                          </a:solidFill>
                          <a:effectLst/>
                          <a:latin typeface="+mj-lt"/>
                          <a:ea typeface="+mn-ea"/>
                          <a:cs typeface="+mn-cs"/>
                        </a:rPr>
                        <a:t>DPW </a:t>
                      </a:r>
                      <a:r>
                        <a:rPr lang="en-US" altLang="zh-TW" sz="800" b="0" i="0" u="none" strike="noStrike" dirty="0" err="1">
                          <a:solidFill>
                            <a:schemeClr val="dk1"/>
                          </a:solidFill>
                          <a:effectLst/>
                          <a:latin typeface="+mj-lt"/>
                          <a:ea typeface="+mn-ea"/>
                          <a:cs typeface="+mn-cs"/>
                        </a:rPr>
                        <a:t>LQN</a:t>
                      </a:r>
                      <a:r>
                        <a:rPr lang="en-US" altLang="zh-TW" sz="800" b="0" i="0" u="none" strike="noStrike" dirty="0">
                          <a:solidFill>
                            <a:schemeClr val="dk1"/>
                          </a:solidFill>
                          <a:effectLst/>
                          <a:latin typeface="+mj-lt"/>
                          <a:ea typeface="+mn-ea"/>
                          <a:cs typeface="+mn-cs"/>
                        </a:rPr>
                        <a:t> Terminal: Rate agreement extended for one year without </a:t>
                      </a:r>
                      <a:r>
                        <a:rPr lang="en-US" altLang="zh-TW" sz="800" b="0" i="0" u="none" strike="noStrike" dirty="0" err="1">
                          <a:solidFill>
                            <a:schemeClr val="dk1"/>
                          </a:solidFill>
                          <a:effectLst/>
                          <a:latin typeface="+mj-lt"/>
                          <a:ea typeface="+mn-ea"/>
                          <a:cs typeface="+mn-cs"/>
                        </a:rPr>
                        <a:t>USPPI</a:t>
                      </a:r>
                      <a:r>
                        <a:rPr lang="en-US" altLang="zh-TW" sz="800" b="0" i="0" u="none" strike="noStrike" dirty="0">
                          <a:solidFill>
                            <a:schemeClr val="dk1"/>
                          </a:solidFill>
                          <a:effectLst/>
                          <a:latin typeface="+mj-lt"/>
                          <a:ea typeface="+mn-ea"/>
                          <a:cs typeface="+mn-cs"/>
                        </a:rPr>
                        <a:t> adjustments.</a:t>
                      </a:r>
                      <a:endParaRPr lang="en-US" altLang="zh-TW" sz="800" b="0" dirty="0">
                        <a:effectLst/>
                        <a:latin typeface="+mj-lt"/>
                      </a:endParaRPr>
                    </a:p>
                    <a:p>
                      <a:pPr marL="228600" indent="-228600" rtl="0">
                        <a:buFont typeface="+mj-lt"/>
                        <a:buAutoNum type="arabicPeriod"/>
                      </a:pPr>
                      <a:r>
                        <a:rPr lang="en-US" altLang="zh-TW" sz="800" b="0" i="0" u="none" strike="noStrike" dirty="0">
                          <a:solidFill>
                            <a:schemeClr val="dk1"/>
                          </a:solidFill>
                          <a:effectLst/>
                          <a:latin typeface="+mj-lt"/>
                          <a:ea typeface="+mn-ea"/>
                          <a:cs typeface="+mn-cs"/>
                        </a:rPr>
                        <a:t>2025 Monitoring: Continuous tracking of potential disruptions and proactive reporting to HQ, including updates on local regulatory changes.</a:t>
                      </a:r>
                      <a:endParaRPr lang="en-US" altLang="zh-TW" sz="800" b="0" dirty="0">
                        <a:effectLst/>
                        <a:latin typeface="+mj-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551548">
                <a:tc vMerge="1">
                  <a:txBody>
                    <a:bodyPr/>
                    <a:lstStyle/>
                    <a:p>
                      <a:endParaRPr lang="zh-TW" altLang="en-US"/>
                    </a:p>
                  </a:txBody>
                  <a:tcPr/>
                </a:tc>
                <a:tc>
                  <a:txBody>
                    <a:bodyPr/>
                    <a:lstStyle/>
                    <a:p>
                      <a:pPr algn="ctr" fontAlgn="ctr"/>
                      <a:r>
                        <a:rPr lang="en-US" sz="800" b="0" u="none" strike="noStrike">
                          <a:effectLst/>
                          <a:latin typeface="+mn-lt"/>
                        </a:rPr>
                        <a:t>Rate Reduction</a:t>
                      </a:r>
                      <a:endParaRPr lang="en-US" sz="800" b="0" i="0" u="none" strike="noStrike">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800" b="0" i="0" u="none" strike="noStrike" dirty="0">
                          <a:solidFill>
                            <a:schemeClr val="tx1"/>
                          </a:solidFill>
                          <a:effectLst/>
                          <a:latin typeface="+mj-lt"/>
                          <a:ea typeface="新細明體" panose="02020500000000000000" pitchFamily="18" charset="-120"/>
                        </a:rPr>
                        <a:t>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800" b="0" i="0" u="none" strike="noStrike" dirty="0">
                          <a:solidFill>
                            <a:schemeClr val="tx1"/>
                          </a:solidFill>
                          <a:effectLst/>
                          <a:latin typeface="+mj-lt"/>
                          <a:ea typeface="新細明體" panose="02020500000000000000" pitchFamily="18" charset="-120"/>
                        </a:rPr>
                        <a:t>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800" b="0" i="0" u="none" strike="noStrike" dirty="0">
                          <a:solidFill>
                            <a:schemeClr val="tx1"/>
                          </a:solidFill>
                          <a:effectLst/>
                          <a:highlight>
                            <a:srgbClr val="FFFF00"/>
                          </a:highlight>
                          <a:latin typeface="+mj-lt"/>
                          <a:ea typeface="新細明體" panose="02020500000000000000" pitchFamily="18" charset="-120"/>
                        </a:rPr>
                        <a:t>NIL</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rtl="0">
                        <a:buFont typeface="+mj-lt"/>
                        <a:buAutoNum type="arabicPeriod"/>
                      </a:pPr>
                      <a:r>
                        <a:rPr lang="en-US" altLang="zh-TW" sz="800" b="0" i="0" u="none" strike="noStrike" dirty="0" err="1">
                          <a:solidFill>
                            <a:schemeClr val="dk1"/>
                          </a:solidFill>
                          <a:effectLst/>
                          <a:latin typeface="+mj-lt"/>
                          <a:ea typeface="+mn-ea"/>
                          <a:cs typeface="+mn-cs"/>
                        </a:rPr>
                        <a:t>STI</a:t>
                      </a:r>
                      <a:r>
                        <a:rPr lang="en-US" altLang="zh-TW" sz="800" b="0" i="0" u="none" strike="noStrike" dirty="0">
                          <a:solidFill>
                            <a:schemeClr val="dk1"/>
                          </a:solidFill>
                          <a:effectLst/>
                          <a:latin typeface="+mj-lt"/>
                          <a:ea typeface="+mn-ea"/>
                          <a:cs typeface="+mn-cs"/>
                        </a:rPr>
                        <a:t> Contract Extension: Contract extended until EVER LIBRA 0705-076W (sailing date: 2025-01-03).</a:t>
                      </a:r>
                      <a:endParaRPr lang="en-US" altLang="zh-TW" sz="800" b="0" dirty="0">
                        <a:effectLst/>
                        <a:latin typeface="+mj-lt"/>
                      </a:endParaRPr>
                    </a:p>
                    <a:p>
                      <a:pPr marL="228600" indent="-228600" rtl="0">
                        <a:buFont typeface="+mj-lt"/>
                        <a:buAutoNum type="arabicPeriod"/>
                      </a:pPr>
                      <a:r>
                        <a:rPr lang="en-US" altLang="zh-TW" sz="800" b="0" i="0" u="none" strike="noStrike" dirty="0">
                          <a:solidFill>
                            <a:schemeClr val="dk1"/>
                          </a:solidFill>
                          <a:effectLst/>
                          <a:latin typeface="+mj-lt"/>
                          <a:ea typeface="+mn-ea"/>
                          <a:cs typeface="+mn-cs"/>
                        </a:rPr>
                        <a:t>Rate Optimization: Ongoing evaluation of better rate opportunities and improved local conditions.</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Tree>
    <p:extLst>
      <p:ext uri="{BB962C8B-B14F-4D97-AF65-F5344CB8AC3E}">
        <p14:creationId xmlns:p14="http://schemas.microsoft.com/office/powerpoint/2010/main" val="244556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18</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ECO</a:t>
            </a:r>
          </a:p>
          <a:p>
            <a:pPr lvl="0" algn="ctr">
              <a:defRPr/>
            </a:pPr>
            <a:r>
              <a:rPr lang="en-US" altLang="zh-CN" sz="2400" b="1" dirty="0">
                <a:solidFill>
                  <a:prstClr val="black">
                    <a:lumMod val="85000"/>
                    <a:lumOff val="15000"/>
                  </a:prstClr>
                </a:solidFill>
                <a:latin typeface="DFKai-SB" pitchFamily="65" charset="-120"/>
                <a:ea typeface="DFKai-SB" pitchFamily="65" charset="-120"/>
              </a:rPr>
              <a:t>(COLOMBIA)</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4787444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C00F6-124B-B243-2B76-A50668D95A55}"/>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39C2AE1-9507-4EEA-401B-AD79E8FA7BF5}"/>
              </a:ext>
            </a:extLst>
          </p:cNvPr>
          <p:cNvGraphicFramePr>
            <a:graphicFrameLocks noGrp="1"/>
          </p:cNvGraphicFramePr>
          <p:nvPr>
            <p:extLst>
              <p:ext uri="{D42A27DB-BD31-4B8C-83A1-F6EECF244321}">
                <p14:modId xmlns:p14="http://schemas.microsoft.com/office/powerpoint/2010/main" val="2780772726"/>
              </p:ext>
            </p:extLst>
          </p:nvPr>
        </p:nvGraphicFramePr>
        <p:xfrm>
          <a:off x="59783" y="422845"/>
          <a:ext cx="9024433" cy="4464495"/>
        </p:xfrm>
        <a:graphic>
          <a:graphicData uri="http://schemas.openxmlformats.org/drawingml/2006/table">
            <a:tbl>
              <a:tblPr/>
              <a:tblGrid>
                <a:gridCol w="591341">
                  <a:extLst>
                    <a:ext uri="{9D8B030D-6E8A-4147-A177-3AD203B41FA5}">
                      <a16:colId xmlns:a16="http://schemas.microsoft.com/office/drawing/2014/main" val="20000"/>
                    </a:ext>
                  </a:extLst>
                </a:gridCol>
                <a:gridCol w="1024803">
                  <a:extLst>
                    <a:ext uri="{9D8B030D-6E8A-4147-A177-3AD203B41FA5}">
                      <a16:colId xmlns:a16="http://schemas.microsoft.com/office/drawing/2014/main" val="20001"/>
                    </a:ext>
                  </a:extLst>
                </a:gridCol>
                <a:gridCol w="409923">
                  <a:extLst>
                    <a:ext uri="{9D8B030D-6E8A-4147-A177-3AD203B41FA5}">
                      <a16:colId xmlns:a16="http://schemas.microsoft.com/office/drawing/2014/main" val="20006"/>
                    </a:ext>
                  </a:extLst>
                </a:gridCol>
                <a:gridCol w="751522">
                  <a:extLst>
                    <a:ext uri="{9D8B030D-6E8A-4147-A177-3AD203B41FA5}">
                      <a16:colId xmlns:a16="http://schemas.microsoft.com/office/drawing/2014/main" val="20002"/>
                    </a:ext>
                  </a:extLst>
                </a:gridCol>
                <a:gridCol w="751522">
                  <a:extLst>
                    <a:ext uri="{9D8B030D-6E8A-4147-A177-3AD203B41FA5}">
                      <a16:colId xmlns:a16="http://schemas.microsoft.com/office/drawing/2014/main" val="20003"/>
                    </a:ext>
                  </a:extLst>
                </a:gridCol>
                <a:gridCol w="591147">
                  <a:extLst>
                    <a:ext uri="{9D8B030D-6E8A-4147-A177-3AD203B41FA5}">
                      <a16:colId xmlns:a16="http://schemas.microsoft.com/office/drawing/2014/main" val="20004"/>
                    </a:ext>
                  </a:extLst>
                </a:gridCol>
                <a:gridCol w="727249">
                  <a:extLst>
                    <a:ext uri="{9D8B030D-6E8A-4147-A177-3AD203B41FA5}">
                      <a16:colId xmlns:a16="http://schemas.microsoft.com/office/drawing/2014/main" val="3567710903"/>
                    </a:ext>
                  </a:extLst>
                </a:gridCol>
                <a:gridCol w="4176926">
                  <a:extLst>
                    <a:ext uri="{9D8B030D-6E8A-4147-A177-3AD203B41FA5}">
                      <a16:colId xmlns:a16="http://schemas.microsoft.com/office/drawing/2014/main" val="20005"/>
                    </a:ext>
                  </a:extLst>
                </a:gridCol>
              </a:tblGrid>
              <a:tr h="704593">
                <a:tc rowSpan="2">
                  <a:txBody>
                    <a:bodyPr/>
                    <a:lstStyle/>
                    <a:p>
                      <a:pPr algn="ctr" rtl="0" fontAlgn="ctr"/>
                      <a:r>
                        <a:rPr lang="en-US" altLang="zh-TW" sz="790" b="0" i="0" u="none" strike="noStrike" dirty="0">
                          <a:solidFill>
                            <a:srgbClr val="000000"/>
                          </a:solidFill>
                          <a:effectLst/>
                          <a:latin typeface="DFKai-SB" pitchFamily="65" charset="-120"/>
                          <a:ea typeface="DFKai-SB" pitchFamily="65" charset="-120"/>
                        </a:rPr>
                        <a:t>Subject</a:t>
                      </a:r>
                      <a:endParaRPr lang="zh-TW" altLang="de-DE" sz="79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790" b="0" i="0" u="none" strike="noStrike" dirty="0">
                          <a:solidFill>
                            <a:srgbClr val="000000"/>
                          </a:solidFill>
                          <a:effectLst/>
                          <a:latin typeface="DFKai-SB" pitchFamily="65" charset="-120"/>
                          <a:ea typeface="DFKai-SB" pitchFamily="65" charset="-120"/>
                        </a:rPr>
                        <a:t>Segments</a:t>
                      </a:r>
                      <a:endParaRPr lang="zh-TW" altLang="de-DE" sz="79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79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or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9652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861563">
                <a:tc rowSpan="2">
                  <a:txBody>
                    <a:bodyPr/>
                    <a:lstStyle/>
                    <a:p>
                      <a:pPr algn="ctr" rtl="0" fontAlgn="ctr"/>
                      <a:r>
                        <a:rPr lang="en-US" altLang="zh-TW" sz="790" b="0" i="0" u="none" strike="noStrike" dirty="0">
                          <a:solidFill>
                            <a:srgbClr val="000000"/>
                          </a:solidFill>
                          <a:effectLst/>
                          <a:latin typeface="DFKai-SB" pitchFamily="65" charset="-120"/>
                          <a:ea typeface="DFKai-SB" pitchFamily="65" charset="-120"/>
                        </a:rPr>
                        <a:t>Trade</a:t>
                      </a:r>
                      <a:r>
                        <a:rPr lang="en-US" altLang="zh-TW" sz="790" b="0" i="0" u="none" strike="noStrike" baseline="0" dirty="0">
                          <a:solidFill>
                            <a:srgbClr val="000000"/>
                          </a:solidFill>
                          <a:effectLst/>
                          <a:latin typeface="DFKai-SB" pitchFamily="65" charset="-120"/>
                          <a:ea typeface="DFKai-SB" pitchFamily="65" charset="-120"/>
                        </a:rPr>
                        <a:t> </a:t>
                      </a:r>
                    </a:p>
                    <a:p>
                      <a:pPr algn="ctr" rtl="0" fontAlgn="ctr"/>
                      <a:r>
                        <a:rPr lang="en-US" altLang="zh-TW" sz="790" b="0" i="0" u="none" strike="noStrike" baseline="0" dirty="0">
                          <a:solidFill>
                            <a:srgbClr val="000000"/>
                          </a:solidFill>
                          <a:effectLst/>
                          <a:latin typeface="DFKai-SB" pitchFamily="65" charset="-120"/>
                          <a:ea typeface="DFKai-SB" pitchFamily="65" charset="-120"/>
                        </a:rPr>
                        <a:t>Lane</a:t>
                      </a:r>
                      <a:endParaRPr lang="zh-TW" altLang="de-DE" sz="79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j-lt"/>
                          <a:ea typeface="DFKai-SB" pitchFamily="65" charset="-120"/>
                        </a:rPr>
                        <a:t>F.E. =&gt; </a:t>
                      </a:r>
                      <a:r>
                        <a:rPr lang="en-US" altLang="zh-TW" sz="800" b="1" i="0" u="none" strike="noStrike" dirty="0">
                          <a:solidFill>
                            <a:srgbClr val="FF0000"/>
                          </a:solidFill>
                          <a:effectLst/>
                          <a:latin typeface="+mj-lt"/>
                          <a:ea typeface="DFKai-SB" pitchFamily="65" charset="-120"/>
                        </a:rPr>
                        <a:t>COBVT</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(G</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j-lt"/>
                          <a:ea typeface="DFKai-SB" pitchFamily="65" charset="-120"/>
                        </a:rPr>
                        <a:t>11,883</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j-lt"/>
                          <a:ea typeface="DFKai-SB" pitchFamily="65" charset="-120"/>
                        </a:rPr>
                        <a:t>12,965</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j-lt"/>
                          <a:ea typeface="DFKai-SB" pitchFamily="65" charset="-120"/>
                        </a:rPr>
                        <a:t>109%</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dirty="0">
                          <a:solidFill>
                            <a:schemeClr val="tx1"/>
                          </a:solidFill>
                          <a:effectLst/>
                          <a:latin typeface="+mj-lt"/>
                          <a:ea typeface="DFKai-SB" pitchFamily="65" charset="-120"/>
                        </a:rPr>
                        <a:t>14,710</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Font typeface="+mj-lt"/>
                        <a:buAutoNum type="arabicPeriod"/>
                      </a:pPr>
                      <a:r>
                        <a:rPr lang="de-DE" sz="800" b="1" i="0" u="none" strike="noStrike" dirty="0">
                          <a:solidFill>
                            <a:schemeClr val="tx1"/>
                          </a:solidFill>
                          <a:effectLst/>
                          <a:latin typeface="+mj-lt"/>
                          <a:ea typeface="DFKai-SB"/>
                        </a:rPr>
                        <a:t>EGL Market Scope Jan-Dec 2024</a:t>
                      </a:r>
                      <a:r>
                        <a:rPr lang="de-DE" sz="800" b="0" i="0" u="none" strike="noStrike" dirty="0">
                          <a:solidFill>
                            <a:schemeClr val="tx1"/>
                          </a:solidFill>
                          <a:effectLst/>
                          <a:latin typeface="+mj-lt"/>
                          <a:ea typeface="DFKai-SB"/>
                        </a:rPr>
                        <a:t> 421.500 teus; EGL market share 12%, ranking 3 out of 14.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800" b="0" i="0" u="none" strike="noStrike" dirty="0">
                          <a:solidFill>
                            <a:schemeClr val="tx1"/>
                          </a:solidFill>
                          <a:effectLst/>
                          <a:latin typeface="+mj-lt"/>
                          <a:ea typeface="DFKai-SB"/>
                          <a:cs typeface="+mn-cs"/>
                        </a:rPr>
                        <a:t>Propose to BCC (5) new accounts (BCO) or business per week under FOB.</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800" b="0" i="0" u="none" strike="noStrike" dirty="0">
                          <a:solidFill>
                            <a:schemeClr val="tx1"/>
                          </a:solidFill>
                          <a:effectLst/>
                          <a:latin typeface="+mj-lt"/>
                          <a:ea typeface="DFKai-SB"/>
                          <a:cs typeface="+mn-cs"/>
                        </a:rPr>
                        <a:t>Monitoring on weekly basis bookings/allocation from our VIP accounts (local tenders).</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altLang="zh-TW" sz="800" b="0" i="0" u="none" strike="noStrike" dirty="0">
                          <a:solidFill>
                            <a:schemeClr val="tx1"/>
                          </a:solidFill>
                          <a:effectLst/>
                          <a:latin typeface="+mj-lt"/>
                          <a:ea typeface="DFKai-SB"/>
                          <a:cs typeface="+mn-cs"/>
                        </a:rPr>
                        <a:t>Increase our commercial sales meeting with potential accounts, under FOB terms.</a:t>
                      </a:r>
                    </a:p>
                    <a:p>
                      <a:pPr marL="228600" indent="-228600" algn="l" rtl="0" fontAlgn="ctr">
                        <a:buFont typeface="+mj-lt"/>
                        <a:buAutoNum type="arabicPeriod"/>
                      </a:pPr>
                      <a:r>
                        <a:rPr lang="de-DE" sz="800" b="0" i="0" u="none" strike="noStrike" dirty="0">
                          <a:solidFill>
                            <a:schemeClr val="tx1"/>
                          </a:solidFill>
                          <a:effectLst/>
                          <a:latin typeface="+mj-lt"/>
                          <a:ea typeface="DFKai-SB"/>
                          <a:cs typeface="+mn-cs"/>
                        </a:rPr>
                        <a:t>Propose medium and long term business with local NVOCC. </a:t>
                      </a:r>
                    </a:p>
                    <a:p>
                      <a:pPr marL="228600" indent="-228600" algn="l" rtl="0" fontAlgn="ctr">
                        <a:buFont typeface="+mj-lt"/>
                        <a:buAutoNum type="arabicPeriod"/>
                      </a:pPr>
                      <a:r>
                        <a:rPr lang="de-DE" sz="800" b="0" i="0" u="none" strike="noStrike" dirty="0">
                          <a:solidFill>
                            <a:schemeClr val="tx1"/>
                          </a:solidFill>
                          <a:effectLst/>
                          <a:latin typeface="+mj-lt"/>
                          <a:ea typeface="DFKai-SB"/>
                          <a:cs typeface="+mn-cs"/>
                        </a:rPr>
                        <a:t>Promote Reefer FOB cargo from base ports.</a:t>
                      </a:r>
                    </a:p>
                    <a:p>
                      <a:pPr marL="228600" indent="-228600" algn="l" rtl="0" fontAlgn="ctr">
                        <a:buFont typeface="+mj-lt"/>
                        <a:buAutoNum type="arabicPeriod"/>
                      </a:pPr>
                      <a:r>
                        <a:rPr lang="de-DE" sz="800" b="0" i="0" u="none" strike="noStrike" dirty="0">
                          <a:solidFill>
                            <a:schemeClr val="tx1"/>
                          </a:solidFill>
                          <a:effectLst/>
                          <a:latin typeface="+mj-lt"/>
                          <a:ea typeface="DFKai-SB"/>
                          <a:cs typeface="+mn-cs"/>
                        </a:rPr>
                        <a:t>Continous sales lead campaing for CIF cargo.</a:t>
                      </a:r>
                    </a:p>
                    <a:p>
                      <a:pPr marL="228600" indent="-228600" algn="l" rtl="0" fontAlgn="ctr">
                        <a:buFont typeface="+mj-lt"/>
                        <a:buAutoNum type="arabicPeriod"/>
                      </a:pPr>
                      <a:r>
                        <a:rPr lang="en-US" altLang="zh-TW" sz="800" b="0" i="0" u="none" strike="noStrike" dirty="0">
                          <a:solidFill>
                            <a:schemeClr val="tx1"/>
                          </a:solidFill>
                          <a:effectLst/>
                          <a:latin typeface="+mj-lt"/>
                          <a:ea typeface="DFKai-SB"/>
                          <a:cs typeface="+mn-cs"/>
                        </a:rPr>
                        <a:t>Keep updated the market rates feedback with BCC on weekly basis.</a:t>
                      </a:r>
                    </a:p>
                    <a:p>
                      <a:pPr marL="228600" indent="-228600" algn="l" rtl="0" fontAlgn="ctr">
                        <a:buFont typeface="+mj-lt"/>
                        <a:buAutoNum type="arabicPeriod"/>
                      </a:pPr>
                      <a:r>
                        <a:rPr lang="en-US" sz="800" b="0" i="0" u="none" strike="noStrike" dirty="0">
                          <a:solidFill>
                            <a:schemeClr val="tx1"/>
                          </a:solidFill>
                          <a:effectLst/>
                          <a:latin typeface="+mj-lt"/>
                          <a:ea typeface="DFKai-SB"/>
                          <a:cs typeface="+mn-cs"/>
                        </a:rPr>
                        <a:t>Permanent AMP monitoring for own SQ KPI achievement.</a:t>
                      </a:r>
                      <a:endParaRPr lang="de-DE" sz="800" b="0" i="0" u="none" strike="noStrike" dirty="0">
                        <a:solidFill>
                          <a:schemeClr val="tx1"/>
                        </a:solidFill>
                        <a:effectLst/>
                        <a:latin typeface="+mj-lt"/>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701819">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j-lt"/>
                          <a:ea typeface="DFKai-SB" pitchFamily="65" charset="-120"/>
                        </a:rPr>
                        <a:t>COBVT</a:t>
                      </a:r>
                      <a:r>
                        <a:rPr lang="en-US" altLang="zh-TW" sz="800" b="1" i="0" u="none" strike="noStrike" dirty="0">
                          <a:solidFill>
                            <a:schemeClr val="tx1"/>
                          </a:solidFill>
                          <a:effectLst/>
                          <a:latin typeface="+mj-lt"/>
                          <a:ea typeface="DFKai-SB" pitchFamily="65" charset="-120"/>
                        </a:rPr>
                        <a:t> EXP.</a:t>
                      </a:r>
                      <a:r>
                        <a:rPr lang="zh-TW" altLang="en-US" sz="800" b="1" i="0" u="none" strike="noStrike" baseline="0" dirty="0">
                          <a:solidFill>
                            <a:schemeClr val="tx1"/>
                          </a:solidFill>
                          <a:effectLst/>
                          <a:latin typeface="+mj-lt"/>
                          <a:ea typeface="DFKai-SB" pitchFamily="65" charset="-120"/>
                        </a:rPr>
                        <a:t> </a:t>
                      </a:r>
                      <a:r>
                        <a:rPr lang="en-US" altLang="zh-TW" sz="800" b="1" i="0" u="none" strike="noStrike" baseline="0" dirty="0">
                          <a:solidFill>
                            <a:schemeClr val="tx1"/>
                          </a:solidFill>
                          <a:effectLst/>
                          <a:latin typeface="+mj-lt"/>
                          <a:ea typeface="DFKai-SB" pitchFamily="65" charset="-120"/>
                        </a:rPr>
                        <a:t>=&gt;</a:t>
                      </a:r>
                      <a:r>
                        <a:rPr lang="fr-FR" altLang="zh-TW" sz="800" b="1" i="0" u="none" strike="noStrike" dirty="0">
                          <a:solidFill>
                            <a:schemeClr val="tx1"/>
                          </a:solidFill>
                          <a:effectLst/>
                          <a:latin typeface="+mj-lt"/>
                          <a:ea typeface="DFKai-SB" pitchFamily="65" charset="-120"/>
                        </a:rPr>
                        <a:t> F.E.</a:t>
                      </a:r>
                    </a:p>
                    <a:p>
                      <a:pPr algn="ctr" rtl="0" fontAlgn="ctr"/>
                      <a:r>
                        <a:rPr lang="en-US" altLang="zh-TW" sz="800" b="0" i="0" u="none" strike="noStrike" dirty="0">
                          <a:solidFill>
                            <a:schemeClr val="tx1"/>
                          </a:solidFill>
                          <a:effectLst/>
                          <a:latin typeface="+mj-lt"/>
                          <a:ea typeface="DFKai-SB" pitchFamily="65" charset="-120"/>
                        </a:rPr>
                        <a:t>(Y</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j-lt"/>
                          <a:ea typeface="DFKai-SB" pitchFamily="65" charset="-120"/>
                        </a:rPr>
                        <a:t>1,806</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j-lt"/>
                          <a:ea typeface="DFKai-SB" pitchFamily="65" charset="-120"/>
                        </a:rPr>
                        <a:t>1,929</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rgbClr val="FF0000"/>
                          </a:solidFill>
                          <a:effectLst/>
                          <a:latin typeface="+mj-lt"/>
                          <a:ea typeface="DFKai-SB" pitchFamily="65" charset="-120"/>
                        </a:rPr>
                        <a:t>97%</a:t>
                      </a:r>
                      <a:endParaRPr lang="de-DE" sz="800" b="0" i="0" u="none" strike="noStrike" dirty="0">
                        <a:solidFill>
                          <a:srgbClr val="FF0000"/>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dirty="0">
                          <a:solidFill>
                            <a:schemeClr val="tx1"/>
                          </a:solidFill>
                          <a:effectLst/>
                          <a:latin typeface="+mj-lt"/>
                          <a:ea typeface="DFKai-SB" pitchFamily="65" charset="-120"/>
                        </a:rPr>
                        <a:t>2,151</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Font typeface="+mj-lt"/>
                        <a:buAutoNum type="arabicPeriod"/>
                      </a:pPr>
                      <a:r>
                        <a:rPr lang="de-DE" sz="800" b="1" i="0" u="none" strike="noStrike" dirty="0">
                          <a:solidFill>
                            <a:schemeClr val="tx1"/>
                          </a:solidFill>
                          <a:effectLst/>
                          <a:latin typeface="+mj-lt"/>
                          <a:ea typeface="DFKai-SB"/>
                        </a:rPr>
                        <a:t>EGL Market Scope Jan-Dec 2024 </a:t>
                      </a:r>
                      <a:r>
                        <a:rPr lang="de-DE" sz="800" b="0" i="0" u="none" strike="noStrike" dirty="0">
                          <a:solidFill>
                            <a:schemeClr val="tx1"/>
                          </a:solidFill>
                          <a:effectLst/>
                          <a:latin typeface="+mj-lt"/>
                          <a:ea typeface="DFKai-SB"/>
                        </a:rPr>
                        <a:t>14.200 teus; EGL market share 21%, ranking 2 out of 12.</a:t>
                      </a:r>
                      <a:endParaRPr lang="de-DE" sz="800" b="1" i="0" u="none" strike="noStrike" dirty="0">
                        <a:solidFill>
                          <a:schemeClr val="tx1"/>
                        </a:solidFill>
                        <a:effectLst/>
                        <a:latin typeface="+mj-lt"/>
                        <a:ea typeface="DFKai-SB"/>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altLang="zh-TW" sz="800" b="0" i="0" u="none" strike="noStrike" dirty="0">
                          <a:solidFill>
                            <a:schemeClr val="tx1"/>
                          </a:solidFill>
                          <a:effectLst/>
                          <a:latin typeface="+mj-lt"/>
                          <a:ea typeface="DFKai-SB"/>
                          <a:cs typeface="+mn-cs"/>
                        </a:rPr>
                        <a:t>Continue proposing to BCC new business under CIF.</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altLang="zh-TW" sz="800" b="0" i="0" u="none" strike="noStrike" dirty="0">
                          <a:solidFill>
                            <a:schemeClr val="tx1"/>
                          </a:solidFill>
                          <a:effectLst/>
                          <a:latin typeface="+mj-lt"/>
                          <a:ea typeface="DFKai-SB"/>
                          <a:cs typeface="+mn-cs"/>
                        </a:rPr>
                        <a:t>Monitoring on weekly basis bookings/allocation from our current accounts.</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altLang="zh-TW" sz="800" b="0" i="0" u="none" strike="noStrike" dirty="0">
                          <a:solidFill>
                            <a:schemeClr val="tx1"/>
                          </a:solidFill>
                          <a:effectLst/>
                          <a:latin typeface="+mj-lt"/>
                          <a:ea typeface="DFKai-SB"/>
                          <a:cs typeface="+mn-cs"/>
                        </a:rPr>
                        <a:t>Increase our commercial sales meeting with potential accounts, under CIF terms.</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noProof="0" dirty="0">
                          <a:solidFill>
                            <a:schemeClr val="tx1"/>
                          </a:solidFill>
                          <a:effectLst/>
                          <a:latin typeface="+mj-lt"/>
                          <a:ea typeface="DFKai-SB"/>
                          <a:cs typeface="+mn-cs"/>
                        </a:rPr>
                        <a:t>Focus on Coffee BIZ with POD offices &amp; Scrap &amp; Mineral export follow special procedures.</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altLang="zh-TW" sz="800" b="0" i="0" u="none" strike="noStrike" noProof="0" dirty="0">
                          <a:solidFill>
                            <a:schemeClr val="tx1"/>
                          </a:solidFill>
                          <a:effectLst/>
                          <a:latin typeface="+mj-lt"/>
                          <a:ea typeface="DFKai-SB"/>
                          <a:cs typeface="+mn-cs"/>
                        </a:rPr>
                        <a:t>Promoting new cargo &amp; small customers via Green X for base &amp; out ports.</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j-lt"/>
                          <a:ea typeface="DFKai-SB"/>
                          <a:cs typeface="+mn-cs"/>
                        </a:rPr>
                        <a:t>Permanent AMP monitoring for own SQ KPI achievement.</a:t>
                      </a:r>
                      <a:endParaRPr lang="de-DE" sz="800" b="0" i="0" u="none" strike="noStrike" dirty="0">
                        <a:solidFill>
                          <a:schemeClr val="tx1"/>
                        </a:solidFill>
                        <a:effectLst/>
                        <a:latin typeface="+mj-lt"/>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a:extLst>
              <a:ext uri="{FF2B5EF4-FFF2-40B4-BE49-F238E27FC236}">
                <a16:creationId xmlns:a16="http://schemas.microsoft.com/office/drawing/2014/main" id="{B5D63563-8E3C-2144-62E3-6B9E25A6F980}"/>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9CDED9F8-52AE-4914-84FB-3C66A1284C68}"/>
              </a:ext>
            </a:extLst>
          </p:cNvPr>
          <p:cNvSpPr txBox="1">
            <a:spLocks/>
          </p:cNvSpPr>
          <p:nvPr/>
        </p:nvSpPr>
        <p:spPr>
          <a:xfrm>
            <a:off x="0" y="-51149"/>
            <a:ext cx="9105056" cy="39618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30553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70124026"/>
              </p:ext>
            </p:extLst>
          </p:nvPr>
        </p:nvGraphicFramePr>
        <p:xfrm>
          <a:off x="56207" y="511004"/>
          <a:ext cx="9031586" cy="4509638"/>
        </p:xfrm>
        <a:graphic>
          <a:graphicData uri="http://schemas.openxmlformats.org/drawingml/2006/table">
            <a:tbl>
              <a:tblPr/>
              <a:tblGrid>
                <a:gridCol w="591811">
                  <a:extLst>
                    <a:ext uri="{9D8B030D-6E8A-4147-A177-3AD203B41FA5}">
                      <a16:colId xmlns:a16="http://schemas.microsoft.com/office/drawing/2014/main" val="20000"/>
                    </a:ext>
                  </a:extLst>
                </a:gridCol>
                <a:gridCol w="911543">
                  <a:extLst>
                    <a:ext uri="{9D8B030D-6E8A-4147-A177-3AD203B41FA5}">
                      <a16:colId xmlns:a16="http://schemas.microsoft.com/office/drawing/2014/main" val="20001"/>
                    </a:ext>
                  </a:extLst>
                </a:gridCol>
                <a:gridCol w="509478">
                  <a:extLst>
                    <a:ext uri="{9D8B030D-6E8A-4147-A177-3AD203B41FA5}">
                      <a16:colId xmlns:a16="http://schemas.microsoft.com/office/drawing/2014/main" val="20006"/>
                    </a:ext>
                  </a:extLst>
                </a:gridCol>
                <a:gridCol w="766960">
                  <a:extLst>
                    <a:ext uri="{9D8B030D-6E8A-4147-A177-3AD203B41FA5}">
                      <a16:colId xmlns:a16="http://schemas.microsoft.com/office/drawing/2014/main" val="20002"/>
                    </a:ext>
                  </a:extLst>
                </a:gridCol>
                <a:gridCol w="820493">
                  <a:extLst>
                    <a:ext uri="{9D8B030D-6E8A-4147-A177-3AD203B41FA5}">
                      <a16:colId xmlns:a16="http://schemas.microsoft.com/office/drawing/2014/main" val="20003"/>
                    </a:ext>
                  </a:extLst>
                </a:gridCol>
                <a:gridCol w="596021">
                  <a:extLst>
                    <a:ext uri="{9D8B030D-6E8A-4147-A177-3AD203B41FA5}">
                      <a16:colId xmlns:a16="http://schemas.microsoft.com/office/drawing/2014/main" val="20004"/>
                    </a:ext>
                  </a:extLst>
                </a:gridCol>
                <a:gridCol w="727823">
                  <a:extLst>
                    <a:ext uri="{9D8B030D-6E8A-4147-A177-3AD203B41FA5}">
                      <a16:colId xmlns:a16="http://schemas.microsoft.com/office/drawing/2014/main" val="1215431177"/>
                    </a:ext>
                  </a:extLst>
                </a:gridCol>
                <a:gridCol w="4107457">
                  <a:extLst>
                    <a:ext uri="{9D8B030D-6E8A-4147-A177-3AD203B41FA5}">
                      <a16:colId xmlns:a16="http://schemas.microsoft.com/office/drawing/2014/main" val="20005"/>
                    </a:ext>
                  </a:extLst>
                </a:gridCol>
              </a:tblGrid>
              <a:tr h="544832">
                <a:tc rowSpan="2">
                  <a:txBody>
                    <a:bodyPr/>
                    <a:lstStyle/>
                    <a:p>
                      <a:pPr algn="ctr" rtl="0" fontAlgn="ctr"/>
                      <a:r>
                        <a:rPr lang="en-US" altLang="zh-TW" sz="790" b="0" i="0" u="none" strike="noStrike" dirty="0">
                          <a:solidFill>
                            <a:srgbClr val="000000"/>
                          </a:solidFill>
                          <a:effectLst/>
                          <a:latin typeface="DFKai-SB" pitchFamily="65" charset="-120"/>
                          <a:ea typeface="DFKai-SB" pitchFamily="65" charset="-120"/>
                        </a:rPr>
                        <a:t>Subject</a:t>
                      </a:r>
                      <a:endParaRPr lang="zh-TW" altLang="de-DE" sz="79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790" b="0" i="0" u="none" strike="noStrike" dirty="0">
                          <a:solidFill>
                            <a:srgbClr val="000000"/>
                          </a:solidFill>
                          <a:effectLst/>
                          <a:latin typeface="DFKai-SB" pitchFamily="65" charset="-120"/>
                          <a:ea typeface="DFKai-SB" pitchFamily="65" charset="-120"/>
                        </a:rPr>
                        <a:t>Segments</a:t>
                      </a:r>
                      <a:endParaRPr lang="zh-TW" altLang="de-DE" sz="79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79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7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or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5591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72776">
                <a:tc rowSpan="3">
                  <a:txBody>
                    <a:bodyPr/>
                    <a:lstStyle/>
                    <a:p>
                      <a:pPr algn="ctr" rtl="0" fontAlgn="ctr"/>
                      <a:r>
                        <a:rPr lang="en-US" altLang="zh-TW" sz="790" b="0" i="0" u="none" strike="noStrike" dirty="0">
                          <a:solidFill>
                            <a:srgbClr val="000000"/>
                          </a:solidFill>
                          <a:effectLst/>
                          <a:latin typeface="DFKai-SB" pitchFamily="65" charset="-120"/>
                          <a:ea typeface="DFKai-SB" pitchFamily="65" charset="-120"/>
                        </a:rPr>
                        <a:t>Trade</a:t>
                      </a:r>
                      <a:r>
                        <a:rPr lang="en-US" altLang="zh-TW" sz="790" b="0" i="0" u="none" strike="noStrike" baseline="0" dirty="0">
                          <a:solidFill>
                            <a:srgbClr val="000000"/>
                          </a:solidFill>
                          <a:effectLst/>
                          <a:latin typeface="DFKai-SB" pitchFamily="65" charset="-120"/>
                          <a:ea typeface="DFKai-SB" pitchFamily="65" charset="-120"/>
                        </a:rPr>
                        <a:t> </a:t>
                      </a:r>
                    </a:p>
                    <a:p>
                      <a:pPr algn="ctr" rtl="0" fontAlgn="ctr"/>
                      <a:r>
                        <a:rPr lang="en-US" altLang="zh-TW" sz="790" b="0" i="0" u="none" strike="noStrike" baseline="0" dirty="0">
                          <a:solidFill>
                            <a:srgbClr val="000000"/>
                          </a:solidFill>
                          <a:effectLst/>
                          <a:latin typeface="DFKai-SB" pitchFamily="65" charset="-120"/>
                          <a:ea typeface="DFKai-SB" pitchFamily="65" charset="-120"/>
                        </a:rPr>
                        <a:t>Lane</a:t>
                      </a:r>
                      <a:endParaRPr lang="zh-TW" altLang="de-DE" sz="79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CO3</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3,989</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chemeClr val="tx1"/>
                          </a:solidFill>
                          <a:effectLst/>
                          <a:latin typeface="+mn-lt"/>
                          <a:ea typeface="DFKai-SB" pitchFamily="65" charset="-120"/>
                        </a:rPr>
                        <a:t>5,333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chemeClr val="tx1"/>
                          </a:solidFill>
                          <a:effectLst/>
                          <a:latin typeface="+mn-lt"/>
                          <a:ea typeface="DFKai-SB" pitchFamily="65" charset="-120"/>
                        </a:rPr>
                        <a:t>134%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sz="800" b="0" i="0" u="none" strike="noStrike" dirty="0">
                          <a:solidFill>
                            <a:schemeClr val="tx1"/>
                          </a:solidFill>
                          <a:effectLst/>
                          <a:latin typeface="+mn-lt"/>
                          <a:ea typeface="DFKai-SB" pitchFamily="65" charset="-120"/>
                        </a:rPr>
                        <a:t>5,390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Font typeface="+mj-lt"/>
                        <a:buAutoNum type="arabicPeriod"/>
                      </a:pPr>
                      <a:r>
                        <a:rPr lang="de-DE" sz="800" b="1" i="0" u="none" strike="noStrike" dirty="0">
                          <a:solidFill>
                            <a:schemeClr val="tx1"/>
                          </a:solidFill>
                          <a:effectLst/>
                          <a:latin typeface="+mn-lt"/>
                          <a:ea typeface="DFKai-SB"/>
                        </a:rPr>
                        <a:t>EGL Market Scope Jan-Dec 2024</a:t>
                      </a:r>
                      <a:r>
                        <a:rPr lang="de-DE" sz="800" b="0" i="0" u="none" strike="noStrike" dirty="0">
                          <a:solidFill>
                            <a:schemeClr val="tx1"/>
                          </a:solidFill>
                          <a:effectLst/>
                          <a:latin typeface="+mn-lt"/>
                          <a:ea typeface="DFKai-SB"/>
                        </a:rPr>
                        <a:t> 66.000 teus; EGL market share 21%, ranking 2 out of 10.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800" b="0" i="0" u="none" strike="noStrike" dirty="0">
                          <a:solidFill>
                            <a:schemeClr val="tx1"/>
                          </a:solidFill>
                          <a:effectLst/>
                          <a:latin typeface="+mn-lt"/>
                          <a:ea typeface="DFKai-SB"/>
                          <a:cs typeface="+mn-cs"/>
                        </a:rPr>
                        <a:t>Propose to BCC (5) new accounts (BCO) or business per week under FOB.</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800" b="0" i="0" u="none" strike="noStrike" dirty="0">
                          <a:solidFill>
                            <a:schemeClr val="tx1"/>
                          </a:solidFill>
                          <a:effectLst/>
                          <a:latin typeface="+mn-lt"/>
                          <a:ea typeface="DFKai-SB"/>
                          <a:cs typeface="+mn-cs"/>
                        </a:rPr>
                        <a:t>Monitoring on weekly basis bookings/allocation from our VIP accounts (local tenders).</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altLang="zh-TW" sz="800" b="0" i="0" u="none" strike="noStrike" dirty="0">
                          <a:solidFill>
                            <a:schemeClr val="tx1"/>
                          </a:solidFill>
                          <a:effectLst/>
                          <a:latin typeface="+mn-lt"/>
                          <a:ea typeface="DFKai-SB"/>
                          <a:cs typeface="+mn-cs"/>
                        </a:rPr>
                        <a:t>Increase our commercial sales meeting with potential accounts, under FOB terms.</a:t>
                      </a:r>
                    </a:p>
                    <a:p>
                      <a:pPr marL="228600" indent="-228600" algn="l" rtl="0" fontAlgn="ctr">
                        <a:buFont typeface="+mj-lt"/>
                        <a:buAutoNum type="arabicPeriod"/>
                      </a:pPr>
                      <a:r>
                        <a:rPr lang="de-DE" sz="800" b="0" i="0" u="none" strike="noStrike" dirty="0">
                          <a:solidFill>
                            <a:schemeClr val="tx1"/>
                          </a:solidFill>
                          <a:effectLst/>
                          <a:latin typeface="+mn-lt"/>
                          <a:ea typeface="DFKai-SB"/>
                        </a:rPr>
                        <a:t>Propose medium and long term business with local NVOCC. </a:t>
                      </a:r>
                    </a:p>
                    <a:p>
                      <a:pPr marL="228600" indent="-228600" algn="l" rtl="0" fontAlgn="ctr">
                        <a:buFont typeface="+mj-lt"/>
                        <a:buAutoNum type="arabicPeriod"/>
                      </a:pPr>
                      <a:r>
                        <a:rPr lang="de-DE" sz="800" b="0" i="0" u="none" strike="noStrike" dirty="0">
                          <a:solidFill>
                            <a:schemeClr val="tx1"/>
                          </a:solidFill>
                          <a:effectLst/>
                          <a:latin typeface="+mn-lt"/>
                          <a:ea typeface="DFKai-SB"/>
                        </a:rPr>
                        <a:t>Promote Reefer FOB cargo from base ports.</a:t>
                      </a:r>
                    </a:p>
                    <a:p>
                      <a:pPr marL="228600" indent="-228600" algn="l" rtl="0" fontAlgn="ctr">
                        <a:buFont typeface="+mj-lt"/>
                        <a:buAutoNum type="arabicPeriod"/>
                      </a:pPr>
                      <a:r>
                        <a:rPr lang="de-DE" sz="800" b="0" i="0" u="none" strike="noStrike" dirty="0">
                          <a:solidFill>
                            <a:schemeClr val="tx1"/>
                          </a:solidFill>
                          <a:effectLst/>
                          <a:latin typeface="+mn-lt"/>
                          <a:ea typeface="DFKai-SB"/>
                        </a:rPr>
                        <a:t>Continous sales lead campaing for CIF cargo.</a:t>
                      </a:r>
                    </a:p>
                    <a:p>
                      <a:pPr marL="228600" indent="-228600" algn="l" rtl="0" fontAlgn="ctr">
                        <a:buFont typeface="+mj-lt"/>
                        <a:buAutoNum type="arabicPeriod"/>
                      </a:pPr>
                      <a:r>
                        <a:rPr lang="en-US" altLang="zh-TW" sz="800" b="0" i="0" u="none" strike="noStrike" dirty="0">
                          <a:solidFill>
                            <a:schemeClr val="tx1"/>
                          </a:solidFill>
                          <a:effectLst/>
                          <a:latin typeface="+mn-lt"/>
                          <a:ea typeface="DFKai-SB"/>
                          <a:cs typeface="+mn-cs"/>
                        </a:rPr>
                        <a:t>Keep updated the market rates feedback with BCC on weekly basis.</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n-lt"/>
                          <a:ea typeface="DFKai-SB"/>
                          <a:cs typeface="+mn-cs"/>
                        </a:rPr>
                        <a:t>Permanent AMP monitoring for own SQ KPI achievement.</a:t>
                      </a:r>
                      <a:endParaRPr lang="de-DE" sz="800" b="0" i="0" u="none" strike="noStrike" dirty="0">
                        <a:solidFill>
                          <a:schemeClr val="tx1"/>
                        </a:solidFill>
                        <a:effectLst/>
                        <a:latin typeface="+mn-lt"/>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099820">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n-lt"/>
                          <a:ea typeface="DFKai-SB" pitchFamily="65" charset="-120"/>
                        </a:rPr>
                        <a:t>CO3</a:t>
                      </a:r>
                      <a:r>
                        <a:rPr lang="en-US" altLang="zh-TW" sz="800" b="1" i="0" u="none" strike="noStrike" dirty="0">
                          <a:solidFill>
                            <a:schemeClr val="tx1"/>
                          </a:solidFill>
                          <a:effectLst/>
                          <a:latin typeface="+mn-lt"/>
                          <a:ea typeface="DFKai-SB" pitchFamily="65" charset="-120"/>
                        </a:rPr>
                        <a:t> </a:t>
                      </a:r>
                      <a:r>
                        <a:rPr lang="en-US" altLang="zh-TW" sz="800" b="1" i="0" u="none" strike="noStrike" dirty="0">
                          <a:solidFill>
                            <a:schemeClr val="tx1"/>
                          </a:solidFill>
                          <a:effectLst/>
                          <a:latin typeface="+mn-lt"/>
                          <a:ea typeface="DFKai-SB" pitchFamily="65" charset="-120"/>
                          <a:sym typeface="Wingdings" pitchFamily="2" charset="2"/>
                        </a:rPr>
                        <a:t> CARB</a:t>
                      </a:r>
                      <a:endParaRPr lang="fr-FR" altLang="zh-TW" sz="800" b="1" i="0" u="none" strike="noStrike" dirty="0">
                        <a:solidFill>
                          <a:schemeClr val="tx1"/>
                        </a:solidFill>
                        <a:effectLst/>
                        <a:latin typeface="+mn-lt"/>
                        <a:ea typeface="DFKai-SB" pitchFamily="65" charset="-120"/>
                      </a:endParaRPr>
                    </a:p>
                    <a:p>
                      <a:pPr algn="ctr" rtl="0" fontAlgn="ctr"/>
                      <a:r>
                        <a:rPr lang="en-US" altLang="zh-TW" sz="800" b="0" i="0" u="none" strike="noStrike" dirty="0">
                          <a:solidFill>
                            <a:schemeClr val="tx1"/>
                          </a:solidFill>
                          <a:effectLst/>
                          <a:latin typeface="+mn-lt"/>
                          <a:ea typeface="DFKai-SB" pitchFamily="65" charset="-120"/>
                        </a:rPr>
                        <a:t>(CC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chemeClr val="tx1"/>
                          </a:solidFill>
                          <a:effectLst/>
                          <a:latin typeface="+mn-lt"/>
                          <a:ea typeface="DFKai-SB" pitchFamily="65" charset="-120"/>
                        </a:rPr>
                        <a:t>3,740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chemeClr val="tx1"/>
                          </a:solidFill>
                          <a:effectLst/>
                          <a:latin typeface="+mn-lt"/>
                          <a:ea typeface="DFKai-SB" pitchFamily="65" charset="-120"/>
                        </a:rPr>
                        <a:t>2577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rgbClr val="FF0000"/>
                          </a:solidFill>
                          <a:effectLst/>
                          <a:latin typeface="+mn-lt"/>
                          <a:ea typeface="DFKai-SB" pitchFamily="65" charset="-120"/>
                        </a:rPr>
                        <a:t>69%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sz="800" b="0" i="0" u="none" strike="noStrike" dirty="0">
                          <a:solidFill>
                            <a:schemeClr val="tx1"/>
                          </a:solidFill>
                          <a:effectLst/>
                          <a:latin typeface="+mn-lt"/>
                          <a:ea typeface="DFKai-SB" pitchFamily="65" charset="-120"/>
                        </a:rPr>
                        <a:t>3,500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rtl="0" eaLnBrk="1" fontAlgn="ctr" latinLnBrk="0" hangingPunct="1">
                        <a:lnSpc>
                          <a:spcPct val="100000"/>
                        </a:lnSpc>
                        <a:spcBef>
                          <a:spcPts val="0"/>
                        </a:spcBef>
                        <a:spcAft>
                          <a:spcPts val="0"/>
                        </a:spcAft>
                        <a:buClrTx/>
                        <a:buSzTx/>
                        <a:buFont typeface="+mj-lt"/>
                        <a:buAutoNum type="arabicPeriod"/>
                      </a:pPr>
                      <a:r>
                        <a:rPr lang="de-DE" sz="800" b="1" i="0" u="none" strike="noStrike" dirty="0">
                          <a:solidFill>
                            <a:schemeClr val="tx1"/>
                          </a:solidFill>
                          <a:effectLst/>
                          <a:latin typeface="+mn-lt"/>
                          <a:ea typeface="DFKai-SB"/>
                        </a:rPr>
                        <a:t>(IN) EGL Market Scope Jan-Dec 2024</a:t>
                      </a:r>
                      <a:r>
                        <a:rPr lang="de-DE" sz="800" b="0" i="0" u="none" strike="noStrike" dirty="0">
                          <a:solidFill>
                            <a:schemeClr val="tx1"/>
                          </a:solidFill>
                          <a:effectLst/>
                          <a:latin typeface="+mn-lt"/>
                          <a:ea typeface="DFKai-SB"/>
                        </a:rPr>
                        <a:t> 10.900 Teus; EGL market share 10%, ranking 6 out of 18.</a:t>
                      </a:r>
                    </a:p>
                    <a:p>
                      <a:pPr marL="228600" marR="0" lvl="0" indent="-228600" algn="l" rtl="0" eaLnBrk="1" fontAlgn="ctr" latinLnBrk="0" hangingPunct="1">
                        <a:lnSpc>
                          <a:spcPct val="100000"/>
                        </a:lnSpc>
                        <a:spcBef>
                          <a:spcPts val="0"/>
                        </a:spcBef>
                        <a:spcAft>
                          <a:spcPts val="0"/>
                        </a:spcAft>
                        <a:buClrTx/>
                        <a:buSzTx/>
                        <a:buFont typeface="+mj-lt"/>
                        <a:buAutoNum type="arabicPeriod"/>
                      </a:pPr>
                      <a:r>
                        <a:rPr lang="de-DE" sz="800" b="0" i="0" u="none" strike="noStrike" dirty="0">
                          <a:solidFill>
                            <a:schemeClr val="tx1"/>
                          </a:solidFill>
                          <a:effectLst/>
                          <a:latin typeface="+mn-lt"/>
                          <a:ea typeface="DFKai-SB"/>
                        </a:rPr>
                        <a:t>Focus on PA cargo (6.500 Teus) CIF - Sales lead Campaing to PA.</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1" i="0" u="none" strike="noStrike" dirty="0">
                          <a:solidFill>
                            <a:schemeClr val="tx1"/>
                          </a:solidFill>
                          <a:effectLst/>
                          <a:latin typeface="+mn-lt"/>
                          <a:ea typeface="DFKai-SB"/>
                        </a:rPr>
                        <a:t>(OUT)</a:t>
                      </a:r>
                      <a:r>
                        <a:rPr lang="de-DE" sz="800" b="0" i="0" u="none" strike="noStrike" dirty="0">
                          <a:solidFill>
                            <a:schemeClr val="tx1"/>
                          </a:solidFill>
                          <a:effectLst/>
                          <a:latin typeface="+mn-lt"/>
                          <a:ea typeface="DFKai-SB"/>
                        </a:rPr>
                        <a:t> </a:t>
                      </a:r>
                      <a:r>
                        <a:rPr lang="de-DE" sz="800" b="1" i="0" u="none" strike="noStrike" dirty="0">
                          <a:solidFill>
                            <a:schemeClr val="tx1"/>
                          </a:solidFill>
                          <a:effectLst/>
                          <a:latin typeface="+mn-lt"/>
                          <a:ea typeface="DFKai-SB"/>
                        </a:rPr>
                        <a:t>Market Share Jan- Dec 2024</a:t>
                      </a:r>
                      <a:r>
                        <a:rPr lang="de-DE" sz="800" b="0" i="0" u="none" strike="noStrike" dirty="0">
                          <a:solidFill>
                            <a:schemeClr val="tx1"/>
                          </a:solidFill>
                          <a:effectLst/>
                          <a:latin typeface="+mn-lt"/>
                          <a:ea typeface="DFKai-SB"/>
                        </a:rPr>
                        <a:t> 51.200 Teus; EGL market share 10%, ranking 6 out of 17.</a:t>
                      </a:r>
                      <a:endParaRPr lang="de-DE" sz="800" b="1" i="0" u="none" strike="noStrike" dirty="0">
                        <a:solidFill>
                          <a:schemeClr val="tx1"/>
                        </a:solidFill>
                        <a:effectLst/>
                        <a:latin typeface="+mn-lt"/>
                        <a:ea typeface="DFKai-SB"/>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n-lt"/>
                          <a:ea typeface="DFKai-SB"/>
                        </a:rPr>
                        <a:t>Focus on Direct Service PA specially Manzanillo cargo to increase EGL participation.</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n-lt"/>
                          <a:ea typeface="DFKai-SB"/>
                        </a:rPr>
                        <a:t>Try to maintain spot volume to PR &amp; DO</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n-lt"/>
                          <a:ea typeface="DFKai-SB"/>
                          <a:cs typeface="+mn-cs"/>
                        </a:rPr>
                        <a:t>Permanent AMP monitoring for own SQ KPI achievement.</a:t>
                      </a:r>
                      <a:endParaRPr lang="de-DE" sz="800" b="0" i="0" u="none" strike="noStrike" dirty="0">
                        <a:solidFill>
                          <a:schemeClr val="tx1"/>
                        </a:solidFill>
                        <a:effectLst/>
                        <a:latin typeface="+mn-lt"/>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236298">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CO3</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USEC</a:t>
                      </a:r>
                    </a:p>
                    <a:p>
                      <a:pPr algn="ctr" rtl="0" fontAlgn="ctr"/>
                      <a:r>
                        <a:rPr lang="en-US" altLang="zh-TW" sz="800" b="0" i="0" u="none" strike="noStrike" dirty="0">
                          <a:solidFill>
                            <a:schemeClr val="tx1"/>
                          </a:solidFill>
                          <a:effectLst/>
                          <a:latin typeface="+mn-lt"/>
                          <a:ea typeface="DFKai-SB" pitchFamily="65" charset="-120"/>
                        </a:rPr>
                        <a:t>(609+610</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chemeClr val="tx1"/>
                          </a:solidFill>
                          <a:effectLst/>
                          <a:latin typeface="+mn-lt"/>
                          <a:ea typeface="DFKai-SB" pitchFamily="65" charset="-120"/>
                        </a:rPr>
                        <a:t>1,040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chemeClr val="tx1"/>
                          </a:solidFill>
                          <a:effectLst/>
                          <a:latin typeface="+mn-lt"/>
                          <a:ea typeface="DFKai-SB" pitchFamily="65" charset="-120"/>
                        </a:rPr>
                        <a:t>701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rgbClr val="FF0000"/>
                          </a:solidFill>
                          <a:effectLst/>
                          <a:latin typeface="+mn-lt"/>
                          <a:ea typeface="DFKai-SB" pitchFamily="65" charset="-120"/>
                        </a:rPr>
                        <a:t>67%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sz="800" b="0" i="0" u="none" strike="noStrike" dirty="0">
                          <a:solidFill>
                            <a:schemeClr val="tx1"/>
                          </a:solidFill>
                          <a:effectLst/>
                          <a:latin typeface="+mn-lt"/>
                          <a:ea typeface="DFKai-SB" pitchFamily="65" charset="-120"/>
                        </a:rPr>
                        <a:t>1,040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rtl="0" eaLnBrk="1" fontAlgn="ctr" latinLnBrk="0" hangingPunct="1">
                        <a:lnSpc>
                          <a:spcPct val="100000"/>
                        </a:lnSpc>
                        <a:spcBef>
                          <a:spcPts val="0"/>
                        </a:spcBef>
                        <a:spcAft>
                          <a:spcPts val="0"/>
                        </a:spcAft>
                        <a:buClrTx/>
                        <a:buSzTx/>
                        <a:buFont typeface="+mj-lt"/>
                        <a:buAutoNum type="arabicPeriod"/>
                      </a:pPr>
                      <a:r>
                        <a:rPr kumimoji="0" lang="de-DE" sz="800" b="0" i="0" u="none" strike="noStrike" kern="0" cap="none" spc="0" normalizeH="0" baseline="0" noProof="0" dirty="0">
                          <a:ln>
                            <a:noFill/>
                          </a:ln>
                          <a:solidFill>
                            <a:schemeClr val="tx1"/>
                          </a:solidFill>
                          <a:effectLst/>
                          <a:uLnTx/>
                          <a:uFillTx/>
                          <a:latin typeface="+mn-lt"/>
                          <a:ea typeface="DFKai-SB"/>
                        </a:rPr>
                        <a:t>(</a:t>
                      </a:r>
                      <a:r>
                        <a:rPr kumimoji="0" lang="de-DE" sz="800" b="1" i="0" u="none" strike="noStrike" kern="0" cap="none" spc="0" normalizeH="0" baseline="0" noProof="0" dirty="0">
                          <a:ln>
                            <a:noFill/>
                          </a:ln>
                          <a:solidFill>
                            <a:schemeClr val="tx1"/>
                          </a:solidFill>
                          <a:effectLst/>
                          <a:uLnTx/>
                          <a:uFillTx/>
                          <a:latin typeface="+mn-lt"/>
                          <a:ea typeface="DFKai-SB"/>
                        </a:rPr>
                        <a:t>610)</a:t>
                      </a:r>
                      <a:r>
                        <a:rPr lang="de-DE" sz="800" b="1" i="0" u="none" strike="noStrike" kern="0" cap="none" spc="0" normalizeH="0" baseline="0" noProof="0" dirty="0">
                          <a:ln>
                            <a:noFill/>
                          </a:ln>
                          <a:solidFill>
                            <a:schemeClr val="tx1"/>
                          </a:solidFill>
                          <a:effectLst/>
                          <a:uLnTx/>
                          <a:uFillTx/>
                          <a:latin typeface="+mn-lt"/>
                          <a:ea typeface="DFKai-SB"/>
                        </a:rPr>
                        <a:t> </a:t>
                      </a:r>
                      <a:r>
                        <a:rPr lang="de-DE" sz="800" b="1" i="0" u="none" strike="noStrike" dirty="0">
                          <a:solidFill>
                            <a:schemeClr val="tx1"/>
                          </a:solidFill>
                          <a:effectLst/>
                          <a:latin typeface="+mn-lt"/>
                          <a:ea typeface="DFKai-SB"/>
                        </a:rPr>
                        <a:t>EGL Market Scope Jan-Dec 2024</a:t>
                      </a:r>
                      <a:r>
                        <a:rPr lang="de-DE" sz="800" b="0" i="0" u="none" strike="noStrike" dirty="0">
                          <a:solidFill>
                            <a:schemeClr val="tx1"/>
                          </a:solidFill>
                          <a:effectLst/>
                          <a:latin typeface="+mn-lt"/>
                          <a:ea typeface="DFKai-SB"/>
                        </a:rPr>
                        <a:t> </a:t>
                      </a:r>
                      <a:r>
                        <a:rPr lang="de-DE" sz="800" b="0" i="0" u="none" strike="noStrike" kern="0" cap="none" spc="0" normalizeH="0" baseline="0" noProof="0" dirty="0">
                          <a:ln>
                            <a:noFill/>
                          </a:ln>
                          <a:solidFill>
                            <a:schemeClr val="tx1"/>
                          </a:solidFill>
                          <a:effectLst/>
                          <a:uLnTx/>
                          <a:uFillTx/>
                          <a:latin typeface="+mn-lt"/>
                          <a:ea typeface="DFKai-SB"/>
                        </a:rPr>
                        <a:t>30.000 Teus; EGL market share 3%, </a:t>
                      </a:r>
                      <a:r>
                        <a:rPr lang="de-DE" sz="800" b="0" i="0" u="none" strike="noStrike" dirty="0">
                          <a:solidFill>
                            <a:schemeClr val="tx1"/>
                          </a:solidFill>
                          <a:effectLst/>
                          <a:latin typeface="+mn-lt"/>
                          <a:ea typeface="DFKai-SB"/>
                        </a:rPr>
                        <a:t>ranking</a:t>
                      </a:r>
                      <a:r>
                        <a:rPr kumimoji="0" lang="de-DE" sz="800" b="0" i="0" u="none" strike="noStrike" kern="0" cap="none" spc="0" normalizeH="0" baseline="0" noProof="0" dirty="0">
                          <a:ln>
                            <a:noFill/>
                          </a:ln>
                          <a:solidFill>
                            <a:schemeClr val="tx1"/>
                          </a:solidFill>
                          <a:effectLst/>
                          <a:uLnTx/>
                          <a:uFillTx/>
                          <a:latin typeface="+mn-lt"/>
                          <a:ea typeface="DFKai-SB"/>
                        </a:rPr>
                        <a:t> 6 out of 10. </a:t>
                      </a:r>
                    </a:p>
                    <a:p>
                      <a:pPr marL="228600" marR="0" lvl="0" indent="-228600" algn="l" rtl="0" eaLnBrk="1" fontAlgn="ctr" latinLnBrk="0" hangingPunct="1">
                        <a:lnSpc>
                          <a:spcPct val="100000"/>
                        </a:lnSpc>
                        <a:spcBef>
                          <a:spcPts val="0"/>
                        </a:spcBef>
                        <a:spcAft>
                          <a:spcPts val="0"/>
                        </a:spcAft>
                        <a:buClrTx/>
                        <a:buSzTx/>
                        <a:buFont typeface="+mj-lt"/>
                        <a:buAutoNum type="arabicPeriod"/>
                      </a:pPr>
                      <a:r>
                        <a:rPr kumimoji="0" lang="de-DE" sz="800" b="0" i="0" u="none" strike="noStrike" kern="0" cap="none" spc="0" normalizeH="0" baseline="0" noProof="0" dirty="0">
                          <a:ln>
                            <a:noFill/>
                          </a:ln>
                          <a:solidFill>
                            <a:schemeClr val="tx1"/>
                          </a:solidFill>
                          <a:effectLst/>
                          <a:uLnTx/>
                          <a:uFillTx/>
                          <a:latin typeface="+mn-lt"/>
                          <a:ea typeface="DFKai-SB"/>
                        </a:rPr>
                        <a:t>Focus on base ports as USNYC, USCHS, USSVN, USBAL &amp; USNFK.</a:t>
                      </a:r>
                    </a:p>
                    <a:p>
                      <a:pPr marL="228600" marR="0" lvl="0" indent="-228600" algn="l" rtl="0" eaLnBrk="1" fontAlgn="ctr" latinLnBrk="0" hangingPunct="1">
                        <a:lnSpc>
                          <a:spcPct val="100000"/>
                        </a:lnSpc>
                        <a:spcBef>
                          <a:spcPts val="0"/>
                        </a:spcBef>
                        <a:spcAft>
                          <a:spcPts val="0"/>
                        </a:spcAft>
                        <a:buClrTx/>
                        <a:buSzTx/>
                        <a:buFont typeface="+mj-lt"/>
                        <a:buAutoNum type="arabicPeriod"/>
                      </a:pPr>
                      <a:r>
                        <a:rPr lang="de-DE" sz="800" b="0" i="0" u="none" strike="noStrike" kern="0" cap="none" spc="0" normalizeH="0" baseline="0" noProof="0" dirty="0">
                          <a:ln>
                            <a:noFill/>
                          </a:ln>
                          <a:solidFill>
                            <a:schemeClr val="tx1"/>
                          </a:solidFill>
                          <a:effectLst/>
                          <a:uLnTx/>
                          <a:uFillTx/>
                          <a:latin typeface="+mn-lt"/>
                          <a:ea typeface="DFKai-SB"/>
                        </a:rPr>
                        <a:t>We need more allocation from PA to US ports on NUE &amp; AUE services and quick connection at PA.</a:t>
                      </a:r>
                      <a:endParaRPr kumimoji="0" lang="de-DE" sz="800" b="0" i="0" u="none" strike="noStrike" kern="0" cap="none" spc="0" normalizeH="0" baseline="0" noProof="0" dirty="0">
                        <a:ln>
                          <a:noFill/>
                        </a:ln>
                        <a:solidFill>
                          <a:schemeClr val="tx1"/>
                        </a:solidFill>
                        <a:effectLst/>
                        <a:uLnTx/>
                        <a:uFillTx/>
                        <a:latin typeface="+mn-lt"/>
                        <a:ea typeface="DFKai-SB"/>
                      </a:endParaRPr>
                    </a:p>
                    <a:p>
                      <a:pPr marL="228600" marR="0" lvl="0" indent="-228600" algn="l" rtl="0" eaLnBrk="1" fontAlgn="ctr" latinLnBrk="0" hangingPunct="1">
                        <a:lnSpc>
                          <a:spcPct val="100000"/>
                        </a:lnSpc>
                        <a:spcBef>
                          <a:spcPts val="0"/>
                        </a:spcBef>
                        <a:spcAft>
                          <a:spcPts val="0"/>
                        </a:spcAft>
                        <a:buClrTx/>
                        <a:buSzTx/>
                        <a:buFont typeface="+mj-lt"/>
                        <a:buAutoNum type="arabicPeriod"/>
                      </a:pPr>
                      <a:r>
                        <a:rPr kumimoji="0" lang="de-DE" sz="800" b="0" i="0" u="none" strike="noStrike" kern="0" cap="none" spc="0" normalizeH="0" baseline="0" noProof="0" dirty="0">
                          <a:ln>
                            <a:noFill/>
                          </a:ln>
                          <a:solidFill>
                            <a:schemeClr val="tx1"/>
                          </a:solidFill>
                          <a:effectLst/>
                          <a:uLnTx/>
                          <a:uFillTx/>
                          <a:latin typeface="+mn-lt"/>
                          <a:ea typeface="DFKai-SB"/>
                        </a:rPr>
                        <a:t>(</a:t>
                      </a:r>
                      <a:r>
                        <a:rPr kumimoji="0" lang="de-DE" sz="800" b="1" i="0" u="none" strike="noStrike" kern="0" cap="none" spc="0" normalizeH="0" baseline="0" noProof="0" dirty="0">
                          <a:ln>
                            <a:noFill/>
                          </a:ln>
                          <a:solidFill>
                            <a:schemeClr val="tx1"/>
                          </a:solidFill>
                          <a:effectLst/>
                          <a:uLnTx/>
                          <a:uFillTx/>
                          <a:latin typeface="+mn-lt"/>
                          <a:ea typeface="DFKai-SB"/>
                        </a:rPr>
                        <a:t>609)</a:t>
                      </a:r>
                      <a:r>
                        <a:rPr lang="de-DE" sz="800" b="1" i="0" u="none" strike="noStrike" kern="0" cap="none" spc="0" normalizeH="0" baseline="0" noProof="0" dirty="0">
                          <a:ln>
                            <a:noFill/>
                          </a:ln>
                          <a:solidFill>
                            <a:schemeClr val="tx1"/>
                          </a:solidFill>
                          <a:effectLst/>
                          <a:uLnTx/>
                          <a:uFillTx/>
                          <a:latin typeface="+mn-lt"/>
                          <a:ea typeface="DFKai-SB"/>
                        </a:rPr>
                        <a:t> </a:t>
                      </a:r>
                      <a:r>
                        <a:rPr lang="de-DE" sz="800" b="1" i="0" u="none" strike="noStrike" dirty="0">
                          <a:solidFill>
                            <a:schemeClr val="tx1"/>
                          </a:solidFill>
                          <a:effectLst/>
                          <a:latin typeface="+mn-lt"/>
                          <a:ea typeface="DFKai-SB"/>
                        </a:rPr>
                        <a:t>EGL Market Scope Jan-Dec 2024</a:t>
                      </a:r>
                      <a:r>
                        <a:rPr lang="de-DE" sz="800" b="0" i="0" u="none" strike="noStrike" dirty="0">
                          <a:solidFill>
                            <a:schemeClr val="tx1"/>
                          </a:solidFill>
                          <a:effectLst/>
                          <a:latin typeface="+mn-lt"/>
                          <a:ea typeface="DFKai-SB"/>
                        </a:rPr>
                        <a:t> </a:t>
                      </a:r>
                      <a:r>
                        <a:rPr kumimoji="0" lang="de-DE" sz="800" b="0" i="0" u="none" strike="noStrike" kern="0" cap="none" spc="0" normalizeH="0" baseline="0" noProof="0" dirty="0">
                          <a:ln>
                            <a:noFill/>
                          </a:ln>
                          <a:solidFill>
                            <a:schemeClr val="tx1"/>
                          </a:solidFill>
                          <a:effectLst/>
                          <a:uLnTx/>
                          <a:uFillTx/>
                          <a:latin typeface="+mn-lt"/>
                          <a:ea typeface="DFKai-SB"/>
                        </a:rPr>
                        <a:t>45.600 Teus; EGL market share </a:t>
                      </a:r>
                      <a:r>
                        <a:rPr lang="de-DE" sz="800" b="0" i="0" u="none" strike="noStrike" kern="0" cap="none" spc="0" normalizeH="0" baseline="0" noProof="0" dirty="0">
                          <a:ln>
                            <a:noFill/>
                          </a:ln>
                          <a:solidFill>
                            <a:schemeClr val="tx1"/>
                          </a:solidFill>
                          <a:effectLst/>
                          <a:uLnTx/>
                          <a:uFillTx/>
                          <a:latin typeface="+mn-lt"/>
                          <a:ea typeface="DFKai-SB"/>
                        </a:rPr>
                        <a:t>4</a:t>
                      </a:r>
                      <a:r>
                        <a:rPr kumimoji="0" lang="de-DE" sz="800" b="0" i="0" u="none" strike="noStrike" kern="0" cap="none" spc="0" normalizeH="0" baseline="0" noProof="0" dirty="0">
                          <a:ln>
                            <a:noFill/>
                          </a:ln>
                          <a:solidFill>
                            <a:schemeClr val="tx1"/>
                          </a:solidFill>
                          <a:effectLst/>
                          <a:uLnTx/>
                          <a:uFillTx/>
                          <a:latin typeface="+mn-lt"/>
                          <a:ea typeface="DFKai-SB"/>
                        </a:rPr>
                        <a:t>%, </a:t>
                      </a:r>
                      <a:r>
                        <a:rPr lang="de-DE" sz="800" b="0" i="0" u="none" strike="noStrike" dirty="0">
                          <a:solidFill>
                            <a:schemeClr val="tx1"/>
                          </a:solidFill>
                          <a:effectLst/>
                          <a:latin typeface="+mn-lt"/>
                          <a:ea typeface="DFKai-SB"/>
                        </a:rPr>
                        <a:t>ranking</a:t>
                      </a:r>
                      <a:r>
                        <a:rPr lang="de-DE" sz="800" b="0" i="0" u="none" strike="noStrike" kern="0" cap="none" spc="0" normalizeH="0" baseline="0" noProof="0" dirty="0">
                          <a:ln>
                            <a:noFill/>
                          </a:ln>
                          <a:solidFill>
                            <a:schemeClr val="tx1"/>
                          </a:solidFill>
                          <a:effectLst/>
                          <a:uLnTx/>
                          <a:uFillTx/>
                          <a:latin typeface="+mn-lt"/>
                          <a:ea typeface="DFKai-SB"/>
                        </a:rPr>
                        <a:t> 7</a:t>
                      </a:r>
                      <a:r>
                        <a:rPr kumimoji="0" lang="de-DE" sz="800" b="0" i="0" u="none" strike="noStrike" kern="0" cap="none" spc="0" normalizeH="0" baseline="0" noProof="0" dirty="0">
                          <a:ln>
                            <a:noFill/>
                          </a:ln>
                          <a:solidFill>
                            <a:schemeClr val="tx1"/>
                          </a:solidFill>
                          <a:effectLst/>
                          <a:uLnTx/>
                          <a:uFillTx/>
                          <a:latin typeface="+mn-lt"/>
                          <a:ea typeface="DFKai-SB"/>
                        </a:rPr>
                        <a:t> out of 12.</a:t>
                      </a:r>
                    </a:p>
                    <a:p>
                      <a:pPr marL="228600" marR="0" lvl="0" indent="-228600" algn="l" rtl="0" eaLnBrk="1" fontAlgn="ctr" latinLnBrk="0" hangingPunct="1">
                        <a:lnSpc>
                          <a:spcPct val="100000"/>
                        </a:lnSpc>
                        <a:spcBef>
                          <a:spcPts val="0"/>
                        </a:spcBef>
                        <a:spcAft>
                          <a:spcPts val="0"/>
                        </a:spcAft>
                        <a:buClrTx/>
                        <a:buSzTx/>
                        <a:buFont typeface="+mj-lt"/>
                        <a:buAutoNum type="arabicPeriod"/>
                      </a:pPr>
                      <a:r>
                        <a:rPr lang="en-US" sz="800" b="0" i="0" u="none" strike="noStrike" kern="0" cap="none" spc="0" normalizeH="0" baseline="0" noProof="0" dirty="0">
                          <a:ln>
                            <a:noFill/>
                          </a:ln>
                          <a:solidFill>
                            <a:schemeClr val="tx1"/>
                          </a:solidFill>
                          <a:effectLst/>
                          <a:uLnTx/>
                          <a:uFillTx/>
                          <a:latin typeface="+mn-lt"/>
                          <a:ea typeface="DFKai-SB"/>
                          <a:cs typeface="+mn-cs"/>
                        </a:rPr>
                        <a:t>Continue strong sales lead campaign with US office due to main cargo under CIF terms.</a:t>
                      </a:r>
                      <a:endParaRPr lang="de-DE" sz="800" b="0" i="0" u="none" strike="noStrike" kern="0" cap="none" spc="0" normalizeH="0" baseline="0" noProof="0" dirty="0">
                        <a:ln>
                          <a:noFill/>
                        </a:ln>
                        <a:solidFill>
                          <a:schemeClr val="tx1"/>
                        </a:solidFill>
                        <a:effectLst/>
                        <a:uLnTx/>
                        <a:uFillTx/>
                        <a:latin typeface="+mn-lt"/>
                        <a:ea typeface="DFKai-SB"/>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F3BF769E-1485-73B8-3935-3E965431ECBB}"/>
              </a:ext>
            </a:extLst>
          </p:cNvPr>
          <p:cNvSpPr txBox="1">
            <a:spLocks/>
          </p:cNvSpPr>
          <p:nvPr/>
        </p:nvSpPr>
        <p:spPr>
          <a:xfrm>
            <a:off x="0" y="0"/>
            <a:ext cx="9144000" cy="438377"/>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86555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41903949"/>
              </p:ext>
            </p:extLst>
          </p:nvPr>
        </p:nvGraphicFramePr>
        <p:xfrm>
          <a:off x="34279" y="411510"/>
          <a:ext cx="9036498" cy="4538689"/>
        </p:xfrm>
        <a:graphic>
          <a:graphicData uri="http://schemas.openxmlformats.org/drawingml/2006/table">
            <a:tbl>
              <a:tblPr/>
              <a:tblGrid>
                <a:gridCol w="592131">
                  <a:extLst>
                    <a:ext uri="{9D8B030D-6E8A-4147-A177-3AD203B41FA5}">
                      <a16:colId xmlns:a16="http://schemas.microsoft.com/office/drawing/2014/main" val="20000"/>
                    </a:ext>
                  </a:extLst>
                </a:gridCol>
                <a:gridCol w="1026173">
                  <a:extLst>
                    <a:ext uri="{9D8B030D-6E8A-4147-A177-3AD203B41FA5}">
                      <a16:colId xmlns:a16="http://schemas.microsoft.com/office/drawing/2014/main" val="20001"/>
                    </a:ext>
                  </a:extLst>
                </a:gridCol>
                <a:gridCol w="410471">
                  <a:extLst>
                    <a:ext uri="{9D8B030D-6E8A-4147-A177-3AD203B41FA5}">
                      <a16:colId xmlns:a16="http://schemas.microsoft.com/office/drawing/2014/main" val="20006"/>
                    </a:ext>
                  </a:extLst>
                </a:gridCol>
                <a:gridCol w="752527">
                  <a:extLst>
                    <a:ext uri="{9D8B030D-6E8A-4147-A177-3AD203B41FA5}">
                      <a16:colId xmlns:a16="http://schemas.microsoft.com/office/drawing/2014/main" val="20002"/>
                    </a:ext>
                  </a:extLst>
                </a:gridCol>
                <a:gridCol w="752527">
                  <a:extLst>
                    <a:ext uri="{9D8B030D-6E8A-4147-A177-3AD203B41FA5}">
                      <a16:colId xmlns:a16="http://schemas.microsoft.com/office/drawing/2014/main" val="20003"/>
                    </a:ext>
                  </a:extLst>
                </a:gridCol>
                <a:gridCol w="591937">
                  <a:extLst>
                    <a:ext uri="{9D8B030D-6E8A-4147-A177-3AD203B41FA5}">
                      <a16:colId xmlns:a16="http://schemas.microsoft.com/office/drawing/2014/main" val="20004"/>
                    </a:ext>
                  </a:extLst>
                </a:gridCol>
                <a:gridCol w="728221">
                  <a:extLst>
                    <a:ext uri="{9D8B030D-6E8A-4147-A177-3AD203B41FA5}">
                      <a16:colId xmlns:a16="http://schemas.microsoft.com/office/drawing/2014/main" val="3567710903"/>
                    </a:ext>
                  </a:extLst>
                </a:gridCol>
                <a:gridCol w="4182511">
                  <a:extLst>
                    <a:ext uri="{9D8B030D-6E8A-4147-A177-3AD203B41FA5}">
                      <a16:colId xmlns:a16="http://schemas.microsoft.com/office/drawing/2014/main" val="20005"/>
                    </a:ext>
                  </a:extLst>
                </a:gridCol>
              </a:tblGrid>
              <a:tr h="638917">
                <a:tc rowSpan="2">
                  <a:txBody>
                    <a:bodyPr/>
                    <a:lstStyle/>
                    <a:p>
                      <a:pPr algn="ctr" rtl="0" fontAlgn="ctr"/>
                      <a:r>
                        <a:rPr lang="en-US" altLang="zh-TW" sz="790" b="0" i="0" u="none" strike="noStrike" dirty="0">
                          <a:solidFill>
                            <a:srgbClr val="000000"/>
                          </a:solidFill>
                          <a:effectLst/>
                          <a:latin typeface="DFKai-SB" pitchFamily="65" charset="-120"/>
                          <a:ea typeface="DFKai-SB" pitchFamily="65" charset="-120"/>
                        </a:rPr>
                        <a:t>Subject</a:t>
                      </a:r>
                      <a:endParaRPr lang="zh-TW" altLang="de-DE" sz="79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790" b="0" i="0" u="none" strike="noStrike" dirty="0">
                          <a:solidFill>
                            <a:srgbClr val="000000"/>
                          </a:solidFill>
                          <a:effectLst/>
                          <a:latin typeface="DFKai-SB" pitchFamily="65" charset="-120"/>
                          <a:ea typeface="DFKai-SB" pitchFamily="65" charset="-120"/>
                        </a:rPr>
                        <a:t>Segments</a:t>
                      </a:r>
                      <a:endParaRPr lang="zh-TW" altLang="de-DE" sz="79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79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or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78203">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848940">
                <a:tc rowSpan="3">
                  <a:txBody>
                    <a:bodyPr/>
                    <a:lstStyle/>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r>
                        <a:rPr lang="en-US" altLang="zh-TW" sz="800" b="0" i="0" u="none" strike="noStrike" dirty="0">
                          <a:solidFill>
                            <a:srgbClr val="000000"/>
                          </a:solidFill>
                          <a:effectLst/>
                          <a:latin typeface="DFKai-SB" pitchFamily="65" charset="-120"/>
                          <a:ea typeface="DFKai-SB" pitchFamily="65" charset="-120"/>
                        </a:rPr>
                        <a:t>Trade</a:t>
                      </a:r>
                      <a:r>
                        <a:rPr lang="en-US" altLang="zh-TW" sz="800" b="0" i="0" u="none" strike="noStrike" baseline="0" dirty="0">
                          <a:solidFill>
                            <a:srgbClr val="000000"/>
                          </a:solidFill>
                          <a:effectLst/>
                          <a:latin typeface="DFKai-SB" pitchFamily="65" charset="-120"/>
                          <a:ea typeface="DFKai-SB" pitchFamily="65" charset="-120"/>
                        </a:rPr>
                        <a:t> </a:t>
                      </a:r>
                    </a:p>
                    <a:p>
                      <a:pPr algn="ctr" rtl="0" fontAlgn="ctr"/>
                      <a:r>
                        <a:rPr lang="en-US" altLang="zh-TW" sz="800" b="0" i="0" u="none" strike="noStrike" baseline="0" dirty="0">
                          <a:solidFill>
                            <a:srgbClr val="000000"/>
                          </a:solidFill>
                          <a:effectLst/>
                          <a:latin typeface="DFKai-SB" pitchFamily="65" charset="-120"/>
                          <a:ea typeface="DFKai-SB" pitchFamily="65" charset="-120"/>
                        </a:rPr>
                        <a:t>Lane</a:t>
                      </a:r>
                      <a:endParaRPr lang="zh-TW" altLang="de-DE" sz="800" b="0" i="0" u="none" strike="noStrike" dirty="0">
                        <a:solidFill>
                          <a:srgbClr val="000000"/>
                        </a:solidFill>
                        <a:effectLst/>
                        <a:latin typeface="DFKai-SB" pitchFamily="65" charset="-120"/>
                        <a:ea typeface="DFKai-SB" pitchFamily="65" charset="-120"/>
                      </a:endParaRPr>
                    </a:p>
                  </a:txBody>
                  <a:tcPr>
                    <a:lnT w="12700" cap="flat" cmpd="sng" algn="ctr">
                      <a:solidFill>
                        <a:schemeClr val="tx1"/>
                      </a:solidFill>
                      <a:prstDash val="solid"/>
                      <a:round/>
                      <a:headEnd type="none" w="med" len="med"/>
                      <a:tailEnd type="none" w="med" len="med"/>
                    </a:lnT>
                    <a:solidFill>
                      <a:srgbClr val="C2E088"/>
                    </a:solidFill>
                  </a:tcPr>
                </a:tc>
                <a:tc>
                  <a:txBody>
                    <a:bodyPr/>
                    <a:lstStyle/>
                    <a:p>
                      <a:pPr algn="ctr" rtl="0" fontAlgn="ctr"/>
                      <a:r>
                        <a:rPr lang="en-US" altLang="zh-TW" sz="800" b="1" i="0" u="none" strike="noStrike" dirty="0">
                          <a:solidFill>
                            <a:srgbClr val="FF0000"/>
                          </a:solidFill>
                          <a:effectLst/>
                          <a:latin typeface="+mn-lt"/>
                          <a:ea typeface="DFKai-SB" pitchFamily="65" charset="-120"/>
                        </a:rPr>
                        <a:t>COBVT</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USEC</a:t>
                      </a:r>
                    </a:p>
                    <a:p>
                      <a:pPr algn="ctr" rtl="0" fontAlgn="ctr"/>
                      <a:r>
                        <a:rPr lang="en-US" altLang="zh-TW" sz="800" b="0" i="0" u="none" strike="noStrike" dirty="0">
                          <a:solidFill>
                            <a:schemeClr val="tx1"/>
                          </a:solidFill>
                          <a:effectLst/>
                          <a:latin typeface="+mn-lt"/>
                          <a:ea typeface="DFKai-SB" pitchFamily="65" charset="-120"/>
                        </a:rPr>
                        <a:t>(619+620</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800" dirty="0">
                          <a:latin typeface="+mn-lt"/>
                          <a:ea typeface="DFKai-SB"/>
                          <a:cs typeface="DFKai-SB"/>
                          <a:sym typeface="DFKai-SB"/>
                        </a:rPr>
                        <a:t>1,800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800" b="0" i="0" u="none" strike="noStrike" dirty="0">
                          <a:solidFill>
                            <a:schemeClr val="dk1"/>
                          </a:solidFill>
                          <a:latin typeface="+mn-lt"/>
                          <a:ea typeface="DFKai-SB"/>
                          <a:cs typeface="DFKai-SB"/>
                          <a:sym typeface="DFKai-SB"/>
                        </a:rPr>
                        <a:t>1,364</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altLang="zh-TW" sz="800" b="0" i="0" u="none" strike="noStrike" dirty="0">
                          <a:solidFill>
                            <a:srgbClr val="FF0000"/>
                          </a:solidFill>
                          <a:latin typeface="+mn-lt"/>
                          <a:ea typeface="DFKai-SB"/>
                          <a:cs typeface="DFKai-SB"/>
                          <a:sym typeface="DFKai-SB"/>
                        </a:rPr>
                        <a:t>76%</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790"/>
                        <a:buFont typeface="Arial"/>
                        <a:buNone/>
                      </a:pPr>
                      <a:r>
                        <a:rPr lang="en-US" sz="800" b="0" i="0" u="none" strike="noStrike" dirty="0">
                          <a:latin typeface="+mn-lt"/>
                          <a:ea typeface="DFKai-SB"/>
                          <a:cs typeface="DFKai-SB"/>
                          <a:sym typeface="DFKai-SB"/>
                        </a:rPr>
                        <a:t>1,800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rtl="0" eaLnBrk="1" fontAlgn="ctr" latinLnBrk="0" hangingPunct="1">
                        <a:lnSpc>
                          <a:spcPct val="100000"/>
                        </a:lnSpc>
                        <a:spcBef>
                          <a:spcPts val="0"/>
                        </a:spcBef>
                        <a:spcAft>
                          <a:spcPts val="0"/>
                        </a:spcAft>
                        <a:buClrTx/>
                        <a:buSzTx/>
                        <a:buFont typeface="+mj-lt"/>
                        <a:buAutoNum type="arabicPeriod"/>
                      </a:pPr>
                      <a:r>
                        <a:rPr kumimoji="0" lang="de-DE" sz="800" b="1" i="0" u="none" strike="noStrike" kern="0" cap="none" spc="0" normalizeH="0" baseline="0" noProof="0" dirty="0">
                          <a:ln>
                            <a:noFill/>
                          </a:ln>
                          <a:solidFill>
                            <a:schemeClr val="tx1"/>
                          </a:solidFill>
                          <a:effectLst/>
                          <a:uLnTx/>
                          <a:uFillTx/>
                          <a:latin typeface="+mn-lt"/>
                          <a:ea typeface="DFKai-SB"/>
                        </a:rPr>
                        <a:t>(619)</a:t>
                      </a:r>
                      <a:r>
                        <a:rPr lang="de-DE" sz="800" b="1" i="0" u="none" strike="noStrike" kern="0" cap="none" spc="0" normalizeH="0" baseline="0" noProof="0" dirty="0">
                          <a:ln>
                            <a:noFill/>
                          </a:ln>
                          <a:solidFill>
                            <a:schemeClr val="tx1"/>
                          </a:solidFill>
                          <a:effectLst/>
                          <a:uLnTx/>
                          <a:uFillTx/>
                          <a:latin typeface="+mn-lt"/>
                          <a:ea typeface="DFKai-SB"/>
                        </a:rPr>
                        <a:t> </a:t>
                      </a:r>
                      <a:r>
                        <a:rPr lang="de-DE" sz="800" b="1" i="0" u="none" strike="noStrike" dirty="0">
                          <a:solidFill>
                            <a:schemeClr val="tx1"/>
                          </a:solidFill>
                          <a:effectLst/>
                          <a:latin typeface="+mn-lt"/>
                          <a:ea typeface="DFKai-SB"/>
                        </a:rPr>
                        <a:t>EGL Market Scope Jan-Dec 2024</a:t>
                      </a:r>
                      <a:r>
                        <a:rPr lang="de-DE" sz="800" b="0" i="0" u="none" strike="noStrike" kern="0" cap="none" spc="0" normalizeH="0" baseline="0" noProof="0" dirty="0">
                          <a:ln>
                            <a:noFill/>
                          </a:ln>
                          <a:solidFill>
                            <a:schemeClr val="tx1"/>
                          </a:solidFill>
                          <a:effectLst/>
                          <a:uLnTx/>
                          <a:uFillTx/>
                          <a:latin typeface="+mn-lt"/>
                          <a:ea typeface="DFKai-SB"/>
                        </a:rPr>
                        <a:t>12.700 Teus; EGL market share 11%,</a:t>
                      </a:r>
                      <a:r>
                        <a:rPr kumimoji="0" lang="de-DE" sz="800" b="0" i="0" u="none" strike="noStrike" kern="0" cap="none" spc="0" normalizeH="0" baseline="0" noProof="0" dirty="0">
                          <a:ln>
                            <a:noFill/>
                          </a:ln>
                          <a:solidFill>
                            <a:schemeClr val="tx1"/>
                          </a:solidFill>
                          <a:effectLst/>
                          <a:uLnTx/>
                          <a:uFillTx/>
                          <a:latin typeface="+mn-lt"/>
                          <a:ea typeface="DFKai-SB"/>
                        </a:rPr>
                        <a:t> </a:t>
                      </a:r>
                      <a:r>
                        <a:rPr lang="de-DE" sz="800" b="0" i="0" u="none" strike="noStrike" dirty="0">
                          <a:solidFill>
                            <a:schemeClr val="tx1"/>
                          </a:solidFill>
                          <a:effectLst/>
                          <a:latin typeface="+mn-lt"/>
                          <a:ea typeface="DFKai-SB"/>
                        </a:rPr>
                        <a:t>ranking</a:t>
                      </a:r>
                      <a:r>
                        <a:rPr lang="de-DE" sz="800" b="0" i="0" u="none" strike="noStrike" kern="0" cap="none" spc="0" normalizeH="0" baseline="0" noProof="0" dirty="0">
                          <a:ln>
                            <a:noFill/>
                          </a:ln>
                          <a:solidFill>
                            <a:schemeClr val="tx1"/>
                          </a:solidFill>
                          <a:effectLst/>
                          <a:uLnTx/>
                          <a:uFillTx/>
                          <a:latin typeface="+mn-lt"/>
                          <a:ea typeface="DFKai-SB"/>
                        </a:rPr>
                        <a:t> 5</a:t>
                      </a:r>
                      <a:r>
                        <a:rPr kumimoji="0" lang="de-DE" sz="800" b="0" i="0" u="none" strike="noStrike" kern="0" cap="none" spc="0" normalizeH="0" baseline="0" noProof="0" dirty="0">
                          <a:ln>
                            <a:noFill/>
                          </a:ln>
                          <a:solidFill>
                            <a:schemeClr val="tx1"/>
                          </a:solidFill>
                          <a:effectLst/>
                          <a:uLnTx/>
                          <a:uFillTx/>
                          <a:latin typeface="+mn-lt"/>
                          <a:ea typeface="DFKai-SB"/>
                        </a:rPr>
                        <a:t> out of 9.</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kern="0" cap="none" spc="0" normalizeH="0" baseline="0" noProof="0" dirty="0">
                          <a:ln>
                            <a:noFill/>
                          </a:ln>
                          <a:solidFill>
                            <a:schemeClr val="tx1"/>
                          </a:solidFill>
                          <a:effectLst/>
                          <a:uLnTx/>
                          <a:uFillTx/>
                          <a:latin typeface="+mn-lt"/>
                          <a:ea typeface="DFKai-SB"/>
                          <a:cs typeface="+mn-cs"/>
                        </a:rPr>
                        <a:t>Continue strong sales lead campaign with US office due to main cargo is closed under CIF terms.</a:t>
                      </a:r>
                      <a:endParaRPr kumimoji="0" lang="de-DE" sz="800" b="0" i="0" u="none" strike="noStrike" kern="0" cap="none" spc="0" normalizeH="0" baseline="0" noProof="0" dirty="0">
                        <a:ln>
                          <a:noFill/>
                        </a:ln>
                        <a:solidFill>
                          <a:schemeClr val="tx1"/>
                        </a:solidFill>
                        <a:effectLst/>
                        <a:uLnTx/>
                        <a:uFillTx/>
                        <a:latin typeface="+mn-lt"/>
                        <a:ea typeface="DFKai-SB"/>
                      </a:endParaRPr>
                    </a:p>
                    <a:p>
                      <a:pPr marL="228600" marR="0" lvl="0" indent="-228600" algn="l" rtl="0" eaLnBrk="1" fontAlgn="ctr" latinLnBrk="0" hangingPunct="1">
                        <a:lnSpc>
                          <a:spcPct val="100000"/>
                        </a:lnSpc>
                        <a:spcBef>
                          <a:spcPts val="0"/>
                        </a:spcBef>
                        <a:spcAft>
                          <a:spcPts val="0"/>
                        </a:spcAft>
                        <a:buClrTx/>
                        <a:buSzTx/>
                        <a:buFont typeface="+mj-lt"/>
                        <a:buAutoNum type="arabicPeriod"/>
                      </a:pPr>
                      <a:r>
                        <a:rPr kumimoji="0" lang="de-DE" sz="800" b="1" i="0" u="none" strike="noStrike" kern="0" cap="none" spc="0" normalizeH="0" baseline="0" noProof="0" dirty="0">
                          <a:ln>
                            <a:noFill/>
                          </a:ln>
                          <a:solidFill>
                            <a:schemeClr val="tx1"/>
                          </a:solidFill>
                          <a:effectLst/>
                          <a:uLnTx/>
                          <a:uFillTx/>
                          <a:latin typeface="+mn-lt"/>
                          <a:ea typeface="DFKai-SB"/>
                        </a:rPr>
                        <a:t>(620)</a:t>
                      </a:r>
                      <a:r>
                        <a:rPr kumimoji="0" lang="de-DE" sz="800" b="0" i="0" u="none" strike="noStrike" kern="0" cap="none" spc="0" normalizeH="0" baseline="0" noProof="0" dirty="0">
                          <a:ln>
                            <a:noFill/>
                          </a:ln>
                          <a:solidFill>
                            <a:schemeClr val="tx1"/>
                          </a:solidFill>
                          <a:effectLst/>
                          <a:uLnTx/>
                          <a:uFillTx/>
                          <a:latin typeface="+mn-lt"/>
                          <a:ea typeface="DFKai-SB"/>
                        </a:rPr>
                        <a:t> </a:t>
                      </a:r>
                      <a:r>
                        <a:rPr kumimoji="0" lang="de-DE" sz="800" b="1" i="0" u="none" strike="noStrike" kern="0" cap="none" spc="0" normalizeH="0" baseline="0" noProof="0" dirty="0">
                          <a:ln>
                            <a:noFill/>
                          </a:ln>
                          <a:solidFill>
                            <a:schemeClr val="tx1"/>
                          </a:solidFill>
                          <a:effectLst/>
                          <a:uLnTx/>
                          <a:uFillTx/>
                          <a:latin typeface="+mn-lt"/>
                          <a:ea typeface="DFKai-SB"/>
                        </a:rPr>
                        <a:t>Total Market </a:t>
                      </a:r>
                      <a:r>
                        <a:rPr lang="de-DE" sz="800" b="1" i="0" u="none" strike="noStrike" kern="0" cap="none" spc="0" normalizeH="0" baseline="0" noProof="0" dirty="0">
                          <a:ln>
                            <a:noFill/>
                          </a:ln>
                          <a:solidFill>
                            <a:schemeClr val="tx1"/>
                          </a:solidFill>
                          <a:effectLst/>
                          <a:uLnTx/>
                          <a:uFillTx/>
                          <a:latin typeface="+mn-lt"/>
                          <a:ea typeface="DFKai-SB"/>
                        </a:rPr>
                        <a:t>Jan-Dec 2024</a:t>
                      </a:r>
                      <a:r>
                        <a:rPr kumimoji="0" lang="de-DE" sz="800" b="1" i="0" u="none" strike="noStrike" kern="0" cap="none" spc="0" normalizeH="0" baseline="0" noProof="0" dirty="0">
                          <a:ln>
                            <a:noFill/>
                          </a:ln>
                          <a:solidFill>
                            <a:schemeClr val="tx1"/>
                          </a:solidFill>
                          <a:effectLst/>
                          <a:uLnTx/>
                          <a:uFillTx/>
                          <a:latin typeface="+mn-lt"/>
                          <a:ea typeface="DFKai-SB"/>
                        </a:rPr>
                        <a:t> </a:t>
                      </a:r>
                      <a:r>
                        <a:rPr kumimoji="0" lang="de-DE" sz="800" b="0" i="0" u="none" strike="noStrike" kern="0" cap="none" spc="0" normalizeH="0" baseline="0" noProof="0" dirty="0">
                          <a:ln>
                            <a:noFill/>
                          </a:ln>
                          <a:solidFill>
                            <a:schemeClr val="tx1"/>
                          </a:solidFill>
                          <a:effectLst/>
                          <a:uLnTx/>
                          <a:uFillTx/>
                          <a:latin typeface="+mn-lt"/>
                          <a:ea typeface="DFKai-SB"/>
                        </a:rPr>
                        <a:t>18.600</a:t>
                      </a:r>
                      <a:r>
                        <a:rPr lang="de-DE" sz="800" b="0" i="0" u="none" strike="noStrike" kern="0" cap="none" spc="0" normalizeH="0" baseline="0" noProof="0" dirty="0">
                          <a:ln>
                            <a:noFill/>
                          </a:ln>
                          <a:solidFill>
                            <a:schemeClr val="tx1"/>
                          </a:solidFill>
                          <a:effectLst/>
                          <a:uLnTx/>
                          <a:uFillTx/>
                          <a:latin typeface="+mn-lt"/>
                          <a:ea typeface="DFKai-SB"/>
                        </a:rPr>
                        <a:t> </a:t>
                      </a:r>
                      <a:r>
                        <a:rPr kumimoji="0" lang="de-DE" sz="800" b="0" i="0" u="none" strike="noStrike" kern="0" cap="none" spc="0" normalizeH="0" baseline="0" noProof="0" dirty="0">
                          <a:ln>
                            <a:noFill/>
                          </a:ln>
                          <a:solidFill>
                            <a:schemeClr val="tx1"/>
                          </a:solidFill>
                          <a:effectLst/>
                          <a:uLnTx/>
                          <a:uFillTx/>
                          <a:latin typeface="+mn-lt"/>
                          <a:ea typeface="DFKai-SB"/>
                        </a:rPr>
                        <a:t>Teus (not active service) </a:t>
                      </a:r>
                      <a:r>
                        <a:rPr kumimoji="0" lang="de-DE" sz="800" b="0" i="0" u="sng" strike="noStrike" kern="0" cap="none" spc="0" normalizeH="0" baseline="0" noProof="0" dirty="0">
                          <a:ln>
                            <a:noFill/>
                          </a:ln>
                          <a:solidFill>
                            <a:schemeClr val="tx1"/>
                          </a:solidFill>
                          <a:effectLst/>
                          <a:uLnTx/>
                          <a:uFillTx/>
                          <a:latin typeface="+mn-lt"/>
                          <a:ea typeface="DFKai-SB"/>
                        </a:rPr>
                        <a:t>Potential market*</a:t>
                      </a:r>
                      <a:endParaRPr lang="de-DE" sz="800" b="0" i="0" u="none" strike="noStrike" dirty="0">
                        <a:solidFill>
                          <a:schemeClr val="tx1"/>
                        </a:solidFill>
                        <a:effectLst/>
                        <a:latin typeface="+mn-lt"/>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688046">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n-lt"/>
                          <a:ea typeface="DFKai-SB" pitchFamily="65" charset="-120"/>
                        </a:rPr>
                        <a:t>COBVT</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 WCSA</a:t>
                      </a:r>
                      <a:r>
                        <a:rPr lang="fr-FR" altLang="zh-TW" sz="800" b="1" i="0" u="none" strike="noStrike" dirty="0">
                          <a:solidFill>
                            <a:schemeClr val="tx1"/>
                          </a:solidFill>
                          <a:effectLst/>
                          <a:latin typeface="+mn-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pitchFamily="65" charset="-120"/>
                        </a:rPr>
                        <a:t>(WS</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800" dirty="0">
                          <a:latin typeface="+mn-lt"/>
                          <a:ea typeface="DFKai-SB"/>
                          <a:cs typeface="DFKai-SB"/>
                          <a:sym typeface="DFKai-SB"/>
                        </a:rPr>
                        <a:t>9,650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790"/>
                        <a:buFont typeface="Arial"/>
                        <a:buNone/>
                      </a:pPr>
                      <a:r>
                        <a:rPr lang="en-US" sz="800" b="0" i="0" u="none" strike="noStrike" dirty="0">
                          <a:solidFill>
                            <a:schemeClr val="dk1"/>
                          </a:solidFill>
                          <a:latin typeface="+mn-lt"/>
                          <a:ea typeface="DFKai-SB"/>
                          <a:cs typeface="DFKai-SB"/>
                          <a:sym typeface="DFKai-SB"/>
                        </a:rPr>
                        <a:t>10,317</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790"/>
                        <a:buFont typeface="Arial"/>
                        <a:buNone/>
                      </a:pPr>
                      <a:r>
                        <a:rPr lang="en-US" sz="800" b="0" i="0" u="none" strike="noStrike" dirty="0">
                          <a:latin typeface="+mn-lt"/>
                          <a:ea typeface="DFKai-SB"/>
                          <a:cs typeface="DFKai-SB"/>
                          <a:sym typeface="DFKai-SB"/>
                        </a:rPr>
                        <a:t>107%</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790"/>
                        <a:buFont typeface="Arial"/>
                        <a:buNone/>
                      </a:pPr>
                      <a:r>
                        <a:rPr lang="en-US" sz="800" b="0" i="0" u="none" strike="noStrike" dirty="0">
                          <a:latin typeface="+mn-lt"/>
                          <a:ea typeface="DFKai-SB"/>
                          <a:cs typeface="DFKai-SB"/>
                          <a:sym typeface="DFKai-SB"/>
                        </a:rPr>
                        <a:t>11,000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Font typeface="+mj-lt"/>
                        <a:buAutoNum type="arabicPeriod"/>
                      </a:pPr>
                      <a:r>
                        <a:rPr kumimoji="0" lang="de-DE" sz="800" b="1" i="0" u="none" strike="noStrike" kern="0" cap="none" spc="0" normalizeH="0" baseline="0" noProof="0" dirty="0">
                          <a:ln>
                            <a:noFill/>
                          </a:ln>
                          <a:solidFill>
                            <a:schemeClr val="tx1"/>
                          </a:solidFill>
                          <a:effectLst/>
                          <a:uLnTx/>
                          <a:uFillTx/>
                          <a:latin typeface="+mn-lt"/>
                          <a:ea typeface="DFKai-SB"/>
                        </a:rPr>
                        <a:t>(OUT) </a:t>
                      </a:r>
                      <a:r>
                        <a:rPr lang="de-DE" sz="800" b="1" i="0" u="none" strike="noStrike" dirty="0">
                          <a:solidFill>
                            <a:schemeClr val="tx1"/>
                          </a:solidFill>
                          <a:effectLst/>
                          <a:latin typeface="+mn-lt"/>
                          <a:ea typeface="DFKai-SB"/>
                        </a:rPr>
                        <a:t>EGL Market Scope Jan-Dic 2024 </a:t>
                      </a:r>
                      <a:r>
                        <a:rPr kumimoji="0" lang="de-DE" sz="800" b="0" i="0" u="none" strike="noStrike" kern="0" cap="none" spc="0" normalizeH="0" baseline="0" noProof="0" dirty="0">
                          <a:ln>
                            <a:noFill/>
                          </a:ln>
                          <a:solidFill>
                            <a:schemeClr val="tx1"/>
                          </a:solidFill>
                          <a:effectLst/>
                          <a:uLnTx/>
                          <a:uFillTx/>
                          <a:latin typeface="+mn-lt"/>
                          <a:ea typeface="DFKai-SB"/>
                        </a:rPr>
                        <a:t>71.600 Teus;EGL market share 14% </a:t>
                      </a:r>
                      <a:r>
                        <a:rPr lang="de-DE" sz="800" b="0" i="0" u="none" strike="noStrike" dirty="0">
                          <a:solidFill>
                            <a:schemeClr val="tx1"/>
                          </a:solidFill>
                          <a:effectLst/>
                          <a:latin typeface="+mn-lt"/>
                          <a:ea typeface="DFKai-SB"/>
                        </a:rPr>
                        <a:t>ranking</a:t>
                      </a:r>
                      <a:r>
                        <a:rPr kumimoji="0" lang="de-DE" sz="800" b="0" i="0" u="none" strike="noStrike" kern="0" cap="none" spc="0" normalizeH="0" baseline="0" noProof="0" dirty="0">
                          <a:ln>
                            <a:noFill/>
                          </a:ln>
                          <a:solidFill>
                            <a:schemeClr val="tx1"/>
                          </a:solidFill>
                          <a:effectLst/>
                          <a:uLnTx/>
                          <a:uFillTx/>
                          <a:latin typeface="+mn-lt"/>
                          <a:ea typeface="DFKai-SB"/>
                        </a:rPr>
                        <a:t> 4 out of 12.</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altLang="zh-TW" sz="800" b="0" i="0" u="none" strike="noStrike" noProof="0" dirty="0">
                          <a:solidFill>
                            <a:schemeClr val="tx1"/>
                          </a:solidFill>
                          <a:effectLst/>
                          <a:latin typeface="+mn-lt"/>
                          <a:ea typeface="DFKai-SB"/>
                          <a:cs typeface="+mn-cs"/>
                        </a:rPr>
                        <a:t>Promoting CLVAL as new Chile Port.</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altLang="zh-TW" sz="800" b="0" i="0" u="none" strike="noStrike" noProof="0" dirty="0">
                          <a:solidFill>
                            <a:schemeClr val="tx1"/>
                          </a:solidFill>
                          <a:effectLst/>
                          <a:latin typeface="+mn-lt"/>
                          <a:ea typeface="DFKai-SB"/>
                          <a:cs typeface="+mn-cs"/>
                        </a:rPr>
                        <a:t>Promoting new cargo via </a:t>
                      </a:r>
                      <a:r>
                        <a:rPr lang="en-US" altLang="zh-TW" sz="800" b="0" i="0" u="none" strike="noStrike" noProof="0" dirty="0" err="1">
                          <a:solidFill>
                            <a:schemeClr val="tx1"/>
                          </a:solidFill>
                          <a:effectLst/>
                          <a:latin typeface="+mn-lt"/>
                          <a:ea typeface="DFKai-SB"/>
                          <a:cs typeface="+mn-cs"/>
                        </a:rPr>
                        <a:t>GreenX</a:t>
                      </a:r>
                      <a:r>
                        <a:rPr lang="en-US" altLang="zh-TW" sz="800" b="0" i="0" u="none" strike="noStrike" noProof="0" dirty="0">
                          <a:solidFill>
                            <a:schemeClr val="tx1"/>
                          </a:solidFill>
                          <a:effectLst/>
                          <a:latin typeface="+mn-lt"/>
                          <a:ea typeface="DFKai-SB"/>
                          <a:cs typeface="+mn-cs"/>
                        </a:rPr>
                        <a:t> for PE &amp; CL</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kumimoji="0" lang="de-DE" sz="800" b="0" i="0" u="none" strike="noStrike" kern="0" cap="none" spc="0" normalizeH="0" baseline="0" noProof="0" dirty="0">
                          <a:ln>
                            <a:noFill/>
                          </a:ln>
                          <a:solidFill>
                            <a:schemeClr val="tx1"/>
                          </a:solidFill>
                          <a:effectLst/>
                          <a:uLnTx/>
                          <a:uFillTx/>
                          <a:latin typeface="+mn-lt"/>
                          <a:ea typeface="DFKai-SB"/>
                        </a:rPr>
                        <a:t>Enlarge account base for sugar biz. + BCO + NVOCC (DRY &amp; RH)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kumimoji="0" lang="de-DE" sz="800" b="0" i="0" u="none" strike="noStrike" kern="0" cap="none" spc="0" normalizeH="0" baseline="0" noProof="0" dirty="0">
                          <a:ln>
                            <a:noFill/>
                          </a:ln>
                          <a:solidFill>
                            <a:schemeClr val="tx1"/>
                          </a:solidFill>
                          <a:effectLst/>
                          <a:uLnTx/>
                          <a:uFillTx/>
                          <a:latin typeface="+mn-lt"/>
                          <a:ea typeface="DFKai-SB"/>
                        </a:rPr>
                        <a:t>Monitoring on weekly basis bookings for all accounts including global &amp; local tenders.</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n-lt"/>
                          <a:ea typeface="DFKai-SB"/>
                          <a:cs typeface="+mn-cs"/>
                        </a:rPr>
                        <a:t>Permanent AMP monitoring for own SQ KPI achievement.</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endParaRPr kumimoji="0" lang="de-DE" sz="800" b="0" i="0" u="none" strike="noStrike" kern="0" cap="none" spc="0" normalizeH="0" baseline="0" noProof="0" dirty="0">
                        <a:ln>
                          <a:noFill/>
                        </a:ln>
                        <a:solidFill>
                          <a:schemeClr val="tx1"/>
                        </a:solidFill>
                        <a:effectLst/>
                        <a:uLnTx/>
                        <a:uFillTx/>
                        <a:latin typeface="+mn-lt"/>
                        <a:ea typeface="DFKai-SB"/>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kumimoji="0" lang="de-DE" sz="800" b="1" i="0" u="none" strike="noStrike" kern="0" cap="none" spc="0" normalizeH="0" baseline="0" noProof="0" dirty="0">
                          <a:ln>
                            <a:noFill/>
                          </a:ln>
                          <a:solidFill>
                            <a:schemeClr val="tx1"/>
                          </a:solidFill>
                          <a:effectLst/>
                          <a:uLnTx/>
                          <a:uFillTx/>
                          <a:latin typeface="+mn-lt"/>
                          <a:ea typeface="DFKai-SB"/>
                        </a:rPr>
                        <a:t>(IN) Total Market</a:t>
                      </a:r>
                      <a:r>
                        <a:rPr lang="de-DE" sz="800" b="1" i="0" u="none" strike="noStrike" kern="0" cap="none" spc="0" normalizeH="0" baseline="0" noProof="0" dirty="0">
                          <a:ln>
                            <a:noFill/>
                          </a:ln>
                          <a:solidFill>
                            <a:schemeClr val="tx1"/>
                          </a:solidFill>
                          <a:effectLst/>
                          <a:uLnTx/>
                          <a:uFillTx/>
                          <a:latin typeface="+mn-lt"/>
                          <a:ea typeface="DFKai-SB"/>
                        </a:rPr>
                        <a:t> Jan-Dec 2024:</a:t>
                      </a:r>
                      <a:r>
                        <a:rPr lang="de-DE" sz="800" b="0" i="0" u="none" strike="noStrike" kern="0" cap="none" spc="0" normalizeH="0" baseline="0" noProof="0" dirty="0">
                          <a:ln>
                            <a:noFill/>
                          </a:ln>
                          <a:solidFill>
                            <a:schemeClr val="tx1"/>
                          </a:solidFill>
                          <a:effectLst/>
                          <a:uLnTx/>
                          <a:uFillTx/>
                          <a:latin typeface="+mn-lt"/>
                          <a:ea typeface="DFKai-SB"/>
                        </a:rPr>
                        <a:t> 43.200 </a:t>
                      </a:r>
                      <a:r>
                        <a:rPr kumimoji="0" lang="de-DE" sz="800" b="0" i="0" u="none" strike="noStrike" kern="0" cap="none" spc="0" normalizeH="0" baseline="0" noProof="0" dirty="0">
                          <a:ln>
                            <a:noFill/>
                          </a:ln>
                          <a:solidFill>
                            <a:schemeClr val="tx1"/>
                          </a:solidFill>
                          <a:effectLst/>
                          <a:uLnTx/>
                          <a:uFillTx/>
                          <a:latin typeface="+mn-lt"/>
                          <a:ea typeface="DFKai-SB"/>
                        </a:rPr>
                        <a:t>Teus (not active service). 25% of mkt is RH cargo. </a:t>
                      </a:r>
                      <a:r>
                        <a:rPr kumimoji="0" lang="de-DE" sz="800" b="0" i="0" u="sng" strike="noStrike" kern="0" cap="none" spc="0" normalizeH="0" baseline="0" noProof="0" dirty="0">
                          <a:ln>
                            <a:noFill/>
                          </a:ln>
                          <a:solidFill>
                            <a:schemeClr val="tx1"/>
                          </a:solidFill>
                          <a:effectLst/>
                          <a:uLnTx/>
                          <a:uFillTx/>
                          <a:latin typeface="+mn-lt"/>
                          <a:ea typeface="DFKai-SB"/>
                        </a:rPr>
                        <a:t>Potential market*</a:t>
                      </a:r>
                      <a:endParaRPr lang="de-DE" sz="800" b="0" i="0" u="none" strike="noStrike" dirty="0">
                        <a:solidFill>
                          <a:schemeClr val="tx1"/>
                        </a:solidFill>
                        <a:effectLst/>
                        <a:latin typeface="+mn-lt"/>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1184583">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COBVT</a:t>
                      </a:r>
                      <a:r>
                        <a:rPr lang="en-US" altLang="zh-TW" sz="800" b="1" i="0" u="none" strike="noStrike" dirty="0">
                          <a:solidFill>
                            <a:schemeClr val="tx1"/>
                          </a:solidFill>
                          <a:effectLst/>
                          <a:latin typeface="+mn-lt"/>
                          <a:ea typeface="DFKai-SB" pitchFamily="65" charset="-120"/>
                        </a:rPr>
                        <a:t> </a:t>
                      </a:r>
                      <a:r>
                        <a:rPr lang="en-US" altLang="zh-TW" sz="800" b="1" i="0" u="none" strike="noStrike" dirty="0">
                          <a:solidFill>
                            <a:schemeClr val="tx1"/>
                          </a:solidFill>
                          <a:effectLst/>
                          <a:latin typeface="+mn-lt"/>
                          <a:ea typeface="DFKai-SB" pitchFamily="65" charset="-120"/>
                          <a:sym typeface="Wingdings" pitchFamily="2" charset="2"/>
                        </a:rPr>
                        <a:t> WCCA</a:t>
                      </a:r>
                      <a:endParaRPr lang="de-DE" sz="800" b="1" i="0" u="none" strike="noStrike" dirty="0">
                        <a:solidFill>
                          <a:schemeClr val="tx1"/>
                        </a:solidFill>
                        <a:effectLst/>
                        <a:latin typeface="+mn-lt"/>
                        <a:ea typeface="DFKai-SB" pitchFamily="65" charset="-120"/>
                      </a:endParaRPr>
                    </a:p>
                    <a:p>
                      <a:pPr algn="ctr" rtl="0" fontAlgn="ctr"/>
                      <a:r>
                        <a:rPr lang="de-DE" sz="800" b="0" i="0" u="none" strike="noStrike" dirty="0">
                          <a:solidFill>
                            <a:schemeClr val="tx1"/>
                          </a:solidFill>
                          <a:effectLst/>
                          <a:latin typeface="+mn-lt"/>
                          <a:ea typeface="DFKai-SB" pitchFamily="65" charset="-120"/>
                        </a:rPr>
                        <a:t>(CW+WC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800" dirty="0">
                          <a:latin typeface="+mn-lt"/>
                          <a:ea typeface="DFKai-SB"/>
                          <a:cs typeface="DFKai-SB"/>
                          <a:sym typeface="DFKai-SB"/>
                        </a:rPr>
                        <a:t>1,150</a:t>
                      </a:r>
                      <a:endParaRPr sz="800"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790"/>
                        <a:buFont typeface="Arial"/>
                        <a:buNone/>
                      </a:pPr>
                      <a:r>
                        <a:rPr lang="en-US" sz="800" b="0" dirty="0">
                          <a:solidFill>
                            <a:schemeClr val="tx1"/>
                          </a:solidFill>
                          <a:latin typeface="+mn-lt"/>
                          <a:ea typeface="DFKai-SB"/>
                          <a:cs typeface="DFKai-SB"/>
                          <a:sym typeface="DFKai-SB"/>
                        </a:rPr>
                        <a:t>3,699</a:t>
                      </a:r>
                      <a:endParaRPr sz="800" b="0"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800" b="0" i="0" u="none" strike="noStrike" dirty="0">
                          <a:latin typeface="+mn-lt"/>
                          <a:ea typeface="DFKai-SB"/>
                          <a:cs typeface="DFKai-SB"/>
                          <a:sym typeface="DFKai-SB"/>
                        </a:rPr>
                        <a:t>321%</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790"/>
                        <a:buFont typeface="Arial"/>
                        <a:buNone/>
                      </a:pPr>
                      <a:r>
                        <a:rPr lang="en-US" sz="800" dirty="0">
                          <a:latin typeface="+mn-lt"/>
                          <a:ea typeface="DFKai-SB"/>
                          <a:cs typeface="DFKai-SB"/>
                          <a:sym typeface="DFKai-SB"/>
                        </a:rPr>
                        <a:t>100</a:t>
                      </a:r>
                      <a:endParaRPr sz="800"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kumimoji="0" lang="de-DE" sz="800" b="1" i="0" u="none" strike="noStrike" kern="0" cap="none" spc="0" normalizeH="0" baseline="0" noProof="0" dirty="0">
                          <a:ln>
                            <a:noFill/>
                          </a:ln>
                          <a:solidFill>
                            <a:schemeClr val="tx1"/>
                          </a:solidFill>
                          <a:effectLst/>
                          <a:uLnTx/>
                          <a:uFillTx/>
                          <a:latin typeface="+mn-lt"/>
                          <a:ea typeface="DFKai-SB"/>
                        </a:rPr>
                        <a:t>(OUT) WC </a:t>
                      </a:r>
                      <a:r>
                        <a:rPr lang="de-DE" sz="800" b="1" i="0" u="none" strike="noStrike" dirty="0">
                          <a:solidFill>
                            <a:schemeClr val="tx1"/>
                          </a:solidFill>
                          <a:effectLst/>
                          <a:latin typeface="+mn-lt"/>
                          <a:ea typeface="DFKai-SB"/>
                        </a:rPr>
                        <a:t>EGL Market Scope Jan-Dec </a:t>
                      </a:r>
                      <a:r>
                        <a:rPr kumimoji="0" lang="de-DE" sz="800" b="0" i="0" u="none" strike="noStrike" kern="0" cap="none" spc="0" normalizeH="0" baseline="0" noProof="0" dirty="0">
                          <a:ln>
                            <a:noFill/>
                          </a:ln>
                          <a:solidFill>
                            <a:schemeClr val="tx1"/>
                          </a:solidFill>
                          <a:effectLst/>
                          <a:uLnTx/>
                          <a:uFillTx/>
                          <a:latin typeface="+mn-lt"/>
                          <a:ea typeface="DFKai-SB"/>
                        </a:rPr>
                        <a:t>20.000 Teus; EGL market share 8%, ranking 5 out of 9.</a:t>
                      </a:r>
                      <a:r>
                        <a:rPr kumimoji="0" lang="de-DE" sz="800" b="0" i="0" u="sng" strike="noStrike" kern="0" cap="none" spc="0" normalizeH="0" baseline="0" noProof="0" dirty="0">
                          <a:ln>
                            <a:noFill/>
                          </a:ln>
                          <a:solidFill>
                            <a:schemeClr val="tx1"/>
                          </a:solidFill>
                          <a:effectLst/>
                          <a:uLnTx/>
                          <a:uFillTx/>
                          <a:latin typeface="+mn-lt"/>
                          <a:ea typeface="DFKai-SB"/>
                        </a:rPr>
                        <a:t> Potential market*</a:t>
                      </a:r>
                      <a:endParaRPr kumimoji="0" lang="de-DE" sz="800" b="0" i="0" u="none" strike="noStrike" kern="0" cap="none" spc="0" normalizeH="0" baseline="0" noProof="0" dirty="0">
                        <a:ln>
                          <a:noFill/>
                        </a:ln>
                        <a:solidFill>
                          <a:schemeClr val="tx1"/>
                        </a:solidFill>
                        <a:effectLst/>
                        <a:uLnTx/>
                        <a:uFillTx/>
                        <a:latin typeface="+mn-lt"/>
                        <a:ea typeface="DFKai-SB"/>
                      </a:endParaRPr>
                    </a:p>
                    <a:p>
                      <a:pPr marL="228600" marR="0" lvl="0" indent="-228600" algn="l" rtl="0" eaLnBrk="1" fontAlgn="ctr" latinLnBrk="0" hangingPunct="1">
                        <a:lnSpc>
                          <a:spcPct val="100000"/>
                        </a:lnSpc>
                        <a:spcBef>
                          <a:spcPts val="0"/>
                        </a:spcBef>
                        <a:spcAft>
                          <a:spcPts val="0"/>
                        </a:spcAft>
                        <a:buClrTx/>
                        <a:buSzTx/>
                        <a:buFont typeface="+mj-lt"/>
                        <a:buAutoNum type="arabicPeriod"/>
                      </a:pPr>
                      <a:r>
                        <a:rPr kumimoji="0" lang="de-DE" sz="800" b="1" i="0" u="none" strike="noStrike" kern="0" cap="none" spc="0" normalizeH="0" baseline="0" noProof="0" dirty="0">
                          <a:ln>
                            <a:noFill/>
                          </a:ln>
                          <a:solidFill>
                            <a:schemeClr val="tx1"/>
                          </a:solidFill>
                          <a:effectLst/>
                          <a:uLnTx/>
                          <a:uFillTx/>
                          <a:latin typeface="+mn-lt"/>
                          <a:ea typeface="DFKai-SB"/>
                        </a:rPr>
                        <a:t>(IN)</a:t>
                      </a:r>
                      <a:r>
                        <a:rPr kumimoji="0" lang="de-DE" sz="800" b="0" i="0" u="none" strike="noStrike" kern="0" cap="none" spc="0" normalizeH="0" baseline="0" noProof="0" dirty="0">
                          <a:ln>
                            <a:noFill/>
                          </a:ln>
                          <a:solidFill>
                            <a:schemeClr val="tx1"/>
                          </a:solidFill>
                          <a:effectLst/>
                          <a:uLnTx/>
                          <a:uFillTx/>
                          <a:latin typeface="+mn-lt"/>
                          <a:ea typeface="DFKai-SB"/>
                        </a:rPr>
                        <a:t> </a:t>
                      </a:r>
                      <a:r>
                        <a:rPr lang="de-DE" sz="800" b="1" i="0" u="none" strike="noStrike" kern="0" cap="none" spc="0" normalizeH="0" baseline="0" noProof="0" dirty="0">
                          <a:ln>
                            <a:noFill/>
                          </a:ln>
                          <a:solidFill>
                            <a:schemeClr val="tx1"/>
                          </a:solidFill>
                          <a:effectLst/>
                          <a:uLnTx/>
                          <a:uFillTx/>
                          <a:latin typeface="+mn-lt"/>
                          <a:ea typeface="DFKai-SB"/>
                        </a:rPr>
                        <a:t>CW</a:t>
                      </a:r>
                      <a:r>
                        <a:rPr lang="de-DE" sz="800" b="0" i="0" u="none" strike="noStrike" kern="0" cap="none" spc="0" normalizeH="0" baseline="0" noProof="0" dirty="0">
                          <a:ln>
                            <a:noFill/>
                          </a:ln>
                          <a:solidFill>
                            <a:schemeClr val="tx1"/>
                          </a:solidFill>
                          <a:effectLst/>
                          <a:uLnTx/>
                          <a:uFillTx/>
                          <a:latin typeface="+mn-lt"/>
                          <a:ea typeface="DFKai-SB"/>
                        </a:rPr>
                        <a:t> </a:t>
                      </a:r>
                      <a:r>
                        <a:rPr lang="de-DE" sz="800" b="1" i="0" u="none" strike="noStrike" dirty="0">
                          <a:solidFill>
                            <a:schemeClr val="tx1"/>
                          </a:solidFill>
                          <a:effectLst/>
                          <a:latin typeface="+mn-lt"/>
                          <a:ea typeface="DFKai-SB"/>
                        </a:rPr>
                        <a:t>EGL Market Scope Jan-Dec </a:t>
                      </a:r>
                      <a:r>
                        <a:rPr kumimoji="0" lang="de-DE" sz="800" b="0" i="0" u="none" strike="noStrike" kern="0" cap="none" spc="0" normalizeH="0" baseline="0" noProof="0" dirty="0">
                          <a:ln>
                            <a:noFill/>
                          </a:ln>
                          <a:solidFill>
                            <a:schemeClr val="tx1"/>
                          </a:solidFill>
                          <a:effectLst/>
                          <a:uLnTx/>
                          <a:uFillTx/>
                          <a:latin typeface="+mn-lt"/>
                          <a:ea typeface="DFKai-SB"/>
                        </a:rPr>
                        <a:t>41.600 Teus; EGL market share 5%, </a:t>
                      </a:r>
                      <a:r>
                        <a:rPr lang="de-DE" sz="800" b="0" i="0" u="none" strike="noStrike" dirty="0">
                          <a:solidFill>
                            <a:schemeClr val="tx1"/>
                          </a:solidFill>
                          <a:effectLst/>
                          <a:latin typeface="+mn-lt"/>
                          <a:ea typeface="DFKai-SB"/>
                        </a:rPr>
                        <a:t>ranking</a:t>
                      </a:r>
                      <a:r>
                        <a:rPr lang="de-DE" sz="800" b="0" i="0" u="none" strike="noStrike" kern="0" cap="none" spc="0" normalizeH="0" baseline="0" noProof="0" dirty="0">
                          <a:ln>
                            <a:noFill/>
                          </a:ln>
                          <a:solidFill>
                            <a:schemeClr val="tx1"/>
                          </a:solidFill>
                          <a:effectLst/>
                          <a:uLnTx/>
                          <a:uFillTx/>
                          <a:latin typeface="+mn-lt"/>
                          <a:ea typeface="DFKai-SB"/>
                        </a:rPr>
                        <a:t> 8</a:t>
                      </a:r>
                      <a:r>
                        <a:rPr kumimoji="0" lang="de-DE" sz="800" b="0" i="0" u="none" strike="noStrike" kern="0" cap="none" spc="0" normalizeH="0" baseline="0" noProof="0" dirty="0">
                          <a:ln>
                            <a:noFill/>
                          </a:ln>
                          <a:solidFill>
                            <a:schemeClr val="tx1"/>
                          </a:solidFill>
                          <a:effectLst/>
                          <a:uLnTx/>
                          <a:uFillTx/>
                          <a:latin typeface="+mn-lt"/>
                          <a:ea typeface="DFKai-SB"/>
                        </a:rPr>
                        <a:t> out of 11.</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n-lt"/>
                          <a:ea typeface="DFKai-SB"/>
                        </a:rPr>
                        <a:t>Continous sales lead campaing for CIF cargo.</a:t>
                      </a:r>
                      <a:endParaRPr kumimoji="0" lang="de-DE" sz="800" b="0" i="0" u="none" strike="noStrike" kern="0" cap="none" spc="0" normalizeH="0" baseline="0" noProof="0" dirty="0">
                        <a:ln>
                          <a:noFill/>
                        </a:ln>
                        <a:solidFill>
                          <a:schemeClr val="tx1"/>
                        </a:solidFill>
                        <a:effectLst/>
                        <a:uLnTx/>
                        <a:uFillTx/>
                        <a:latin typeface="+mn-lt"/>
                        <a:ea typeface="DFKai-SB"/>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kumimoji="0" lang="de-DE" sz="800" b="0" i="0" u="none" strike="noStrike" kern="0" cap="none" spc="0" normalizeH="0" baseline="0" noProof="0" dirty="0">
                          <a:ln>
                            <a:noFill/>
                          </a:ln>
                          <a:solidFill>
                            <a:schemeClr val="tx1"/>
                          </a:solidFill>
                          <a:effectLst/>
                          <a:uLnTx/>
                          <a:uFillTx/>
                          <a:latin typeface="+mn-lt"/>
                          <a:ea typeface="DFKai-SB"/>
                        </a:rPr>
                        <a:t>Promote FOB cargo (Port to port) for BCO and main NVOCC.</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n-lt"/>
                          <a:ea typeface="DFKai-SB"/>
                          <a:cs typeface="+mn-cs"/>
                        </a:rPr>
                        <a:t>Permanent AMP monitoring for own SQ KPI achievement.</a:t>
                      </a:r>
                      <a:endParaRPr lang="de-DE" sz="800" b="0" i="0" u="none" strike="noStrike" dirty="0">
                        <a:solidFill>
                          <a:schemeClr val="tx1"/>
                        </a:solidFill>
                        <a:effectLst/>
                        <a:latin typeface="+mn-lt"/>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F9376042-D1F5-219E-C964-43EA0303B608}"/>
              </a:ext>
            </a:extLst>
          </p:cNvPr>
          <p:cNvSpPr txBox="1">
            <a:spLocks/>
          </p:cNvSpPr>
          <p:nvPr/>
        </p:nvSpPr>
        <p:spPr>
          <a:xfrm>
            <a:off x="0" y="-51149"/>
            <a:ext cx="9105056" cy="39618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343926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9A3B1-50FD-2752-B139-BF07C3368B86}"/>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76920F2-1C85-0AA2-1E3D-7CCC65E4BFD8}"/>
              </a:ext>
            </a:extLst>
          </p:cNvPr>
          <p:cNvGraphicFramePr>
            <a:graphicFrameLocks noGrp="1"/>
          </p:cNvGraphicFramePr>
          <p:nvPr>
            <p:extLst>
              <p:ext uri="{D42A27DB-BD31-4B8C-83A1-F6EECF244321}">
                <p14:modId xmlns:p14="http://schemas.microsoft.com/office/powerpoint/2010/main" val="2659255247"/>
              </p:ext>
            </p:extLst>
          </p:nvPr>
        </p:nvGraphicFramePr>
        <p:xfrm>
          <a:off x="20203" y="518099"/>
          <a:ext cx="9103593" cy="4572570"/>
        </p:xfrm>
        <a:graphic>
          <a:graphicData uri="http://schemas.openxmlformats.org/drawingml/2006/table">
            <a:tbl>
              <a:tblPr/>
              <a:tblGrid>
                <a:gridCol w="596529">
                  <a:extLst>
                    <a:ext uri="{9D8B030D-6E8A-4147-A177-3AD203B41FA5}">
                      <a16:colId xmlns:a16="http://schemas.microsoft.com/office/drawing/2014/main" val="20000"/>
                    </a:ext>
                  </a:extLst>
                </a:gridCol>
                <a:gridCol w="918811">
                  <a:extLst>
                    <a:ext uri="{9D8B030D-6E8A-4147-A177-3AD203B41FA5}">
                      <a16:colId xmlns:a16="http://schemas.microsoft.com/office/drawing/2014/main" val="20001"/>
                    </a:ext>
                  </a:extLst>
                </a:gridCol>
                <a:gridCol w="513540">
                  <a:extLst>
                    <a:ext uri="{9D8B030D-6E8A-4147-A177-3AD203B41FA5}">
                      <a16:colId xmlns:a16="http://schemas.microsoft.com/office/drawing/2014/main" val="20006"/>
                    </a:ext>
                  </a:extLst>
                </a:gridCol>
                <a:gridCol w="773075">
                  <a:extLst>
                    <a:ext uri="{9D8B030D-6E8A-4147-A177-3AD203B41FA5}">
                      <a16:colId xmlns:a16="http://schemas.microsoft.com/office/drawing/2014/main" val="20002"/>
                    </a:ext>
                  </a:extLst>
                </a:gridCol>
                <a:gridCol w="827034">
                  <a:extLst>
                    <a:ext uri="{9D8B030D-6E8A-4147-A177-3AD203B41FA5}">
                      <a16:colId xmlns:a16="http://schemas.microsoft.com/office/drawing/2014/main" val="20003"/>
                    </a:ext>
                  </a:extLst>
                </a:gridCol>
                <a:gridCol w="600773">
                  <a:extLst>
                    <a:ext uri="{9D8B030D-6E8A-4147-A177-3AD203B41FA5}">
                      <a16:colId xmlns:a16="http://schemas.microsoft.com/office/drawing/2014/main" val="20004"/>
                    </a:ext>
                  </a:extLst>
                </a:gridCol>
                <a:gridCol w="733626">
                  <a:extLst>
                    <a:ext uri="{9D8B030D-6E8A-4147-A177-3AD203B41FA5}">
                      <a16:colId xmlns:a16="http://schemas.microsoft.com/office/drawing/2014/main" val="1215431177"/>
                    </a:ext>
                  </a:extLst>
                </a:gridCol>
                <a:gridCol w="4140205">
                  <a:extLst>
                    <a:ext uri="{9D8B030D-6E8A-4147-A177-3AD203B41FA5}">
                      <a16:colId xmlns:a16="http://schemas.microsoft.com/office/drawing/2014/main" val="20005"/>
                    </a:ext>
                  </a:extLst>
                </a:gridCol>
              </a:tblGrid>
              <a:tr h="792742">
                <a:tc rowSpan="2">
                  <a:txBody>
                    <a:bodyPr/>
                    <a:lstStyle/>
                    <a:p>
                      <a:pPr algn="ctr" rtl="0" fontAlgn="ctr"/>
                      <a:r>
                        <a:rPr lang="en-US" altLang="zh-TW" sz="790" b="0" i="0" u="none" strike="noStrike" dirty="0">
                          <a:solidFill>
                            <a:srgbClr val="000000"/>
                          </a:solidFill>
                          <a:effectLst/>
                          <a:latin typeface="DFKai-SB" pitchFamily="65" charset="-120"/>
                          <a:ea typeface="DFKai-SB" pitchFamily="65" charset="-120"/>
                        </a:rPr>
                        <a:t>Subject</a:t>
                      </a:r>
                      <a:endParaRPr lang="zh-TW" altLang="de-DE" sz="79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790" b="0" i="0" u="none" strike="noStrike" dirty="0">
                          <a:solidFill>
                            <a:srgbClr val="000000"/>
                          </a:solidFill>
                          <a:effectLst/>
                          <a:latin typeface="DFKai-SB" pitchFamily="65" charset="-120"/>
                          <a:ea typeface="DFKai-SB" pitchFamily="65" charset="-120"/>
                        </a:rPr>
                        <a:t>Segments</a:t>
                      </a:r>
                      <a:endParaRPr lang="zh-TW" altLang="de-DE" sz="79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79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7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or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7235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8632">
                <a:tc rowSpan="2">
                  <a:txBody>
                    <a:bodyPr/>
                    <a:lstStyle/>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endParaRPr lang="en-US" altLang="zh-TW" sz="800" b="0" i="0" u="none" strike="noStrike" dirty="0">
                        <a:solidFill>
                          <a:srgbClr val="000000"/>
                        </a:solidFill>
                        <a:effectLst/>
                        <a:latin typeface="DFKai-SB" pitchFamily="65" charset="-120"/>
                        <a:ea typeface="DFKai-SB" pitchFamily="65" charset="-120"/>
                      </a:endParaRPr>
                    </a:p>
                    <a:p>
                      <a:pPr algn="ctr" rtl="0" fontAlgn="ctr"/>
                      <a:r>
                        <a:rPr lang="en-US" altLang="zh-TW" sz="800" b="0" i="0" u="none" strike="noStrike" dirty="0">
                          <a:solidFill>
                            <a:srgbClr val="000000"/>
                          </a:solidFill>
                          <a:effectLst/>
                          <a:latin typeface="DFKai-SB" pitchFamily="65" charset="-120"/>
                          <a:ea typeface="DFKai-SB" pitchFamily="65" charset="-120"/>
                        </a:rPr>
                        <a:t>Trade</a:t>
                      </a:r>
                      <a:r>
                        <a:rPr lang="en-US" altLang="zh-TW" sz="800" b="0" i="0" u="none" strike="noStrike" baseline="0" dirty="0">
                          <a:solidFill>
                            <a:srgbClr val="000000"/>
                          </a:solidFill>
                          <a:effectLst/>
                          <a:latin typeface="DFKai-SB" pitchFamily="65" charset="-120"/>
                          <a:ea typeface="DFKai-SB" pitchFamily="65" charset="-120"/>
                        </a:rPr>
                        <a:t> </a:t>
                      </a:r>
                    </a:p>
                    <a:p>
                      <a:pPr algn="ctr" rtl="0" fontAlgn="ctr"/>
                      <a:r>
                        <a:rPr lang="en-US" altLang="zh-TW" sz="800" b="0" i="0" u="none" strike="noStrike" baseline="0" dirty="0">
                          <a:solidFill>
                            <a:srgbClr val="000000"/>
                          </a:solidFill>
                          <a:effectLst/>
                          <a:latin typeface="DFKai-SB" pitchFamily="65" charset="-120"/>
                          <a:ea typeface="DFKai-SB" pitchFamily="65" charset="-120"/>
                        </a:rPr>
                        <a:t>Lane</a:t>
                      </a:r>
                      <a:endParaRPr lang="zh-TW" altLang="de-DE" sz="800" b="0" i="0" u="none" strike="noStrike" dirty="0">
                        <a:solidFill>
                          <a:srgbClr val="000000"/>
                        </a:solidFill>
                        <a:effectLst/>
                        <a:latin typeface="DFKai-SB" pitchFamily="65" charset="-120"/>
                        <a:ea typeface="DFKai-SB" pitchFamily="65" charset="-120"/>
                      </a:endParaRPr>
                    </a:p>
                  </a:txBody>
                  <a:tcPr>
                    <a:lnT w="12700" cap="flat" cmpd="sng" algn="ctr">
                      <a:solidFill>
                        <a:schemeClr val="tx1"/>
                      </a:solidFill>
                      <a:prstDash val="solid"/>
                      <a:round/>
                      <a:headEnd type="none" w="med" len="med"/>
                      <a:tailEnd type="none" w="med" len="med"/>
                    </a:lnT>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j-lt"/>
                          <a:ea typeface="DFKai-SB" pitchFamily="65" charset="-120"/>
                        </a:rPr>
                        <a:t>CO3</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 WCSA</a:t>
                      </a:r>
                      <a:r>
                        <a:rPr lang="fr-FR" altLang="zh-TW" sz="800" b="1" i="0" u="none" strike="noStrike" dirty="0">
                          <a:solidFill>
                            <a:schemeClr val="tx1"/>
                          </a:solidFill>
                          <a:effectLst/>
                          <a:latin typeface="+mj-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j-lt"/>
                          <a:ea typeface="DFKai-SB" pitchFamily="65" charset="-120"/>
                        </a:rPr>
                        <a:t>(CW+WC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800" dirty="0">
                          <a:latin typeface="+mj-lt"/>
                          <a:ea typeface="DFKai-SB"/>
                          <a:cs typeface="DFKai-SB"/>
                          <a:sym typeface="DFKai-SB"/>
                        </a:rPr>
                        <a:t>350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790"/>
                        <a:buFont typeface="Arial"/>
                        <a:buNone/>
                      </a:pPr>
                      <a:r>
                        <a:rPr lang="en-US" sz="800" dirty="0">
                          <a:solidFill>
                            <a:schemeClr val="dk1"/>
                          </a:solidFill>
                          <a:latin typeface="+mj-lt"/>
                          <a:ea typeface="DFKai-SB"/>
                          <a:cs typeface="DFKai-SB"/>
                          <a:sym typeface="DFKai-SB"/>
                        </a:rPr>
                        <a:t>153</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800" b="0" i="0" u="none" strike="noStrike" dirty="0">
                          <a:solidFill>
                            <a:srgbClr val="FF0000"/>
                          </a:solidFill>
                          <a:latin typeface="+mj-lt"/>
                          <a:ea typeface="DFKai-SB"/>
                          <a:cs typeface="DFKai-SB"/>
                          <a:sym typeface="DFKai-SB"/>
                        </a:rPr>
                        <a:t>44</a:t>
                      </a:r>
                      <a:r>
                        <a:rPr lang="en-US" altLang="zh-TW" sz="800" b="0" i="0" u="none" strike="noStrike" dirty="0">
                          <a:solidFill>
                            <a:srgbClr val="FF0000"/>
                          </a:solidFill>
                          <a:latin typeface="+mj-lt"/>
                          <a:ea typeface="DFKai-SB"/>
                          <a:cs typeface="DFKai-SB"/>
                          <a:sym typeface="DFKai-SB"/>
                        </a:rPr>
                        <a:t>%</a:t>
                      </a:r>
                      <a:endParaRPr sz="800" b="0" i="0" u="none" strike="noStrike"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790"/>
                        <a:buFont typeface="Arial"/>
                        <a:buNone/>
                      </a:pPr>
                      <a:r>
                        <a:rPr lang="en-US" sz="800" b="0" i="0" u="none" strike="noStrike" dirty="0">
                          <a:latin typeface="+mj-lt"/>
                          <a:ea typeface="DFKai-SB"/>
                          <a:cs typeface="DFKai-SB"/>
                          <a:sym typeface="DFKai-SB"/>
                        </a:rPr>
                        <a:t>50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rtl="0" eaLnBrk="1" fontAlgn="ctr" latinLnBrk="0" hangingPunct="1">
                        <a:lnSpc>
                          <a:spcPct val="100000"/>
                        </a:lnSpc>
                        <a:spcBef>
                          <a:spcPts val="0"/>
                        </a:spcBef>
                        <a:spcAft>
                          <a:spcPts val="0"/>
                        </a:spcAft>
                        <a:buClrTx/>
                        <a:buSzTx/>
                        <a:buFont typeface="+mj-lt"/>
                        <a:buAutoNum type="arabicPeriod"/>
                      </a:pPr>
                      <a:r>
                        <a:rPr kumimoji="0" lang="de-DE" sz="800" b="1" i="0" u="none" strike="noStrike" kern="0" cap="none" spc="0" normalizeH="0" baseline="0" noProof="0" dirty="0">
                          <a:ln>
                            <a:noFill/>
                          </a:ln>
                          <a:solidFill>
                            <a:schemeClr val="tx1"/>
                          </a:solidFill>
                          <a:effectLst/>
                          <a:uLnTx/>
                          <a:uFillTx/>
                          <a:latin typeface="+mj-lt"/>
                          <a:ea typeface="DFKai-SB"/>
                        </a:rPr>
                        <a:t>OUT (CW TRADE) </a:t>
                      </a:r>
                      <a:r>
                        <a:rPr lang="de-DE" sz="800" b="1" i="0" u="none" strike="noStrike" dirty="0">
                          <a:solidFill>
                            <a:schemeClr val="tx1"/>
                          </a:solidFill>
                          <a:effectLst/>
                          <a:latin typeface="+mj-lt"/>
                          <a:ea typeface="DFKai-SB"/>
                        </a:rPr>
                        <a:t>EGL Market Scope Jan-Dec 2024:</a:t>
                      </a:r>
                      <a:r>
                        <a:rPr lang="de-DE" sz="800" b="0" i="0" u="none" strike="noStrike" dirty="0">
                          <a:solidFill>
                            <a:schemeClr val="tx1"/>
                          </a:solidFill>
                          <a:effectLst/>
                          <a:latin typeface="+mj-lt"/>
                          <a:ea typeface="DFKai-SB"/>
                        </a:rPr>
                        <a:t> </a:t>
                      </a:r>
                      <a:r>
                        <a:rPr kumimoji="0" lang="de-DE" sz="800" b="0" i="0" u="none" strike="noStrike" kern="0" cap="none" spc="0" normalizeH="0" baseline="0" noProof="0" dirty="0">
                          <a:ln>
                            <a:noFill/>
                          </a:ln>
                          <a:solidFill>
                            <a:schemeClr val="tx1"/>
                          </a:solidFill>
                          <a:effectLst/>
                          <a:uLnTx/>
                          <a:uFillTx/>
                          <a:latin typeface="+mj-lt"/>
                          <a:ea typeface="DFKai-SB"/>
                        </a:rPr>
                        <a:t>26.600 Teus; EGL market share </a:t>
                      </a:r>
                      <a:r>
                        <a:rPr lang="de-DE" sz="800" b="0" i="0" u="none" strike="noStrike" kern="0" cap="none" spc="0" normalizeH="0" baseline="0" noProof="0" dirty="0">
                          <a:ln>
                            <a:noFill/>
                          </a:ln>
                          <a:solidFill>
                            <a:schemeClr val="tx1"/>
                          </a:solidFill>
                          <a:effectLst/>
                          <a:uLnTx/>
                          <a:uFillTx/>
                          <a:latin typeface="+mj-lt"/>
                          <a:ea typeface="DFKai-SB"/>
                        </a:rPr>
                        <a:t>1</a:t>
                      </a:r>
                      <a:r>
                        <a:rPr kumimoji="0" lang="de-DE" sz="800" b="0" i="0" u="none" strike="noStrike" kern="0" cap="none" spc="0" normalizeH="0" baseline="0" noProof="0" dirty="0">
                          <a:ln>
                            <a:noFill/>
                          </a:ln>
                          <a:solidFill>
                            <a:schemeClr val="tx1"/>
                          </a:solidFill>
                          <a:effectLst/>
                          <a:uLnTx/>
                          <a:uFillTx/>
                          <a:latin typeface="+mj-lt"/>
                          <a:ea typeface="DFKai-SB"/>
                        </a:rPr>
                        <a:t>%, </a:t>
                      </a:r>
                      <a:r>
                        <a:rPr lang="de-DE" sz="800" b="0" i="0" u="none" strike="noStrike" dirty="0">
                          <a:solidFill>
                            <a:schemeClr val="tx1"/>
                          </a:solidFill>
                          <a:effectLst/>
                          <a:latin typeface="+mj-lt"/>
                          <a:ea typeface="DFKai-SB"/>
                        </a:rPr>
                        <a:t>ranking</a:t>
                      </a:r>
                      <a:r>
                        <a:rPr kumimoji="0" lang="de-DE" sz="800" b="0" i="0" u="none" strike="noStrike" kern="0" cap="none" spc="0" normalizeH="0" baseline="0" noProof="0" dirty="0">
                          <a:ln>
                            <a:noFill/>
                          </a:ln>
                          <a:solidFill>
                            <a:schemeClr val="tx1"/>
                          </a:solidFill>
                          <a:effectLst/>
                          <a:uLnTx/>
                          <a:uFillTx/>
                          <a:latin typeface="+mj-lt"/>
                          <a:ea typeface="DFKai-SB"/>
                        </a:rPr>
                        <a:t> 8 out of 9.</a:t>
                      </a:r>
                    </a:p>
                    <a:p>
                      <a:pPr marL="228600" marR="0" lvl="0" indent="-228600" algn="l" rtl="0" eaLnBrk="1" fontAlgn="ctr" latinLnBrk="0" hangingPunct="1">
                        <a:lnSpc>
                          <a:spcPct val="100000"/>
                        </a:lnSpc>
                        <a:spcBef>
                          <a:spcPts val="0"/>
                        </a:spcBef>
                        <a:spcAft>
                          <a:spcPts val="0"/>
                        </a:spcAft>
                        <a:buClrTx/>
                        <a:buSzTx/>
                        <a:buFont typeface="+mj-lt"/>
                        <a:buAutoNum type="arabicPeriod"/>
                      </a:pPr>
                      <a:r>
                        <a:rPr kumimoji="0" lang="de-DE" sz="800" b="0" i="0" u="none" strike="noStrike" kern="0" cap="none" spc="0" normalizeH="0" baseline="0" noProof="0" dirty="0">
                          <a:ln>
                            <a:noFill/>
                          </a:ln>
                          <a:solidFill>
                            <a:schemeClr val="tx1"/>
                          </a:solidFill>
                          <a:effectLst/>
                          <a:uLnTx/>
                          <a:uFillTx/>
                          <a:latin typeface="+mj-lt"/>
                          <a:ea typeface="DFKai-SB"/>
                          <a:cs typeface="+mn-cs"/>
                        </a:rPr>
                        <a:t>Focus on COBQL &amp; COSMM as POL (2.300 Teus).</a:t>
                      </a:r>
                    </a:p>
                    <a:p>
                      <a:pPr marL="228600" marR="0" lvl="0" indent="-228600" algn="l" rtl="0" eaLnBrk="1" fontAlgn="ctr" latinLnBrk="0" hangingPunct="1">
                        <a:lnSpc>
                          <a:spcPct val="100000"/>
                        </a:lnSpc>
                        <a:spcBef>
                          <a:spcPts val="0"/>
                        </a:spcBef>
                        <a:spcAft>
                          <a:spcPts val="0"/>
                        </a:spcAft>
                        <a:buClrTx/>
                        <a:buSzTx/>
                        <a:buFont typeface="+mj-lt"/>
                        <a:buAutoNum type="arabicPeriod"/>
                      </a:pPr>
                      <a:r>
                        <a:rPr kumimoji="0" lang="de-DE" sz="800" b="0" i="0" u="none" strike="noStrike" kern="0" cap="none" spc="0" normalizeH="0" baseline="0" noProof="0" dirty="0">
                          <a:ln>
                            <a:noFill/>
                          </a:ln>
                          <a:solidFill>
                            <a:schemeClr val="tx1"/>
                          </a:solidFill>
                          <a:effectLst/>
                          <a:uLnTx/>
                          <a:uFillTx/>
                          <a:latin typeface="+mj-lt"/>
                          <a:ea typeface="DFKai-SB"/>
                          <a:cs typeface="+mn-cs"/>
                        </a:rPr>
                        <a:t>We need BCC support to have competitive rates around USD 700</a:t>
                      </a:r>
                    </a:p>
                    <a:p>
                      <a:pPr marL="228600" marR="0" lvl="0" indent="-228600" algn="l" rtl="0" eaLnBrk="1" fontAlgn="ctr" latinLnBrk="0" hangingPunct="1">
                        <a:lnSpc>
                          <a:spcPct val="100000"/>
                        </a:lnSpc>
                        <a:spcBef>
                          <a:spcPts val="0"/>
                        </a:spcBef>
                        <a:spcAft>
                          <a:spcPts val="0"/>
                        </a:spcAft>
                        <a:buClrTx/>
                        <a:buSzTx/>
                        <a:buFont typeface="+mj-lt"/>
                        <a:buAutoNum type="arabicPeriod"/>
                      </a:pPr>
                      <a:r>
                        <a:rPr lang="en-US" sz="800" b="0" i="0" u="none" strike="noStrike" dirty="0">
                          <a:solidFill>
                            <a:schemeClr val="tx1"/>
                          </a:solidFill>
                          <a:effectLst/>
                          <a:latin typeface="+mj-lt"/>
                          <a:ea typeface="DFKai-SB"/>
                          <a:cs typeface="+mn-cs"/>
                        </a:rPr>
                        <a:t>Permanent AMP monitoring for own SQ KPI achievement.</a:t>
                      </a:r>
                      <a:endParaRPr lang="de-DE" sz="800" b="0" i="0" u="none" strike="noStrike" kern="0" cap="none" spc="0" normalizeH="0" baseline="0" noProof="0" dirty="0">
                        <a:ln>
                          <a:noFill/>
                        </a:ln>
                        <a:solidFill>
                          <a:schemeClr val="tx1"/>
                        </a:solidFill>
                        <a:effectLst/>
                        <a:uLnTx/>
                        <a:uFillTx/>
                        <a:latin typeface="+mj-lt"/>
                        <a:ea typeface="DFKai-SB"/>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kumimoji="0" lang="de-DE" sz="800" b="1" i="0" u="none" strike="noStrike" kern="0" cap="none" spc="0" normalizeH="0" baseline="0" noProof="0" dirty="0">
                          <a:ln>
                            <a:noFill/>
                          </a:ln>
                          <a:solidFill>
                            <a:schemeClr val="tx1"/>
                          </a:solidFill>
                          <a:effectLst/>
                          <a:uLnTx/>
                          <a:uFillTx/>
                          <a:latin typeface="+mj-lt"/>
                          <a:ea typeface="DFKai-SB"/>
                        </a:rPr>
                        <a:t>IN (WC TRADE)</a:t>
                      </a:r>
                      <a:r>
                        <a:rPr lang="de-DE" sz="800" b="0" i="0" u="none" strike="noStrike" kern="0" cap="none" spc="0" normalizeH="0" baseline="0" noProof="0" dirty="0">
                          <a:ln>
                            <a:noFill/>
                          </a:ln>
                          <a:solidFill>
                            <a:schemeClr val="tx1"/>
                          </a:solidFill>
                          <a:effectLst/>
                          <a:uLnTx/>
                          <a:uFillTx/>
                          <a:latin typeface="+mj-lt"/>
                          <a:ea typeface="DFKai-SB"/>
                        </a:rPr>
                        <a:t> </a:t>
                      </a:r>
                      <a:r>
                        <a:rPr lang="de-DE" sz="800" b="1" i="0" u="none" strike="noStrike" dirty="0">
                          <a:solidFill>
                            <a:schemeClr val="tx1"/>
                          </a:solidFill>
                          <a:effectLst/>
                          <a:latin typeface="+mj-lt"/>
                          <a:ea typeface="DFKai-SB"/>
                        </a:rPr>
                        <a:t>Total Market Jan-Dec 2024</a:t>
                      </a:r>
                      <a:r>
                        <a:rPr lang="de-DE" sz="800" b="0" i="0" u="none" strike="noStrike" dirty="0">
                          <a:solidFill>
                            <a:schemeClr val="tx1"/>
                          </a:solidFill>
                          <a:effectLst/>
                          <a:latin typeface="+mj-lt"/>
                          <a:ea typeface="DFKai-SB"/>
                        </a:rPr>
                        <a:t> </a:t>
                      </a:r>
                      <a:r>
                        <a:rPr lang="de-DE" sz="800" b="0" i="0" u="none" strike="noStrike" kern="0" cap="none" spc="0" normalizeH="0" baseline="0" noProof="0" dirty="0">
                          <a:ln>
                            <a:noFill/>
                          </a:ln>
                          <a:solidFill>
                            <a:schemeClr val="tx1"/>
                          </a:solidFill>
                          <a:effectLst/>
                          <a:uLnTx/>
                          <a:uFillTx/>
                          <a:latin typeface="+mj-lt"/>
                          <a:ea typeface="DFKai-SB"/>
                        </a:rPr>
                        <a:t>12.800 Teus </a:t>
                      </a:r>
                      <a:r>
                        <a:rPr kumimoji="0" lang="de-DE" sz="800" b="0" i="0" u="none" strike="noStrike" kern="0" cap="none" spc="0" normalizeH="0" baseline="0" noProof="0" dirty="0">
                          <a:ln>
                            <a:noFill/>
                          </a:ln>
                          <a:solidFill>
                            <a:schemeClr val="tx1"/>
                          </a:solidFill>
                          <a:effectLst/>
                          <a:uLnTx/>
                          <a:uFillTx/>
                          <a:latin typeface="+mj-lt"/>
                          <a:ea typeface="DFKai-SB"/>
                        </a:rPr>
                        <a:t>(not active service); 30% of mkt is RH. </a:t>
                      </a:r>
                      <a:r>
                        <a:rPr kumimoji="0" lang="de-DE" sz="800" b="0" i="0" u="sng" strike="noStrike" kern="0" cap="none" spc="0" normalizeH="0" baseline="0" noProof="0" dirty="0">
                          <a:ln>
                            <a:noFill/>
                          </a:ln>
                          <a:solidFill>
                            <a:schemeClr val="tx1"/>
                          </a:solidFill>
                          <a:effectLst/>
                          <a:uLnTx/>
                          <a:uFillTx/>
                          <a:latin typeface="+mj-lt"/>
                          <a:ea typeface="DFKai-SB"/>
                        </a:rPr>
                        <a:t>Potential market*</a:t>
                      </a:r>
                      <a:endParaRPr lang="de-DE" sz="800" b="0" i="0" u="none" strike="noStrike" dirty="0">
                        <a:solidFill>
                          <a:schemeClr val="tx1"/>
                        </a:solidFill>
                        <a:effectLst/>
                        <a:latin typeface="+mj-lt"/>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1798839">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CO3</a:t>
                      </a:r>
                      <a:r>
                        <a:rPr lang="en-US" altLang="zh-TW" sz="800" b="1" i="0" u="none" strike="noStrike" dirty="0">
                          <a:solidFill>
                            <a:schemeClr val="tx1"/>
                          </a:solidFill>
                          <a:effectLst/>
                          <a:latin typeface="+mj-lt"/>
                          <a:ea typeface="DFKai-SB" pitchFamily="65" charset="-120"/>
                        </a:rPr>
                        <a:t> </a:t>
                      </a:r>
                      <a:r>
                        <a:rPr lang="en-US" altLang="zh-TW" sz="800" b="1" i="0" u="none" strike="noStrike" dirty="0">
                          <a:solidFill>
                            <a:schemeClr val="tx1"/>
                          </a:solidFill>
                          <a:effectLst/>
                          <a:latin typeface="+mj-lt"/>
                          <a:ea typeface="DFKai-SB" pitchFamily="65" charset="-120"/>
                          <a:sym typeface="Wingdings" pitchFamily="2" charset="2"/>
                        </a:rPr>
                        <a:t> WCCA</a:t>
                      </a:r>
                      <a:endParaRPr lang="de-DE" sz="800" b="1" i="0" u="none" strike="noStrike" dirty="0">
                        <a:solidFill>
                          <a:schemeClr val="tx1"/>
                        </a:solidFill>
                        <a:effectLst/>
                        <a:latin typeface="+mj-lt"/>
                        <a:ea typeface="DFKai-SB" pitchFamily="65" charset="-120"/>
                      </a:endParaRPr>
                    </a:p>
                    <a:p>
                      <a:pPr algn="ctr" rtl="0" fontAlgn="ctr"/>
                      <a:r>
                        <a:rPr lang="de-DE" sz="800" b="0" i="0" u="none" strike="noStrike" dirty="0">
                          <a:solidFill>
                            <a:schemeClr val="tx1"/>
                          </a:solidFill>
                          <a:effectLst/>
                          <a:latin typeface="+mj-lt"/>
                          <a:ea typeface="DFKai-SB" pitchFamily="65" charset="-120"/>
                        </a:rPr>
                        <a:t>(CB</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800" dirty="0">
                          <a:latin typeface="+mj-lt"/>
                          <a:ea typeface="DFKai-SB"/>
                          <a:cs typeface="DFKai-SB"/>
                          <a:sym typeface="DFKai-SB"/>
                        </a:rPr>
                        <a:t>450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fontAlgn="ctr">
                        <a:spcBef>
                          <a:spcPts val="0"/>
                        </a:spcBef>
                        <a:spcAft>
                          <a:spcPts val="0"/>
                        </a:spcAft>
                        <a:buSzPts val="790"/>
                        <a:buFont typeface="Arial"/>
                        <a:buNone/>
                      </a:pPr>
                      <a:r>
                        <a:rPr lang="de-DE" sz="800" b="0" i="0" u="none" strike="noStrike" dirty="0">
                          <a:solidFill>
                            <a:schemeClr val="tx1"/>
                          </a:solidFill>
                          <a:effectLst/>
                          <a:latin typeface="+mj-lt"/>
                          <a:ea typeface="DFKai-SB" pitchFamily="65" charset="-120"/>
                          <a:cs typeface="+mn-cs"/>
                        </a:rPr>
                        <a:t>10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altLang="zh-TW" sz="800" b="0" i="0" u="none" strike="noStrike" dirty="0">
                          <a:solidFill>
                            <a:srgbClr val="FF0000"/>
                          </a:solidFill>
                          <a:latin typeface="+mj-lt"/>
                          <a:ea typeface="DFKai-SB"/>
                          <a:cs typeface="DFKai-SB"/>
                          <a:sym typeface="DFKai-SB"/>
                        </a:rPr>
                        <a:t>2%</a:t>
                      </a:r>
                      <a:endParaRPr sz="800" b="0" i="0" u="none" strike="noStrike"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790"/>
                        <a:buFont typeface="Arial"/>
                        <a:buNone/>
                      </a:pPr>
                      <a:r>
                        <a:rPr lang="en-US" sz="800" b="0" i="0" u="none" strike="noStrike" dirty="0">
                          <a:latin typeface="+mj-lt"/>
                          <a:ea typeface="DFKai-SB"/>
                          <a:cs typeface="DFKai-SB"/>
                          <a:sym typeface="DFKai-SB"/>
                        </a:rPr>
                        <a:t>10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kumimoji="0" lang="de-DE" sz="800" b="1" i="0" u="none" strike="noStrike" kern="0" cap="none" spc="0" normalizeH="0" baseline="0" dirty="0">
                          <a:ln>
                            <a:noFill/>
                          </a:ln>
                          <a:solidFill>
                            <a:schemeClr val="tx1"/>
                          </a:solidFill>
                          <a:effectLst/>
                          <a:uLnTx/>
                          <a:uFillTx/>
                          <a:latin typeface="+mj-lt"/>
                          <a:ea typeface="DFKai-SB"/>
                          <a:cs typeface="+mn-cs"/>
                        </a:rPr>
                        <a:t>(OUT) CB </a:t>
                      </a:r>
                      <a:r>
                        <a:rPr lang="de-DE" sz="800" b="1" i="0" u="none" strike="noStrike" dirty="0">
                          <a:solidFill>
                            <a:schemeClr val="tx1"/>
                          </a:solidFill>
                          <a:effectLst/>
                          <a:latin typeface="+mj-lt"/>
                          <a:ea typeface="DFKai-SB"/>
                        </a:rPr>
                        <a:t>EGL Market Scope Jan-Dec 2024</a:t>
                      </a:r>
                      <a:r>
                        <a:rPr lang="de-DE" sz="800" b="0" i="0" u="none" strike="noStrike" dirty="0">
                          <a:solidFill>
                            <a:schemeClr val="tx1"/>
                          </a:solidFill>
                          <a:effectLst/>
                          <a:latin typeface="+mj-lt"/>
                          <a:ea typeface="DFKai-SB"/>
                        </a:rPr>
                        <a:t> </a:t>
                      </a:r>
                      <a:r>
                        <a:rPr kumimoji="0" lang="de-DE" sz="800" b="0" i="0" u="none" strike="noStrike" kern="0" cap="none" spc="0" normalizeH="0" baseline="0" dirty="0">
                          <a:ln>
                            <a:noFill/>
                          </a:ln>
                          <a:solidFill>
                            <a:schemeClr val="tx1"/>
                          </a:solidFill>
                          <a:effectLst/>
                          <a:uLnTx/>
                          <a:uFillTx/>
                          <a:latin typeface="+mj-lt"/>
                          <a:ea typeface="DFKai-SB"/>
                          <a:cs typeface="+mn-cs"/>
                        </a:rPr>
                        <a:t>22.400 Teus; EGL market share 1%,</a:t>
                      </a:r>
                      <a:r>
                        <a:rPr kumimoji="0" lang="de-DE" sz="800" b="0" i="0" u="none" strike="noStrike" kern="0" cap="none" spc="0" normalizeH="0" baseline="0" noProof="0" dirty="0">
                          <a:ln>
                            <a:noFill/>
                          </a:ln>
                          <a:solidFill>
                            <a:schemeClr val="tx1"/>
                          </a:solidFill>
                          <a:effectLst/>
                          <a:uLnTx/>
                          <a:uFillTx/>
                          <a:latin typeface="+mj-lt"/>
                          <a:ea typeface="DFKai-SB"/>
                        </a:rPr>
                        <a:t> </a:t>
                      </a:r>
                      <a:r>
                        <a:rPr lang="de-DE" sz="800" b="0" i="0" u="none" strike="noStrike" dirty="0">
                          <a:solidFill>
                            <a:schemeClr val="tx1"/>
                          </a:solidFill>
                          <a:effectLst/>
                          <a:latin typeface="+mj-lt"/>
                          <a:ea typeface="DFKai-SB"/>
                        </a:rPr>
                        <a:t>ranking </a:t>
                      </a:r>
                      <a:r>
                        <a:rPr kumimoji="0" lang="de-DE" sz="800" b="0" i="0" u="none" strike="noStrike" kern="0" cap="none" spc="0" normalizeH="0" baseline="0" noProof="0" dirty="0">
                          <a:ln>
                            <a:noFill/>
                          </a:ln>
                          <a:solidFill>
                            <a:schemeClr val="tx1"/>
                          </a:solidFill>
                          <a:effectLst/>
                          <a:uLnTx/>
                          <a:uFillTx/>
                          <a:latin typeface="+mj-lt"/>
                          <a:ea typeface="DFKai-SB"/>
                        </a:rPr>
                        <a:t>7 out of 16.</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kumimoji="0" lang="de-DE" sz="800" b="0" i="0" u="none" strike="noStrike" kern="0" cap="none" spc="0" normalizeH="0" baseline="0" noProof="0" dirty="0">
                          <a:ln>
                            <a:noFill/>
                          </a:ln>
                          <a:solidFill>
                            <a:schemeClr val="tx1"/>
                          </a:solidFill>
                          <a:effectLst/>
                          <a:uLnTx/>
                          <a:uFillTx/>
                          <a:latin typeface="+mj-lt"/>
                          <a:ea typeface="DFKai-SB"/>
                        </a:rPr>
                        <a:t>Actually CAW service has full space utilitation appreciate BCC comments and if we will have available space in the near future.</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j-lt"/>
                          <a:ea typeface="DFKai-SB"/>
                          <a:cs typeface="+mn-cs"/>
                        </a:rPr>
                        <a:t>Permanent AMP monitoring for own SQ KPI achievement.</a:t>
                      </a:r>
                      <a:endParaRPr lang="de-DE" sz="800" b="0" i="0" u="none" strike="noStrike" kern="0" cap="none" spc="0" normalizeH="0" baseline="0" noProof="0" dirty="0">
                        <a:ln>
                          <a:noFill/>
                        </a:ln>
                        <a:solidFill>
                          <a:schemeClr val="tx1"/>
                        </a:solidFill>
                        <a:effectLst/>
                        <a:uLnTx/>
                        <a:uFillTx/>
                        <a:latin typeface="+mj-lt"/>
                        <a:ea typeface="DFKai-SB"/>
                      </a:endParaRPr>
                    </a:p>
                    <a:p>
                      <a:pPr marL="228600" marR="0" lvl="0" indent="-228600" algn="l" rtl="0" eaLnBrk="1" fontAlgn="ctr" latinLnBrk="0" hangingPunct="1">
                        <a:lnSpc>
                          <a:spcPct val="100000"/>
                        </a:lnSpc>
                        <a:spcBef>
                          <a:spcPts val="0"/>
                        </a:spcBef>
                        <a:spcAft>
                          <a:spcPts val="0"/>
                        </a:spcAft>
                        <a:buClrTx/>
                        <a:buSzTx/>
                        <a:buFont typeface="+mj-lt"/>
                        <a:buAutoNum type="arabicPeriod"/>
                      </a:pPr>
                      <a:r>
                        <a:rPr kumimoji="0" lang="de-DE" sz="800" b="1" i="0" u="none" strike="noStrike" kern="0" cap="none" spc="0" normalizeH="0" baseline="0" noProof="0" dirty="0">
                          <a:ln>
                            <a:noFill/>
                          </a:ln>
                          <a:solidFill>
                            <a:schemeClr val="tx1"/>
                          </a:solidFill>
                          <a:effectLst/>
                          <a:uLnTx/>
                          <a:uFillTx/>
                          <a:latin typeface="+mj-lt"/>
                          <a:ea typeface="DFKai-SB"/>
                        </a:rPr>
                        <a:t>(IN) CB</a:t>
                      </a:r>
                      <a:r>
                        <a:rPr lang="de-DE" sz="800" b="0" i="0" u="none" strike="noStrike" kern="0" cap="none" spc="0" normalizeH="0" baseline="0" noProof="0" dirty="0">
                          <a:ln>
                            <a:noFill/>
                          </a:ln>
                          <a:solidFill>
                            <a:schemeClr val="tx1"/>
                          </a:solidFill>
                          <a:effectLst/>
                          <a:uLnTx/>
                          <a:uFillTx/>
                          <a:latin typeface="+mj-lt"/>
                          <a:ea typeface="DFKai-SB"/>
                        </a:rPr>
                        <a:t> </a:t>
                      </a:r>
                      <a:r>
                        <a:rPr lang="de-DE" sz="800" b="1" i="0" u="none" strike="noStrike" dirty="0">
                          <a:solidFill>
                            <a:schemeClr val="tx1"/>
                          </a:solidFill>
                          <a:effectLst/>
                          <a:latin typeface="+mj-lt"/>
                          <a:ea typeface="DFKai-SB"/>
                        </a:rPr>
                        <a:t>EGL Market Scope Jan-Dec 2024</a:t>
                      </a:r>
                      <a:r>
                        <a:rPr lang="de-DE" sz="800" b="0" i="0" u="none" strike="noStrike" kern="0" cap="none" spc="0" normalizeH="0" baseline="0" noProof="0" dirty="0">
                          <a:ln>
                            <a:noFill/>
                          </a:ln>
                          <a:solidFill>
                            <a:schemeClr val="tx1"/>
                          </a:solidFill>
                          <a:effectLst/>
                          <a:uLnTx/>
                          <a:uFillTx/>
                          <a:latin typeface="+mj-lt"/>
                          <a:ea typeface="DFKai-SB"/>
                        </a:rPr>
                        <a:t> </a:t>
                      </a:r>
                      <a:r>
                        <a:rPr kumimoji="0" lang="de-DE" sz="800" b="0" i="0" u="none" strike="noStrike" kern="0" cap="none" spc="0" normalizeH="0" baseline="0" noProof="0" dirty="0">
                          <a:ln>
                            <a:noFill/>
                          </a:ln>
                          <a:solidFill>
                            <a:schemeClr val="tx1"/>
                          </a:solidFill>
                          <a:effectLst/>
                          <a:uLnTx/>
                          <a:uFillTx/>
                          <a:latin typeface="+mj-lt"/>
                          <a:ea typeface="DFKai-SB"/>
                        </a:rPr>
                        <a:t>3.600 teus; EGL market share </a:t>
                      </a:r>
                      <a:r>
                        <a:rPr lang="de-DE" sz="800" b="0" i="0" u="none" strike="noStrike" kern="0" cap="none" spc="0" normalizeH="0" baseline="0" noProof="0" dirty="0">
                          <a:ln>
                            <a:noFill/>
                          </a:ln>
                          <a:solidFill>
                            <a:schemeClr val="tx1"/>
                          </a:solidFill>
                          <a:effectLst/>
                          <a:uLnTx/>
                          <a:uFillTx/>
                          <a:latin typeface="+mj-lt"/>
                          <a:ea typeface="DFKai-SB"/>
                        </a:rPr>
                        <a:t>1</a:t>
                      </a:r>
                      <a:r>
                        <a:rPr kumimoji="0" lang="de-DE" sz="800" b="0" i="0" u="none" strike="noStrike" kern="0" cap="none" spc="0" normalizeH="0" baseline="0" noProof="0" dirty="0">
                          <a:ln>
                            <a:noFill/>
                          </a:ln>
                          <a:solidFill>
                            <a:schemeClr val="tx1"/>
                          </a:solidFill>
                          <a:effectLst/>
                          <a:uLnTx/>
                          <a:uFillTx/>
                          <a:latin typeface="+mj-lt"/>
                          <a:ea typeface="DFKai-SB"/>
                        </a:rPr>
                        <a:t>%, </a:t>
                      </a:r>
                      <a:r>
                        <a:rPr lang="de-DE" sz="800" b="0" i="0" u="none" strike="noStrike" dirty="0">
                          <a:solidFill>
                            <a:schemeClr val="tx1"/>
                          </a:solidFill>
                          <a:effectLst/>
                          <a:latin typeface="+mj-lt"/>
                          <a:ea typeface="DFKai-SB"/>
                        </a:rPr>
                        <a:t>ranking</a:t>
                      </a:r>
                      <a:r>
                        <a:rPr kumimoji="0" lang="de-DE" sz="800" b="0" i="0" u="none" strike="noStrike" kern="0" cap="none" spc="0" normalizeH="0" baseline="0" noProof="0" dirty="0">
                          <a:ln>
                            <a:noFill/>
                          </a:ln>
                          <a:solidFill>
                            <a:schemeClr val="tx1"/>
                          </a:solidFill>
                          <a:effectLst/>
                          <a:uLnTx/>
                          <a:uFillTx/>
                          <a:latin typeface="+mj-lt"/>
                          <a:ea typeface="DFKai-SB"/>
                        </a:rPr>
                        <a:t> 10 out of 15.</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kumimoji="0" lang="de-DE" sz="800" b="0" i="0" u="none" strike="noStrike" kern="0" cap="none" spc="0" normalizeH="0" baseline="0" noProof="0" dirty="0">
                          <a:ln>
                            <a:noFill/>
                          </a:ln>
                          <a:solidFill>
                            <a:schemeClr val="tx1"/>
                          </a:solidFill>
                          <a:effectLst/>
                          <a:uLnTx/>
                          <a:uFillTx/>
                          <a:latin typeface="+mj-lt"/>
                          <a:ea typeface="DFKai-SB"/>
                        </a:rPr>
                        <a:t>Actually CAW service has full space utilitation appreciate BCC comments and if we will have available space in the near future.</a:t>
                      </a:r>
                      <a:endParaRPr lang="de-DE" sz="800" b="0" i="0" u="none" strike="noStrike" kern="0" cap="none" spc="0" normalizeH="0" baseline="0" noProof="0" dirty="0">
                        <a:ln>
                          <a:noFill/>
                        </a:ln>
                        <a:solidFill>
                          <a:schemeClr val="tx1"/>
                        </a:solidFill>
                        <a:effectLst/>
                        <a:uLnTx/>
                        <a:uFillTx/>
                        <a:latin typeface="+mj-lt"/>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a:extLst>
              <a:ext uri="{FF2B5EF4-FFF2-40B4-BE49-F238E27FC236}">
                <a16:creationId xmlns:a16="http://schemas.microsoft.com/office/drawing/2014/main" id="{EB475295-559F-BBB8-3356-6A271178F0D6}"/>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1556AB8-1335-4E07-3C85-237495383CE9}"/>
              </a:ext>
            </a:extLst>
          </p:cNvPr>
          <p:cNvSpPr txBox="1">
            <a:spLocks/>
          </p:cNvSpPr>
          <p:nvPr/>
        </p:nvSpPr>
        <p:spPr>
          <a:xfrm>
            <a:off x="0" y="0"/>
            <a:ext cx="9144000" cy="438377"/>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986950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DBF3D-470A-9208-F992-B9BDB0047814}"/>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13C1003-8E31-F41B-515A-8AC0C1735FA8}"/>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(CO)</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6C48F6E5-FE96-DC03-E433-DBB71E7327C6}"/>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16</a:t>
            </a:fld>
            <a:endParaRPr lang="en-US" sz="1200">
              <a:solidFill>
                <a:prstClr val="black"/>
              </a:solidFill>
              <a:latin typeface="Calibri"/>
            </a:endParaRPr>
          </a:p>
        </p:txBody>
      </p:sp>
      <p:sp>
        <p:nvSpPr>
          <p:cNvPr id="3" name="文字方塊 2">
            <a:extLst>
              <a:ext uri="{FF2B5EF4-FFF2-40B4-BE49-F238E27FC236}">
                <a16:creationId xmlns:a16="http://schemas.microsoft.com/office/drawing/2014/main" id="{1C501FEF-6C66-F255-D18A-D81066FE74CD}"/>
              </a:ext>
            </a:extLst>
          </p:cNvPr>
          <p:cNvSpPr txBox="1"/>
          <p:nvPr/>
        </p:nvSpPr>
        <p:spPr>
          <a:xfrm>
            <a:off x="744318" y="758744"/>
            <a:ext cx="1954381" cy="338554"/>
          </a:xfrm>
          <a:prstGeom prst="rect">
            <a:avLst/>
          </a:prstGeom>
          <a:noFill/>
        </p:spPr>
        <p:txBody>
          <a:bodyPr wrap="none" rtlCol="0">
            <a:spAutoFit/>
          </a:bodyPr>
          <a:lstStyle/>
          <a:p>
            <a:r>
              <a:rPr lang="en-US" sz="1600" b="1" dirty="0"/>
              <a:t>Commercial side: </a:t>
            </a:r>
          </a:p>
        </p:txBody>
      </p:sp>
      <p:sp>
        <p:nvSpPr>
          <p:cNvPr id="8" name="文字方塊 7">
            <a:extLst>
              <a:ext uri="{FF2B5EF4-FFF2-40B4-BE49-F238E27FC236}">
                <a16:creationId xmlns:a16="http://schemas.microsoft.com/office/drawing/2014/main" id="{82BC1DED-3700-5ED2-51FA-860F112D700C}"/>
              </a:ext>
            </a:extLst>
          </p:cNvPr>
          <p:cNvSpPr txBox="1"/>
          <p:nvPr/>
        </p:nvSpPr>
        <p:spPr>
          <a:xfrm>
            <a:off x="5240072" y="740527"/>
            <a:ext cx="4313152" cy="338554"/>
          </a:xfrm>
          <a:prstGeom prst="rect">
            <a:avLst/>
          </a:prstGeom>
          <a:noFill/>
        </p:spPr>
        <p:txBody>
          <a:bodyPr wrap="square" rtlCol="0">
            <a:spAutoFit/>
          </a:bodyPr>
          <a:lstStyle/>
          <a:p>
            <a:r>
              <a:rPr lang="en-US" sz="1600" b="1" dirty="0"/>
              <a:t>Future Suggestion:   </a:t>
            </a:r>
          </a:p>
        </p:txBody>
      </p:sp>
      <p:sp>
        <p:nvSpPr>
          <p:cNvPr id="4" name="TextBox 3">
            <a:extLst>
              <a:ext uri="{FF2B5EF4-FFF2-40B4-BE49-F238E27FC236}">
                <a16:creationId xmlns:a16="http://schemas.microsoft.com/office/drawing/2014/main" id="{68CDCB94-139D-76AB-D1F9-34C0AE4DA9E0}"/>
              </a:ext>
            </a:extLst>
          </p:cNvPr>
          <p:cNvSpPr txBox="1"/>
          <p:nvPr/>
        </p:nvSpPr>
        <p:spPr>
          <a:xfrm>
            <a:off x="547009" y="1097298"/>
            <a:ext cx="3129642" cy="3330142"/>
          </a:xfrm>
          <a:prstGeom prst="rect">
            <a:avLst/>
          </a:prstGeom>
          <a:noFill/>
        </p:spPr>
        <p:txBody>
          <a:bodyPr wrap="square">
            <a:spAutoFit/>
          </a:bodyPr>
          <a:lstStyle/>
          <a:p>
            <a:pPr algn="just" fontAlgn="ctr">
              <a:defRPr/>
            </a:pPr>
            <a:r>
              <a:rPr lang="de-DE" sz="900" b="1" dirty="0">
                <a:ea typeface="DFKai-SB" panose="03000509000000000000"/>
              </a:rPr>
              <a:t>Market Overview (2024) (in + out)</a:t>
            </a:r>
            <a:endParaRPr lang="de-DE" sz="900" b="1" dirty="0">
              <a:latin typeface="+mj-lt"/>
              <a:ea typeface="DFKai-SB"/>
            </a:endParaRPr>
          </a:p>
          <a:p>
            <a:pPr marL="171450" indent="-171450" algn="just" fontAlgn="ctr">
              <a:buFont typeface="Wingdings" panose="05000000000000000000" pitchFamily="2" charset="2"/>
              <a:buChar char="v"/>
              <a:defRPr/>
            </a:pPr>
            <a:r>
              <a:rPr lang="de-DE" sz="800" dirty="0">
                <a:latin typeface="+mj-lt"/>
                <a:ea typeface="DFKai-SB"/>
              </a:rPr>
              <a:t>Colombian total market  1.700.000 TEUS (In 70% &amp; Out 30%)</a:t>
            </a:r>
          </a:p>
          <a:p>
            <a:pPr marL="171450" indent="-171450" algn="just" fontAlgn="ctr">
              <a:buFont typeface="Wingdings" panose="05000000000000000000" pitchFamily="2" charset="2"/>
              <a:buChar char="v"/>
              <a:defRPr/>
            </a:pPr>
            <a:r>
              <a:rPr lang="de-DE" sz="800" dirty="0">
                <a:latin typeface="+mj-lt"/>
                <a:ea typeface="DFKai-SB"/>
              </a:rPr>
              <a:t>Trades: </a:t>
            </a:r>
            <a:r>
              <a:rPr lang="de-DE" sz="760" dirty="0">
                <a:latin typeface="+mj-lt"/>
                <a:ea typeface="DFKai-SB"/>
              </a:rPr>
              <a:t>FE (31%) - NAME (20%) – SAME (18%) – EUR (17%) – CAME (14%)</a:t>
            </a:r>
            <a:endParaRPr lang="de-DE" sz="800" dirty="0">
              <a:latin typeface="+mj-lt"/>
              <a:ea typeface="DFKai-SB" panose="03000509000000000000"/>
            </a:endParaRPr>
          </a:p>
          <a:p>
            <a:pPr marL="171450" indent="-171450" algn="just" fontAlgn="ctr">
              <a:buFont typeface="Wingdings" panose="05000000000000000000" pitchFamily="2" charset="2"/>
              <a:buChar char="v"/>
              <a:defRPr/>
            </a:pPr>
            <a:r>
              <a:rPr lang="de-DE" sz="800" dirty="0">
                <a:latin typeface="+mj-lt"/>
                <a:ea typeface="DFKai-SB" panose="03000509000000000000"/>
              </a:rPr>
              <a:t>BCO market (65%) &amp; NVOCC market (35%).</a:t>
            </a:r>
          </a:p>
          <a:p>
            <a:pPr algn="just" fontAlgn="ctr">
              <a:defRPr/>
            </a:pPr>
            <a:endParaRPr lang="de-DE" sz="800" dirty="0">
              <a:solidFill>
                <a:schemeClr val="accent3">
                  <a:lumMod val="75000"/>
                </a:schemeClr>
              </a:solidFill>
              <a:latin typeface="+mj-lt"/>
              <a:ea typeface="DFKai-SB" panose="03000509000000000000"/>
            </a:endParaRPr>
          </a:p>
          <a:p>
            <a:pPr marL="171450" indent="-171450" algn="just" fontAlgn="ctr">
              <a:buFont typeface="Wingdings" panose="05000000000000000000" pitchFamily="2" charset="2"/>
              <a:buChar char="v"/>
              <a:defRPr/>
            </a:pPr>
            <a:r>
              <a:rPr lang="de-DE" sz="800" dirty="0">
                <a:solidFill>
                  <a:schemeClr val="accent3">
                    <a:lumMod val="75000"/>
                  </a:schemeClr>
                </a:solidFill>
                <a:latin typeface="+mj-lt"/>
                <a:ea typeface="DFKai-SB" panose="03000509000000000000"/>
              </a:rPr>
              <a:t>Evergreen </a:t>
            </a:r>
            <a:r>
              <a:rPr lang="de-DE" sz="800" dirty="0">
                <a:latin typeface="+mj-lt"/>
                <a:ea typeface="DFKai-SB" panose="03000509000000000000"/>
              </a:rPr>
              <a:t>scope (49%) with 833.000 TEUS (In 78% &amp; Out 22%)</a:t>
            </a:r>
          </a:p>
          <a:p>
            <a:pPr marL="171450" indent="-171450" algn="just" fontAlgn="ctr">
              <a:buFont typeface="Wingdings" panose="05000000000000000000" pitchFamily="2" charset="2"/>
              <a:buChar char="v"/>
              <a:defRPr/>
            </a:pPr>
            <a:r>
              <a:rPr lang="de-DE" sz="800" dirty="0">
                <a:latin typeface="+mj-lt"/>
                <a:ea typeface="DFKai-SB" panose="03000509000000000000"/>
              </a:rPr>
              <a:t>Trades: </a:t>
            </a:r>
            <a:r>
              <a:rPr lang="de-DE" sz="780" dirty="0">
                <a:latin typeface="+mj-lt"/>
                <a:ea typeface="DFKai-SB" panose="03000509000000000000"/>
              </a:rPr>
              <a:t>FE (74%) - SAME (11%) – CARI (6%) – CAME (5%) – NAME (4%).</a:t>
            </a:r>
            <a:endParaRPr lang="de-DE" sz="800" dirty="0">
              <a:latin typeface="+mj-lt"/>
              <a:ea typeface="DFKai-SB" panose="03000509000000000000"/>
            </a:endParaRPr>
          </a:p>
          <a:p>
            <a:pPr marL="171450" indent="-171450" algn="just" fontAlgn="ctr">
              <a:buFont typeface="Wingdings" panose="05000000000000000000" pitchFamily="2" charset="2"/>
              <a:buChar char="v"/>
              <a:defRPr/>
            </a:pPr>
            <a:r>
              <a:rPr lang="de-DE" sz="800" dirty="0">
                <a:latin typeface="+mj-lt"/>
                <a:ea typeface="DFKai-SB" panose="03000509000000000000"/>
              </a:rPr>
              <a:t>BCO market (69%) &amp; NVOCC market (31%); market share 10% rank # 4.</a:t>
            </a:r>
          </a:p>
          <a:p>
            <a:pPr algn="just" fontAlgn="ctr">
              <a:defRPr/>
            </a:pPr>
            <a:endParaRPr lang="de-DE" sz="900" dirty="0">
              <a:ea typeface="DFKai-SB" panose="03000509000000000000"/>
            </a:endParaRPr>
          </a:p>
          <a:p>
            <a:pPr algn="just" fontAlgn="ctr">
              <a:defRPr/>
            </a:pPr>
            <a:r>
              <a:rPr lang="de-DE" sz="900" b="1" dirty="0">
                <a:ea typeface="DFKai-SB" panose="03000509000000000000"/>
              </a:rPr>
              <a:t>Our target - Overview (2025) (in + out)</a:t>
            </a:r>
          </a:p>
          <a:p>
            <a:pPr marL="228600" indent="-228600" algn="just" fontAlgn="ctr">
              <a:buFont typeface="Wingdings" panose="05000000000000000000" pitchFamily="2" charset="2"/>
              <a:buChar char="v"/>
              <a:defRPr/>
            </a:pPr>
            <a:r>
              <a:rPr lang="de-DE" sz="800" dirty="0">
                <a:ea typeface="DFKai-SB" panose="03000509000000000000"/>
              </a:rPr>
              <a:t>Develop INTRALATAM business: import side MX &amp; PA to CO; export side to WCSA &amp; PA</a:t>
            </a:r>
          </a:p>
          <a:p>
            <a:pPr marL="228600" indent="-228600" algn="just" fontAlgn="ctr">
              <a:buFont typeface="Wingdings" panose="05000000000000000000" pitchFamily="2" charset="2"/>
              <a:buChar char="v"/>
              <a:defRPr/>
            </a:pPr>
            <a:r>
              <a:rPr lang="de-DE" sz="800" dirty="0">
                <a:ea typeface="DFKai-SB" panose="03000509000000000000"/>
              </a:rPr>
              <a:t>Recover USEC export business</a:t>
            </a:r>
          </a:p>
          <a:p>
            <a:pPr marL="228600" indent="-228600" algn="just" fontAlgn="ctr">
              <a:buFont typeface="Wingdings" panose="05000000000000000000" pitchFamily="2" charset="2"/>
              <a:buChar char="v"/>
              <a:defRPr/>
            </a:pPr>
            <a:r>
              <a:rPr lang="de-DE" sz="800" dirty="0">
                <a:ea typeface="DFKai-SB" panose="03000509000000000000"/>
              </a:rPr>
              <a:t>Develop RH business in import side &amp; concrete with principal commercial‘s strategy with Freight Forwarders, import side from FEAST.</a:t>
            </a:r>
          </a:p>
          <a:p>
            <a:pPr marL="228600" indent="-228600" algn="just" fontAlgn="ctr">
              <a:buFont typeface="Wingdings" panose="05000000000000000000" pitchFamily="2" charset="2"/>
              <a:buChar char="v"/>
              <a:defRPr/>
            </a:pPr>
            <a:r>
              <a:rPr lang="de-DE" sz="800" dirty="0">
                <a:ea typeface="DFKai-SB" panose="03000509000000000000"/>
              </a:rPr>
              <a:t>Mantain the balance in inland depots to support our 70% of exports generated in hinterlands.</a:t>
            </a:r>
          </a:p>
          <a:p>
            <a:pPr marL="228600" indent="-228600" algn="just" fontAlgn="ctr">
              <a:buFont typeface="Wingdings" panose="05000000000000000000" pitchFamily="2" charset="2"/>
              <a:buChar char="v"/>
              <a:defRPr/>
            </a:pPr>
            <a:r>
              <a:rPr lang="de-DE" sz="800" dirty="0">
                <a:ea typeface="DFKai-SB" panose="03000509000000000000"/>
              </a:rPr>
              <a:t>GREEN X : register during 2025 per week (5)  new customer</a:t>
            </a:r>
          </a:p>
          <a:p>
            <a:pPr marL="228600" indent="-228600" algn="just" fontAlgn="ctr">
              <a:buFont typeface="Wingdings" panose="05000000000000000000" pitchFamily="2" charset="2"/>
              <a:buChar char="v"/>
              <a:defRPr/>
            </a:pPr>
            <a:r>
              <a:rPr lang="es-CO" sz="800" dirty="0">
                <a:ea typeface="DFKai-SB" panose="03000509000000000000"/>
              </a:rPr>
              <a:t>AMP - permanent </a:t>
            </a:r>
            <a:r>
              <a:rPr lang="es-CO" sz="800" dirty="0" err="1">
                <a:ea typeface="DFKai-SB" panose="03000509000000000000"/>
              </a:rPr>
              <a:t>Follow</a:t>
            </a:r>
            <a:r>
              <a:rPr lang="es-CO" sz="800" dirty="0">
                <a:ea typeface="DFKai-SB" panose="03000509000000000000"/>
              </a:rPr>
              <a:t> up.</a:t>
            </a:r>
            <a:endParaRPr lang="de-DE" sz="800" dirty="0">
              <a:ea typeface="DFKai-SB" panose="03000509000000000000"/>
            </a:endParaRPr>
          </a:p>
        </p:txBody>
      </p:sp>
      <p:pic>
        <p:nvPicPr>
          <p:cNvPr id="11" name="Imagen 10">
            <a:extLst>
              <a:ext uri="{FF2B5EF4-FFF2-40B4-BE49-F238E27FC236}">
                <a16:creationId xmlns:a16="http://schemas.microsoft.com/office/drawing/2014/main" id="{81B33BD3-36E6-F5F9-472C-BA18B912EAA5}"/>
              </a:ext>
            </a:extLst>
          </p:cNvPr>
          <p:cNvPicPr>
            <a:picLocks noChangeAspect="1"/>
          </p:cNvPicPr>
          <p:nvPr/>
        </p:nvPicPr>
        <p:blipFill>
          <a:blip r:embed="rId3"/>
          <a:stretch>
            <a:fillRect/>
          </a:stretch>
        </p:blipFill>
        <p:spPr>
          <a:xfrm>
            <a:off x="4195296" y="1795068"/>
            <a:ext cx="4675654" cy="2158353"/>
          </a:xfrm>
          <a:prstGeom prst="rect">
            <a:avLst/>
          </a:prstGeom>
        </p:spPr>
      </p:pic>
      <p:pic>
        <p:nvPicPr>
          <p:cNvPr id="13" name="Imagen 12">
            <a:extLst>
              <a:ext uri="{FF2B5EF4-FFF2-40B4-BE49-F238E27FC236}">
                <a16:creationId xmlns:a16="http://schemas.microsoft.com/office/drawing/2014/main" id="{3906D63A-7CD7-E23F-73F0-1E6C6BE4BFEA}"/>
              </a:ext>
            </a:extLst>
          </p:cNvPr>
          <p:cNvPicPr>
            <a:picLocks noChangeAspect="1"/>
          </p:cNvPicPr>
          <p:nvPr/>
        </p:nvPicPr>
        <p:blipFill>
          <a:blip r:embed="rId4"/>
          <a:stretch>
            <a:fillRect/>
          </a:stretch>
        </p:blipFill>
        <p:spPr>
          <a:xfrm>
            <a:off x="4195296" y="1197010"/>
            <a:ext cx="4549561" cy="410685"/>
          </a:xfrm>
          <a:prstGeom prst="rect">
            <a:avLst/>
          </a:prstGeom>
        </p:spPr>
      </p:pic>
    </p:spTree>
    <p:extLst>
      <p:ext uri="{BB962C8B-B14F-4D97-AF65-F5344CB8AC3E}">
        <p14:creationId xmlns:p14="http://schemas.microsoft.com/office/powerpoint/2010/main" val="292976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17</a:t>
            </a:fld>
            <a:endParaRPr lang="en-US" sz="1200" dirty="0">
              <a:solidFill>
                <a:prstClr val="black"/>
              </a:solidFill>
              <a:latin typeface="Calibri"/>
            </a:endParaRPr>
          </a:p>
        </p:txBody>
      </p:sp>
      <p:sp>
        <p:nvSpPr>
          <p:cNvPr id="3" name="文字方塊 2"/>
          <p:cNvSpPr txBox="1"/>
          <p:nvPr/>
        </p:nvSpPr>
        <p:spPr>
          <a:xfrm>
            <a:off x="179512" y="692189"/>
            <a:ext cx="8784976" cy="3893374"/>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p>
          <a:p>
            <a:endParaRPr lang="en-US" sz="1600" b="1" dirty="0">
              <a:latin typeface="+mj-lt"/>
            </a:endParaRPr>
          </a:p>
          <a:p>
            <a:pPr marL="171450" indent="-171450" fontAlgn="ctr">
              <a:buFont typeface="Wingdings" panose="05000000000000000000" pitchFamily="2" charset="2"/>
              <a:buChar char="v"/>
            </a:pPr>
            <a:r>
              <a:rPr lang="en-US" sz="1200" dirty="0">
                <a:ea typeface="DFKai-SB"/>
              </a:rPr>
              <a:t>Economic growth 2.5% 2025 </a:t>
            </a:r>
          </a:p>
          <a:p>
            <a:pPr marL="171450" indent="-171450" fontAlgn="ctr">
              <a:buFont typeface="Wingdings" panose="05000000000000000000" pitchFamily="2" charset="2"/>
              <a:buChar char="v"/>
            </a:pPr>
            <a:r>
              <a:rPr lang="en-US" sz="1200" dirty="0">
                <a:ea typeface="DFKai-SB"/>
              </a:rPr>
              <a:t>Inflation rate projected 2025: 3.1%</a:t>
            </a:r>
          </a:p>
          <a:p>
            <a:pPr marL="171450" indent="-171450" fontAlgn="ctr">
              <a:buFont typeface="Wingdings" panose="05000000000000000000" pitchFamily="2" charset="2"/>
              <a:buChar char="v"/>
            </a:pPr>
            <a:r>
              <a:rPr lang="en-US" sz="1200" dirty="0">
                <a:ea typeface="DFKai-SB"/>
              </a:rPr>
              <a:t>Unemployment rate: between Around 10% </a:t>
            </a:r>
          </a:p>
          <a:p>
            <a:pPr marL="171450" indent="-171450" fontAlgn="ctr">
              <a:buFont typeface="Wingdings" panose="05000000000000000000" pitchFamily="2" charset="2"/>
              <a:buChar char="v"/>
            </a:pPr>
            <a:r>
              <a:rPr lang="en-US" sz="1200" dirty="0">
                <a:ea typeface="DFKai-SB"/>
              </a:rPr>
              <a:t>Government maintains position to hold any new oil &amp; gas exploration. Started to see gas imports recently</a:t>
            </a:r>
          </a:p>
          <a:p>
            <a:pPr marL="171450" indent="-171450" fontAlgn="ctr">
              <a:buFont typeface="Wingdings" panose="05000000000000000000" pitchFamily="2" charset="2"/>
              <a:buChar char="v"/>
            </a:pPr>
            <a:r>
              <a:rPr lang="en-US" sz="1200" dirty="0">
                <a:ea typeface="DFKai-SB"/>
              </a:rPr>
              <a:t>Standard &amp; Poor's revised the outlook on Colombia's long-term ratings maintain negative (2025)</a:t>
            </a:r>
          </a:p>
          <a:p>
            <a:pPr marL="171450" indent="-171450" fontAlgn="ctr">
              <a:buFont typeface="Wingdings" panose="05000000000000000000" pitchFamily="2" charset="2"/>
              <a:buChar char="v"/>
            </a:pPr>
            <a:r>
              <a:rPr lang="en-US" sz="1200" dirty="0">
                <a:ea typeface="DFKai-SB"/>
              </a:rPr>
              <a:t>Political crisis with main trade partner USA USD$ 15,3B could affect 26% of CO Imports &amp; 27% of CO Exports</a:t>
            </a:r>
          </a:p>
          <a:p>
            <a:pPr marL="171450" indent="-171450" fontAlgn="ctr">
              <a:buFont typeface="Wingdings" panose="05000000000000000000" pitchFamily="2" charset="2"/>
              <a:buChar char="v"/>
            </a:pPr>
            <a:r>
              <a:rPr lang="en-US" sz="1200" dirty="0">
                <a:ea typeface="DFKai-SB"/>
              </a:rPr>
              <a:t>Exchange rate : Colombia peso important devaluation Q1 2025 ** USD$ 4.400 </a:t>
            </a:r>
          </a:p>
          <a:p>
            <a:pPr marL="171450" indent="-171450" fontAlgn="ctr">
              <a:buFont typeface="Wingdings" panose="05000000000000000000" pitchFamily="2" charset="2"/>
              <a:buChar char="v"/>
            </a:pPr>
            <a:r>
              <a:rPr lang="en-US" sz="1200" dirty="0">
                <a:ea typeface="DFKai-SB"/>
              </a:rPr>
              <a:t>Second tax reform announced by Government (latest tax reform less than 1 year ago)</a:t>
            </a:r>
          </a:p>
          <a:p>
            <a:pPr marL="171450" indent="-171450" fontAlgn="ctr">
              <a:buFont typeface="Wingdings" panose="05000000000000000000" pitchFamily="2" charset="2"/>
              <a:buChar char="v"/>
            </a:pPr>
            <a:r>
              <a:rPr lang="en-US" sz="1200" dirty="0">
                <a:ea typeface="DFKai-SB"/>
              </a:rPr>
              <a:t> Health / Labor / Pension tax reforms going through Congress to be define during first half 2025 </a:t>
            </a:r>
          </a:p>
          <a:p>
            <a:pPr marL="171450" indent="-171450" fontAlgn="ctr">
              <a:buFont typeface="Wingdings" panose="05000000000000000000" pitchFamily="2" charset="2"/>
              <a:buChar char="v"/>
            </a:pPr>
            <a:r>
              <a:rPr lang="en-US" sz="1200" dirty="0">
                <a:ea typeface="DFKai-SB"/>
              </a:rPr>
              <a:t>Currently under interior commotion decree due to guerrilla groups taking over part of the territory again</a:t>
            </a:r>
          </a:p>
          <a:p>
            <a:pPr marL="285750" indent="-285750">
              <a:buFont typeface="Arial" pitchFamily="34" charset="0"/>
              <a:buChar char="•"/>
            </a:pPr>
            <a:endParaRPr lang="en-US" sz="700" dirty="0">
              <a:solidFill>
                <a:srgbClr val="FF0000"/>
              </a:solidFill>
              <a:latin typeface="Candara" panose="020E0502030303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885701570"/>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363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CFDA2-9CF5-B7CD-C826-C4347633CD67}"/>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15BD4014-2EF0-9B88-E412-3F289B965B5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(CO)</a:t>
            </a:r>
            <a:endParaRPr lang="en-US" sz="2400" b="1">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C0099760-27E2-A237-1F26-1B39F34CDB5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18</a:t>
            </a:fld>
            <a:endParaRPr lang="en-US" sz="1200">
              <a:solidFill>
                <a:prstClr val="black"/>
              </a:solidFill>
              <a:latin typeface="Calibri"/>
            </a:endParaRPr>
          </a:p>
        </p:txBody>
      </p:sp>
      <p:sp>
        <p:nvSpPr>
          <p:cNvPr id="3" name="文字方塊 2">
            <a:extLst>
              <a:ext uri="{FF2B5EF4-FFF2-40B4-BE49-F238E27FC236}">
                <a16:creationId xmlns:a16="http://schemas.microsoft.com/office/drawing/2014/main" id="{E4244AE5-8221-47AE-A587-965755B8A776}"/>
              </a:ext>
            </a:extLst>
          </p:cNvPr>
          <p:cNvSpPr txBox="1"/>
          <p:nvPr/>
        </p:nvSpPr>
        <p:spPr>
          <a:xfrm>
            <a:off x="107504" y="734787"/>
            <a:ext cx="8782496" cy="3631763"/>
          </a:xfrm>
          <a:prstGeom prst="rect">
            <a:avLst/>
          </a:prstGeom>
          <a:noFill/>
        </p:spPr>
        <p:txBody>
          <a:bodyPr wrap="square" rtlCol="0" anchor="t">
            <a:spAutoFit/>
          </a:bodyPr>
          <a:lstStyle/>
          <a:p>
            <a:r>
              <a:rPr lang="en-US" sz="1600" dirty="0"/>
              <a:t>Market share and Loading volume prospect </a:t>
            </a:r>
            <a:r>
              <a:rPr lang="en-US" altLang="zh-TW" sz="1600" dirty="0"/>
              <a:t>2025</a:t>
            </a:r>
            <a:r>
              <a:rPr lang="en-US" sz="1600" dirty="0"/>
              <a:t> (Long Haul)</a:t>
            </a:r>
          </a:p>
          <a:p>
            <a:pPr algn="just"/>
            <a:endParaRPr lang="en-US" dirty="0"/>
          </a:p>
          <a:p>
            <a:pPr algn="just"/>
            <a:r>
              <a:rPr lang="en-US" sz="1200" b="1" dirty="0">
                <a:ea typeface="DFKai-SB"/>
              </a:rPr>
              <a:t>Market share </a:t>
            </a:r>
            <a:endParaRPr lang="en-US" sz="1100" b="1" dirty="0">
              <a:ea typeface="DFKai-SB" panose="03000509000000000000"/>
            </a:endParaRPr>
          </a:p>
          <a:p>
            <a:pPr marL="342900" indent="-342900" algn="just">
              <a:buFont typeface="Wingdings" panose="05000000000000000000" pitchFamily="2" charset="2"/>
              <a:buChar char="v"/>
            </a:pPr>
            <a:r>
              <a:rPr lang="en-US" sz="1200" b="1" u="sng" dirty="0">
                <a:ea typeface="DFKai-SB"/>
              </a:rPr>
              <a:t>Colombian Total Market 2025: </a:t>
            </a:r>
            <a:r>
              <a:rPr lang="en-US" sz="1200" dirty="0">
                <a:ea typeface="DFKai-SB"/>
              </a:rPr>
              <a:t>According Colombian Government economy growth 2025 2.5%.</a:t>
            </a:r>
          </a:p>
          <a:p>
            <a:pPr algn="just"/>
            <a:r>
              <a:rPr lang="en-US" sz="1200" dirty="0">
                <a:ea typeface="DFKai-SB"/>
              </a:rPr>
              <a:t>Market should be similar to last year, 1.7 million Teus IN &amp; OUT. </a:t>
            </a:r>
          </a:p>
          <a:p>
            <a:pPr algn="just"/>
            <a:endParaRPr lang="en-US" sz="1200" dirty="0">
              <a:solidFill>
                <a:srgbClr val="FF0000"/>
              </a:solidFill>
              <a:ea typeface="DFKai-SB" panose="03000509000000000000"/>
            </a:endParaRPr>
          </a:p>
          <a:p>
            <a:pPr marL="342900" indent="-342900" algn="just">
              <a:buFont typeface="Wingdings" panose="05000000000000000000" pitchFamily="2" charset="2"/>
              <a:buChar char="v"/>
            </a:pPr>
            <a:r>
              <a:rPr lang="en-US" sz="1200" b="1" u="sng" dirty="0">
                <a:ea typeface="DFKai-SB"/>
              </a:rPr>
              <a:t>Colombian Market EGL SCOPE  2025: </a:t>
            </a:r>
          </a:p>
          <a:p>
            <a:pPr algn="just"/>
            <a:r>
              <a:rPr lang="en-US" sz="1200" dirty="0">
                <a:ea typeface="DFKai-SB"/>
              </a:rPr>
              <a:t>Scope 2025 if similar to last year 850K -  </a:t>
            </a:r>
            <a:r>
              <a:rPr lang="en-US" sz="1200" dirty="0">
                <a:solidFill>
                  <a:srgbClr val="00B050"/>
                </a:solidFill>
                <a:ea typeface="DFKai-SB"/>
              </a:rPr>
              <a:t>EGL</a:t>
            </a:r>
            <a:r>
              <a:rPr lang="en-US" sz="1200" dirty="0">
                <a:ea typeface="DFKai-SB"/>
              </a:rPr>
              <a:t> market share should maintain 10%.</a:t>
            </a:r>
          </a:p>
          <a:p>
            <a:pPr algn="just"/>
            <a:endParaRPr lang="en-US" sz="1200" b="1" dirty="0">
              <a:solidFill>
                <a:srgbClr val="FF0000"/>
              </a:solidFill>
              <a:ea typeface="DFKai-SB" panose="03000509000000000000"/>
            </a:endParaRPr>
          </a:p>
          <a:p>
            <a:pPr algn="just"/>
            <a:r>
              <a:rPr lang="en-US" sz="1200" b="1" dirty="0">
                <a:ea typeface="DFKai-SB"/>
              </a:rPr>
              <a:t>Loading volume prospect </a:t>
            </a:r>
            <a:r>
              <a:rPr lang="en-US" altLang="zh-TW" sz="1200" b="1" dirty="0">
                <a:ea typeface="DFKai-SB"/>
              </a:rPr>
              <a:t>2025</a:t>
            </a:r>
            <a:r>
              <a:rPr lang="en-US" sz="1200" b="1" dirty="0">
                <a:ea typeface="DFKai-SB"/>
              </a:rPr>
              <a:t> (Long Haul):</a:t>
            </a:r>
          </a:p>
          <a:p>
            <a:pPr algn="just"/>
            <a:r>
              <a:rPr lang="en-US" sz="1200" b="1" dirty="0">
                <a:ea typeface="DFKai-SB"/>
              </a:rPr>
              <a:t>Annual budget  91.000 TEUS – with (39% - 35.319 Teus) under KPI monitoring.</a:t>
            </a:r>
          </a:p>
          <a:p>
            <a:pPr algn="just"/>
            <a:endParaRPr lang="en-US" sz="1100" b="1" dirty="0">
              <a:ea typeface="DFKai-SB" panose="03000509000000000000"/>
            </a:endParaRPr>
          </a:p>
          <a:p>
            <a:pPr algn="just"/>
            <a:endParaRPr lang="en-US" sz="1100" b="1" dirty="0">
              <a:ea typeface="DFKai-SB" panose="03000509000000000000"/>
            </a:endParaRPr>
          </a:p>
          <a:p>
            <a:pPr algn="just"/>
            <a:endParaRPr lang="en-US" sz="1100" b="1" dirty="0">
              <a:ea typeface="DFKai-SB" panose="03000509000000000000"/>
            </a:endParaRPr>
          </a:p>
          <a:p>
            <a:pPr algn="just"/>
            <a:endParaRPr lang="en-US" sz="1100" b="1" dirty="0">
              <a:ea typeface="DFKai-SB" panose="03000509000000000000"/>
            </a:endParaRPr>
          </a:p>
          <a:p>
            <a:pPr algn="just"/>
            <a:endParaRPr lang="en-US" sz="1100" b="1" dirty="0">
              <a:ea typeface="DFKai-SB" panose="03000509000000000000"/>
            </a:endParaRPr>
          </a:p>
          <a:p>
            <a:pPr algn="just"/>
            <a:endParaRPr lang="en-US" sz="1100" b="1" dirty="0">
              <a:ea typeface="DFKai-SB" panose="03000509000000000000"/>
            </a:endParaRPr>
          </a:p>
          <a:p>
            <a:pPr algn="just"/>
            <a:endParaRPr lang="en-US" sz="1100" b="1" dirty="0">
              <a:ea typeface="DFKai-SB" panose="03000509000000000000"/>
            </a:endParaRPr>
          </a:p>
          <a:p>
            <a:pPr algn="just"/>
            <a:endParaRPr lang="en-US" sz="1100" b="1" dirty="0">
              <a:ea typeface="DFKai-SB" panose="03000509000000000000"/>
            </a:endParaRPr>
          </a:p>
        </p:txBody>
      </p:sp>
      <p:pic>
        <p:nvPicPr>
          <p:cNvPr id="31" name="Imagen 30">
            <a:extLst>
              <a:ext uri="{FF2B5EF4-FFF2-40B4-BE49-F238E27FC236}">
                <a16:creationId xmlns:a16="http://schemas.microsoft.com/office/drawing/2014/main" id="{8C9A9C75-7956-15A2-79C8-CB0BB89074C7}"/>
              </a:ext>
            </a:extLst>
          </p:cNvPr>
          <p:cNvPicPr>
            <a:picLocks noChangeAspect="1"/>
          </p:cNvPicPr>
          <p:nvPr/>
        </p:nvPicPr>
        <p:blipFill>
          <a:blip r:embed="rId3"/>
          <a:stretch>
            <a:fillRect/>
          </a:stretch>
        </p:blipFill>
        <p:spPr>
          <a:xfrm>
            <a:off x="5402090" y="3046113"/>
            <a:ext cx="3216620" cy="1837607"/>
          </a:xfrm>
          <a:prstGeom prst="rect">
            <a:avLst/>
          </a:prstGeom>
        </p:spPr>
      </p:pic>
    </p:spTree>
    <p:extLst>
      <p:ext uri="{BB962C8B-B14F-4D97-AF65-F5344CB8AC3E}">
        <p14:creationId xmlns:p14="http://schemas.microsoft.com/office/powerpoint/2010/main" val="2900052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p:nvPr/>
        </p:nvSpPr>
        <p:spPr>
          <a:xfrm>
            <a:off x="107504" y="123478"/>
            <a:ext cx="8928992" cy="533400"/>
          </a:xfrm>
          <a:prstGeom prst="rect">
            <a:avLst/>
          </a:prstGeom>
          <a:solidFill>
            <a:srgbClr val="003217"/>
          </a:solidFill>
          <a:ln w="9525" cap="flat" cmpd="sng">
            <a:solidFill>
              <a:srgbClr val="97B853"/>
            </a:solidFill>
            <a:prstDash val="solid"/>
            <a:miter lim="8000"/>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normAutofit/>
          </a:bodyPr>
          <a:lstStyle/>
          <a:p>
            <a:pPr marL="0" marR="0" lvl="0" indent="0" algn="ctr" rtl="0">
              <a:spcBef>
                <a:spcPts val="0"/>
              </a:spcBef>
              <a:spcAft>
                <a:spcPts val="0"/>
              </a:spcAft>
              <a:buNone/>
            </a:pPr>
            <a:r>
              <a:rPr lang="en-US" sz="2400" b="1">
                <a:solidFill>
                  <a:schemeClr val="lt1"/>
                </a:solidFill>
                <a:latin typeface="DFKai-SB"/>
                <a:ea typeface="DFKai-SB"/>
                <a:cs typeface="DFKai-SB"/>
                <a:sym typeface="DFKai-SB"/>
              </a:rPr>
              <a:t>ECD/IMD Topic discussion </a:t>
            </a:r>
            <a:r>
              <a:rPr lang="en-US" sz="2400" b="1">
                <a:solidFill>
                  <a:srgbClr val="FFFF00"/>
                </a:solidFill>
                <a:latin typeface="DFKai-SB"/>
                <a:ea typeface="DFKai-SB"/>
                <a:cs typeface="DFKai-SB"/>
                <a:sym typeface="DFKai-SB"/>
              </a:rPr>
              <a:t>(CO)</a:t>
            </a:r>
            <a:endParaRPr sz="2400" b="1">
              <a:solidFill>
                <a:srgbClr val="FFFF00"/>
              </a:solidFill>
              <a:latin typeface="DFKai-SB"/>
              <a:ea typeface="DFKai-SB"/>
              <a:cs typeface="DFKai-SB"/>
              <a:sym typeface="DFKai-SB"/>
            </a:endParaRPr>
          </a:p>
        </p:txBody>
      </p:sp>
      <p:graphicFrame>
        <p:nvGraphicFramePr>
          <p:cNvPr id="187" name="Google Shape;187;p28"/>
          <p:cNvGraphicFramePr/>
          <p:nvPr>
            <p:extLst>
              <p:ext uri="{D42A27DB-BD31-4B8C-83A1-F6EECF244321}">
                <p14:modId xmlns:p14="http://schemas.microsoft.com/office/powerpoint/2010/main" val="3759417266"/>
              </p:ext>
            </p:extLst>
          </p:nvPr>
        </p:nvGraphicFramePr>
        <p:xfrm>
          <a:off x="107504" y="771551"/>
          <a:ext cx="8928975" cy="3440828"/>
        </p:xfrm>
        <a:graphic>
          <a:graphicData uri="http://schemas.openxmlformats.org/drawingml/2006/table">
            <a:tbl>
              <a:tblPr>
                <a:noFill/>
              </a:tblPr>
              <a:tblGrid>
                <a:gridCol w="832825">
                  <a:extLst>
                    <a:ext uri="{9D8B030D-6E8A-4147-A177-3AD203B41FA5}">
                      <a16:colId xmlns:a16="http://schemas.microsoft.com/office/drawing/2014/main" val="20000"/>
                    </a:ext>
                  </a:extLst>
                </a:gridCol>
                <a:gridCol w="1310675">
                  <a:extLst>
                    <a:ext uri="{9D8B030D-6E8A-4147-A177-3AD203B41FA5}">
                      <a16:colId xmlns:a16="http://schemas.microsoft.com/office/drawing/2014/main" val="20001"/>
                    </a:ext>
                  </a:extLst>
                </a:gridCol>
                <a:gridCol w="737250">
                  <a:extLst>
                    <a:ext uri="{9D8B030D-6E8A-4147-A177-3AD203B41FA5}">
                      <a16:colId xmlns:a16="http://schemas.microsoft.com/office/drawing/2014/main" val="20002"/>
                    </a:ext>
                  </a:extLst>
                </a:gridCol>
                <a:gridCol w="737250">
                  <a:extLst>
                    <a:ext uri="{9D8B030D-6E8A-4147-A177-3AD203B41FA5}">
                      <a16:colId xmlns:a16="http://schemas.microsoft.com/office/drawing/2014/main" val="20003"/>
                    </a:ext>
                  </a:extLst>
                </a:gridCol>
                <a:gridCol w="737250">
                  <a:extLst>
                    <a:ext uri="{9D8B030D-6E8A-4147-A177-3AD203B41FA5}">
                      <a16:colId xmlns:a16="http://schemas.microsoft.com/office/drawing/2014/main" val="20004"/>
                    </a:ext>
                  </a:extLst>
                </a:gridCol>
                <a:gridCol w="4573725">
                  <a:extLst>
                    <a:ext uri="{9D8B030D-6E8A-4147-A177-3AD203B41FA5}">
                      <a16:colId xmlns:a16="http://schemas.microsoft.com/office/drawing/2014/main" val="20005"/>
                    </a:ext>
                  </a:extLst>
                </a:gridCol>
              </a:tblGrid>
              <a:tr h="152400">
                <a:tc rowSpan="5">
                  <a:txBody>
                    <a:bodyPr/>
                    <a:lstStyle/>
                    <a:p>
                      <a:pPr marL="0" lvl="0" indent="0" algn="l" rtl="0">
                        <a:spcBef>
                          <a:spcPts val="0"/>
                        </a:spcBef>
                        <a:spcAft>
                          <a:spcPts val="0"/>
                        </a:spcAft>
                        <a:buNone/>
                      </a:pPr>
                      <a:r>
                        <a:rPr lang="en-US" sz="1200" u="none" strike="noStrike" dirty="0">
                          <a:solidFill>
                            <a:schemeClr val="dk1"/>
                          </a:solidFill>
                          <a:latin typeface="Candara" panose="020E0502030303020204" pitchFamily="34" charset="0"/>
                        </a:rPr>
                        <a:t>　</a:t>
                      </a:r>
                      <a:endParaRPr sz="1200" dirty="0">
                        <a:latin typeface="Candara" panose="020E0502030303020204" pitchFamily="34" charset="0"/>
                      </a:endParaRPr>
                    </a:p>
                    <a:p>
                      <a:pPr marL="0" lvl="0" indent="0" algn="ctr" rtl="0">
                        <a:spcBef>
                          <a:spcPts val="0"/>
                        </a:spcBef>
                        <a:spcAft>
                          <a:spcPts val="0"/>
                        </a:spcAft>
                        <a:buNone/>
                      </a:pPr>
                      <a:r>
                        <a:rPr lang="en-US" sz="1200" b="0" u="none" strike="noStrike" dirty="0">
                          <a:solidFill>
                            <a:schemeClr val="dk1"/>
                          </a:solidFill>
                          <a:latin typeface="Candara" panose="020E0502030303020204" pitchFamily="34" charset="0"/>
                        </a:rPr>
                        <a:t>ECD KPI</a:t>
                      </a:r>
                      <a:endParaRPr sz="1200" b="0" i="0" u="none" strike="noStrike" dirty="0">
                        <a:solidFill>
                          <a:schemeClr val="dk1"/>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u="none" strike="noStrike" dirty="0">
                          <a:solidFill>
                            <a:schemeClr val="dk1"/>
                          </a:solidFill>
                          <a:latin typeface="Candara" panose="020E0502030303020204" pitchFamily="34" charset="0"/>
                        </a:rPr>
                        <a:t>Item</a:t>
                      </a:r>
                      <a:endParaRPr sz="1200" b="0" i="0" u="none" strike="noStrike" dirty="0">
                        <a:solidFill>
                          <a:schemeClr val="dk1"/>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dirty="0">
                          <a:solidFill>
                            <a:schemeClr val="dk1"/>
                          </a:solidFill>
                          <a:latin typeface="Candara" panose="020E0502030303020204" pitchFamily="34" charset="0"/>
                        </a:rPr>
                        <a:t>2023</a:t>
                      </a:r>
                      <a:endParaRPr sz="1200" b="1" i="0" u="none" strike="noStrike" dirty="0">
                        <a:solidFill>
                          <a:schemeClr val="dk1"/>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dirty="0">
                          <a:solidFill>
                            <a:schemeClr val="dk1"/>
                          </a:solidFill>
                          <a:latin typeface="Candara" panose="020E0502030303020204" pitchFamily="34" charset="0"/>
                        </a:rPr>
                        <a:t>2024</a:t>
                      </a:r>
                      <a:endParaRPr sz="1200" b="1" i="0" u="none" strike="noStrike" dirty="0">
                        <a:solidFill>
                          <a:schemeClr val="dk1"/>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dirty="0">
                          <a:solidFill>
                            <a:schemeClr val="dk1"/>
                          </a:solidFill>
                          <a:latin typeface="Candara" panose="020E0502030303020204" pitchFamily="34" charset="0"/>
                        </a:rPr>
                        <a:t>Diff</a:t>
                      </a:r>
                      <a:endParaRPr sz="1200" b="1" i="0" u="none" strike="noStrike" dirty="0">
                        <a:solidFill>
                          <a:schemeClr val="dk1"/>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dirty="0">
                          <a:solidFill>
                            <a:schemeClr val="dk1"/>
                          </a:solidFill>
                          <a:latin typeface="Candara" panose="020E0502030303020204" pitchFamily="34" charset="0"/>
                        </a:rPr>
                        <a:t>Action Plan</a:t>
                      </a:r>
                      <a:endParaRPr sz="1200" b="1" i="0" u="none" strike="noStrike" dirty="0">
                        <a:solidFill>
                          <a:schemeClr val="dk1"/>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51650">
                <a:tc vMerge="1">
                  <a:txBody>
                    <a:bodyPr/>
                    <a:lstStyle/>
                    <a:p>
                      <a:endParaRPr lang="en-US"/>
                    </a:p>
                  </a:txBody>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Arial"/>
                          <a:sym typeface="Arial"/>
                        </a:rPr>
                        <a:t>Storage</a:t>
                      </a:r>
                      <a:endParaRPr sz="800" dirty="0">
                        <a:latin typeface="+mj-lt"/>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b"/>
                      <a:r>
                        <a:rPr lang="en-US" sz="800" kern="1200" dirty="0">
                          <a:solidFill>
                            <a:schemeClr val="tx1"/>
                          </a:solidFill>
                          <a:latin typeface="+mj-lt"/>
                          <a:ea typeface="DFKai-SB" panose="03000509000000000000"/>
                          <a:cs typeface="+mn-cs"/>
                        </a:rPr>
                        <a:t>$71.794</a:t>
                      </a: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800" kern="1200" dirty="0">
                          <a:solidFill>
                            <a:schemeClr val="tx1"/>
                          </a:solidFill>
                          <a:latin typeface="+mj-lt"/>
                          <a:ea typeface="DFKai-SB" panose="03000509000000000000"/>
                          <a:cs typeface="+mn-cs"/>
                        </a:rPr>
                        <a:t>$108.475</a:t>
                      </a: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800" kern="1200" dirty="0">
                          <a:solidFill>
                            <a:schemeClr val="tx1"/>
                          </a:solidFill>
                          <a:latin typeface="+mj-lt"/>
                          <a:ea typeface="DFKai-SB" panose="03000509000000000000"/>
                          <a:cs typeface="+mn-cs"/>
                        </a:rPr>
                        <a:t>-$67.879</a:t>
                      </a:r>
                    </a:p>
                  </a:txBody>
                  <a:tcPr marL="6350" marR="6350" marT="63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408600" marR="0" indent="-228600" algn="l" rtl="0" fontAlgn="ctr">
                        <a:lnSpc>
                          <a:spcPct val="100000"/>
                        </a:lnSpc>
                        <a:spcBef>
                          <a:spcPts val="600"/>
                        </a:spcBef>
                        <a:spcAft>
                          <a:spcPts val="600"/>
                        </a:spcAft>
                        <a:buClr>
                          <a:srgbClr val="000000"/>
                        </a:buClr>
                        <a:buFont typeface="+mj-lt"/>
                        <a:buAutoNum type="arabicPeriod"/>
                      </a:pPr>
                      <a:r>
                        <a:rPr lang="es-CO" altLang="zh-TW" sz="800" kern="1200" dirty="0">
                          <a:solidFill>
                            <a:schemeClr val="tx1"/>
                          </a:solidFill>
                          <a:latin typeface="+mj-lt"/>
                          <a:ea typeface="DFKai-SB" panose="03000509000000000000"/>
                          <a:cs typeface="+mn-cs"/>
                          <a:sym typeface="Arial"/>
                        </a:rPr>
                        <a:t>Storage</a:t>
                      </a:r>
                      <a:r>
                        <a:rPr lang="zh-TW" altLang="es-CO" sz="800" kern="1200" dirty="0">
                          <a:solidFill>
                            <a:schemeClr val="tx1"/>
                          </a:solidFill>
                          <a:latin typeface="+mj-lt"/>
                          <a:ea typeface="DFKai-SB" panose="03000509000000000000"/>
                          <a:cs typeface="+mn-cs"/>
                          <a:sym typeface="Arial"/>
                        </a:rPr>
                        <a:t> </a:t>
                      </a:r>
                      <a:r>
                        <a:rPr lang="es-CO" altLang="zh-TW" sz="800" kern="1200" dirty="0" err="1">
                          <a:solidFill>
                            <a:schemeClr val="tx1"/>
                          </a:solidFill>
                          <a:latin typeface="+mj-lt"/>
                          <a:ea typeface="DFKai-SB" panose="03000509000000000000"/>
                          <a:cs typeface="+mn-cs"/>
                          <a:sym typeface="Arial"/>
                        </a:rPr>
                        <a:t>happened</a:t>
                      </a:r>
                      <a:r>
                        <a:rPr lang="zh-TW" altLang="es-CO" sz="800" kern="1200" dirty="0">
                          <a:solidFill>
                            <a:schemeClr val="tx1"/>
                          </a:solidFill>
                          <a:latin typeface="+mj-lt"/>
                          <a:ea typeface="DFKai-SB" panose="03000509000000000000"/>
                          <a:cs typeface="+mn-cs"/>
                          <a:sym typeface="Arial"/>
                        </a:rPr>
                        <a:t> </a:t>
                      </a:r>
                      <a:r>
                        <a:rPr lang="es-CO" altLang="zh-TW" sz="800" kern="1200" dirty="0" err="1">
                          <a:solidFill>
                            <a:schemeClr val="tx1"/>
                          </a:solidFill>
                          <a:latin typeface="+mj-lt"/>
                          <a:ea typeface="DFKai-SB" panose="03000509000000000000"/>
                          <a:cs typeface="+mn-cs"/>
                          <a:sym typeface="Arial"/>
                        </a:rPr>
                        <a:t>due</a:t>
                      </a:r>
                      <a:r>
                        <a:rPr lang="es-CO" altLang="zh-TW" sz="800" kern="1200" dirty="0">
                          <a:solidFill>
                            <a:schemeClr val="tx1"/>
                          </a:solidFill>
                          <a:latin typeface="+mj-lt"/>
                          <a:ea typeface="DFKai-SB" panose="03000509000000000000"/>
                          <a:cs typeface="+mn-cs"/>
                          <a:sym typeface="Arial"/>
                        </a:rPr>
                        <a:t> </a:t>
                      </a:r>
                      <a:r>
                        <a:rPr lang="es-CO" altLang="zh-TW" sz="800" kern="1200" dirty="0" err="1">
                          <a:solidFill>
                            <a:schemeClr val="tx1"/>
                          </a:solidFill>
                          <a:latin typeface="+mj-lt"/>
                          <a:ea typeface="DFKai-SB" panose="03000509000000000000"/>
                          <a:cs typeface="+mn-cs"/>
                          <a:sym typeface="Arial"/>
                        </a:rPr>
                        <a:t>to</a:t>
                      </a:r>
                      <a:r>
                        <a:rPr lang="es-CO" altLang="zh-TW" sz="800" kern="1200" dirty="0">
                          <a:solidFill>
                            <a:schemeClr val="tx1"/>
                          </a:solidFill>
                          <a:latin typeface="+mj-lt"/>
                          <a:ea typeface="DFKai-SB" panose="03000509000000000000"/>
                          <a:cs typeface="+mn-cs"/>
                          <a:sym typeface="Arial"/>
                        </a:rPr>
                        <a:t> CAC </a:t>
                      </a:r>
                      <a:r>
                        <a:rPr lang="es-CO" altLang="zh-TW" sz="800" kern="1200" dirty="0" err="1">
                          <a:solidFill>
                            <a:schemeClr val="tx1"/>
                          </a:solidFill>
                          <a:latin typeface="+mj-lt"/>
                          <a:ea typeface="DFKai-SB" panose="03000509000000000000"/>
                          <a:cs typeface="+mn-cs"/>
                          <a:sym typeface="Arial"/>
                        </a:rPr>
                        <a:t>vessel</a:t>
                      </a:r>
                      <a:r>
                        <a:rPr lang="es-CO" altLang="zh-TW" sz="800" kern="1200" dirty="0">
                          <a:solidFill>
                            <a:schemeClr val="tx1"/>
                          </a:solidFill>
                          <a:latin typeface="+mj-lt"/>
                          <a:ea typeface="DFKai-SB" panose="03000509000000000000"/>
                          <a:cs typeface="+mn-cs"/>
                          <a:sym typeface="Arial"/>
                        </a:rPr>
                        <a:t> </a:t>
                      </a:r>
                      <a:r>
                        <a:rPr lang="es-CO" altLang="zh-TW" sz="800" kern="1200" dirty="0" err="1">
                          <a:solidFill>
                            <a:schemeClr val="tx1"/>
                          </a:solidFill>
                          <a:latin typeface="+mj-lt"/>
                          <a:ea typeface="DFKai-SB" panose="03000509000000000000"/>
                          <a:cs typeface="+mn-cs"/>
                          <a:sym typeface="Arial"/>
                        </a:rPr>
                        <a:t>skip</a:t>
                      </a:r>
                      <a:r>
                        <a:rPr lang="es-CO" altLang="zh-TW" sz="800" kern="1200" dirty="0">
                          <a:solidFill>
                            <a:schemeClr val="tx1"/>
                          </a:solidFill>
                          <a:latin typeface="+mj-lt"/>
                          <a:ea typeface="DFKai-SB" panose="03000509000000000000"/>
                          <a:cs typeface="+mn-cs"/>
                          <a:sym typeface="Arial"/>
                        </a:rPr>
                        <a:t> 17 times in </a:t>
                      </a:r>
                      <a:r>
                        <a:rPr lang="es-CO" altLang="zh-TW" sz="800" kern="1200" dirty="0" err="1">
                          <a:solidFill>
                            <a:schemeClr val="tx1"/>
                          </a:solidFill>
                          <a:latin typeface="+mj-lt"/>
                          <a:ea typeface="DFKai-SB" panose="03000509000000000000"/>
                          <a:cs typeface="+mn-cs"/>
                          <a:sym typeface="Arial"/>
                        </a:rPr>
                        <a:t>the</a:t>
                      </a:r>
                      <a:r>
                        <a:rPr lang="es-CO" altLang="zh-TW" sz="800" kern="1200" dirty="0">
                          <a:solidFill>
                            <a:schemeClr val="tx1"/>
                          </a:solidFill>
                          <a:latin typeface="+mj-lt"/>
                          <a:ea typeface="DFKai-SB" panose="03000509000000000000"/>
                          <a:cs typeface="+mn-cs"/>
                          <a:sym typeface="Arial"/>
                        </a:rPr>
                        <a:t> </a:t>
                      </a:r>
                      <a:r>
                        <a:rPr lang="es-CO" altLang="zh-TW" sz="800" kern="1200" dirty="0" err="1">
                          <a:solidFill>
                            <a:schemeClr val="tx1"/>
                          </a:solidFill>
                          <a:latin typeface="+mj-lt"/>
                          <a:ea typeface="DFKai-SB" panose="03000509000000000000"/>
                          <a:cs typeface="+mn-cs"/>
                          <a:sym typeface="Arial"/>
                        </a:rPr>
                        <a:t>year</a:t>
                      </a:r>
                      <a:r>
                        <a:rPr lang="es-CO" altLang="zh-TW" sz="800" kern="1200" dirty="0">
                          <a:solidFill>
                            <a:schemeClr val="tx1"/>
                          </a:solidFill>
                          <a:latin typeface="+mj-lt"/>
                          <a:ea typeface="DFKai-SB" panose="03000509000000000000"/>
                          <a:cs typeface="+mn-cs"/>
                          <a:sym typeface="Arial"/>
                        </a:rPr>
                        <a:t> and ROB </a:t>
                      </a:r>
                      <a:r>
                        <a:rPr lang="es-CO" altLang="zh-TW" sz="800" kern="1200" dirty="0" err="1">
                          <a:solidFill>
                            <a:schemeClr val="tx1"/>
                          </a:solidFill>
                          <a:latin typeface="+mj-lt"/>
                          <a:ea typeface="DFKai-SB" panose="03000509000000000000"/>
                          <a:cs typeface="+mn-cs"/>
                          <a:sym typeface="Arial"/>
                        </a:rPr>
                        <a:t>issue</a:t>
                      </a:r>
                      <a:r>
                        <a:rPr lang="es-CO" altLang="zh-TW" sz="800" kern="1200" dirty="0">
                          <a:solidFill>
                            <a:schemeClr val="tx1"/>
                          </a:solidFill>
                          <a:latin typeface="+mj-lt"/>
                          <a:ea typeface="DFKai-SB" panose="03000509000000000000"/>
                          <a:cs typeface="+mn-cs"/>
                          <a:sym typeface="Arial"/>
                        </a:rPr>
                        <a:t>.</a:t>
                      </a:r>
                    </a:p>
                    <a:p>
                      <a:pPr marL="408600" marR="0" indent="-228600" algn="l" rtl="0" fontAlgn="ctr">
                        <a:lnSpc>
                          <a:spcPct val="100000"/>
                        </a:lnSpc>
                        <a:spcBef>
                          <a:spcPts val="600"/>
                        </a:spcBef>
                        <a:spcAft>
                          <a:spcPts val="600"/>
                        </a:spcAft>
                        <a:buClr>
                          <a:srgbClr val="000000"/>
                        </a:buClr>
                        <a:buFont typeface="+mj-lt"/>
                        <a:buAutoNum type="arabicPeriod"/>
                      </a:pPr>
                      <a:r>
                        <a:rPr lang="es-CO" altLang="zh-TW" sz="800" kern="1200" dirty="0" err="1">
                          <a:solidFill>
                            <a:schemeClr val="tx1"/>
                          </a:solidFill>
                          <a:latin typeface="+mj-lt"/>
                          <a:ea typeface="DFKai-SB" panose="03000509000000000000"/>
                          <a:cs typeface="+mn-cs"/>
                          <a:sym typeface="Arial"/>
                        </a:rPr>
                        <a:t>Using</a:t>
                      </a:r>
                      <a:r>
                        <a:rPr lang="es-CO" altLang="zh-TW" sz="800" kern="1200" dirty="0">
                          <a:solidFill>
                            <a:schemeClr val="tx1"/>
                          </a:solidFill>
                          <a:latin typeface="+mj-lt"/>
                          <a:ea typeface="DFKai-SB" panose="03000509000000000000"/>
                          <a:cs typeface="+mn-cs"/>
                          <a:sym typeface="Arial"/>
                        </a:rPr>
                        <a:t> </a:t>
                      </a:r>
                      <a:r>
                        <a:rPr lang="es-CO" altLang="zh-TW" sz="800" kern="1200" dirty="0" err="1">
                          <a:solidFill>
                            <a:schemeClr val="tx1"/>
                          </a:solidFill>
                          <a:latin typeface="+mj-lt"/>
                          <a:ea typeface="DFKai-SB" panose="03000509000000000000"/>
                          <a:cs typeface="+mn-cs"/>
                          <a:sym typeface="Arial"/>
                        </a:rPr>
                        <a:t>Xpres</a:t>
                      </a:r>
                      <a:r>
                        <a:rPr lang="es-CO" altLang="zh-TW" sz="800" kern="1200" dirty="0">
                          <a:solidFill>
                            <a:schemeClr val="tx1"/>
                          </a:solidFill>
                          <a:latin typeface="+mj-lt"/>
                          <a:ea typeface="DFKai-SB" panose="03000509000000000000"/>
                          <a:cs typeface="+mn-cs"/>
                          <a:sym typeface="Arial"/>
                        </a:rPr>
                        <a:t> </a:t>
                      </a:r>
                      <a:r>
                        <a:rPr lang="es-CO" altLang="zh-TW" sz="800" kern="1200" dirty="0" err="1">
                          <a:solidFill>
                            <a:schemeClr val="tx1"/>
                          </a:solidFill>
                          <a:latin typeface="+mj-lt"/>
                          <a:ea typeface="DFKai-SB" panose="03000509000000000000"/>
                          <a:cs typeface="+mn-cs"/>
                          <a:sym typeface="Arial"/>
                        </a:rPr>
                        <a:t>feeder</a:t>
                      </a:r>
                      <a:r>
                        <a:rPr lang="es-CO" altLang="zh-TW" sz="800" kern="1200" dirty="0">
                          <a:solidFill>
                            <a:schemeClr val="tx1"/>
                          </a:solidFill>
                          <a:latin typeface="+mj-lt"/>
                          <a:ea typeface="DFKai-SB" panose="03000509000000000000"/>
                          <a:cs typeface="+mn-cs"/>
                          <a:sym typeface="Arial"/>
                        </a:rPr>
                        <a:t> </a:t>
                      </a:r>
                      <a:r>
                        <a:rPr lang="es-CO" altLang="zh-TW" sz="800" kern="1200" dirty="0" err="1">
                          <a:solidFill>
                            <a:schemeClr val="tx1"/>
                          </a:solidFill>
                          <a:latin typeface="+mj-lt"/>
                          <a:ea typeface="DFKai-SB" panose="03000509000000000000"/>
                          <a:cs typeface="+mn-cs"/>
                          <a:sym typeface="Arial"/>
                        </a:rPr>
                        <a:t>service</a:t>
                      </a:r>
                      <a:r>
                        <a:rPr lang="es-CO" altLang="zh-TW" sz="800" kern="1200" dirty="0">
                          <a:solidFill>
                            <a:schemeClr val="tx1"/>
                          </a:solidFill>
                          <a:latin typeface="+mj-lt"/>
                          <a:ea typeface="DFKai-SB" panose="03000509000000000000"/>
                          <a:cs typeface="+mn-cs"/>
                          <a:sym typeface="Arial"/>
                        </a:rPr>
                        <a:t> </a:t>
                      </a:r>
                      <a:r>
                        <a:rPr lang="es-CO" altLang="zh-TW" sz="800" kern="1200" dirty="0" err="1">
                          <a:solidFill>
                            <a:schemeClr val="tx1"/>
                          </a:solidFill>
                          <a:latin typeface="+mj-lt"/>
                          <a:ea typeface="DFKai-SB" panose="03000509000000000000"/>
                          <a:cs typeface="+mn-cs"/>
                          <a:sym typeface="Arial"/>
                        </a:rPr>
                        <a:t>or</a:t>
                      </a:r>
                      <a:r>
                        <a:rPr lang="es-CO" altLang="zh-TW" sz="800" kern="1200" dirty="0">
                          <a:solidFill>
                            <a:schemeClr val="tx1"/>
                          </a:solidFill>
                          <a:latin typeface="+mj-lt"/>
                          <a:ea typeface="DFKai-SB" panose="03000509000000000000"/>
                          <a:cs typeface="+mn-cs"/>
                          <a:sym typeface="Arial"/>
                        </a:rPr>
                        <a:t> CAJ </a:t>
                      </a:r>
                      <a:r>
                        <a:rPr lang="es-CO" altLang="zh-TW" sz="800" kern="1200" dirty="0" err="1">
                          <a:solidFill>
                            <a:schemeClr val="tx1"/>
                          </a:solidFill>
                          <a:latin typeface="+mj-lt"/>
                          <a:ea typeface="DFKai-SB" panose="03000509000000000000"/>
                          <a:cs typeface="+mn-cs"/>
                          <a:sym typeface="Arial"/>
                        </a:rPr>
                        <a:t>to</a:t>
                      </a:r>
                      <a:r>
                        <a:rPr lang="es-CO" altLang="zh-TW" sz="800" kern="1200" dirty="0">
                          <a:solidFill>
                            <a:schemeClr val="tx1"/>
                          </a:solidFill>
                          <a:latin typeface="+mj-lt"/>
                          <a:ea typeface="DFKai-SB" panose="03000509000000000000"/>
                          <a:cs typeface="+mn-cs"/>
                          <a:sym typeface="Arial"/>
                        </a:rPr>
                        <a:t> </a:t>
                      </a:r>
                      <a:r>
                        <a:rPr lang="es-CO" altLang="zh-TW" sz="800" kern="1200" dirty="0" err="1">
                          <a:solidFill>
                            <a:schemeClr val="tx1"/>
                          </a:solidFill>
                          <a:latin typeface="+mj-lt"/>
                          <a:ea typeface="DFKai-SB" panose="03000509000000000000"/>
                          <a:cs typeface="+mn-cs"/>
                          <a:sym typeface="Arial"/>
                        </a:rPr>
                        <a:t>have</a:t>
                      </a:r>
                      <a:r>
                        <a:rPr lang="es-CO" altLang="zh-TW" sz="800" kern="1200" dirty="0">
                          <a:solidFill>
                            <a:schemeClr val="tx1"/>
                          </a:solidFill>
                          <a:latin typeface="+mj-lt"/>
                          <a:ea typeface="DFKai-SB" panose="03000509000000000000"/>
                          <a:cs typeface="+mn-cs"/>
                          <a:sym typeface="Arial"/>
                        </a:rPr>
                        <a:t> a </a:t>
                      </a:r>
                      <a:r>
                        <a:rPr lang="es-CO" altLang="zh-TW" sz="800" kern="1200" dirty="0" err="1">
                          <a:solidFill>
                            <a:schemeClr val="tx1"/>
                          </a:solidFill>
                          <a:latin typeface="+mj-lt"/>
                          <a:ea typeface="DFKai-SB" panose="03000509000000000000"/>
                          <a:cs typeface="+mn-cs"/>
                          <a:sym typeface="Arial"/>
                        </a:rPr>
                        <a:t>stable</a:t>
                      </a:r>
                      <a:r>
                        <a:rPr lang="es-CO" altLang="zh-TW" sz="800" kern="1200" dirty="0">
                          <a:solidFill>
                            <a:schemeClr val="tx1"/>
                          </a:solidFill>
                          <a:latin typeface="+mj-lt"/>
                          <a:ea typeface="DFKai-SB" panose="03000509000000000000"/>
                          <a:cs typeface="+mn-cs"/>
                          <a:sym typeface="Arial"/>
                        </a:rPr>
                        <a:t> </a:t>
                      </a:r>
                      <a:r>
                        <a:rPr lang="es-CO" altLang="zh-TW" sz="800" kern="1200" dirty="0" err="1">
                          <a:solidFill>
                            <a:schemeClr val="tx1"/>
                          </a:solidFill>
                          <a:latin typeface="+mj-lt"/>
                          <a:ea typeface="DFKai-SB" panose="03000509000000000000"/>
                          <a:cs typeface="+mn-cs"/>
                          <a:sym typeface="Arial"/>
                        </a:rPr>
                        <a:t>schedule</a:t>
                      </a:r>
                      <a:r>
                        <a:rPr lang="es-CO" altLang="zh-TW" sz="800" kern="1200" dirty="0">
                          <a:solidFill>
                            <a:schemeClr val="tx1"/>
                          </a:solidFill>
                          <a:latin typeface="+mj-lt"/>
                          <a:ea typeface="DFKai-SB" panose="03000509000000000000"/>
                          <a:cs typeface="+mn-cs"/>
                          <a:sym typeface="Arial"/>
                        </a:rPr>
                        <a:t> and </a:t>
                      </a:r>
                      <a:r>
                        <a:rPr lang="es-CO" altLang="zh-TW" sz="800" kern="1200" dirty="0" err="1">
                          <a:solidFill>
                            <a:schemeClr val="tx1"/>
                          </a:solidFill>
                          <a:latin typeface="+mj-lt"/>
                          <a:ea typeface="DFKai-SB" panose="03000509000000000000"/>
                          <a:cs typeface="+mn-cs"/>
                          <a:sym typeface="Arial"/>
                        </a:rPr>
                        <a:t>evacuate</a:t>
                      </a:r>
                      <a:r>
                        <a:rPr lang="es-CO" altLang="zh-TW" sz="800" kern="1200" dirty="0">
                          <a:solidFill>
                            <a:schemeClr val="tx1"/>
                          </a:solidFill>
                          <a:latin typeface="+mj-lt"/>
                          <a:ea typeface="DFKai-SB" panose="03000509000000000000"/>
                          <a:cs typeface="+mn-cs"/>
                          <a:sym typeface="Arial"/>
                        </a:rPr>
                        <a:t> </a:t>
                      </a:r>
                      <a:r>
                        <a:rPr lang="es-CO" altLang="zh-TW" sz="800" kern="1200" dirty="0" err="1">
                          <a:solidFill>
                            <a:schemeClr val="tx1"/>
                          </a:solidFill>
                          <a:latin typeface="+mj-lt"/>
                          <a:ea typeface="DFKai-SB" panose="03000509000000000000"/>
                          <a:cs typeface="+mn-cs"/>
                          <a:sym typeface="Arial"/>
                        </a:rPr>
                        <a:t>empties</a:t>
                      </a:r>
                      <a:r>
                        <a:rPr lang="es-CO" altLang="zh-TW" sz="800" kern="1200" dirty="0">
                          <a:solidFill>
                            <a:schemeClr val="tx1"/>
                          </a:solidFill>
                          <a:latin typeface="+mj-lt"/>
                          <a:ea typeface="DFKai-SB" panose="03000509000000000000"/>
                          <a:cs typeface="+mn-cs"/>
                          <a:sym typeface="Arial"/>
                        </a:rPr>
                        <a:t>.</a:t>
                      </a:r>
                    </a:p>
                    <a:p>
                      <a:pPr marL="408600" marR="0" indent="-228600" algn="l" rtl="0" fontAlgn="ctr">
                        <a:lnSpc>
                          <a:spcPct val="100000"/>
                        </a:lnSpc>
                        <a:spcBef>
                          <a:spcPts val="600"/>
                        </a:spcBef>
                        <a:spcAft>
                          <a:spcPts val="600"/>
                        </a:spcAft>
                        <a:buClr>
                          <a:srgbClr val="000000"/>
                        </a:buClr>
                        <a:buFont typeface="+mj-lt"/>
                        <a:buAutoNum type="arabicPeriod"/>
                      </a:pPr>
                      <a:r>
                        <a:rPr lang="en-US" sz="800" kern="1200" dirty="0">
                          <a:solidFill>
                            <a:schemeClr val="tx1"/>
                          </a:solidFill>
                          <a:latin typeface="+mj-lt"/>
                          <a:ea typeface="DFKai-SB" panose="03000509000000000000"/>
                          <a:cs typeface="+mn-cs"/>
                        </a:rPr>
                        <a:t>COBQL free pool is increasing to 450 Teus (+13%)</a:t>
                      </a:r>
                      <a:endParaRPr lang="es-CO" altLang="zh-TW" sz="800" kern="1200" dirty="0">
                        <a:solidFill>
                          <a:schemeClr val="tx1"/>
                        </a:solidFill>
                        <a:latin typeface="+mj-lt"/>
                        <a:ea typeface="DFKai-SB" panose="03000509000000000000"/>
                        <a:cs typeface="+mn-cs"/>
                      </a:endParaRPr>
                    </a:p>
                  </a:txBody>
                  <a:tcPr marL="7038" marR="7038" marT="7038"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0050">
                <a:tc vMerge="1">
                  <a:txBody>
                    <a:bodyPr/>
                    <a:lstStyle/>
                    <a:p>
                      <a:endParaRPr lang="en-US"/>
                    </a:p>
                  </a:txBody>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Arial"/>
                          <a:cs typeface="Arial"/>
                          <a:sym typeface="Arial"/>
                        </a:rPr>
                        <a:t>Lift on/off</a:t>
                      </a:r>
                      <a:endParaRPr sz="800" dirty="0">
                        <a:latin typeface="+mj-lt"/>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b"/>
                      <a:r>
                        <a:rPr lang="en-US" sz="800" kern="1200" dirty="0">
                          <a:solidFill>
                            <a:schemeClr val="tx1"/>
                          </a:solidFill>
                          <a:latin typeface="+mj-lt"/>
                          <a:ea typeface="DFKai-SB" panose="03000509000000000000"/>
                          <a:cs typeface="+mn-cs"/>
                        </a:rPr>
                        <a:t>$19.275</a:t>
                      </a: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800" kern="1200" dirty="0">
                          <a:solidFill>
                            <a:schemeClr val="tx1"/>
                          </a:solidFill>
                          <a:latin typeface="+mj-lt"/>
                          <a:ea typeface="DFKai-SB" panose="03000509000000000000"/>
                          <a:cs typeface="+mn-cs"/>
                        </a:rPr>
                        <a:t>$1.810</a:t>
                      </a: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800" kern="1200" dirty="0">
                          <a:solidFill>
                            <a:schemeClr val="tx1"/>
                          </a:solidFill>
                          <a:latin typeface="+mj-lt"/>
                          <a:ea typeface="DFKai-SB" panose="03000509000000000000"/>
                          <a:cs typeface="+mn-cs"/>
                        </a:rPr>
                        <a:t>-$17.465</a:t>
                      </a:r>
                    </a:p>
                  </a:txBody>
                  <a:tcPr marL="6350" marR="6350" marT="63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indent="0" algn="l" fontAlgn="ctr">
                        <a:spcBef>
                          <a:spcPts val="600"/>
                        </a:spcBef>
                        <a:spcAft>
                          <a:spcPts val="600"/>
                        </a:spcAft>
                        <a:buNone/>
                      </a:pPr>
                      <a:r>
                        <a:rPr lang="es-CO" altLang="zh-TW" sz="800" kern="1200" dirty="0" err="1">
                          <a:solidFill>
                            <a:schemeClr val="tx1"/>
                          </a:solidFill>
                          <a:latin typeface="+mj-lt"/>
                          <a:ea typeface="DFKai-SB" panose="03000509000000000000"/>
                          <a:cs typeface="+mn-cs"/>
                        </a:rPr>
                        <a:t>Keep</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ask</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vendor</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to</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decrease</a:t>
                      </a:r>
                      <a:r>
                        <a:rPr lang="es-CO" altLang="zh-TW" sz="800" kern="1200" dirty="0">
                          <a:solidFill>
                            <a:schemeClr val="tx1"/>
                          </a:solidFill>
                          <a:latin typeface="+mj-lt"/>
                          <a:ea typeface="DFKai-SB" panose="03000509000000000000"/>
                          <a:cs typeface="+mn-cs"/>
                        </a:rPr>
                        <a:t>/</a:t>
                      </a:r>
                      <a:r>
                        <a:rPr lang="es-CO" altLang="zh-TW" sz="800" kern="1200" dirty="0" err="1">
                          <a:solidFill>
                            <a:schemeClr val="tx1"/>
                          </a:solidFill>
                          <a:latin typeface="+mj-lt"/>
                          <a:ea typeface="DFKai-SB" panose="03000509000000000000"/>
                          <a:cs typeface="+mn-cs"/>
                        </a:rPr>
                        <a:t>forzen</a:t>
                      </a:r>
                      <a:r>
                        <a:rPr lang="es-CO" altLang="zh-TW" sz="800" kern="1200" dirty="0">
                          <a:solidFill>
                            <a:schemeClr val="tx1"/>
                          </a:solidFill>
                          <a:latin typeface="+mj-lt"/>
                          <a:ea typeface="DFKai-SB" panose="03000509000000000000"/>
                          <a:cs typeface="+mn-cs"/>
                        </a:rPr>
                        <a:t> LOLO </a:t>
                      </a:r>
                      <a:r>
                        <a:rPr lang="es-CO" altLang="zh-TW" sz="800" kern="1200" dirty="0" err="1">
                          <a:solidFill>
                            <a:schemeClr val="tx1"/>
                          </a:solidFill>
                          <a:latin typeface="+mj-lt"/>
                          <a:ea typeface="DFKai-SB" panose="03000509000000000000"/>
                          <a:cs typeface="+mn-cs"/>
                        </a:rPr>
                        <a:t>tariff</a:t>
                      </a:r>
                      <a:r>
                        <a:rPr lang="es-CO" altLang="zh-TW" sz="800" kern="1200" dirty="0">
                          <a:solidFill>
                            <a:schemeClr val="tx1"/>
                          </a:solidFill>
                          <a:latin typeface="+mj-lt"/>
                          <a:ea typeface="DFKai-SB" panose="03000509000000000000"/>
                          <a:cs typeface="+mn-cs"/>
                        </a:rPr>
                        <a:t>.</a:t>
                      </a:r>
                      <a:endParaRPr lang="zh-TW" altLang="en-US" sz="800" kern="1200" dirty="0">
                        <a:solidFill>
                          <a:schemeClr val="tx1"/>
                        </a:solidFill>
                        <a:latin typeface="+mj-lt"/>
                        <a:ea typeface="DFKai-SB" panose="03000509000000000000"/>
                        <a:cs typeface="+mn-cs"/>
                      </a:endParaRPr>
                    </a:p>
                  </a:txBody>
                  <a:tcPr marL="7038" marR="7038" marT="7038"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2650">
                <a:tc vMerge="1">
                  <a:txBody>
                    <a:bodyPr/>
                    <a:lstStyle/>
                    <a:p>
                      <a:endParaRPr lang="en-US"/>
                    </a:p>
                  </a:txBody>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Arial"/>
                          <a:cs typeface="Arial"/>
                          <a:sym typeface="Arial"/>
                        </a:rPr>
                        <a:t>Reposition</a:t>
                      </a:r>
                      <a:endParaRPr sz="800" dirty="0">
                        <a:latin typeface="+mj-lt"/>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b"/>
                      <a:r>
                        <a:rPr lang="en-US" sz="800" kern="1200" dirty="0">
                          <a:solidFill>
                            <a:schemeClr val="tx1"/>
                          </a:solidFill>
                          <a:latin typeface="+mj-lt"/>
                          <a:ea typeface="DFKai-SB" panose="03000509000000000000"/>
                          <a:cs typeface="+mn-cs"/>
                        </a:rPr>
                        <a:t>$166.659</a:t>
                      </a: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800" kern="1200" dirty="0">
                          <a:solidFill>
                            <a:schemeClr val="tx1"/>
                          </a:solidFill>
                          <a:latin typeface="+mj-lt"/>
                          <a:ea typeface="DFKai-SB" panose="03000509000000000000"/>
                          <a:cs typeface="+mn-cs"/>
                        </a:rPr>
                        <a:t>$9.268</a:t>
                      </a: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800" kern="1200" dirty="0">
                          <a:solidFill>
                            <a:schemeClr val="tx1"/>
                          </a:solidFill>
                          <a:latin typeface="+mj-lt"/>
                          <a:ea typeface="DFKai-SB" panose="03000509000000000000"/>
                          <a:cs typeface="+mn-cs"/>
                        </a:rPr>
                        <a:t>-$157.391</a:t>
                      </a:r>
                    </a:p>
                  </a:txBody>
                  <a:tcPr marL="6350" marR="6350" marT="63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408600" indent="-228600" algn="l" fontAlgn="ctr">
                        <a:spcBef>
                          <a:spcPts val="600"/>
                        </a:spcBef>
                        <a:spcAft>
                          <a:spcPts val="600"/>
                        </a:spcAft>
                        <a:buAutoNum type="arabicPeriod"/>
                      </a:pPr>
                      <a:r>
                        <a:rPr lang="es-CO" altLang="zh-TW" sz="800" kern="1200" dirty="0" err="1">
                          <a:solidFill>
                            <a:schemeClr val="tx1"/>
                          </a:solidFill>
                          <a:latin typeface="+mj-lt"/>
                          <a:ea typeface="DFKai-SB" panose="03000509000000000000"/>
                          <a:cs typeface="+mn-cs"/>
                        </a:rPr>
                        <a:t>Keep</a:t>
                      </a:r>
                      <a:r>
                        <a:rPr lang="es-CO" altLang="zh-TW" sz="800" kern="1200" dirty="0">
                          <a:solidFill>
                            <a:schemeClr val="tx1"/>
                          </a:solidFill>
                          <a:latin typeface="+mj-lt"/>
                          <a:ea typeface="DFKai-SB" panose="03000509000000000000"/>
                          <a:cs typeface="+mn-cs"/>
                        </a:rPr>
                        <a:t> COBQL </a:t>
                      </a:r>
                      <a:r>
                        <a:rPr lang="es-CO" altLang="zh-TW" sz="800" kern="1200" dirty="0" err="1">
                          <a:solidFill>
                            <a:schemeClr val="tx1"/>
                          </a:solidFill>
                          <a:latin typeface="+mj-lt"/>
                          <a:ea typeface="DFKai-SB" panose="03000509000000000000"/>
                          <a:cs typeface="+mn-cs"/>
                        </a:rPr>
                        <a:t>inventory</a:t>
                      </a:r>
                      <a:r>
                        <a:rPr lang="es-CO" altLang="zh-TW" sz="800" kern="1200" dirty="0">
                          <a:solidFill>
                            <a:schemeClr val="tx1"/>
                          </a:solidFill>
                          <a:latin typeface="+mj-lt"/>
                          <a:ea typeface="DFKai-SB" panose="03000509000000000000"/>
                          <a:cs typeface="+mn-cs"/>
                        </a:rPr>
                        <a:t> control </a:t>
                      </a:r>
                      <a:r>
                        <a:rPr lang="es-CO" altLang="zh-TW" sz="800" kern="1200" dirty="0" err="1">
                          <a:solidFill>
                            <a:schemeClr val="tx1"/>
                          </a:solidFill>
                          <a:latin typeface="+mj-lt"/>
                          <a:ea typeface="DFKai-SB" panose="03000509000000000000"/>
                          <a:cs typeface="+mn-cs"/>
                        </a:rPr>
                        <a:t>with</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schedule</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stability</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to</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avoid</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shunting</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cost</a:t>
                      </a:r>
                      <a:r>
                        <a:rPr lang="es-CO" altLang="zh-TW" sz="800" kern="1200" dirty="0">
                          <a:solidFill>
                            <a:schemeClr val="tx1"/>
                          </a:solidFill>
                          <a:latin typeface="+mj-lt"/>
                          <a:ea typeface="DFKai-SB" panose="03000509000000000000"/>
                          <a:cs typeface="+mn-cs"/>
                        </a:rPr>
                        <a:t>. </a:t>
                      </a:r>
                    </a:p>
                    <a:p>
                      <a:pPr marL="408600" indent="-228600" algn="l" fontAlgn="ctr">
                        <a:spcBef>
                          <a:spcPts val="600"/>
                        </a:spcBef>
                        <a:spcAft>
                          <a:spcPts val="600"/>
                        </a:spcAft>
                        <a:buAutoNum type="arabicPeriod"/>
                      </a:pPr>
                      <a:r>
                        <a:rPr lang="es-CO" altLang="zh-TW" sz="800" kern="1200" dirty="0" err="1">
                          <a:solidFill>
                            <a:schemeClr val="tx1"/>
                          </a:solidFill>
                          <a:latin typeface="+mj-lt"/>
                          <a:ea typeface="DFKai-SB" panose="03000509000000000000"/>
                          <a:cs typeface="+mn-cs"/>
                        </a:rPr>
                        <a:t>Keep</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maintian</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good</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relationship</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with</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vendor</a:t>
                      </a:r>
                      <a:r>
                        <a:rPr lang="es-CO" altLang="zh-TW" sz="800" kern="1200" dirty="0">
                          <a:solidFill>
                            <a:schemeClr val="tx1"/>
                          </a:solidFill>
                          <a:latin typeface="+mj-lt"/>
                          <a:ea typeface="DFKai-SB" panose="03000509000000000000"/>
                          <a:cs typeface="+mn-cs"/>
                        </a:rPr>
                        <a:t> and </a:t>
                      </a:r>
                      <a:r>
                        <a:rPr lang="es-CO" altLang="zh-TW" sz="800" kern="1200" dirty="0" err="1">
                          <a:solidFill>
                            <a:schemeClr val="tx1"/>
                          </a:solidFill>
                          <a:latin typeface="+mj-lt"/>
                          <a:ea typeface="DFKai-SB" panose="03000509000000000000"/>
                          <a:cs typeface="+mn-cs"/>
                        </a:rPr>
                        <a:t>seek</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for</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good</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rate</a:t>
                      </a:r>
                      <a:r>
                        <a:rPr lang="es-CO" altLang="zh-TW" sz="800" kern="1200" dirty="0">
                          <a:solidFill>
                            <a:schemeClr val="tx1"/>
                          </a:solidFill>
                          <a:latin typeface="+mj-lt"/>
                          <a:ea typeface="DFKai-SB" panose="03000509000000000000"/>
                          <a:cs typeface="+mn-cs"/>
                        </a:rPr>
                        <a:t>.</a:t>
                      </a:r>
                      <a:endParaRPr lang="zh-TW" altLang="en-US" sz="800" kern="1200" dirty="0">
                        <a:solidFill>
                          <a:schemeClr val="tx1"/>
                        </a:solidFill>
                        <a:latin typeface="+mj-lt"/>
                        <a:ea typeface="DFKai-SB" panose="03000509000000000000"/>
                        <a:cs typeface="+mn-cs"/>
                      </a:endParaRPr>
                    </a:p>
                  </a:txBody>
                  <a:tcPr marL="7038" marR="7038" marT="7038"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42650">
                <a:tc vMerge="1">
                  <a:txBody>
                    <a:bodyPr/>
                    <a:lstStyle/>
                    <a:p>
                      <a:endParaRPr lang="en-US"/>
                    </a:p>
                  </a:txBody>
                  <a:tcPr/>
                </a:tc>
                <a:tc>
                  <a:txBody>
                    <a:bodyPr/>
                    <a:lstStyle/>
                    <a:p>
                      <a:pPr marL="0" lvl="0" indent="0" algn="ctr" rtl="0">
                        <a:spcBef>
                          <a:spcPts val="0"/>
                        </a:spcBef>
                        <a:spcAft>
                          <a:spcPts val="0"/>
                        </a:spcAft>
                        <a:buNone/>
                      </a:pPr>
                      <a:r>
                        <a:rPr lang="en-US" sz="800" b="0" i="0" u="none" strike="noStrike">
                          <a:solidFill>
                            <a:schemeClr val="dk1"/>
                          </a:solidFill>
                          <a:latin typeface="+mj-lt"/>
                          <a:ea typeface="Arial"/>
                          <a:cs typeface="Arial"/>
                          <a:sym typeface="Arial"/>
                        </a:rPr>
                        <a:t>M &amp; R</a:t>
                      </a:r>
                      <a:endParaRPr sz="800">
                        <a:latin typeface="+mj-lt"/>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b"/>
                      <a:r>
                        <a:rPr lang="en-US" sz="800" kern="1200" dirty="0">
                          <a:solidFill>
                            <a:schemeClr val="tx1"/>
                          </a:solidFill>
                          <a:latin typeface="+mj-lt"/>
                          <a:ea typeface="DFKai-SB" panose="03000509000000000000"/>
                          <a:cs typeface="+mn-cs"/>
                        </a:rPr>
                        <a:t>$279</a:t>
                      </a: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b"/>
                      <a:r>
                        <a:rPr lang="en-US" sz="800" kern="1200" dirty="0">
                          <a:solidFill>
                            <a:schemeClr val="tx1"/>
                          </a:solidFill>
                          <a:latin typeface="+mj-lt"/>
                          <a:ea typeface="DFKai-SB" panose="03000509000000000000"/>
                          <a:cs typeface="+mn-cs"/>
                        </a:rPr>
                        <a:t>$227</a:t>
                      </a: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800" kern="1200" dirty="0">
                          <a:solidFill>
                            <a:schemeClr val="tx1"/>
                          </a:solidFill>
                          <a:latin typeface="+mj-lt"/>
                          <a:ea typeface="DFKai-SB" panose="03000509000000000000"/>
                          <a:cs typeface="+mn-cs"/>
                        </a:rPr>
                        <a:t>-$52</a:t>
                      </a: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altLang="zh-TW" sz="800" kern="1200" dirty="0" err="1">
                          <a:solidFill>
                            <a:schemeClr val="tx1"/>
                          </a:solidFill>
                          <a:latin typeface="+mj-lt"/>
                          <a:ea typeface="DFKai-SB" panose="03000509000000000000"/>
                          <a:cs typeface="+mn-cs"/>
                        </a:rPr>
                        <a:t>Only</a:t>
                      </a:r>
                      <a:r>
                        <a:rPr lang="zh-TW" altLang="es-CO"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emergency</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repair</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when</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necessary</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for</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loading</a:t>
                      </a:r>
                      <a:r>
                        <a:rPr lang="es-CO" altLang="zh-TW" sz="800" kern="1200" dirty="0">
                          <a:solidFill>
                            <a:schemeClr val="tx1"/>
                          </a:solidFill>
                          <a:latin typeface="+mj-lt"/>
                          <a:ea typeface="DFKai-SB" panose="03000509000000000000"/>
                          <a:cs typeface="+mn-cs"/>
                        </a:rPr>
                        <a:t>. </a:t>
                      </a:r>
                      <a:endParaRPr lang="zh-TW" altLang="en-US" sz="800" kern="1200" dirty="0">
                        <a:solidFill>
                          <a:schemeClr val="tx1"/>
                        </a:solidFill>
                        <a:latin typeface="+mj-lt"/>
                        <a:ea typeface="DFKai-SB" panose="03000509000000000000"/>
                        <a:cs typeface="+mn-cs"/>
                      </a:endParaRPr>
                    </a:p>
                  </a:txBody>
                  <a:tcPr marL="7050" marR="7050" marT="705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42650">
                <a:tc rowSpan="3">
                  <a:txBody>
                    <a:bodyPr/>
                    <a:lstStyle/>
                    <a:p>
                      <a:pPr marL="0" lvl="0" indent="0" algn="ctr" rtl="0">
                        <a:spcBef>
                          <a:spcPts val="0"/>
                        </a:spcBef>
                        <a:spcAft>
                          <a:spcPts val="0"/>
                        </a:spcAft>
                        <a:buNone/>
                      </a:pPr>
                      <a:r>
                        <a:rPr lang="en-US" sz="1200" b="0" u="none" strike="noStrike">
                          <a:latin typeface="Candara" panose="020E0502030303020204" pitchFamily="34" charset="0"/>
                        </a:rPr>
                        <a:t>IMD KPI</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800" b="0" i="0" u="none" strike="noStrike" dirty="0">
                          <a:solidFill>
                            <a:srgbClr val="000000"/>
                          </a:solidFill>
                          <a:latin typeface="+mj-lt"/>
                          <a:ea typeface="Arial"/>
                          <a:cs typeface="Arial"/>
                          <a:sym typeface="Arial"/>
                        </a:rPr>
                        <a:t>Cost Saving Project</a:t>
                      </a:r>
                      <a:endParaRPr sz="800" b="0" i="0" u="none" strike="noStrike" dirty="0">
                        <a:solidFill>
                          <a:srgbClr val="000000"/>
                        </a:solidFill>
                        <a:latin typeface="+mj-lt"/>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ltLang="zh-TW" sz="800" kern="1200" dirty="0">
                          <a:solidFill>
                            <a:schemeClr val="tx1"/>
                          </a:solidFill>
                          <a:latin typeface="+mj-lt"/>
                          <a:ea typeface="DFKai-SB" panose="03000509000000000000"/>
                          <a:cs typeface="+mn-cs"/>
                        </a:rPr>
                        <a:t>NIL</a:t>
                      </a:r>
                      <a:endParaRPr sz="800" kern="1200" dirty="0">
                        <a:solidFill>
                          <a:schemeClr val="tx1"/>
                        </a:solidFill>
                        <a:latin typeface="+mj-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800" kern="1200" dirty="0">
                          <a:solidFill>
                            <a:schemeClr val="tx1"/>
                          </a:solidFill>
                          <a:latin typeface="+mj-lt"/>
                          <a:ea typeface="DFKai-SB" panose="03000509000000000000"/>
                          <a:cs typeface="+mn-cs"/>
                        </a:rPr>
                        <a:t>NIL</a:t>
                      </a:r>
                      <a:endParaRPr lang="en-US" sz="800" kern="1200" dirty="0">
                        <a:solidFill>
                          <a:schemeClr val="tx1"/>
                        </a:solidFill>
                        <a:latin typeface="+mj-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800" kern="1200" dirty="0">
                          <a:solidFill>
                            <a:schemeClr val="tx1"/>
                          </a:solidFill>
                          <a:latin typeface="+mj-lt"/>
                          <a:ea typeface="DFKai-SB" panose="03000509000000000000"/>
                          <a:cs typeface="+mn-cs"/>
                        </a:rPr>
                        <a:t>NIL</a:t>
                      </a:r>
                      <a:endParaRPr lang="en-US" sz="800" kern="1200" dirty="0">
                        <a:solidFill>
                          <a:schemeClr val="tx1"/>
                        </a:solidFill>
                        <a:latin typeface="+mj-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lvl="0" indent="0" algn="l" rtl="0">
                        <a:spcBef>
                          <a:spcPts val="0"/>
                        </a:spcBef>
                        <a:spcAft>
                          <a:spcPts val="0"/>
                        </a:spcAft>
                        <a:buNone/>
                      </a:pPr>
                      <a:r>
                        <a:rPr lang="en-US" sz="800" kern="1200" dirty="0">
                          <a:solidFill>
                            <a:schemeClr val="tx1"/>
                          </a:solidFill>
                          <a:latin typeface="+mj-lt"/>
                          <a:ea typeface="DFKai-SB" panose="03000509000000000000"/>
                          <a:cs typeface="+mn-cs"/>
                        </a:rPr>
                        <a:t>　-</a:t>
                      </a:r>
                      <a:endParaRPr sz="800" kern="1200" dirty="0">
                        <a:solidFill>
                          <a:schemeClr val="tx1"/>
                        </a:solidFill>
                        <a:latin typeface="+mj-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42650">
                <a:tc vMerge="1">
                  <a:txBody>
                    <a:bodyPr/>
                    <a:lstStyle/>
                    <a:p>
                      <a:endParaRPr lang="en-US"/>
                    </a:p>
                  </a:txBody>
                  <a:tcPr/>
                </a:tc>
                <a:tc>
                  <a:txBody>
                    <a:bodyPr/>
                    <a:lstStyle/>
                    <a:p>
                      <a:pPr marL="0" lvl="0" indent="0" algn="ctr" rtl="0">
                        <a:spcBef>
                          <a:spcPts val="0"/>
                        </a:spcBef>
                        <a:spcAft>
                          <a:spcPts val="0"/>
                        </a:spcAft>
                        <a:buNone/>
                      </a:pPr>
                      <a:r>
                        <a:rPr lang="en-US" sz="800" b="0" i="0" u="none" strike="noStrike" dirty="0">
                          <a:solidFill>
                            <a:srgbClr val="000000"/>
                          </a:solidFill>
                          <a:latin typeface="+mj-lt"/>
                          <a:ea typeface="Arial"/>
                          <a:cs typeface="Arial"/>
                          <a:sym typeface="Arial"/>
                        </a:rPr>
                        <a:t>90% Onboard </a:t>
                      </a:r>
                      <a:endParaRPr sz="800" dirty="0">
                        <a:latin typeface="+mj-lt"/>
                      </a:endParaRPr>
                    </a:p>
                    <a:p>
                      <a:pPr marL="0" lvl="0" indent="0" algn="ctr" rtl="0">
                        <a:spcBef>
                          <a:spcPts val="0"/>
                        </a:spcBef>
                        <a:spcAft>
                          <a:spcPts val="0"/>
                        </a:spcAft>
                        <a:buNone/>
                      </a:pPr>
                      <a:r>
                        <a:rPr lang="en-US" sz="800" b="0" i="0" u="none" strike="noStrike" dirty="0">
                          <a:solidFill>
                            <a:srgbClr val="000000"/>
                          </a:solidFill>
                          <a:latin typeface="+mj-lt"/>
                          <a:ea typeface="Arial"/>
                          <a:cs typeface="Arial"/>
                          <a:sym typeface="Arial"/>
                        </a:rPr>
                        <a:t>within 7 Days</a:t>
                      </a:r>
                      <a:endParaRPr sz="800" dirty="0">
                        <a:latin typeface="+mj-lt"/>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ltLang="zh-TW" sz="800" kern="1200" dirty="0">
                          <a:solidFill>
                            <a:schemeClr val="tx1"/>
                          </a:solidFill>
                          <a:latin typeface="+mj-lt"/>
                          <a:ea typeface="DFKai-SB" panose="03000509000000000000"/>
                          <a:cs typeface="+mn-cs"/>
                        </a:rPr>
                        <a:t>67%</a:t>
                      </a:r>
                      <a:endParaRPr sz="800" kern="1200" dirty="0">
                        <a:solidFill>
                          <a:schemeClr val="tx1"/>
                        </a:solidFill>
                        <a:latin typeface="+mj-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r>
                        <a:rPr lang="es-ES" sz="800" kern="1200" dirty="0">
                          <a:solidFill>
                            <a:schemeClr val="tx1"/>
                          </a:solidFill>
                          <a:latin typeface="+mj-lt"/>
                          <a:ea typeface="DFKai-SB" panose="03000509000000000000"/>
                          <a:cs typeface="+mn-cs"/>
                          <a:sym typeface="Arial"/>
                        </a:rPr>
                        <a:t>61%</a:t>
                      </a:r>
                      <a:endParaRPr sz="800" kern="1200" dirty="0">
                        <a:solidFill>
                          <a:schemeClr val="tx1"/>
                        </a:solidFill>
                        <a:latin typeface="+mj-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r>
                        <a:rPr lang="en-US" altLang="zh-TW" sz="800" kern="1200" dirty="0">
                          <a:solidFill>
                            <a:schemeClr val="tx1"/>
                          </a:solidFill>
                          <a:latin typeface="+mj-lt"/>
                          <a:ea typeface="DFKai-SB" panose="03000509000000000000"/>
                          <a:cs typeface="+mn-cs"/>
                        </a:rPr>
                        <a:t>+6%</a:t>
                      </a:r>
                      <a:endParaRPr sz="800" kern="1200" dirty="0">
                        <a:solidFill>
                          <a:schemeClr val="tx1"/>
                        </a:solidFill>
                        <a:latin typeface="+mj-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408600" indent="-228600" algn="l" fontAlgn="ctr">
                        <a:spcBef>
                          <a:spcPts val="600"/>
                        </a:spcBef>
                        <a:spcAft>
                          <a:spcPts val="600"/>
                        </a:spcAft>
                        <a:buFont typeface="+mj-lt"/>
                        <a:buAutoNum type="arabicPeriod"/>
                      </a:pPr>
                      <a:r>
                        <a:rPr lang="es-CO" altLang="zh-TW" sz="800" kern="1200" dirty="0">
                          <a:solidFill>
                            <a:schemeClr val="tx1"/>
                          </a:solidFill>
                          <a:latin typeface="+mj-lt"/>
                          <a:ea typeface="DFKai-SB" panose="03000509000000000000"/>
                          <a:cs typeface="+mn-cs"/>
                        </a:rPr>
                        <a:t>Performance </a:t>
                      </a:r>
                      <a:r>
                        <a:rPr lang="es-CO" altLang="zh-TW" sz="800" kern="1200" dirty="0" err="1">
                          <a:solidFill>
                            <a:schemeClr val="tx1"/>
                          </a:solidFill>
                          <a:latin typeface="+mj-lt"/>
                          <a:ea typeface="DFKai-SB" panose="03000509000000000000"/>
                          <a:cs typeface="+mn-cs"/>
                        </a:rPr>
                        <a:t>was</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affected</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due</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to</a:t>
                      </a:r>
                      <a:r>
                        <a:rPr lang="es-CO" altLang="zh-TW" sz="800" kern="1200" dirty="0">
                          <a:solidFill>
                            <a:schemeClr val="tx1"/>
                          </a:solidFill>
                          <a:latin typeface="+mj-lt"/>
                          <a:ea typeface="DFKai-SB" panose="03000509000000000000"/>
                          <a:cs typeface="+mn-cs"/>
                        </a:rPr>
                        <a:t> WSA4 </a:t>
                      </a:r>
                      <a:r>
                        <a:rPr lang="es-CO" altLang="zh-TW" sz="800" kern="1200" dirty="0" err="1">
                          <a:solidFill>
                            <a:schemeClr val="tx1"/>
                          </a:solidFill>
                          <a:latin typeface="+mj-lt"/>
                          <a:ea typeface="DFKai-SB" panose="03000509000000000000"/>
                          <a:cs typeface="+mn-cs"/>
                        </a:rPr>
                        <a:t>vessel</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schedule</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is</a:t>
                      </a:r>
                      <a:r>
                        <a:rPr lang="es-CO" altLang="zh-TW" sz="800" kern="1200" dirty="0">
                          <a:solidFill>
                            <a:schemeClr val="tx1"/>
                          </a:solidFill>
                          <a:latin typeface="+mj-lt"/>
                          <a:ea typeface="DFKai-SB" panose="03000509000000000000"/>
                          <a:cs typeface="+mn-cs"/>
                        </a:rPr>
                        <a:t> </a:t>
                      </a:r>
                      <a:r>
                        <a:rPr lang="en-US" altLang="zh-TW" sz="800" kern="1200" dirty="0">
                          <a:solidFill>
                            <a:schemeClr val="tx1"/>
                          </a:solidFill>
                          <a:latin typeface="+mj-lt"/>
                          <a:ea typeface="DFKai-SB" panose="03000509000000000000"/>
                          <a:cs typeface="+mn-cs"/>
                        </a:rPr>
                        <a:t>un</a:t>
                      </a:r>
                      <a:r>
                        <a:rPr lang="es-CO" altLang="zh-TW" sz="800" kern="1200" dirty="0" err="1">
                          <a:solidFill>
                            <a:schemeClr val="tx1"/>
                          </a:solidFill>
                          <a:latin typeface="+mj-lt"/>
                          <a:ea typeface="DFKai-SB" panose="03000509000000000000"/>
                          <a:cs typeface="+mn-cs"/>
                        </a:rPr>
                        <a:t>stable</a:t>
                      </a:r>
                      <a:r>
                        <a:rPr lang="es-CO" altLang="zh-TW" sz="800" kern="1200" dirty="0">
                          <a:solidFill>
                            <a:schemeClr val="tx1"/>
                          </a:solidFill>
                          <a:latin typeface="+mj-lt"/>
                          <a:ea typeface="DFKai-SB" panose="03000509000000000000"/>
                          <a:cs typeface="+mn-cs"/>
                        </a:rPr>
                        <a:t>.</a:t>
                      </a:r>
                    </a:p>
                    <a:p>
                      <a:pPr marL="408600" indent="-228600" algn="l" fontAlgn="ctr">
                        <a:spcBef>
                          <a:spcPts val="600"/>
                        </a:spcBef>
                        <a:spcAft>
                          <a:spcPts val="600"/>
                        </a:spcAft>
                        <a:buFont typeface="+mj-lt"/>
                        <a:buAutoNum type="arabicPeriod"/>
                      </a:pPr>
                      <a:r>
                        <a:rPr lang="es-CO" altLang="zh-TW" sz="800" kern="1200" dirty="0">
                          <a:solidFill>
                            <a:schemeClr val="tx1"/>
                          </a:solidFill>
                          <a:latin typeface="+mj-lt"/>
                          <a:ea typeface="DFKai-SB" panose="03000509000000000000"/>
                          <a:cs typeface="+mn-cs"/>
                        </a:rPr>
                        <a:t>Will </a:t>
                      </a:r>
                      <a:r>
                        <a:rPr lang="es-CO" altLang="zh-TW" sz="800" kern="1200" dirty="0" err="1">
                          <a:solidFill>
                            <a:schemeClr val="tx1"/>
                          </a:solidFill>
                          <a:latin typeface="+mj-lt"/>
                          <a:ea typeface="DFKai-SB" panose="03000509000000000000"/>
                          <a:cs typeface="+mn-cs"/>
                        </a:rPr>
                        <a:t>keep</a:t>
                      </a:r>
                      <a:r>
                        <a:rPr lang="es-CO" altLang="zh-TW" sz="800" kern="1200" dirty="0">
                          <a:solidFill>
                            <a:schemeClr val="tx1"/>
                          </a:solidFill>
                          <a:latin typeface="+mj-lt"/>
                          <a:ea typeface="DFKai-SB" panose="03000509000000000000"/>
                          <a:cs typeface="+mn-cs"/>
                        </a:rPr>
                        <a:t> monitor and </a:t>
                      </a:r>
                      <a:r>
                        <a:rPr lang="es-CO" altLang="zh-TW" sz="800" kern="1200" dirty="0" err="1">
                          <a:solidFill>
                            <a:schemeClr val="tx1"/>
                          </a:solidFill>
                          <a:latin typeface="+mj-lt"/>
                          <a:ea typeface="DFKai-SB" panose="03000509000000000000"/>
                          <a:cs typeface="+mn-cs"/>
                        </a:rPr>
                        <a:t>make</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sure</a:t>
                      </a:r>
                      <a:r>
                        <a:rPr lang="es-CO" altLang="zh-TW" sz="800" kern="1200" dirty="0">
                          <a:solidFill>
                            <a:schemeClr val="tx1"/>
                          </a:solidFill>
                          <a:latin typeface="+mj-lt"/>
                          <a:ea typeface="DFKai-SB" panose="03000509000000000000"/>
                          <a:cs typeface="+mn-cs"/>
                        </a:rPr>
                        <a:t> TS </a:t>
                      </a:r>
                      <a:r>
                        <a:rPr lang="es-CO" altLang="zh-TW" sz="800" kern="1200" dirty="0" err="1">
                          <a:solidFill>
                            <a:schemeClr val="tx1"/>
                          </a:solidFill>
                          <a:latin typeface="+mj-lt"/>
                          <a:ea typeface="DFKai-SB" panose="03000509000000000000"/>
                          <a:cs typeface="+mn-cs"/>
                        </a:rPr>
                        <a:t>cntr</a:t>
                      </a:r>
                      <a:r>
                        <a:rPr lang="es-CO" altLang="zh-TW" sz="800" kern="1200" dirty="0">
                          <a:solidFill>
                            <a:schemeClr val="tx1"/>
                          </a:solidFill>
                          <a:latin typeface="+mj-lt"/>
                          <a:ea typeface="DFKai-SB" panose="03000509000000000000"/>
                          <a:cs typeface="+mn-cs"/>
                        </a:rPr>
                        <a:t> </a:t>
                      </a:r>
                      <a:r>
                        <a:rPr lang="es-CO" altLang="zh-TW" sz="800" kern="1200" dirty="0" err="1">
                          <a:solidFill>
                            <a:schemeClr val="tx1"/>
                          </a:solidFill>
                          <a:latin typeface="+mj-lt"/>
                          <a:ea typeface="DFKai-SB" panose="03000509000000000000"/>
                          <a:cs typeface="+mn-cs"/>
                        </a:rPr>
                        <a:t>loaded</a:t>
                      </a:r>
                      <a:r>
                        <a:rPr lang="es-CO" altLang="zh-TW" sz="800" kern="1200" dirty="0">
                          <a:solidFill>
                            <a:schemeClr val="tx1"/>
                          </a:solidFill>
                          <a:latin typeface="+mj-lt"/>
                          <a:ea typeface="DFKai-SB" panose="03000509000000000000"/>
                          <a:cs typeface="+mn-cs"/>
                        </a:rPr>
                        <a:t> ASAP.</a:t>
                      </a:r>
                      <a:endParaRPr lang="zh-TW" altLang="en-US" sz="800" kern="1200" dirty="0">
                        <a:solidFill>
                          <a:schemeClr val="tx1"/>
                        </a:solidFill>
                        <a:latin typeface="+mj-lt"/>
                        <a:ea typeface="DFKai-SB" panose="03000509000000000000"/>
                        <a:cs typeface="+mn-cs"/>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42650">
                <a:tc vMerge="1">
                  <a:txBody>
                    <a:bodyPr/>
                    <a:lstStyle/>
                    <a:p>
                      <a:endParaRPr lang="en-US"/>
                    </a:p>
                  </a:txBody>
                  <a:tcPr/>
                </a:tc>
                <a:tc>
                  <a:txBody>
                    <a:bodyPr/>
                    <a:lstStyle/>
                    <a:p>
                      <a:pPr marL="0" lvl="0" indent="0" algn="ctr" rtl="0">
                        <a:spcBef>
                          <a:spcPts val="0"/>
                        </a:spcBef>
                        <a:spcAft>
                          <a:spcPts val="0"/>
                        </a:spcAft>
                        <a:buNone/>
                      </a:pPr>
                      <a:r>
                        <a:rPr lang="en-US" sz="800" b="0" i="0" u="none" strike="noStrike">
                          <a:solidFill>
                            <a:srgbClr val="000000"/>
                          </a:solidFill>
                          <a:latin typeface="+mj-lt"/>
                          <a:ea typeface="Arial"/>
                          <a:cs typeface="Arial"/>
                          <a:sym typeface="Arial"/>
                        </a:rPr>
                        <a:t>No Personal Negligence</a:t>
                      </a:r>
                      <a:endParaRPr sz="800">
                        <a:latin typeface="+mj-lt"/>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ltLang="zh-TW" sz="800" kern="1200" dirty="0">
                          <a:solidFill>
                            <a:schemeClr val="tx1"/>
                          </a:solidFill>
                          <a:latin typeface="+mj-lt"/>
                          <a:ea typeface="DFKai-SB" panose="03000509000000000000"/>
                          <a:cs typeface="+mn-cs"/>
                        </a:rPr>
                        <a:t>100%</a:t>
                      </a:r>
                      <a:endParaRPr sz="800" kern="1200" dirty="0">
                        <a:solidFill>
                          <a:schemeClr val="tx1"/>
                        </a:solidFill>
                        <a:latin typeface="+mj-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r>
                        <a:rPr lang="en-US" altLang="zh-TW" sz="800" kern="1200" dirty="0">
                          <a:solidFill>
                            <a:schemeClr val="tx1"/>
                          </a:solidFill>
                          <a:latin typeface="+mj-lt"/>
                          <a:ea typeface="DFKai-SB" panose="03000509000000000000"/>
                          <a:cs typeface="+mn-cs"/>
                        </a:rPr>
                        <a:t>100%</a:t>
                      </a:r>
                      <a:endParaRPr sz="800" kern="1200" dirty="0">
                        <a:solidFill>
                          <a:schemeClr val="tx1"/>
                        </a:solidFill>
                        <a:latin typeface="+mj-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r>
                        <a:rPr lang="en-US" altLang="zh-TW" sz="800" kern="1200" dirty="0">
                          <a:solidFill>
                            <a:schemeClr val="tx1"/>
                          </a:solidFill>
                          <a:latin typeface="+mj-lt"/>
                          <a:ea typeface="DFKai-SB" panose="03000509000000000000"/>
                          <a:cs typeface="+mn-cs"/>
                        </a:rPr>
                        <a:t>0%</a:t>
                      </a:r>
                      <a:endParaRPr sz="800" kern="1200" dirty="0">
                        <a:solidFill>
                          <a:schemeClr val="tx1"/>
                        </a:solidFill>
                        <a:latin typeface="+mj-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lvl="0" indent="0" algn="l" rtl="0">
                        <a:spcBef>
                          <a:spcPts val="0"/>
                        </a:spcBef>
                        <a:spcAft>
                          <a:spcPts val="0"/>
                        </a:spcAft>
                        <a:buNone/>
                      </a:pPr>
                      <a:r>
                        <a:rPr lang="en-US" sz="800" kern="1200" dirty="0">
                          <a:solidFill>
                            <a:schemeClr val="tx1"/>
                          </a:solidFill>
                          <a:latin typeface="+mj-lt"/>
                          <a:ea typeface="DFKai-SB" panose="03000509000000000000"/>
                          <a:cs typeface="+mn-cs"/>
                        </a:rPr>
                        <a:t>　-</a:t>
                      </a:r>
                      <a:endParaRPr sz="800" kern="1200" dirty="0">
                        <a:solidFill>
                          <a:schemeClr val="tx1"/>
                        </a:solidFill>
                        <a:latin typeface="+mj-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89" name="Google Shape;189;p28"/>
          <p:cNvSpPr txBox="1"/>
          <p:nvPr/>
        </p:nvSpPr>
        <p:spPr>
          <a:xfrm>
            <a:off x="8892480" y="4926318"/>
            <a:ext cx="582900" cy="205800"/>
          </a:xfrm>
          <a:prstGeom prst="rect">
            <a:avLst/>
          </a:prstGeom>
          <a:noFill/>
          <a:ln>
            <a:noFill/>
          </a:ln>
        </p:spPr>
        <p:txBody>
          <a:bodyPr spcFirstLastPara="1" wrap="square" lIns="91400" tIns="45675" rIns="91400" bIns="45675" anchor="ctr" anchorCtr="0">
            <a:noAutofit/>
          </a:bodyPr>
          <a:lstStyle/>
          <a:p>
            <a:pPr marL="0" marR="0" lvl="0" indent="0" algn="l" rtl="0">
              <a:spcBef>
                <a:spcPts val="0"/>
              </a:spcBef>
              <a:spcAft>
                <a:spcPts val="0"/>
              </a:spcAft>
              <a:buNone/>
            </a:pPr>
            <a:fld id="{00000000-1234-1234-1234-123412341234}" type="slidenum">
              <a:rPr lang="en-US" sz="1000">
                <a:solidFill>
                  <a:schemeClr val="dk1"/>
                </a:solidFill>
                <a:latin typeface="Arial"/>
                <a:ea typeface="Arial"/>
                <a:cs typeface="Arial"/>
                <a:sym typeface="Arial"/>
              </a:rPr>
              <a:t>19</a:t>
            </a:fld>
            <a:endParaRPr sz="10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3" name="圖片 2">
            <a:extLst>
              <a:ext uri="{FF2B5EF4-FFF2-40B4-BE49-F238E27FC236}">
                <a16:creationId xmlns:a16="http://schemas.microsoft.com/office/drawing/2014/main" id="{DA927E5C-6F2B-460D-B2C1-ED5B4AB0B3FB}"/>
              </a:ext>
            </a:extLst>
          </p:cNvPr>
          <p:cNvPicPr>
            <a:picLocks noChangeAspect="1"/>
          </p:cNvPicPr>
          <p:nvPr/>
        </p:nvPicPr>
        <p:blipFill>
          <a:blip r:embed="rId2"/>
          <a:stretch>
            <a:fillRect/>
          </a:stretch>
        </p:blipFill>
        <p:spPr>
          <a:xfrm>
            <a:off x="622926" y="0"/>
            <a:ext cx="7898147" cy="5143500"/>
          </a:xfrm>
          <a:prstGeom prst="rect">
            <a:avLst/>
          </a:prstGeom>
        </p:spPr>
      </p:pic>
    </p:spTree>
    <p:extLst>
      <p:ext uri="{BB962C8B-B14F-4D97-AF65-F5344CB8AC3E}">
        <p14:creationId xmlns:p14="http://schemas.microsoft.com/office/powerpoint/2010/main" val="202926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p:nvPr/>
        </p:nvSpPr>
        <p:spPr>
          <a:xfrm>
            <a:off x="107504" y="123478"/>
            <a:ext cx="8928992" cy="533400"/>
          </a:xfrm>
          <a:prstGeom prst="rect">
            <a:avLst/>
          </a:prstGeom>
          <a:solidFill>
            <a:srgbClr val="003217"/>
          </a:solidFill>
          <a:ln w="9525" cap="flat" cmpd="sng">
            <a:solidFill>
              <a:srgbClr val="97B853"/>
            </a:solidFill>
            <a:prstDash val="solid"/>
            <a:miter lim="8000"/>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normAutofit/>
          </a:bodyPr>
          <a:lstStyle/>
          <a:p>
            <a:pPr marL="0" marR="0" lvl="0" indent="0" algn="ctr" rtl="0">
              <a:spcBef>
                <a:spcPts val="0"/>
              </a:spcBef>
              <a:spcAft>
                <a:spcPts val="0"/>
              </a:spcAft>
              <a:buNone/>
            </a:pPr>
            <a:r>
              <a:rPr lang="en-US" sz="2400" b="1">
                <a:solidFill>
                  <a:schemeClr val="lt1"/>
                </a:solidFill>
                <a:latin typeface="DFKai-SB"/>
                <a:ea typeface="DFKai-SB"/>
                <a:cs typeface="DFKai-SB"/>
                <a:sym typeface="DFKai-SB"/>
              </a:rPr>
              <a:t>OCD/OPD Topic discussion </a:t>
            </a:r>
            <a:r>
              <a:rPr lang="en-US" sz="2400" b="1">
                <a:solidFill>
                  <a:srgbClr val="FFFF00"/>
                </a:solidFill>
                <a:latin typeface="DFKai-SB"/>
                <a:ea typeface="DFKai-SB"/>
                <a:cs typeface="DFKai-SB"/>
                <a:sym typeface="DFKai-SB"/>
              </a:rPr>
              <a:t>(CO)</a:t>
            </a:r>
            <a:endParaRPr sz="2400" b="1">
              <a:solidFill>
                <a:srgbClr val="FFFF00"/>
              </a:solidFill>
              <a:latin typeface="DFKai-SB"/>
              <a:ea typeface="DFKai-SB"/>
              <a:cs typeface="DFKai-SB"/>
              <a:sym typeface="DFKai-SB"/>
            </a:endParaRPr>
          </a:p>
        </p:txBody>
      </p:sp>
      <p:graphicFrame>
        <p:nvGraphicFramePr>
          <p:cNvPr id="195" name="Google Shape;195;p29"/>
          <p:cNvGraphicFramePr/>
          <p:nvPr>
            <p:extLst>
              <p:ext uri="{D42A27DB-BD31-4B8C-83A1-F6EECF244321}">
                <p14:modId xmlns:p14="http://schemas.microsoft.com/office/powerpoint/2010/main" val="12746924"/>
              </p:ext>
            </p:extLst>
          </p:nvPr>
        </p:nvGraphicFramePr>
        <p:xfrm>
          <a:off x="107504" y="829876"/>
          <a:ext cx="8928975" cy="3132870"/>
        </p:xfrm>
        <a:graphic>
          <a:graphicData uri="http://schemas.openxmlformats.org/drawingml/2006/table">
            <a:tbl>
              <a:tblPr>
                <a:noFill/>
              </a:tblPr>
              <a:tblGrid>
                <a:gridCol w="832825">
                  <a:extLst>
                    <a:ext uri="{9D8B030D-6E8A-4147-A177-3AD203B41FA5}">
                      <a16:colId xmlns:a16="http://schemas.microsoft.com/office/drawing/2014/main" val="20000"/>
                    </a:ext>
                  </a:extLst>
                </a:gridCol>
                <a:gridCol w="1011416">
                  <a:extLst>
                    <a:ext uri="{9D8B030D-6E8A-4147-A177-3AD203B41FA5}">
                      <a16:colId xmlns:a16="http://schemas.microsoft.com/office/drawing/2014/main" val="20001"/>
                    </a:ext>
                  </a:extLst>
                </a:gridCol>
                <a:gridCol w="1083448">
                  <a:extLst>
                    <a:ext uri="{9D8B030D-6E8A-4147-A177-3AD203B41FA5}">
                      <a16:colId xmlns:a16="http://schemas.microsoft.com/office/drawing/2014/main" val="20002"/>
                    </a:ext>
                  </a:extLst>
                </a:gridCol>
                <a:gridCol w="845244">
                  <a:extLst>
                    <a:ext uri="{9D8B030D-6E8A-4147-A177-3AD203B41FA5}">
                      <a16:colId xmlns:a16="http://schemas.microsoft.com/office/drawing/2014/main" val="20003"/>
                    </a:ext>
                  </a:extLst>
                </a:gridCol>
                <a:gridCol w="945136">
                  <a:extLst>
                    <a:ext uri="{9D8B030D-6E8A-4147-A177-3AD203B41FA5}">
                      <a16:colId xmlns:a16="http://schemas.microsoft.com/office/drawing/2014/main" val="20004"/>
                    </a:ext>
                  </a:extLst>
                </a:gridCol>
                <a:gridCol w="4210906">
                  <a:extLst>
                    <a:ext uri="{9D8B030D-6E8A-4147-A177-3AD203B41FA5}">
                      <a16:colId xmlns:a16="http://schemas.microsoft.com/office/drawing/2014/main" val="20005"/>
                    </a:ext>
                  </a:extLst>
                </a:gridCol>
              </a:tblGrid>
              <a:tr h="94075">
                <a:tc>
                  <a:txBody>
                    <a:bodyPr/>
                    <a:lstStyle/>
                    <a:p>
                      <a:pPr marL="0" lvl="0" indent="0" algn="l" rtl="0">
                        <a:spcBef>
                          <a:spcPts val="0"/>
                        </a:spcBef>
                        <a:spcAft>
                          <a:spcPts val="0"/>
                        </a:spcAft>
                        <a:buNone/>
                      </a:pPr>
                      <a:r>
                        <a:rPr lang="en-US" sz="1200" u="none" strike="noStrike" dirty="0">
                          <a:latin typeface="Candara" panose="020E0502030303020204" pitchFamily="34" charset="0"/>
                        </a:rPr>
                        <a:t>　</a:t>
                      </a:r>
                      <a:endParaRPr sz="1200" b="0" i="0" u="none" strike="noStrike" dirty="0">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u="none" strike="noStrike" dirty="0">
                          <a:latin typeface="Candara" panose="020E0502030303020204" pitchFamily="34" charset="0"/>
                        </a:rPr>
                        <a:t>Item</a:t>
                      </a:r>
                      <a:endParaRPr sz="1200" b="0" i="0" u="none" strike="noStrike" dirty="0">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dirty="0">
                          <a:latin typeface="Candara" panose="020E0502030303020204" pitchFamily="34" charset="0"/>
                        </a:rPr>
                        <a:t>2023</a:t>
                      </a:r>
                      <a:endParaRPr sz="1200" b="1" i="0" u="none" strike="noStrike" dirty="0">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dirty="0">
                          <a:latin typeface="Candara" panose="020E0502030303020204" pitchFamily="34" charset="0"/>
                        </a:rPr>
                        <a:t>2024</a:t>
                      </a:r>
                      <a:endParaRPr sz="1200" b="1" i="0" u="none" strike="noStrike" dirty="0">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a:latin typeface="Candara" panose="020E0502030303020204" pitchFamily="34" charset="0"/>
                        </a:rPr>
                        <a:t>Diff</a:t>
                      </a:r>
                      <a:endParaRPr sz="1200" b="1"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dirty="0">
                          <a:latin typeface="Candara" panose="020E0502030303020204" pitchFamily="34" charset="0"/>
                        </a:rPr>
                        <a:t>Action Plan</a:t>
                      </a:r>
                      <a:endParaRPr sz="1200" b="1" i="0" u="none" strike="noStrike" dirty="0">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2650">
                <a:tc rowSpan="3">
                  <a:txBody>
                    <a:bodyPr/>
                    <a:lstStyle/>
                    <a:p>
                      <a:pPr marL="0" lvl="0" indent="0" algn="ctr" rtl="0">
                        <a:spcBef>
                          <a:spcPts val="0"/>
                        </a:spcBef>
                        <a:spcAft>
                          <a:spcPts val="0"/>
                        </a:spcAft>
                        <a:buNone/>
                      </a:pPr>
                      <a:r>
                        <a:rPr lang="en-US" sz="1200" b="0" u="none" strike="noStrike" dirty="0">
                          <a:latin typeface="Candara" panose="020E0502030303020204" pitchFamily="34" charset="0"/>
                        </a:rPr>
                        <a:t>OPD KPI</a:t>
                      </a:r>
                      <a:endParaRPr sz="1200" b="0" i="0" u="none" strike="noStrike" dirty="0">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0" u="none" strike="noStrike" dirty="0">
                          <a:latin typeface="Candara" panose="020E0502030303020204" pitchFamily="34" charset="0"/>
                        </a:rPr>
                        <a:t>BOA</a:t>
                      </a:r>
                      <a:endParaRPr sz="1200" b="0" i="0" u="none" strike="noStrike" dirty="0">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ctr"/>
                      <a:r>
                        <a:rPr lang="es-CO" altLang="zh-TW" sz="800" kern="1200" dirty="0">
                          <a:solidFill>
                            <a:schemeClr val="tx1"/>
                          </a:solidFill>
                          <a:latin typeface="+mn-lt"/>
                          <a:ea typeface="DFKai-SB" panose="03000509000000000000"/>
                          <a:cs typeface="+mn-cs"/>
                        </a:rPr>
                        <a:t>COBVT:</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50%/100%</a:t>
                      </a:r>
                    </a:p>
                    <a:p>
                      <a:pPr algn="ctr" fontAlgn="ctr"/>
                      <a:r>
                        <a:rPr lang="es-CO" altLang="zh-TW" sz="800" kern="1200" dirty="0">
                          <a:solidFill>
                            <a:schemeClr val="tx1"/>
                          </a:solidFill>
                          <a:latin typeface="+mn-lt"/>
                          <a:ea typeface="DFKai-SB" panose="03000509000000000000"/>
                          <a:cs typeface="+mn-cs"/>
                        </a:rPr>
                        <a:t>COCTG:</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100%/100%</a:t>
                      </a:r>
                      <a:endParaRPr lang="zh-TW" altLang="en-US" sz="800" kern="1200" dirty="0">
                        <a:solidFill>
                          <a:schemeClr val="tx1"/>
                        </a:solidFill>
                        <a:latin typeface="+mn-lt"/>
                        <a:ea typeface="DFKai-SB" panose="03000509000000000000"/>
                        <a:cs typeface="+mn-cs"/>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ctr"/>
                      <a:r>
                        <a:rPr lang="es-CO" altLang="zh-TW" sz="800" kern="1200" dirty="0">
                          <a:solidFill>
                            <a:schemeClr val="tx1"/>
                          </a:solidFill>
                          <a:latin typeface="+mn-lt"/>
                          <a:ea typeface="DFKai-SB" panose="03000509000000000000"/>
                          <a:cs typeface="+mn-cs"/>
                        </a:rPr>
                        <a:t>COBVT:</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100%/100%</a:t>
                      </a:r>
                    </a:p>
                    <a:p>
                      <a:pPr algn="ctr" fontAlgn="ctr"/>
                      <a:r>
                        <a:rPr lang="es-CO" altLang="zh-TW" sz="800" kern="1200" dirty="0">
                          <a:solidFill>
                            <a:schemeClr val="tx1"/>
                          </a:solidFill>
                          <a:latin typeface="+mn-lt"/>
                          <a:ea typeface="DFKai-SB" panose="03000509000000000000"/>
                          <a:cs typeface="+mn-cs"/>
                        </a:rPr>
                        <a:t>COCTG:</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50%/60%</a:t>
                      </a:r>
                    </a:p>
                  </a:txBody>
                  <a:tcPr marL="7050" marR="7050" marT="705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ctr"/>
                      <a:r>
                        <a:rPr lang="es-CO" altLang="zh-TW" sz="800" kern="1200" dirty="0">
                          <a:solidFill>
                            <a:schemeClr val="tx1"/>
                          </a:solidFill>
                          <a:latin typeface="+mn-lt"/>
                          <a:ea typeface="DFKai-SB" panose="03000509000000000000"/>
                          <a:cs typeface="+mn-cs"/>
                        </a:rPr>
                        <a:t>COBVT:</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+50%/0%</a:t>
                      </a:r>
                    </a:p>
                    <a:p>
                      <a:pPr algn="ctr" fontAlgn="ctr"/>
                      <a:r>
                        <a:rPr lang="es-CO" altLang="zh-TW" sz="800" kern="1200" dirty="0">
                          <a:solidFill>
                            <a:schemeClr val="tx1"/>
                          </a:solidFill>
                          <a:latin typeface="+mn-lt"/>
                          <a:ea typeface="DFKai-SB" panose="03000509000000000000"/>
                          <a:cs typeface="+mn-cs"/>
                        </a:rPr>
                        <a:t>COCTG:</a:t>
                      </a:r>
                      <a:r>
                        <a:rPr lang="en-US" altLang="zh-TW" sz="800" kern="1200" dirty="0">
                          <a:solidFill>
                            <a:schemeClr val="tx1"/>
                          </a:solidFill>
                          <a:latin typeface="+mn-lt"/>
                          <a:ea typeface="DFKai-SB" panose="03000509000000000000"/>
                          <a:cs typeface="+mn-cs"/>
                        </a:rPr>
                        <a:t>-50</a:t>
                      </a:r>
                      <a:r>
                        <a:rPr lang="es-CO" altLang="zh-TW" sz="800" kern="1200" dirty="0">
                          <a:solidFill>
                            <a:schemeClr val="tx1"/>
                          </a:solidFill>
                          <a:latin typeface="+mn-lt"/>
                          <a:ea typeface="DFKai-SB" panose="03000509000000000000"/>
                          <a:cs typeface="+mn-cs"/>
                        </a:rPr>
                        <a:t>%/-40%</a:t>
                      </a: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408600" indent="-228600" algn="l" fontAlgn="ctr">
                        <a:buAutoNum type="arabicPeriod"/>
                      </a:pPr>
                      <a:r>
                        <a:rPr lang="es-CO" altLang="zh-TW" sz="800" kern="1200" dirty="0" err="1">
                          <a:solidFill>
                            <a:schemeClr val="tx1"/>
                          </a:solidFill>
                          <a:latin typeface="+mn-lt"/>
                          <a:ea typeface="DFKai-SB" panose="03000509000000000000"/>
                          <a:cs typeface="+mn-cs"/>
                        </a:rPr>
                        <a:t>Keep</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good</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relation</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with</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terminals</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and</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request</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attenting our vessel per </a:t>
                      </a:r>
                      <a:r>
                        <a:rPr lang="es-CO" altLang="zh-TW" sz="800" kern="1200" dirty="0" err="1">
                          <a:solidFill>
                            <a:schemeClr val="tx1"/>
                          </a:solidFill>
                          <a:latin typeface="+mn-lt"/>
                          <a:ea typeface="DFKai-SB" panose="03000509000000000000"/>
                          <a:cs typeface="+mn-cs"/>
                        </a:rPr>
                        <a:t>contract</a:t>
                      </a:r>
                      <a:r>
                        <a:rPr lang="es-CO" altLang="zh-TW" sz="800" kern="1200" dirty="0">
                          <a:solidFill>
                            <a:schemeClr val="tx1"/>
                          </a:solidFill>
                          <a:latin typeface="+mn-lt"/>
                          <a:ea typeface="DFKai-SB" panose="03000509000000000000"/>
                          <a:cs typeface="+mn-cs"/>
                        </a:rPr>
                        <a:t>.</a:t>
                      </a:r>
                    </a:p>
                    <a:p>
                      <a:pPr marL="408600" indent="-228600" algn="l" fontAlgn="ctr">
                        <a:buAutoNum type="arabicPeriod"/>
                      </a:pPr>
                      <a:endParaRPr lang="es-CO" altLang="zh-TW" sz="800" kern="1200" dirty="0">
                        <a:solidFill>
                          <a:schemeClr val="tx1"/>
                        </a:solidFill>
                        <a:latin typeface="+mn-lt"/>
                        <a:ea typeface="DFKai-SB" panose="03000509000000000000"/>
                        <a:cs typeface="+mn-cs"/>
                      </a:endParaRPr>
                    </a:p>
                    <a:p>
                      <a:pPr marL="408600" indent="-228600" algn="l" fontAlgn="ctr">
                        <a:buAutoNum type="arabicPeriod"/>
                      </a:pPr>
                      <a:r>
                        <a:rPr lang="es-CO" altLang="zh-TW" sz="800" kern="1200" dirty="0" err="1">
                          <a:solidFill>
                            <a:schemeClr val="tx1"/>
                          </a:solidFill>
                          <a:latin typeface="+mn-lt"/>
                          <a:ea typeface="DFKai-SB" panose="03000509000000000000"/>
                          <a:cs typeface="+mn-cs"/>
                        </a:rPr>
                        <a:t>Due</a:t>
                      </a:r>
                      <a:r>
                        <a:rPr lang="es-CO" altLang="zh-TW" sz="800" kern="1200" dirty="0">
                          <a:solidFill>
                            <a:schemeClr val="tx1"/>
                          </a:solidFill>
                          <a:latin typeface="+mn-lt"/>
                          <a:ea typeface="DFKai-SB" panose="03000509000000000000"/>
                          <a:cs typeface="+mn-cs"/>
                        </a:rPr>
                        <a:t> </a:t>
                      </a:r>
                      <a:r>
                        <a:rPr lang="es-CO" altLang="zh-TW" sz="800" kern="1200" dirty="0" err="1">
                          <a:solidFill>
                            <a:schemeClr val="tx1"/>
                          </a:solidFill>
                          <a:latin typeface="+mn-lt"/>
                          <a:ea typeface="DFKai-SB" panose="03000509000000000000"/>
                          <a:cs typeface="+mn-cs"/>
                        </a:rPr>
                        <a:t>to</a:t>
                      </a:r>
                      <a:r>
                        <a:rPr lang="es-CO" altLang="zh-TW" sz="800" kern="1200" dirty="0">
                          <a:solidFill>
                            <a:schemeClr val="tx1"/>
                          </a:solidFill>
                          <a:latin typeface="+mn-lt"/>
                          <a:ea typeface="DFKai-SB" panose="03000509000000000000"/>
                          <a:cs typeface="+mn-cs"/>
                        </a:rPr>
                        <a:t> COCTG terminal </a:t>
                      </a:r>
                      <a:r>
                        <a:rPr lang="es-CO" altLang="zh-TW" sz="800" kern="1200" dirty="0" err="1">
                          <a:solidFill>
                            <a:schemeClr val="tx1"/>
                          </a:solidFill>
                          <a:latin typeface="+mn-lt"/>
                          <a:ea typeface="DFKai-SB" panose="03000509000000000000"/>
                          <a:cs typeface="+mn-cs"/>
                        </a:rPr>
                        <a:t>congestion</a:t>
                      </a:r>
                      <a:r>
                        <a:rPr lang="es-CO" altLang="zh-TW" sz="800" kern="1200" dirty="0">
                          <a:solidFill>
                            <a:schemeClr val="tx1"/>
                          </a:solidFill>
                          <a:latin typeface="+mn-lt"/>
                          <a:ea typeface="DFKai-SB" panose="03000509000000000000"/>
                          <a:cs typeface="+mn-cs"/>
                        </a:rPr>
                        <a:t> </a:t>
                      </a:r>
                      <a:r>
                        <a:rPr lang="es-CO" altLang="zh-TW" sz="800" kern="1200" dirty="0" err="1">
                          <a:solidFill>
                            <a:schemeClr val="tx1"/>
                          </a:solidFill>
                          <a:latin typeface="+mn-lt"/>
                          <a:ea typeface="DFKai-SB" panose="03000509000000000000"/>
                          <a:cs typeface="+mn-cs"/>
                        </a:rPr>
                        <a:t>vessel</a:t>
                      </a:r>
                      <a:r>
                        <a:rPr lang="es-CO" altLang="zh-TW" sz="800" kern="1200" dirty="0">
                          <a:solidFill>
                            <a:schemeClr val="tx1"/>
                          </a:solidFill>
                          <a:latin typeface="+mn-lt"/>
                          <a:ea typeface="DFKai-SB" panose="03000509000000000000"/>
                          <a:cs typeface="+mn-cs"/>
                        </a:rPr>
                        <a:t> </a:t>
                      </a:r>
                      <a:r>
                        <a:rPr lang="es-CO" altLang="zh-TW" sz="800" kern="1200" dirty="0" err="1">
                          <a:solidFill>
                            <a:schemeClr val="tx1"/>
                          </a:solidFill>
                          <a:latin typeface="+mn-lt"/>
                          <a:ea typeface="DFKai-SB" panose="03000509000000000000"/>
                          <a:cs typeface="+mn-cs"/>
                        </a:rPr>
                        <a:t>will</a:t>
                      </a:r>
                      <a:r>
                        <a:rPr lang="es-CO" altLang="zh-TW" sz="800" kern="1200" dirty="0">
                          <a:solidFill>
                            <a:schemeClr val="tx1"/>
                          </a:solidFill>
                          <a:latin typeface="+mn-lt"/>
                          <a:ea typeface="DFKai-SB" panose="03000509000000000000"/>
                          <a:cs typeface="+mn-cs"/>
                        </a:rPr>
                        <a:t> </a:t>
                      </a:r>
                      <a:r>
                        <a:rPr lang="es-CO" altLang="zh-TW" sz="800" kern="1200" dirty="0" err="1">
                          <a:solidFill>
                            <a:schemeClr val="tx1"/>
                          </a:solidFill>
                          <a:latin typeface="+mn-lt"/>
                          <a:ea typeface="DFKai-SB" panose="03000509000000000000"/>
                          <a:cs typeface="+mn-cs"/>
                        </a:rPr>
                        <a:t>take</a:t>
                      </a:r>
                      <a:r>
                        <a:rPr lang="es-CO" altLang="zh-TW" sz="800" kern="1200" dirty="0">
                          <a:solidFill>
                            <a:schemeClr val="tx1"/>
                          </a:solidFill>
                          <a:latin typeface="+mn-lt"/>
                          <a:ea typeface="DFKai-SB" panose="03000509000000000000"/>
                          <a:cs typeface="+mn-cs"/>
                        </a:rPr>
                        <a:t> more </a:t>
                      </a:r>
                      <a:r>
                        <a:rPr lang="es-CO" altLang="zh-TW" sz="800" kern="1200" dirty="0" err="1">
                          <a:solidFill>
                            <a:schemeClr val="tx1"/>
                          </a:solidFill>
                          <a:latin typeface="+mn-lt"/>
                          <a:ea typeface="DFKai-SB" panose="03000509000000000000"/>
                          <a:cs typeface="+mn-cs"/>
                        </a:rPr>
                        <a:t>days</a:t>
                      </a:r>
                      <a:r>
                        <a:rPr lang="es-CO" altLang="zh-TW" sz="800" kern="1200" dirty="0">
                          <a:solidFill>
                            <a:schemeClr val="tx1"/>
                          </a:solidFill>
                          <a:latin typeface="+mn-lt"/>
                          <a:ea typeface="DFKai-SB" panose="03000509000000000000"/>
                          <a:cs typeface="+mn-cs"/>
                        </a:rPr>
                        <a:t> </a:t>
                      </a:r>
                      <a:r>
                        <a:rPr lang="es-CO" altLang="zh-TW" sz="800" kern="1200" dirty="0" err="1">
                          <a:solidFill>
                            <a:schemeClr val="tx1"/>
                          </a:solidFill>
                          <a:latin typeface="+mn-lt"/>
                          <a:ea typeface="DFKai-SB" panose="03000509000000000000"/>
                          <a:cs typeface="+mn-cs"/>
                        </a:rPr>
                        <a:t>for</a:t>
                      </a:r>
                      <a:r>
                        <a:rPr lang="es-CO" altLang="zh-TW" sz="800" kern="1200" dirty="0">
                          <a:solidFill>
                            <a:schemeClr val="tx1"/>
                          </a:solidFill>
                          <a:latin typeface="+mn-lt"/>
                          <a:ea typeface="DFKai-SB" panose="03000509000000000000"/>
                          <a:cs typeface="+mn-cs"/>
                        </a:rPr>
                        <a:t> </a:t>
                      </a:r>
                      <a:r>
                        <a:rPr lang="es-CO" altLang="zh-TW" sz="800" kern="1200" dirty="0" err="1">
                          <a:solidFill>
                            <a:schemeClr val="tx1"/>
                          </a:solidFill>
                          <a:latin typeface="+mn-lt"/>
                          <a:ea typeface="DFKai-SB" panose="03000509000000000000"/>
                          <a:cs typeface="+mn-cs"/>
                        </a:rPr>
                        <a:t>berthing</a:t>
                      </a:r>
                      <a:r>
                        <a:rPr lang="es-CO" altLang="zh-TW" sz="800" kern="1200" dirty="0">
                          <a:solidFill>
                            <a:schemeClr val="tx1"/>
                          </a:solidFill>
                          <a:latin typeface="+mn-lt"/>
                          <a:ea typeface="DFKai-SB" panose="03000509000000000000"/>
                          <a:cs typeface="+mn-cs"/>
                        </a:rPr>
                        <a:t>.  </a:t>
                      </a:r>
                    </a:p>
                  </a:txBody>
                  <a:tcPr marL="7038" marR="7038" marT="7038"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42650">
                <a:tc vMerge="1">
                  <a:txBody>
                    <a:bodyPr/>
                    <a:lstStyle/>
                    <a:p>
                      <a:endParaRPr lang="en-US"/>
                    </a:p>
                  </a:txBody>
                  <a:tcPr/>
                </a:tc>
                <a:tc>
                  <a:txBody>
                    <a:bodyPr/>
                    <a:lstStyle/>
                    <a:p>
                      <a:pPr marL="0" lvl="0" indent="0" algn="ctr" rtl="0">
                        <a:spcBef>
                          <a:spcPts val="0"/>
                        </a:spcBef>
                        <a:spcAft>
                          <a:spcPts val="0"/>
                        </a:spcAft>
                        <a:buNone/>
                      </a:pPr>
                      <a:r>
                        <a:rPr lang="en-US" sz="1200" b="0" u="none" strike="noStrike">
                          <a:latin typeface="Candara" panose="020E0502030303020204" pitchFamily="34" charset="0"/>
                        </a:rPr>
                        <a:t>Port Stay</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800" kern="1200" dirty="0">
                          <a:solidFill>
                            <a:schemeClr val="tx1"/>
                          </a:solidFill>
                          <a:latin typeface="+mn-lt"/>
                          <a:ea typeface="DFKai-SB" panose="03000509000000000000"/>
                          <a:cs typeface="+mn-cs"/>
                        </a:rPr>
                        <a:t>100%</a:t>
                      </a:r>
                      <a:endParaRPr sz="800" kern="1200" dirty="0">
                        <a:solidFill>
                          <a:schemeClr val="tx1"/>
                        </a:solidFill>
                        <a:latin typeface="+mn-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r>
                        <a:rPr lang="en-US" sz="800" kern="1200" dirty="0">
                          <a:solidFill>
                            <a:schemeClr val="tx1"/>
                          </a:solidFill>
                          <a:latin typeface="+mn-lt"/>
                          <a:ea typeface="DFKai-SB" panose="03000509000000000000"/>
                          <a:cs typeface="+mn-cs"/>
                        </a:rPr>
                        <a:t>100%</a:t>
                      </a:r>
                      <a:endParaRPr lang="en-US" sz="800" kern="1200" dirty="0">
                        <a:solidFill>
                          <a:schemeClr val="tx1"/>
                        </a:solidFill>
                        <a:latin typeface="+mn-lt"/>
                        <a:ea typeface="DFKai-SB" panose="03000509000000000000"/>
                        <a:cs typeface="+mn-cs"/>
                        <a:sym typeface="Arial"/>
                      </a:endParaRPr>
                    </a:p>
                  </a:txBody>
                  <a:tcPr marL="7050" marR="7050" marT="705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DFKai-SB" panose="03000509000000000000"/>
                          <a:cs typeface="+mn-cs"/>
                        </a:rPr>
                        <a:t>0%　</a:t>
                      </a:r>
                      <a:endParaRPr lang="en-US" sz="800" kern="1200" dirty="0">
                        <a:solidFill>
                          <a:schemeClr val="tx1"/>
                        </a:solidFill>
                        <a:latin typeface="+mn-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algn="l" fontAlgn="ctr"/>
                      <a:r>
                        <a:rPr lang="es-CO" altLang="zh-TW" sz="800" kern="1200" dirty="0">
                          <a:solidFill>
                            <a:schemeClr val="tx1"/>
                          </a:solidFill>
                          <a:latin typeface="+mn-lt"/>
                          <a:ea typeface="DFKai-SB" panose="03000509000000000000"/>
                          <a:cs typeface="+mn-cs"/>
                        </a:rPr>
                        <a:t>Keep asking all related parites’ help to finish operation.</a:t>
                      </a:r>
                      <a:endParaRPr lang="zh-TW" altLang="en-US" sz="800" kern="1200" dirty="0">
                        <a:solidFill>
                          <a:schemeClr val="tx1"/>
                        </a:solidFill>
                        <a:latin typeface="+mn-lt"/>
                        <a:ea typeface="DFKai-SB" panose="03000509000000000000"/>
                        <a:cs typeface="+mn-cs"/>
                      </a:endParaRPr>
                    </a:p>
                  </a:txBody>
                  <a:tcPr marL="7038" marR="7038" marT="7038"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2650">
                <a:tc vMerge="1">
                  <a:txBody>
                    <a:bodyPr/>
                    <a:lstStyle/>
                    <a:p>
                      <a:endParaRPr lang="en-US"/>
                    </a:p>
                  </a:txBody>
                  <a:tcPr/>
                </a:tc>
                <a:tc>
                  <a:txBody>
                    <a:bodyPr/>
                    <a:lstStyle/>
                    <a:p>
                      <a:pPr marL="0" lvl="0" indent="0" algn="ctr" rtl="0">
                        <a:spcBef>
                          <a:spcPts val="0"/>
                        </a:spcBef>
                        <a:spcAft>
                          <a:spcPts val="0"/>
                        </a:spcAft>
                        <a:buNone/>
                      </a:pPr>
                      <a:r>
                        <a:rPr lang="en-US" sz="1200" b="0" u="none" strike="noStrike">
                          <a:latin typeface="Candara" panose="020E0502030303020204" pitchFamily="34" charset="0"/>
                        </a:rPr>
                        <a:t>Productivity</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800" kern="1200" dirty="0">
                          <a:solidFill>
                            <a:schemeClr val="tx1"/>
                          </a:solidFill>
                          <a:latin typeface="+mn-lt"/>
                          <a:ea typeface="DFKai-SB" panose="03000509000000000000"/>
                          <a:cs typeface="+mn-cs"/>
                        </a:rPr>
                        <a:t>100%</a:t>
                      </a:r>
                      <a:endParaRPr sz="800" kern="1200" dirty="0">
                        <a:solidFill>
                          <a:schemeClr val="tx1"/>
                        </a:solidFill>
                        <a:latin typeface="+mn-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DFKai-SB" panose="03000509000000000000"/>
                          <a:cs typeface="+mn-cs"/>
                        </a:rPr>
                        <a:t>100%</a:t>
                      </a:r>
                      <a:endParaRPr lang="en-US" sz="800" kern="1200" dirty="0">
                        <a:solidFill>
                          <a:schemeClr val="tx1"/>
                        </a:solidFill>
                        <a:latin typeface="+mn-lt"/>
                        <a:ea typeface="DFKai-SB" panose="03000509000000000000"/>
                        <a:cs typeface="+mn-cs"/>
                        <a:sym typeface="Arial"/>
                      </a:endParaRPr>
                    </a:p>
                  </a:txBody>
                  <a:tcPr marL="7050" marR="7050" marT="705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DFKai-SB" panose="03000509000000000000"/>
                          <a:cs typeface="+mn-cs"/>
                          <a:sym typeface="Arial"/>
                        </a:rPr>
                        <a:t>0%</a:t>
                      </a: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algn="l" fontAlgn="ctr"/>
                      <a:r>
                        <a:rPr lang="es-CO" altLang="zh-TW" sz="800" kern="1200" dirty="0">
                          <a:solidFill>
                            <a:schemeClr val="tx1"/>
                          </a:solidFill>
                          <a:latin typeface="+mn-lt"/>
                          <a:ea typeface="DFKai-SB" panose="03000509000000000000"/>
                          <a:cs typeface="+mn-cs"/>
                        </a:rPr>
                        <a:t>Keep</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good</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relation</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with</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terminal</a:t>
                      </a:r>
                      <a:r>
                        <a:rPr lang="zh-TW" altLang="es-CO" sz="800" kern="1200" dirty="0">
                          <a:solidFill>
                            <a:schemeClr val="tx1"/>
                          </a:solidFill>
                          <a:latin typeface="+mn-lt"/>
                          <a:ea typeface="DFKai-SB" panose="03000509000000000000"/>
                          <a:cs typeface="+mn-cs"/>
                        </a:rPr>
                        <a:t> </a:t>
                      </a:r>
                      <a:r>
                        <a:rPr lang="es-CO" altLang="zh-TW" sz="800" kern="1200" dirty="0">
                          <a:solidFill>
                            <a:schemeClr val="tx1"/>
                          </a:solidFill>
                          <a:latin typeface="+mn-lt"/>
                          <a:ea typeface="DFKai-SB" panose="03000509000000000000"/>
                          <a:cs typeface="+mn-cs"/>
                        </a:rPr>
                        <a:t>to maintain and further increase the productivity.</a:t>
                      </a:r>
                      <a:endParaRPr lang="zh-TW" altLang="en-US" sz="800" kern="1200" dirty="0">
                        <a:solidFill>
                          <a:schemeClr val="tx1"/>
                        </a:solidFill>
                        <a:latin typeface="+mn-lt"/>
                        <a:ea typeface="DFKai-SB" panose="03000509000000000000"/>
                        <a:cs typeface="+mn-cs"/>
                      </a:endParaRPr>
                    </a:p>
                  </a:txBody>
                  <a:tcPr marL="7038" marR="7038" marT="7038"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42650">
                <a:tc rowSpan="3">
                  <a:txBody>
                    <a:bodyPr/>
                    <a:lstStyle/>
                    <a:p>
                      <a:pPr marL="0" lvl="0" indent="0" algn="ctr" rtl="0">
                        <a:spcBef>
                          <a:spcPts val="0"/>
                        </a:spcBef>
                        <a:spcAft>
                          <a:spcPts val="0"/>
                        </a:spcAft>
                        <a:buNone/>
                      </a:pPr>
                      <a:r>
                        <a:rPr lang="en-US" sz="1200" b="0" u="none" strike="noStrike">
                          <a:latin typeface="Candara" panose="020E0502030303020204" pitchFamily="34" charset="0"/>
                        </a:rPr>
                        <a:t>OCD KPI</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0" u="none" strike="noStrike">
                          <a:latin typeface="Candara" panose="020E0502030303020204" pitchFamily="34" charset="0"/>
                        </a:rPr>
                        <a:t>Incentive</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800" kern="1200" dirty="0">
                          <a:solidFill>
                            <a:schemeClr val="tx1"/>
                          </a:solidFill>
                          <a:latin typeface="+mn-lt"/>
                          <a:ea typeface="DFKai-SB" panose="03000509000000000000"/>
                          <a:cs typeface="+mn-cs"/>
                        </a:rPr>
                        <a:t>　</a:t>
                      </a:r>
                      <a:r>
                        <a:rPr lang="en-US" altLang="zh-TW" sz="800" kern="1200" dirty="0">
                          <a:solidFill>
                            <a:schemeClr val="tx1"/>
                          </a:solidFill>
                          <a:latin typeface="+mn-lt"/>
                          <a:ea typeface="DFKai-SB" panose="03000509000000000000"/>
                          <a:cs typeface="+mn-cs"/>
                        </a:rPr>
                        <a:t>NIL</a:t>
                      </a:r>
                      <a:endParaRPr sz="800" kern="1200" dirty="0">
                        <a:solidFill>
                          <a:schemeClr val="tx1"/>
                        </a:solidFill>
                        <a:latin typeface="+mn-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r>
                        <a:rPr lang="en-US" altLang="zh-TW" sz="800" kern="1200" dirty="0">
                          <a:solidFill>
                            <a:schemeClr val="tx1"/>
                          </a:solidFill>
                          <a:latin typeface="+mn-lt"/>
                          <a:ea typeface="DFKai-SB" panose="03000509000000000000"/>
                          <a:cs typeface="+mn-cs"/>
                        </a:rPr>
                        <a:t>NIL</a:t>
                      </a:r>
                      <a:endParaRPr sz="800" kern="1200" dirty="0">
                        <a:solidFill>
                          <a:schemeClr val="tx1"/>
                        </a:solidFill>
                        <a:latin typeface="+mn-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r>
                        <a:rPr lang="en-US" altLang="zh-TW" sz="800" kern="1200" dirty="0">
                          <a:solidFill>
                            <a:schemeClr val="tx1"/>
                          </a:solidFill>
                          <a:latin typeface="+mn-lt"/>
                          <a:ea typeface="DFKai-SB" panose="03000509000000000000"/>
                          <a:cs typeface="+mn-cs"/>
                        </a:rPr>
                        <a:t>NIL</a:t>
                      </a:r>
                      <a:endParaRPr sz="800" kern="1200" dirty="0">
                        <a:solidFill>
                          <a:schemeClr val="tx1"/>
                        </a:solidFill>
                        <a:latin typeface="+mn-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tc>
                  <a:txBody>
                    <a:bodyPr/>
                    <a:lstStyle/>
                    <a:p>
                      <a:pPr marL="180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kern="1200" dirty="0">
                          <a:solidFill>
                            <a:schemeClr val="tx1"/>
                          </a:solidFill>
                          <a:latin typeface="+mn-lt"/>
                          <a:ea typeface="DFKai-SB" panose="03000509000000000000"/>
                          <a:cs typeface="+mn-cs"/>
                        </a:rPr>
                        <a:t>Keep looking for terminal to offer incentive to us</a:t>
                      </a:r>
                      <a:r>
                        <a:rPr lang="es-CO" altLang="zh-TW" sz="800" kern="1200" dirty="0">
                          <a:solidFill>
                            <a:schemeClr val="tx1"/>
                          </a:solidFill>
                          <a:latin typeface="+mn-lt"/>
                          <a:ea typeface="DFKai-SB" panose="03000509000000000000"/>
                          <a:cs typeface="+mn-cs"/>
                        </a:rPr>
                        <a:t>.</a:t>
                      </a:r>
                      <a:endParaRPr lang="zh-TW" altLang="en-US" sz="800" kern="1200" dirty="0">
                        <a:solidFill>
                          <a:schemeClr val="tx1"/>
                        </a:solidFill>
                        <a:latin typeface="+mn-lt"/>
                        <a:ea typeface="DFKai-SB" panose="03000509000000000000"/>
                        <a:cs typeface="+mn-cs"/>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42650">
                <a:tc vMerge="1">
                  <a:txBody>
                    <a:bodyPr/>
                    <a:lstStyle/>
                    <a:p>
                      <a:endParaRPr lang="en-US"/>
                    </a:p>
                  </a:txBody>
                  <a:tcPr/>
                </a:tc>
                <a:tc>
                  <a:txBody>
                    <a:bodyPr/>
                    <a:lstStyle/>
                    <a:p>
                      <a:pPr marL="0" lvl="0" indent="0" algn="ctr" rtl="0">
                        <a:spcBef>
                          <a:spcPts val="0"/>
                        </a:spcBef>
                        <a:spcAft>
                          <a:spcPts val="0"/>
                        </a:spcAft>
                        <a:buNone/>
                      </a:pPr>
                      <a:r>
                        <a:rPr lang="en-US" sz="1200" b="0" u="none" strike="noStrike" dirty="0">
                          <a:latin typeface="Candara" panose="020E0502030303020204" pitchFamily="34" charset="0"/>
                        </a:rPr>
                        <a:t>Empty Storage</a:t>
                      </a:r>
                      <a:endParaRPr sz="1200" b="0" i="0" u="none" strike="noStrike" dirty="0">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b"/>
                      <a:r>
                        <a:rPr lang="en-US" sz="800" kern="1200" dirty="0">
                          <a:solidFill>
                            <a:schemeClr val="tx1"/>
                          </a:solidFill>
                          <a:latin typeface="+mn-lt"/>
                          <a:ea typeface="DFKai-SB" panose="03000509000000000000"/>
                          <a:cs typeface="+mn-cs"/>
                        </a:rPr>
                        <a:t>$60.883</a:t>
                      </a: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DFKai-SB" panose="03000509000000000000"/>
                          <a:cs typeface="+mn-cs"/>
                        </a:rPr>
                        <a:t>$108.475</a:t>
                      </a: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endParaRPr lang="en-US" sz="800" kern="1200" dirty="0">
                        <a:solidFill>
                          <a:schemeClr val="tx1"/>
                        </a:solidFill>
                        <a:latin typeface="+mn-lt"/>
                        <a:ea typeface="DFKai-SB" panose="03000509000000000000"/>
                        <a:cs typeface="+mn-cs"/>
                      </a:endParaRPr>
                    </a:p>
                    <a:p>
                      <a:pPr marL="0" marR="0" lvl="0" indent="0" algn="ctr" defTabSz="914400" eaLnBrk="1" fontAlgn="b"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DFKai-SB" panose="03000509000000000000"/>
                          <a:cs typeface="+mn-cs"/>
                        </a:rPr>
                        <a:t>+$47.592</a:t>
                      </a: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marR="0" indent="0" algn="l" rtl="0" fontAlgn="ctr">
                        <a:lnSpc>
                          <a:spcPct val="100000"/>
                        </a:lnSpc>
                        <a:spcBef>
                          <a:spcPts val="600"/>
                        </a:spcBef>
                        <a:spcAft>
                          <a:spcPts val="600"/>
                        </a:spcAft>
                        <a:buClr>
                          <a:srgbClr val="000000"/>
                        </a:buClr>
                        <a:buFont typeface="+mj-lt"/>
                        <a:buNone/>
                      </a:pPr>
                      <a:r>
                        <a:rPr lang="es-CO" altLang="zh-TW" sz="800" kern="1200" dirty="0">
                          <a:solidFill>
                            <a:schemeClr val="tx1"/>
                          </a:solidFill>
                          <a:latin typeface="+mn-lt"/>
                          <a:ea typeface="DFKai-SB" panose="03000509000000000000"/>
                          <a:cs typeface="+mn-cs"/>
                          <a:sym typeface="Arial"/>
                        </a:rPr>
                        <a:t>1. Storage</a:t>
                      </a:r>
                      <a:r>
                        <a:rPr lang="zh-TW" altLang="es-CO" sz="800" kern="1200" dirty="0">
                          <a:solidFill>
                            <a:schemeClr val="tx1"/>
                          </a:solidFill>
                          <a:latin typeface="+mn-lt"/>
                          <a:ea typeface="DFKai-SB" panose="03000509000000000000"/>
                          <a:cs typeface="+mn-cs"/>
                          <a:sym typeface="Arial"/>
                        </a:rPr>
                        <a:t> </a:t>
                      </a:r>
                      <a:r>
                        <a:rPr lang="es-CO" altLang="zh-TW" sz="800" kern="1200" dirty="0" err="1">
                          <a:solidFill>
                            <a:schemeClr val="tx1"/>
                          </a:solidFill>
                          <a:latin typeface="+mn-lt"/>
                          <a:ea typeface="DFKai-SB" panose="03000509000000000000"/>
                          <a:cs typeface="+mn-cs"/>
                          <a:sym typeface="Arial"/>
                        </a:rPr>
                        <a:t>happened</a:t>
                      </a:r>
                      <a:r>
                        <a:rPr lang="zh-TW" altLang="es-CO" sz="800" kern="1200" dirty="0">
                          <a:solidFill>
                            <a:schemeClr val="tx1"/>
                          </a:solidFill>
                          <a:latin typeface="+mn-lt"/>
                          <a:ea typeface="DFKai-SB" panose="03000509000000000000"/>
                          <a:cs typeface="+mn-cs"/>
                          <a:sym typeface="Arial"/>
                        </a:rPr>
                        <a:t> </a:t>
                      </a:r>
                      <a:r>
                        <a:rPr lang="es-CO" altLang="zh-TW" sz="800" kern="1200" dirty="0" err="1">
                          <a:solidFill>
                            <a:schemeClr val="tx1"/>
                          </a:solidFill>
                          <a:latin typeface="+mn-lt"/>
                          <a:ea typeface="DFKai-SB" panose="03000509000000000000"/>
                          <a:cs typeface="+mn-cs"/>
                          <a:sym typeface="Arial"/>
                        </a:rPr>
                        <a:t>due</a:t>
                      </a:r>
                      <a:r>
                        <a:rPr lang="es-CO" altLang="zh-TW" sz="800" kern="1200" dirty="0">
                          <a:solidFill>
                            <a:schemeClr val="tx1"/>
                          </a:solidFill>
                          <a:latin typeface="+mn-lt"/>
                          <a:ea typeface="DFKai-SB" panose="03000509000000000000"/>
                          <a:cs typeface="+mn-cs"/>
                          <a:sym typeface="Arial"/>
                        </a:rPr>
                        <a:t> </a:t>
                      </a:r>
                      <a:r>
                        <a:rPr lang="es-CO" altLang="zh-TW" sz="800" kern="1200" dirty="0" err="1">
                          <a:solidFill>
                            <a:schemeClr val="tx1"/>
                          </a:solidFill>
                          <a:latin typeface="+mn-lt"/>
                          <a:ea typeface="DFKai-SB" panose="03000509000000000000"/>
                          <a:cs typeface="+mn-cs"/>
                          <a:sym typeface="Arial"/>
                        </a:rPr>
                        <a:t>to</a:t>
                      </a:r>
                      <a:r>
                        <a:rPr lang="es-CO" altLang="zh-TW" sz="800" kern="1200" dirty="0">
                          <a:solidFill>
                            <a:schemeClr val="tx1"/>
                          </a:solidFill>
                          <a:latin typeface="+mn-lt"/>
                          <a:ea typeface="DFKai-SB" panose="03000509000000000000"/>
                          <a:cs typeface="+mn-cs"/>
                          <a:sym typeface="Arial"/>
                        </a:rPr>
                        <a:t> CAC </a:t>
                      </a:r>
                      <a:r>
                        <a:rPr lang="es-CO" altLang="zh-TW" sz="800" kern="1200" dirty="0" err="1">
                          <a:solidFill>
                            <a:schemeClr val="tx1"/>
                          </a:solidFill>
                          <a:latin typeface="+mn-lt"/>
                          <a:ea typeface="DFKai-SB" panose="03000509000000000000"/>
                          <a:cs typeface="+mn-cs"/>
                          <a:sym typeface="Arial"/>
                        </a:rPr>
                        <a:t>vessel</a:t>
                      </a:r>
                      <a:r>
                        <a:rPr lang="es-CO" altLang="zh-TW" sz="800" kern="1200" dirty="0">
                          <a:solidFill>
                            <a:schemeClr val="tx1"/>
                          </a:solidFill>
                          <a:latin typeface="+mn-lt"/>
                          <a:ea typeface="DFKai-SB" panose="03000509000000000000"/>
                          <a:cs typeface="+mn-cs"/>
                          <a:sym typeface="Arial"/>
                        </a:rPr>
                        <a:t> </a:t>
                      </a:r>
                      <a:r>
                        <a:rPr lang="es-CO" altLang="zh-TW" sz="800" kern="1200" dirty="0" err="1">
                          <a:solidFill>
                            <a:schemeClr val="tx1"/>
                          </a:solidFill>
                          <a:latin typeface="+mn-lt"/>
                          <a:ea typeface="DFKai-SB" panose="03000509000000000000"/>
                          <a:cs typeface="+mn-cs"/>
                          <a:sym typeface="Arial"/>
                        </a:rPr>
                        <a:t>skip</a:t>
                      </a:r>
                      <a:r>
                        <a:rPr lang="es-CO" altLang="zh-TW" sz="800" kern="1200" dirty="0">
                          <a:solidFill>
                            <a:schemeClr val="tx1"/>
                          </a:solidFill>
                          <a:latin typeface="+mn-lt"/>
                          <a:ea typeface="DFKai-SB" panose="03000509000000000000"/>
                          <a:cs typeface="+mn-cs"/>
                          <a:sym typeface="Arial"/>
                        </a:rPr>
                        <a:t> 17 times in </a:t>
                      </a:r>
                      <a:r>
                        <a:rPr lang="es-CO" altLang="zh-TW" sz="800" kern="1200" dirty="0" err="1">
                          <a:solidFill>
                            <a:schemeClr val="tx1"/>
                          </a:solidFill>
                          <a:latin typeface="+mn-lt"/>
                          <a:ea typeface="DFKai-SB" panose="03000509000000000000"/>
                          <a:cs typeface="+mn-cs"/>
                          <a:sym typeface="Arial"/>
                        </a:rPr>
                        <a:t>the</a:t>
                      </a:r>
                      <a:r>
                        <a:rPr lang="es-CO" altLang="zh-TW" sz="800" kern="1200" dirty="0">
                          <a:solidFill>
                            <a:schemeClr val="tx1"/>
                          </a:solidFill>
                          <a:latin typeface="+mn-lt"/>
                          <a:ea typeface="DFKai-SB" panose="03000509000000000000"/>
                          <a:cs typeface="+mn-cs"/>
                          <a:sym typeface="Arial"/>
                        </a:rPr>
                        <a:t> </a:t>
                      </a:r>
                      <a:r>
                        <a:rPr lang="es-CO" altLang="zh-TW" sz="800" kern="1200" dirty="0" err="1">
                          <a:solidFill>
                            <a:schemeClr val="tx1"/>
                          </a:solidFill>
                          <a:latin typeface="+mn-lt"/>
                          <a:ea typeface="DFKai-SB" panose="03000509000000000000"/>
                          <a:cs typeface="+mn-cs"/>
                          <a:sym typeface="Arial"/>
                        </a:rPr>
                        <a:t>year</a:t>
                      </a:r>
                      <a:r>
                        <a:rPr lang="es-CO" altLang="zh-TW" sz="800" kern="1200" dirty="0">
                          <a:solidFill>
                            <a:schemeClr val="tx1"/>
                          </a:solidFill>
                          <a:latin typeface="+mn-lt"/>
                          <a:ea typeface="DFKai-SB" panose="03000509000000000000"/>
                          <a:cs typeface="+mn-cs"/>
                          <a:sym typeface="Arial"/>
                        </a:rPr>
                        <a:t> and ROB </a:t>
                      </a:r>
                      <a:r>
                        <a:rPr lang="es-CO" altLang="zh-TW" sz="800" kern="1200" dirty="0" err="1">
                          <a:solidFill>
                            <a:schemeClr val="tx1"/>
                          </a:solidFill>
                          <a:latin typeface="+mn-lt"/>
                          <a:ea typeface="DFKai-SB" panose="03000509000000000000"/>
                          <a:cs typeface="+mn-cs"/>
                          <a:sym typeface="Arial"/>
                        </a:rPr>
                        <a:t>issue</a:t>
                      </a:r>
                      <a:r>
                        <a:rPr lang="es-CO" altLang="zh-TW" sz="800" kern="1200" dirty="0">
                          <a:solidFill>
                            <a:schemeClr val="tx1"/>
                          </a:solidFill>
                          <a:latin typeface="+mn-lt"/>
                          <a:ea typeface="DFKai-SB" panose="03000509000000000000"/>
                          <a:cs typeface="+mn-cs"/>
                          <a:sym typeface="Arial"/>
                        </a:rPr>
                        <a:t>.</a:t>
                      </a:r>
                    </a:p>
                    <a:p>
                      <a:pPr marL="180000" marR="0" indent="0" algn="l" rtl="0" fontAlgn="ctr">
                        <a:lnSpc>
                          <a:spcPct val="100000"/>
                        </a:lnSpc>
                        <a:spcBef>
                          <a:spcPts val="600"/>
                        </a:spcBef>
                        <a:spcAft>
                          <a:spcPts val="600"/>
                        </a:spcAft>
                        <a:buClr>
                          <a:srgbClr val="000000"/>
                        </a:buClr>
                        <a:buFont typeface="+mj-lt"/>
                        <a:buNone/>
                      </a:pPr>
                      <a:r>
                        <a:rPr lang="es-CO" altLang="zh-TW" sz="800" kern="1200" dirty="0">
                          <a:solidFill>
                            <a:schemeClr val="tx1"/>
                          </a:solidFill>
                          <a:latin typeface="+mn-lt"/>
                          <a:ea typeface="DFKai-SB" panose="03000509000000000000"/>
                          <a:cs typeface="+mn-cs"/>
                          <a:sym typeface="Arial"/>
                        </a:rPr>
                        <a:t>2. </a:t>
                      </a:r>
                      <a:r>
                        <a:rPr lang="es-CO" altLang="zh-TW" sz="800" kern="1200" dirty="0" err="1">
                          <a:solidFill>
                            <a:schemeClr val="tx1"/>
                          </a:solidFill>
                          <a:latin typeface="+mn-lt"/>
                          <a:ea typeface="DFKai-SB" panose="03000509000000000000"/>
                          <a:cs typeface="+mn-cs"/>
                          <a:sym typeface="Arial"/>
                        </a:rPr>
                        <a:t>Using</a:t>
                      </a:r>
                      <a:r>
                        <a:rPr lang="es-CO" altLang="zh-TW" sz="800" kern="1200" dirty="0">
                          <a:solidFill>
                            <a:schemeClr val="tx1"/>
                          </a:solidFill>
                          <a:latin typeface="+mn-lt"/>
                          <a:ea typeface="DFKai-SB" panose="03000509000000000000"/>
                          <a:cs typeface="+mn-cs"/>
                          <a:sym typeface="Arial"/>
                        </a:rPr>
                        <a:t> </a:t>
                      </a:r>
                      <a:r>
                        <a:rPr lang="es-CO" altLang="zh-TW" sz="800" kern="1200" dirty="0" err="1">
                          <a:solidFill>
                            <a:schemeClr val="tx1"/>
                          </a:solidFill>
                          <a:latin typeface="+mn-lt"/>
                          <a:ea typeface="DFKai-SB" panose="03000509000000000000"/>
                          <a:cs typeface="+mn-cs"/>
                          <a:sym typeface="Arial"/>
                        </a:rPr>
                        <a:t>Xpres</a:t>
                      </a:r>
                      <a:r>
                        <a:rPr lang="es-CO" altLang="zh-TW" sz="800" kern="1200" dirty="0">
                          <a:solidFill>
                            <a:schemeClr val="tx1"/>
                          </a:solidFill>
                          <a:latin typeface="+mn-lt"/>
                          <a:ea typeface="DFKai-SB" panose="03000509000000000000"/>
                          <a:cs typeface="+mn-cs"/>
                          <a:sym typeface="Arial"/>
                        </a:rPr>
                        <a:t> </a:t>
                      </a:r>
                      <a:r>
                        <a:rPr lang="es-CO" altLang="zh-TW" sz="800" kern="1200" dirty="0" err="1">
                          <a:solidFill>
                            <a:schemeClr val="tx1"/>
                          </a:solidFill>
                          <a:latin typeface="+mn-lt"/>
                          <a:ea typeface="DFKai-SB" panose="03000509000000000000"/>
                          <a:cs typeface="+mn-cs"/>
                          <a:sym typeface="Arial"/>
                        </a:rPr>
                        <a:t>feeder</a:t>
                      </a:r>
                      <a:r>
                        <a:rPr lang="es-CO" altLang="zh-TW" sz="800" kern="1200" dirty="0">
                          <a:solidFill>
                            <a:schemeClr val="tx1"/>
                          </a:solidFill>
                          <a:latin typeface="+mn-lt"/>
                          <a:ea typeface="DFKai-SB" panose="03000509000000000000"/>
                          <a:cs typeface="+mn-cs"/>
                          <a:sym typeface="Arial"/>
                        </a:rPr>
                        <a:t> </a:t>
                      </a:r>
                      <a:r>
                        <a:rPr lang="es-CO" altLang="zh-TW" sz="800" kern="1200" dirty="0" err="1">
                          <a:solidFill>
                            <a:schemeClr val="tx1"/>
                          </a:solidFill>
                          <a:latin typeface="+mn-lt"/>
                          <a:ea typeface="DFKai-SB" panose="03000509000000000000"/>
                          <a:cs typeface="+mn-cs"/>
                          <a:sym typeface="Arial"/>
                        </a:rPr>
                        <a:t>service</a:t>
                      </a:r>
                      <a:r>
                        <a:rPr lang="es-CO" altLang="zh-TW" sz="800" kern="1200" dirty="0">
                          <a:solidFill>
                            <a:schemeClr val="tx1"/>
                          </a:solidFill>
                          <a:latin typeface="+mn-lt"/>
                          <a:ea typeface="DFKai-SB" panose="03000509000000000000"/>
                          <a:cs typeface="+mn-cs"/>
                          <a:sym typeface="Arial"/>
                        </a:rPr>
                        <a:t> </a:t>
                      </a:r>
                      <a:r>
                        <a:rPr lang="es-CO" altLang="zh-TW" sz="800" kern="1200" dirty="0" err="1">
                          <a:solidFill>
                            <a:schemeClr val="tx1"/>
                          </a:solidFill>
                          <a:latin typeface="+mn-lt"/>
                          <a:ea typeface="DFKai-SB" panose="03000509000000000000"/>
                          <a:cs typeface="+mn-cs"/>
                          <a:sym typeface="Arial"/>
                        </a:rPr>
                        <a:t>or</a:t>
                      </a:r>
                      <a:r>
                        <a:rPr lang="es-CO" altLang="zh-TW" sz="800" kern="1200" dirty="0">
                          <a:solidFill>
                            <a:schemeClr val="tx1"/>
                          </a:solidFill>
                          <a:latin typeface="+mn-lt"/>
                          <a:ea typeface="DFKai-SB" panose="03000509000000000000"/>
                          <a:cs typeface="+mn-cs"/>
                          <a:sym typeface="Arial"/>
                        </a:rPr>
                        <a:t> CAJ </a:t>
                      </a:r>
                      <a:r>
                        <a:rPr lang="es-CO" altLang="zh-TW" sz="800" kern="1200" dirty="0" err="1">
                          <a:solidFill>
                            <a:schemeClr val="tx1"/>
                          </a:solidFill>
                          <a:latin typeface="+mn-lt"/>
                          <a:ea typeface="DFKai-SB" panose="03000509000000000000"/>
                          <a:cs typeface="+mn-cs"/>
                          <a:sym typeface="Arial"/>
                        </a:rPr>
                        <a:t>to</a:t>
                      </a:r>
                      <a:r>
                        <a:rPr lang="es-CO" altLang="zh-TW" sz="800" kern="1200" dirty="0">
                          <a:solidFill>
                            <a:schemeClr val="tx1"/>
                          </a:solidFill>
                          <a:latin typeface="+mn-lt"/>
                          <a:ea typeface="DFKai-SB" panose="03000509000000000000"/>
                          <a:cs typeface="+mn-cs"/>
                          <a:sym typeface="Arial"/>
                        </a:rPr>
                        <a:t> </a:t>
                      </a:r>
                      <a:r>
                        <a:rPr lang="es-CO" altLang="zh-TW" sz="800" kern="1200" dirty="0" err="1">
                          <a:solidFill>
                            <a:schemeClr val="tx1"/>
                          </a:solidFill>
                          <a:latin typeface="+mn-lt"/>
                          <a:ea typeface="DFKai-SB" panose="03000509000000000000"/>
                          <a:cs typeface="+mn-cs"/>
                          <a:sym typeface="Arial"/>
                        </a:rPr>
                        <a:t>have</a:t>
                      </a:r>
                      <a:r>
                        <a:rPr lang="es-CO" altLang="zh-TW" sz="800" kern="1200" dirty="0">
                          <a:solidFill>
                            <a:schemeClr val="tx1"/>
                          </a:solidFill>
                          <a:latin typeface="+mn-lt"/>
                          <a:ea typeface="DFKai-SB" panose="03000509000000000000"/>
                          <a:cs typeface="+mn-cs"/>
                          <a:sym typeface="Arial"/>
                        </a:rPr>
                        <a:t> a </a:t>
                      </a:r>
                      <a:r>
                        <a:rPr lang="es-CO" altLang="zh-TW" sz="800" kern="1200" dirty="0" err="1">
                          <a:solidFill>
                            <a:schemeClr val="tx1"/>
                          </a:solidFill>
                          <a:latin typeface="+mn-lt"/>
                          <a:ea typeface="DFKai-SB" panose="03000509000000000000"/>
                          <a:cs typeface="+mn-cs"/>
                          <a:sym typeface="Arial"/>
                        </a:rPr>
                        <a:t>stable</a:t>
                      </a:r>
                      <a:r>
                        <a:rPr lang="es-CO" altLang="zh-TW" sz="800" kern="1200" dirty="0">
                          <a:solidFill>
                            <a:schemeClr val="tx1"/>
                          </a:solidFill>
                          <a:latin typeface="+mn-lt"/>
                          <a:ea typeface="DFKai-SB" panose="03000509000000000000"/>
                          <a:cs typeface="+mn-cs"/>
                          <a:sym typeface="Arial"/>
                        </a:rPr>
                        <a:t> </a:t>
                      </a:r>
                      <a:r>
                        <a:rPr lang="es-CO" altLang="zh-TW" sz="800" kern="1200" dirty="0" err="1">
                          <a:solidFill>
                            <a:schemeClr val="tx1"/>
                          </a:solidFill>
                          <a:latin typeface="+mn-lt"/>
                          <a:ea typeface="DFKai-SB" panose="03000509000000000000"/>
                          <a:cs typeface="+mn-cs"/>
                          <a:sym typeface="Arial"/>
                        </a:rPr>
                        <a:t>schedule</a:t>
                      </a:r>
                      <a:r>
                        <a:rPr lang="es-CO" altLang="zh-TW" sz="800" kern="1200" dirty="0">
                          <a:solidFill>
                            <a:schemeClr val="tx1"/>
                          </a:solidFill>
                          <a:latin typeface="+mn-lt"/>
                          <a:ea typeface="DFKai-SB" panose="03000509000000000000"/>
                          <a:cs typeface="+mn-cs"/>
                          <a:sym typeface="Arial"/>
                        </a:rPr>
                        <a:t> and </a:t>
                      </a:r>
                      <a:r>
                        <a:rPr lang="es-CO" altLang="zh-TW" sz="800" kern="1200" dirty="0" err="1">
                          <a:solidFill>
                            <a:schemeClr val="tx1"/>
                          </a:solidFill>
                          <a:latin typeface="+mn-lt"/>
                          <a:ea typeface="DFKai-SB" panose="03000509000000000000"/>
                          <a:cs typeface="+mn-cs"/>
                          <a:sym typeface="Arial"/>
                        </a:rPr>
                        <a:t>evacuate</a:t>
                      </a:r>
                      <a:r>
                        <a:rPr lang="es-CO" altLang="zh-TW" sz="800" kern="1200" dirty="0">
                          <a:solidFill>
                            <a:schemeClr val="tx1"/>
                          </a:solidFill>
                          <a:latin typeface="+mn-lt"/>
                          <a:ea typeface="DFKai-SB" panose="03000509000000000000"/>
                          <a:cs typeface="+mn-cs"/>
                          <a:sym typeface="Arial"/>
                        </a:rPr>
                        <a:t> </a:t>
                      </a:r>
                      <a:r>
                        <a:rPr lang="es-CO" altLang="zh-TW" sz="800" kern="1200" dirty="0" err="1">
                          <a:solidFill>
                            <a:schemeClr val="tx1"/>
                          </a:solidFill>
                          <a:latin typeface="+mn-lt"/>
                          <a:ea typeface="DFKai-SB" panose="03000509000000000000"/>
                          <a:cs typeface="+mn-cs"/>
                          <a:sym typeface="Arial"/>
                        </a:rPr>
                        <a:t>empties</a:t>
                      </a:r>
                      <a:r>
                        <a:rPr lang="es-CO" altLang="zh-TW" sz="800" kern="1200" dirty="0">
                          <a:solidFill>
                            <a:schemeClr val="tx1"/>
                          </a:solidFill>
                          <a:latin typeface="+mn-lt"/>
                          <a:ea typeface="DFKai-SB" panose="03000509000000000000"/>
                          <a:cs typeface="+mn-cs"/>
                          <a:sym typeface="Arial"/>
                        </a:rPr>
                        <a:t>. </a:t>
                      </a:r>
                    </a:p>
                    <a:p>
                      <a:pPr marL="180000" marR="0" indent="0" algn="l" rtl="0" fontAlgn="ctr">
                        <a:lnSpc>
                          <a:spcPct val="100000"/>
                        </a:lnSpc>
                        <a:spcBef>
                          <a:spcPts val="600"/>
                        </a:spcBef>
                        <a:spcAft>
                          <a:spcPts val="600"/>
                        </a:spcAft>
                        <a:buClr>
                          <a:srgbClr val="000000"/>
                        </a:buClr>
                        <a:buFont typeface="+mj-lt"/>
                        <a:buNone/>
                      </a:pPr>
                      <a:r>
                        <a:rPr lang="es-CO" sz="800" kern="1200" dirty="0">
                          <a:solidFill>
                            <a:schemeClr val="tx1"/>
                          </a:solidFill>
                          <a:latin typeface="+mn-lt"/>
                          <a:ea typeface="DFKai-SB" panose="03000509000000000000"/>
                          <a:cs typeface="+mn-cs"/>
                          <a:sym typeface="Arial"/>
                        </a:rPr>
                        <a:t>3. </a:t>
                      </a:r>
                      <a:r>
                        <a:rPr lang="en-US" sz="800" kern="1200" dirty="0">
                          <a:solidFill>
                            <a:schemeClr val="tx1"/>
                          </a:solidFill>
                          <a:latin typeface="+mn-lt"/>
                          <a:ea typeface="DFKai-SB" panose="03000509000000000000"/>
                          <a:cs typeface="+mn-cs"/>
                        </a:rPr>
                        <a:t>COBQL free pool is increasing to 450 Teus (+13%)</a:t>
                      </a:r>
                      <a:endParaRPr lang="es-CO" altLang="zh-TW" sz="800" kern="1200" dirty="0">
                        <a:solidFill>
                          <a:schemeClr val="tx1"/>
                        </a:solidFill>
                        <a:latin typeface="+mn-lt"/>
                        <a:ea typeface="DFKai-SB" panose="03000509000000000000"/>
                        <a:cs typeface="+mn-cs"/>
                      </a:endParaRPr>
                    </a:p>
                  </a:txBody>
                  <a:tcPr marL="7050" marR="7050" marT="705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42650">
                <a:tc vMerge="1">
                  <a:txBody>
                    <a:bodyPr/>
                    <a:lstStyle/>
                    <a:p>
                      <a:endParaRPr lang="en-US"/>
                    </a:p>
                  </a:txBody>
                  <a:tcPr/>
                </a:tc>
                <a:tc>
                  <a:txBody>
                    <a:bodyPr/>
                    <a:lstStyle/>
                    <a:p>
                      <a:pPr marL="0" lvl="0" indent="0" algn="ctr" rtl="0">
                        <a:spcBef>
                          <a:spcPts val="0"/>
                        </a:spcBef>
                        <a:spcAft>
                          <a:spcPts val="0"/>
                        </a:spcAft>
                        <a:buNone/>
                      </a:pPr>
                      <a:r>
                        <a:rPr lang="en-US" sz="1200" b="0" u="none" strike="noStrike">
                          <a:latin typeface="Candara" panose="020E0502030303020204" pitchFamily="34" charset="0"/>
                        </a:rPr>
                        <a:t>Rate Reduction</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800" kern="1200" dirty="0">
                          <a:solidFill>
                            <a:schemeClr val="tx1"/>
                          </a:solidFill>
                          <a:latin typeface="+mn-lt"/>
                          <a:ea typeface="DFKai-SB" panose="03000509000000000000"/>
                          <a:cs typeface="+mn-cs"/>
                        </a:rPr>
                        <a:t>　</a:t>
                      </a:r>
                      <a:r>
                        <a:rPr lang="en-US" altLang="zh-TW" sz="800" kern="1200" dirty="0">
                          <a:solidFill>
                            <a:schemeClr val="tx1"/>
                          </a:solidFill>
                          <a:latin typeface="+mn-lt"/>
                          <a:ea typeface="DFKai-SB" panose="03000509000000000000"/>
                          <a:cs typeface="+mn-cs"/>
                        </a:rPr>
                        <a:t>NIL</a:t>
                      </a:r>
                      <a:endParaRPr sz="800" kern="1200" dirty="0">
                        <a:solidFill>
                          <a:schemeClr val="tx1"/>
                        </a:solidFill>
                        <a:latin typeface="+mn-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r>
                        <a:rPr lang="en-US" altLang="zh-TW" sz="800" kern="1200" dirty="0">
                          <a:solidFill>
                            <a:schemeClr val="tx1"/>
                          </a:solidFill>
                          <a:latin typeface="+mn-lt"/>
                          <a:ea typeface="DFKai-SB" panose="03000509000000000000"/>
                          <a:cs typeface="+mn-cs"/>
                        </a:rPr>
                        <a:t>NIL</a:t>
                      </a:r>
                      <a:endParaRPr sz="800" kern="1200" dirty="0">
                        <a:solidFill>
                          <a:schemeClr val="tx1"/>
                        </a:solidFill>
                        <a:latin typeface="+mn-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r>
                        <a:rPr lang="en-US" altLang="zh-TW" sz="800" kern="1200" dirty="0">
                          <a:solidFill>
                            <a:schemeClr val="tx1"/>
                          </a:solidFill>
                          <a:latin typeface="+mn-lt"/>
                          <a:ea typeface="DFKai-SB" panose="03000509000000000000"/>
                          <a:cs typeface="+mn-cs"/>
                        </a:rPr>
                        <a:t>NIL</a:t>
                      </a:r>
                      <a:endParaRPr sz="800" kern="1200" dirty="0">
                        <a:solidFill>
                          <a:schemeClr val="tx1"/>
                        </a:solidFill>
                        <a:latin typeface="+mn-lt"/>
                        <a:ea typeface="DFKai-SB" panose="03000509000000000000"/>
                        <a:cs typeface="+mn-cs"/>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altLang="zh-TW" sz="800" b="0" i="0" u="none" strike="noStrike" dirty="0">
                          <a:solidFill>
                            <a:srgbClr val="000000"/>
                          </a:solidFill>
                          <a:effectLst/>
                          <a:latin typeface="+mn-lt"/>
                          <a:ea typeface="新細明體" panose="02020500000000000000" pitchFamily="18" charset="-120"/>
                        </a:rPr>
                        <a:t>-</a:t>
                      </a:r>
                      <a:endParaRPr lang="zh-TW" altLang="en-US" sz="800" b="0" i="0" u="none" strike="noStrike" dirty="0">
                        <a:solidFill>
                          <a:srgbClr val="000000"/>
                        </a:solidFill>
                        <a:effectLst/>
                        <a:latin typeface="+mn-lt"/>
                        <a:ea typeface="新細明體" panose="02020500000000000000" pitchFamily="18" charset="-120"/>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97" name="Google Shape;197;p29"/>
          <p:cNvSpPr txBox="1"/>
          <p:nvPr/>
        </p:nvSpPr>
        <p:spPr>
          <a:xfrm>
            <a:off x="8892480" y="4926318"/>
            <a:ext cx="582900" cy="205800"/>
          </a:xfrm>
          <a:prstGeom prst="rect">
            <a:avLst/>
          </a:prstGeom>
          <a:noFill/>
          <a:ln>
            <a:noFill/>
          </a:ln>
        </p:spPr>
        <p:txBody>
          <a:bodyPr spcFirstLastPara="1" wrap="square" lIns="91400" tIns="45675" rIns="91400" bIns="45675" anchor="ctr" anchorCtr="0">
            <a:noAutofit/>
          </a:bodyPr>
          <a:lstStyle/>
          <a:p>
            <a:pPr marL="0" marR="0" lvl="0" indent="0" algn="l" rtl="0">
              <a:spcBef>
                <a:spcPts val="0"/>
              </a:spcBef>
              <a:spcAft>
                <a:spcPts val="0"/>
              </a:spcAft>
              <a:buNone/>
            </a:pPr>
            <a:fld id="{00000000-1234-1234-1234-123412341234}" type="slidenum">
              <a:rPr lang="en-US" sz="1000">
                <a:solidFill>
                  <a:schemeClr val="dk1"/>
                </a:solidFill>
                <a:latin typeface="Arial"/>
                <a:ea typeface="Arial"/>
                <a:cs typeface="Arial"/>
                <a:sym typeface="Arial"/>
              </a:rPr>
              <a:t>20</a:t>
            </a:fld>
            <a:endParaRPr sz="10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19</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EECU</a:t>
            </a:r>
          </a:p>
          <a:p>
            <a:pPr lvl="0" algn="ctr">
              <a:defRPr/>
            </a:pPr>
            <a:r>
              <a:rPr lang="en-US" altLang="zh-CN" sz="2400" b="1" dirty="0">
                <a:solidFill>
                  <a:prstClr val="black">
                    <a:lumMod val="85000"/>
                    <a:lumOff val="15000"/>
                  </a:prstClr>
                </a:solidFill>
                <a:latin typeface="DFKai-SB" pitchFamily="65" charset="-120"/>
                <a:ea typeface="DFKai-SB" pitchFamily="65" charset="-120"/>
              </a:rPr>
              <a:t>(ECUADOR)</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4743920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97603004"/>
              </p:ext>
            </p:extLst>
          </p:nvPr>
        </p:nvGraphicFramePr>
        <p:xfrm>
          <a:off x="104257" y="627534"/>
          <a:ext cx="8935485" cy="4568316"/>
        </p:xfrm>
        <a:graphic>
          <a:graphicData uri="http://schemas.openxmlformats.org/drawingml/2006/table">
            <a:tbl>
              <a:tblPr/>
              <a:tblGrid>
                <a:gridCol w="50730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2807462935"/>
                    </a:ext>
                  </a:extLst>
                </a:gridCol>
                <a:gridCol w="3747663">
                  <a:extLst>
                    <a:ext uri="{9D8B030D-6E8A-4147-A177-3AD203B41FA5}">
                      <a16:colId xmlns:a16="http://schemas.microsoft.com/office/drawing/2014/main" val="20005"/>
                    </a:ext>
                  </a:extLst>
                </a:gridCol>
              </a:tblGrid>
              <a:tr h="331326">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Subject</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a:solidFill>
                            <a:schemeClr val="tx1"/>
                          </a:solidFill>
                          <a:effectLst/>
                          <a:latin typeface="DFKai-SB" pitchFamily="65" charset="-120"/>
                          <a:ea typeface="DFKai-SB" pitchFamily="65" charset="-120"/>
                        </a:rPr>
                        <a:t>Achievement</a:t>
                      </a:r>
                    </a:p>
                    <a:p>
                      <a:pPr algn="ctr" rtl="0" fontAlgn="ctr"/>
                      <a:r>
                        <a:rPr lang="de-DE" altLang="zh-TW" sz="1000" b="0" i="0" u="none" strike="noStrike">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7885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7834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lvl="0" indent="0" algn="ctr" rtl="0">
                        <a:spcBef>
                          <a:spcPts val="0"/>
                        </a:spcBef>
                        <a:spcAft>
                          <a:spcPts val="0"/>
                        </a:spcAft>
                        <a:buNone/>
                      </a:pPr>
                      <a:r>
                        <a:rPr lang="en-US" sz="800" b="1" i="0" u="none" strike="noStrike" dirty="0">
                          <a:solidFill>
                            <a:schemeClr val="dk1"/>
                          </a:solidFill>
                          <a:latin typeface="+mn-lt"/>
                          <a:ea typeface="DFKai-SB"/>
                          <a:cs typeface="DFKai-SB"/>
                          <a:sym typeface="DFKai-SB"/>
                        </a:rPr>
                        <a:t>F.E. =&gt; </a:t>
                      </a:r>
                      <a:r>
                        <a:rPr lang="en-US" sz="800" b="1" i="0" u="none" strike="noStrike" dirty="0">
                          <a:solidFill>
                            <a:srgbClr val="FF0000"/>
                          </a:solidFill>
                          <a:latin typeface="+mn-lt"/>
                          <a:ea typeface="DFKai-SB"/>
                          <a:cs typeface="DFKai-SB"/>
                          <a:sym typeface="DFKai-SB"/>
                        </a:rPr>
                        <a:t>EC</a:t>
                      </a:r>
                      <a:r>
                        <a:rPr lang="en-US" sz="800" b="1" i="0" u="none" strike="noStrike" dirty="0">
                          <a:solidFill>
                            <a:schemeClr val="dk1"/>
                          </a:solidFill>
                          <a:latin typeface="+mn-lt"/>
                          <a:ea typeface="DFKai-SB"/>
                          <a:cs typeface="DFKai-SB"/>
                          <a:sym typeface="DFKai-SB"/>
                        </a:rPr>
                        <a:t> IMP.</a:t>
                      </a:r>
                      <a:endParaRPr sz="800" dirty="0">
                        <a:latin typeface="+mn-lt"/>
                      </a:endParaRPr>
                    </a:p>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(G Trade)</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LAD</a:t>
                      </a:r>
                      <a:endParaRPr sz="800" dirty="0">
                        <a:latin typeface="+mn-lt"/>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chemeClr val="tx1"/>
                          </a:solidFill>
                          <a:effectLst/>
                          <a:latin typeface="+mn-lt"/>
                          <a:ea typeface="DFKai-SB" pitchFamily="65" charset="-120"/>
                        </a:rPr>
                        <a:t>1,916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2,476</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chemeClr val="tx1"/>
                          </a:solidFill>
                          <a:effectLst/>
                          <a:latin typeface="+mn-lt"/>
                          <a:ea typeface="DFKai-SB" pitchFamily="65" charset="-120"/>
                        </a:rPr>
                        <a:t>129%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sz="800" b="0" i="0" u="none" strike="noStrike" dirty="0">
                          <a:solidFill>
                            <a:schemeClr val="tx1"/>
                          </a:solidFill>
                          <a:effectLst/>
                          <a:latin typeface="+mn-lt"/>
                          <a:ea typeface="DFKai-SB" pitchFamily="65" charset="-120"/>
                        </a:rPr>
                        <a:t>3,164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lvl="0" indent="0" algn="l">
                        <a:lnSpc>
                          <a:spcPct val="100000"/>
                        </a:lnSpc>
                        <a:spcBef>
                          <a:spcPts val="0"/>
                        </a:spcBef>
                        <a:spcAft>
                          <a:spcPts val="0"/>
                        </a:spcAft>
                        <a:buNone/>
                      </a:pPr>
                      <a:r>
                        <a:rPr lang="en-US" sz="800" b="1" i="0" u="none" strike="noStrike" noProof="0" dirty="0">
                          <a:solidFill>
                            <a:schemeClr val="tx1"/>
                          </a:solidFill>
                          <a:effectLst/>
                          <a:latin typeface="+mn-lt"/>
                        </a:rPr>
                        <a:t>MARKET REVIEW:</a:t>
                      </a:r>
                    </a:p>
                    <a:p>
                      <a:pPr marL="228600" lvl="0" indent="-228600" algn="l">
                        <a:lnSpc>
                          <a:spcPct val="100000"/>
                        </a:lnSpc>
                        <a:spcBef>
                          <a:spcPts val="0"/>
                        </a:spcBef>
                        <a:spcAft>
                          <a:spcPts val="0"/>
                        </a:spcAft>
                        <a:buFont typeface="+mj-lt"/>
                        <a:buAutoNum type="arabicPeriod"/>
                      </a:pPr>
                      <a:r>
                        <a:rPr lang="en-US" altLang="zh-TW" sz="800" b="1" dirty="0">
                          <a:latin typeface="+mn-lt"/>
                        </a:rPr>
                        <a:t>Recover shipments lost</a:t>
                      </a:r>
                      <a:r>
                        <a:rPr lang="en-US" altLang="zh-TW" sz="800" dirty="0">
                          <a:latin typeface="+mn-lt"/>
                        </a:rPr>
                        <a:t> from Southeast Asia (light cargo) with </a:t>
                      </a:r>
                      <a:r>
                        <a:rPr lang="en-US" altLang="zh-TW" sz="800" b="1" dirty="0">
                          <a:latin typeface="+mn-lt"/>
                        </a:rPr>
                        <a:t>BCC support</a:t>
                      </a:r>
                      <a:r>
                        <a:rPr lang="en-US" altLang="zh-TW" sz="800" dirty="0">
                          <a:latin typeface="+mn-lt"/>
                        </a:rPr>
                        <a:t>.</a:t>
                      </a:r>
                    </a:p>
                    <a:p>
                      <a:pPr marL="228600" lvl="0" indent="-228600" algn="l">
                        <a:lnSpc>
                          <a:spcPct val="100000"/>
                        </a:lnSpc>
                        <a:spcBef>
                          <a:spcPts val="0"/>
                        </a:spcBef>
                        <a:spcAft>
                          <a:spcPts val="0"/>
                        </a:spcAft>
                        <a:buFont typeface="+mj-lt"/>
                        <a:buAutoNum type="arabicPeriod"/>
                      </a:pPr>
                      <a:r>
                        <a:rPr lang="en-US" altLang="zh-TW" sz="800" b="1" dirty="0">
                          <a:latin typeface="+mn-lt"/>
                        </a:rPr>
                        <a:t>China shipments</a:t>
                      </a:r>
                      <a:r>
                        <a:rPr lang="en-US" altLang="zh-TW" sz="800" dirty="0">
                          <a:latin typeface="+mn-lt"/>
                        </a:rPr>
                        <a:t> under </a:t>
                      </a:r>
                      <a:r>
                        <a:rPr lang="en-US" altLang="zh-TW" sz="800" b="1" dirty="0">
                          <a:latin typeface="+mn-lt"/>
                        </a:rPr>
                        <a:t>FAK terms</a:t>
                      </a:r>
                      <a:r>
                        <a:rPr lang="en-US" altLang="zh-TW" sz="800" dirty="0">
                          <a:latin typeface="+mn-lt"/>
                        </a:rPr>
                        <a:t> with special negotiations based on market trends.</a:t>
                      </a:r>
                    </a:p>
                    <a:p>
                      <a:pPr marL="228600" lvl="0" indent="-228600" algn="l">
                        <a:lnSpc>
                          <a:spcPct val="100000"/>
                        </a:lnSpc>
                        <a:spcBef>
                          <a:spcPts val="0"/>
                        </a:spcBef>
                        <a:spcAft>
                          <a:spcPts val="0"/>
                        </a:spcAft>
                        <a:buFont typeface="+mj-lt"/>
                        <a:buAutoNum type="arabicPeriod"/>
                      </a:pPr>
                      <a:r>
                        <a:rPr lang="en-GB" altLang="zh-TW" sz="800" b="1" dirty="0">
                          <a:latin typeface="+mn-lt"/>
                        </a:rPr>
                        <a:t>SC being signed</a:t>
                      </a:r>
                      <a:r>
                        <a:rPr lang="en-GB" altLang="zh-TW" sz="800" dirty="0">
                          <a:latin typeface="+mn-lt"/>
                        </a:rPr>
                        <a:t> with </a:t>
                      </a:r>
                      <a:r>
                        <a:rPr lang="en-GB" altLang="zh-TW" sz="800" b="1" dirty="0">
                          <a:latin typeface="+mn-lt"/>
                        </a:rPr>
                        <a:t>NEW A/C MERCHANT GERARDO ORTIZ E HIJOS CIA. LTDA</a:t>
                      </a:r>
                      <a:r>
                        <a:rPr lang="en-GB" altLang="zh-TW" sz="800" dirty="0">
                          <a:latin typeface="+mn-lt"/>
                        </a:rPr>
                        <a:t> (Minimum Quantity Commitment: 3,000 TEU, over 60 TEU per week).</a:t>
                      </a:r>
                    </a:p>
                    <a:p>
                      <a:pPr marL="228600" lvl="0" indent="-228600" algn="l">
                        <a:lnSpc>
                          <a:spcPct val="100000"/>
                        </a:lnSpc>
                        <a:spcBef>
                          <a:spcPts val="0"/>
                        </a:spcBef>
                        <a:spcAft>
                          <a:spcPts val="0"/>
                        </a:spcAft>
                        <a:buFont typeface="+mj-lt"/>
                        <a:buAutoNum type="arabicPeriod"/>
                      </a:pPr>
                      <a:r>
                        <a:rPr lang="en-US" altLang="zh-TW" sz="800" b="1" dirty="0">
                          <a:latin typeface="+mn-lt"/>
                        </a:rPr>
                        <a:t>MABE 2025 Bid:</a:t>
                      </a:r>
                      <a:r>
                        <a:rPr lang="en-US" altLang="zh-TW" sz="800" dirty="0">
                          <a:latin typeface="+mn-lt"/>
                        </a:rPr>
                        <a:t> A/C </a:t>
                      </a:r>
                      <a:r>
                        <a:rPr lang="en-US" altLang="zh-TW" sz="800" b="1" dirty="0">
                          <a:latin typeface="+mn-lt"/>
                        </a:rPr>
                        <a:t>increased their forecast by 40%</a:t>
                      </a:r>
                      <a:r>
                        <a:rPr lang="en-US" altLang="zh-TW" sz="800" dirty="0">
                          <a:latin typeface="+mn-lt"/>
                        </a:rPr>
                        <a:t> compared to 2024. </a:t>
                      </a:r>
                      <a:r>
                        <a:rPr lang="en-US" altLang="zh-TW" sz="800" b="1" dirty="0">
                          <a:latin typeface="+mn-lt"/>
                        </a:rPr>
                        <a:t>Face-to-face meeting (Round 3)</a:t>
                      </a:r>
                      <a:r>
                        <a:rPr lang="en-US" altLang="zh-TW" sz="800" dirty="0">
                          <a:latin typeface="+mn-lt"/>
                        </a:rPr>
                        <a:t> scheduled for February 18th.</a:t>
                      </a:r>
                      <a:r>
                        <a:rPr lang="en-US" sz="800" b="1" i="0" u="none" strike="noStrike" noProof="0" dirty="0">
                          <a:solidFill>
                            <a:schemeClr val="tx1"/>
                          </a:solidFill>
                          <a:effectLst/>
                          <a:latin typeface="+mn-lt"/>
                        </a:rPr>
                        <a:t>          </a:t>
                      </a:r>
                    </a:p>
                    <a:p>
                      <a:pPr marL="0" lvl="0" indent="0" algn="l">
                        <a:lnSpc>
                          <a:spcPct val="100000"/>
                        </a:lnSpc>
                        <a:spcBef>
                          <a:spcPts val="0"/>
                        </a:spcBef>
                        <a:spcAft>
                          <a:spcPts val="0"/>
                        </a:spcAft>
                        <a:buFont typeface="+mj-lt"/>
                        <a:buNone/>
                      </a:pPr>
                      <a:r>
                        <a:rPr lang="en-US" sz="800" b="1" i="0" u="none" strike="noStrike" noProof="0" dirty="0">
                          <a:solidFill>
                            <a:schemeClr val="tx1"/>
                          </a:solidFill>
                          <a:effectLst/>
                          <a:latin typeface="+mn-lt"/>
                        </a:rPr>
                        <a:t>ACTION PLAN:</a:t>
                      </a:r>
                    </a:p>
                    <a:p>
                      <a:pPr marL="228600" lvl="0" indent="-228600" algn="l">
                        <a:lnSpc>
                          <a:spcPct val="100000"/>
                        </a:lnSpc>
                        <a:spcBef>
                          <a:spcPts val="0"/>
                        </a:spcBef>
                        <a:spcAft>
                          <a:spcPts val="0"/>
                        </a:spcAft>
                        <a:buFont typeface="+mj-lt"/>
                        <a:buAutoNum type="arabicPeriod"/>
                      </a:pPr>
                      <a:r>
                        <a:rPr lang="en-US" altLang="zh-TW" sz="800" dirty="0">
                          <a:latin typeface="+mn-lt"/>
                        </a:rPr>
                        <a:t>Maintain communication with BCC to report on market trends.</a:t>
                      </a:r>
                    </a:p>
                    <a:p>
                      <a:pPr marL="228600" lvl="0" indent="-228600" algn="l">
                        <a:lnSpc>
                          <a:spcPct val="100000"/>
                        </a:lnSpc>
                        <a:spcBef>
                          <a:spcPts val="0"/>
                        </a:spcBef>
                        <a:spcAft>
                          <a:spcPts val="0"/>
                        </a:spcAft>
                        <a:buFont typeface="+mj-lt"/>
                        <a:buAutoNum type="arabicPeriod"/>
                      </a:pPr>
                      <a:r>
                        <a:rPr lang="en-US" altLang="zh-TW" sz="800" dirty="0">
                          <a:latin typeface="+mn-lt"/>
                        </a:rPr>
                        <a:t>Communicate with BCC to obtain competitive quotes for our own SQ.</a:t>
                      </a:r>
                    </a:p>
                    <a:p>
                      <a:pPr marL="228600" lvl="0" indent="-228600" algn="l">
                        <a:lnSpc>
                          <a:spcPct val="100000"/>
                        </a:lnSpc>
                        <a:spcBef>
                          <a:spcPts val="0"/>
                        </a:spcBef>
                        <a:spcAft>
                          <a:spcPts val="0"/>
                        </a:spcAft>
                        <a:buFont typeface="+mj-lt"/>
                        <a:buAutoNum type="arabicPeriod"/>
                      </a:pPr>
                      <a:r>
                        <a:rPr lang="en-US" altLang="zh-TW" sz="800" dirty="0">
                          <a:latin typeface="+mn-lt"/>
                        </a:rPr>
                        <a:t>Develop new clients and maintain relationships with existing clients for AMP.</a:t>
                      </a:r>
                      <a:endParaRPr lang="en-US" sz="800" b="0" i="0" u="none" strike="noStrike" noProof="0" dirty="0">
                        <a:solidFill>
                          <a:schemeClr val="tx1"/>
                        </a:solidFill>
                        <a:effectLst/>
                        <a:latin typeface="+mn-lt"/>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993060">
                <a:tc vMerge="1">
                  <a:txBody>
                    <a:bodyPr/>
                    <a:lstStyle/>
                    <a:p>
                      <a:endParaRPr lang="de-DE"/>
                    </a:p>
                  </a:txBody>
                  <a:tcPr/>
                </a:tc>
                <a:tc>
                  <a:txBody>
                    <a:bodyPr/>
                    <a:lstStyle/>
                    <a:p>
                      <a:pPr marL="0" lvl="0" indent="0" algn="ctr" rtl="0">
                        <a:spcBef>
                          <a:spcPts val="0"/>
                        </a:spcBef>
                        <a:spcAft>
                          <a:spcPts val="0"/>
                        </a:spcAft>
                        <a:buNone/>
                      </a:pPr>
                      <a:r>
                        <a:rPr lang="en-US" sz="800" b="1" i="0" u="none" strike="noStrike">
                          <a:solidFill>
                            <a:srgbClr val="FF0000"/>
                          </a:solidFill>
                          <a:latin typeface="+mn-lt"/>
                          <a:ea typeface="DFKai-SB"/>
                          <a:cs typeface="DFKai-SB"/>
                          <a:sym typeface="DFKai-SB"/>
                        </a:rPr>
                        <a:t>EC</a:t>
                      </a:r>
                      <a:r>
                        <a:rPr lang="en-US" sz="800" b="1" i="0" u="none" strike="noStrike">
                          <a:solidFill>
                            <a:schemeClr val="dk1"/>
                          </a:solidFill>
                          <a:latin typeface="+mn-lt"/>
                          <a:ea typeface="DFKai-SB"/>
                          <a:cs typeface="DFKai-SB"/>
                          <a:sym typeface="DFKai-SB"/>
                        </a:rPr>
                        <a:t> EXP. =&gt; F.E.</a:t>
                      </a:r>
                      <a:endParaRPr sz="800">
                        <a:latin typeface="+mn-lt"/>
                      </a:endParaRPr>
                    </a:p>
                    <a:p>
                      <a:pPr marL="0" lvl="0" indent="0" algn="ctr" rtl="0">
                        <a:spcBef>
                          <a:spcPts val="0"/>
                        </a:spcBef>
                        <a:spcAft>
                          <a:spcPts val="0"/>
                        </a:spcAft>
                        <a:buNone/>
                      </a:pPr>
                      <a:r>
                        <a:rPr lang="en-US" sz="800" b="0" i="0" u="none" strike="noStrike">
                          <a:solidFill>
                            <a:schemeClr val="dk1"/>
                          </a:solidFill>
                          <a:latin typeface="+mn-lt"/>
                          <a:ea typeface="DFKai-SB"/>
                          <a:cs typeface="DFKai-SB"/>
                          <a:sym typeface="DFKai-SB"/>
                        </a:rPr>
                        <a:t>(Y Trade)</a:t>
                      </a:r>
                      <a:endParaRPr sz="800" b="0" i="0" u="none" strike="noStrike">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b="0" i="0" u="none" strike="noStrike">
                          <a:solidFill>
                            <a:schemeClr val="dk1"/>
                          </a:solidFill>
                          <a:latin typeface="+mn-lt"/>
                          <a:ea typeface="DFKai-SB"/>
                          <a:cs typeface="DFKai-SB"/>
                          <a:sym typeface="DFKai-SB"/>
                        </a:rPr>
                        <a:t>LAD</a:t>
                      </a:r>
                      <a:endParaRPr sz="800">
                        <a:latin typeface="+mn-lt"/>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chemeClr val="tx1"/>
                          </a:solidFill>
                          <a:effectLst/>
                          <a:latin typeface="+mn-lt"/>
                          <a:ea typeface="DFKai-SB" pitchFamily="65" charset="-120"/>
                        </a:rPr>
                        <a:t>6,302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chemeClr val="tx1"/>
                          </a:solidFill>
                          <a:effectLst/>
                          <a:latin typeface="+mn-lt"/>
                          <a:ea typeface="DFKai-SB" pitchFamily="65" charset="-120"/>
                        </a:rPr>
                        <a:t>6,714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800" b="0" i="0" u="none" strike="noStrike" dirty="0">
                          <a:solidFill>
                            <a:schemeClr val="tx1"/>
                          </a:solidFill>
                          <a:effectLst/>
                          <a:latin typeface="+mn-lt"/>
                          <a:ea typeface="DFKai-SB" pitchFamily="65" charset="-120"/>
                        </a:rPr>
                        <a:t>107%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dirty="0">
                          <a:solidFill>
                            <a:schemeClr val="tx1"/>
                          </a:solidFill>
                          <a:effectLst/>
                          <a:latin typeface="+mn-lt"/>
                          <a:ea typeface="DFKai-SB" pitchFamily="65" charset="-120"/>
                        </a:rPr>
                        <a:t>6841</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lvl="0" indent="0" algn="l">
                        <a:lnSpc>
                          <a:spcPct val="100000"/>
                        </a:lnSpc>
                        <a:spcBef>
                          <a:spcPts val="0"/>
                        </a:spcBef>
                        <a:spcAft>
                          <a:spcPts val="0"/>
                        </a:spcAft>
                        <a:buFont typeface="+mj-lt"/>
                        <a:buNone/>
                      </a:pPr>
                      <a:r>
                        <a:rPr lang="en-US" sz="800" b="1" i="0" u="none" strike="noStrike" noProof="0" dirty="0">
                          <a:solidFill>
                            <a:schemeClr val="tx1"/>
                          </a:solidFill>
                          <a:effectLst/>
                          <a:latin typeface="+mn-lt"/>
                        </a:rPr>
                        <a:t>MARKET REVIEW:</a:t>
                      </a:r>
                      <a:endParaRPr lang="en-US" sz="800" dirty="0">
                        <a:latin typeface="+mn-lt"/>
                      </a:endParaRPr>
                    </a:p>
                    <a:p>
                      <a:pPr marL="228600" lvl="0" indent="-228600" algn="l">
                        <a:lnSpc>
                          <a:spcPct val="100000"/>
                        </a:lnSpc>
                        <a:spcBef>
                          <a:spcPts val="0"/>
                        </a:spcBef>
                        <a:spcAft>
                          <a:spcPts val="0"/>
                        </a:spcAft>
                        <a:buFont typeface="+mj-lt"/>
                        <a:buAutoNum type="arabicPeriod"/>
                      </a:pPr>
                      <a:r>
                        <a:rPr lang="en-US" altLang="zh-TW" sz="800" b="1" dirty="0">
                          <a:latin typeface="+mn-lt"/>
                        </a:rPr>
                        <a:t>Recover</a:t>
                      </a:r>
                      <a:r>
                        <a:rPr lang="en-US" altLang="zh-TW" sz="800" dirty="0">
                          <a:latin typeface="+mn-lt"/>
                        </a:rPr>
                        <a:t> our Teak Wood shipment volume to India (20-foot container market), targeting a 1% ECM market share in 2024.</a:t>
                      </a:r>
                    </a:p>
                    <a:p>
                      <a:pPr marL="228600" lvl="0" indent="-228600" algn="l">
                        <a:lnSpc>
                          <a:spcPct val="100000"/>
                        </a:lnSpc>
                        <a:spcBef>
                          <a:spcPts val="0"/>
                        </a:spcBef>
                        <a:spcAft>
                          <a:spcPts val="0"/>
                        </a:spcAft>
                        <a:buFont typeface="+mj-lt"/>
                        <a:buAutoNum type="arabicPeriod"/>
                      </a:pPr>
                      <a:r>
                        <a:rPr lang="en-US" altLang="zh-TW" sz="800" b="1" dirty="0">
                          <a:latin typeface="+mn-lt"/>
                        </a:rPr>
                        <a:t>Increase</a:t>
                      </a:r>
                      <a:r>
                        <a:rPr lang="en-US" altLang="zh-TW" sz="800" dirty="0">
                          <a:latin typeface="+mn-lt"/>
                        </a:rPr>
                        <a:t> our Cocoa Bean shipments to Southeast Asia (40-foot container market). We lost our number one ranking in this market, and our 2024 EMC market share target is 19%.</a:t>
                      </a:r>
                    </a:p>
                    <a:p>
                      <a:pPr marL="228600" lvl="0" indent="-228600" algn="l">
                        <a:lnSpc>
                          <a:spcPct val="100000"/>
                        </a:lnSpc>
                        <a:spcBef>
                          <a:spcPts val="0"/>
                        </a:spcBef>
                        <a:spcAft>
                          <a:spcPts val="0"/>
                        </a:spcAft>
                        <a:buFont typeface="+mj-lt"/>
                        <a:buAutoNum type="arabicPeriod"/>
                      </a:pPr>
                      <a:r>
                        <a:rPr lang="en-US" altLang="zh-TW" sz="800" b="1" dirty="0">
                          <a:latin typeface="+mn-lt"/>
                        </a:rPr>
                        <a:t>Increase</a:t>
                      </a:r>
                      <a:r>
                        <a:rPr lang="en-US" altLang="zh-TW" sz="800" dirty="0">
                          <a:latin typeface="+mn-lt"/>
                        </a:rPr>
                        <a:t> our shipments of refrigerated goods (Fresh Bananas, Frozen Seafood, Broccoli) to China, Japan, and Taiwan. The 2024 EMC market share target is 3%.</a:t>
                      </a:r>
                      <a:endParaRPr lang="en-US" sz="800" b="0" i="0" u="none" strike="noStrike" noProof="0" dirty="0">
                        <a:solidFill>
                          <a:schemeClr val="tx1"/>
                        </a:solidFill>
                        <a:effectLst/>
                        <a:latin typeface="+mn-lt"/>
                      </a:endParaRPr>
                    </a:p>
                    <a:p>
                      <a:pPr marL="0" lvl="0" indent="0" algn="l">
                        <a:lnSpc>
                          <a:spcPct val="100000"/>
                        </a:lnSpc>
                        <a:spcBef>
                          <a:spcPts val="0"/>
                        </a:spcBef>
                        <a:spcAft>
                          <a:spcPts val="0"/>
                        </a:spcAft>
                        <a:buFont typeface="+mj-lt"/>
                        <a:buNone/>
                      </a:pPr>
                      <a:r>
                        <a:rPr lang="en-US" sz="800" b="1" i="0" u="none" strike="noStrike" noProof="0" dirty="0">
                          <a:solidFill>
                            <a:schemeClr val="tx1"/>
                          </a:solidFill>
                          <a:effectLst/>
                          <a:latin typeface="+mn-lt"/>
                        </a:rPr>
                        <a:t>ACTION PLAN:</a:t>
                      </a:r>
                    </a:p>
                    <a:p>
                      <a:pPr marL="228600" lvl="0" indent="-228600" algn="l">
                        <a:lnSpc>
                          <a:spcPct val="100000"/>
                        </a:lnSpc>
                        <a:spcBef>
                          <a:spcPts val="0"/>
                        </a:spcBef>
                        <a:spcAft>
                          <a:spcPts val="0"/>
                        </a:spcAft>
                        <a:buFont typeface="+mj-lt"/>
                        <a:buAutoNum type="arabicPeriod"/>
                      </a:pPr>
                      <a:r>
                        <a:rPr lang="en-US" altLang="zh-TW" sz="800" dirty="0">
                          <a:latin typeface="+mn-lt"/>
                        </a:rPr>
                        <a:t>Increase our space allocation on Asian services to recover Teak wood loads to India and Cocoa loads to Southeast Asia.</a:t>
                      </a:r>
                    </a:p>
                    <a:p>
                      <a:pPr marL="228600" lvl="0" indent="-228600" algn="l">
                        <a:lnSpc>
                          <a:spcPct val="100000"/>
                        </a:lnSpc>
                        <a:spcBef>
                          <a:spcPts val="0"/>
                        </a:spcBef>
                        <a:spcAft>
                          <a:spcPts val="0"/>
                        </a:spcAft>
                        <a:buFont typeface="+mj-lt"/>
                        <a:buAutoNum type="arabicPeriod"/>
                      </a:pPr>
                      <a:r>
                        <a:rPr lang="en-US" altLang="zh-TW" sz="800" dirty="0">
                          <a:latin typeface="+mn-lt"/>
                        </a:rPr>
                        <a:t>Optimize our routes for refrigerated cargo by reducing transit times to handle significant volumes, particularly for bananas.</a:t>
                      </a:r>
                    </a:p>
                    <a:p>
                      <a:pPr marL="228600" lvl="0" indent="-228600" algn="l">
                        <a:lnSpc>
                          <a:spcPct val="100000"/>
                        </a:lnSpc>
                        <a:spcBef>
                          <a:spcPts val="0"/>
                        </a:spcBef>
                        <a:spcAft>
                          <a:spcPts val="0"/>
                        </a:spcAft>
                        <a:buFont typeface="+mj-lt"/>
                        <a:buAutoNum type="arabicPeriod"/>
                      </a:pPr>
                      <a:r>
                        <a:rPr lang="en-US" altLang="zh-TW" sz="800" dirty="0">
                          <a:latin typeface="+mn-lt"/>
                        </a:rPr>
                        <a:t>Maintain a stock of 100–200 refrigerated containers per week to increase market share, cargo volume, and achieve the 2025 KPI.</a:t>
                      </a:r>
                      <a:endParaRPr lang="en-US" sz="800" b="0" i="0" u="none" strike="noStrike" noProof="0" dirty="0">
                        <a:solidFill>
                          <a:schemeClr val="tx1"/>
                        </a:solidFill>
                        <a:effectLst/>
                        <a:latin typeface="+mn-lt"/>
                      </a:endParaRPr>
                    </a:p>
                    <a:p>
                      <a:pPr marL="171450" lvl="0" indent="-171450" algn="l">
                        <a:lnSpc>
                          <a:spcPct val="100000"/>
                        </a:lnSpc>
                        <a:spcBef>
                          <a:spcPts val="0"/>
                        </a:spcBef>
                        <a:spcAft>
                          <a:spcPts val="0"/>
                        </a:spcAft>
                        <a:buFont typeface="Wingdings"/>
                        <a:buChar char="Ø"/>
                      </a:pPr>
                      <a:endParaRPr lang="en-US" sz="800" b="0" i="0" u="none" strike="noStrike" noProof="0" dirty="0">
                        <a:solidFill>
                          <a:schemeClr val="tx1"/>
                        </a:solidFill>
                        <a:effectLst/>
                        <a:latin typeface="+mn-lt"/>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6" y="35374"/>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(EC)</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22</a:t>
            </a:fld>
            <a:endParaRPr lang="en-US" sz="1200">
              <a:solidFill>
                <a:prstClr val="black"/>
              </a:solidFill>
              <a:latin typeface="Calibri"/>
            </a:endParaRPr>
          </a:p>
        </p:txBody>
      </p:sp>
    </p:spTree>
    <p:extLst>
      <p:ext uri="{BB962C8B-B14F-4D97-AF65-F5344CB8AC3E}">
        <p14:creationId xmlns:p14="http://schemas.microsoft.com/office/powerpoint/2010/main" val="223569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72076672"/>
              </p:ext>
            </p:extLst>
          </p:nvPr>
        </p:nvGraphicFramePr>
        <p:xfrm>
          <a:off x="90511" y="569051"/>
          <a:ext cx="8841886" cy="4444321"/>
        </p:xfrm>
        <a:graphic>
          <a:graphicData uri="http://schemas.openxmlformats.org/drawingml/2006/table">
            <a:tbl>
              <a:tblPr/>
              <a:tblGrid>
                <a:gridCol w="501988">
                  <a:extLst>
                    <a:ext uri="{9D8B030D-6E8A-4147-A177-3AD203B41FA5}">
                      <a16:colId xmlns:a16="http://schemas.microsoft.com/office/drawing/2014/main" val="20000"/>
                    </a:ext>
                  </a:extLst>
                </a:gridCol>
                <a:gridCol w="1068806">
                  <a:extLst>
                    <a:ext uri="{9D8B030D-6E8A-4147-A177-3AD203B41FA5}">
                      <a16:colId xmlns:a16="http://schemas.microsoft.com/office/drawing/2014/main" val="20001"/>
                    </a:ext>
                  </a:extLst>
                </a:gridCol>
                <a:gridCol w="427522">
                  <a:extLst>
                    <a:ext uri="{9D8B030D-6E8A-4147-A177-3AD203B41FA5}">
                      <a16:colId xmlns:a16="http://schemas.microsoft.com/office/drawing/2014/main" val="20006"/>
                    </a:ext>
                  </a:extLst>
                </a:gridCol>
                <a:gridCol w="926297">
                  <a:extLst>
                    <a:ext uri="{9D8B030D-6E8A-4147-A177-3AD203B41FA5}">
                      <a16:colId xmlns:a16="http://schemas.microsoft.com/office/drawing/2014/main" val="20002"/>
                    </a:ext>
                  </a:extLst>
                </a:gridCol>
                <a:gridCol w="855045">
                  <a:extLst>
                    <a:ext uri="{9D8B030D-6E8A-4147-A177-3AD203B41FA5}">
                      <a16:colId xmlns:a16="http://schemas.microsoft.com/office/drawing/2014/main" val="20003"/>
                    </a:ext>
                  </a:extLst>
                </a:gridCol>
                <a:gridCol w="641284">
                  <a:extLst>
                    <a:ext uri="{9D8B030D-6E8A-4147-A177-3AD203B41FA5}">
                      <a16:colId xmlns:a16="http://schemas.microsoft.com/office/drawing/2014/main" val="20004"/>
                    </a:ext>
                  </a:extLst>
                </a:gridCol>
                <a:gridCol w="833773">
                  <a:extLst>
                    <a:ext uri="{9D8B030D-6E8A-4147-A177-3AD203B41FA5}">
                      <a16:colId xmlns:a16="http://schemas.microsoft.com/office/drawing/2014/main" val="3952754038"/>
                    </a:ext>
                  </a:extLst>
                </a:gridCol>
                <a:gridCol w="3587171">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Subject</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Segments</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864167">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lvl="0" indent="0" algn="ctr" rtl="0">
                        <a:spcBef>
                          <a:spcPts val="0"/>
                        </a:spcBef>
                        <a:spcAft>
                          <a:spcPts val="0"/>
                        </a:spcAft>
                        <a:buNone/>
                      </a:pPr>
                      <a:r>
                        <a:rPr lang="en-US" sz="1000" b="1" i="0" u="none" strike="noStrike">
                          <a:solidFill>
                            <a:srgbClr val="FF0000"/>
                          </a:solidFill>
                          <a:latin typeface="DFKai-SB"/>
                          <a:ea typeface="DFKai-SB"/>
                          <a:cs typeface="DFKai-SB"/>
                          <a:sym typeface="DFKai-SB"/>
                        </a:rPr>
                        <a:t>EC</a:t>
                      </a:r>
                      <a:r>
                        <a:rPr lang="en-US" sz="1000" b="1" i="0" u="none" strike="noStrike">
                          <a:solidFill>
                            <a:schemeClr val="dk1"/>
                          </a:solidFill>
                          <a:latin typeface="DFKai-SB"/>
                          <a:ea typeface="DFKai-SB"/>
                          <a:cs typeface="DFKai-SB"/>
                          <a:sym typeface="DFKai-SB"/>
                        </a:rPr>
                        <a:t> ⬄ USEC</a:t>
                      </a:r>
                      <a:endParaRPr sz="1000"/>
                    </a:p>
                    <a:p>
                      <a:pPr marL="0" lvl="0" indent="0" algn="ctr" rtl="0">
                        <a:spcBef>
                          <a:spcPts val="0"/>
                        </a:spcBef>
                        <a:spcAft>
                          <a:spcPts val="0"/>
                        </a:spcAft>
                        <a:buNone/>
                      </a:pPr>
                      <a:r>
                        <a:rPr lang="en-US" sz="1000" b="0" i="0" u="none" strike="noStrike">
                          <a:solidFill>
                            <a:schemeClr val="dk1"/>
                          </a:solidFill>
                          <a:latin typeface="DFKai-SB"/>
                          <a:ea typeface="DFKai-SB"/>
                          <a:cs typeface="DFKai-SB"/>
                          <a:sym typeface="DFKai-SB"/>
                        </a:rPr>
                        <a:t>(619+620 Trade)</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ELA</a:t>
                      </a:r>
                      <a:endParaRPr sz="800" dirty="0">
                        <a:latin typeface="+mn-lt"/>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DFKai-SB"/>
                        <a:buNone/>
                      </a:pPr>
                      <a:r>
                        <a:rPr lang="en-US" sz="800" dirty="0">
                          <a:latin typeface="+mn-lt"/>
                          <a:ea typeface="DFKai-SB"/>
                          <a:cs typeface="DFKai-SB"/>
                          <a:sym typeface="DFKai-SB"/>
                        </a:rPr>
                        <a:t>2,100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208</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n-lt"/>
                          <a:ea typeface="DFKai-SB"/>
                          <a:cs typeface="DFKai-SB"/>
                          <a:sym typeface="DFKai-SB"/>
                        </a:rPr>
                        <a:t>9</a:t>
                      </a:r>
                      <a:r>
                        <a:rPr lang="en-US" altLang="zh-TW" sz="800" b="0" i="0" u="none" strike="noStrike" dirty="0">
                          <a:solidFill>
                            <a:srgbClr val="FF0000"/>
                          </a:solidFill>
                          <a:latin typeface="+mn-lt"/>
                          <a:ea typeface="DFKai-SB"/>
                          <a:cs typeface="DFKai-SB"/>
                          <a:sym typeface="DFKai-SB"/>
                        </a:rPr>
                        <a:t>%</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250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lvl="0" algn="l">
                        <a:lnSpc>
                          <a:spcPct val="100000"/>
                        </a:lnSpc>
                        <a:spcBef>
                          <a:spcPts val="0"/>
                        </a:spcBef>
                        <a:spcAft>
                          <a:spcPts val="0"/>
                        </a:spcAft>
                        <a:buNone/>
                      </a:pPr>
                      <a:r>
                        <a:rPr lang="en-US" sz="700" b="1" i="0" u="none" strike="noStrike" noProof="0" dirty="0">
                          <a:solidFill>
                            <a:schemeClr val="tx1"/>
                          </a:solidFill>
                          <a:effectLst/>
                          <a:latin typeface="+mn-lt"/>
                        </a:rPr>
                        <a:t>MARKET REVIEW:</a:t>
                      </a:r>
                      <a:endParaRPr lang="en-US" sz="700" dirty="0">
                        <a:latin typeface="+mn-lt"/>
                      </a:endParaRPr>
                    </a:p>
                    <a:p>
                      <a:pPr marL="0" lvl="0" indent="0" algn="l">
                        <a:lnSpc>
                          <a:spcPct val="100000"/>
                        </a:lnSpc>
                        <a:spcBef>
                          <a:spcPts val="0"/>
                        </a:spcBef>
                        <a:spcAft>
                          <a:spcPts val="0"/>
                        </a:spcAft>
                        <a:buFont typeface="+mj-lt"/>
                        <a:buNone/>
                      </a:pPr>
                      <a:r>
                        <a:rPr lang="en-US" altLang="zh-TW" sz="700" dirty="0">
                          <a:latin typeface="+mn-lt"/>
                        </a:rPr>
                        <a:t>If the 619/620 trade can optimize transit times and connections, we will have an opportunity to recover shipments and increase participation to/from the USEC, especially </a:t>
                      </a:r>
                      <a:r>
                        <a:rPr lang="en-US" altLang="zh-TW" sz="700" dirty="0">
                          <a:solidFill>
                            <a:srgbClr val="FF0000"/>
                          </a:solidFill>
                          <a:highlight>
                            <a:srgbClr val="FFFF00"/>
                          </a:highlight>
                          <a:latin typeface="+mn-lt"/>
                        </a:rPr>
                        <a:t>by offering pickup services from the USEC</a:t>
                      </a:r>
                      <a:r>
                        <a:rPr lang="en-US" altLang="zh-TW" sz="700" dirty="0">
                          <a:latin typeface="+mn-lt"/>
                        </a:rPr>
                        <a:t>.</a:t>
                      </a:r>
                      <a:endParaRPr lang="es-EC" sz="700" dirty="0">
                        <a:latin typeface="+mn-lt"/>
                      </a:endParaRPr>
                    </a:p>
                    <a:p>
                      <a:pPr lvl="0" indent="0" algn="l">
                        <a:lnSpc>
                          <a:spcPct val="100000"/>
                        </a:lnSpc>
                        <a:spcBef>
                          <a:spcPts val="0"/>
                        </a:spcBef>
                        <a:spcAft>
                          <a:spcPts val="0"/>
                        </a:spcAft>
                        <a:buNone/>
                      </a:pPr>
                      <a:r>
                        <a:rPr lang="es-EC" sz="700" b="1" dirty="0">
                          <a:latin typeface="+mn-lt"/>
                        </a:rPr>
                        <a:t>ACTION PLAN:</a:t>
                      </a:r>
                    </a:p>
                    <a:p>
                      <a:pPr marL="0" lvl="0" indent="0" algn="l">
                        <a:lnSpc>
                          <a:spcPct val="100000"/>
                        </a:lnSpc>
                        <a:spcBef>
                          <a:spcPts val="0"/>
                        </a:spcBef>
                        <a:spcAft>
                          <a:spcPts val="0"/>
                        </a:spcAft>
                        <a:buFont typeface="Wingdings"/>
                        <a:buNone/>
                      </a:pPr>
                      <a:r>
                        <a:rPr lang="en-US" sz="700" b="0" i="0" u="none" strike="noStrike" noProof="0" dirty="0">
                          <a:solidFill>
                            <a:schemeClr val="tx1"/>
                          </a:solidFill>
                          <a:effectLst/>
                          <a:latin typeface="+mn-lt"/>
                        </a:rPr>
                        <a:t>Improve T/T and con</a:t>
                      </a:r>
                      <a:r>
                        <a:rPr lang="en-US" sz="700" b="0" i="0" u="none" strike="noStrike" noProof="0" dirty="0">
                          <a:solidFill>
                            <a:schemeClr val="tx1"/>
                          </a:solidFill>
                          <a:effectLst/>
                          <a:latin typeface="+mn-lt"/>
                          <a:ea typeface="+mn-ea"/>
                          <a:cs typeface="+mn-cs"/>
                        </a:rPr>
                        <a:t>nections to regain customer's support.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676913">
                <a:tc vMerge="1">
                  <a:txBody>
                    <a:bodyPr/>
                    <a:lstStyle/>
                    <a:p>
                      <a:endParaRPr lang="en-US"/>
                    </a:p>
                  </a:txBody>
                  <a:tcPr/>
                </a:tc>
                <a:tc>
                  <a:txBody>
                    <a:bodyPr/>
                    <a:lstStyle/>
                    <a:p>
                      <a:pPr marL="0" marR="0" lvl="0" indent="0" algn="ctr" rtl="0">
                        <a:lnSpc>
                          <a:spcPct val="100000"/>
                        </a:lnSpc>
                        <a:spcBef>
                          <a:spcPts val="0"/>
                        </a:spcBef>
                        <a:spcAft>
                          <a:spcPts val="0"/>
                        </a:spcAft>
                        <a:buClr>
                          <a:srgbClr val="FF0000"/>
                        </a:buClr>
                        <a:buSzPts val="1000"/>
                        <a:buFont typeface="DFKai-SB"/>
                        <a:buNone/>
                      </a:pPr>
                      <a:r>
                        <a:rPr lang="en-US" sz="1000" b="1" i="0" u="none" strike="noStrike">
                          <a:solidFill>
                            <a:srgbClr val="FF0000"/>
                          </a:solidFill>
                          <a:latin typeface="DFKai-SB"/>
                          <a:ea typeface="DFKai-SB"/>
                          <a:cs typeface="DFKai-SB"/>
                          <a:sym typeface="DFKai-SB"/>
                        </a:rPr>
                        <a:t>EC</a:t>
                      </a:r>
                      <a:r>
                        <a:rPr lang="en-US" sz="1000" b="1" i="0" u="none" strike="noStrike">
                          <a:solidFill>
                            <a:schemeClr val="dk1"/>
                          </a:solidFill>
                          <a:latin typeface="DFKai-SB"/>
                          <a:ea typeface="DFKai-SB"/>
                          <a:cs typeface="DFKai-SB"/>
                          <a:sym typeface="DFKai-SB"/>
                        </a:rPr>
                        <a:t> ⬄ WCSA </a:t>
                      </a:r>
                      <a:endParaRPr sz="1000"/>
                    </a:p>
                    <a:p>
                      <a:pPr marL="0" marR="0" lvl="0" indent="0" algn="ctr" rtl="0">
                        <a:lnSpc>
                          <a:spcPct val="100000"/>
                        </a:lnSpc>
                        <a:spcBef>
                          <a:spcPts val="0"/>
                        </a:spcBef>
                        <a:spcAft>
                          <a:spcPts val="0"/>
                        </a:spcAft>
                        <a:buClr>
                          <a:schemeClr val="dk1"/>
                        </a:buClr>
                        <a:buSzPts val="1000"/>
                        <a:buFont typeface="DFKai-SB"/>
                        <a:buNone/>
                      </a:pPr>
                      <a:r>
                        <a:rPr lang="en-US" sz="1000" b="0" i="0" u="none" strike="noStrike">
                          <a:solidFill>
                            <a:schemeClr val="dk1"/>
                          </a:solidFill>
                          <a:latin typeface="DFKai-SB"/>
                          <a:ea typeface="DFKai-SB"/>
                          <a:cs typeface="DFKai-SB"/>
                          <a:sym typeface="DFKai-SB"/>
                        </a:rPr>
                        <a:t>(WS Trade)</a:t>
                      </a:r>
                      <a:endParaRPr sz="1000"/>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ELA</a:t>
                      </a:r>
                      <a:endParaRPr sz="800" dirty="0">
                        <a:latin typeface="+mn-lt"/>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rgbClr val="FF0000"/>
                        </a:buClr>
                        <a:buSzPts val="1000"/>
                        <a:buFont typeface="DFKai-SB"/>
                        <a:buNone/>
                      </a:pPr>
                      <a:r>
                        <a:rPr lang="en-US" sz="800">
                          <a:latin typeface="+mn-lt"/>
                          <a:ea typeface="DFKai-SB"/>
                          <a:cs typeface="DFKai-SB"/>
                          <a:sym typeface="DFKai-SB"/>
                        </a:rPr>
                        <a:t>3,600</a:t>
                      </a:r>
                      <a:endParaRPr sz="800" b="0" i="0" u="none" strike="noStrike">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298</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rgbClr val="FF0000"/>
                          </a:solidFill>
                          <a:latin typeface="+mn-lt"/>
                          <a:ea typeface="DFKai-SB"/>
                          <a:cs typeface="DFKai-SB"/>
                          <a:sym typeface="DFKai-SB"/>
                        </a:rPr>
                        <a:t>8%</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250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lvl="0" indent="0">
                        <a:buNone/>
                      </a:pPr>
                      <a:r>
                        <a:rPr lang="en-US" sz="700" b="0" i="0" dirty="0">
                          <a:solidFill>
                            <a:schemeClr val="tx1"/>
                          </a:solidFill>
                          <a:effectLst/>
                          <a:latin typeface="+mn-lt"/>
                          <a:ea typeface="DFKai-SB"/>
                          <a:cs typeface="+mn-cs"/>
                        </a:rPr>
                        <a:t>M</a:t>
                      </a:r>
                      <a:r>
                        <a:rPr lang="en-US" sz="700" b="1" i="0" dirty="0">
                          <a:solidFill>
                            <a:schemeClr val="tx1"/>
                          </a:solidFill>
                          <a:effectLst/>
                          <a:latin typeface="+mn-lt"/>
                          <a:ea typeface="DFKai-SB"/>
                          <a:cs typeface="+mn-cs"/>
                        </a:rPr>
                        <a:t>ARKET REVIEW:</a:t>
                      </a:r>
                      <a:endParaRPr lang="en-US" sz="700" dirty="0">
                        <a:latin typeface="+mn-lt"/>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lang="en-US" altLang="zh-TW" sz="700" b="1" dirty="0">
                          <a:latin typeface="+mn-lt"/>
                        </a:rPr>
                        <a:t>Recover shipment volumes to Chile/Argentina (40RH), focusing primarily on fresh bananas. EMC market share in 2024: 0.16%.</a:t>
                      </a:r>
                      <a:r>
                        <a:rPr lang="en-US" sz="700" b="0" i="0" u="none" strike="noStrike" noProof="0" dirty="0">
                          <a:solidFill>
                            <a:schemeClr val="tx1"/>
                          </a:solidFill>
                          <a:effectLst/>
                          <a:latin typeface="+mn-lt"/>
                        </a:rPr>
                        <a:t> </a:t>
                      </a:r>
                      <a:endParaRPr lang="en-US" sz="700" b="0" i="0" dirty="0">
                        <a:solidFill>
                          <a:schemeClr val="tx1"/>
                        </a:solidFill>
                        <a:effectLst/>
                        <a:latin typeface="+mn-lt"/>
                        <a:ea typeface="DFKai-SB"/>
                        <a:cs typeface="+mn-cs"/>
                      </a:endParaRPr>
                    </a:p>
                    <a:p>
                      <a:pPr marL="228600" lvl="0" indent="-228600">
                        <a:buFont typeface="+mj-lt"/>
                        <a:buAutoNum type="arabicPeriod"/>
                      </a:pPr>
                      <a:r>
                        <a:rPr lang="en-US" altLang="zh-TW" sz="700" dirty="0">
                          <a:latin typeface="+mn-lt"/>
                        </a:rPr>
                        <a:t>Regain dry cargo volumes to Chile and Peru. EMC market share in 2024: 0.06%.</a:t>
                      </a:r>
                    </a:p>
                    <a:p>
                      <a:pPr marL="228600" lvl="0" indent="-228600">
                        <a:buFont typeface="+mj-lt"/>
                        <a:buAutoNum type="arabicPeriod"/>
                      </a:pPr>
                      <a:r>
                        <a:rPr lang="en-US" altLang="zh-TW" sz="700" dirty="0">
                          <a:latin typeface="+mn-lt"/>
                        </a:rPr>
                        <a:t>PECAL-ECGYE is a highly competitive market. Rates are frequently updated and tend to drop, The WSA2 service is unstable, with COR occurring quite frequently..</a:t>
                      </a:r>
                    </a:p>
                    <a:p>
                      <a:pPr marL="228600" lvl="0" indent="-228600">
                        <a:buFont typeface="+mj-lt"/>
                        <a:buAutoNum type="arabicPeriod"/>
                      </a:pPr>
                      <a:r>
                        <a:rPr lang="en-US" altLang="zh-TW" sz="700" dirty="0">
                          <a:latin typeface="+mn-lt"/>
                        </a:rPr>
                        <a:t>COBVT-ECGYE: We lack competitiveness as our service only calls at ECPSJ, while customers continue to prefer GYE.</a:t>
                      </a:r>
                      <a:endParaRPr lang="en-US" sz="700" b="0" i="0" u="none" strike="noStrike" noProof="0" dirty="0">
                        <a:solidFill>
                          <a:schemeClr val="tx1"/>
                        </a:solidFill>
                        <a:effectLst/>
                        <a:latin typeface="+mn-lt"/>
                      </a:endParaRPr>
                    </a:p>
                    <a:p>
                      <a:pPr marL="0" lvl="0" indent="0">
                        <a:buNone/>
                      </a:pPr>
                      <a:r>
                        <a:rPr lang="en-US" sz="700" b="0" i="0" u="none" strike="noStrike" noProof="0" dirty="0">
                          <a:solidFill>
                            <a:schemeClr val="tx1"/>
                          </a:solidFill>
                          <a:effectLst/>
                          <a:latin typeface="+mn-lt"/>
                        </a:rPr>
                        <a:t> </a:t>
                      </a:r>
                      <a:r>
                        <a:rPr lang="en-US" sz="700" b="1" i="0" u="none" strike="noStrike" noProof="0" dirty="0">
                          <a:solidFill>
                            <a:schemeClr val="tx1"/>
                          </a:solidFill>
                          <a:effectLst/>
                          <a:latin typeface="+mn-lt"/>
                        </a:rPr>
                        <a:t>ACTION PLAN:</a:t>
                      </a:r>
                    </a:p>
                    <a:p>
                      <a:pPr marL="228600" lvl="0" indent="-228600">
                        <a:buFont typeface="+mj-lt"/>
                        <a:buAutoNum type="arabicPeriod"/>
                      </a:pPr>
                      <a:r>
                        <a:rPr lang="en-US" altLang="zh-TW" sz="700" dirty="0">
                          <a:latin typeface="+mn-lt"/>
                        </a:rPr>
                        <a:t>Secure fixed weekly spaces in the feeder service to ensure export of reefer cargo.</a:t>
                      </a:r>
                    </a:p>
                    <a:p>
                      <a:pPr marL="228600" lvl="0" indent="-228600">
                        <a:buFont typeface="+mj-lt"/>
                        <a:buAutoNum type="arabicPeriod"/>
                      </a:pPr>
                      <a:r>
                        <a:rPr lang="en-US" altLang="zh-TW" sz="700" dirty="0">
                          <a:latin typeface="+mn-lt"/>
                        </a:rPr>
                        <a:t>Establish a regular service with competitive rates for this trade.</a:t>
                      </a:r>
                    </a:p>
                    <a:p>
                      <a:pPr marL="228600" lvl="0" indent="-228600">
                        <a:buFont typeface="+mj-lt"/>
                        <a:buAutoNum type="arabicPeriod"/>
                      </a:pPr>
                      <a:r>
                        <a:rPr lang="en-US" altLang="zh-TW" sz="700" dirty="0">
                          <a:latin typeface="+mn-lt"/>
                        </a:rPr>
                        <a:t>Coordinate with BCC to obtain competitive quotations for our SQ PECAL-ECGYE.</a:t>
                      </a:r>
                      <a:endParaRPr lang="en-US" sz="700" b="0" i="0" u="none" strike="noStrike" noProof="0" dirty="0">
                        <a:solidFill>
                          <a:schemeClr val="tx1"/>
                        </a:solidFill>
                        <a:effectLst/>
                        <a:latin typeface="+mn-lt"/>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marL="0" lvl="0" indent="0" algn="ctr" rtl="0">
                        <a:spcBef>
                          <a:spcPts val="0"/>
                        </a:spcBef>
                        <a:spcAft>
                          <a:spcPts val="0"/>
                        </a:spcAft>
                        <a:buNone/>
                      </a:pPr>
                      <a:r>
                        <a:rPr lang="en-US" sz="1000" b="1" i="0" u="none" strike="noStrike">
                          <a:solidFill>
                            <a:srgbClr val="FF0000"/>
                          </a:solidFill>
                          <a:latin typeface="DFKai-SB"/>
                          <a:ea typeface="DFKai-SB"/>
                          <a:cs typeface="DFKai-SB"/>
                          <a:sym typeface="DFKai-SB"/>
                        </a:rPr>
                        <a:t>EC</a:t>
                      </a:r>
                      <a:r>
                        <a:rPr lang="en-US" sz="1000" b="1" i="0" u="none" strike="noStrike">
                          <a:solidFill>
                            <a:schemeClr val="dk1"/>
                          </a:solidFill>
                          <a:latin typeface="DFKai-SB"/>
                          <a:ea typeface="DFKai-SB"/>
                          <a:cs typeface="DFKai-SB"/>
                          <a:sym typeface="DFKai-SB"/>
                        </a:rPr>
                        <a:t> ⬄ WCCA</a:t>
                      </a:r>
                      <a:endParaRPr sz="1000" b="1" i="0" u="none" strike="noStrike">
                        <a:solidFill>
                          <a:schemeClr val="dk1"/>
                        </a:solidFill>
                        <a:latin typeface="DFKai-SB"/>
                        <a:ea typeface="DFKai-SB"/>
                        <a:cs typeface="DFKai-SB"/>
                        <a:sym typeface="DFKai-SB"/>
                      </a:endParaRPr>
                    </a:p>
                    <a:p>
                      <a:pPr marL="0" lvl="0" indent="0" algn="ctr" rtl="0">
                        <a:spcBef>
                          <a:spcPts val="0"/>
                        </a:spcBef>
                        <a:spcAft>
                          <a:spcPts val="0"/>
                        </a:spcAft>
                        <a:buNone/>
                      </a:pPr>
                      <a:r>
                        <a:rPr lang="en-US" sz="1000" b="0" i="0" u="none" strike="noStrike">
                          <a:solidFill>
                            <a:schemeClr val="dk1"/>
                          </a:solidFill>
                          <a:latin typeface="DFKai-SB"/>
                          <a:ea typeface="DFKai-SB"/>
                          <a:cs typeface="DFKai-SB"/>
                          <a:sym typeface="DFKai-SB"/>
                        </a:rPr>
                        <a:t>(CW+WC Trade)</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b="0" i="0" u="none" strike="noStrike">
                          <a:solidFill>
                            <a:schemeClr val="dk1"/>
                          </a:solidFill>
                          <a:latin typeface="+mn-lt"/>
                          <a:ea typeface="DFKai-SB"/>
                          <a:cs typeface="DFKai-SB"/>
                          <a:sym typeface="DFKai-SB"/>
                        </a:rPr>
                        <a:t>ELA</a:t>
                      </a:r>
                      <a:endParaRPr sz="800">
                        <a:latin typeface="+mn-lt"/>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rgbClr val="FF0000"/>
                        </a:buClr>
                        <a:buSzPts val="1000"/>
                        <a:buFont typeface="DFKai-SB"/>
                        <a:buNone/>
                      </a:pPr>
                      <a:r>
                        <a:rPr lang="en-US" sz="800">
                          <a:latin typeface="+mn-lt"/>
                          <a:ea typeface="DFKai-SB"/>
                          <a:cs typeface="DFKai-SB"/>
                          <a:sym typeface="DFKai-SB"/>
                        </a:rPr>
                        <a:t>450</a:t>
                      </a:r>
                      <a:endParaRPr sz="800" b="0" i="0" u="none" strike="noStrike">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800" dirty="0">
                          <a:solidFill>
                            <a:schemeClr val="dk1"/>
                          </a:solidFill>
                          <a:latin typeface="+mn-lt"/>
                          <a:ea typeface="DFKai-SB"/>
                          <a:cs typeface="DFKai-SB"/>
                          <a:sym typeface="DFKai-SB"/>
                        </a:rPr>
                        <a:t>2,244</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latin typeface="+mn-lt"/>
                          <a:ea typeface="DFKai-SB"/>
                          <a:cs typeface="DFKai-SB"/>
                          <a:sym typeface="DFKai-SB"/>
                        </a:rPr>
                        <a:t>490%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1,650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lvl="0" indent="0" algn="l">
                        <a:lnSpc>
                          <a:spcPct val="100000"/>
                        </a:lnSpc>
                        <a:spcBef>
                          <a:spcPts val="0"/>
                        </a:spcBef>
                        <a:spcAft>
                          <a:spcPts val="0"/>
                        </a:spcAft>
                        <a:buNone/>
                      </a:pPr>
                      <a:r>
                        <a:rPr lang="en-US" sz="700" b="1" i="0" u="none" strike="noStrike" noProof="0" dirty="0">
                          <a:solidFill>
                            <a:schemeClr val="tx1"/>
                          </a:solidFill>
                          <a:effectLst/>
                          <a:latin typeface="+mn-lt"/>
                        </a:rPr>
                        <a:t>MARKET REVIEW:</a:t>
                      </a:r>
                    </a:p>
                    <a:p>
                      <a:pPr marL="228600" lvl="0" indent="-228600" algn="l">
                        <a:lnSpc>
                          <a:spcPct val="100000"/>
                        </a:lnSpc>
                        <a:spcBef>
                          <a:spcPts val="0"/>
                        </a:spcBef>
                        <a:spcAft>
                          <a:spcPts val="0"/>
                        </a:spcAft>
                        <a:buFont typeface="+mj-lt"/>
                        <a:buAutoNum type="arabicPeriod"/>
                      </a:pPr>
                      <a:r>
                        <a:rPr lang="en-US" sz="700" b="0" i="0" u="none" strike="noStrike" noProof="0" dirty="0">
                          <a:solidFill>
                            <a:schemeClr val="tx1"/>
                          </a:solidFill>
                          <a:effectLst/>
                          <a:latin typeface="+mn-lt"/>
                        </a:rPr>
                        <a:t>In CW trade. Opportunity to participate in MABE BID 2025 for their shipments from MXMZO.  </a:t>
                      </a:r>
                      <a:endParaRPr lang="en-US" sz="700" dirty="0">
                        <a:latin typeface="+mn-lt"/>
                      </a:endParaRPr>
                    </a:p>
                    <a:p>
                      <a:pPr marL="228600" lvl="0" indent="-228600" algn="l">
                        <a:lnSpc>
                          <a:spcPct val="100000"/>
                        </a:lnSpc>
                        <a:spcBef>
                          <a:spcPts val="0"/>
                        </a:spcBef>
                        <a:spcAft>
                          <a:spcPts val="0"/>
                        </a:spcAft>
                        <a:buFont typeface="+mj-lt"/>
                        <a:buAutoNum type="arabicPeriod"/>
                      </a:pPr>
                      <a:r>
                        <a:rPr lang="en-US" altLang="zh-TW" sz="700" dirty="0">
                          <a:latin typeface="+mn-lt"/>
                        </a:rPr>
                        <a:t>We continue to develop GT to the best of our ability with various clients, but primarily with BCOS.</a:t>
                      </a:r>
                    </a:p>
                    <a:p>
                      <a:pPr marL="228600" lvl="0" indent="-228600" algn="l">
                        <a:lnSpc>
                          <a:spcPct val="100000"/>
                        </a:lnSpc>
                        <a:spcBef>
                          <a:spcPts val="0"/>
                        </a:spcBef>
                        <a:spcAft>
                          <a:spcPts val="0"/>
                        </a:spcAft>
                        <a:buFont typeface="+mj-lt"/>
                        <a:buAutoNum type="arabicPeriod"/>
                      </a:pPr>
                      <a:r>
                        <a:rPr lang="en-US" altLang="zh-TW" sz="700" dirty="0">
                          <a:latin typeface="+mn-lt"/>
                        </a:rPr>
                        <a:t>In the WC trade, EMC's market share in 2024 was 4% to Central America and 0% to Colombia.</a:t>
                      </a:r>
                      <a:endParaRPr lang="en-US" sz="700" b="1" dirty="0">
                        <a:latin typeface="+mn-lt"/>
                      </a:endParaRPr>
                    </a:p>
                    <a:p>
                      <a:pPr lvl="0" indent="0" algn="l">
                        <a:lnSpc>
                          <a:spcPct val="100000"/>
                        </a:lnSpc>
                        <a:spcBef>
                          <a:spcPts val="0"/>
                        </a:spcBef>
                        <a:spcAft>
                          <a:spcPts val="0"/>
                        </a:spcAft>
                        <a:buNone/>
                      </a:pPr>
                      <a:r>
                        <a:rPr lang="en-US" sz="700" b="1" dirty="0">
                          <a:latin typeface="+mn-lt"/>
                        </a:rPr>
                        <a:t>       ACTION PLAN:</a:t>
                      </a:r>
                    </a:p>
                    <a:p>
                      <a:pPr marL="228600" lvl="0" indent="-228600" algn="l">
                        <a:lnSpc>
                          <a:spcPct val="100000"/>
                        </a:lnSpc>
                        <a:spcBef>
                          <a:spcPts val="0"/>
                        </a:spcBef>
                        <a:spcAft>
                          <a:spcPts val="0"/>
                        </a:spcAft>
                        <a:buFont typeface="+mj-lt"/>
                        <a:buAutoNum type="arabicPeriod"/>
                      </a:pPr>
                      <a:r>
                        <a:rPr lang="en-US" altLang="zh-TW" sz="700" dirty="0">
                          <a:latin typeface="+mn-lt"/>
                        </a:rPr>
                        <a:t>To maintain our current negotiations, we require the continued support of BCC.</a:t>
                      </a:r>
                    </a:p>
                    <a:p>
                      <a:pPr marL="228600" lvl="0" indent="-228600" algn="l">
                        <a:lnSpc>
                          <a:spcPct val="100000"/>
                        </a:lnSpc>
                        <a:spcBef>
                          <a:spcPts val="0"/>
                        </a:spcBef>
                        <a:spcAft>
                          <a:spcPts val="0"/>
                        </a:spcAft>
                        <a:buFont typeface="+mj-lt"/>
                        <a:buAutoNum type="arabicPeriod"/>
                      </a:pPr>
                      <a:r>
                        <a:rPr lang="en-US" altLang="zh-TW" sz="700" dirty="0">
                          <a:latin typeface="+mn-lt"/>
                        </a:rPr>
                        <a:t>Due to persistent congestion at LAE affecting our export cargo, we require a route review to enable CO2 recovery with minimal transit time</a:t>
                      </a:r>
                      <a:r>
                        <a:rPr lang="en-US" sz="700" b="0" i="0" u="none" strike="noStrike" noProof="0" dirty="0">
                          <a:solidFill>
                            <a:schemeClr val="tx1"/>
                          </a:solidFill>
                          <a:effectLst/>
                          <a:latin typeface="+mn-lt"/>
                        </a:rPr>
                        <a:t>.</a:t>
                      </a:r>
                    </a:p>
                    <a:p>
                      <a:pPr marL="171450" lvl="0" indent="-171450" algn="l">
                        <a:lnSpc>
                          <a:spcPct val="100000"/>
                        </a:lnSpc>
                        <a:spcBef>
                          <a:spcPts val="0"/>
                        </a:spcBef>
                        <a:spcAft>
                          <a:spcPts val="0"/>
                        </a:spcAft>
                        <a:buFont typeface="Wingdings"/>
                        <a:buChar char="Ø"/>
                      </a:pPr>
                      <a:endParaRPr lang="en-US" sz="700" b="0" i="0" u="none" strike="noStrike" noProof="0" dirty="0">
                        <a:solidFill>
                          <a:schemeClr val="tx1"/>
                        </a:solidFill>
                        <a:effectLst/>
                        <a:latin typeface="+mn-lt"/>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93600" y="-40784"/>
            <a:ext cx="88418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(EC)</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23</a:t>
            </a:fld>
            <a:endParaRPr lang="en-US" sz="1200">
              <a:solidFill>
                <a:prstClr val="black"/>
              </a:solidFill>
              <a:latin typeface="Calibri"/>
            </a:endParaRPr>
          </a:p>
        </p:txBody>
      </p:sp>
    </p:spTree>
    <p:extLst>
      <p:ext uri="{BB962C8B-B14F-4D97-AF65-F5344CB8AC3E}">
        <p14:creationId xmlns:p14="http://schemas.microsoft.com/office/powerpoint/2010/main" val="2508018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(EC)</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24</a:t>
            </a:fld>
            <a:endParaRPr lang="en-US" sz="1200">
              <a:solidFill>
                <a:prstClr val="black"/>
              </a:solidFill>
              <a:latin typeface="Calibri"/>
            </a:endParaRPr>
          </a:p>
        </p:txBody>
      </p:sp>
      <p:sp>
        <p:nvSpPr>
          <p:cNvPr id="3" name="文字方塊 2"/>
          <p:cNvSpPr txBox="1"/>
          <p:nvPr/>
        </p:nvSpPr>
        <p:spPr>
          <a:xfrm>
            <a:off x="114400" y="646349"/>
            <a:ext cx="1954381" cy="338554"/>
          </a:xfrm>
          <a:prstGeom prst="rect">
            <a:avLst/>
          </a:prstGeom>
          <a:noFill/>
        </p:spPr>
        <p:txBody>
          <a:bodyPr wrap="none" rtlCol="0">
            <a:spAutoFit/>
          </a:bodyPr>
          <a:lstStyle/>
          <a:p>
            <a:r>
              <a:rPr lang="en-US" sz="1600" b="1" dirty="0"/>
              <a:t>Commercial side: </a:t>
            </a:r>
          </a:p>
        </p:txBody>
      </p:sp>
      <p:sp>
        <p:nvSpPr>
          <p:cNvPr id="8" name="文字方塊 7"/>
          <p:cNvSpPr txBox="1"/>
          <p:nvPr/>
        </p:nvSpPr>
        <p:spPr>
          <a:xfrm>
            <a:off x="114400" y="3859099"/>
            <a:ext cx="2488182" cy="338554"/>
          </a:xfrm>
          <a:prstGeom prst="rect">
            <a:avLst/>
          </a:prstGeom>
          <a:noFill/>
        </p:spPr>
        <p:txBody>
          <a:bodyPr wrap="none" rtlCol="0">
            <a:spAutoFit/>
          </a:bodyPr>
          <a:lstStyle/>
          <a:p>
            <a:r>
              <a:rPr lang="en-US" sz="1600" b="1" dirty="0"/>
              <a:t>Future Plan </a:t>
            </a:r>
            <a:r>
              <a:rPr lang="en-US" sz="1600" b="1" dirty="0">
                <a:latin typeface="Candara" panose="020E0502030303020204" pitchFamily="34" charset="0"/>
              </a:rPr>
              <a:t>Suggestion</a:t>
            </a:r>
            <a:r>
              <a:rPr lang="en-US" sz="1600" b="1" dirty="0"/>
              <a:t>: </a:t>
            </a:r>
          </a:p>
        </p:txBody>
      </p:sp>
      <p:pic>
        <p:nvPicPr>
          <p:cNvPr id="18" name="Imagen 17">
            <a:extLst>
              <a:ext uri="{FF2B5EF4-FFF2-40B4-BE49-F238E27FC236}">
                <a16:creationId xmlns:a16="http://schemas.microsoft.com/office/drawing/2014/main" id="{E976E11A-2BC0-27F0-50E6-D4D4485E43A1}"/>
              </a:ext>
            </a:extLst>
          </p:cNvPr>
          <p:cNvPicPr>
            <a:picLocks noChangeAspect="1"/>
          </p:cNvPicPr>
          <p:nvPr/>
        </p:nvPicPr>
        <p:blipFill>
          <a:blip r:embed="rId3"/>
          <a:stretch>
            <a:fillRect/>
          </a:stretch>
        </p:blipFill>
        <p:spPr>
          <a:xfrm>
            <a:off x="231296" y="960664"/>
            <a:ext cx="6962775" cy="2860190"/>
          </a:xfrm>
          <a:prstGeom prst="rect">
            <a:avLst/>
          </a:prstGeom>
        </p:spPr>
      </p:pic>
      <p:pic>
        <p:nvPicPr>
          <p:cNvPr id="4" name="Imagen 3">
            <a:extLst>
              <a:ext uri="{FF2B5EF4-FFF2-40B4-BE49-F238E27FC236}">
                <a16:creationId xmlns:a16="http://schemas.microsoft.com/office/drawing/2014/main" id="{1D0E7477-2953-43B4-3161-3A0D616A0BA1}"/>
              </a:ext>
            </a:extLst>
          </p:cNvPr>
          <p:cNvPicPr>
            <a:picLocks noChangeAspect="1"/>
          </p:cNvPicPr>
          <p:nvPr/>
        </p:nvPicPr>
        <p:blipFill>
          <a:blip r:embed="rId4"/>
          <a:stretch>
            <a:fillRect/>
          </a:stretch>
        </p:blipFill>
        <p:spPr>
          <a:xfrm>
            <a:off x="107504" y="4158054"/>
            <a:ext cx="8620125" cy="695325"/>
          </a:xfrm>
          <a:prstGeom prst="rect">
            <a:avLst/>
          </a:prstGeom>
        </p:spPr>
      </p:pic>
    </p:spTree>
    <p:extLst>
      <p:ext uri="{BB962C8B-B14F-4D97-AF65-F5344CB8AC3E}">
        <p14:creationId xmlns:p14="http://schemas.microsoft.com/office/powerpoint/2010/main" val="397631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22126"/>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(EC)</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25</a:t>
            </a:fld>
            <a:endParaRPr lang="en-US" sz="1200">
              <a:solidFill>
                <a:prstClr val="black"/>
              </a:solidFill>
              <a:latin typeface="Calibri"/>
            </a:endParaRPr>
          </a:p>
        </p:txBody>
      </p:sp>
      <p:sp>
        <p:nvSpPr>
          <p:cNvPr id="3" name="文字方塊 2"/>
          <p:cNvSpPr txBox="1"/>
          <p:nvPr/>
        </p:nvSpPr>
        <p:spPr>
          <a:xfrm>
            <a:off x="107504" y="555526"/>
            <a:ext cx="8928992" cy="4299062"/>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p>
          <a:p>
            <a:pPr>
              <a:lnSpc>
                <a:spcPct val="115000"/>
              </a:lnSpc>
              <a:spcAft>
                <a:spcPts val="800"/>
              </a:spcAft>
            </a:pPr>
            <a:r>
              <a:rPr lang="en-US" sz="1200" kern="100" dirty="0">
                <a:effectLst/>
                <a:latin typeface="+mj-lt"/>
                <a:ea typeface="PMingLiU" panose="02020500000000000000" pitchFamily="18" charset="-120"/>
                <a:cs typeface="Times New Roman" panose="02020603050405020304" pitchFamily="18" charset="0"/>
              </a:rPr>
              <a:t>Ecuador's economy is based on the export of raw materials, such as oil, bananas, shrimp, and gold.</a:t>
            </a:r>
            <a:endParaRPr lang="es-EC" sz="1200" kern="100" dirty="0">
              <a:effectLst/>
              <a:latin typeface="+mj-lt"/>
              <a:ea typeface="PMingLiU" panose="02020500000000000000" pitchFamily="18" charset="-120"/>
              <a:cs typeface="Times New Roman" panose="02020603050405020304" pitchFamily="18" charset="0"/>
            </a:endParaRPr>
          </a:p>
          <a:p>
            <a:pPr>
              <a:lnSpc>
                <a:spcPct val="115000"/>
              </a:lnSpc>
              <a:spcAft>
                <a:spcPts val="800"/>
              </a:spcAft>
            </a:pPr>
            <a:r>
              <a:rPr lang="es-EC" sz="1200" b="1" kern="100" dirty="0">
                <a:solidFill>
                  <a:srgbClr val="00B050"/>
                </a:solidFill>
                <a:effectLst/>
                <a:ea typeface="PMingLiU" panose="02020500000000000000" pitchFamily="18" charset="-120"/>
                <a:cs typeface="Times New Roman" panose="02020603050405020304" pitchFamily="18" charset="0"/>
              </a:rPr>
              <a:t>Key </a:t>
            </a:r>
            <a:r>
              <a:rPr lang="es-EC" sz="1200" b="1" kern="100" dirty="0" err="1">
                <a:solidFill>
                  <a:srgbClr val="00B050"/>
                </a:solidFill>
                <a:ea typeface="PMingLiU" panose="02020500000000000000" pitchFamily="18" charset="-120"/>
                <a:cs typeface="Times New Roman" panose="02020603050405020304" pitchFamily="18" charset="0"/>
              </a:rPr>
              <a:t>P</a:t>
            </a:r>
            <a:r>
              <a:rPr lang="es-EC" sz="1200" b="1" kern="100" dirty="0" err="1">
                <a:solidFill>
                  <a:srgbClr val="00B050"/>
                </a:solidFill>
                <a:effectLst/>
                <a:ea typeface="PMingLiU" panose="02020500000000000000" pitchFamily="18" charset="-120"/>
                <a:cs typeface="Times New Roman" panose="02020603050405020304" pitchFamily="18" charset="0"/>
              </a:rPr>
              <a:t>oints</a:t>
            </a:r>
            <a:endParaRPr lang="es-EC" sz="1200" kern="100" dirty="0">
              <a:solidFill>
                <a:srgbClr val="00B050"/>
              </a:solidFill>
              <a:effectLst/>
              <a:ea typeface="PMingLiU" panose="02020500000000000000" pitchFamily="18" charset="-120"/>
              <a:cs typeface="Times New Roman" panose="02020603050405020304" pitchFamily="18" charset="0"/>
            </a:endParaRPr>
          </a:p>
          <a:p>
            <a:pPr marL="342900" lvl="0" indent="-342900">
              <a:buSzPts val="1000"/>
              <a:buFont typeface="Wingdings" panose="05000000000000000000" pitchFamily="2" charset="2"/>
              <a:buChar char="v"/>
              <a:tabLst>
                <a:tab pos="457200" algn="l"/>
              </a:tabLst>
            </a:pPr>
            <a:r>
              <a:rPr lang="es-EC" sz="1200" b="1" kern="100" dirty="0" err="1">
                <a:effectLst/>
                <a:ea typeface="PMingLiU" panose="02020500000000000000" pitchFamily="18" charset="-120"/>
                <a:cs typeface="Times New Roman" panose="02020603050405020304" pitchFamily="18" charset="0"/>
              </a:rPr>
              <a:t>Economic</a:t>
            </a:r>
            <a:r>
              <a:rPr lang="es-EC" sz="1200" b="1" kern="100" dirty="0">
                <a:effectLst/>
                <a:ea typeface="PMingLiU" panose="02020500000000000000" pitchFamily="18" charset="-120"/>
                <a:cs typeface="Times New Roman" panose="02020603050405020304" pitchFamily="18" charset="0"/>
              </a:rPr>
              <a:t> </a:t>
            </a:r>
            <a:r>
              <a:rPr lang="es-EC" sz="1200" b="1" kern="100" dirty="0" err="1">
                <a:effectLst/>
                <a:ea typeface="PMingLiU" panose="02020500000000000000" pitchFamily="18" charset="-120"/>
                <a:cs typeface="Times New Roman" panose="02020603050405020304" pitchFamily="18" charset="0"/>
              </a:rPr>
              <a:t>size</a:t>
            </a:r>
            <a:r>
              <a:rPr lang="es-EC" sz="1200" b="1" kern="100" dirty="0">
                <a:effectLst/>
                <a:ea typeface="PMingLiU" panose="02020500000000000000" pitchFamily="18" charset="-120"/>
                <a:cs typeface="Times New Roman" panose="02020603050405020304" pitchFamily="18" charset="0"/>
              </a:rPr>
              <a:t>   </a:t>
            </a:r>
            <a:r>
              <a:rPr lang="en-US" sz="1200" kern="100" dirty="0">
                <a:effectLst/>
                <a:ea typeface="PMingLiU" panose="02020500000000000000" pitchFamily="18" charset="-120"/>
                <a:cs typeface="Times New Roman" panose="02020603050405020304" pitchFamily="18" charset="0"/>
              </a:rPr>
              <a:t>          The economy is the eighth largest in Latin America and the 69th largest in the world. </a:t>
            </a:r>
            <a:endParaRPr lang="es-EC" sz="1200" kern="100" dirty="0">
              <a:effectLst/>
              <a:ea typeface="PMingLiU" panose="02020500000000000000" pitchFamily="18" charset="-120"/>
              <a:cs typeface="Times New Roman" panose="02020603050405020304" pitchFamily="18" charset="0"/>
            </a:endParaRPr>
          </a:p>
          <a:p>
            <a:pPr marL="342900" lvl="0" indent="-342900">
              <a:buSzPts val="1000"/>
              <a:buFont typeface="Wingdings" panose="05000000000000000000" pitchFamily="2" charset="2"/>
              <a:buChar char="v"/>
              <a:tabLst>
                <a:tab pos="457200" algn="l"/>
              </a:tabLst>
            </a:pPr>
            <a:r>
              <a:rPr lang="es-EC" sz="1200" b="1" kern="100" dirty="0" err="1">
                <a:effectLst/>
                <a:ea typeface="PMingLiU" panose="02020500000000000000" pitchFamily="18" charset="-120"/>
                <a:cs typeface="Times New Roman" panose="02020603050405020304" pitchFamily="18" charset="0"/>
              </a:rPr>
              <a:t>Economic</a:t>
            </a:r>
            <a:r>
              <a:rPr lang="es-EC" sz="1200" b="1" kern="100" dirty="0">
                <a:effectLst/>
                <a:ea typeface="PMingLiU" panose="02020500000000000000" pitchFamily="18" charset="-120"/>
                <a:cs typeface="Times New Roman" panose="02020603050405020304" pitchFamily="18" charset="0"/>
              </a:rPr>
              <a:t> </a:t>
            </a:r>
            <a:r>
              <a:rPr lang="es-EC" sz="1200" b="1" kern="100" dirty="0" err="1">
                <a:effectLst/>
                <a:ea typeface="PMingLiU" panose="02020500000000000000" pitchFamily="18" charset="-120"/>
                <a:cs typeface="Times New Roman" panose="02020603050405020304" pitchFamily="18" charset="0"/>
              </a:rPr>
              <a:t>sectors</a:t>
            </a:r>
            <a:r>
              <a:rPr lang="es-EC" sz="1200" b="1" kern="100" dirty="0">
                <a:effectLst/>
                <a:ea typeface="PMingLiU" panose="02020500000000000000" pitchFamily="18" charset="-120"/>
                <a:cs typeface="Times New Roman" panose="02020603050405020304" pitchFamily="18" charset="0"/>
              </a:rPr>
              <a:t>       </a:t>
            </a:r>
            <a:r>
              <a:rPr lang="en-US" sz="1200" kern="100" dirty="0">
                <a:effectLst/>
                <a:ea typeface="PMingLiU" panose="02020500000000000000" pitchFamily="18" charset="-120"/>
                <a:cs typeface="Times New Roman" panose="02020603050405020304" pitchFamily="18" charset="0"/>
              </a:rPr>
              <a:t>The economy is based on mining, agriculture, and fishing. </a:t>
            </a:r>
            <a:endParaRPr lang="es-EC" sz="1200" kern="100" dirty="0">
              <a:effectLst/>
              <a:ea typeface="PMingLiU" panose="02020500000000000000" pitchFamily="18" charset="-120"/>
              <a:cs typeface="Times New Roman" panose="02020603050405020304" pitchFamily="18" charset="0"/>
            </a:endParaRPr>
          </a:p>
          <a:p>
            <a:pPr marL="342900" lvl="0" indent="-342900">
              <a:buSzPts val="1000"/>
              <a:buFont typeface="Wingdings" panose="05000000000000000000" pitchFamily="2" charset="2"/>
              <a:buChar char="v"/>
              <a:tabLst>
                <a:tab pos="457200" algn="l"/>
              </a:tabLst>
            </a:pPr>
            <a:r>
              <a:rPr lang="es-EC" sz="1200" b="1" kern="100" dirty="0" err="1">
                <a:effectLst/>
                <a:ea typeface="PMingLiU" panose="02020500000000000000" pitchFamily="18" charset="-120"/>
                <a:cs typeface="Times New Roman" panose="02020603050405020304" pitchFamily="18" charset="0"/>
              </a:rPr>
              <a:t>Economic</a:t>
            </a:r>
            <a:r>
              <a:rPr lang="es-EC" sz="1200" b="1" kern="100" dirty="0">
                <a:effectLst/>
                <a:ea typeface="PMingLiU" panose="02020500000000000000" pitchFamily="18" charset="-120"/>
                <a:cs typeface="Times New Roman" panose="02020603050405020304" pitchFamily="18" charset="0"/>
              </a:rPr>
              <a:t> </a:t>
            </a:r>
            <a:r>
              <a:rPr lang="es-EC" sz="1200" b="1" kern="100" dirty="0" err="1">
                <a:effectLst/>
                <a:ea typeface="PMingLiU" panose="02020500000000000000" pitchFamily="18" charset="-120"/>
                <a:cs typeface="Times New Roman" panose="02020603050405020304" pitchFamily="18" charset="0"/>
              </a:rPr>
              <a:t>challenges</a:t>
            </a:r>
            <a:r>
              <a:rPr lang="es-EC" sz="1200" b="1" kern="100" dirty="0">
                <a:effectLst/>
                <a:ea typeface="PMingLiU" panose="02020500000000000000" pitchFamily="18" charset="-120"/>
                <a:cs typeface="Times New Roman" panose="02020603050405020304" pitchFamily="18" charset="0"/>
              </a:rPr>
              <a:t> </a:t>
            </a:r>
            <a:r>
              <a:rPr lang="en-US" sz="1200" kern="100" dirty="0">
                <a:effectLst/>
                <a:ea typeface="PMingLiU" panose="02020500000000000000" pitchFamily="18" charset="-120"/>
                <a:cs typeface="Times New Roman" panose="02020603050405020304" pitchFamily="18" charset="0"/>
              </a:rPr>
              <a:t>The country faces challenges such as climate change, energy shortages, and political uncertainty. </a:t>
            </a:r>
            <a:endParaRPr lang="es-EC" sz="1200" kern="100" dirty="0">
              <a:effectLst/>
              <a:ea typeface="PMingLiU" panose="02020500000000000000" pitchFamily="18" charset="-120"/>
              <a:cs typeface="Times New Roman" panose="02020603050405020304" pitchFamily="18" charset="0"/>
            </a:endParaRPr>
          </a:p>
          <a:p>
            <a:pPr marL="342900" lvl="0" indent="-342900">
              <a:buSzPts val="1000"/>
              <a:buFont typeface="Wingdings" panose="05000000000000000000" pitchFamily="2" charset="2"/>
              <a:buChar char="v"/>
              <a:tabLst>
                <a:tab pos="457200" algn="l"/>
              </a:tabLst>
            </a:pPr>
            <a:r>
              <a:rPr lang="es-EC" sz="1200" b="1" kern="100" dirty="0" err="1">
                <a:effectLst/>
                <a:ea typeface="PMingLiU" panose="02020500000000000000" pitchFamily="18" charset="-120"/>
                <a:cs typeface="Times New Roman" panose="02020603050405020304" pitchFamily="18" charset="0"/>
              </a:rPr>
              <a:t>Economic</a:t>
            </a:r>
            <a:r>
              <a:rPr lang="es-EC" sz="1200" b="1" kern="100" dirty="0">
                <a:effectLst/>
                <a:ea typeface="PMingLiU" panose="02020500000000000000" pitchFamily="18" charset="-120"/>
                <a:cs typeface="Times New Roman" panose="02020603050405020304" pitchFamily="18" charset="0"/>
              </a:rPr>
              <a:t> </a:t>
            </a:r>
            <a:r>
              <a:rPr lang="es-EC" sz="1200" b="1" kern="100" dirty="0" err="1">
                <a:effectLst/>
                <a:ea typeface="PMingLiU" panose="02020500000000000000" pitchFamily="18" charset="-120"/>
                <a:cs typeface="Times New Roman" panose="02020603050405020304" pitchFamily="18" charset="0"/>
              </a:rPr>
              <a:t>growth</a:t>
            </a:r>
            <a:r>
              <a:rPr lang="es-EC" sz="1200" b="1" kern="100" dirty="0">
                <a:effectLst/>
                <a:ea typeface="PMingLiU" panose="02020500000000000000" pitchFamily="18" charset="-120"/>
                <a:cs typeface="Times New Roman" panose="02020603050405020304" pitchFamily="18" charset="0"/>
              </a:rPr>
              <a:t>        </a:t>
            </a:r>
            <a:r>
              <a:rPr lang="en-US" sz="1200" kern="100" dirty="0">
                <a:effectLst/>
                <a:ea typeface="PMingLiU" panose="02020500000000000000" pitchFamily="18" charset="-120"/>
                <a:cs typeface="Times New Roman" panose="02020603050405020304" pitchFamily="18" charset="0"/>
              </a:rPr>
              <a:t>In 2023, GDP growth was 2.4%, down from 6.2% in 2022. The IMF projects growth of 1.8% in 2024    </a:t>
            </a:r>
            <a:br>
              <a:rPr lang="en-US" sz="1200" kern="100" dirty="0">
                <a:effectLst/>
                <a:ea typeface="PMingLiU" panose="02020500000000000000" pitchFamily="18" charset="-120"/>
                <a:cs typeface="Times New Roman" panose="02020603050405020304" pitchFamily="18" charset="0"/>
              </a:rPr>
            </a:br>
            <a:r>
              <a:rPr lang="en-US" sz="1200" kern="100" dirty="0">
                <a:effectLst/>
                <a:ea typeface="PMingLiU" panose="02020500000000000000" pitchFamily="18" charset="-120"/>
                <a:cs typeface="Times New Roman" panose="02020603050405020304" pitchFamily="18" charset="0"/>
              </a:rPr>
              <a:t>                                      and 2% in 2025. </a:t>
            </a:r>
            <a:endParaRPr lang="es-EC" sz="1200" kern="100" dirty="0">
              <a:effectLst/>
              <a:ea typeface="PMingLiU" panose="02020500000000000000" pitchFamily="18" charset="-120"/>
              <a:cs typeface="Times New Roman" panose="02020603050405020304" pitchFamily="18" charset="0"/>
            </a:endParaRPr>
          </a:p>
          <a:p>
            <a:pPr marL="342900" lvl="0" indent="-342900">
              <a:buSzPts val="1000"/>
              <a:buFont typeface="Wingdings" panose="05000000000000000000" pitchFamily="2" charset="2"/>
              <a:buChar char="v"/>
              <a:tabLst>
                <a:tab pos="457200" algn="l"/>
              </a:tabLst>
            </a:pPr>
            <a:r>
              <a:rPr lang="es-EC" sz="1200" b="1" kern="100" dirty="0" err="1">
                <a:effectLst/>
                <a:ea typeface="PMingLiU" panose="02020500000000000000" pitchFamily="18" charset="-120"/>
                <a:cs typeface="Times New Roman" panose="02020603050405020304" pitchFamily="18" charset="0"/>
              </a:rPr>
              <a:t>Income</a:t>
            </a:r>
            <a:r>
              <a:rPr lang="es-EC" sz="1200" b="1" kern="100" dirty="0">
                <a:effectLst/>
                <a:ea typeface="PMingLiU" panose="02020500000000000000" pitchFamily="18" charset="-120"/>
                <a:cs typeface="Times New Roman" panose="02020603050405020304" pitchFamily="18" charset="0"/>
              </a:rPr>
              <a:t> </a:t>
            </a:r>
            <a:r>
              <a:rPr lang="es-EC" sz="1200" b="1" kern="100" dirty="0" err="1">
                <a:effectLst/>
                <a:ea typeface="PMingLiU" panose="02020500000000000000" pitchFamily="18" charset="-120"/>
                <a:cs typeface="Times New Roman" panose="02020603050405020304" pitchFamily="18" charset="0"/>
              </a:rPr>
              <a:t>inequality</a:t>
            </a:r>
            <a:r>
              <a:rPr lang="es-EC" sz="1200" b="1" kern="100" dirty="0">
                <a:effectLst/>
                <a:ea typeface="PMingLiU" panose="02020500000000000000" pitchFamily="18" charset="-120"/>
                <a:cs typeface="Times New Roman" panose="02020603050405020304" pitchFamily="18" charset="0"/>
              </a:rPr>
              <a:t>        </a:t>
            </a:r>
            <a:r>
              <a:rPr lang="en-US" sz="1200" kern="100" dirty="0">
                <a:effectLst/>
                <a:ea typeface="PMingLiU" panose="02020500000000000000" pitchFamily="18" charset="-120"/>
                <a:cs typeface="Times New Roman" panose="02020603050405020304" pitchFamily="18" charset="0"/>
              </a:rPr>
              <a:t>Income inequality is a problem, with almost half of the rural population living in poverty. </a:t>
            </a:r>
            <a:endParaRPr lang="es-EC" sz="1200" kern="100" dirty="0">
              <a:effectLst/>
              <a:ea typeface="PMingLiU" panose="02020500000000000000" pitchFamily="18" charset="-120"/>
              <a:cs typeface="Times New Roman" panose="02020603050405020304" pitchFamily="18" charset="0"/>
            </a:endParaRPr>
          </a:p>
          <a:p>
            <a:pPr marL="342900" lvl="0" indent="-342900">
              <a:buSzPts val="1000"/>
              <a:buFont typeface="Wingdings" panose="05000000000000000000" pitchFamily="2" charset="2"/>
              <a:buChar char="v"/>
              <a:tabLst>
                <a:tab pos="457200" algn="l"/>
              </a:tabLst>
            </a:pPr>
            <a:r>
              <a:rPr lang="es-EC" sz="1200" b="1" kern="100" dirty="0">
                <a:effectLst/>
                <a:ea typeface="PMingLiU" panose="02020500000000000000" pitchFamily="18" charset="-120"/>
                <a:cs typeface="Times New Roman" panose="02020603050405020304" pitchFamily="18" charset="0"/>
              </a:rPr>
              <a:t>Energy                          </a:t>
            </a:r>
            <a:r>
              <a:rPr lang="en-US" sz="1200" kern="100" dirty="0">
                <a:effectLst/>
                <a:ea typeface="PMingLiU" panose="02020500000000000000" pitchFamily="18" charset="-120"/>
                <a:cs typeface="Times New Roman" panose="02020603050405020304" pitchFamily="18" charset="0"/>
              </a:rPr>
              <a:t>Ecuador is dependent on hydroelectric energy, which was disrupted by a historic drought in 2024. </a:t>
            </a:r>
            <a:endParaRPr lang="es-EC" sz="1200" kern="100" dirty="0">
              <a:effectLst/>
              <a:ea typeface="PMingLiU" panose="02020500000000000000" pitchFamily="18" charset="-120"/>
              <a:cs typeface="Times New Roman" panose="02020603050405020304" pitchFamily="18" charset="0"/>
            </a:endParaRPr>
          </a:p>
          <a:p>
            <a:pPr marL="342900" lvl="0" indent="-342900">
              <a:buSzPts val="1000"/>
              <a:buFont typeface="Wingdings" panose="05000000000000000000" pitchFamily="2" charset="2"/>
              <a:buChar char="v"/>
              <a:tabLst>
                <a:tab pos="457200" algn="l"/>
              </a:tabLst>
            </a:pPr>
            <a:r>
              <a:rPr lang="es-EC" sz="1200" b="1" kern="100" dirty="0" err="1">
                <a:effectLst/>
                <a:ea typeface="PMingLiU" panose="02020500000000000000" pitchFamily="18" charset="-120"/>
                <a:cs typeface="Times New Roman" panose="02020603050405020304" pitchFamily="18" charset="0"/>
              </a:rPr>
              <a:t>Oil</a:t>
            </a:r>
            <a:r>
              <a:rPr lang="es-EC" sz="1200" b="1" kern="100" dirty="0">
                <a:effectLst/>
                <a:ea typeface="PMingLiU" panose="02020500000000000000" pitchFamily="18" charset="-120"/>
                <a:cs typeface="Times New Roman" panose="02020603050405020304" pitchFamily="18" charset="0"/>
              </a:rPr>
              <a:t>                                 </a:t>
            </a:r>
            <a:r>
              <a:rPr lang="en-US" sz="1200" kern="100" dirty="0">
                <a:effectLst/>
                <a:ea typeface="PMingLiU" panose="02020500000000000000" pitchFamily="18" charset="-120"/>
                <a:cs typeface="Times New Roman" panose="02020603050405020304" pitchFamily="18" charset="0"/>
              </a:rPr>
              <a:t>The oil industry is affected by the maturation of wells, insufficient investment, and a referendum to </a:t>
            </a:r>
            <a:br>
              <a:rPr lang="en-US" sz="1200" kern="100" dirty="0">
                <a:effectLst/>
                <a:ea typeface="PMingLiU" panose="02020500000000000000" pitchFamily="18" charset="-120"/>
                <a:cs typeface="Times New Roman" panose="02020603050405020304" pitchFamily="18" charset="0"/>
              </a:rPr>
            </a:br>
            <a:r>
              <a:rPr lang="en-US" sz="1200" kern="100" dirty="0">
                <a:effectLst/>
                <a:ea typeface="PMingLiU" panose="02020500000000000000" pitchFamily="18" charset="-120"/>
                <a:cs typeface="Times New Roman" panose="02020603050405020304" pitchFamily="18" charset="0"/>
              </a:rPr>
              <a:t>                                      halt operations in </a:t>
            </a:r>
            <a:r>
              <a:rPr lang="en-US" sz="1200" kern="100" dirty="0" err="1">
                <a:effectLst/>
                <a:ea typeface="PMingLiU" panose="02020500000000000000" pitchFamily="18" charset="-120"/>
                <a:cs typeface="Times New Roman" panose="02020603050405020304" pitchFamily="18" charset="0"/>
              </a:rPr>
              <a:t>Yasuni</a:t>
            </a:r>
            <a:r>
              <a:rPr lang="en-US" sz="1200" kern="100" dirty="0">
                <a:effectLst/>
                <a:ea typeface="PMingLiU" panose="02020500000000000000" pitchFamily="18" charset="-120"/>
                <a:cs typeface="Times New Roman" panose="02020603050405020304" pitchFamily="18" charset="0"/>
              </a:rPr>
              <a:t> National Park. </a:t>
            </a:r>
            <a:endParaRPr lang="es-EC" sz="1200" kern="100" dirty="0">
              <a:effectLst/>
              <a:ea typeface="PMingLiU" panose="02020500000000000000" pitchFamily="18" charset="-120"/>
              <a:cs typeface="Times New Roman" panose="02020603050405020304" pitchFamily="18" charset="0"/>
            </a:endParaRPr>
          </a:p>
          <a:p>
            <a:pPr marL="342900" lvl="0" indent="-342900">
              <a:buSzPts val="1000"/>
              <a:buFont typeface="Wingdings" panose="05000000000000000000" pitchFamily="2" charset="2"/>
              <a:buChar char="v"/>
              <a:tabLst>
                <a:tab pos="457200" algn="l"/>
              </a:tabLst>
            </a:pPr>
            <a:r>
              <a:rPr lang="es-EC" sz="1200" b="1" kern="100" dirty="0" err="1">
                <a:effectLst/>
                <a:ea typeface="PMingLiU" panose="02020500000000000000" pitchFamily="18" charset="-120"/>
                <a:cs typeface="Times New Roman" panose="02020603050405020304" pitchFamily="18" charset="0"/>
              </a:rPr>
              <a:t>Remittances</a:t>
            </a:r>
            <a:r>
              <a:rPr lang="es-EC" sz="1200" b="1" kern="100" dirty="0">
                <a:effectLst/>
                <a:ea typeface="PMingLiU" panose="02020500000000000000" pitchFamily="18" charset="-120"/>
                <a:cs typeface="Times New Roman" panose="02020603050405020304" pitchFamily="18" charset="0"/>
              </a:rPr>
              <a:t>                 </a:t>
            </a:r>
            <a:r>
              <a:rPr lang="en-US" sz="1200" kern="100" dirty="0">
                <a:effectLst/>
                <a:ea typeface="PMingLiU" panose="02020500000000000000" pitchFamily="18" charset="-120"/>
                <a:cs typeface="Times New Roman" panose="02020603050405020304" pitchFamily="18" charset="0"/>
              </a:rPr>
              <a:t>Remittances from Ecuadorian emigrants employed abroad contribute to the economy. </a:t>
            </a:r>
            <a:endParaRPr lang="es-EC" sz="1200" kern="100" dirty="0">
              <a:effectLst/>
              <a:ea typeface="PMingLiU" panose="02020500000000000000" pitchFamily="18" charset="-120"/>
              <a:cs typeface="Times New Roman" panose="02020603050405020304" pitchFamily="18" charset="0"/>
            </a:endParaRPr>
          </a:p>
          <a:p>
            <a:pPr>
              <a:lnSpc>
                <a:spcPct val="115000"/>
              </a:lnSpc>
              <a:spcAft>
                <a:spcPts val="800"/>
              </a:spcAft>
            </a:pPr>
            <a:br>
              <a:rPr lang="en-US" sz="1200" kern="100" dirty="0">
                <a:effectLst/>
                <a:ea typeface="PMingLiU" panose="02020500000000000000" pitchFamily="18" charset="-120"/>
                <a:cs typeface="Times New Roman" panose="02020603050405020304" pitchFamily="18" charset="0"/>
              </a:rPr>
            </a:br>
            <a:r>
              <a:rPr lang="en-US" sz="1200" kern="100" dirty="0">
                <a:effectLst/>
                <a:ea typeface="PMingLiU" panose="02020500000000000000" pitchFamily="18" charset="-120"/>
                <a:cs typeface="Times New Roman" panose="02020603050405020304" pitchFamily="18" charset="0"/>
              </a:rPr>
              <a:t>Ecuador's economy is also affected by political uncertainty, organized crime, and climate-related events.</a:t>
            </a:r>
            <a:endParaRPr lang="es-EC" sz="1200" kern="100" dirty="0">
              <a:effectLst/>
              <a:ea typeface="PMingLiU" panose="02020500000000000000" pitchFamily="18" charset="-120"/>
              <a:cs typeface="Times New Roman" panose="02020603050405020304" pitchFamily="18" charset="0"/>
            </a:endParaRPr>
          </a:p>
        </p:txBody>
      </p:sp>
      <p:graphicFrame>
        <p:nvGraphicFramePr>
          <p:cNvPr id="4" name="表格 3"/>
          <p:cNvGraphicFramePr>
            <a:graphicFrameLocks noGrp="1"/>
          </p:cNvGraphicFramePr>
          <p:nvPr/>
        </p:nvGraphicFramePr>
        <p:xfrm>
          <a:off x="593044" y="884110"/>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a:solidFill>
                            <a:schemeClr val="bg1"/>
                          </a:solidFill>
                        </a:rPr>
                        <a:t>Get worse</a:t>
                      </a: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rPr>
                        <a:t>Stay</a:t>
                      </a:r>
                      <a:r>
                        <a:rPr lang="en-US" sz="1400" baseline="0">
                          <a:solidFill>
                            <a:schemeClr val="bg1"/>
                          </a:solidFill>
                        </a:rPr>
                        <a:t> the same</a:t>
                      </a: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69122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2">
            <a:extLst>
              <a:ext uri="{FF2B5EF4-FFF2-40B4-BE49-F238E27FC236}">
                <a16:creationId xmlns:a16="http://schemas.microsoft.com/office/drawing/2014/main" id="{3E15382D-8B77-6B87-6F25-248473F973C9}"/>
              </a:ext>
            </a:extLst>
          </p:cNvPr>
          <p:cNvSpPr/>
          <p:nvPr/>
        </p:nvSpPr>
        <p:spPr>
          <a:xfrm>
            <a:off x="114272" y="615662"/>
            <a:ext cx="8901684" cy="3339846"/>
          </a:xfrm>
          <a:custGeom>
            <a:avLst/>
            <a:gdLst/>
            <a:ahLst/>
            <a:cxnLst/>
            <a:rect l="l" t="t" r="r" b="b"/>
            <a:pathLst>
              <a:path w="5235700" h="2591671">
                <a:moveTo>
                  <a:pt x="0" y="0"/>
                </a:moveTo>
                <a:lnTo>
                  <a:pt x="5235699" y="0"/>
                </a:lnTo>
                <a:lnTo>
                  <a:pt x="5235699" y="2591672"/>
                </a:lnTo>
                <a:lnTo>
                  <a:pt x="0" y="25916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C" sz="1350"/>
          </a:p>
        </p:txBody>
      </p:sp>
      <p:sp>
        <p:nvSpPr>
          <p:cNvPr id="16" name="矩形 6">
            <a:extLst>
              <a:ext uri="{FF2B5EF4-FFF2-40B4-BE49-F238E27FC236}">
                <a16:creationId xmlns:a16="http://schemas.microsoft.com/office/drawing/2014/main" id="{A2EB73C9-1E33-B9FE-687E-0CA98C7CCE3A}"/>
              </a:ext>
            </a:extLst>
          </p:cNvPr>
          <p:cNvSpPr/>
          <p:nvPr/>
        </p:nvSpPr>
        <p:spPr>
          <a:xfrm>
            <a:off x="936266" y="270046"/>
            <a:ext cx="6002354" cy="500393"/>
          </a:xfrm>
          <a:prstGeom prst="rect">
            <a:avLst/>
          </a:prstGeom>
        </p:spPr>
        <p:txBody>
          <a:bodyPr vert="horz" lIns="91440" tIns="45720" rIns="91440" bIns="45720" rtlCol="0" anchor="t">
            <a:noAutofit/>
          </a:bodyPr>
          <a:lstStyle/>
          <a:p>
            <a:pPr>
              <a:lnSpc>
                <a:spcPct val="90000"/>
              </a:lnSpc>
              <a:spcAft>
                <a:spcPts val="600"/>
              </a:spcAft>
            </a:pPr>
            <a:r>
              <a:rPr lang="en-US" sz="1200" dirty="0">
                <a:latin typeface="Century Gothic"/>
                <a:ea typeface="+mn-lt"/>
                <a:cs typeface="+mn-lt"/>
              </a:rPr>
              <a:t>Ecuador’s economy is heavily dependent on exports, as these are one of the main sources of foreign exchange earnings in the country.     </a:t>
            </a:r>
            <a:endParaRPr lang="en-US" sz="1200" dirty="0">
              <a:latin typeface="Century Gothic"/>
              <a:ea typeface="新細明體"/>
              <a:cs typeface="Aharoni"/>
            </a:endParaRPr>
          </a:p>
        </p:txBody>
      </p:sp>
      <p:sp>
        <p:nvSpPr>
          <p:cNvPr id="8" name="Elipse 7">
            <a:extLst>
              <a:ext uri="{FF2B5EF4-FFF2-40B4-BE49-F238E27FC236}">
                <a16:creationId xmlns:a16="http://schemas.microsoft.com/office/drawing/2014/main" id="{4B8279D2-B5BB-5860-51D5-073611062057}"/>
              </a:ext>
            </a:extLst>
          </p:cNvPr>
          <p:cNvSpPr/>
          <p:nvPr/>
        </p:nvSpPr>
        <p:spPr>
          <a:xfrm>
            <a:off x="328979" y="159613"/>
            <a:ext cx="669257" cy="654217"/>
          </a:xfrm>
          <a:prstGeom prst="ellipse">
            <a:avLst/>
          </a:prstGeom>
          <a:solidFill>
            <a:srgbClr val="5DF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4" name="Gráfico 3" descr="Dólar con relleno sólido">
            <a:extLst>
              <a:ext uri="{FF2B5EF4-FFF2-40B4-BE49-F238E27FC236}">
                <a16:creationId xmlns:a16="http://schemas.microsoft.com/office/drawing/2014/main" id="{C80FAA4E-71D2-A352-EC41-41EAD676C5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820" y="267714"/>
            <a:ext cx="415579" cy="415579"/>
          </a:xfrm>
          <a:prstGeom prst="rect">
            <a:avLst/>
          </a:prstGeom>
        </p:spPr>
      </p:pic>
      <p:sp>
        <p:nvSpPr>
          <p:cNvPr id="5" name="Elipse 4">
            <a:extLst>
              <a:ext uri="{FF2B5EF4-FFF2-40B4-BE49-F238E27FC236}">
                <a16:creationId xmlns:a16="http://schemas.microsoft.com/office/drawing/2014/main" id="{ED74FBB5-A295-3265-1B7D-4CC12795A2A5}"/>
              </a:ext>
            </a:extLst>
          </p:cNvPr>
          <p:cNvSpPr/>
          <p:nvPr/>
        </p:nvSpPr>
        <p:spPr>
          <a:xfrm>
            <a:off x="328979" y="948308"/>
            <a:ext cx="669257" cy="654217"/>
          </a:xfrm>
          <a:prstGeom prst="ellipse">
            <a:avLst/>
          </a:prstGeom>
          <a:solidFill>
            <a:srgbClr val="25DE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11" name="Imagen 10" descr="Icono&#10;&#10;Descripción generada automáticamente">
            <a:extLst>
              <a:ext uri="{FF2B5EF4-FFF2-40B4-BE49-F238E27FC236}">
                <a16:creationId xmlns:a16="http://schemas.microsoft.com/office/drawing/2014/main" id="{9AF52F42-EC9C-170E-A840-6BB6DBDFDEEE}"/>
              </a:ext>
            </a:extLst>
          </p:cNvPr>
          <p:cNvPicPr>
            <a:picLocks noChangeAspect="1"/>
          </p:cNvPicPr>
          <p:nvPr/>
        </p:nvPicPr>
        <p:blipFill>
          <a:blip r:embed="rId7"/>
          <a:stretch>
            <a:fillRect/>
          </a:stretch>
        </p:blipFill>
        <p:spPr>
          <a:xfrm>
            <a:off x="6941219" y="3197356"/>
            <a:ext cx="1997950" cy="1802918"/>
          </a:xfrm>
          <a:prstGeom prst="rect">
            <a:avLst/>
          </a:prstGeom>
        </p:spPr>
      </p:pic>
      <p:sp>
        <p:nvSpPr>
          <p:cNvPr id="12" name="矩形 6">
            <a:extLst>
              <a:ext uri="{FF2B5EF4-FFF2-40B4-BE49-F238E27FC236}">
                <a16:creationId xmlns:a16="http://schemas.microsoft.com/office/drawing/2014/main" id="{F8D4065A-6F1F-4037-B6F3-0228526E430B}"/>
              </a:ext>
            </a:extLst>
          </p:cNvPr>
          <p:cNvSpPr/>
          <p:nvPr/>
        </p:nvSpPr>
        <p:spPr>
          <a:xfrm>
            <a:off x="982105" y="1098088"/>
            <a:ext cx="6002354" cy="500393"/>
          </a:xfrm>
          <a:prstGeom prst="rect">
            <a:avLst/>
          </a:prstGeom>
        </p:spPr>
        <p:txBody>
          <a:bodyPr vert="horz" lIns="91440" tIns="45720" rIns="91440" bIns="45720" rtlCol="0" anchor="t">
            <a:noAutofit/>
          </a:bodyPr>
          <a:lstStyle/>
          <a:p>
            <a:pPr>
              <a:lnSpc>
                <a:spcPct val="90000"/>
              </a:lnSpc>
              <a:spcAft>
                <a:spcPts val="600"/>
              </a:spcAft>
            </a:pPr>
            <a:r>
              <a:rPr lang="en-US" sz="1200">
                <a:latin typeface="Century Gothic" panose="020B0502020202020204" pitchFamily="34" charset="0"/>
                <a:ea typeface="+mn-lt"/>
                <a:cs typeface="+mn-lt"/>
              </a:rPr>
              <a:t>In 2023, exports accounted for 26.2% of the country’s GDP. In which, </a:t>
            </a:r>
            <a:r>
              <a:rPr lang="en-US" sz="1200">
                <a:latin typeface="Century Gothic" panose="020B0502020202020204" pitchFamily="34" charset="0"/>
                <a:ea typeface="新細明體"/>
                <a:cs typeface="Aharoni"/>
              </a:rPr>
              <a:t> Oil represent 62.27% of exports and Non-oil products represent 37.73% of exports</a:t>
            </a:r>
            <a:endParaRPr lang="es-ES" sz="1200">
              <a:latin typeface="Century Gothic" panose="020B0502020202020204" pitchFamily="34" charset="0"/>
            </a:endParaRPr>
          </a:p>
        </p:txBody>
      </p:sp>
      <p:pic>
        <p:nvPicPr>
          <p:cNvPr id="14" name="Gráfico 13" descr="Gráfico circular con relleno sólido">
            <a:extLst>
              <a:ext uri="{FF2B5EF4-FFF2-40B4-BE49-F238E27FC236}">
                <a16:creationId xmlns:a16="http://schemas.microsoft.com/office/drawing/2014/main" id="{A58322A5-C0C1-6477-3C16-6045BD34C7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9026" y="1032385"/>
            <a:ext cx="509165" cy="509165"/>
          </a:xfrm>
          <a:prstGeom prst="rect">
            <a:avLst/>
          </a:prstGeom>
        </p:spPr>
      </p:pic>
      <p:sp>
        <p:nvSpPr>
          <p:cNvPr id="15" name="Elipse 14">
            <a:extLst>
              <a:ext uri="{FF2B5EF4-FFF2-40B4-BE49-F238E27FC236}">
                <a16:creationId xmlns:a16="http://schemas.microsoft.com/office/drawing/2014/main" id="{A4B95E7A-AB4C-D6EE-E4B3-82A959AEF8D6}"/>
              </a:ext>
            </a:extLst>
          </p:cNvPr>
          <p:cNvSpPr/>
          <p:nvPr/>
        </p:nvSpPr>
        <p:spPr>
          <a:xfrm>
            <a:off x="328979" y="1778581"/>
            <a:ext cx="669257" cy="654217"/>
          </a:xfrm>
          <a:prstGeom prst="ellipse">
            <a:avLst/>
          </a:prstGeom>
          <a:solidFill>
            <a:srgbClr val="72D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18" name="Gráfico 17" descr="Plátano con relleno sólido">
            <a:extLst>
              <a:ext uri="{FF2B5EF4-FFF2-40B4-BE49-F238E27FC236}">
                <a16:creationId xmlns:a16="http://schemas.microsoft.com/office/drawing/2014/main" id="{EEC85F09-D84B-86A7-7E77-D41488A221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1958" y="1830832"/>
            <a:ext cx="500393" cy="500393"/>
          </a:xfrm>
          <a:prstGeom prst="rect">
            <a:avLst/>
          </a:prstGeom>
        </p:spPr>
      </p:pic>
      <p:sp>
        <p:nvSpPr>
          <p:cNvPr id="20" name="CuadroTexto 19">
            <a:extLst>
              <a:ext uri="{FF2B5EF4-FFF2-40B4-BE49-F238E27FC236}">
                <a16:creationId xmlns:a16="http://schemas.microsoft.com/office/drawing/2014/main" id="{BDA29915-DB29-6CCC-6E15-22D19B6B5D7B}"/>
              </a:ext>
            </a:extLst>
          </p:cNvPr>
          <p:cNvSpPr txBox="1"/>
          <p:nvPr/>
        </p:nvSpPr>
        <p:spPr>
          <a:xfrm>
            <a:off x="998236" y="1878933"/>
            <a:ext cx="5630690" cy="461665"/>
          </a:xfrm>
          <a:prstGeom prst="rect">
            <a:avLst/>
          </a:prstGeom>
          <a:noFill/>
        </p:spPr>
        <p:txBody>
          <a:bodyPr wrap="square">
            <a:spAutoFit/>
          </a:bodyPr>
          <a:lstStyle/>
          <a:p>
            <a:r>
              <a:rPr lang="es-EC" sz="1200" b="1" dirty="0">
                <a:latin typeface="Century Gothic" panose="020B0502020202020204" pitchFamily="34" charset="0"/>
                <a:ea typeface="新細明體"/>
                <a:cs typeface="Aharoni"/>
              </a:rPr>
              <a:t>Bananas: </a:t>
            </a:r>
            <a:r>
              <a:rPr lang="es-EC" sz="1200" dirty="0">
                <a:latin typeface="Century Gothic" panose="020B0502020202020204" pitchFamily="34" charset="0"/>
                <a:ea typeface="新細明體"/>
                <a:cs typeface="Aharoni"/>
              </a:rPr>
              <a:t>Ecuador </a:t>
            </a:r>
            <a:r>
              <a:rPr lang="es-EC" sz="1200" dirty="0" err="1">
                <a:latin typeface="Century Gothic" panose="020B0502020202020204" pitchFamily="34" charset="0"/>
                <a:ea typeface="新細明體"/>
                <a:cs typeface="Aharoni"/>
              </a:rPr>
              <a:t>is</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the</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world’s</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largest</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exporter</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of</a:t>
            </a:r>
            <a:r>
              <a:rPr lang="es-EC" sz="1200" dirty="0">
                <a:latin typeface="Century Gothic" panose="020B0502020202020204" pitchFamily="34" charset="0"/>
                <a:ea typeface="新細明體"/>
                <a:cs typeface="Aharoni"/>
              </a:rPr>
              <a:t> bananas, </a:t>
            </a:r>
            <a:r>
              <a:rPr lang="es-EC" sz="1200" dirty="0" err="1">
                <a:latin typeface="Century Gothic" panose="020B0502020202020204" pitchFamily="34" charset="0"/>
                <a:ea typeface="新細明體"/>
                <a:cs typeface="Aharoni"/>
              </a:rPr>
              <a:t>this</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industry</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is</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generating</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around</a:t>
            </a:r>
            <a:r>
              <a:rPr lang="es-EC" sz="1200" dirty="0">
                <a:latin typeface="Century Gothic" panose="020B0502020202020204" pitchFamily="34" charset="0"/>
                <a:ea typeface="新細明體"/>
                <a:cs typeface="Aharoni"/>
              </a:rPr>
              <a:t> 7-10% </a:t>
            </a:r>
            <a:r>
              <a:rPr lang="es-EC" sz="1200" dirty="0" err="1">
                <a:latin typeface="Century Gothic" panose="020B0502020202020204" pitchFamily="34" charset="0"/>
                <a:ea typeface="新細明體"/>
                <a:cs typeface="Aharoni"/>
              </a:rPr>
              <a:t>of</a:t>
            </a:r>
            <a:r>
              <a:rPr lang="es-EC" sz="1200" dirty="0">
                <a:latin typeface="Century Gothic" panose="020B0502020202020204" pitchFamily="34" charset="0"/>
                <a:ea typeface="新細明體"/>
                <a:cs typeface="Aharoni"/>
              </a:rPr>
              <a:t> total </a:t>
            </a:r>
            <a:r>
              <a:rPr lang="es-EC" sz="1200" dirty="0" err="1">
                <a:latin typeface="Century Gothic" panose="020B0502020202020204" pitchFamily="34" charset="0"/>
                <a:ea typeface="新細明體"/>
                <a:cs typeface="Aharoni"/>
              </a:rPr>
              <a:t>exports</a:t>
            </a:r>
            <a:r>
              <a:rPr lang="es-EC" sz="1200" dirty="0">
                <a:latin typeface="Century Gothic" panose="020B0502020202020204" pitchFamily="34" charset="0"/>
                <a:ea typeface="新細明體"/>
                <a:cs typeface="Aharoni"/>
              </a:rPr>
              <a:t>.</a:t>
            </a:r>
          </a:p>
        </p:txBody>
      </p:sp>
      <p:sp>
        <p:nvSpPr>
          <p:cNvPr id="21" name="Elipse 20">
            <a:extLst>
              <a:ext uri="{FF2B5EF4-FFF2-40B4-BE49-F238E27FC236}">
                <a16:creationId xmlns:a16="http://schemas.microsoft.com/office/drawing/2014/main" id="{49864C43-E9C6-ACEB-C20F-3CA98BF65EBD}"/>
              </a:ext>
            </a:extLst>
          </p:cNvPr>
          <p:cNvSpPr/>
          <p:nvPr/>
        </p:nvSpPr>
        <p:spPr>
          <a:xfrm>
            <a:off x="328979" y="2615649"/>
            <a:ext cx="669257" cy="654217"/>
          </a:xfrm>
          <a:prstGeom prst="ellipse">
            <a:avLst/>
          </a:prstGeom>
          <a:solidFill>
            <a:srgbClr val="6EC5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1026" name="Picture 2" descr="Icono de Camarón Generic Glyph | Freepik">
            <a:extLst>
              <a:ext uri="{FF2B5EF4-FFF2-40B4-BE49-F238E27FC236}">
                <a16:creationId xmlns:a16="http://schemas.microsoft.com/office/drawing/2014/main" id="{0C6DC923-1394-FCAC-C748-91D45ABD6CA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7798" y="2724264"/>
            <a:ext cx="500393" cy="500393"/>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BF3D6138-F70A-6372-A701-CB78F451DB8B}"/>
              </a:ext>
            </a:extLst>
          </p:cNvPr>
          <p:cNvSpPr txBox="1"/>
          <p:nvPr/>
        </p:nvSpPr>
        <p:spPr>
          <a:xfrm>
            <a:off x="1025346" y="2687560"/>
            <a:ext cx="5915873" cy="461665"/>
          </a:xfrm>
          <a:prstGeom prst="rect">
            <a:avLst/>
          </a:prstGeom>
          <a:noFill/>
        </p:spPr>
        <p:txBody>
          <a:bodyPr wrap="square">
            <a:spAutoFit/>
          </a:bodyPr>
          <a:lstStyle/>
          <a:p>
            <a:pPr algn="just"/>
            <a:r>
              <a:rPr lang="es-EC" sz="1200" b="1">
                <a:latin typeface="Century Gothic" panose="020B0502020202020204" pitchFamily="34" charset="0"/>
                <a:ea typeface="新細明體"/>
                <a:cs typeface="Aharoni"/>
              </a:rPr>
              <a:t>Frozen </a:t>
            </a:r>
            <a:r>
              <a:rPr lang="es-EC" sz="1200" b="1" err="1">
                <a:latin typeface="Century Gothic" panose="020B0502020202020204" pitchFamily="34" charset="0"/>
                <a:ea typeface="新細明體"/>
                <a:cs typeface="Aharoni"/>
              </a:rPr>
              <a:t>Shrimp</a:t>
            </a:r>
            <a:r>
              <a:rPr lang="es-EC" sz="1200" b="1">
                <a:latin typeface="Century Gothic" panose="020B0502020202020204" pitchFamily="34" charset="0"/>
                <a:ea typeface="新細明體"/>
                <a:cs typeface="Aharoni"/>
              </a:rPr>
              <a:t>:</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The</a:t>
            </a:r>
            <a:r>
              <a:rPr lang="es-EC" sz="1200">
                <a:latin typeface="Century Gothic" panose="020B0502020202020204" pitchFamily="34" charset="0"/>
                <a:ea typeface="新細明體"/>
                <a:cs typeface="Aharoni"/>
              </a:rPr>
              <a:t> country </a:t>
            </a:r>
            <a:r>
              <a:rPr lang="es-EC" sz="1200" err="1">
                <a:latin typeface="Century Gothic" panose="020B0502020202020204" pitchFamily="34" charset="0"/>
                <a:ea typeface="新細明體"/>
                <a:cs typeface="Aharoni"/>
              </a:rPr>
              <a:t>is</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one</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of</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the</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leading</a:t>
            </a:r>
            <a:r>
              <a:rPr lang="es-EC" sz="1200">
                <a:latin typeface="Century Gothic" panose="020B0502020202020204" pitchFamily="34" charset="0"/>
                <a:ea typeface="新細明體"/>
                <a:cs typeface="Aharoni"/>
              </a:rPr>
              <a:t> global </a:t>
            </a:r>
            <a:r>
              <a:rPr lang="es-EC" sz="1200" err="1">
                <a:latin typeface="Century Gothic" panose="020B0502020202020204" pitchFamily="34" charset="0"/>
                <a:ea typeface="新細明體"/>
                <a:cs typeface="Aharoni"/>
              </a:rPr>
              <a:t>exporters</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of</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shrimp</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with</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this</a:t>
            </a:r>
            <a:r>
              <a:rPr lang="es-EC" sz="1200">
                <a:latin typeface="Century Gothic" panose="020B0502020202020204" pitchFamily="34" charset="0"/>
                <a:ea typeface="新細明體"/>
                <a:cs typeface="Aharoni"/>
              </a:rPr>
              <a:t> sector </a:t>
            </a:r>
            <a:r>
              <a:rPr lang="es-EC" sz="1200" err="1">
                <a:latin typeface="Century Gothic" panose="020B0502020202020204" pitchFamily="34" charset="0"/>
                <a:ea typeface="新細明體"/>
                <a:cs typeface="Aharoni"/>
              </a:rPr>
              <a:t>accounting</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for</a:t>
            </a:r>
            <a:r>
              <a:rPr lang="es-EC" sz="1200">
                <a:latin typeface="Century Gothic" panose="020B0502020202020204" pitchFamily="34" charset="0"/>
                <a:ea typeface="新細明體"/>
                <a:cs typeface="Aharoni"/>
              </a:rPr>
              <a:t> more </a:t>
            </a:r>
            <a:r>
              <a:rPr lang="es-EC" sz="1200" err="1">
                <a:latin typeface="Century Gothic" panose="020B0502020202020204" pitchFamily="34" charset="0"/>
                <a:ea typeface="新細明體"/>
                <a:cs typeface="Aharoni"/>
              </a:rPr>
              <a:t>than</a:t>
            </a:r>
            <a:r>
              <a:rPr lang="es-EC" sz="1200">
                <a:latin typeface="Century Gothic" panose="020B0502020202020204" pitchFamily="34" charset="0"/>
                <a:ea typeface="新細明體"/>
                <a:cs typeface="Aharoni"/>
              </a:rPr>
              <a:t> 15% </a:t>
            </a:r>
            <a:r>
              <a:rPr lang="es-EC" sz="1200" err="1">
                <a:latin typeface="Century Gothic" panose="020B0502020202020204" pitchFamily="34" charset="0"/>
                <a:ea typeface="新細明體"/>
                <a:cs typeface="Aharoni"/>
              </a:rPr>
              <a:t>of</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exports</a:t>
            </a:r>
            <a:endParaRPr lang="es-EC" sz="1200">
              <a:latin typeface="Century Gothic" panose="020B0502020202020204" pitchFamily="34" charset="0"/>
              <a:ea typeface="新細明體"/>
              <a:cs typeface="Aharoni"/>
            </a:endParaRPr>
          </a:p>
        </p:txBody>
      </p:sp>
      <p:sp>
        <p:nvSpPr>
          <p:cNvPr id="24" name="Elipse 23">
            <a:extLst>
              <a:ext uri="{FF2B5EF4-FFF2-40B4-BE49-F238E27FC236}">
                <a16:creationId xmlns:a16="http://schemas.microsoft.com/office/drawing/2014/main" id="{28D22C55-38D0-A24B-D0B3-4E2AAD6F56D2}"/>
              </a:ext>
            </a:extLst>
          </p:cNvPr>
          <p:cNvSpPr/>
          <p:nvPr/>
        </p:nvSpPr>
        <p:spPr>
          <a:xfrm>
            <a:off x="328979" y="4213185"/>
            <a:ext cx="669257" cy="654217"/>
          </a:xfrm>
          <a:prstGeom prst="ellipse">
            <a:avLst/>
          </a:prstGeom>
          <a:solidFill>
            <a:srgbClr val="79AE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1028" name="Picture 4" descr="Buque - Iconos gratis de transporte">
            <a:extLst>
              <a:ext uri="{FF2B5EF4-FFF2-40B4-BE49-F238E27FC236}">
                <a16:creationId xmlns:a16="http://schemas.microsoft.com/office/drawing/2014/main" id="{ABE5CA13-E0A5-ABA0-E692-9760367D80F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2863" y="4314212"/>
            <a:ext cx="438582" cy="438582"/>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A6196EF1-0080-CDCE-9017-946812148A4F}"/>
              </a:ext>
            </a:extLst>
          </p:cNvPr>
          <p:cNvSpPr txBox="1"/>
          <p:nvPr/>
        </p:nvSpPr>
        <p:spPr>
          <a:xfrm>
            <a:off x="1025346" y="4321002"/>
            <a:ext cx="5915873" cy="461665"/>
          </a:xfrm>
          <a:prstGeom prst="rect">
            <a:avLst/>
          </a:prstGeom>
          <a:noFill/>
        </p:spPr>
        <p:txBody>
          <a:bodyPr wrap="square">
            <a:spAutoFit/>
          </a:bodyPr>
          <a:lstStyle/>
          <a:p>
            <a:r>
              <a:rPr lang="es-EC" sz="1200">
                <a:latin typeface="Century Gothic" panose="020B0502020202020204" pitchFamily="34" charset="0"/>
                <a:ea typeface="新細明體"/>
                <a:cs typeface="Aharoni"/>
              </a:rPr>
              <a:t>Non-</a:t>
            </a:r>
            <a:r>
              <a:rPr lang="es-EC" sz="1200" err="1">
                <a:latin typeface="Century Gothic" panose="020B0502020202020204" pitchFamily="34" charset="0"/>
                <a:ea typeface="新細明體"/>
                <a:cs typeface="Aharoni"/>
              </a:rPr>
              <a:t>traditional</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products</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such</a:t>
            </a:r>
            <a:r>
              <a:rPr lang="es-EC" sz="1200">
                <a:latin typeface="Century Gothic" panose="020B0502020202020204" pitchFamily="34" charset="0"/>
                <a:ea typeface="新細明體"/>
                <a:cs typeface="Aharoni"/>
              </a:rPr>
              <a:t> as </a:t>
            </a:r>
            <a:r>
              <a:rPr lang="es-EC" sz="1200" err="1">
                <a:latin typeface="Century Gothic" panose="020B0502020202020204" pitchFamily="34" charset="0"/>
                <a:ea typeface="新細明體"/>
                <a:cs typeface="Aharoni"/>
              </a:rPr>
              <a:t>flowers</a:t>
            </a:r>
            <a:r>
              <a:rPr lang="es-EC" sz="1200">
                <a:latin typeface="Century Gothic" panose="020B0502020202020204" pitchFamily="34" charset="0"/>
                <a:ea typeface="新細明體"/>
                <a:cs typeface="Aharoni"/>
              </a:rPr>
              <a:t>, tuna, </a:t>
            </a:r>
            <a:r>
              <a:rPr lang="es-EC" sz="1200" err="1">
                <a:latin typeface="Century Gothic" panose="020B0502020202020204" pitchFamily="34" charset="0"/>
                <a:ea typeface="新細明體"/>
                <a:cs typeface="Aharoni"/>
              </a:rPr>
              <a:t>coffee</a:t>
            </a:r>
            <a:r>
              <a:rPr lang="es-EC" sz="1200">
                <a:latin typeface="Century Gothic" panose="020B0502020202020204" pitchFamily="34" charset="0"/>
                <a:ea typeface="新細明體"/>
                <a:cs typeface="Aharoni"/>
              </a:rPr>
              <a:t>, tropical </a:t>
            </a:r>
            <a:r>
              <a:rPr lang="es-EC" sz="1200" err="1">
                <a:latin typeface="Century Gothic" panose="020B0502020202020204" pitchFamily="34" charset="0"/>
                <a:ea typeface="新細明體"/>
                <a:cs typeface="Aharoni"/>
              </a:rPr>
              <a:t>fruits</a:t>
            </a:r>
            <a:r>
              <a:rPr lang="es-EC" sz="1200">
                <a:latin typeface="Century Gothic" panose="020B0502020202020204" pitchFamily="34" charset="0"/>
                <a:ea typeface="新細明體"/>
                <a:cs typeface="Aharoni"/>
              </a:rPr>
              <a:t> and </a:t>
            </a:r>
            <a:r>
              <a:rPr lang="es-EC" sz="1200" err="1">
                <a:latin typeface="Century Gothic" panose="020B0502020202020204" pitchFamily="34" charset="0"/>
                <a:ea typeface="新細明體"/>
                <a:cs typeface="Aharoni"/>
              </a:rPr>
              <a:t>superfoods</a:t>
            </a:r>
            <a:r>
              <a:rPr lang="es-EC" sz="1200">
                <a:latin typeface="Century Gothic" panose="020B0502020202020204" pitchFamily="34" charset="0"/>
                <a:ea typeface="新細明體"/>
                <a:cs typeface="Aharoni"/>
              </a:rPr>
              <a:t> (quinoa, chocho) </a:t>
            </a:r>
            <a:r>
              <a:rPr lang="es-EC" sz="1200" err="1">
                <a:latin typeface="Century Gothic" panose="020B0502020202020204" pitchFamily="34" charset="0"/>
                <a:ea typeface="新細明體"/>
                <a:cs typeface="Aharoni"/>
              </a:rPr>
              <a:t>also</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contribute</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to</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export</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diversification</a:t>
            </a:r>
            <a:r>
              <a:rPr lang="es-EC" sz="1200">
                <a:latin typeface="Century Gothic" panose="020B0502020202020204" pitchFamily="34" charset="0"/>
                <a:ea typeface="新細明體"/>
                <a:cs typeface="Aharoni"/>
              </a:rPr>
              <a:t>.</a:t>
            </a:r>
          </a:p>
        </p:txBody>
      </p:sp>
      <p:sp>
        <p:nvSpPr>
          <p:cNvPr id="7" name="Elipse 6">
            <a:extLst>
              <a:ext uri="{FF2B5EF4-FFF2-40B4-BE49-F238E27FC236}">
                <a16:creationId xmlns:a16="http://schemas.microsoft.com/office/drawing/2014/main" id="{4DF04BBA-AC42-DD1C-754B-516C5118B8B6}"/>
              </a:ext>
            </a:extLst>
          </p:cNvPr>
          <p:cNvSpPr/>
          <p:nvPr/>
        </p:nvSpPr>
        <p:spPr>
          <a:xfrm>
            <a:off x="307481" y="3415740"/>
            <a:ext cx="669257" cy="654217"/>
          </a:xfrm>
          <a:prstGeom prst="ellipse">
            <a:avLst/>
          </a:prstGeom>
          <a:solidFill>
            <a:srgbClr val="70BC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0" name="CuadroTexto 9">
            <a:extLst>
              <a:ext uri="{FF2B5EF4-FFF2-40B4-BE49-F238E27FC236}">
                <a16:creationId xmlns:a16="http://schemas.microsoft.com/office/drawing/2014/main" id="{07214DA5-BC67-5C72-BC68-3453DA947175}"/>
              </a:ext>
            </a:extLst>
          </p:cNvPr>
          <p:cNvSpPr txBox="1"/>
          <p:nvPr/>
        </p:nvSpPr>
        <p:spPr>
          <a:xfrm>
            <a:off x="1003848" y="3467274"/>
            <a:ext cx="5915873" cy="461665"/>
          </a:xfrm>
          <a:prstGeom prst="rect">
            <a:avLst/>
          </a:prstGeom>
          <a:noFill/>
        </p:spPr>
        <p:txBody>
          <a:bodyPr wrap="square">
            <a:spAutoFit/>
          </a:bodyPr>
          <a:lstStyle/>
          <a:p>
            <a:pPr algn="just"/>
            <a:r>
              <a:rPr lang="es-EC" sz="1200" b="1">
                <a:latin typeface="Century Gothic" panose="020B0502020202020204" pitchFamily="34" charset="0"/>
                <a:ea typeface="新細明體"/>
                <a:cs typeface="Aharoni"/>
              </a:rPr>
              <a:t>Cocoa </a:t>
            </a:r>
            <a:r>
              <a:rPr lang="es-EC" sz="1200" b="1" err="1">
                <a:latin typeface="Century Gothic" panose="020B0502020202020204" pitchFamily="34" charset="0"/>
                <a:ea typeface="新細明體"/>
                <a:cs typeface="Aharoni"/>
              </a:rPr>
              <a:t>beans</a:t>
            </a:r>
            <a:r>
              <a:rPr lang="es-EC" sz="1200" b="1">
                <a:latin typeface="Century Gothic" panose="020B0502020202020204" pitchFamily="34" charset="0"/>
                <a:ea typeface="新細明體"/>
                <a:cs typeface="Aharoni"/>
              </a:rPr>
              <a:t>:</a:t>
            </a:r>
            <a:r>
              <a:rPr lang="es-EC" sz="1200">
                <a:latin typeface="Century Gothic" panose="020B0502020202020204" pitchFamily="34" charset="0"/>
                <a:ea typeface="新細明體"/>
                <a:cs typeface="Aharoni"/>
              </a:rPr>
              <a:t> </a:t>
            </a:r>
            <a:r>
              <a:rPr lang="en-US" sz="1200">
                <a:latin typeface="Century Gothic" panose="020B0502020202020204" pitchFamily="34" charset="0"/>
                <a:ea typeface="新細明體"/>
                <a:cs typeface="Aharoni"/>
              </a:rPr>
              <a:t>Ecuador leads in the production of fine and </a:t>
            </a:r>
            <a:r>
              <a:rPr lang="en-US" sz="1200" err="1">
                <a:latin typeface="Century Gothic" panose="020B0502020202020204" pitchFamily="34" charset="0"/>
                <a:ea typeface="新細明體"/>
                <a:cs typeface="Aharoni"/>
              </a:rPr>
              <a:t>flavoured</a:t>
            </a:r>
            <a:r>
              <a:rPr lang="en-US" sz="1200">
                <a:latin typeface="Century Gothic" panose="020B0502020202020204" pitchFamily="34" charset="0"/>
                <a:ea typeface="新細明體"/>
                <a:cs typeface="Aharoni"/>
              </a:rPr>
              <a:t> cocoa, which also contributes significantly to agricultural exports.</a:t>
            </a:r>
            <a:endParaRPr lang="es-EC" sz="1200">
              <a:latin typeface="Century Gothic" panose="020B0502020202020204" pitchFamily="34" charset="0"/>
              <a:ea typeface="新細明體"/>
              <a:cs typeface="Aharoni"/>
            </a:endParaRPr>
          </a:p>
        </p:txBody>
      </p:sp>
      <p:pic>
        <p:nvPicPr>
          <p:cNvPr id="13" name="Picture 2" descr="Icono de granos de cacao. Aislado en un fondo blanco. | Vector Premium">
            <a:extLst>
              <a:ext uri="{FF2B5EF4-FFF2-40B4-BE49-F238E27FC236}">
                <a16:creationId xmlns:a16="http://schemas.microsoft.com/office/drawing/2014/main" id="{78FC3EFA-9F20-8382-380A-3974A3DB8D9D}"/>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403" y="3360747"/>
            <a:ext cx="732065" cy="73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782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(EC)</a:t>
            </a:r>
            <a:endParaRPr lang="en-US" sz="2400" b="1" kern="0" dirty="0">
              <a:solidFill>
                <a:srgbClr val="FFFF00"/>
              </a:solidFill>
              <a:latin typeface="DFKai-SB" pitchFamily="65" charset="-120"/>
              <a:ea typeface="DFKai-SB" pitchFamily="65" charset="-120"/>
            </a:endParaRPr>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27</a:t>
            </a:fld>
            <a:endParaRPr lang="en-US" sz="1000"/>
          </a:p>
        </p:txBody>
      </p:sp>
      <p:graphicFrame>
        <p:nvGraphicFramePr>
          <p:cNvPr id="7" name="Tabla 6">
            <a:extLst>
              <a:ext uri="{FF2B5EF4-FFF2-40B4-BE49-F238E27FC236}">
                <a16:creationId xmlns:a16="http://schemas.microsoft.com/office/drawing/2014/main" id="{EAA5408F-4E24-02EE-3603-2A246F547492}"/>
              </a:ext>
            </a:extLst>
          </p:cNvPr>
          <p:cNvGraphicFramePr>
            <a:graphicFrameLocks noGrp="1"/>
          </p:cNvGraphicFramePr>
          <p:nvPr>
            <p:extLst>
              <p:ext uri="{D42A27DB-BD31-4B8C-83A1-F6EECF244321}">
                <p14:modId xmlns:p14="http://schemas.microsoft.com/office/powerpoint/2010/main" val="1202004857"/>
              </p:ext>
            </p:extLst>
          </p:nvPr>
        </p:nvGraphicFramePr>
        <p:xfrm>
          <a:off x="107950" y="740228"/>
          <a:ext cx="8928085" cy="3129153"/>
        </p:xfrm>
        <a:graphic>
          <a:graphicData uri="http://schemas.openxmlformats.org/drawingml/2006/table">
            <a:tbl>
              <a:tblPr bandRow="1">
                <a:tableStyleId>{5C22544A-7EE6-4342-B048-85BDC9FD1C3A}</a:tableStyleId>
              </a:tblPr>
              <a:tblGrid>
                <a:gridCol w="882526">
                  <a:extLst>
                    <a:ext uri="{9D8B030D-6E8A-4147-A177-3AD203B41FA5}">
                      <a16:colId xmlns:a16="http://schemas.microsoft.com/office/drawing/2014/main" val="3383399436"/>
                    </a:ext>
                  </a:extLst>
                </a:gridCol>
                <a:gridCol w="1154583">
                  <a:extLst>
                    <a:ext uri="{9D8B030D-6E8A-4147-A177-3AD203B41FA5}">
                      <a16:colId xmlns:a16="http://schemas.microsoft.com/office/drawing/2014/main" val="2951060117"/>
                    </a:ext>
                  </a:extLst>
                </a:gridCol>
                <a:gridCol w="783771">
                  <a:extLst>
                    <a:ext uri="{9D8B030D-6E8A-4147-A177-3AD203B41FA5}">
                      <a16:colId xmlns:a16="http://schemas.microsoft.com/office/drawing/2014/main" val="4028592418"/>
                    </a:ext>
                  </a:extLst>
                </a:gridCol>
                <a:gridCol w="715020">
                  <a:extLst>
                    <a:ext uri="{9D8B030D-6E8A-4147-A177-3AD203B41FA5}">
                      <a16:colId xmlns:a16="http://schemas.microsoft.com/office/drawing/2014/main" val="2875299536"/>
                    </a:ext>
                  </a:extLst>
                </a:gridCol>
                <a:gridCol w="742520">
                  <a:extLst>
                    <a:ext uri="{9D8B030D-6E8A-4147-A177-3AD203B41FA5}">
                      <a16:colId xmlns:a16="http://schemas.microsoft.com/office/drawing/2014/main" val="760075816"/>
                    </a:ext>
                  </a:extLst>
                </a:gridCol>
                <a:gridCol w="4649665">
                  <a:extLst>
                    <a:ext uri="{9D8B030D-6E8A-4147-A177-3AD203B41FA5}">
                      <a16:colId xmlns:a16="http://schemas.microsoft.com/office/drawing/2014/main" val="3407052041"/>
                    </a:ext>
                  </a:extLst>
                </a:gridCol>
              </a:tblGrid>
              <a:tr h="152400">
                <a:tc rowSpan="5">
                  <a:txBody>
                    <a:bodyPr/>
                    <a:lstStyle/>
                    <a:p>
                      <a:pPr algn="l" fontAlgn="ctr"/>
                      <a:r>
                        <a:rPr lang="zh-TW" altLang="es-ES" sz="900" b="0" i="0" u="none" strike="noStrike">
                          <a:solidFill>
                            <a:srgbClr val="000000"/>
                          </a:solidFill>
                          <a:effectLst/>
                          <a:latin typeface="Candara" panose="020E0502030303020204" pitchFamily="34" charset="0"/>
                          <a:ea typeface="DejaVu Sans"/>
                          <a:cs typeface="DejaVu Sans"/>
                        </a:rPr>
                        <a:t>　</a:t>
                      </a:r>
                      <a:endParaRPr lang="es-ES" sz="1800" b="0" i="0" u="none" strike="noStrike">
                        <a:effectLst/>
                        <a:latin typeface="Arial" panose="020B0604020202020204" pitchFamily="34" charset="0"/>
                      </a:endParaRPr>
                    </a:p>
                    <a:p>
                      <a:pPr algn="ctr" fontAlgn="ctr"/>
                      <a:r>
                        <a:rPr lang="es-ES" sz="1050" b="0" i="0" u="none" strike="noStrike">
                          <a:solidFill>
                            <a:srgbClr val="000000"/>
                          </a:solidFill>
                          <a:effectLst/>
                          <a:latin typeface="Candara" panose="020E0502030303020204" pitchFamily="34" charset="0"/>
                          <a:ea typeface="DejaVu Sans"/>
                          <a:cs typeface="DejaVu Sans"/>
                        </a:rPr>
                        <a:t>ECD KPI</a:t>
                      </a:r>
                      <a:endParaRPr lang="es-E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zh-TW" altLang="es-ES" sz="900" b="0" i="0" u="none" strike="noStrike">
                          <a:solidFill>
                            <a:srgbClr val="000000"/>
                          </a:solidFill>
                          <a:effectLst/>
                          <a:latin typeface="Candara" panose="020E0502030303020204" pitchFamily="34" charset="0"/>
                          <a:ea typeface="DejaVu Sans"/>
                          <a:cs typeface="DejaVu Sans"/>
                        </a:rPr>
                        <a:t>　</a:t>
                      </a:r>
                      <a:r>
                        <a:rPr lang="es-ES" sz="900" b="0" i="0" u="none" strike="noStrike">
                          <a:solidFill>
                            <a:srgbClr val="000000"/>
                          </a:solidFill>
                          <a:effectLst/>
                          <a:latin typeface="Candara" panose="020E0502030303020204" pitchFamily="34" charset="0"/>
                          <a:ea typeface="DejaVu Sans"/>
                          <a:cs typeface="DejaVu Sans"/>
                        </a:rPr>
                        <a:t>Item</a:t>
                      </a:r>
                      <a:endParaRPr lang="es-E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800" b="1" i="0" u="none" strike="noStrike">
                          <a:solidFill>
                            <a:srgbClr val="000000"/>
                          </a:solidFill>
                          <a:effectLst/>
                          <a:latin typeface="Candara" panose="020E0502030303020204" pitchFamily="34" charset="0"/>
                          <a:ea typeface="DejaVu Sans"/>
                          <a:cs typeface="DejaVu Sans"/>
                        </a:rPr>
                        <a:t>2023</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800" b="1" i="0" u="none" strike="noStrike">
                          <a:solidFill>
                            <a:srgbClr val="000000"/>
                          </a:solidFill>
                          <a:effectLst/>
                          <a:latin typeface="Candara" panose="020E0502030303020204" pitchFamily="34" charset="0"/>
                          <a:ea typeface="DejaVu Sans"/>
                          <a:cs typeface="DejaVu Sans"/>
                        </a:rPr>
                        <a:t>2024</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800" b="1" i="0" u="none" strike="noStrike">
                          <a:solidFill>
                            <a:srgbClr val="000000"/>
                          </a:solidFill>
                          <a:effectLst/>
                          <a:latin typeface="Candara" panose="020E0502030303020204" pitchFamily="34" charset="0"/>
                          <a:ea typeface="DejaVu Sans"/>
                          <a:cs typeface="DejaVu Sans"/>
                        </a:rPr>
                        <a:t>Diff</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800" b="1" i="0" u="none" strike="noStrike">
                          <a:solidFill>
                            <a:srgbClr val="000000"/>
                          </a:solidFill>
                          <a:effectLst/>
                          <a:latin typeface="Candara" panose="020E0502030303020204" pitchFamily="34" charset="0"/>
                          <a:ea typeface="DejaVu Sans"/>
                          <a:cs typeface="DejaVu Sans"/>
                        </a:rPr>
                        <a:t>Action Plan</a:t>
                      </a:r>
                      <a:r>
                        <a:rPr lang="en-US" altLang="zh-TW" sz="800" b="1" i="0" u="none" strike="noStrike">
                          <a:solidFill>
                            <a:srgbClr val="000000"/>
                          </a:solidFill>
                          <a:effectLst/>
                          <a:latin typeface="Candara" panose="020E0502030303020204" pitchFamily="34" charset="0"/>
                          <a:ea typeface="Candara" panose="020E0502030303020204" pitchFamily="34" charset="0"/>
                          <a:cs typeface="DejaVu Sans"/>
                        </a:rPr>
                        <a:t> </a:t>
                      </a:r>
                      <a:r>
                        <a:rPr lang="en-US" sz="800" b="1" i="0" u="none" strike="noStrike">
                          <a:solidFill>
                            <a:srgbClr val="000000"/>
                          </a:solidFill>
                          <a:effectLst/>
                          <a:latin typeface="Candara" panose="020E0502030303020204" pitchFamily="34" charset="0"/>
                          <a:ea typeface="DejaVu Sans"/>
                          <a:cs typeface="DejaVu Sans"/>
                        </a:rPr>
                        <a:t>in 2025</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41787699"/>
                  </a:ext>
                </a:extLst>
              </a:tr>
              <a:tr h="351663">
                <a:tc vMerge="1">
                  <a:txBody>
                    <a:bodyPr/>
                    <a:lstStyle/>
                    <a:p>
                      <a:endParaRPr lang="es-ES"/>
                    </a:p>
                  </a:txBody>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Storage</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800" b="0" i="0" u="none" strike="noStrike" dirty="0">
                          <a:solidFill>
                            <a:srgbClr val="000000"/>
                          </a:solidFill>
                          <a:effectLst/>
                          <a:latin typeface="+mj-lt"/>
                          <a:ea typeface="DejaVu Sans"/>
                          <a:cs typeface="DejaVu Sans"/>
                        </a:rPr>
                        <a:t>USD 4,502</a:t>
                      </a:r>
                      <a:r>
                        <a:rPr lang="zh-TW" altLang="es-MX" sz="800" b="0" i="0" u="none" strike="noStrike" dirty="0">
                          <a:solidFill>
                            <a:srgbClr val="000000"/>
                          </a:solidFill>
                          <a:effectLst/>
                          <a:latin typeface="+mj-lt"/>
                          <a:ea typeface="DejaVu Sans"/>
                          <a:cs typeface="DejaVu Sans"/>
                        </a:rPr>
                        <a:t>　</a:t>
                      </a:r>
                      <a:endParaRPr lang="es-MX" sz="800" b="0" i="0" u="none" strike="noStrike" dirty="0">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800" b="0" i="0" u="none" strike="noStrike">
                          <a:solidFill>
                            <a:srgbClr val="000000"/>
                          </a:solidFill>
                          <a:effectLst/>
                          <a:latin typeface="+mj-lt"/>
                          <a:ea typeface="DejaVu Sans"/>
                          <a:cs typeface="DejaVu Sans"/>
                        </a:rPr>
                        <a:t>USD 2,899</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800" b="0" i="0" u="none" strike="noStrike">
                          <a:solidFill>
                            <a:srgbClr val="000000"/>
                          </a:solidFill>
                          <a:effectLst/>
                          <a:highlight>
                            <a:srgbClr val="FFFF00"/>
                          </a:highlight>
                          <a:latin typeface="+mj-lt"/>
                          <a:ea typeface="新細明體" panose="02020500000000000000" pitchFamily="18" charset="-120"/>
                          <a:cs typeface="DejaVu Sans"/>
                        </a:rPr>
                        <a:t>55.29%</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s-EC"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53309466"/>
                  </a:ext>
                </a:extLst>
              </a:tr>
              <a:tr h="360045">
                <a:tc vMerge="1">
                  <a:txBody>
                    <a:bodyPr/>
                    <a:lstStyle/>
                    <a:p>
                      <a:endParaRPr lang="es-ES"/>
                    </a:p>
                  </a:txBody>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Lift on/off</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800" b="0" i="0" u="none" strike="noStrike">
                          <a:solidFill>
                            <a:srgbClr val="000000"/>
                          </a:solidFill>
                          <a:effectLst/>
                          <a:latin typeface="+mj-lt"/>
                          <a:ea typeface="DejaVu Sans"/>
                          <a:cs typeface="DejaVu Sans"/>
                        </a:rPr>
                        <a:t>USD 20,558</a:t>
                      </a:r>
                      <a:r>
                        <a:rPr lang="zh-TW" altLang="es-MX" sz="800" b="0" i="0" u="none" strike="noStrike">
                          <a:solidFill>
                            <a:srgbClr val="000000"/>
                          </a:solidFill>
                          <a:effectLst/>
                          <a:latin typeface="+mj-lt"/>
                          <a:ea typeface="DejaVu Sans"/>
                          <a:cs typeface="DejaVu Sans"/>
                        </a:rPr>
                        <a:t>　</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800" b="0" i="0" u="none" strike="noStrike" dirty="0">
                          <a:solidFill>
                            <a:srgbClr val="000000"/>
                          </a:solidFill>
                          <a:effectLst/>
                          <a:latin typeface="+mj-lt"/>
                          <a:ea typeface="DejaVu Sans"/>
                          <a:cs typeface="DejaVu Sans"/>
                        </a:rPr>
                        <a:t>USD 121,302</a:t>
                      </a:r>
                      <a:endParaRPr lang="es-MX" sz="800" b="0" i="0" u="none" strike="noStrike" dirty="0">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800" b="0" i="0" u="none" strike="noStrike">
                          <a:solidFill>
                            <a:srgbClr val="FF0000"/>
                          </a:solidFill>
                          <a:effectLst/>
                          <a:highlight>
                            <a:srgbClr val="FFFF00"/>
                          </a:highlight>
                          <a:latin typeface="+mj-lt"/>
                          <a:ea typeface="新細明體" panose="02020500000000000000" pitchFamily="18" charset="-120"/>
                          <a:cs typeface="DejaVu Sans"/>
                        </a:rPr>
                        <a:t>83.05%</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eaLnBrk="1" fontAlgn="ctr" latinLnBrk="0" hangingPunct="1"/>
                      <a:r>
                        <a:rPr lang="en-US" sz="800" b="0" i="0" u="none" strike="noStrike" kern="1200" baseline="0" dirty="0">
                          <a:solidFill>
                            <a:srgbClr val="000000"/>
                          </a:solidFill>
                          <a:effectLst/>
                          <a:latin typeface="+mj-lt"/>
                          <a:ea typeface="標楷體"/>
                          <a:cs typeface="DejaVu Sans"/>
                        </a:rPr>
                        <a:t>We will keep monitoring and following Line instructions regarding the sale of containers and reposition plan through WSA4 service.</a:t>
                      </a:r>
                      <a:endParaRPr lang="en-US" sz="800" b="0" i="0" u="none" strike="noStrike" dirty="0">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256435075"/>
                  </a:ext>
                </a:extLst>
              </a:tr>
              <a:tr h="442595">
                <a:tc vMerge="1">
                  <a:txBody>
                    <a:bodyPr/>
                    <a:lstStyle/>
                    <a:p>
                      <a:endParaRPr lang="es-ES"/>
                    </a:p>
                  </a:txBody>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Reposition</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800" b="0" i="0" u="none" strike="noStrike">
                          <a:solidFill>
                            <a:srgbClr val="000000"/>
                          </a:solidFill>
                          <a:effectLst/>
                          <a:latin typeface="+mj-lt"/>
                          <a:ea typeface="DejaVu Sans"/>
                          <a:cs typeface="DejaVu Sans"/>
                        </a:rPr>
                        <a:t>USD 71,050</a:t>
                      </a:r>
                      <a:r>
                        <a:rPr lang="zh-TW" altLang="es-MX" sz="800" b="0" i="0" u="none" strike="noStrike">
                          <a:solidFill>
                            <a:srgbClr val="000000"/>
                          </a:solidFill>
                          <a:effectLst/>
                          <a:latin typeface="+mj-lt"/>
                          <a:ea typeface="DejaVu Sans"/>
                          <a:cs typeface="DejaVu Sans"/>
                        </a:rPr>
                        <a:t>　</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800" b="0" i="0" u="none" strike="noStrike">
                          <a:solidFill>
                            <a:srgbClr val="000000"/>
                          </a:solidFill>
                          <a:effectLst/>
                          <a:latin typeface="+mj-lt"/>
                          <a:ea typeface="DejaVu Sans"/>
                          <a:cs typeface="DejaVu Sans"/>
                        </a:rPr>
                        <a:t>USD 581,315</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800" b="0" i="0" u="none" strike="noStrike">
                          <a:solidFill>
                            <a:srgbClr val="FF0000"/>
                          </a:solidFill>
                          <a:effectLst/>
                          <a:highlight>
                            <a:srgbClr val="FFFF00"/>
                          </a:highlight>
                          <a:latin typeface="+mj-lt"/>
                          <a:ea typeface="新細明體" panose="02020500000000000000" pitchFamily="18" charset="-120"/>
                          <a:cs typeface="DejaVu Sans"/>
                        </a:rPr>
                        <a:t>87. 78%</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eaLnBrk="1" fontAlgn="ctr" latinLnBrk="0" hangingPunct="1"/>
                      <a:r>
                        <a:rPr lang="es-MX" sz="800" b="0" i="0" u="none" strike="noStrike" kern="1200" dirty="0" err="1">
                          <a:solidFill>
                            <a:srgbClr val="000000"/>
                          </a:solidFill>
                          <a:effectLst/>
                          <a:latin typeface="+mj-lt"/>
                          <a:ea typeface="DejaVu Sans"/>
                          <a:cs typeface="DejaVu Sans"/>
                        </a:rPr>
                        <a:t>The</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reposition</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of</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empties</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using</a:t>
                      </a:r>
                      <a:r>
                        <a:rPr lang="es-MX" sz="800" b="0" i="0" u="none" strike="noStrike" kern="1200" dirty="0">
                          <a:solidFill>
                            <a:srgbClr val="000000"/>
                          </a:solidFill>
                          <a:effectLst/>
                          <a:latin typeface="+mj-lt"/>
                          <a:ea typeface="DejaVu Sans"/>
                          <a:cs typeface="DejaVu Sans"/>
                        </a:rPr>
                        <a:t> WSA4 </a:t>
                      </a:r>
                      <a:r>
                        <a:rPr lang="es-MX" sz="800" b="0" i="0" u="none" strike="noStrike" kern="1200" dirty="0" err="1">
                          <a:solidFill>
                            <a:srgbClr val="000000"/>
                          </a:solidFill>
                          <a:effectLst/>
                          <a:latin typeface="+mj-lt"/>
                          <a:ea typeface="DejaVu Sans"/>
                          <a:cs typeface="DejaVu Sans"/>
                        </a:rPr>
                        <a:t>service</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arriving</a:t>
                      </a:r>
                      <a:r>
                        <a:rPr lang="es-MX" sz="800" b="0" i="0" u="none" strike="noStrike" kern="1200" dirty="0">
                          <a:solidFill>
                            <a:srgbClr val="000000"/>
                          </a:solidFill>
                          <a:effectLst/>
                          <a:latin typeface="+mj-lt"/>
                          <a:ea typeface="DejaVu Sans"/>
                          <a:cs typeface="DejaVu Sans"/>
                        </a:rPr>
                        <a:t> at PSJ) </a:t>
                      </a:r>
                      <a:r>
                        <a:rPr lang="es-MX" sz="800" b="0" i="0" u="none" strike="noStrike" kern="1200" dirty="0" err="1">
                          <a:solidFill>
                            <a:srgbClr val="000000"/>
                          </a:solidFill>
                          <a:effectLst/>
                          <a:latin typeface="+mj-lt"/>
                          <a:ea typeface="DejaVu Sans"/>
                          <a:cs typeface="DejaVu Sans"/>
                        </a:rPr>
                        <a:t>is</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instructed</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by</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our</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Principals</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to</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fullfill</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the</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allocation</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given</a:t>
                      </a:r>
                      <a:r>
                        <a:rPr lang="es-MX" sz="800" b="0" i="0" u="none" strike="noStrike" kern="1200" dirty="0">
                          <a:solidFill>
                            <a:srgbClr val="000000"/>
                          </a:solidFill>
                          <a:effectLst/>
                          <a:latin typeface="+mj-lt"/>
                          <a:ea typeface="DejaVu Sans"/>
                          <a:cs typeface="DejaVu Sans"/>
                        </a:rPr>
                        <a:t> </a:t>
                      </a:r>
                      <a:r>
                        <a:rPr lang="es-MX" sz="800" b="0" i="0" u="none" strike="noStrike" kern="1200" dirty="0" err="1">
                          <a:solidFill>
                            <a:srgbClr val="000000"/>
                          </a:solidFill>
                          <a:effectLst/>
                          <a:latin typeface="+mj-lt"/>
                          <a:ea typeface="DejaVu Sans"/>
                          <a:cs typeface="DejaVu Sans"/>
                        </a:rPr>
                        <a:t>by</a:t>
                      </a:r>
                      <a:r>
                        <a:rPr lang="es-MX" sz="800" b="0" i="0" u="none" strike="noStrike" kern="1200" dirty="0">
                          <a:solidFill>
                            <a:srgbClr val="000000"/>
                          </a:solidFill>
                          <a:effectLst/>
                          <a:latin typeface="+mj-lt"/>
                          <a:ea typeface="DejaVu Sans"/>
                          <a:cs typeface="DejaVu Sans"/>
                        </a:rPr>
                        <a:t> Vessel/</a:t>
                      </a:r>
                      <a:r>
                        <a:rPr lang="es-MX" sz="800" b="0" i="0" u="none" strike="noStrike" kern="1200" dirty="0" err="1">
                          <a:solidFill>
                            <a:srgbClr val="000000"/>
                          </a:solidFill>
                          <a:effectLst/>
                          <a:latin typeface="+mj-lt"/>
                          <a:ea typeface="DejaVu Sans"/>
                          <a:cs typeface="DejaVu Sans"/>
                        </a:rPr>
                        <a:t>voyage</a:t>
                      </a:r>
                      <a:r>
                        <a:rPr lang="es-MX" sz="800" b="0" i="0" u="none" strike="noStrike" dirty="0">
                          <a:solidFill>
                            <a:srgbClr val="000000"/>
                          </a:solidFill>
                          <a:effectLst/>
                          <a:latin typeface="+mj-lt"/>
                          <a:ea typeface="新細明體" panose="02020500000000000000" pitchFamily="18" charset="-120"/>
                          <a:cs typeface="DejaVu Sans"/>
                        </a:rPr>
                        <a:t>.</a:t>
                      </a:r>
                      <a:endParaRPr lang="es-MX" sz="800" b="0" i="0" u="none" strike="noStrike" dirty="0">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67888710"/>
                  </a:ext>
                </a:extLst>
              </a:tr>
              <a:tr h="442595">
                <a:tc vMerge="1">
                  <a:txBody>
                    <a:bodyPr/>
                    <a:lstStyle/>
                    <a:p>
                      <a:endParaRPr lang="es-ES"/>
                    </a:p>
                  </a:txBody>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M &amp; R</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800" b="0" i="0" u="none" strike="noStrike">
                          <a:solidFill>
                            <a:srgbClr val="000000"/>
                          </a:solidFill>
                          <a:effectLst/>
                          <a:latin typeface="+mj-lt"/>
                          <a:ea typeface="DejaVu Sans"/>
                          <a:cs typeface="DejaVu Sans"/>
                        </a:rPr>
                        <a:t>USD 11,119</a:t>
                      </a:r>
                      <a:r>
                        <a:rPr lang="zh-TW" altLang="es-MX" sz="800" b="0" i="0" u="none" strike="noStrike">
                          <a:solidFill>
                            <a:srgbClr val="000000"/>
                          </a:solidFill>
                          <a:effectLst/>
                          <a:latin typeface="+mj-lt"/>
                          <a:ea typeface="DejaVu Sans"/>
                          <a:cs typeface="DejaVu Sans"/>
                        </a:rPr>
                        <a:t>　</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800" b="0" i="0" u="none" strike="noStrike">
                          <a:solidFill>
                            <a:srgbClr val="000000"/>
                          </a:solidFill>
                          <a:effectLst/>
                          <a:latin typeface="+mj-lt"/>
                          <a:ea typeface="DejaVu Sans"/>
                          <a:cs typeface="DejaVu Sans"/>
                        </a:rPr>
                        <a:t>USD 4,705</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800" b="0" i="0" u="none" strike="noStrike">
                          <a:solidFill>
                            <a:srgbClr val="000000"/>
                          </a:solidFill>
                          <a:effectLst/>
                          <a:highlight>
                            <a:srgbClr val="FFFF00"/>
                          </a:highlight>
                          <a:latin typeface="+mj-lt"/>
                          <a:ea typeface="新細明體" panose="02020500000000000000" pitchFamily="18" charset="-120"/>
                          <a:cs typeface="DejaVu Sans"/>
                        </a:rPr>
                        <a:t>136.32%</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fontAlgn="ctr"/>
                      <a:r>
                        <a:rPr lang="en-US" sz="800" b="0" i="0" u="none" strike="noStrike" kern="1200" baseline="0" dirty="0">
                          <a:solidFill>
                            <a:srgbClr val="000000"/>
                          </a:solidFill>
                          <a:effectLst/>
                          <a:latin typeface="+mj-lt"/>
                          <a:ea typeface="標楷體"/>
                          <a:cs typeface="DejaVu Sans"/>
                        </a:rPr>
                        <a:t>We only repair dry containers when needed, units that can not be loaded due to heavy damages or to increase the local available stock to cover the export demand, always requesting ELA approval.</a:t>
                      </a:r>
                      <a:endParaRPr lang="en-US" sz="800" b="0" i="0" u="none" strike="noStrike" dirty="0">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218858293"/>
                  </a:ext>
                </a:extLst>
              </a:tr>
              <a:tr h="442595">
                <a:tc rowSpan="3">
                  <a:txBody>
                    <a:bodyPr/>
                    <a:lstStyle/>
                    <a:p>
                      <a:pPr algn="ctr" fontAlgn="ctr"/>
                      <a:r>
                        <a:rPr lang="en-US" sz="1050" b="0" i="0" u="none" strike="noStrike">
                          <a:solidFill>
                            <a:srgbClr val="000000"/>
                          </a:solidFill>
                          <a:effectLst/>
                          <a:latin typeface="Candara" panose="020E0502030303020204" pitchFamily="34" charset="0"/>
                          <a:ea typeface="DejaVu Sans"/>
                          <a:cs typeface="DejaVu Sans"/>
                        </a:rPr>
                        <a:t>IMD KPI</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Cost Saving Project</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800" b="0" i="0" u="none" strike="noStrike">
                          <a:solidFill>
                            <a:srgbClr val="000000"/>
                          </a:solidFill>
                          <a:effectLst/>
                          <a:latin typeface="+mj-lt"/>
                          <a:ea typeface="DejaVu Sans"/>
                          <a:cs typeface="DejaVu Sans"/>
                        </a:rPr>
                        <a:t>USD 71,050</a:t>
                      </a:r>
                      <a:r>
                        <a:rPr lang="zh-TW" altLang="es-MX" sz="800" b="0" i="0" u="none" strike="noStrike">
                          <a:solidFill>
                            <a:srgbClr val="000000"/>
                          </a:solidFill>
                          <a:effectLst/>
                          <a:latin typeface="+mj-lt"/>
                          <a:ea typeface="DejaVu Sans"/>
                          <a:cs typeface="DejaVu Sans"/>
                        </a:rPr>
                        <a:t>　</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800" b="0" i="0" u="none" strike="noStrike">
                          <a:solidFill>
                            <a:srgbClr val="000000"/>
                          </a:solidFill>
                          <a:effectLst/>
                          <a:latin typeface="+mj-lt"/>
                          <a:ea typeface="DejaVu Sans"/>
                          <a:cs typeface="DejaVu Sans"/>
                        </a:rPr>
                        <a:t>USD 563,465</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800" b="0" i="0" u="none" strike="noStrike">
                          <a:solidFill>
                            <a:srgbClr val="FF0000"/>
                          </a:solidFill>
                          <a:effectLst/>
                          <a:highlight>
                            <a:srgbClr val="FFFF00"/>
                          </a:highlight>
                          <a:latin typeface="+mj-lt"/>
                          <a:ea typeface="新細明體" panose="02020500000000000000" pitchFamily="18" charset="-120"/>
                          <a:cs typeface="DejaVu Sans"/>
                        </a:rPr>
                        <a:t>87.39%</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eaLnBrk="1" fontAlgn="ctr" latinLnBrk="0" hangingPunct="1"/>
                      <a:r>
                        <a:rPr lang="en-US" sz="800" b="0" i="0" u="none" strike="noStrike" dirty="0">
                          <a:solidFill>
                            <a:srgbClr val="000000"/>
                          </a:solidFill>
                          <a:effectLst/>
                          <a:latin typeface="+mj-lt"/>
                          <a:ea typeface="新細明體" panose="02020500000000000000" pitchFamily="18" charset="-120"/>
                          <a:cs typeface="DejaVu Sans"/>
                        </a:rPr>
                        <a:t>2024 was an atypical year in relation to vessel operations of the WSA2 svc, due to the movement limitations given by INARPI terminal, which led us to use the WSA4 svc for the empty reposition out, generating extra trucking costs. With the current change of terminal for the WSA2 service (</a:t>
                      </a:r>
                      <a:r>
                        <a:rPr lang="en-US" sz="800" b="0" i="0" u="none" strike="noStrike" dirty="0" err="1">
                          <a:solidFill>
                            <a:srgbClr val="000000"/>
                          </a:solidFill>
                          <a:effectLst/>
                          <a:latin typeface="+mj-lt"/>
                          <a:ea typeface="新細明體" panose="02020500000000000000" pitchFamily="18" charset="-120"/>
                          <a:cs typeface="DejaVu Sans"/>
                        </a:rPr>
                        <a:t>Contecon</a:t>
                      </a:r>
                      <a:r>
                        <a:rPr lang="en-US" sz="800" b="0" i="0" u="none" strike="noStrike" dirty="0">
                          <a:solidFill>
                            <a:srgbClr val="000000"/>
                          </a:solidFill>
                          <a:effectLst/>
                          <a:latin typeface="+mj-lt"/>
                          <a:ea typeface="新細明體" panose="02020500000000000000" pitchFamily="18" charset="-120"/>
                          <a:cs typeface="DejaVu Sans"/>
                        </a:rPr>
                        <a:t>), we can resume the regular loading of empties, it will allow us to reduce Reposition costs during 2025.</a:t>
                      </a:r>
                      <a:endParaRPr lang="en-US" sz="800" b="0" i="0" u="none" strike="noStrike" dirty="0">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561780601"/>
                  </a:ext>
                </a:extLst>
              </a:tr>
              <a:tr h="442595">
                <a:tc vMerge="1">
                  <a:txBody>
                    <a:bodyPr/>
                    <a:lstStyle/>
                    <a:p>
                      <a:endParaRPr lang="es-ES"/>
                    </a:p>
                  </a:txBody>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90% Onboard </a:t>
                      </a:r>
                      <a:endParaRPr lang="en-US" sz="1800" b="0" i="0" u="none" strike="noStrike">
                        <a:effectLst/>
                        <a:latin typeface="Arial" panose="020B0604020202020204" pitchFamily="34" charset="0"/>
                      </a:endParaRPr>
                    </a:p>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within 7 Days</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800" b="0" i="0" u="none" strike="noStrike">
                          <a:solidFill>
                            <a:srgbClr val="000000"/>
                          </a:solidFill>
                          <a:effectLst/>
                          <a:latin typeface="+mj-lt"/>
                          <a:ea typeface="新細明體" panose="02020500000000000000" pitchFamily="18" charset="-120"/>
                          <a:cs typeface="DejaVu Sans"/>
                        </a:rPr>
                        <a:t>N/A</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0" algn="ctr" eaLnBrk="1" fontAlgn="ctr" latinLnBrk="0" hangingPunct="1"/>
                      <a:r>
                        <a:rPr lang="es-MX" sz="800" b="0" i="0" u="none" strike="noStrike">
                          <a:solidFill>
                            <a:srgbClr val="000000"/>
                          </a:solidFill>
                          <a:effectLst/>
                          <a:latin typeface="+mj-lt"/>
                          <a:ea typeface="新細明體" panose="02020500000000000000" pitchFamily="18" charset="-120"/>
                          <a:cs typeface="DejaVu Sans"/>
                        </a:rPr>
                        <a:t>N/A</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endParaRPr lang="es-EC"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eaLnBrk="1" fontAlgn="ctr" latinLnBrk="0" hangingPunct="1"/>
                      <a:r>
                        <a:rPr lang="en-US" sz="800" b="0" i="0" u="none" strike="noStrike" dirty="0">
                          <a:solidFill>
                            <a:srgbClr val="000000"/>
                          </a:solidFill>
                          <a:effectLst/>
                          <a:latin typeface="+mj-lt"/>
                          <a:ea typeface="新細明體" panose="02020500000000000000" pitchFamily="18" charset="-120"/>
                          <a:cs typeface="DejaVu Sans"/>
                        </a:rPr>
                        <a:t>Terminals at Ecuador are not used as regular transshipment ports.</a:t>
                      </a:r>
                      <a:endParaRPr lang="en-US" sz="800" b="0" i="0" u="none" strike="noStrike" dirty="0">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4213051496"/>
                  </a:ext>
                </a:extLst>
              </a:tr>
              <a:tr h="442595">
                <a:tc vMerge="1">
                  <a:txBody>
                    <a:bodyPr/>
                    <a:lstStyle/>
                    <a:p>
                      <a:endParaRPr lang="es-ES"/>
                    </a:p>
                  </a:txBody>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No Personal Negligence</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800" b="0" i="0" u="none" strike="noStrike">
                          <a:solidFill>
                            <a:srgbClr val="000000"/>
                          </a:solidFill>
                          <a:effectLst/>
                          <a:latin typeface="+mj-lt"/>
                          <a:ea typeface="新細明體" panose="02020500000000000000" pitchFamily="18" charset="-120"/>
                          <a:cs typeface="DejaVu Sans"/>
                        </a:rPr>
                        <a:t>N/A</a:t>
                      </a:r>
                      <a:r>
                        <a:rPr lang="zh-TW" altLang="es-MX" sz="800" b="0" i="0" u="none" strike="noStrike">
                          <a:solidFill>
                            <a:srgbClr val="000000"/>
                          </a:solidFill>
                          <a:effectLst/>
                          <a:latin typeface="+mj-lt"/>
                          <a:ea typeface="DejaVu Sans"/>
                          <a:cs typeface="DejaVu Sans"/>
                        </a:rPr>
                        <a:t>　</a:t>
                      </a:r>
                      <a:endParaRPr lang="es-MX"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800" b="0" i="0" u="none" strike="noStrike" dirty="0">
                          <a:solidFill>
                            <a:srgbClr val="000000"/>
                          </a:solidFill>
                          <a:effectLst/>
                          <a:latin typeface="+mj-lt"/>
                          <a:ea typeface="新細明體" panose="02020500000000000000" pitchFamily="18" charset="-120"/>
                          <a:cs typeface="DejaVu Sans"/>
                        </a:rPr>
                        <a:t>N/A</a:t>
                      </a:r>
                      <a:r>
                        <a:rPr lang="zh-TW" altLang="es-MX" sz="800" b="0" i="0" u="none" strike="noStrike" dirty="0">
                          <a:solidFill>
                            <a:srgbClr val="000000"/>
                          </a:solidFill>
                          <a:effectLst/>
                          <a:latin typeface="+mj-lt"/>
                          <a:ea typeface="DejaVu Sans"/>
                          <a:cs typeface="DejaVu Sans"/>
                        </a:rPr>
                        <a:t>　</a:t>
                      </a:r>
                      <a:endParaRPr lang="es-MX" sz="800" b="0" i="0" u="none" strike="noStrike" dirty="0">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endParaRPr lang="es-EC" sz="800" b="0" i="0" u="none" strike="noStrike">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eaLnBrk="1" fontAlgn="ctr" latinLnBrk="0" hangingPunct="1"/>
                      <a:r>
                        <a:rPr lang="es-MX" sz="800" b="0" i="0" u="none" strike="noStrike" dirty="0" err="1">
                          <a:solidFill>
                            <a:srgbClr val="000000"/>
                          </a:solidFill>
                          <a:effectLst/>
                          <a:latin typeface="+mj-lt"/>
                          <a:ea typeface="新細明體" panose="02020500000000000000" pitchFamily="18" charset="-120"/>
                          <a:cs typeface="DejaVu Sans"/>
                        </a:rPr>
                        <a:t>Keep</a:t>
                      </a:r>
                      <a:r>
                        <a:rPr lang="es-MX" sz="800" b="0" i="0" u="none" strike="noStrike" dirty="0">
                          <a:solidFill>
                            <a:srgbClr val="000000"/>
                          </a:solidFill>
                          <a:effectLst/>
                          <a:latin typeface="+mj-lt"/>
                          <a:ea typeface="新細明體" panose="02020500000000000000" pitchFamily="18" charset="-120"/>
                          <a:cs typeface="DejaVu Sans"/>
                        </a:rPr>
                        <a:t> </a:t>
                      </a:r>
                      <a:r>
                        <a:rPr lang="es-MX" sz="800" b="0" i="0" u="none" strike="noStrike" dirty="0" err="1">
                          <a:solidFill>
                            <a:srgbClr val="000000"/>
                          </a:solidFill>
                          <a:effectLst/>
                          <a:latin typeface="+mj-lt"/>
                          <a:ea typeface="新細明體" panose="02020500000000000000" pitchFamily="18" charset="-120"/>
                          <a:cs typeface="DejaVu Sans"/>
                        </a:rPr>
                        <a:t>monitoring</a:t>
                      </a:r>
                      <a:r>
                        <a:rPr lang="es-MX" sz="800" b="0" i="0" u="none" strike="noStrike" dirty="0">
                          <a:solidFill>
                            <a:srgbClr val="000000"/>
                          </a:solidFill>
                          <a:effectLst/>
                          <a:latin typeface="+mj-lt"/>
                          <a:ea typeface="新細明體" panose="02020500000000000000" pitchFamily="18" charset="-120"/>
                          <a:cs typeface="DejaVu Sans"/>
                        </a:rPr>
                        <a:t> </a:t>
                      </a:r>
                      <a:r>
                        <a:rPr lang="es-MX" sz="800" b="0" i="0" u="none" strike="noStrike" dirty="0" err="1">
                          <a:solidFill>
                            <a:srgbClr val="000000"/>
                          </a:solidFill>
                          <a:effectLst/>
                          <a:latin typeface="+mj-lt"/>
                          <a:ea typeface="新細明體" panose="02020500000000000000" pitchFamily="18" charset="-120"/>
                          <a:cs typeface="DejaVu Sans"/>
                        </a:rPr>
                        <a:t>the</a:t>
                      </a:r>
                      <a:r>
                        <a:rPr lang="es-MX" sz="800" b="0" i="0" u="none" strike="noStrike" dirty="0">
                          <a:solidFill>
                            <a:srgbClr val="000000"/>
                          </a:solidFill>
                          <a:effectLst/>
                          <a:latin typeface="+mj-lt"/>
                          <a:ea typeface="新細明體" panose="02020500000000000000" pitchFamily="18" charset="-120"/>
                          <a:cs typeface="DejaVu Sans"/>
                        </a:rPr>
                        <a:t> pick up </a:t>
                      </a:r>
                      <a:r>
                        <a:rPr lang="es-MX" sz="800" b="0" i="0" u="none" strike="noStrike" dirty="0" err="1">
                          <a:solidFill>
                            <a:srgbClr val="000000"/>
                          </a:solidFill>
                          <a:effectLst/>
                          <a:latin typeface="+mj-lt"/>
                          <a:ea typeface="新細明體" panose="02020500000000000000" pitchFamily="18" charset="-120"/>
                          <a:cs typeface="DejaVu Sans"/>
                        </a:rPr>
                        <a:t>of</a:t>
                      </a:r>
                      <a:r>
                        <a:rPr lang="es-MX" sz="800" b="0" i="0" u="none" strike="noStrike" dirty="0">
                          <a:solidFill>
                            <a:srgbClr val="000000"/>
                          </a:solidFill>
                          <a:effectLst/>
                          <a:latin typeface="+mj-lt"/>
                          <a:ea typeface="新細明體" panose="02020500000000000000" pitchFamily="18" charset="-120"/>
                          <a:cs typeface="DejaVu Sans"/>
                        </a:rPr>
                        <a:t> </a:t>
                      </a:r>
                      <a:r>
                        <a:rPr lang="es-MX" sz="800" b="0" i="0" u="none" strike="noStrike" dirty="0" err="1">
                          <a:solidFill>
                            <a:srgbClr val="000000"/>
                          </a:solidFill>
                          <a:effectLst/>
                          <a:latin typeface="+mj-lt"/>
                          <a:ea typeface="新細明體" panose="02020500000000000000" pitchFamily="18" charset="-120"/>
                          <a:cs typeface="DejaVu Sans"/>
                        </a:rPr>
                        <a:t>all</a:t>
                      </a:r>
                      <a:r>
                        <a:rPr lang="es-MX" sz="800" b="0" i="0" u="none" strike="noStrike" dirty="0">
                          <a:solidFill>
                            <a:srgbClr val="000000"/>
                          </a:solidFill>
                          <a:effectLst/>
                          <a:latin typeface="+mj-lt"/>
                          <a:ea typeface="新細明體" panose="02020500000000000000" pitchFamily="18" charset="-120"/>
                          <a:cs typeface="DejaVu Sans"/>
                        </a:rPr>
                        <a:t> </a:t>
                      </a:r>
                      <a:r>
                        <a:rPr lang="es-MX" sz="800" b="0" i="0" u="none" strike="noStrike" dirty="0" err="1">
                          <a:solidFill>
                            <a:srgbClr val="000000"/>
                          </a:solidFill>
                          <a:effectLst/>
                          <a:latin typeface="+mj-lt"/>
                          <a:ea typeface="新細明體" panose="02020500000000000000" pitchFamily="18" charset="-120"/>
                          <a:cs typeface="DejaVu Sans"/>
                        </a:rPr>
                        <a:t>empty</a:t>
                      </a:r>
                      <a:r>
                        <a:rPr lang="es-MX" sz="800" b="0" i="0" u="none" strike="noStrike" dirty="0">
                          <a:solidFill>
                            <a:srgbClr val="000000"/>
                          </a:solidFill>
                          <a:effectLst/>
                          <a:latin typeface="+mj-lt"/>
                          <a:ea typeface="新細明體" panose="02020500000000000000" pitchFamily="18" charset="-120"/>
                          <a:cs typeface="DejaVu Sans"/>
                        </a:rPr>
                        <a:t> </a:t>
                      </a:r>
                      <a:r>
                        <a:rPr lang="es-MX" sz="800" b="0" i="0" u="none" strike="noStrike" dirty="0" err="1">
                          <a:solidFill>
                            <a:srgbClr val="000000"/>
                          </a:solidFill>
                          <a:effectLst/>
                          <a:latin typeface="+mj-lt"/>
                          <a:ea typeface="新細明體" panose="02020500000000000000" pitchFamily="18" charset="-120"/>
                          <a:cs typeface="DejaVu Sans"/>
                        </a:rPr>
                        <a:t>containers</a:t>
                      </a:r>
                      <a:r>
                        <a:rPr lang="es-MX" sz="800" b="0" i="0" u="none" strike="noStrike" dirty="0">
                          <a:solidFill>
                            <a:srgbClr val="000000"/>
                          </a:solidFill>
                          <a:effectLst/>
                          <a:latin typeface="+mj-lt"/>
                          <a:ea typeface="新細明體" panose="02020500000000000000" pitchFamily="18" charset="-120"/>
                          <a:cs typeface="DejaVu Sans"/>
                        </a:rPr>
                        <a:t> </a:t>
                      </a:r>
                      <a:r>
                        <a:rPr lang="es-MX" sz="800" b="0" i="0" u="none" strike="noStrike" dirty="0" err="1">
                          <a:solidFill>
                            <a:srgbClr val="000000"/>
                          </a:solidFill>
                          <a:effectLst/>
                          <a:latin typeface="+mj-lt"/>
                          <a:ea typeface="新細明體" panose="02020500000000000000" pitchFamily="18" charset="-120"/>
                          <a:cs typeface="DejaVu Sans"/>
                        </a:rPr>
                        <a:t>arriving</a:t>
                      </a:r>
                      <a:r>
                        <a:rPr lang="es-MX" sz="800" b="0" i="0" u="none" strike="noStrike" dirty="0">
                          <a:solidFill>
                            <a:srgbClr val="000000"/>
                          </a:solidFill>
                          <a:effectLst/>
                          <a:latin typeface="+mj-lt"/>
                          <a:ea typeface="新細明體" panose="02020500000000000000" pitchFamily="18" charset="-120"/>
                          <a:cs typeface="DejaVu Sans"/>
                        </a:rPr>
                        <a:t> at PSJ and </a:t>
                      </a:r>
                      <a:r>
                        <a:rPr lang="es-MX" sz="800" b="0" i="0" u="none" strike="noStrike" dirty="0" err="1">
                          <a:solidFill>
                            <a:srgbClr val="000000"/>
                          </a:solidFill>
                          <a:effectLst/>
                          <a:latin typeface="+mj-lt"/>
                          <a:ea typeface="新細明體" panose="02020500000000000000" pitchFamily="18" charset="-120"/>
                          <a:cs typeface="DejaVu Sans"/>
                        </a:rPr>
                        <a:t>need</a:t>
                      </a:r>
                      <a:r>
                        <a:rPr lang="es-MX" sz="800" b="0" i="0" u="none" strike="noStrike" dirty="0">
                          <a:solidFill>
                            <a:srgbClr val="000000"/>
                          </a:solidFill>
                          <a:effectLst/>
                          <a:latin typeface="+mj-lt"/>
                          <a:ea typeface="新細明體" panose="02020500000000000000" pitchFamily="18" charset="-120"/>
                          <a:cs typeface="DejaVu Sans"/>
                        </a:rPr>
                        <a:t> </a:t>
                      </a:r>
                      <a:r>
                        <a:rPr lang="es-MX" sz="800" b="0" i="0" u="none" strike="noStrike" dirty="0" err="1">
                          <a:solidFill>
                            <a:srgbClr val="000000"/>
                          </a:solidFill>
                          <a:effectLst/>
                          <a:latin typeface="+mj-lt"/>
                          <a:ea typeface="新細明體" panose="02020500000000000000" pitchFamily="18" charset="-120"/>
                          <a:cs typeface="DejaVu Sans"/>
                        </a:rPr>
                        <a:t>to</a:t>
                      </a:r>
                      <a:r>
                        <a:rPr lang="es-MX" sz="800" b="0" i="0" u="none" strike="noStrike" dirty="0">
                          <a:solidFill>
                            <a:srgbClr val="000000"/>
                          </a:solidFill>
                          <a:effectLst/>
                          <a:latin typeface="+mj-lt"/>
                          <a:ea typeface="新細明體" panose="02020500000000000000" pitchFamily="18" charset="-120"/>
                          <a:cs typeface="DejaVu Sans"/>
                        </a:rPr>
                        <a:t> be moved </a:t>
                      </a:r>
                      <a:r>
                        <a:rPr lang="es-MX" sz="800" b="0" i="0" u="none" strike="noStrike" dirty="0" err="1">
                          <a:solidFill>
                            <a:srgbClr val="000000"/>
                          </a:solidFill>
                          <a:effectLst/>
                          <a:latin typeface="+mj-lt"/>
                          <a:ea typeface="新細明體" panose="02020500000000000000" pitchFamily="18" charset="-120"/>
                          <a:cs typeface="DejaVu Sans"/>
                        </a:rPr>
                        <a:t>to</a:t>
                      </a:r>
                      <a:r>
                        <a:rPr lang="es-MX" sz="800" b="0" i="0" u="none" strike="noStrike" dirty="0">
                          <a:solidFill>
                            <a:srgbClr val="000000"/>
                          </a:solidFill>
                          <a:effectLst/>
                          <a:latin typeface="+mj-lt"/>
                          <a:ea typeface="新細明體" panose="02020500000000000000" pitchFamily="18" charset="-120"/>
                          <a:cs typeface="DejaVu Sans"/>
                        </a:rPr>
                        <a:t> ECGYE.</a:t>
                      </a:r>
                      <a:endParaRPr lang="es-MX" sz="800" b="0" i="0" u="none" strike="noStrike" dirty="0">
                        <a:effectLst/>
                        <a:latin typeface="+mj-lt"/>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2943293880"/>
                  </a:ext>
                </a:extLst>
              </a:tr>
            </a:tbl>
          </a:graphicData>
        </a:graphic>
      </p:graphicFrame>
      <p:sp>
        <p:nvSpPr>
          <p:cNvPr id="2" name="文字方塊 2">
            <a:extLst>
              <a:ext uri="{FF2B5EF4-FFF2-40B4-BE49-F238E27FC236}">
                <a16:creationId xmlns:a16="http://schemas.microsoft.com/office/drawing/2014/main" id="{AF8A9C63-0D08-3684-8D1A-F243A2F3B90C}"/>
              </a:ext>
            </a:extLst>
          </p:cNvPr>
          <p:cNvSpPr txBox="1"/>
          <p:nvPr/>
        </p:nvSpPr>
        <p:spPr>
          <a:xfrm>
            <a:off x="107504" y="4075111"/>
            <a:ext cx="8928992" cy="861774"/>
          </a:xfrm>
          <a:prstGeom prst="rect">
            <a:avLst/>
          </a:prstGeom>
          <a:noFill/>
        </p:spPr>
        <p:txBody>
          <a:bodyPr wrap="square" rtlCol="0">
            <a:spAutoFit/>
          </a:bodyPr>
          <a:lstStyle/>
          <a:p>
            <a:r>
              <a:rPr kumimoji="0" lang="en-US" altLang="zh-TW" sz="1000" b="0" i="0" u="none" strike="noStrike" kern="1200" cap="none" spc="0" normalizeH="0" baseline="0" noProof="0" dirty="0">
                <a:ln>
                  <a:noFill/>
                </a:ln>
                <a:solidFill>
                  <a:prstClr val="black"/>
                </a:solidFill>
                <a:effectLst/>
                <a:uLnTx/>
                <a:uFillTx/>
              </a:rPr>
              <a:t>Aged Container Selling / Free Reposition Plan</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zh-TW" sz="1000" b="0" i="0" u="none" strike="noStrike" kern="1200" cap="none" spc="0" normalizeH="0" baseline="0" noProof="0" dirty="0">
                <a:ln>
                  <a:noFill/>
                </a:ln>
                <a:solidFill>
                  <a:prstClr val="black"/>
                </a:solidFill>
                <a:effectLst/>
                <a:uLnTx/>
                <a:uFillTx/>
              </a:rPr>
              <a:t>A: Currently we are following Principals instructions to sale aged containers. We have instructed customers to paint the containers and remove all Evergreen markings to avoid any problem for the Line.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zh-TW" sz="1000" b="0" i="0" u="none" strike="noStrike" kern="1200" cap="none" spc="0" normalizeH="0" baseline="0" noProof="0" dirty="0">
                <a:ln>
                  <a:noFill/>
                </a:ln>
                <a:solidFill>
                  <a:prstClr val="black"/>
                </a:solidFill>
                <a:effectLst/>
                <a:uLnTx/>
                <a:uFillTx/>
              </a:rPr>
              <a:t>B: Repo In: there is a fumigation cost that is mandatory for all the containers arrived at Ecuador. Repo Out: no extra cost of trucking using WSA2 service arriving at ECGYET (</a:t>
            </a:r>
            <a:r>
              <a:rPr kumimoji="0" lang="en-US" altLang="zh-TW" sz="1000" b="0" i="0" u="none" strike="noStrike" kern="1200" cap="none" spc="0" normalizeH="0" baseline="0" noProof="0" dirty="0" err="1">
                <a:ln>
                  <a:noFill/>
                </a:ln>
                <a:solidFill>
                  <a:prstClr val="black"/>
                </a:solidFill>
                <a:effectLst/>
                <a:uLnTx/>
                <a:uFillTx/>
              </a:rPr>
              <a:t>Contecon</a:t>
            </a:r>
            <a:r>
              <a:rPr kumimoji="0" lang="en-US" altLang="zh-TW" sz="1000" b="0" i="0" u="none" strike="noStrike" kern="1200" cap="none" spc="0" normalizeH="0" baseline="0" noProof="0" dirty="0">
                <a:ln>
                  <a:noFill/>
                </a:ln>
                <a:solidFill>
                  <a:prstClr val="black"/>
                </a:solidFill>
                <a:effectLst/>
                <a:uLnTx/>
                <a:uFillTx/>
              </a:rPr>
              <a:t> terminal).</a:t>
            </a:r>
          </a:p>
        </p:txBody>
      </p:sp>
    </p:spTree>
    <p:extLst>
      <p:ext uri="{BB962C8B-B14F-4D97-AF65-F5344CB8AC3E}">
        <p14:creationId xmlns:p14="http://schemas.microsoft.com/office/powerpoint/2010/main" val="3723499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(EC)</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402211181"/>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a:effectLst/>
                          <a:latin typeface="Candara" panose="020E0502030303020204" pitchFamily="34" charset="0"/>
                        </a:rPr>
                        <a:t>2023</a:t>
                      </a:r>
                      <a:endParaRPr lang="en-US" altLang="zh-TW" sz="80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a:effectLst/>
                          <a:latin typeface="Candara" panose="020E0502030303020204" pitchFamily="34" charset="0"/>
                        </a:rPr>
                        <a:t>2024</a:t>
                      </a:r>
                      <a:endParaRPr lang="en-US" altLang="zh-TW" sz="80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a:effectLst/>
                          <a:latin typeface="Candara" panose="020E0502030303020204" pitchFamily="34" charset="0"/>
                        </a:rPr>
                        <a:t>Diff</a:t>
                      </a:r>
                      <a:endParaRPr lang="en-US" sz="80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a:solidFill>
                            <a:schemeClr val="tx1"/>
                          </a:solidFill>
                          <a:effectLst/>
                          <a:latin typeface="Candara" panose="020E0502030303020204" pitchFamily="34" charset="0"/>
                        </a:rPr>
                        <a:t>Action Plan</a:t>
                      </a:r>
                      <a:r>
                        <a:rPr lang="zh-TW" altLang="en-US" sz="800" b="1" u="none" strike="noStrike">
                          <a:solidFill>
                            <a:schemeClr val="tx1"/>
                          </a:solidFill>
                          <a:effectLst/>
                          <a:latin typeface="Candara" panose="020E0502030303020204" pitchFamily="34" charset="0"/>
                        </a:rPr>
                        <a:t> </a:t>
                      </a:r>
                      <a:r>
                        <a:rPr lang="en-US" altLang="zh-TW" sz="800" b="1" u="none" strike="noStrike">
                          <a:solidFill>
                            <a:schemeClr val="tx1"/>
                          </a:solidFill>
                          <a:effectLst/>
                          <a:latin typeface="Candara" panose="020E0502030303020204" pitchFamily="34" charset="0"/>
                        </a:rPr>
                        <a:t>in 2025</a:t>
                      </a:r>
                      <a:endParaRPr lang="en-US" sz="800" b="1"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a:effectLst/>
                          <a:latin typeface="Candara" panose="020E0502030303020204" pitchFamily="34" charset="0"/>
                        </a:rPr>
                        <a:t>OPD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a:effectLst/>
                          <a:latin typeface="Candara" panose="020E0502030303020204" pitchFamily="34" charset="0"/>
                        </a:rPr>
                        <a:t>BOA</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u="none" strike="noStrike" dirty="0">
                          <a:effectLst/>
                          <a:latin typeface="+mn-lt"/>
                        </a:rPr>
                        <a:t>50%</a:t>
                      </a:r>
                      <a:endParaRPr lang="zh-TW" altLang="en-US" sz="800" u="none" strike="noStrike" dirty="0">
                        <a:effectLst/>
                        <a:latin typeface="+mn-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u="none" strike="noStrike" dirty="0">
                          <a:effectLst/>
                          <a:latin typeface="+mn-lt"/>
                        </a:rPr>
                        <a:t>100%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b="0" i="0" u="none" strike="noStrike">
                          <a:solidFill>
                            <a:schemeClr val="tx1"/>
                          </a:solidFill>
                          <a:effectLst/>
                          <a:highlight>
                            <a:srgbClr val="FFFF00"/>
                          </a:highlight>
                          <a:latin typeface="+mn-lt"/>
                          <a:ea typeface="新細明體" panose="02020500000000000000" pitchFamily="18" charset="-120"/>
                        </a:rPr>
                        <a:t>50%</a:t>
                      </a:r>
                      <a:endParaRPr lang="zh-TW" altLang="en-US" sz="800" b="0" i="0" u="none" strike="noStrike">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vl="0" algn="l">
                        <a:lnSpc>
                          <a:spcPct val="100000"/>
                        </a:lnSpc>
                        <a:spcBef>
                          <a:spcPts val="0"/>
                        </a:spcBef>
                        <a:spcAft>
                          <a:spcPts val="0"/>
                        </a:spcAft>
                        <a:buNone/>
                      </a:pPr>
                      <a:r>
                        <a:rPr lang="zh-TW" sz="800" b="0" i="0" u="none" strike="noStrike" noProof="0" dirty="0">
                          <a:solidFill>
                            <a:schemeClr val="dk1"/>
                          </a:solidFill>
                          <a:effectLst/>
                          <a:latin typeface="+mn-lt"/>
                          <a:ea typeface="+mn-ea"/>
                          <a:cs typeface="+mn-cs"/>
                        </a:rPr>
                        <a:t>Since only one of WSA2's own vessel berths at ECGYE, we will keep monitoring the performance and communicate with ELA/OPS and TPE/OPS any news.</a:t>
                      </a:r>
                      <a:endParaRPr lang="es-ES" altLang="zh-TW" sz="800" dirty="0">
                        <a:latin typeface="+mn-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Port Stay</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u="none" strike="noStrike">
                          <a:effectLst/>
                          <a:latin typeface="+mn-lt"/>
                        </a:rPr>
                        <a:t>100%</a:t>
                      </a:r>
                      <a:endParaRPr lang="zh-TW" altLang="en-US" sz="800" u="none" strike="noStrike">
                        <a:effectLst/>
                        <a:latin typeface="+mn-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u="none" strike="noStrike">
                          <a:effectLst/>
                          <a:latin typeface="+mn-lt"/>
                        </a:rPr>
                        <a:t>100%</a:t>
                      </a:r>
                      <a:endParaRPr lang="zh-TW" altLang="en-US" sz="800" b="0" i="0" u="none" strike="noStrike">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b="0" i="0" u="none" strike="noStrike" dirty="0">
                          <a:solidFill>
                            <a:srgbClr val="000000"/>
                          </a:solidFill>
                          <a:effectLst/>
                          <a:highlight>
                            <a:srgbClr val="FFFF00"/>
                          </a:highlight>
                          <a:latin typeface="+mn-lt"/>
                          <a:ea typeface="新細明體" panose="02020500000000000000" pitchFamily="18" charset="-120"/>
                        </a:rPr>
                        <a:t>-</a:t>
                      </a: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vl="0" algn="l">
                        <a:buNone/>
                      </a:pPr>
                      <a:r>
                        <a:rPr lang="zh-TW" sz="800" b="0" i="0" u="none" strike="noStrike" noProof="0" dirty="0">
                          <a:solidFill>
                            <a:schemeClr val="dk1"/>
                          </a:solidFill>
                          <a:effectLst/>
                          <a:latin typeface="+mn-lt"/>
                          <a:ea typeface="+mn-ea"/>
                          <a:cs typeface="+mn-cs"/>
                        </a:rPr>
                        <a:t>Since only one of WSA2's own vessel berths at ECGYE, we will keep monitoring the performance and communicate with ELA/OPS and TPE/OPS any news.</a:t>
                      </a:r>
                      <a:endParaRPr lang="es-ES" altLang="zh-TW" sz="800" dirty="0">
                        <a:solidFill>
                          <a:schemeClr val="dk1"/>
                        </a:solidFill>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Productivity</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MX" altLang="zh-TW" sz="800" u="none" strike="noStrike">
                          <a:effectLst/>
                          <a:latin typeface="+mn-lt"/>
                        </a:rPr>
                        <a:t>100%</a:t>
                      </a:r>
                      <a:endParaRPr lang="zh-TW" altLang="en-US" sz="800" u="none" strike="noStrike">
                        <a:effectLst/>
                        <a:latin typeface="+mn-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u="none" strike="noStrike">
                          <a:effectLst/>
                          <a:latin typeface="+mn-lt"/>
                        </a:rPr>
                        <a:t>100%</a:t>
                      </a:r>
                      <a:endParaRPr lang="zh-TW" altLang="en-US" sz="800" b="0" i="0" u="none" strike="noStrike">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b="0" i="0" u="none" strike="noStrike">
                          <a:solidFill>
                            <a:schemeClr val="tx1"/>
                          </a:solidFill>
                          <a:effectLst/>
                          <a:highlight>
                            <a:srgbClr val="FFFF00"/>
                          </a:highlight>
                          <a:latin typeface="+mn-lt"/>
                          <a:ea typeface="新細明體" panose="02020500000000000000" pitchFamily="18" charset="-120"/>
                        </a:rPr>
                        <a:t>-</a:t>
                      </a:r>
                      <a:endParaRPr lang="zh-TW" altLang="en-US" sz="800" b="0" i="0" u="none" strike="noStrike">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vl="0" algn="l">
                        <a:buNone/>
                      </a:pPr>
                      <a:r>
                        <a:rPr lang="zh-TW" sz="800" b="0" i="0" u="none" strike="noStrike" noProof="0" dirty="0">
                          <a:solidFill>
                            <a:schemeClr val="dk1"/>
                          </a:solidFill>
                          <a:effectLst/>
                          <a:latin typeface="+mn-lt"/>
                          <a:ea typeface="+mn-ea"/>
                          <a:cs typeface="+mn-cs"/>
                        </a:rPr>
                        <a:t>Since only one of WSA2's own vessel berths at ECGYE, we will keep monitoring the performance and communicate with ELA/OPS and TPE/OPS any news.</a:t>
                      </a:r>
                      <a:endParaRPr lang="es-ES" altLang="zh-TW" sz="800" dirty="0">
                        <a:latin typeface="+mn-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a:effectLst/>
                          <a:latin typeface="Candara" panose="020E0502030303020204" pitchFamily="34" charset="0"/>
                        </a:rPr>
                        <a:t>Incentive</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b="0" i="0" u="none" strike="noStrike">
                          <a:solidFill>
                            <a:srgbClr val="000000"/>
                          </a:solidFill>
                          <a:effectLst/>
                          <a:latin typeface="+mn-lt"/>
                          <a:ea typeface="新細明體" panose="02020500000000000000" pitchFamily="18" charset="-120"/>
                        </a:rPr>
                        <a:t>-</a:t>
                      </a:r>
                      <a:endParaRPr lang="zh-TW" altLang="en-US" sz="800" b="0" i="0" u="none" strike="noStrike">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zh-TW" sz="800" b="0" i="0" u="none" strike="noStrike" noProof="0" dirty="0">
                          <a:solidFill>
                            <a:schemeClr val="dk1"/>
                          </a:solidFill>
                          <a:effectLst/>
                          <a:latin typeface="+mn-lt"/>
                          <a:ea typeface="+mn-ea"/>
                          <a:cs typeface="+mn-cs"/>
                        </a:rPr>
                        <a:t>With the change of terminal of the WSA2 service, there is no negotiated incentive with </a:t>
                      </a:r>
                      <a:r>
                        <a:rPr lang="en-US" altLang="zh-TW" sz="800" b="0" i="0" u="none" strike="noStrike" noProof="0" dirty="0" err="1">
                          <a:solidFill>
                            <a:schemeClr val="dk1"/>
                          </a:solidFill>
                          <a:effectLst/>
                          <a:latin typeface="+mn-lt"/>
                          <a:ea typeface="+mn-ea"/>
                          <a:cs typeface="+mn-cs"/>
                        </a:rPr>
                        <a:t>Contecon</a:t>
                      </a:r>
                      <a:r>
                        <a:rPr lang="en-US" altLang="zh-TW" sz="800" b="0" i="0" u="none" strike="noStrike" noProof="0" dirty="0">
                          <a:solidFill>
                            <a:schemeClr val="dk1"/>
                          </a:solidFill>
                          <a:effectLst/>
                          <a:latin typeface="+mn-lt"/>
                          <a:ea typeface="+mn-ea"/>
                          <a:cs typeface="+mn-cs"/>
                        </a:rPr>
                        <a:t> based on discharging/loading movements.</a:t>
                      </a:r>
                      <a:endParaRPr lang="es-ES" altLang="zh-TW" sz="800" strike="noStrike" dirty="0">
                        <a:solidFill>
                          <a:schemeClr val="dk1"/>
                        </a:solidFill>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b="0" i="0" u="none" strike="noStrike">
                          <a:solidFill>
                            <a:srgbClr val="000000"/>
                          </a:solidFill>
                          <a:effectLst/>
                          <a:latin typeface="+mn-lt"/>
                          <a:ea typeface="新細明體" panose="02020500000000000000" pitchFamily="18" charset="-120"/>
                        </a:rPr>
                        <a:t>-</a:t>
                      </a:r>
                      <a:endParaRPr lang="zh-TW" altLang="en-US" sz="800" b="0" i="0" u="none" strike="noStrike">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altLang="zh-TW" sz="800" b="0" i="0" u="none" strike="noStrike" noProof="0" dirty="0">
                          <a:solidFill>
                            <a:schemeClr val="dk1"/>
                          </a:solidFill>
                          <a:effectLst/>
                          <a:latin typeface="+mn-lt"/>
                          <a:ea typeface="+mn-ea"/>
                          <a:cs typeface="+mn-cs"/>
                        </a:rPr>
                        <a:t>No KPI, </a:t>
                      </a:r>
                      <a:r>
                        <a:rPr lang="es-EC" altLang="zh-TW" sz="800" b="0" i="0" u="none" strike="noStrike" noProof="0" dirty="0" err="1">
                          <a:solidFill>
                            <a:schemeClr val="dk1"/>
                          </a:solidFill>
                          <a:effectLst/>
                          <a:latin typeface="+mn-lt"/>
                          <a:ea typeface="+mn-ea"/>
                          <a:cs typeface="+mn-cs"/>
                        </a:rPr>
                        <a:t>Contecon</a:t>
                      </a:r>
                      <a:r>
                        <a:rPr lang="es-EC" altLang="zh-TW" sz="800" b="0" i="0" u="none" strike="noStrike" noProof="0" dirty="0">
                          <a:solidFill>
                            <a:schemeClr val="dk1"/>
                          </a:solidFill>
                          <a:effectLst/>
                          <a:latin typeface="+mn-lt"/>
                          <a:ea typeface="+mn-ea"/>
                          <a:cs typeface="+mn-cs"/>
                        </a:rPr>
                        <a:t> and DP World Posorja terminal </a:t>
                      </a:r>
                      <a:r>
                        <a:rPr lang="es-EC" altLang="zh-TW" sz="800" b="0" i="0" u="none" strike="noStrike" noProof="0" dirty="0" err="1">
                          <a:solidFill>
                            <a:schemeClr val="dk1"/>
                          </a:solidFill>
                          <a:effectLst/>
                          <a:latin typeface="+mn-lt"/>
                          <a:ea typeface="+mn-ea"/>
                          <a:cs typeface="+mn-cs"/>
                        </a:rPr>
                        <a:t>don’t</a:t>
                      </a:r>
                      <a:r>
                        <a:rPr lang="es-EC" altLang="zh-TW" sz="800" b="0" i="0" u="none" strike="noStrike" noProof="0" dirty="0">
                          <a:solidFill>
                            <a:schemeClr val="dk1"/>
                          </a:solidFill>
                          <a:effectLst/>
                          <a:latin typeface="+mn-lt"/>
                          <a:ea typeface="+mn-ea"/>
                          <a:cs typeface="+mn-cs"/>
                        </a:rPr>
                        <a:t> </a:t>
                      </a:r>
                      <a:r>
                        <a:rPr lang="es-EC" altLang="zh-TW" sz="800" b="0" i="0" u="none" strike="noStrike" noProof="0" dirty="0" err="1">
                          <a:solidFill>
                            <a:schemeClr val="dk1"/>
                          </a:solidFill>
                          <a:effectLst/>
                          <a:latin typeface="+mn-lt"/>
                          <a:ea typeface="+mn-ea"/>
                          <a:cs typeface="+mn-cs"/>
                        </a:rPr>
                        <a:t>include</a:t>
                      </a:r>
                      <a:r>
                        <a:rPr lang="es-EC" altLang="zh-TW" sz="800" b="0" i="0" u="none" strike="noStrike" noProof="0" dirty="0">
                          <a:solidFill>
                            <a:schemeClr val="dk1"/>
                          </a:solidFill>
                          <a:effectLst/>
                          <a:latin typeface="+mn-lt"/>
                          <a:ea typeface="+mn-ea"/>
                          <a:cs typeface="+mn-cs"/>
                        </a:rPr>
                        <a:t> </a:t>
                      </a:r>
                      <a:r>
                        <a:rPr lang="es-ES" altLang="zh-TW" sz="800" b="0" i="0" u="none" strike="noStrike" noProof="0" dirty="0">
                          <a:solidFill>
                            <a:schemeClr val="dk1"/>
                          </a:solidFill>
                          <a:effectLst/>
                          <a:latin typeface="+mn-lt"/>
                          <a:ea typeface="+mn-ea"/>
                          <a:cs typeface="+mn-cs"/>
                        </a:rPr>
                        <a:t>free</a:t>
                      </a:r>
                      <a:r>
                        <a:rPr lang="zh-TW" altLang="es-ES" sz="800" b="0" i="0" u="none" strike="noStrike" noProof="0" dirty="0">
                          <a:solidFill>
                            <a:schemeClr val="dk1"/>
                          </a:solidFill>
                          <a:effectLst/>
                          <a:latin typeface="+mn-lt"/>
                          <a:ea typeface="+mn-ea"/>
                          <a:cs typeface="+mn-cs"/>
                        </a:rPr>
                        <a:t> </a:t>
                      </a:r>
                      <a:r>
                        <a:rPr lang="es-EC" altLang="zh-TW" sz="800" b="0" i="0" u="none" strike="noStrike" noProof="0" dirty="0">
                          <a:solidFill>
                            <a:schemeClr val="dk1"/>
                          </a:solidFill>
                          <a:effectLst/>
                          <a:latin typeface="+mn-lt"/>
                          <a:ea typeface="+mn-ea"/>
                          <a:cs typeface="+mn-cs"/>
                        </a:rPr>
                        <a:t>pool </a:t>
                      </a:r>
                      <a:r>
                        <a:rPr lang="es-EC" altLang="zh-TW" sz="800" b="0" i="0" u="none" strike="noStrike" noProof="0" dirty="0" err="1">
                          <a:solidFill>
                            <a:schemeClr val="dk1"/>
                          </a:solidFill>
                          <a:effectLst/>
                          <a:latin typeface="+mn-lt"/>
                          <a:ea typeface="+mn-ea"/>
                          <a:cs typeface="+mn-cs"/>
                        </a:rPr>
                        <a:t>for</a:t>
                      </a:r>
                      <a:r>
                        <a:rPr lang="es-EC" altLang="zh-TW" sz="800" b="0" i="0" u="none" strike="noStrike" noProof="0" dirty="0">
                          <a:solidFill>
                            <a:schemeClr val="dk1"/>
                          </a:solidFill>
                          <a:effectLst/>
                          <a:latin typeface="+mn-lt"/>
                          <a:ea typeface="+mn-ea"/>
                          <a:cs typeface="+mn-cs"/>
                        </a:rPr>
                        <a:t> </a:t>
                      </a:r>
                      <a:r>
                        <a:rPr lang="es-EC" altLang="zh-TW" sz="800" b="0" i="0" u="none" strike="noStrike" noProof="0" dirty="0" err="1">
                          <a:solidFill>
                            <a:schemeClr val="dk1"/>
                          </a:solidFill>
                          <a:effectLst/>
                          <a:latin typeface="+mn-lt"/>
                          <a:ea typeface="+mn-ea"/>
                          <a:cs typeface="+mn-cs"/>
                        </a:rPr>
                        <a:t>empty</a:t>
                      </a:r>
                      <a:r>
                        <a:rPr lang="es-EC" altLang="zh-TW" sz="800" b="0" i="0" u="none" strike="noStrike" noProof="0" dirty="0">
                          <a:solidFill>
                            <a:schemeClr val="dk1"/>
                          </a:solidFill>
                          <a:effectLst/>
                          <a:latin typeface="+mn-lt"/>
                          <a:ea typeface="+mn-ea"/>
                          <a:cs typeface="+mn-cs"/>
                        </a:rPr>
                        <a:t> </a:t>
                      </a:r>
                      <a:r>
                        <a:rPr lang="es-EC" altLang="zh-TW" sz="800" b="0" i="0" u="none" strike="noStrike" noProof="0" dirty="0" err="1">
                          <a:solidFill>
                            <a:schemeClr val="dk1"/>
                          </a:solidFill>
                          <a:effectLst/>
                          <a:latin typeface="+mn-lt"/>
                          <a:ea typeface="+mn-ea"/>
                          <a:cs typeface="+mn-cs"/>
                        </a:rPr>
                        <a:t>transshipment</a:t>
                      </a:r>
                      <a:r>
                        <a:rPr lang="es-EC" altLang="zh-TW" sz="800" b="0" i="0" u="none" strike="noStrike" noProof="0" dirty="0">
                          <a:solidFill>
                            <a:schemeClr val="dk1"/>
                          </a:solidFill>
                          <a:effectLst/>
                          <a:latin typeface="+mn-lt"/>
                          <a:ea typeface="+mn-ea"/>
                          <a:cs typeface="+mn-cs"/>
                        </a:rPr>
                        <a:t> </a:t>
                      </a:r>
                      <a:r>
                        <a:rPr lang="es-EC" altLang="zh-TW" sz="800" b="0" i="0" u="none" strike="noStrike" noProof="0" dirty="0" err="1">
                          <a:solidFill>
                            <a:schemeClr val="dk1"/>
                          </a:solidFill>
                          <a:effectLst/>
                          <a:latin typeface="+mn-lt"/>
                          <a:ea typeface="+mn-ea"/>
                          <a:cs typeface="+mn-cs"/>
                        </a:rPr>
                        <a:t>containers</a:t>
                      </a:r>
                      <a:r>
                        <a:rPr lang="es-EC" altLang="zh-TW" sz="800" b="0" i="0" u="none" strike="noStrike" noProof="0" dirty="0">
                          <a:solidFill>
                            <a:schemeClr val="dk1"/>
                          </a:solidFill>
                          <a:effectLst/>
                          <a:latin typeface="+mn-lt"/>
                          <a:ea typeface="+mn-ea"/>
                          <a:cs typeface="+mn-cs"/>
                        </a:rPr>
                        <a:t> </a:t>
                      </a:r>
                      <a:r>
                        <a:rPr lang="es-EC" altLang="zh-TW" sz="800" b="0" i="0" u="none" strike="noStrike" noProof="0" dirty="0" err="1">
                          <a:solidFill>
                            <a:schemeClr val="dk1"/>
                          </a:solidFill>
                          <a:effectLst/>
                          <a:latin typeface="+mn-lt"/>
                          <a:ea typeface="+mn-ea"/>
                          <a:cs typeface="+mn-cs"/>
                        </a:rPr>
                        <a:t>under</a:t>
                      </a:r>
                      <a:r>
                        <a:rPr lang="es-EC" altLang="zh-TW" sz="800" b="0" i="0" u="none" strike="noStrike" noProof="0" dirty="0">
                          <a:solidFill>
                            <a:schemeClr val="dk1"/>
                          </a:solidFill>
                          <a:effectLst/>
                          <a:latin typeface="+mn-lt"/>
                          <a:ea typeface="+mn-ea"/>
                          <a:cs typeface="+mn-cs"/>
                        </a:rPr>
                        <a:t> EMC </a:t>
                      </a:r>
                      <a:r>
                        <a:rPr lang="es-EC" altLang="zh-TW" sz="800" b="0" i="0" u="none" strike="noStrike" noProof="0" dirty="0" err="1">
                          <a:solidFill>
                            <a:schemeClr val="dk1"/>
                          </a:solidFill>
                          <a:effectLst/>
                          <a:latin typeface="+mn-lt"/>
                          <a:ea typeface="+mn-ea"/>
                          <a:cs typeface="+mn-cs"/>
                        </a:rPr>
                        <a:t>contract</a:t>
                      </a:r>
                      <a:r>
                        <a:rPr lang="es-EC" altLang="zh-TW" sz="800" b="0" i="0" u="none" strike="noStrike" noProof="0" dirty="0">
                          <a:solidFill>
                            <a:schemeClr val="dk1"/>
                          </a:solidFill>
                          <a:effectLst/>
                          <a:latin typeface="+mn-lt"/>
                          <a:ea typeface="+mn-ea"/>
                          <a:cs typeface="+mn-cs"/>
                        </a:rPr>
                        <a:t>.</a:t>
                      </a:r>
                      <a:endParaRPr lang="es-ES" altLang="zh-TW" sz="800" dirty="0">
                        <a:solidFill>
                          <a:schemeClr val="dk1"/>
                        </a:solidFill>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b="0" i="0" u="none" strike="noStrike">
                          <a:solidFill>
                            <a:srgbClr val="000000"/>
                          </a:solidFill>
                          <a:effectLst/>
                          <a:latin typeface="+mn-lt"/>
                          <a:ea typeface="新細明體" panose="02020500000000000000" pitchFamily="18" charset="-120"/>
                        </a:rPr>
                        <a:t>-</a:t>
                      </a:r>
                      <a:endParaRPr lang="zh-TW" altLang="en-US" sz="800" b="0" i="0" u="none" strike="noStrike">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zh-TW" sz="800" b="0" i="0" u="none" strike="noStrike" noProof="0" dirty="0">
                          <a:solidFill>
                            <a:schemeClr val="dk1"/>
                          </a:solidFill>
                          <a:effectLst/>
                          <a:latin typeface="+mn-lt"/>
                          <a:ea typeface="+mn-ea"/>
                          <a:cs typeface="+mn-cs"/>
                        </a:rPr>
                        <a:t>Ecuador’s main services, WSA2 and WSA4, has no </a:t>
                      </a:r>
                      <a:r>
                        <a:rPr lang="es-MX" altLang="zh-TW" sz="800" b="0" i="0" u="none" strike="noStrike" noProof="0" dirty="0">
                          <a:solidFill>
                            <a:schemeClr val="dk1"/>
                          </a:solidFill>
                          <a:effectLst/>
                          <a:latin typeface="+mn-lt"/>
                          <a:ea typeface="+mn-ea"/>
                          <a:cs typeface="+mn-cs"/>
                        </a:rPr>
                        <a:t>regular </a:t>
                      </a:r>
                      <a:r>
                        <a:rPr lang="zh-TW" sz="800" b="0" i="0" u="none" strike="noStrike" noProof="0" dirty="0">
                          <a:solidFill>
                            <a:schemeClr val="dk1"/>
                          </a:solidFill>
                          <a:effectLst/>
                          <a:latin typeface="+mn-lt"/>
                          <a:ea typeface="+mn-ea"/>
                          <a:cs typeface="+mn-cs"/>
                        </a:rPr>
                        <a:t>transshipment cargo so there’s no storage or LOLO fees</a:t>
                      </a:r>
                      <a:r>
                        <a:rPr lang="es-MX" altLang="zh-TW" sz="800" b="0" i="0" u="none" strike="noStrike" noProof="0" dirty="0">
                          <a:solidFill>
                            <a:schemeClr val="dk1"/>
                          </a:solidFill>
                          <a:effectLst/>
                          <a:latin typeface="+mn-lt"/>
                          <a:ea typeface="+mn-ea"/>
                          <a:cs typeface="+mn-cs"/>
                        </a:rPr>
                        <a:t>, </a:t>
                      </a:r>
                      <a:r>
                        <a:rPr lang="es-MX" altLang="zh-TW" sz="800" b="0" i="0" u="none" strike="noStrike" noProof="0" dirty="0" err="1">
                          <a:solidFill>
                            <a:schemeClr val="dk1"/>
                          </a:solidFill>
                          <a:effectLst/>
                          <a:latin typeface="+mn-lt"/>
                          <a:ea typeface="+mn-ea"/>
                          <a:cs typeface="+mn-cs"/>
                        </a:rPr>
                        <a:t>but</a:t>
                      </a:r>
                      <a:r>
                        <a:rPr lang="es-MX" altLang="zh-TW" sz="800" b="0" i="0" u="none" strike="noStrike" noProof="0" dirty="0">
                          <a:solidFill>
                            <a:schemeClr val="dk1"/>
                          </a:solidFill>
                          <a:effectLst/>
                          <a:latin typeface="+mn-lt"/>
                          <a:ea typeface="+mn-ea"/>
                          <a:cs typeface="+mn-cs"/>
                        </a:rPr>
                        <a:t> </a:t>
                      </a:r>
                      <a:r>
                        <a:rPr lang="es-MX" altLang="zh-TW" sz="800" b="0" i="0" u="none" strike="noStrike" noProof="0" dirty="0" err="1">
                          <a:solidFill>
                            <a:schemeClr val="dk1"/>
                          </a:solidFill>
                          <a:effectLst/>
                          <a:latin typeface="+mn-lt"/>
                          <a:ea typeface="+mn-ea"/>
                          <a:cs typeface="+mn-cs"/>
                        </a:rPr>
                        <a:t>when</a:t>
                      </a:r>
                      <a:r>
                        <a:rPr lang="es-MX" altLang="zh-TW" sz="800" b="0" i="0" u="none" strike="noStrike" noProof="0" dirty="0">
                          <a:solidFill>
                            <a:schemeClr val="dk1"/>
                          </a:solidFill>
                          <a:effectLst/>
                          <a:latin typeface="+mn-lt"/>
                          <a:ea typeface="+mn-ea"/>
                          <a:cs typeface="+mn-cs"/>
                        </a:rPr>
                        <a:t> </a:t>
                      </a:r>
                      <a:r>
                        <a:rPr lang="es-MX" altLang="zh-TW" sz="800" b="0" i="0" u="none" strike="noStrike" noProof="0" dirty="0" err="1">
                          <a:solidFill>
                            <a:schemeClr val="dk1"/>
                          </a:solidFill>
                          <a:effectLst/>
                          <a:latin typeface="+mn-lt"/>
                          <a:ea typeface="+mn-ea"/>
                          <a:cs typeface="+mn-cs"/>
                        </a:rPr>
                        <a:t>it</a:t>
                      </a:r>
                      <a:r>
                        <a:rPr lang="es-MX" altLang="zh-TW" sz="800" b="0" i="0" u="none" strike="noStrike" noProof="0" dirty="0">
                          <a:solidFill>
                            <a:schemeClr val="dk1"/>
                          </a:solidFill>
                          <a:effectLst/>
                          <a:latin typeface="+mn-lt"/>
                          <a:ea typeface="+mn-ea"/>
                          <a:cs typeface="+mn-cs"/>
                        </a:rPr>
                        <a:t> </a:t>
                      </a:r>
                      <a:r>
                        <a:rPr lang="es-MX" altLang="zh-TW" sz="800" b="0" i="0" u="none" strike="noStrike" noProof="0" dirty="0" err="1">
                          <a:solidFill>
                            <a:schemeClr val="dk1"/>
                          </a:solidFill>
                          <a:effectLst/>
                          <a:latin typeface="+mn-lt"/>
                          <a:ea typeface="+mn-ea"/>
                          <a:cs typeface="+mn-cs"/>
                        </a:rPr>
                        <a:t>occurs</a:t>
                      </a:r>
                      <a:r>
                        <a:rPr lang="es-MX" altLang="zh-TW" sz="800" b="0" i="0" u="none" strike="noStrike" noProof="0" dirty="0">
                          <a:solidFill>
                            <a:schemeClr val="dk1"/>
                          </a:solidFill>
                          <a:effectLst/>
                          <a:latin typeface="+mn-lt"/>
                          <a:ea typeface="+mn-ea"/>
                          <a:cs typeface="+mn-cs"/>
                        </a:rPr>
                        <a:t> </a:t>
                      </a:r>
                      <a:r>
                        <a:rPr lang="es-MX" altLang="zh-TW" sz="800" b="0" i="0" u="none" strike="noStrike" noProof="0" dirty="0" err="1">
                          <a:solidFill>
                            <a:schemeClr val="dk1"/>
                          </a:solidFill>
                          <a:effectLst/>
                          <a:latin typeface="+mn-lt"/>
                          <a:ea typeface="+mn-ea"/>
                          <a:cs typeface="+mn-cs"/>
                        </a:rPr>
                        <a:t>we</a:t>
                      </a:r>
                      <a:r>
                        <a:rPr lang="es-MX" altLang="zh-TW" sz="800" b="0" i="0" u="none" strike="noStrike" noProof="0" dirty="0">
                          <a:solidFill>
                            <a:schemeClr val="dk1"/>
                          </a:solidFill>
                          <a:effectLst/>
                          <a:latin typeface="+mn-lt"/>
                          <a:ea typeface="+mn-ea"/>
                          <a:cs typeface="+mn-cs"/>
                        </a:rPr>
                        <a:t> </a:t>
                      </a:r>
                      <a:r>
                        <a:rPr lang="es-MX" altLang="zh-TW" sz="800" b="0" i="0" u="none" strike="noStrike" noProof="0" dirty="0" err="1">
                          <a:solidFill>
                            <a:schemeClr val="dk1"/>
                          </a:solidFill>
                          <a:effectLst/>
                          <a:latin typeface="+mn-lt"/>
                          <a:ea typeface="+mn-ea"/>
                          <a:cs typeface="+mn-cs"/>
                        </a:rPr>
                        <a:t>manage</a:t>
                      </a:r>
                      <a:r>
                        <a:rPr lang="es-MX" altLang="zh-TW" sz="800" b="0" i="0" u="none" strike="noStrike" noProof="0" dirty="0">
                          <a:solidFill>
                            <a:schemeClr val="dk1"/>
                          </a:solidFill>
                          <a:effectLst/>
                          <a:latin typeface="+mn-lt"/>
                          <a:ea typeface="+mn-ea"/>
                          <a:cs typeface="+mn-cs"/>
                        </a:rPr>
                        <a:t> </a:t>
                      </a:r>
                      <a:r>
                        <a:rPr lang="es-MX" altLang="zh-TW" sz="800" b="0" i="0" u="none" strike="noStrike" noProof="0" dirty="0" err="1">
                          <a:solidFill>
                            <a:schemeClr val="dk1"/>
                          </a:solidFill>
                          <a:effectLst/>
                          <a:latin typeface="+mn-lt"/>
                          <a:ea typeface="+mn-ea"/>
                          <a:cs typeface="+mn-cs"/>
                        </a:rPr>
                        <a:t>to</a:t>
                      </a:r>
                      <a:r>
                        <a:rPr lang="es-MX" altLang="zh-TW" sz="800" b="0" i="0" u="none" strike="noStrike" noProof="0" dirty="0">
                          <a:solidFill>
                            <a:schemeClr val="dk1"/>
                          </a:solidFill>
                          <a:effectLst/>
                          <a:latin typeface="+mn-lt"/>
                          <a:ea typeface="+mn-ea"/>
                          <a:cs typeface="+mn-cs"/>
                        </a:rPr>
                        <a:t> revise </a:t>
                      </a:r>
                      <a:r>
                        <a:rPr lang="es-MX" altLang="zh-TW" sz="800" b="0" i="0" u="none" strike="noStrike" noProof="0" dirty="0" err="1">
                          <a:solidFill>
                            <a:schemeClr val="dk1"/>
                          </a:solidFill>
                          <a:effectLst/>
                          <a:latin typeface="+mn-lt"/>
                          <a:ea typeface="+mn-ea"/>
                          <a:cs typeface="+mn-cs"/>
                        </a:rPr>
                        <a:t>with</a:t>
                      </a:r>
                      <a:r>
                        <a:rPr lang="es-MX" altLang="zh-TW" sz="800" b="0" i="0" u="none" strike="noStrike" noProof="0" dirty="0">
                          <a:solidFill>
                            <a:schemeClr val="dk1"/>
                          </a:solidFill>
                          <a:effectLst/>
                          <a:latin typeface="+mn-lt"/>
                          <a:ea typeface="+mn-ea"/>
                          <a:cs typeface="+mn-cs"/>
                        </a:rPr>
                        <a:t> </a:t>
                      </a:r>
                      <a:r>
                        <a:rPr lang="es-MX" altLang="zh-TW" sz="800" b="0" i="0" u="none" strike="noStrike" noProof="0" dirty="0" err="1">
                          <a:solidFill>
                            <a:schemeClr val="dk1"/>
                          </a:solidFill>
                          <a:effectLst/>
                          <a:latin typeface="+mn-lt"/>
                          <a:ea typeface="+mn-ea"/>
                          <a:cs typeface="+mn-cs"/>
                        </a:rPr>
                        <a:t>the</a:t>
                      </a:r>
                      <a:r>
                        <a:rPr lang="es-MX" altLang="zh-TW" sz="800" b="0" i="0" u="none" strike="noStrike" noProof="0" dirty="0">
                          <a:solidFill>
                            <a:schemeClr val="dk1"/>
                          </a:solidFill>
                          <a:effectLst/>
                          <a:latin typeface="+mn-lt"/>
                          <a:ea typeface="+mn-ea"/>
                          <a:cs typeface="+mn-cs"/>
                        </a:rPr>
                        <a:t> </a:t>
                      </a:r>
                      <a:r>
                        <a:rPr lang="es-MX" altLang="zh-TW" sz="800" b="0" i="0" u="none" strike="noStrike" noProof="0" dirty="0" err="1">
                          <a:solidFill>
                            <a:schemeClr val="dk1"/>
                          </a:solidFill>
                          <a:effectLst/>
                          <a:latin typeface="+mn-lt"/>
                          <a:ea typeface="+mn-ea"/>
                          <a:cs typeface="+mn-cs"/>
                        </a:rPr>
                        <a:t>terminals</a:t>
                      </a:r>
                      <a:r>
                        <a:rPr lang="es-MX" altLang="zh-TW" sz="800" b="0" i="0" u="none" strike="noStrike" noProof="0" dirty="0">
                          <a:solidFill>
                            <a:schemeClr val="dk1"/>
                          </a:solidFill>
                          <a:effectLst/>
                          <a:latin typeface="+mn-lt"/>
                          <a:ea typeface="+mn-ea"/>
                          <a:cs typeface="+mn-cs"/>
                        </a:rPr>
                        <a:t> </a:t>
                      </a:r>
                      <a:r>
                        <a:rPr lang="es-MX" altLang="zh-TW" sz="800" b="0" i="0" u="none" strike="noStrike" noProof="0" dirty="0" err="1">
                          <a:solidFill>
                            <a:schemeClr val="dk1"/>
                          </a:solidFill>
                          <a:effectLst/>
                          <a:latin typeface="+mn-lt"/>
                          <a:ea typeface="+mn-ea"/>
                          <a:cs typeface="+mn-cs"/>
                        </a:rPr>
                        <a:t>to</a:t>
                      </a:r>
                      <a:r>
                        <a:rPr lang="es-MX" altLang="zh-TW" sz="800" b="0" i="0" u="none" strike="noStrike" noProof="0" dirty="0">
                          <a:solidFill>
                            <a:schemeClr val="dk1"/>
                          </a:solidFill>
                          <a:effectLst/>
                          <a:latin typeface="+mn-lt"/>
                          <a:ea typeface="+mn-ea"/>
                          <a:cs typeface="+mn-cs"/>
                        </a:rPr>
                        <a:t> reduce </a:t>
                      </a:r>
                      <a:r>
                        <a:rPr lang="es-MX" altLang="zh-TW" sz="800" b="0" i="0" u="none" strike="noStrike" noProof="0" dirty="0" err="1">
                          <a:solidFill>
                            <a:schemeClr val="dk1"/>
                          </a:solidFill>
                          <a:effectLst/>
                          <a:latin typeface="+mn-lt"/>
                          <a:ea typeface="+mn-ea"/>
                          <a:cs typeface="+mn-cs"/>
                        </a:rPr>
                        <a:t>the</a:t>
                      </a:r>
                      <a:r>
                        <a:rPr lang="es-MX" altLang="zh-TW" sz="800" b="0" i="0" u="none" strike="noStrike" noProof="0" dirty="0">
                          <a:solidFill>
                            <a:schemeClr val="dk1"/>
                          </a:solidFill>
                          <a:effectLst/>
                          <a:latin typeface="+mn-lt"/>
                          <a:ea typeface="+mn-ea"/>
                          <a:cs typeface="+mn-cs"/>
                        </a:rPr>
                        <a:t> extra </a:t>
                      </a:r>
                      <a:r>
                        <a:rPr lang="es-MX" altLang="zh-TW" sz="800" b="0" i="0" u="none" strike="noStrike" noProof="0" dirty="0" err="1">
                          <a:solidFill>
                            <a:schemeClr val="dk1"/>
                          </a:solidFill>
                          <a:effectLst/>
                          <a:latin typeface="+mn-lt"/>
                          <a:ea typeface="+mn-ea"/>
                          <a:cs typeface="+mn-cs"/>
                        </a:rPr>
                        <a:t>costs</a:t>
                      </a:r>
                      <a:r>
                        <a:rPr lang="es-MX" altLang="zh-TW" sz="800" b="0" i="0" u="none" strike="noStrike" noProof="0" dirty="0">
                          <a:solidFill>
                            <a:schemeClr val="dk1"/>
                          </a:solidFill>
                          <a:effectLst/>
                          <a:latin typeface="+mn-lt"/>
                          <a:ea typeface="+mn-ea"/>
                          <a:cs typeface="+mn-cs"/>
                        </a:rPr>
                        <a:t> </a:t>
                      </a:r>
                      <a:r>
                        <a:rPr lang="es-MX" altLang="zh-TW" sz="800" b="0" i="0" u="none" strike="noStrike" noProof="0" dirty="0" err="1">
                          <a:solidFill>
                            <a:schemeClr val="dk1"/>
                          </a:solidFill>
                          <a:effectLst/>
                          <a:latin typeface="+mn-lt"/>
                          <a:ea typeface="+mn-ea"/>
                          <a:cs typeface="+mn-cs"/>
                        </a:rPr>
                        <a:t>to</a:t>
                      </a:r>
                      <a:r>
                        <a:rPr lang="es-MX" altLang="zh-TW" sz="800" b="0" i="0" u="none" strike="noStrike" noProof="0" dirty="0">
                          <a:solidFill>
                            <a:schemeClr val="dk1"/>
                          </a:solidFill>
                          <a:effectLst/>
                          <a:latin typeface="+mn-lt"/>
                          <a:ea typeface="+mn-ea"/>
                          <a:cs typeface="+mn-cs"/>
                        </a:rPr>
                        <a:t> </a:t>
                      </a:r>
                      <a:r>
                        <a:rPr lang="es-MX" altLang="zh-TW" sz="800" b="0" i="0" u="none" strike="noStrike" noProof="0" dirty="0" err="1">
                          <a:solidFill>
                            <a:schemeClr val="dk1"/>
                          </a:solidFill>
                          <a:effectLst/>
                          <a:latin typeface="+mn-lt"/>
                          <a:ea typeface="+mn-ea"/>
                          <a:cs typeface="+mn-cs"/>
                        </a:rPr>
                        <a:t>the</a:t>
                      </a:r>
                      <a:r>
                        <a:rPr lang="es-MX" altLang="zh-TW" sz="800" b="0" i="0" u="none" strike="noStrike" noProof="0" dirty="0">
                          <a:solidFill>
                            <a:schemeClr val="dk1"/>
                          </a:solidFill>
                          <a:effectLst/>
                          <a:latin typeface="+mn-lt"/>
                          <a:ea typeface="+mn-ea"/>
                          <a:cs typeface="+mn-cs"/>
                        </a:rPr>
                        <a:t> Line.</a:t>
                      </a:r>
                      <a:endParaRPr lang="es-ES" altLang="zh-TW" sz="800" dirty="0">
                        <a:solidFill>
                          <a:schemeClr val="dk1"/>
                        </a:solidFill>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28</a:t>
            </a:fld>
            <a:endParaRPr lang="en-US" sz="1000"/>
          </a:p>
        </p:txBody>
      </p:sp>
    </p:spTree>
    <p:extLst>
      <p:ext uri="{BB962C8B-B14F-4D97-AF65-F5344CB8AC3E}">
        <p14:creationId xmlns:p14="http://schemas.microsoft.com/office/powerpoint/2010/main" val="1564389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a:latin typeface="DFKai-SB" pitchFamily="65" charset="-120"/>
                <a:ea typeface="DFKai-SB" pitchFamily="65" charset="-120"/>
              </a:rPr>
              <a:t>OCD/OPD Topic discussion </a:t>
            </a:r>
            <a:r>
              <a:rPr lang="en-US" altLang="zh-TW" sz="2400" b="1" kern="0">
                <a:solidFill>
                  <a:srgbClr val="FFFF00"/>
                </a:solidFill>
                <a:latin typeface="DFKai-SB" pitchFamily="65" charset="-120"/>
                <a:ea typeface="DFKai-SB" pitchFamily="65" charset="-120"/>
              </a:rPr>
              <a:t>(EC)</a:t>
            </a:r>
            <a:endParaRPr lang="en-US" sz="2400" b="1" kern="0">
              <a:solidFill>
                <a:srgbClr val="FFFF00"/>
              </a:solidFill>
              <a:latin typeface="DFKai-SB" pitchFamily="65" charset="-120"/>
              <a:ea typeface="DFKai-SB" pitchFamily="65" charset="-120"/>
            </a:endParaRPr>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29</a:t>
            </a:fld>
            <a:endParaRPr lang="en-US" sz="1000"/>
          </a:p>
        </p:txBody>
      </p:sp>
      <p:sp>
        <p:nvSpPr>
          <p:cNvPr id="2" name="CuadroTexto 1">
            <a:extLst>
              <a:ext uri="{FF2B5EF4-FFF2-40B4-BE49-F238E27FC236}">
                <a16:creationId xmlns:a16="http://schemas.microsoft.com/office/drawing/2014/main" id="{A57E5E2B-876A-76A4-88CB-CAFB9FC2627D}"/>
              </a:ext>
            </a:extLst>
          </p:cNvPr>
          <p:cNvSpPr txBox="1"/>
          <p:nvPr/>
        </p:nvSpPr>
        <p:spPr>
          <a:xfrm>
            <a:off x="192314" y="851042"/>
            <a:ext cx="8700166" cy="3508653"/>
          </a:xfrm>
          <a:prstGeom prst="rect">
            <a:avLst/>
          </a:prstGeom>
          <a:noFill/>
        </p:spPr>
        <p:txBody>
          <a:bodyPr wrap="square">
            <a:spAutoFit/>
          </a:bodyPr>
          <a:lstStyle/>
          <a:p>
            <a:r>
              <a:rPr lang="en-US" altLang="zh-TW" sz="1400" dirty="0"/>
              <a:t>Topic – 2025 Projection</a:t>
            </a:r>
          </a:p>
          <a:p>
            <a:endParaRPr lang="en-US" altLang="zh-TW" sz="1400" dirty="0"/>
          </a:p>
          <a:p>
            <a:r>
              <a:rPr lang="en-US" altLang="zh-TW" sz="1000" dirty="0"/>
              <a:t>Terminal information update (expansion/cranes)</a:t>
            </a:r>
          </a:p>
          <a:p>
            <a:endParaRPr lang="en-US" altLang="zh-TW" sz="1000" dirty="0"/>
          </a:p>
          <a:p>
            <a:r>
              <a:rPr lang="en-US" sz="1000" dirty="0">
                <a:ea typeface="+mn-lt"/>
                <a:cs typeface="+mn-lt"/>
              </a:rPr>
              <a:t>DPW POSORJA: </a:t>
            </a:r>
          </a:p>
          <a:p>
            <a:pPr marL="628650" lvl="1" indent="-171450">
              <a:buFont typeface="Wingdings" panose="05000000000000000000" pitchFamily="2" charset="2"/>
              <a:buChar char="v"/>
            </a:pPr>
            <a:r>
              <a:rPr lang="es-EC" sz="1000" dirty="0" err="1">
                <a:ea typeface="+mn-lt"/>
                <a:cs typeface="+mn-lt"/>
              </a:rPr>
              <a:t>The</a:t>
            </a:r>
            <a:r>
              <a:rPr lang="es-EC" sz="1000" dirty="0">
                <a:ea typeface="+mn-lt"/>
                <a:cs typeface="+mn-lt"/>
              </a:rPr>
              <a:t> dock </a:t>
            </a:r>
            <a:r>
              <a:rPr lang="es-EC" sz="1000" dirty="0" err="1">
                <a:ea typeface="+mn-lt"/>
                <a:cs typeface="+mn-lt"/>
              </a:rPr>
              <a:t>expansion</a:t>
            </a:r>
            <a:r>
              <a:rPr lang="es-EC" sz="1000" dirty="0">
                <a:ea typeface="+mn-lt"/>
                <a:cs typeface="+mn-lt"/>
              </a:rPr>
              <a:t> </a:t>
            </a:r>
            <a:r>
              <a:rPr lang="es-EC" sz="1000" dirty="0" err="1">
                <a:ea typeface="+mn-lt"/>
                <a:cs typeface="+mn-lt"/>
              </a:rPr>
              <a:t>officially</a:t>
            </a:r>
            <a:r>
              <a:rPr lang="es-EC" sz="1000" dirty="0">
                <a:ea typeface="+mn-lt"/>
                <a:cs typeface="+mn-lt"/>
              </a:rPr>
              <a:t> </a:t>
            </a:r>
            <a:r>
              <a:rPr lang="es-EC" sz="1000" dirty="0" err="1">
                <a:ea typeface="+mn-lt"/>
                <a:cs typeface="+mn-lt"/>
              </a:rPr>
              <a:t>began</a:t>
            </a:r>
            <a:r>
              <a:rPr lang="es-EC" sz="1000" dirty="0">
                <a:ea typeface="+mn-lt"/>
                <a:cs typeface="+mn-lt"/>
              </a:rPr>
              <a:t>, </a:t>
            </a:r>
            <a:r>
              <a:rPr lang="es-EC" sz="1000" dirty="0" err="1">
                <a:ea typeface="+mn-lt"/>
                <a:cs typeface="+mn-lt"/>
              </a:rPr>
              <a:t>to</a:t>
            </a:r>
            <a:r>
              <a:rPr lang="es-EC" sz="1000" dirty="0">
                <a:ea typeface="+mn-lt"/>
                <a:cs typeface="+mn-lt"/>
              </a:rPr>
              <a:t> </a:t>
            </a:r>
            <a:r>
              <a:rPr lang="es-EC" sz="1000" dirty="0" err="1">
                <a:ea typeface="+mn-lt"/>
                <a:cs typeface="+mn-lt"/>
              </a:rPr>
              <a:t>cover</a:t>
            </a:r>
            <a:r>
              <a:rPr lang="es-EC" sz="1000" dirty="0">
                <a:ea typeface="+mn-lt"/>
                <a:cs typeface="+mn-lt"/>
              </a:rPr>
              <a:t> a total </a:t>
            </a:r>
            <a:r>
              <a:rPr lang="es-EC" sz="1000" dirty="0" err="1">
                <a:ea typeface="+mn-lt"/>
                <a:cs typeface="+mn-lt"/>
              </a:rPr>
              <a:t>of</a:t>
            </a:r>
            <a:r>
              <a:rPr lang="es-EC" sz="1000" dirty="0">
                <a:ea typeface="+mn-lt"/>
                <a:cs typeface="+mn-lt"/>
              </a:rPr>
              <a:t> 700 </a:t>
            </a:r>
            <a:r>
              <a:rPr lang="es-EC" sz="1000" dirty="0" err="1">
                <a:ea typeface="+mn-lt"/>
                <a:cs typeface="+mn-lt"/>
              </a:rPr>
              <a:t>meters</a:t>
            </a:r>
            <a:r>
              <a:rPr lang="es-EC" sz="1000" dirty="0">
                <a:ea typeface="+mn-lt"/>
                <a:cs typeface="+mn-lt"/>
              </a:rPr>
              <a:t>, and </a:t>
            </a:r>
            <a:r>
              <a:rPr lang="es-EC" sz="1000" dirty="0" err="1">
                <a:ea typeface="+mn-lt"/>
                <a:cs typeface="+mn-lt"/>
              </a:rPr>
              <a:t>it</a:t>
            </a:r>
            <a:r>
              <a:rPr lang="es-EC" sz="1000" dirty="0">
                <a:ea typeface="+mn-lt"/>
                <a:cs typeface="+mn-lt"/>
              </a:rPr>
              <a:t> </a:t>
            </a:r>
            <a:r>
              <a:rPr lang="es-EC" sz="1000" dirty="0" err="1">
                <a:ea typeface="+mn-lt"/>
                <a:cs typeface="+mn-lt"/>
              </a:rPr>
              <a:t>is</a:t>
            </a:r>
            <a:r>
              <a:rPr lang="es-EC" sz="1000" dirty="0">
                <a:ea typeface="+mn-lt"/>
                <a:cs typeface="+mn-lt"/>
              </a:rPr>
              <a:t> </a:t>
            </a:r>
            <a:r>
              <a:rPr lang="es-EC" sz="1000" dirty="0" err="1">
                <a:ea typeface="+mn-lt"/>
                <a:cs typeface="+mn-lt"/>
              </a:rPr>
              <a:t>expected</a:t>
            </a:r>
            <a:r>
              <a:rPr lang="es-EC" sz="1000" dirty="0">
                <a:ea typeface="+mn-lt"/>
                <a:cs typeface="+mn-lt"/>
              </a:rPr>
              <a:t> </a:t>
            </a:r>
            <a:r>
              <a:rPr lang="es-EC" sz="1000" dirty="0" err="1">
                <a:ea typeface="+mn-lt"/>
                <a:cs typeface="+mn-lt"/>
              </a:rPr>
              <a:t>to</a:t>
            </a:r>
            <a:r>
              <a:rPr lang="es-EC" sz="1000" dirty="0">
                <a:ea typeface="+mn-lt"/>
                <a:cs typeface="+mn-lt"/>
              </a:rPr>
              <a:t> be </a:t>
            </a:r>
          </a:p>
          <a:p>
            <a:pPr lvl="1"/>
            <a:r>
              <a:rPr lang="es-EC" sz="1000" dirty="0">
                <a:ea typeface="+mn-lt"/>
                <a:cs typeface="+mn-lt"/>
              </a:rPr>
              <a:t>     </a:t>
            </a:r>
            <a:r>
              <a:rPr lang="es-EC" sz="1000" dirty="0" err="1">
                <a:ea typeface="+mn-lt"/>
                <a:cs typeface="+mn-lt"/>
              </a:rPr>
              <a:t>completed</a:t>
            </a:r>
            <a:r>
              <a:rPr lang="es-EC" sz="1000" dirty="0">
                <a:ea typeface="+mn-lt"/>
                <a:cs typeface="+mn-lt"/>
              </a:rPr>
              <a:t> </a:t>
            </a:r>
            <a:r>
              <a:rPr lang="es-EC" sz="1000" dirty="0" err="1">
                <a:ea typeface="+mn-lt"/>
                <a:cs typeface="+mn-lt"/>
              </a:rPr>
              <a:t>by</a:t>
            </a:r>
            <a:r>
              <a:rPr lang="es-EC" sz="1000" dirty="0">
                <a:ea typeface="+mn-lt"/>
                <a:cs typeface="+mn-lt"/>
              </a:rPr>
              <a:t> mid-2026.</a:t>
            </a:r>
          </a:p>
          <a:p>
            <a:pPr marL="628650" lvl="1" indent="-171450">
              <a:buFont typeface="Wingdings" panose="05000000000000000000" pitchFamily="2" charset="2"/>
              <a:buChar char="v"/>
            </a:pPr>
            <a:r>
              <a:rPr lang="en-US" sz="1000" dirty="0">
                <a:ea typeface="+mn-lt"/>
                <a:cs typeface="+mn-lt"/>
              </a:rPr>
              <a:t>This investment will allow the simultaneous operation of two fully loaded post-Panamax vessels.</a:t>
            </a:r>
          </a:p>
          <a:p>
            <a:pPr marL="628650" lvl="1" indent="-171450">
              <a:buFont typeface="Wingdings" panose="05000000000000000000" pitchFamily="2" charset="2"/>
              <a:buChar char="v"/>
            </a:pPr>
            <a:r>
              <a:rPr lang="en-US" sz="1000" dirty="0">
                <a:ea typeface="+mn-lt"/>
                <a:cs typeface="+mn-lt"/>
              </a:rPr>
              <a:t>They will also add two more gantry crane to operate the new dock.</a:t>
            </a:r>
          </a:p>
          <a:p>
            <a:pPr marL="628650" lvl="1" indent="-171450">
              <a:buFont typeface="Wingdings" panose="05000000000000000000" pitchFamily="2" charset="2"/>
              <a:buChar char="l"/>
            </a:pPr>
            <a:endParaRPr lang="en-US" altLang="zh-TW" sz="1000" dirty="0">
              <a:ea typeface="+mn-lt"/>
              <a:cs typeface="+mn-lt"/>
            </a:endParaRPr>
          </a:p>
          <a:p>
            <a:r>
              <a:rPr lang="en-US" altLang="zh-TW" sz="1000" dirty="0">
                <a:ea typeface="+mn-lt"/>
                <a:cs typeface="+mn-lt"/>
              </a:rPr>
              <a:t>CONTECON: </a:t>
            </a:r>
          </a:p>
          <a:p>
            <a:pPr marL="628650" lvl="1" indent="-171450">
              <a:buFont typeface="Wingdings" panose="05000000000000000000" pitchFamily="2" charset="2"/>
              <a:buChar char="v"/>
            </a:pPr>
            <a:r>
              <a:rPr lang="en-US" sz="1000" dirty="0">
                <a:ea typeface="+mn-lt"/>
                <a:cs typeface="+mn-lt"/>
              </a:rPr>
              <a:t>They have inaugurated the first on-dock cold storage facility for banana exports, in partnership with Cool Carriers.</a:t>
            </a:r>
          </a:p>
          <a:p>
            <a:pPr marL="628650" lvl="1" indent="-171450">
              <a:buFont typeface="Wingdings" panose="05000000000000000000" pitchFamily="2" charset="2"/>
              <a:buChar char="v"/>
            </a:pPr>
            <a:r>
              <a:rPr lang="en-US" sz="1000" dirty="0">
                <a:ea typeface="+mn-lt"/>
                <a:cs typeface="+mn-lt"/>
              </a:rPr>
              <a:t>This facility is designed to give an uninterrupted cold chain preservation from cargo reception to shipment leading to reduced waiting times, optimized processes, and a guarantee that the fruits reach their destinations in the best possible condition.</a:t>
            </a:r>
          </a:p>
          <a:p>
            <a:pPr marL="628650" lvl="1" indent="-171450">
              <a:buFont typeface="Wingdings" panose="05000000000000000000" pitchFamily="2" charset="2"/>
              <a:buChar char="v"/>
            </a:pPr>
            <a:r>
              <a:rPr lang="en-US" sz="1000" dirty="0">
                <a:ea typeface="+mn-lt"/>
                <a:cs typeface="+mn-lt"/>
              </a:rPr>
              <a:t>Will increase 2 more gantry crane, to have a total of 8 by the end of 2025.</a:t>
            </a:r>
          </a:p>
          <a:p>
            <a:pPr lvl="2"/>
            <a:endParaRPr lang="en-US" altLang="zh-TW" sz="1000" dirty="0">
              <a:ea typeface="+mn-lt"/>
              <a:cs typeface="+mn-lt"/>
            </a:endParaRPr>
          </a:p>
          <a:p>
            <a:r>
              <a:rPr lang="en-US" altLang="zh-TW" sz="1000" dirty="0">
                <a:ea typeface="+mn-lt"/>
                <a:cs typeface="+mn-lt"/>
              </a:rPr>
              <a:t>TPG:</a:t>
            </a:r>
          </a:p>
          <a:p>
            <a:pPr marL="628650" lvl="1" indent="-171450">
              <a:buFont typeface="Wingdings" panose="05000000000000000000" pitchFamily="2" charset="2"/>
              <a:buChar char="v"/>
            </a:pPr>
            <a:r>
              <a:rPr lang="en-US" altLang="zh-TW" sz="1000" dirty="0">
                <a:ea typeface="+mn-lt"/>
                <a:cs typeface="+mn-lt"/>
              </a:rPr>
              <a:t>They also has expansion plans between 2025 and 2030. They have announced an investment to extend the dock from 660 meters to 800 meters in length, as well as the acquisition and renovation of cranes and equipment for container yards and reefer plugs.</a:t>
            </a:r>
          </a:p>
          <a:p>
            <a:pPr marL="628650" lvl="1" indent="-171450">
              <a:buFont typeface="Wingdings" panose="05000000000000000000" pitchFamily="2" charset="2"/>
              <a:buChar char="v"/>
            </a:pPr>
            <a:r>
              <a:rPr lang="en-US" sz="1000" dirty="0">
                <a:ea typeface="+mn-lt"/>
                <a:cs typeface="+mn-lt"/>
              </a:rPr>
              <a:t>Will increase 2 more gantry cranes by the mid-2026.</a:t>
            </a:r>
            <a:endParaRPr lang="en-US" altLang="zh-TW" sz="1400" dirty="0"/>
          </a:p>
          <a:p>
            <a:endParaRPr lang="en-US" altLang="zh-TW" sz="1400" dirty="0"/>
          </a:p>
        </p:txBody>
      </p:sp>
      <p:pic>
        <p:nvPicPr>
          <p:cNvPr id="3" name="Picture 1">
            <a:extLst>
              <a:ext uri="{FF2B5EF4-FFF2-40B4-BE49-F238E27FC236}">
                <a16:creationId xmlns:a16="http://schemas.microsoft.com/office/drawing/2014/main" id="{A02BF983-8604-EF06-21C1-60193D7B50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70" t="6473" r="4722" b="11469"/>
          <a:stretch/>
        </p:blipFill>
        <p:spPr bwMode="auto">
          <a:xfrm>
            <a:off x="6404426" y="783805"/>
            <a:ext cx="2561163" cy="16169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91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17</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ECL</a:t>
            </a:r>
          </a:p>
          <a:p>
            <a:pPr lvl="0" algn="ctr">
              <a:defRPr/>
            </a:pPr>
            <a:r>
              <a:rPr lang="en-US" altLang="zh-CN" sz="2400" b="1" dirty="0">
                <a:solidFill>
                  <a:prstClr val="black">
                    <a:lumMod val="85000"/>
                    <a:lumOff val="15000"/>
                  </a:prstClr>
                </a:solidFill>
                <a:latin typeface="DFKai-SB" pitchFamily="65" charset="-120"/>
                <a:ea typeface="DFKai-SB" pitchFamily="65" charset="-120"/>
              </a:rPr>
              <a:t>(CHILE)</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3096077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20</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EPE</a:t>
            </a:r>
          </a:p>
          <a:p>
            <a:pPr lvl="0" algn="ctr">
              <a:defRPr/>
            </a:pPr>
            <a:r>
              <a:rPr lang="en-US" altLang="zh-CN" sz="2400" b="1" dirty="0">
                <a:solidFill>
                  <a:prstClr val="black">
                    <a:lumMod val="85000"/>
                    <a:lumOff val="15000"/>
                  </a:prstClr>
                </a:solidFill>
                <a:latin typeface="DFKai-SB" pitchFamily="65" charset="-120"/>
                <a:ea typeface="DFKai-SB" pitchFamily="65" charset="-120"/>
              </a:rPr>
              <a:t>(PERU)</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7015729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25755463"/>
              </p:ext>
            </p:extLst>
          </p:nvPr>
        </p:nvGraphicFramePr>
        <p:xfrm>
          <a:off x="33871" y="569675"/>
          <a:ext cx="9110129" cy="4359152"/>
        </p:xfrm>
        <a:graphic>
          <a:graphicData uri="http://schemas.openxmlformats.org/drawingml/2006/table">
            <a:tbl>
              <a:tblPr/>
              <a:tblGrid>
                <a:gridCol w="559062">
                  <a:extLst>
                    <a:ext uri="{9D8B030D-6E8A-4147-A177-3AD203B41FA5}">
                      <a16:colId xmlns:a16="http://schemas.microsoft.com/office/drawing/2014/main" val="20000"/>
                    </a:ext>
                  </a:extLst>
                </a:gridCol>
                <a:gridCol w="522682">
                  <a:extLst>
                    <a:ext uri="{9D8B030D-6E8A-4147-A177-3AD203B41FA5}">
                      <a16:colId xmlns:a16="http://schemas.microsoft.com/office/drawing/2014/main" val="20001"/>
                    </a:ext>
                  </a:extLst>
                </a:gridCol>
                <a:gridCol w="360040">
                  <a:extLst>
                    <a:ext uri="{9D8B030D-6E8A-4147-A177-3AD203B41FA5}">
                      <a16:colId xmlns:a16="http://schemas.microsoft.com/office/drawing/2014/main" val="20006"/>
                    </a:ext>
                  </a:extLst>
                </a:gridCol>
                <a:gridCol w="64807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648072">
                  <a:extLst>
                    <a:ext uri="{9D8B030D-6E8A-4147-A177-3AD203B41FA5}">
                      <a16:colId xmlns:a16="http://schemas.microsoft.com/office/drawing/2014/main" val="2807462935"/>
                    </a:ext>
                  </a:extLst>
                </a:gridCol>
                <a:gridCol w="5076057">
                  <a:extLst>
                    <a:ext uri="{9D8B030D-6E8A-4147-A177-3AD203B41FA5}">
                      <a16:colId xmlns:a16="http://schemas.microsoft.com/office/drawing/2014/main" val="20005"/>
                    </a:ext>
                  </a:extLst>
                </a:gridCol>
              </a:tblGrid>
              <a:tr h="495600">
                <a:tc rowSpan="2">
                  <a:txBody>
                    <a:bodyPr/>
                    <a:lstStyle/>
                    <a:p>
                      <a:pPr algn="ctr" rtl="0" fontAlgn="ctr"/>
                      <a:endParaRPr lang="en-US" altLang="zh-TW" sz="800" b="0" i="0" u="none" strike="noStrike" dirty="0">
                        <a:solidFill>
                          <a:srgbClr val="000000"/>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800" b="0" i="0" u="none" strike="noStrike" dirty="0">
                          <a:solidFill>
                            <a:srgbClr val="000000"/>
                          </a:solidFill>
                          <a:effectLst/>
                          <a:latin typeface="DFKai-SB" panose="03000509000000000000" pitchFamily="65" charset="-120"/>
                          <a:ea typeface="DFKai-SB" panose="03000509000000000000" pitchFamily="65" charset="-120"/>
                        </a:rPr>
                        <a:t>Segments</a:t>
                      </a:r>
                      <a:endParaRPr lang="zh-TW" altLang="de-DE" sz="800" b="0" i="0" u="none" strike="noStrike" dirty="0">
                        <a:solidFill>
                          <a:srgbClr val="000000"/>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800" b="0" i="0" u="none" strike="noStrike" dirty="0">
                          <a:solidFill>
                            <a:schemeClr val="tx1"/>
                          </a:solidFill>
                          <a:effectLst/>
                          <a:latin typeface="DFKai-SB" panose="03000509000000000000" pitchFamily="65" charset="-120"/>
                          <a:ea typeface="DFKai-SB" panose="03000509000000000000"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anose="03000509000000000000" pitchFamily="65" charset="-120"/>
                          <a:ea typeface="DFKai-SB" panose="03000509000000000000" pitchFamily="65" charset="-120"/>
                        </a:rPr>
                        <a:t>202</a:t>
                      </a:r>
                      <a:r>
                        <a:rPr lang="en-US" altLang="zh-TW" sz="800" b="0" i="0" u="none" strike="noStrike" dirty="0">
                          <a:solidFill>
                            <a:schemeClr val="tx1"/>
                          </a:solidFill>
                          <a:effectLst/>
                          <a:latin typeface="DFKai-SB" panose="03000509000000000000" pitchFamily="65" charset="-120"/>
                          <a:ea typeface="DFKai-SB" panose="03000509000000000000" pitchFamily="65" charset="-120"/>
                        </a:rPr>
                        <a:t>4</a:t>
                      </a:r>
                      <a:r>
                        <a:rPr lang="de-DE" altLang="zh-TW" sz="800" b="0" i="0" u="none" strike="noStrike" dirty="0">
                          <a:solidFill>
                            <a:schemeClr val="tx1"/>
                          </a:solidFill>
                          <a:effectLst/>
                          <a:latin typeface="DFKai-SB" panose="03000509000000000000" pitchFamily="65" charset="-120"/>
                          <a:ea typeface="DFKai-SB" panose="03000509000000000000" pitchFamily="65" charset="-120"/>
                        </a:rPr>
                        <a:t> Target</a:t>
                      </a:r>
                    </a:p>
                    <a:p>
                      <a:pPr algn="ctr" rtl="0" fontAlgn="ctr"/>
                      <a:r>
                        <a:rPr lang="de-DE" altLang="zh-TW" sz="800" b="0" i="0" u="none" strike="noStrike" dirty="0">
                          <a:solidFill>
                            <a:schemeClr val="tx1"/>
                          </a:solidFill>
                          <a:effectLst/>
                          <a:latin typeface="DFKai-SB" panose="03000509000000000000" pitchFamily="65" charset="-120"/>
                          <a:ea typeface="DFKai-SB" panose="03000509000000000000" pitchFamily="65" charset="-120"/>
                        </a:rPr>
                        <a:t>TTL Loading(</a:t>
                      </a:r>
                      <a:r>
                        <a:rPr lang="de-DE" altLang="zh-TW" sz="800" b="0" i="0" u="none" strike="noStrike" baseline="0" dirty="0">
                          <a:solidFill>
                            <a:schemeClr val="tx1"/>
                          </a:solidFill>
                          <a:effectLst/>
                          <a:latin typeface="DFKai-SB" panose="03000509000000000000" pitchFamily="65" charset="-120"/>
                          <a:ea typeface="DFKai-SB" panose="03000509000000000000" pitchFamily="65" charset="-120"/>
                        </a:rPr>
                        <a:t>TEU)</a:t>
                      </a:r>
                      <a:endParaRPr lang="de-DE" altLang="zh-TW" sz="800" b="0" i="0" u="none" strike="noStrike" dirty="0">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anose="03000509000000000000" pitchFamily="65" charset="-120"/>
                          <a:ea typeface="DFKai-SB" panose="03000509000000000000"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anose="03000509000000000000" pitchFamily="65" charset="-120"/>
                          <a:ea typeface="DFKai-SB" panose="03000509000000000000" pitchFamily="65" charset="-120"/>
                        </a:rPr>
                        <a:t>TTL</a:t>
                      </a:r>
                      <a:r>
                        <a:rPr lang="de-DE" altLang="zh-TW" sz="800" b="0" i="0" u="none" strike="noStrike" baseline="0" dirty="0">
                          <a:solidFill>
                            <a:schemeClr val="tx1"/>
                          </a:solidFill>
                          <a:effectLst/>
                          <a:latin typeface="DFKai-SB" panose="03000509000000000000" pitchFamily="65" charset="-120"/>
                          <a:ea typeface="DFKai-SB" panose="03000509000000000000" pitchFamily="65" charset="-120"/>
                        </a:rPr>
                        <a:t> </a:t>
                      </a:r>
                      <a:r>
                        <a:rPr lang="de-DE" altLang="zh-TW" sz="800" b="0" i="0" u="none" strike="noStrike" dirty="0">
                          <a:solidFill>
                            <a:schemeClr val="tx1"/>
                          </a:solidFill>
                          <a:effectLst/>
                          <a:latin typeface="DFKai-SB" panose="03000509000000000000" pitchFamily="65" charset="-120"/>
                          <a:ea typeface="DFKai-SB" panose="03000509000000000000" pitchFamily="65" charset="-120"/>
                        </a:rPr>
                        <a:t>Loading</a:t>
                      </a:r>
                      <a:r>
                        <a:rPr lang="de-DE" altLang="zh-TW" sz="800" b="0" i="0" u="none" strike="noStrike" baseline="0" dirty="0">
                          <a:solidFill>
                            <a:schemeClr val="tx1"/>
                          </a:solidFill>
                          <a:effectLst/>
                          <a:latin typeface="DFKai-SB" panose="03000509000000000000" pitchFamily="65" charset="-120"/>
                          <a:ea typeface="DFKai-SB" panose="03000509000000000000" pitchFamily="65" charset="-120"/>
                        </a:rPr>
                        <a:t>(TEU)</a:t>
                      </a:r>
                      <a:endParaRPr lang="de-DE" altLang="zh-TW" sz="800" b="0" i="0" u="none" strike="noStrike" dirty="0">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anose="03000509000000000000" pitchFamily="65" charset="-120"/>
                          <a:ea typeface="DFKai-SB" panose="03000509000000000000" pitchFamily="65" charset="-120"/>
                        </a:rPr>
                        <a:t>Achievement</a:t>
                      </a:r>
                    </a:p>
                    <a:p>
                      <a:pPr algn="ctr" rtl="0" fontAlgn="ctr"/>
                      <a:r>
                        <a:rPr lang="de-DE" altLang="zh-TW" sz="800" b="0" i="0" u="none" strike="noStrike" dirty="0">
                          <a:solidFill>
                            <a:schemeClr val="tx1"/>
                          </a:solidFill>
                          <a:effectLst/>
                          <a:latin typeface="DFKai-SB" panose="03000509000000000000" pitchFamily="65" charset="-120"/>
                          <a:ea typeface="DFKai-SB" panose="03000509000000000000"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anose="03000509000000000000" pitchFamily="65" charset="-120"/>
                          <a:ea typeface="DFKai-SB" panose="03000509000000000000"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anose="03000509000000000000" pitchFamily="65" charset="-120"/>
                          <a:ea typeface="DFKai-SB" panose="03000509000000000000" pitchFamily="65" charset="-120"/>
                        </a:rPr>
                        <a:t>TTL Loading(</a:t>
                      </a:r>
                      <a:r>
                        <a:rPr lang="de-DE" altLang="zh-TW" sz="800" b="0" i="0" u="none" strike="noStrike" baseline="0" dirty="0">
                          <a:solidFill>
                            <a:schemeClr val="tx1"/>
                          </a:solidFill>
                          <a:effectLst/>
                          <a:latin typeface="DFKai-SB" panose="03000509000000000000" pitchFamily="65" charset="-120"/>
                          <a:ea typeface="DFKai-SB" panose="03000509000000000000" pitchFamily="65" charset="-120"/>
                        </a:rPr>
                        <a:t>TEU)</a:t>
                      </a:r>
                      <a:endParaRPr lang="de-DE" altLang="zh-TW" sz="800" b="0" i="0" u="none" strike="noStrike" dirty="0">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800" b="0" i="0" u="none" strike="noStrike" dirty="0">
                          <a:solidFill>
                            <a:srgbClr val="000000"/>
                          </a:solidFill>
                          <a:effectLst/>
                          <a:latin typeface="DFKai-SB" panose="03000509000000000000" pitchFamily="65" charset="-120"/>
                          <a:ea typeface="DFKai-SB" panose="03000509000000000000" pitchFamily="65" charset="-120"/>
                        </a:rPr>
                        <a:t>Market</a:t>
                      </a:r>
                      <a:r>
                        <a:rPr lang="de-DE" sz="800" b="0" i="0" u="none" strike="noStrike" baseline="0" dirty="0">
                          <a:solidFill>
                            <a:srgbClr val="000000"/>
                          </a:solidFill>
                          <a:effectLst/>
                          <a:latin typeface="DFKai-SB" panose="03000509000000000000" pitchFamily="65" charset="-120"/>
                          <a:ea typeface="DFKai-SB" panose="03000509000000000000" pitchFamily="65" charset="-120"/>
                        </a:rPr>
                        <a:t> Review</a:t>
                      </a:r>
                      <a:r>
                        <a:rPr lang="de-DE" sz="800" b="0" i="0" u="none" strike="noStrike" dirty="0">
                          <a:solidFill>
                            <a:srgbClr val="000000"/>
                          </a:solidFill>
                          <a:effectLst/>
                          <a:latin typeface="DFKai-SB" panose="03000509000000000000" pitchFamily="65" charset="-120"/>
                          <a:ea typeface="DFKai-SB" panose="03000509000000000000" pitchFamily="65" charset="-120"/>
                        </a:rPr>
                        <a:t> &amp; Action</a:t>
                      </a:r>
                      <a:r>
                        <a:rPr lang="de-DE" sz="800" b="0" i="0" u="none" strike="noStrike" baseline="0" dirty="0">
                          <a:solidFill>
                            <a:srgbClr val="000000"/>
                          </a:solidFill>
                          <a:effectLst/>
                          <a:latin typeface="DFKai-SB" panose="03000509000000000000" pitchFamily="65" charset="-120"/>
                          <a:ea typeface="DFKai-SB" panose="03000509000000000000" pitchFamily="65" charset="-120"/>
                        </a:rPr>
                        <a:t> Plan</a:t>
                      </a:r>
                    </a:p>
                    <a:p>
                      <a:pPr algn="ctr" rtl="0" fontAlgn="ctr"/>
                      <a:r>
                        <a:rPr lang="de-DE" sz="800" b="0" i="0" u="none" strike="noStrike" baseline="0" dirty="0">
                          <a:solidFill>
                            <a:srgbClr val="000000"/>
                          </a:solidFill>
                          <a:effectLst/>
                          <a:latin typeface="DFKai-SB" panose="03000509000000000000" pitchFamily="65" charset="-120"/>
                          <a:ea typeface="DFKai-SB" panose="03000509000000000000" pitchFamily="65" charset="-120"/>
                        </a:rPr>
                        <a:t>(How to achieve 2025 target?)</a:t>
                      </a:r>
                      <a:endParaRPr lang="de-DE" sz="800" b="0" i="0" u="none" strike="noStrike" dirty="0">
                        <a:solidFill>
                          <a:srgbClr val="000000"/>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6742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anose="03000509000000000000" pitchFamily="65" charset="-120"/>
                          <a:ea typeface="DFKai-SB" panose="03000509000000000000"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anose="03000509000000000000" pitchFamily="65" charset="-120"/>
                          <a:ea typeface="DFKai-SB" panose="03000509000000000000"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anose="03000509000000000000" pitchFamily="65" charset="-120"/>
                          <a:ea typeface="DFKai-SB" panose="03000509000000000000"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anose="03000509000000000000" pitchFamily="65" charset="-120"/>
                          <a:ea typeface="DFKai-SB" panose="03000509000000000000"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27081">
                <a:tc rowSpan="2">
                  <a:txBody>
                    <a:bodyPr/>
                    <a:lstStyle/>
                    <a:p>
                      <a:pPr algn="ctr" rtl="0" fontAlgn="ctr"/>
                      <a:r>
                        <a:rPr lang="en-US" altLang="zh-TW" sz="800" b="0" i="0" u="none" strike="noStrike" dirty="0">
                          <a:solidFill>
                            <a:srgbClr val="000000"/>
                          </a:solidFill>
                          <a:effectLst/>
                          <a:latin typeface="DFKai-SB" panose="03000509000000000000" pitchFamily="65" charset="-120"/>
                          <a:ea typeface="DFKai-SB" panose="03000509000000000000" pitchFamily="65" charset="-120"/>
                        </a:rPr>
                        <a:t>Trade</a:t>
                      </a:r>
                      <a:r>
                        <a:rPr lang="en-US" altLang="zh-TW" sz="800" b="0" i="0" u="none" strike="noStrike" baseline="0" dirty="0">
                          <a:solidFill>
                            <a:srgbClr val="000000"/>
                          </a:solidFill>
                          <a:effectLst/>
                          <a:latin typeface="DFKai-SB" panose="03000509000000000000" pitchFamily="65" charset="-120"/>
                          <a:ea typeface="DFKai-SB" panose="03000509000000000000" pitchFamily="65" charset="-120"/>
                        </a:rPr>
                        <a:t> Lane</a:t>
                      </a:r>
                      <a:endParaRPr lang="zh-TW" altLang="de-DE" sz="800" b="0" i="0" u="none" strike="noStrike" dirty="0">
                        <a:solidFill>
                          <a:srgbClr val="000000"/>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anose="03000509000000000000" pitchFamily="65" charset="-120"/>
                          <a:ea typeface="DFKai-SB" panose="03000509000000000000" pitchFamily="65" charset="-120"/>
                        </a:rPr>
                        <a:t>F.E. =&gt; </a:t>
                      </a:r>
                      <a:r>
                        <a:rPr lang="en-US" altLang="zh-TW" sz="900" b="1" i="0" u="none" strike="noStrike" dirty="0">
                          <a:solidFill>
                            <a:srgbClr val="FF0000"/>
                          </a:solidFill>
                          <a:effectLst/>
                          <a:latin typeface="DFKai-SB" panose="03000509000000000000" pitchFamily="65" charset="-120"/>
                          <a:ea typeface="DFKai-SB" panose="03000509000000000000" pitchFamily="65" charset="-120"/>
                        </a:rPr>
                        <a:t>PE</a:t>
                      </a:r>
                      <a:r>
                        <a:rPr lang="en-US" altLang="zh-TW" sz="900" b="1" i="0" u="none" strike="noStrike" baseline="0" dirty="0">
                          <a:solidFill>
                            <a:schemeClr val="tx1"/>
                          </a:solidFill>
                          <a:effectLst/>
                          <a:latin typeface="DFKai-SB" panose="03000509000000000000" pitchFamily="65" charset="-120"/>
                          <a:ea typeface="DFKai-SB" panose="03000509000000000000" pitchFamily="65" charset="-120"/>
                        </a:rPr>
                        <a:t> IMP.</a:t>
                      </a:r>
                    </a:p>
                    <a:p>
                      <a:pPr algn="ctr" rtl="0" fontAlgn="ctr"/>
                      <a:r>
                        <a:rPr lang="en-US" altLang="zh-TW" sz="900" b="0" i="0" u="none" strike="noStrike" baseline="0" dirty="0">
                          <a:solidFill>
                            <a:schemeClr val="tx1"/>
                          </a:solidFill>
                          <a:effectLst/>
                          <a:latin typeface="DFKai-SB" panose="03000509000000000000" pitchFamily="65" charset="-120"/>
                          <a:ea typeface="DFKai-SB" panose="03000509000000000000" pitchFamily="65" charset="-120"/>
                        </a:rPr>
                        <a:t>(G</a:t>
                      </a:r>
                      <a:r>
                        <a:rPr lang="de-DE" altLang="zh-TW" sz="900" b="0" i="0" u="none" strike="noStrike" baseline="0" dirty="0">
                          <a:solidFill>
                            <a:schemeClr val="tx1"/>
                          </a:solidFill>
                          <a:effectLst/>
                          <a:latin typeface="DFKai-SB" panose="03000509000000000000" pitchFamily="65" charset="-120"/>
                          <a:ea typeface="DFKai-SB" panose="03000509000000000000" pitchFamily="65" charset="-120"/>
                        </a:rPr>
                        <a:t> Tr</a:t>
                      </a:r>
                      <a:r>
                        <a:rPr lang="fr-FR" altLang="zh-TW" sz="900" b="0" i="0" u="none" strike="noStrike" baseline="0" dirty="0" err="1">
                          <a:solidFill>
                            <a:schemeClr val="tx1"/>
                          </a:solidFill>
                          <a:effectLst/>
                          <a:latin typeface="DFKai-SB" panose="03000509000000000000" pitchFamily="65" charset="-120"/>
                          <a:ea typeface="DFKai-SB" panose="03000509000000000000" pitchFamily="65" charset="-120"/>
                        </a:rPr>
                        <a:t>ade</a:t>
                      </a:r>
                      <a:r>
                        <a:rPr lang="fr-FR" altLang="zh-TW" sz="900" b="0" i="0" u="none" strike="noStrike" baseline="0" dirty="0">
                          <a:solidFill>
                            <a:schemeClr val="tx1"/>
                          </a:solidFill>
                          <a:effectLst/>
                          <a:latin typeface="DFKai-SB" panose="03000509000000000000" pitchFamily="65" charset="-120"/>
                          <a:ea typeface="DFKai-SB" panose="03000509000000000000" pitchFamily="65" charset="-120"/>
                        </a:rPr>
                        <a:t>)</a:t>
                      </a:r>
                      <a:endParaRPr lang="de-DE" altLang="zh-TW" sz="900" b="0" i="0" u="none" strike="noStrike" dirty="0">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anose="03000509000000000000"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anose="03000509000000000000" pitchFamily="65" charset="-120"/>
                        </a:rPr>
                        <a:t>9,185</a:t>
                      </a:r>
                      <a:endParaRPr lang="de-DE" sz="800" b="0" i="0" u="none" strike="noStrike" dirty="0">
                        <a:solidFill>
                          <a:schemeClr val="tx1"/>
                        </a:solidFill>
                        <a:effectLst/>
                        <a:latin typeface="+mn-lt"/>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anose="03000509000000000000" pitchFamily="65" charset="-120"/>
                        </a:rPr>
                        <a:t>10,622</a:t>
                      </a:r>
                      <a:endParaRPr lang="de-DE" sz="800" b="0" i="0" u="none" strike="noStrike" dirty="0">
                        <a:solidFill>
                          <a:schemeClr val="tx1"/>
                        </a:solidFill>
                        <a:effectLst/>
                        <a:latin typeface="+mn-lt"/>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anose="03000509000000000000" pitchFamily="65" charset="-120"/>
                        </a:rPr>
                        <a:t>116%</a:t>
                      </a:r>
                      <a:endParaRPr lang="de-DE" sz="800" b="0" i="0" u="none" strike="noStrike" dirty="0">
                        <a:solidFill>
                          <a:schemeClr val="tx1"/>
                        </a:solidFill>
                        <a:effectLst/>
                        <a:latin typeface="+mn-lt"/>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dirty="0">
                          <a:solidFill>
                            <a:schemeClr val="tx1"/>
                          </a:solidFill>
                          <a:effectLst/>
                          <a:latin typeface="+mn-lt"/>
                          <a:ea typeface="DFKai-SB" panose="03000509000000000000" pitchFamily="65" charset="-120"/>
                        </a:rPr>
                        <a:t>12,102</a:t>
                      </a:r>
                      <a:endParaRPr lang="de-DE" sz="800" b="0" i="0" u="none" strike="noStrike" dirty="0">
                        <a:solidFill>
                          <a:schemeClr val="tx1"/>
                        </a:solidFill>
                        <a:effectLst/>
                        <a:latin typeface="+mn-lt"/>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buFont typeface="+mj-lt"/>
                        <a:buAutoNum type="arabicPeriod"/>
                      </a:pPr>
                      <a:r>
                        <a:rPr lang="en-US" sz="800" b="1" dirty="0">
                          <a:solidFill>
                            <a:schemeClr val="tx2">
                              <a:lumMod val="60000"/>
                              <a:lumOff val="40000"/>
                            </a:schemeClr>
                          </a:solidFill>
                          <a:latin typeface="+mn-lt"/>
                        </a:rPr>
                        <a:t>2024 G trade achieved. Target 2025~2024 = +32%</a:t>
                      </a:r>
                    </a:p>
                    <a:p>
                      <a:pPr marL="228600" indent="-228600">
                        <a:buFont typeface="+mj-lt"/>
                        <a:buAutoNum type="arabicPeriod"/>
                      </a:pPr>
                      <a:r>
                        <a:rPr lang="en-US" sz="800" b="1" dirty="0">
                          <a:latin typeface="+mn-lt"/>
                        </a:rPr>
                        <a:t>2024 market +2%, EGL +5%</a:t>
                      </a:r>
                    </a:p>
                    <a:p>
                      <a:pPr marL="228600" indent="-228600">
                        <a:buFont typeface="+mj-lt"/>
                        <a:buAutoNum type="arabicPeriod"/>
                      </a:pPr>
                      <a:r>
                        <a:rPr lang="en-US" sz="800" b="1" dirty="0">
                          <a:latin typeface="+mn-lt"/>
                        </a:rPr>
                        <a:t>Action plan 2025: Increase MQC for Tender Accounts 2025</a:t>
                      </a:r>
                      <a:r>
                        <a:rPr lang="en-US" sz="800" dirty="0">
                          <a:latin typeface="+mn-lt"/>
                        </a:rPr>
                        <a:t>:</a:t>
                      </a:r>
                    </a:p>
                    <a:p>
                      <a:pPr marL="0" indent="0">
                        <a:buFont typeface="+mj-lt"/>
                        <a:buNone/>
                      </a:pPr>
                      <a:r>
                        <a:rPr lang="en-US" sz="800" dirty="0">
                          <a:latin typeface="+mn-lt"/>
                        </a:rPr>
                        <a:t>        </a:t>
                      </a:r>
                      <a:r>
                        <a:rPr lang="en-US" sz="800" dirty="0" err="1">
                          <a:latin typeface="+mn-lt"/>
                        </a:rPr>
                        <a:t>Jetour</a:t>
                      </a:r>
                      <a:r>
                        <a:rPr lang="en-US" sz="800" dirty="0">
                          <a:latin typeface="+mn-lt"/>
                        </a:rPr>
                        <a:t> / car: secure 3,200 TEU/year = 2024~2025=+ 60%</a:t>
                      </a:r>
                    </a:p>
                    <a:p>
                      <a:pPr marL="0" indent="0">
                        <a:buFont typeface="+mj-lt"/>
                        <a:buNone/>
                      </a:pPr>
                      <a:r>
                        <a:rPr lang="en-US" sz="800" dirty="0">
                          <a:latin typeface="+mn-lt"/>
                        </a:rPr>
                        <a:t>        </a:t>
                      </a:r>
                      <a:r>
                        <a:rPr lang="en-US" sz="800" dirty="0" err="1">
                          <a:latin typeface="+mn-lt"/>
                        </a:rPr>
                        <a:t>Intercorp</a:t>
                      </a:r>
                      <a:r>
                        <a:rPr lang="en-US" sz="800" dirty="0">
                          <a:latin typeface="+mn-lt"/>
                        </a:rPr>
                        <a:t> / retail = +25%, potential MQC 6,000 TEU/year (Apr25 ~ Mar26).</a:t>
                      </a:r>
                    </a:p>
                    <a:p>
                      <a:pPr marL="0" indent="0">
                        <a:buFont typeface="+mj-lt"/>
                        <a:buNone/>
                      </a:pPr>
                      <a:r>
                        <a:rPr lang="en-US" sz="800" dirty="0">
                          <a:latin typeface="+mn-lt"/>
                        </a:rPr>
                        <a:t>        Mabe / white goods = +25%, </a:t>
                      </a:r>
                      <a:r>
                        <a:rPr lang="es-MX" sz="800" dirty="0">
                          <a:latin typeface="+mn-lt"/>
                        </a:rPr>
                        <a:t>1600 TEU Mar 2025~Feb 2026.</a:t>
                      </a:r>
                    </a:p>
                    <a:p>
                      <a:pPr marL="0" marR="0" lvl="0" indent="0" defTabSz="914400" eaLnBrk="1" fontAlgn="auto" latinLnBrk="0" hangingPunct="1">
                        <a:lnSpc>
                          <a:spcPct val="100000"/>
                        </a:lnSpc>
                        <a:spcBef>
                          <a:spcPts val="0"/>
                        </a:spcBef>
                        <a:spcAft>
                          <a:spcPts val="0"/>
                        </a:spcAft>
                        <a:buClrTx/>
                        <a:buSzTx/>
                        <a:buFont typeface="+mj-lt"/>
                        <a:buNone/>
                        <a:tabLst/>
                        <a:defRPr/>
                      </a:pPr>
                      <a:r>
                        <a:rPr lang="en-US" sz="800" dirty="0">
                          <a:latin typeface="+mn-lt"/>
                        </a:rPr>
                        <a:t>        Ripley = +10%, </a:t>
                      </a:r>
                      <a:r>
                        <a:rPr lang="es-PE" sz="800" dirty="0">
                          <a:latin typeface="+mn-lt"/>
                        </a:rPr>
                        <a:t>1900TEU in 2024 </a:t>
                      </a:r>
                      <a:r>
                        <a:rPr lang="es-PE" sz="800" dirty="0" err="1">
                          <a:latin typeface="+mn-lt"/>
                        </a:rPr>
                        <a:t>with</a:t>
                      </a:r>
                      <a:r>
                        <a:rPr lang="es-PE" sz="800" dirty="0">
                          <a:latin typeface="+mn-lt"/>
                        </a:rPr>
                        <a:t> EGL </a:t>
                      </a:r>
                      <a:r>
                        <a:rPr lang="en-US" sz="800" dirty="0">
                          <a:latin typeface="+mn-lt"/>
                        </a:rPr>
                        <a:t>(Apr25 ~ Mar26).</a:t>
                      </a:r>
                    </a:p>
                    <a:p>
                      <a:pPr marL="228600" indent="-228600">
                        <a:buFont typeface="+mj-lt"/>
                        <a:buAutoNum type="arabicPeriod"/>
                      </a:pPr>
                      <a:r>
                        <a:rPr lang="en-US" sz="800" b="1" dirty="0">
                          <a:solidFill>
                            <a:schemeClr val="tx1"/>
                          </a:solidFill>
                          <a:latin typeface="+mn-lt"/>
                          <a:ea typeface="+mn-ea"/>
                          <a:cs typeface="+mn-cs"/>
                        </a:rPr>
                        <a:t>Target A/C: </a:t>
                      </a:r>
                      <a:r>
                        <a:rPr lang="en-US" sz="800" b="0" dirty="0">
                          <a:solidFill>
                            <a:schemeClr val="tx1"/>
                          </a:solidFill>
                          <a:latin typeface="+mn-lt"/>
                          <a:ea typeface="+mn-ea"/>
                          <a:cs typeface="+mn-cs"/>
                        </a:rPr>
                        <a:t>tires, construction materials, electrical products and appliances = +10%</a:t>
                      </a:r>
                    </a:p>
                    <a:p>
                      <a:pPr marL="228600" indent="-228600">
                        <a:buFont typeface="+mj-lt"/>
                        <a:buAutoNum type="arabicPeriod"/>
                      </a:pPr>
                      <a:r>
                        <a:rPr lang="en-US" sz="800" b="1" dirty="0">
                          <a:solidFill>
                            <a:schemeClr val="tx1"/>
                          </a:solidFill>
                          <a:latin typeface="+mn-lt"/>
                          <a:ea typeface="+mn-ea"/>
                          <a:cs typeface="+mn-cs"/>
                        </a:rPr>
                        <a:t>AMP increase +15% </a:t>
                      </a:r>
                      <a:r>
                        <a:rPr lang="en-US" sz="800" b="0" dirty="0">
                          <a:solidFill>
                            <a:schemeClr val="tx1"/>
                          </a:solidFill>
                          <a:latin typeface="+mn-lt"/>
                          <a:ea typeface="+mn-ea"/>
                          <a:cs typeface="+mn-cs"/>
                        </a:rPr>
                        <a:t>from 76 to 85 Accounts by the end of 2025.</a:t>
                      </a:r>
                    </a:p>
                    <a:p>
                      <a:pPr marL="228600" indent="-228600">
                        <a:buFont typeface="+mj-lt"/>
                        <a:buAutoNum type="arabicPeriod"/>
                      </a:pPr>
                      <a:r>
                        <a:rPr lang="en-US" sz="800" b="1" dirty="0">
                          <a:solidFill>
                            <a:schemeClr val="tx1"/>
                          </a:solidFill>
                          <a:latin typeface="+mn-lt"/>
                          <a:ea typeface="+mn-ea"/>
                          <a:cs typeface="+mn-cs"/>
                        </a:rPr>
                        <a:t>Develop </a:t>
                      </a:r>
                      <a:r>
                        <a:rPr lang="en-US" sz="800" b="1" dirty="0" err="1">
                          <a:solidFill>
                            <a:schemeClr val="tx1"/>
                          </a:solidFill>
                          <a:latin typeface="+mn-lt"/>
                          <a:ea typeface="+mn-ea"/>
                          <a:cs typeface="+mn-cs"/>
                        </a:rPr>
                        <a:t>Chancay</a:t>
                      </a:r>
                      <a:r>
                        <a:rPr lang="en-US" sz="800" b="1" dirty="0">
                          <a:solidFill>
                            <a:schemeClr val="tx1"/>
                          </a:solidFill>
                          <a:latin typeface="+mn-lt"/>
                          <a:ea typeface="+mn-ea"/>
                          <a:cs typeface="+mn-cs"/>
                        </a:rPr>
                        <a:t> WSA3</a:t>
                      </a:r>
                      <a:r>
                        <a:rPr lang="en-US" sz="800" dirty="0">
                          <a:latin typeface="+mn-lt"/>
                        </a:rPr>
                        <a:t>; some Accounts are testing with spot shipments (Ripley).</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069045">
                <a:tc vMerge="1">
                  <a:txBody>
                    <a:bodyPr/>
                    <a:lstStyle/>
                    <a:p>
                      <a:endParaRPr lang="de-DE"/>
                    </a:p>
                  </a:txBody>
                  <a:tcPr/>
                </a:tc>
                <a:tc>
                  <a:txBody>
                    <a:bodyPr/>
                    <a:lstStyle/>
                    <a:p>
                      <a:pPr algn="ctr" rtl="0" fontAlgn="ctr"/>
                      <a:r>
                        <a:rPr lang="en-US" altLang="zh-TW" sz="900" b="1" i="0" u="none" strike="noStrike" dirty="0">
                          <a:solidFill>
                            <a:srgbClr val="FF0000"/>
                          </a:solidFill>
                          <a:effectLst/>
                          <a:latin typeface="DFKai-SB" panose="03000509000000000000" pitchFamily="65" charset="-120"/>
                          <a:ea typeface="DFKai-SB" panose="03000509000000000000" pitchFamily="65" charset="-120"/>
                        </a:rPr>
                        <a:t>PE</a:t>
                      </a:r>
                      <a:r>
                        <a:rPr lang="en-US" altLang="zh-TW" sz="900" b="1" i="0" u="none" strike="noStrike" dirty="0">
                          <a:solidFill>
                            <a:schemeClr val="tx1"/>
                          </a:solidFill>
                          <a:effectLst/>
                          <a:latin typeface="DFKai-SB" panose="03000509000000000000" pitchFamily="65" charset="-120"/>
                          <a:ea typeface="DFKai-SB" panose="03000509000000000000" pitchFamily="65" charset="-120"/>
                        </a:rPr>
                        <a:t> EXP.</a:t>
                      </a:r>
                      <a:r>
                        <a:rPr lang="fr-FR" altLang="zh-TW" sz="900" b="1" i="0" u="none" strike="noStrike" baseline="0" dirty="0">
                          <a:solidFill>
                            <a:schemeClr val="tx1"/>
                          </a:solidFill>
                          <a:effectLst/>
                          <a:latin typeface="DFKai-SB" panose="03000509000000000000" pitchFamily="65" charset="-120"/>
                          <a:ea typeface="DFKai-SB" panose="03000509000000000000" pitchFamily="65" charset="-120"/>
                        </a:rPr>
                        <a:t> =&gt;</a:t>
                      </a:r>
                      <a:r>
                        <a:rPr lang="fr-FR" altLang="zh-TW" sz="900" b="1" i="0" u="none" strike="noStrike" dirty="0">
                          <a:solidFill>
                            <a:schemeClr val="tx1"/>
                          </a:solidFill>
                          <a:effectLst/>
                          <a:latin typeface="DFKai-SB" panose="03000509000000000000" pitchFamily="65" charset="-120"/>
                          <a:ea typeface="DFKai-SB" panose="03000509000000000000" pitchFamily="65" charset="-120"/>
                        </a:rPr>
                        <a:t> F.E.</a:t>
                      </a:r>
                    </a:p>
                    <a:p>
                      <a:pPr algn="ctr" rtl="0"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(Y</a:t>
                      </a:r>
                      <a:r>
                        <a:rPr lang="de-DE" altLang="zh-TW" sz="900" b="0" i="0" u="none" strike="noStrike" baseline="0" dirty="0">
                          <a:solidFill>
                            <a:schemeClr val="tx1"/>
                          </a:solidFill>
                          <a:effectLst/>
                          <a:latin typeface="DFKai-SB" panose="03000509000000000000" pitchFamily="65" charset="-120"/>
                          <a:ea typeface="DFKai-SB" panose="03000509000000000000" pitchFamily="65" charset="-120"/>
                        </a:rPr>
                        <a:t> Tr</a:t>
                      </a:r>
                      <a:r>
                        <a:rPr lang="fr-FR" altLang="zh-TW" sz="900" b="0" i="0" u="none" strike="noStrike" baseline="0" dirty="0" err="1">
                          <a:solidFill>
                            <a:schemeClr val="tx1"/>
                          </a:solidFill>
                          <a:effectLst/>
                          <a:latin typeface="DFKai-SB" panose="03000509000000000000" pitchFamily="65" charset="-120"/>
                          <a:ea typeface="DFKai-SB" panose="03000509000000000000" pitchFamily="65" charset="-120"/>
                        </a:rPr>
                        <a:t>ade</a:t>
                      </a:r>
                      <a:r>
                        <a:rPr lang="fr-FR" altLang="zh-TW" sz="900" b="0" i="0" u="none" strike="noStrike" baseline="0" dirty="0">
                          <a:solidFill>
                            <a:schemeClr val="tx1"/>
                          </a:solidFill>
                          <a:effectLst/>
                          <a:latin typeface="DFKai-SB" panose="03000509000000000000" pitchFamily="65" charset="-120"/>
                          <a:ea typeface="DFKai-SB" panose="03000509000000000000" pitchFamily="65" charset="-120"/>
                        </a:rPr>
                        <a:t>)</a:t>
                      </a:r>
                      <a:endParaRPr lang="de-DE" altLang="zh-TW" sz="900" b="0" i="0" u="none" strike="noStrike" dirty="0">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anose="03000509000000000000"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anose="03000509000000000000" pitchFamily="65" charset="-120"/>
                        </a:rPr>
                        <a:t>27,189</a:t>
                      </a:r>
                      <a:endParaRPr lang="de-DE" sz="800" b="0" i="0" u="none" strike="noStrike" dirty="0">
                        <a:solidFill>
                          <a:schemeClr val="tx1"/>
                        </a:solidFill>
                        <a:effectLst/>
                        <a:latin typeface="+mn-lt"/>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anose="03000509000000000000" pitchFamily="65" charset="-120"/>
                        </a:rPr>
                        <a:t>34,628</a:t>
                      </a:r>
                      <a:endParaRPr lang="de-DE" sz="800" b="0" i="0" u="none" strike="noStrike" dirty="0">
                        <a:solidFill>
                          <a:schemeClr val="tx1"/>
                        </a:solidFill>
                        <a:effectLst/>
                        <a:latin typeface="+mn-lt"/>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anose="03000509000000000000" pitchFamily="65" charset="-120"/>
                        </a:rPr>
                        <a:t>127%</a:t>
                      </a:r>
                      <a:endParaRPr lang="de-DE" sz="800" b="0" i="0" u="none" strike="noStrike" dirty="0">
                        <a:solidFill>
                          <a:schemeClr val="tx1"/>
                        </a:solidFill>
                        <a:effectLst/>
                        <a:latin typeface="+mn-lt"/>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a:solidFill>
                            <a:schemeClr val="tx1"/>
                          </a:solidFill>
                          <a:effectLst/>
                          <a:latin typeface="+mn-lt"/>
                          <a:ea typeface="DFKai-SB" panose="03000509000000000000" pitchFamily="65" charset="-120"/>
                        </a:rPr>
                        <a:t>39,009</a:t>
                      </a:r>
                      <a:endParaRPr lang="de-DE" sz="800" b="0" i="0" u="none" strike="noStrike" dirty="0">
                        <a:solidFill>
                          <a:schemeClr val="tx1"/>
                        </a:solidFill>
                        <a:effectLst/>
                        <a:latin typeface="+mn-lt"/>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buFont typeface="+mj-lt"/>
                        <a:buAutoNum type="arabicPeriod"/>
                      </a:pPr>
                      <a:r>
                        <a:rPr lang="en-US" sz="800" b="1" dirty="0">
                          <a:solidFill>
                            <a:schemeClr val="tx2">
                              <a:lumMod val="60000"/>
                              <a:lumOff val="40000"/>
                            </a:schemeClr>
                          </a:solidFill>
                          <a:latin typeface="+mn-lt"/>
                          <a:ea typeface="+mn-ea"/>
                          <a:cs typeface="+mn-cs"/>
                        </a:rPr>
                        <a:t>2024 Y trade achieved. Target 2025~2024 = +42%</a:t>
                      </a:r>
                    </a:p>
                    <a:p>
                      <a:pPr marL="228600" indent="-228600">
                        <a:buAutoNum type="arabicPeriod"/>
                      </a:pPr>
                      <a:r>
                        <a:rPr lang="en-US" sz="800" b="1" dirty="0">
                          <a:solidFill>
                            <a:schemeClr val="tx1"/>
                          </a:solidFill>
                          <a:latin typeface="+mn-lt"/>
                          <a:ea typeface="+mn-ea"/>
                          <a:cs typeface="+mn-cs"/>
                        </a:rPr>
                        <a:t>2024 market +37%, EGL +45%</a:t>
                      </a:r>
                    </a:p>
                    <a:p>
                      <a:pPr marL="228600" indent="-228600">
                        <a:buAutoNum type="arabicPeriod"/>
                      </a:pPr>
                      <a:r>
                        <a:rPr lang="en-US" sz="800" b="1" dirty="0">
                          <a:solidFill>
                            <a:schemeClr val="tx1"/>
                          </a:solidFill>
                          <a:latin typeface="+mn-lt"/>
                          <a:ea typeface="+mn-ea"/>
                          <a:cs typeface="+mn-cs"/>
                        </a:rPr>
                        <a:t>Fishmeal target 2025: </a:t>
                      </a:r>
                      <a:r>
                        <a:rPr lang="en-US" sz="800" dirty="0">
                          <a:solidFill>
                            <a:schemeClr val="tx1"/>
                          </a:solidFill>
                          <a:latin typeface="+mn-lt"/>
                          <a:ea typeface="+mn-ea"/>
                          <a:cs typeface="+mn-cs"/>
                        </a:rPr>
                        <a:t>20,000 TEU/year = +8% than 2024.</a:t>
                      </a:r>
                    </a:p>
                    <a:p>
                      <a:pPr marL="0" marR="0" lvl="0" indent="0" defTabSz="914400" eaLnBrk="1" fontAlgn="auto" latinLnBrk="0" hangingPunct="1">
                        <a:lnSpc>
                          <a:spcPct val="100000"/>
                        </a:lnSpc>
                        <a:spcBef>
                          <a:spcPts val="0"/>
                        </a:spcBef>
                        <a:spcAft>
                          <a:spcPts val="0"/>
                        </a:spcAft>
                        <a:buClrTx/>
                        <a:buSzTx/>
                        <a:buFont typeface="+mj-lt"/>
                        <a:buNone/>
                        <a:tabLst/>
                        <a:defRPr/>
                      </a:pPr>
                      <a:r>
                        <a:rPr lang="en-US" sz="800" dirty="0">
                          <a:solidFill>
                            <a:schemeClr val="tx1"/>
                          </a:solidFill>
                          <a:latin typeface="+mn-lt"/>
                          <a:ea typeface="+mn-ea"/>
                          <a:cs typeface="+mn-cs"/>
                        </a:rPr>
                        <a:t>        Fishmeal market share 2023:16% 2024: 24%, 2025: 25-26%</a:t>
                      </a:r>
                    </a:p>
                    <a:p>
                      <a:pPr marL="0" marR="0" lvl="0" indent="0" defTabSz="914400" eaLnBrk="1" fontAlgn="auto" latinLnBrk="0" hangingPunct="1">
                        <a:lnSpc>
                          <a:spcPct val="100000"/>
                        </a:lnSpc>
                        <a:spcBef>
                          <a:spcPts val="0"/>
                        </a:spcBef>
                        <a:spcAft>
                          <a:spcPts val="0"/>
                        </a:spcAft>
                        <a:buClrTx/>
                        <a:buSzTx/>
                        <a:buFont typeface="+mj-lt"/>
                        <a:buNone/>
                        <a:tabLst/>
                        <a:defRPr/>
                      </a:pPr>
                      <a:r>
                        <a:rPr lang="en-US" sz="800" dirty="0">
                          <a:solidFill>
                            <a:schemeClr val="tx1"/>
                          </a:solidFill>
                          <a:latin typeface="+mn-lt"/>
                          <a:ea typeface="+mn-ea"/>
                          <a:cs typeface="+mn-cs"/>
                        </a:rPr>
                        <a:t>        New customer </a:t>
                      </a:r>
                      <a:r>
                        <a:rPr lang="en-US" sz="800" dirty="0" err="1">
                          <a:solidFill>
                            <a:schemeClr val="tx1"/>
                          </a:solidFill>
                          <a:latin typeface="+mn-lt"/>
                          <a:ea typeface="+mn-ea"/>
                          <a:cs typeface="+mn-cs"/>
                        </a:rPr>
                        <a:t>Hayduk</a:t>
                      </a:r>
                      <a:r>
                        <a:rPr lang="en-US" sz="800" dirty="0">
                          <a:solidFill>
                            <a:schemeClr val="tx1"/>
                          </a:solidFill>
                          <a:latin typeface="+mn-lt"/>
                          <a:ea typeface="+mn-ea"/>
                          <a:cs typeface="+mn-cs"/>
                        </a:rPr>
                        <a:t> with target 2,000 </a:t>
                      </a:r>
                      <a:r>
                        <a:rPr lang="en-US" sz="800" dirty="0" err="1">
                          <a:solidFill>
                            <a:schemeClr val="tx1"/>
                          </a:solidFill>
                          <a:latin typeface="+mn-lt"/>
                          <a:ea typeface="+mn-ea"/>
                          <a:cs typeface="+mn-cs"/>
                        </a:rPr>
                        <a:t>teu</a:t>
                      </a:r>
                      <a:r>
                        <a:rPr lang="en-US" sz="800" dirty="0">
                          <a:solidFill>
                            <a:schemeClr val="tx1"/>
                          </a:solidFill>
                          <a:latin typeface="+mn-lt"/>
                          <a:ea typeface="+mn-ea"/>
                          <a:cs typeface="+mn-cs"/>
                        </a:rPr>
                        <a:t>/year, maintain 40´s for peak season, increase DG space </a:t>
                      </a:r>
                      <a:br>
                        <a:rPr lang="en-US" sz="800" dirty="0">
                          <a:solidFill>
                            <a:schemeClr val="tx1"/>
                          </a:solidFill>
                          <a:latin typeface="+mn-lt"/>
                          <a:ea typeface="+mn-ea"/>
                          <a:cs typeface="+mn-cs"/>
                        </a:rPr>
                      </a:br>
                      <a:r>
                        <a:rPr lang="en-US" sz="800" dirty="0">
                          <a:solidFill>
                            <a:schemeClr val="tx1"/>
                          </a:solidFill>
                          <a:latin typeface="+mn-lt"/>
                          <a:ea typeface="+mn-ea"/>
                          <a:cs typeface="+mn-cs"/>
                        </a:rPr>
                        <a:t>        during peak, reduce empty reposition to avoid roll overs.</a:t>
                      </a:r>
                    </a:p>
                    <a:p>
                      <a:pPr marL="0" marR="0" lvl="0" indent="0" defTabSz="914400" eaLnBrk="1" fontAlgn="auto" latinLnBrk="0" hangingPunct="1">
                        <a:lnSpc>
                          <a:spcPct val="100000"/>
                        </a:lnSpc>
                        <a:spcBef>
                          <a:spcPts val="0"/>
                        </a:spcBef>
                        <a:spcAft>
                          <a:spcPts val="0"/>
                        </a:spcAft>
                        <a:buClrTx/>
                        <a:buSzTx/>
                        <a:buFont typeface="+mj-lt"/>
                        <a:buNone/>
                        <a:tabLst/>
                        <a:defRPr/>
                      </a:pPr>
                      <a:r>
                        <a:rPr lang="en-US" sz="800" b="1" dirty="0">
                          <a:solidFill>
                            <a:schemeClr val="tx1"/>
                          </a:solidFill>
                          <a:latin typeface="+mn-lt"/>
                          <a:ea typeface="+mn-ea"/>
                          <a:cs typeface="+mn-cs"/>
                        </a:rPr>
                        <a:t>        Mineral: promote import full 20' </a:t>
                      </a:r>
                      <a:r>
                        <a:rPr lang="en-US" sz="800" dirty="0">
                          <a:solidFill>
                            <a:schemeClr val="tx1"/>
                          </a:solidFill>
                          <a:latin typeface="+mn-lt"/>
                          <a:ea typeface="+mn-ea"/>
                          <a:cs typeface="+mn-cs"/>
                        </a:rPr>
                        <a:t>especially during the slack season when no fishmeal (Apr-Jun / Oct-Nov) </a:t>
                      </a:r>
                      <a:br>
                        <a:rPr lang="en-US" sz="800" dirty="0">
                          <a:solidFill>
                            <a:schemeClr val="tx1"/>
                          </a:solidFill>
                          <a:latin typeface="+mn-lt"/>
                          <a:ea typeface="+mn-ea"/>
                          <a:cs typeface="+mn-cs"/>
                        </a:rPr>
                      </a:br>
                      <a:r>
                        <a:rPr lang="en-US" sz="800" dirty="0">
                          <a:solidFill>
                            <a:schemeClr val="tx1"/>
                          </a:solidFill>
                          <a:latin typeface="+mn-lt"/>
                          <a:ea typeface="+mn-ea"/>
                          <a:cs typeface="+mn-cs"/>
                        </a:rPr>
                        <a:t>        to promote more mineral shipments from TOP A/C: Chinalco, Trafigura, </a:t>
                      </a:r>
                      <a:r>
                        <a:rPr lang="en-US" sz="800" dirty="0" err="1">
                          <a:solidFill>
                            <a:schemeClr val="tx1"/>
                          </a:solidFill>
                          <a:latin typeface="+mn-lt"/>
                          <a:ea typeface="+mn-ea"/>
                          <a:cs typeface="+mn-cs"/>
                        </a:rPr>
                        <a:t>Metco</a:t>
                      </a:r>
                      <a:r>
                        <a:rPr lang="en-US" sz="800" dirty="0">
                          <a:solidFill>
                            <a:schemeClr val="tx1"/>
                          </a:solidFill>
                          <a:latin typeface="+mn-lt"/>
                          <a:ea typeface="+mn-ea"/>
                          <a:cs typeface="+mn-cs"/>
                        </a:rPr>
                        <a:t>, IXM.</a:t>
                      </a:r>
                    </a:p>
                    <a:p>
                      <a:pPr marL="0" marR="0" lvl="0" indent="0" defTabSz="914400" eaLnBrk="1" fontAlgn="auto" latinLnBrk="0" hangingPunct="1">
                        <a:lnSpc>
                          <a:spcPct val="100000"/>
                        </a:lnSpc>
                        <a:spcBef>
                          <a:spcPts val="0"/>
                        </a:spcBef>
                        <a:spcAft>
                          <a:spcPts val="0"/>
                        </a:spcAft>
                        <a:buClrTx/>
                        <a:buSzTx/>
                        <a:buFont typeface="+mj-lt"/>
                        <a:buNone/>
                        <a:tabLst/>
                        <a:defRPr/>
                      </a:pPr>
                      <a:r>
                        <a:rPr lang="en-US" sz="800" b="1" dirty="0">
                          <a:solidFill>
                            <a:schemeClr val="tx1"/>
                          </a:solidFill>
                          <a:latin typeface="+mn-lt"/>
                          <a:ea typeface="+mn-ea"/>
                          <a:cs typeface="+mn-cs"/>
                        </a:rPr>
                        <a:t>        Reefer: promote NOR, </a:t>
                      </a:r>
                      <a:r>
                        <a:rPr lang="en-US" sz="800" dirty="0">
                          <a:solidFill>
                            <a:schemeClr val="tx1"/>
                          </a:solidFill>
                          <a:latin typeface="+mn-lt"/>
                          <a:ea typeface="+mn-ea"/>
                          <a:cs typeface="+mn-cs"/>
                        </a:rPr>
                        <a:t>Request 300 CA+ Units (avocado shipments).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25780" y="0"/>
            <a:ext cx="9110128"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(PE)</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31</a:t>
            </a:fld>
            <a:endParaRPr lang="en-US" sz="1200" dirty="0">
              <a:solidFill>
                <a:prstClr val="black"/>
              </a:solidFill>
              <a:latin typeface="Calibri"/>
            </a:endParaRPr>
          </a:p>
        </p:txBody>
      </p:sp>
    </p:spTree>
    <p:extLst>
      <p:ext uri="{BB962C8B-B14F-4D97-AF65-F5344CB8AC3E}">
        <p14:creationId xmlns:p14="http://schemas.microsoft.com/office/powerpoint/2010/main" val="188960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11957166"/>
              </p:ext>
            </p:extLst>
          </p:nvPr>
        </p:nvGraphicFramePr>
        <p:xfrm>
          <a:off x="0" y="555830"/>
          <a:ext cx="9143999" cy="4465970"/>
        </p:xfrm>
        <a:graphic>
          <a:graphicData uri="http://schemas.openxmlformats.org/drawingml/2006/table">
            <a:tbl>
              <a:tblPr/>
              <a:tblGrid>
                <a:gridCol w="519141">
                  <a:extLst>
                    <a:ext uri="{9D8B030D-6E8A-4147-A177-3AD203B41FA5}">
                      <a16:colId xmlns:a16="http://schemas.microsoft.com/office/drawing/2014/main" val="20000"/>
                    </a:ext>
                  </a:extLst>
                </a:gridCol>
                <a:gridCol w="668483">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64807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3952754038"/>
                    </a:ext>
                  </a:extLst>
                </a:gridCol>
                <a:gridCol w="4788023">
                  <a:extLst>
                    <a:ext uri="{9D8B030D-6E8A-4147-A177-3AD203B41FA5}">
                      <a16:colId xmlns:a16="http://schemas.microsoft.com/office/drawing/2014/main" val="20005"/>
                    </a:ext>
                  </a:extLst>
                </a:gridCol>
              </a:tblGrid>
              <a:tr h="488730">
                <a:tc rowSpan="2">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900" b="0" i="0" u="none" strike="noStrike" dirty="0">
                          <a:solidFill>
                            <a:srgbClr val="000000"/>
                          </a:solidFill>
                          <a:effectLst/>
                          <a:latin typeface="DFKai-SB" panose="03000509000000000000" pitchFamily="65" charset="-120"/>
                          <a:ea typeface="DFKai-SB" panose="03000509000000000000" pitchFamily="65" charset="-120"/>
                          <a:cs typeface="+mn-cs"/>
                        </a:rPr>
                        <a:t>Subject </a:t>
                      </a:r>
                      <a:endParaRPr lang="zh-TW" altLang="de-DE" sz="900" b="0" i="0" u="none" strike="noStrike" dirty="0">
                        <a:solidFill>
                          <a:srgbClr val="000000"/>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900" b="0" i="0" u="none" strike="noStrike" dirty="0">
                          <a:solidFill>
                            <a:srgbClr val="000000"/>
                          </a:solidFill>
                          <a:effectLst/>
                          <a:latin typeface="DFKai-SB" panose="03000509000000000000" pitchFamily="65" charset="-120"/>
                          <a:ea typeface="DFKai-SB" panose="03000509000000000000" pitchFamily="65" charset="-120"/>
                          <a:cs typeface="+mn-cs"/>
                        </a:rPr>
                        <a:t>Segments</a:t>
                      </a:r>
                      <a:endParaRPr lang="zh-TW" altLang="de-DE" sz="900" b="0" i="0" u="none" strike="noStrike" dirty="0">
                        <a:solidFill>
                          <a:srgbClr val="000000"/>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900" b="0" i="0" u="none" strike="noStrike" dirty="0">
                          <a:solidFill>
                            <a:srgbClr val="000000"/>
                          </a:solidFill>
                          <a:effectLst/>
                          <a:latin typeface="DFKai-SB" panose="03000509000000000000" pitchFamily="65" charset="-120"/>
                          <a:ea typeface="DFKai-SB" panose="03000509000000000000" pitchFamily="65" charset="-120"/>
                          <a:cs typeface="+mn-cs"/>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dirty="0">
                          <a:solidFill>
                            <a:srgbClr val="000000"/>
                          </a:solidFill>
                          <a:effectLst/>
                          <a:latin typeface="DFKai-SB" panose="03000509000000000000" pitchFamily="65" charset="-120"/>
                          <a:ea typeface="DFKai-SB" panose="03000509000000000000" pitchFamily="65" charset="-120"/>
                          <a:cs typeface="+mn-cs"/>
                        </a:rPr>
                        <a:t>202</a:t>
                      </a:r>
                      <a:r>
                        <a:rPr lang="en-US" altLang="zh-TW" sz="800" b="0" i="0" u="none" strike="noStrike" dirty="0">
                          <a:solidFill>
                            <a:srgbClr val="000000"/>
                          </a:solidFill>
                          <a:effectLst/>
                          <a:latin typeface="DFKai-SB" panose="03000509000000000000" pitchFamily="65" charset="-120"/>
                          <a:ea typeface="DFKai-SB" panose="03000509000000000000" pitchFamily="65" charset="-120"/>
                          <a:cs typeface="+mn-cs"/>
                        </a:rPr>
                        <a:t>4</a:t>
                      </a:r>
                      <a:r>
                        <a:rPr lang="de-DE" altLang="zh-TW" sz="800" b="0" i="0" u="none" strike="noStrike" dirty="0">
                          <a:solidFill>
                            <a:srgbClr val="000000"/>
                          </a:solidFill>
                          <a:effectLst/>
                          <a:latin typeface="DFKai-SB" panose="03000509000000000000" pitchFamily="65" charset="-120"/>
                          <a:ea typeface="DFKai-SB" panose="03000509000000000000" pitchFamily="65" charset="-120"/>
                          <a:cs typeface="+mn-cs"/>
                        </a:rPr>
                        <a:t> Target</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dirty="0">
                          <a:solidFill>
                            <a:srgbClr val="000000"/>
                          </a:solidFill>
                          <a:effectLst/>
                          <a:latin typeface="DFKai-SB" panose="03000509000000000000" pitchFamily="65" charset="-120"/>
                          <a:ea typeface="DFKai-SB" panose="03000509000000000000" pitchFamily="65" charset="-120"/>
                          <a:cs typeface="+mn-cs"/>
                        </a:rPr>
                        <a:t>TTL Loading(TEU)</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dirty="0">
                          <a:solidFill>
                            <a:srgbClr val="000000"/>
                          </a:solidFill>
                          <a:effectLst/>
                          <a:latin typeface="DFKai-SB" panose="03000509000000000000" pitchFamily="65" charset="-120"/>
                          <a:ea typeface="DFKai-SB" panose="03000509000000000000" pitchFamily="65" charset="-120"/>
                          <a:cs typeface="+mn-cs"/>
                        </a:rPr>
                        <a:t>2024 JAN~DEC</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dirty="0">
                          <a:solidFill>
                            <a:srgbClr val="000000"/>
                          </a:solidFill>
                          <a:effectLst/>
                          <a:latin typeface="DFKai-SB" panose="03000509000000000000" pitchFamily="65" charset="-120"/>
                          <a:ea typeface="DFKai-SB" panose="03000509000000000000" pitchFamily="65" charset="-120"/>
                          <a:cs typeface="+mn-cs"/>
                        </a:rPr>
                        <a:t>TTL Loading(TEU)</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800" b="0" i="0" u="none" strike="noStrike" dirty="0">
                          <a:solidFill>
                            <a:srgbClr val="000000"/>
                          </a:solidFill>
                          <a:effectLst/>
                          <a:latin typeface="DFKai-SB" panose="03000509000000000000" pitchFamily="65" charset="-120"/>
                          <a:ea typeface="DFKai-SB" panose="03000509000000000000" pitchFamily="65" charset="-120"/>
                          <a:cs typeface="+mn-cs"/>
                        </a:rPr>
                        <a:t>Achievement</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dirty="0">
                          <a:solidFill>
                            <a:srgbClr val="000000"/>
                          </a:solidFill>
                          <a:effectLst/>
                          <a:latin typeface="DFKai-SB" panose="03000509000000000000" pitchFamily="65" charset="-120"/>
                          <a:ea typeface="DFKai-SB" panose="03000509000000000000" pitchFamily="65" charset="-120"/>
                          <a:cs typeface="+mn-cs"/>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dirty="0">
                          <a:solidFill>
                            <a:srgbClr val="000000"/>
                          </a:solidFill>
                          <a:effectLst/>
                          <a:latin typeface="DFKai-SB" panose="03000509000000000000" pitchFamily="65" charset="-120"/>
                          <a:ea typeface="DFKai-SB" panose="03000509000000000000" pitchFamily="65" charset="-120"/>
                          <a:cs typeface="+mn-cs"/>
                        </a:rPr>
                        <a:t>2025 JAN~DEC</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dirty="0">
                          <a:solidFill>
                            <a:srgbClr val="000000"/>
                          </a:solidFill>
                          <a:effectLst/>
                          <a:latin typeface="DFKai-SB" panose="03000509000000000000" pitchFamily="65" charset="-120"/>
                          <a:ea typeface="DFKai-SB" panose="03000509000000000000" pitchFamily="65" charset="-120"/>
                          <a:cs typeface="+mn-cs"/>
                        </a:rPr>
                        <a:t>TTL Loading (TEU)</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1000" b="0" i="0" u="none" strike="noStrike" dirty="0">
                          <a:solidFill>
                            <a:srgbClr val="000000"/>
                          </a:solidFill>
                          <a:effectLst/>
                          <a:latin typeface="DFKai-SB" panose="03000509000000000000" pitchFamily="65" charset="-120"/>
                          <a:ea typeface="DFKai-SB" panose="03000509000000000000" pitchFamily="65" charset="-120"/>
                          <a:cs typeface="+mn-cs"/>
                        </a:rPr>
                        <a:t>Market Review </a:t>
                      </a:r>
                      <a:r>
                        <a:rPr lang="en-US" altLang="zh-TW" sz="1000" b="0" i="0" u="none" strike="noStrike" dirty="0">
                          <a:solidFill>
                            <a:srgbClr val="000000"/>
                          </a:solidFill>
                          <a:effectLst/>
                          <a:latin typeface="DFKai-SB" panose="03000509000000000000" pitchFamily="65" charset="-120"/>
                          <a:ea typeface="DFKai-SB" panose="03000509000000000000" pitchFamily="65" charset="-120"/>
                          <a:cs typeface="+mn-cs"/>
                        </a:rPr>
                        <a:t>&amp;</a:t>
                      </a:r>
                      <a:r>
                        <a:rPr lang="de-DE" sz="1000" b="0" i="0" u="none" strike="noStrike" dirty="0">
                          <a:solidFill>
                            <a:srgbClr val="000000"/>
                          </a:solidFill>
                          <a:effectLst/>
                          <a:latin typeface="DFKai-SB" panose="03000509000000000000" pitchFamily="65" charset="-120"/>
                          <a:ea typeface="DFKai-SB" panose="03000509000000000000" pitchFamily="65" charset="-120"/>
                          <a:cs typeface="+mn-cs"/>
                        </a:rPr>
                        <a:t> Action Plan</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1000" b="0" i="0" u="none" strike="noStrike" dirty="0">
                          <a:solidFill>
                            <a:srgbClr val="000000"/>
                          </a:solidFill>
                          <a:effectLst/>
                          <a:latin typeface="DFKai-SB" panose="03000509000000000000" pitchFamily="65" charset="-120"/>
                          <a:ea typeface="DFKai-SB" panose="03000509000000000000" pitchFamily="65" charset="-120"/>
                          <a:cs typeface="+mn-cs"/>
                        </a:rPr>
                        <a:t>(How to achieve 2025 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4252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900" b="0" i="0" u="none" strike="noStrike" dirty="0">
                          <a:solidFill>
                            <a:srgbClr val="000000"/>
                          </a:solidFill>
                          <a:effectLst/>
                          <a:latin typeface="DFKai-SB" panose="03000509000000000000" pitchFamily="65" charset="-120"/>
                          <a:ea typeface="DFKai-SB" panose="03000509000000000000" pitchFamily="65" charset="-120"/>
                          <a:cs typeface="+mn-cs"/>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900" b="0" i="0" u="none" strike="noStrike" dirty="0">
                          <a:solidFill>
                            <a:srgbClr val="000000"/>
                          </a:solidFill>
                          <a:effectLst/>
                          <a:latin typeface="DFKai-SB" panose="03000509000000000000" pitchFamily="65" charset="-120"/>
                          <a:ea typeface="DFKai-SB" panose="03000509000000000000" pitchFamily="65" charset="-120"/>
                          <a:cs typeface="+mn-cs"/>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900" b="0" i="0" u="none" strike="noStrike" noProof="0" dirty="0">
                          <a:solidFill>
                            <a:srgbClr val="000000"/>
                          </a:solidFill>
                          <a:effectLst/>
                          <a:latin typeface="DFKai-SB" panose="03000509000000000000" pitchFamily="65" charset="-120"/>
                          <a:ea typeface="DFKai-SB" panose="03000509000000000000"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900" b="0" i="0" u="none" strike="noStrike" noProof="0" dirty="0">
                          <a:solidFill>
                            <a:srgbClr val="000000"/>
                          </a:solidFill>
                          <a:effectLst/>
                          <a:latin typeface="DFKai-SB" panose="03000509000000000000" pitchFamily="65" charset="-120"/>
                          <a:ea typeface="DFKai-SB" panose="03000509000000000000"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201718">
                <a:tc rowSpan="3">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050" b="0" i="0" u="none" strike="noStrike" dirty="0">
                          <a:solidFill>
                            <a:srgbClr val="000000"/>
                          </a:solidFill>
                          <a:effectLst/>
                          <a:latin typeface="DFKai-SB" panose="03000509000000000000" pitchFamily="65" charset="-120"/>
                          <a:ea typeface="DFKai-SB" panose="03000509000000000000" pitchFamily="65" charset="-120"/>
                          <a:cs typeface="+mn-cs"/>
                        </a:rPr>
                        <a:t>Trade </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050" b="0" i="0" u="none" strike="noStrike" dirty="0">
                          <a:solidFill>
                            <a:srgbClr val="000000"/>
                          </a:solidFill>
                          <a:effectLst/>
                          <a:latin typeface="DFKai-SB" panose="03000509000000000000" pitchFamily="65" charset="-120"/>
                          <a:ea typeface="DFKai-SB" panose="03000509000000000000" pitchFamily="65" charset="-120"/>
                          <a:cs typeface="+mn-cs"/>
                        </a:rPr>
                        <a:t>Lane</a:t>
                      </a:r>
                      <a:endParaRPr lang="zh-TW" altLang="de-DE" sz="1050" b="0" i="0" u="none" strike="noStrike" dirty="0">
                        <a:solidFill>
                          <a:srgbClr val="000000"/>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800" b="1" i="0" u="none" strike="noStrike" dirty="0">
                          <a:solidFill>
                            <a:srgbClr val="FF0000"/>
                          </a:solidFill>
                          <a:effectLst/>
                          <a:latin typeface="+mn-lt"/>
                          <a:ea typeface="DFKai-SB" panose="03000509000000000000" pitchFamily="65" charset="-120"/>
                          <a:cs typeface="+mn-cs"/>
                        </a:rPr>
                        <a:t>PE</a:t>
                      </a:r>
                      <a:r>
                        <a:rPr lang="en-US" altLang="zh-TW" sz="800" b="0" i="0" u="none" strike="noStrike" dirty="0">
                          <a:solidFill>
                            <a:srgbClr val="000000"/>
                          </a:solidFill>
                          <a:effectLst/>
                          <a:latin typeface="+mn-lt"/>
                          <a:ea typeface="DFKai-SB" panose="03000509000000000000" pitchFamily="65" charset="-120"/>
                          <a:cs typeface="+mn-cs"/>
                        </a:rPr>
                        <a:t> </a:t>
                      </a:r>
                      <a:r>
                        <a:rPr lang="fr-FR" altLang="zh-TW" sz="800" b="0" i="0" u="none" strike="noStrike" dirty="0">
                          <a:solidFill>
                            <a:srgbClr val="000000"/>
                          </a:solidFill>
                          <a:effectLst/>
                          <a:latin typeface="+mn-lt"/>
                          <a:ea typeface="DFKai-SB" panose="03000509000000000000" pitchFamily="65" charset="-120"/>
                          <a:cs typeface="+mn-cs"/>
                          <a:sym typeface="Wingdings" pitchFamily="2" charset="2"/>
                        </a:rPr>
                        <a:t></a:t>
                      </a:r>
                      <a:r>
                        <a:rPr lang="fr-FR" altLang="zh-TW" sz="800" b="0" i="0" u="none" strike="noStrike" dirty="0">
                          <a:solidFill>
                            <a:srgbClr val="000000"/>
                          </a:solidFill>
                          <a:effectLst/>
                          <a:latin typeface="+mn-lt"/>
                          <a:ea typeface="DFKai-SB" panose="03000509000000000000" pitchFamily="65" charset="-120"/>
                          <a:cs typeface="+mn-cs"/>
                        </a:rPr>
                        <a:t> USEC</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800" b="0" i="0" u="none" strike="noStrike" dirty="0">
                          <a:solidFill>
                            <a:srgbClr val="000000"/>
                          </a:solidFill>
                          <a:effectLst/>
                          <a:latin typeface="+mn-lt"/>
                          <a:ea typeface="DFKai-SB" panose="03000509000000000000" pitchFamily="65" charset="-120"/>
                          <a:cs typeface="+mn-cs"/>
                        </a:rPr>
                        <a:t>(619+620</a:t>
                      </a:r>
                      <a:r>
                        <a:rPr lang="de-DE" altLang="zh-TW" sz="800" b="0" i="0" u="none" strike="noStrike" dirty="0">
                          <a:solidFill>
                            <a:srgbClr val="000000"/>
                          </a:solidFill>
                          <a:effectLst/>
                          <a:latin typeface="+mn-lt"/>
                          <a:ea typeface="DFKai-SB" panose="03000509000000000000" pitchFamily="65" charset="-120"/>
                          <a:cs typeface="+mn-cs"/>
                        </a:rPr>
                        <a:t> Tr</a:t>
                      </a:r>
                      <a:r>
                        <a:rPr lang="fr-FR" altLang="zh-TW" sz="800" b="0" i="0" u="none" strike="noStrike" dirty="0" err="1">
                          <a:solidFill>
                            <a:srgbClr val="000000"/>
                          </a:solidFill>
                          <a:effectLst/>
                          <a:latin typeface="+mn-lt"/>
                          <a:ea typeface="DFKai-SB" panose="03000509000000000000" pitchFamily="65" charset="-120"/>
                          <a:cs typeface="+mn-cs"/>
                        </a:rPr>
                        <a:t>ade</a:t>
                      </a:r>
                      <a:r>
                        <a:rPr lang="fr-FR" altLang="zh-TW" sz="800" b="0" i="0" u="none" strike="noStrike" dirty="0">
                          <a:solidFill>
                            <a:srgbClr val="000000"/>
                          </a:solidFill>
                          <a:effectLst/>
                          <a:latin typeface="+mn-lt"/>
                          <a:ea typeface="DFKai-SB" panose="03000509000000000000" pitchFamily="65" charset="-120"/>
                          <a:cs typeface="+mn-cs"/>
                        </a:rPr>
                        <a:t>)</a:t>
                      </a:r>
                      <a:endParaRPr lang="de-DE" sz="800" b="0" i="0" u="none" strike="noStrike" dirty="0">
                        <a:solidFill>
                          <a:srgbClr val="000000"/>
                        </a:solidFill>
                        <a:effectLst/>
                        <a:latin typeface="+mn-lt"/>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800" b="0" i="0" u="none" strike="noStrike" dirty="0">
                          <a:solidFill>
                            <a:srgbClr val="000000"/>
                          </a:solidFill>
                          <a:effectLst/>
                          <a:latin typeface="+mn-lt"/>
                          <a:ea typeface="DFKai-SB" panose="03000509000000000000" pitchFamily="65" charset="-120"/>
                          <a:cs typeface="+mn-cs"/>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800" b="0" i="0" u="none" strike="noStrike" dirty="0">
                          <a:solidFill>
                            <a:srgbClr val="000000"/>
                          </a:solidFill>
                          <a:effectLst/>
                          <a:latin typeface="+mn-lt"/>
                          <a:ea typeface="DFKai-SB" panose="03000509000000000000" pitchFamily="65" charset="-120"/>
                          <a:cs typeface="+mn-cs"/>
                          <a:sym typeface="DFKai-SB"/>
                        </a:rPr>
                        <a:t>4,900</a:t>
                      </a:r>
                      <a:endParaRPr sz="800" b="0" i="0" u="none" strike="noStrike" dirty="0">
                        <a:solidFill>
                          <a:srgbClr val="000000"/>
                        </a:solidFill>
                        <a:effectLst/>
                        <a:latin typeface="+mn-lt"/>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800" b="0" i="0" u="none" strike="noStrike" dirty="0">
                          <a:solidFill>
                            <a:srgbClr val="000000"/>
                          </a:solidFill>
                          <a:effectLst/>
                          <a:latin typeface="+mn-lt"/>
                          <a:ea typeface="DFKai-SB" panose="03000509000000000000" pitchFamily="65" charset="-120"/>
                          <a:cs typeface="+mn-cs"/>
                          <a:sym typeface="DFKai-SB"/>
                        </a:rPr>
                        <a:t>3,234</a:t>
                      </a:r>
                      <a:endParaRPr sz="800" b="0" i="0" u="none" strike="noStrike" dirty="0">
                        <a:solidFill>
                          <a:srgbClr val="000000"/>
                        </a:solidFill>
                        <a:effectLst/>
                        <a:latin typeface="+mn-lt"/>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800" b="0" i="0" u="none" strike="noStrike" dirty="0">
                          <a:solidFill>
                            <a:srgbClr val="FF0000"/>
                          </a:solidFill>
                          <a:effectLst/>
                          <a:latin typeface="+mn-lt"/>
                          <a:ea typeface="DFKai-SB" panose="03000509000000000000" pitchFamily="65" charset="-120"/>
                          <a:cs typeface="+mn-cs"/>
                          <a:sym typeface="DFKai-SB"/>
                        </a:rPr>
                        <a:t>66%</a:t>
                      </a:r>
                      <a:endParaRPr sz="800" b="0" i="0" u="none" strike="noStrike" dirty="0">
                        <a:solidFill>
                          <a:srgbClr val="FF0000"/>
                        </a:solidFill>
                        <a:effectLst/>
                        <a:latin typeface="+mn-lt"/>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800" b="0" i="0" u="none" strike="noStrike" dirty="0">
                          <a:solidFill>
                            <a:srgbClr val="000000"/>
                          </a:solidFill>
                          <a:effectLst/>
                          <a:latin typeface="+mn-lt"/>
                          <a:ea typeface="DFKai-SB" panose="03000509000000000000" pitchFamily="65" charset="-120"/>
                          <a:cs typeface="+mn-cs"/>
                          <a:sym typeface="DFKai-SB"/>
                        </a:rPr>
                        <a:t>4,000</a:t>
                      </a:r>
                      <a:endParaRPr sz="800" b="0" i="0" u="none" strike="noStrike" dirty="0">
                        <a:solidFill>
                          <a:srgbClr val="000000"/>
                        </a:solidFill>
                        <a:effectLst/>
                        <a:latin typeface="+mn-lt"/>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lang="es-PE" sz="800" b="1" dirty="0">
                          <a:solidFill>
                            <a:schemeClr val="tx2">
                              <a:lumMod val="60000"/>
                              <a:lumOff val="40000"/>
                            </a:schemeClr>
                          </a:solidFill>
                          <a:latin typeface="+mn-lt"/>
                          <a:ea typeface="+mn-ea"/>
                          <a:cs typeface="+mn-cs"/>
                        </a:rPr>
                        <a:t>2024 </a:t>
                      </a:r>
                      <a:r>
                        <a:rPr lang="es-PE" sz="800" b="1" dirty="0" err="1">
                          <a:solidFill>
                            <a:schemeClr val="tx2">
                              <a:lumMod val="60000"/>
                              <a:lumOff val="40000"/>
                            </a:schemeClr>
                          </a:solidFill>
                          <a:latin typeface="+mn-lt"/>
                          <a:ea typeface="+mn-ea"/>
                          <a:cs typeface="+mn-cs"/>
                        </a:rPr>
                        <a:t>not</a:t>
                      </a:r>
                      <a:r>
                        <a:rPr lang="es-PE" sz="800" b="1" dirty="0">
                          <a:solidFill>
                            <a:schemeClr val="tx2">
                              <a:lumMod val="60000"/>
                              <a:lumOff val="40000"/>
                            </a:schemeClr>
                          </a:solidFill>
                          <a:latin typeface="+mn-lt"/>
                          <a:ea typeface="+mn-ea"/>
                          <a:cs typeface="+mn-cs"/>
                        </a:rPr>
                        <a:t> </a:t>
                      </a:r>
                      <a:r>
                        <a:rPr lang="es-PE" sz="800" b="1" dirty="0" err="1">
                          <a:solidFill>
                            <a:schemeClr val="tx2">
                              <a:lumMod val="60000"/>
                              <a:lumOff val="40000"/>
                            </a:schemeClr>
                          </a:solidFill>
                          <a:latin typeface="+mn-lt"/>
                          <a:ea typeface="+mn-ea"/>
                          <a:cs typeface="+mn-cs"/>
                        </a:rPr>
                        <a:t>achieved</a:t>
                      </a:r>
                      <a:r>
                        <a:rPr lang="es-PE" sz="800" b="1" dirty="0">
                          <a:solidFill>
                            <a:schemeClr val="tx2">
                              <a:lumMod val="60000"/>
                              <a:lumOff val="40000"/>
                            </a:schemeClr>
                          </a:solidFill>
                          <a:latin typeface="+mn-lt"/>
                          <a:ea typeface="+mn-ea"/>
                          <a:cs typeface="+mn-cs"/>
                        </a:rPr>
                        <a:t>. </a:t>
                      </a:r>
                      <a:r>
                        <a:rPr lang="en-US" sz="800" b="1" dirty="0">
                          <a:solidFill>
                            <a:schemeClr val="tx2">
                              <a:lumMod val="60000"/>
                              <a:lumOff val="40000"/>
                            </a:schemeClr>
                          </a:solidFill>
                          <a:latin typeface="+mn-lt"/>
                        </a:rPr>
                        <a:t>Target 2025~2024 = -18%</a:t>
                      </a:r>
                      <a:endParaRPr lang="es-PE" sz="800" b="1" dirty="0">
                        <a:solidFill>
                          <a:schemeClr val="tx2">
                            <a:lumMod val="60000"/>
                            <a:lumOff val="40000"/>
                          </a:schemeClr>
                        </a:solidFill>
                        <a:latin typeface="+mn-lt"/>
                        <a:ea typeface="+mn-ea"/>
                        <a:cs typeface="+mn-cs"/>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lang="es-PE" sz="800" b="1" dirty="0">
                          <a:solidFill>
                            <a:schemeClr val="tx1"/>
                          </a:solidFill>
                          <a:latin typeface="+mn-lt"/>
                          <a:ea typeface="+mn-ea"/>
                          <a:cs typeface="+mn-cs"/>
                        </a:rPr>
                        <a:t>619 </a:t>
                      </a:r>
                      <a:r>
                        <a:rPr lang="es-PE" sz="800" b="1" dirty="0" err="1">
                          <a:solidFill>
                            <a:schemeClr val="tx1"/>
                          </a:solidFill>
                          <a:latin typeface="+mn-lt"/>
                          <a:ea typeface="+mn-ea"/>
                          <a:cs typeface="+mn-cs"/>
                        </a:rPr>
                        <a:t>trade</a:t>
                      </a:r>
                      <a:r>
                        <a:rPr lang="es-PE" sz="800" b="1" dirty="0">
                          <a:solidFill>
                            <a:schemeClr val="tx1"/>
                          </a:solidFill>
                          <a:latin typeface="+mn-lt"/>
                          <a:ea typeface="+mn-ea"/>
                          <a:cs typeface="+mn-cs"/>
                        </a:rPr>
                        <a:t> </a:t>
                      </a:r>
                      <a:r>
                        <a:rPr lang="es-PE" sz="800" b="1" dirty="0" err="1">
                          <a:solidFill>
                            <a:schemeClr val="tx1"/>
                          </a:solidFill>
                          <a:latin typeface="+mn-lt"/>
                          <a:ea typeface="+mn-ea"/>
                          <a:cs typeface="+mn-cs"/>
                        </a:rPr>
                        <a:t>controlled</a:t>
                      </a:r>
                      <a:r>
                        <a:rPr lang="es-PE" sz="800" b="1" dirty="0">
                          <a:solidFill>
                            <a:schemeClr val="tx1"/>
                          </a:solidFill>
                          <a:latin typeface="+mn-lt"/>
                          <a:ea typeface="+mn-ea"/>
                          <a:cs typeface="+mn-cs"/>
                        </a:rPr>
                        <a:t> </a:t>
                      </a:r>
                      <a:r>
                        <a:rPr lang="es-PE" sz="800" b="1" dirty="0" err="1">
                          <a:solidFill>
                            <a:schemeClr val="tx1"/>
                          </a:solidFill>
                          <a:latin typeface="+mn-lt"/>
                          <a:ea typeface="+mn-ea"/>
                          <a:cs typeface="+mn-cs"/>
                        </a:rPr>
                        <a:t>by</a:t>
                      </a:r>
                      <a:r>
                        <a:rPr lang="es-PE" sz="800" b="1" dirty="0">
                          <a:solidFill>
                            <a:schemeClr val="tx1"/>
                          </a:solidFill>
                          <a:latin typeface="+mn-lt"/>
                          <a:ea typeface="+mn-ea"/>
                          <a:cs typeface="+mn-cs"/>
                        </a:rPr>
                        <a:t> EGA</a:t>
                      </a:r>
                      <a:endParaRPr lang="es-PE" sz="800" b="1" i="0" u="none" strike="noStrike" dirty="0">
                        <a:solidFill>
                          <a:schemeClr val="tx1"/>
                        </a:solidFill>
                        <a:effectLst/>
                        <a:latin typeface="+mn-lt"/>
                        <a:ea typeface="+mn-ea"/>
                        <a:cs typeface="+mn-cs"/>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lang="es-PE" sz="800" b="1" i="0" u="none" strike="noStrike" dirty="0" err="1">
                          <a:solidFill>
                            <a:schemeClr val="tx1"/>
                          </a:solidFill>
                          <a:effectLst/>
                          <a:latin typeface="+mn-lt"/>
                          <a:ea typeface="DFKai-SB" panose="03000509000000000000" pitchFamily="65" charset="-120"/>
                          <a:cs typeface="+mn-cs"/>
                        </a:rPr>
                        <a:t>Main</a:t>
                      </a:r>
                      <a:r>
                        <a:rPr lang="es-PE" sz="800" b="1" i="0" u="none" strike="noStrike" dirty="0">
                          <a:solidFill>
                            <a:schemeClr val="tx1"/>
                          </a:solidFill>
                          <a:effectLst/>
                          <a:latin typeface="+mn-lt"/>
                          <a:ea typeface="DFKai-SB" panose="03000509000000000000" pitchFamily="65" charset="-120"/>
                          <a:cs typeface="+mn-cs"/>
                        </a:rPr>
                        <a:t> POL USSVN (61%), USNYC (24%)</a:t>
                      </a:r>
                      <a:endParaRPr lang="es-PE" sz="800" b="0" i="0" u="none" strike="noStrike" dirty="0">
                        <a:solidFill>
                          <a:schemeClr val="tx1"/>
                        </a:solidFill>
                        <a:effectLst/>
                        <a:latin typeface="+mn-lt"/>
                        <a:ea typeface="DFKai-SB" panose="03000509000000000000" pitchFamily="65" charset="-120"/>
                        <a:cs typeface="+mn-cs"/>
                      </a:endParaRPr>
                    </a:p>
                    <a:p>
                      <a:pPr marL="0" marR="0" lvl="0" indent="0" defTabSz="914400" eaLnBrk="1" fontAlgn="auto" latinLnBrk="0" hangingPunct="1">
                        <a:lnSpc>
                          <a:spcPct val="100000"/>
                        </a:lnSpc>
                        <a:spcBef>
                          <a:spcPts val="0"/>
                        </a:spcBef>
                        <a:spcAft>
                          <a:spcPts val="0"/>
                        </a:spcAft>
                        <a:buClrTx/>
                        <a:buSzTx/>
                        <a:buFont typeface="+mj-lt"/>
                        <a:buNone/>
                        <a:tabLst/>
                        <a:defRPr/>
                      </a:pPr>
                      <a:r>
                        <a:rPr lang="zh-TW" altLang="en-US" sz="800" b="0" i="0" u="none" strike="noStrike" dirty="0">
                          <a:solidFill>
                            <a:schemeClr val="tx1"/>
                          </a:solidFill>
                          <a:effectLst/>
                          <a:latin typeface="+mn-lt"/>
                          <a:ea typeface="DFKai-SB" panose="03000509000000000000" pitchFamily="65" charset="-120"/>
                          <a:cs typeface="+mn-cs"/>
                        </a:rPr>
                        <a:t>        </a:t>
                      </a:r>
                      <a:r>
                        <a:rPr lang="es-PE" sz="800" b="0" i="0" u="none" strike="noStrike" dirty="0">
                          <a:solidFill>
                            <a:schemeClr val="tx1"/>
                          </a:solidFill>
                          <a:effectLst/>
                          <a:latin typeface="+mn-lt"/>
                          <a:ea typeface="DFKai-SB" panose="03000509000000000000" pitchFamily="65" charset="-120"/>
                          <a:cs typeface="+mn-cs"/>
                        </a:rPr>
                        <a:t>Sales Leads: </a:t>
                      </a:r>
                      <a:r>
                        <a:rPr lang="es-PE" sz="800" b="0" i="0" u="none" strike="noStrike" dirty="0" err="1">
                          <a:solidFill>
                            <a:schemeClr val="tx1"/>
                          </a:solidFill>
                          <a:effectLst/>
                          <a:latin typeface="+mn-lt"/>
                          <a:ea typeface="DFKai-SB" panose="03000509000000000000" pitchFamily="65" charset="-120"/>
                          <a:cs typeface="+mn-cs"/>
                        </a:rPr>
                        <a:t>Plastics</a:t>
                      </a:r>
                      <a:r>
                        <a:rPr lang="es-PE" sz="800" b="0" i="0" u="none" strike="noStrike" dirty="0">
                          <a:solidFill>
                            <a:schemeClr val="tx1"/>
                          </a:solidFill>
                          <a:effectLst/>
                          <a:latin typeface="+mn-lt"/>
                          <a:ea typeface="DFKai-SB" panose="03000509000000000000" pitchFamily="65" charset="-120"/>
                          <a:cs typeface="+mn-cs"/>
                        </a:rPr>
                        <a:t> 1,150 TEU (EMC 2.4%), </a:t>
                      </a:r>
                      <a:r>
                        <a:rPr lang="es-PE" sz="800" b="0" i="0" u="none" strike="noStrike" dirty="0" err="1">
                          <a:solidFill>
                            <a:schemeClr val="tx1"/>
                          </a:solidFill>
                          <a:effectLst/>
                          <a:latin typeface="+mn-lt"/>
                          <a:ea typeface="DFKai-SB" panose="03000509000000000000" pitchFamily="65" charset="-120"/>
                          <a:cs typeface="+mn-cs"/>
                        </a:rPr>
                        <a:t>Resins</a:t>
                      </a:r>
                      <a:r>
                        <a:rPr lang="es-PE" sz="800" b="0" i="0" u="none" strike="noStrike" dirty="0">
                          <a:solidFill>
                            <a:schemeClr val="tx1"/>
                          </a:solidFill>
                          <a:effectLst/>
                          <a:latin typeface="+mn-lt"/>
                          <a:ea typeface="DFKai-SB" panose="03000509000000000000" pitchFamily="65" charset="-120"/>
                          <a:cs typeface="+mn-cs"/>
                        </a:rPr>
                        <a:t> 660 TEU (EMC 3.5%), Frozen </a:t>
                      </a:r>
                      <a:r>
                        <a:rPr lang="es-PE" sz="800" b="0" i="0" u="none" strike="noStrike" dirty="0" err="1">
                          <a:solidFill>
                            <a:schemeClr val="tx1"/>
                          </a:solidFill>
                          <a:effectLst/>
                          <a:latin typeface="+mn-lt"/>
                          <a:ea typeface="DFKai-SB" panose="03000509000000000000" pitchFamily="65" charset="-120"/>
                          <a:cs typeface="+mn-cs"/>
                        </a:rPr>
                        <a:t>Poultry</a:t>
                      </a:r>
                      <a:r>
                        <a:rPr lang="es-PE" sz="800" b="0" i="0" u="none" strike="noStrike" dirty="0">
                          <a:solidFill>
                            <a:schemeClr val="tx1"/>
                          </a:solidFill>
                          <a:effectLst/>
                          <a:latin typeface="+mn-lt"/>
                          <a:ea typeface="DFKai-SB" panose="03000509000000000000" pitchFamily="65" charset="-120"/>
                          <a:cs typeface="+mn-cs"/>
                        </a:rPr>
                        <a:t> 440 </a:t>
                      </a:r>
                      <a:br>
                        <a:rPr lang="es-PE" sz="800" b="0" i="0" u="none" strike="noStrike" dirty="0">
                          <a:solidFill>
                            <a:schemeClr val="tx1"/>
                          </a:solidFill>
                          <a:effectLst/>
                          <a:latin typeface="+mn-lt"/>
                          <a:ea typeface="DFKai-SB" panose="03000509000000000000" pitchFamily="65" charset="-120"/>
                          <a:cs typeface="+mn-cs"/>
                        </a:rPr>
                      </a:br>
                      <a:r>
                        <a:rPr lang="zh-TW" altLang="en-US" sz="800" b="0" i="0" u="none" strike="noStrike" dirty="0">
                          <a:solidFill>
                            <a:schemeClr val="tx1"/>
                          </a:solidFill>
                          <a:effectLst/>
                          <a:latin typeface="+mn-lt"/>
                          <a:ea typeface="DFKai-SB" panose="03000509000000000000" pitchFamily="65" charset="-120"/>
                          <a:cs typeface="+mn-cs"/>
                        </a:rPr>
                        <a:t>        </a:t>
                      </a:r>
                      <a:r>
                        <a:rPr lang="es-PE" sz="800" b="0" i="0" u="none" strike="noStrike" dirty="0">
                          <a:solidFill>
                            <a:schemeClr val="tx1"/>
                          </a:solidFill>
                          <a:effectLst/>
                          <a:latin typeface="+mn-lt"/>
                          <a:ea typeface="DFKai-SB" panose="03000509000000000000" pitchFamily="65" charset="-120"/>
                          <a:cs typeface="+mn-cs"/>
                        </a:rPr>
                        <a:t>TEU (EMC 0%), Cotton: 380 TEU (EMC 11%)</a:t>
                      </a:r>
                    </a:p>
                    <a:p>
                      <a:pPr marL="0" indent="0">
                        <a:buFont typeface="+mj-lt"/>
                        <a:buNone/>
                      </a:pPr>
                      <a:r>
                        <a:rPr lang="zh-TW" altLang="en-US" sz="800" b="0" i="0" u="none" strike="noStrike" dirty="0">
                          <a:solidFill>
                            <a:schemeClr val="tx1"/>
                          </a:solidFill>
                          <a:effectLst/>
                          <a:latin typeface="+mn-lt"/>
                          <a:ea typeface="DFKai-SB" panose="03000509000000000000" pitchFamily="65" charset="-120"/>
                          <a:cs typeface="+mn-cs"/>
                        </a:rPr>
                        <a:t>        </a:t>
                      </a:r>
                      <a:r>
                        <a:rPr lang="es-PE" sz="800" b="0" i="0" u="none" strike="noStrike" dirty="0">
                          <a:solidFill>
                            <a:schemeClr val="tx1"/>
                          </a:solidFill>
                          <a:effectLst/>
                          <a:latin typeface="+mn-lt"/>
                          <a:ea typeface="DFKai-SB" panose="03000509000000000000" pitchFamily="65" charset="-120"/>
                          <a:cs typeface="+mn-cs"/>
                        </a:rPr>
                        <a:t>Open USHUS-PECAL O/O: 14,000 TEU/ </a:t>
                      </a:r>
                      <a:r>
                        <a:rPr lang="es-PE" sz="800" b="0" i="0" u="none" strike="noStrike" dirty="0" err="1">
                          <a:solidFill>
                            <a:schemeClr val="tx1"/>
                          </a:solidFill>
                          <a:effectLst/>
                          <a:latin typeface="+mn-lt"/>
                          <a:ea typeface="DFKai-SB" panose="03000509000000000000" pitchFamily="65" charset="-120"/>
                          <a:cs typeface="+mn-cs"/>
                        </a:rPr>
                        <a:t>year</a:t>
                      </a:r>
                      <a:r>
                        <a:rPr lang="es-PE" sz="800" b="0" i="0" u="none" strike="noStrike" dirty="0">
                          <a:solidFill>
                            <a:schemeClr val="tx1"/>
                          </a:solidFill>
                          <a:effectLst/>
                          <a:latin typeface="+mn-lt"/>
                          <a:ea typeface="DFKai-SB" panose="03000509000000000000" pitchFamily="65" charset="-120"/>
                          <a:cs typeface="+mn-cs"/>
                        </a:rPr>
                        <a:t> (MSC </a:t>
                      </a:r>
                      <a:r>
                        <a:rPr lang="es-PE" sz="800" b="0" i="0" u="none" strike="noStrike" dirty="0" err="1">
                          <a:solidFill>
                            <a:schemeClr val="tx1"/>
                          </a:solidFill>
                          <a:effectLst/>
                          <a:latin typeface="+mn-lt"/>
                          <a:ea typeface="DFKai-SB" panose="03000509000000000000" pitchFamily="65" charset="-120"/>
                          <a:cs typeface="+mn-cs"/>
                        </a:rPr>
                        <a:t>main</a:t>
                      </a:r>
                      <a:r>
                        <a:rPr lang="es-PE" sz="800" b="0" i="0" u="none" strike="noStrike" dirty="0">
                          <a:solidFill>
                            <a:schemeClr val="tx1"/>
                          </a:solidFill>
                          <a:effectLst/>
                          <a:latin typeface="+mn-lt"/>
                          <a:ea typeface="DFKai-SB" panose="03000509000000000000" pitchFamily="65" charset="-120"/>
                          <a:cs typeface="+mn-cs"/>
                        </a:rPr>
                        <a:t> Carrier </a:t>
                      </a:r>
                      <a:r>
                        <a:rPr lang="es-PE" sz="800" b="0" i="0" u="none" strike="noStrike" dirty="0" err="1">
                          <a:solidFill>
                            <a:schemeClr val="tx1"/>
                          </a:solidFill>
                          <a:effectLst/>
                          <a:latin typeface="+mn-lt"/>
                          <a:ea typeface="DFKai-SB" panose="03000509000000000000" pitchFamily="65" charset="-120"/>
                          <a:cs typeface="+mn-cs"/>
                        </a:rPr>
                        <a:t>with</a:t>
                      </a:r>
                      <a:r>
                        <a:rPr lang="es-PE" sz="800" b="0" i="0" u="none" strike="noStrike" dirty="0">
                          <a:solidFill>
                            <a:schemeClr val="tx1"/>
                          </a:solidFill>
                          <a:effectLst/>
                          <a:latin typeface="+mn-lt"/>
                          <a:ea typeface="DFKai-SB" panose="03000509000000000000" pitchFamily="65" charset="-120"/>
                          <a:cs typeface="+mn-cs"/>
                        </a:rPr>
                        <a:t> 50%) </a:t>
                      </a:r>
                      <a:br>
                        <a:rPr lang="es-PE" sz="800" b="0" i="0" u="none" strike="noStrike" dirty="0">
                          <a:solidFill>
                            <a:schemeClr val="tx1"/>
                          </a:solidFill>
                          <a:effectLst/>
                          <a:latin typeface="+mn-lt"/>
                          <a:ea typeface="DFKai-SB" panose="03000509000000000000" pitchFamily="65" charset="-120"/>
                          <a:cs typeface="+mn-cs"/>
                        </a:rPr>
                      </a:br>
                      <a:r>
                        <a:rPr lang="es-PE" sz="800" b="1" i="0" u="none" strike="noStrike" dirty="0">
                          <a:solidFill>
                            <a:schemeClr val="tx1"/>
                          </a:solidFill>
                          <a:effectLst/>
                          <a:latin typeface="+mn-lt"/>
                          <a:ea typeface="DFKai-SB" panose="03000509000000000000" pitchFamily="65" charset="-120"/>
                          <a:cs typeface="+mn-cs"/>
                        </a:rPr>
                        <a:t>620: No </a:t>
                      </a:r>
                      <a:r>
                        <a:rPr lang="es-PE" sz="800" b="1" i="0" u="none" strike="noStrike" dirty="0" err="1">
                          <a:solidFill>
                            <a:schemeClr val="tx1"/>
                          </a:solidFill>
                          <a:effectLst/>
                          <a:latin typeface="+mn-lt"/>
                          <a:ea typeface="DFKai-SB" panose="03000509000000000000" pitchFamily="65" charset="-120"/>
                          <a:cs typeface="+mn-cs"/>
                        </a:rPr>
                        <a:t>service</a:t>
                      </a:r>
                      <a:r>
                        <a:rPr lang="es-PE" sz="800" b="1" i="0" u="none" strike="noStrike" dirty="0">
                          <a:solidFill>
                            <a:schemeClr val="tx1"/>
                          </a:solidFill>
                          <a:effectLst/>
                          <a:latin typeface="+mn-lt"/>
                          <a:ea typeface="DFKai-SB" panose="03000509000000000000" pitchFamily="65" charset="-120"/>
                          <a:cs typeface="+mn-cs"/>
                        </a:rPr>
                        <a:t> </a:t>
                      </a:r>
                      <a:r>
                        <a:rPr lang="es-PE" sz="800" b="1" i="0" u="none" strike="noStrike" dirty="0" err="1">
                          <a:solidFill>
                            <a:schemeClr val="tx1"/>
                          </a:solidFill>
                          <a:effectLst/>
                          <a:latin typeface="+mn-lt"/>
                          <a:ea typeface="DFKai-SB" panose="03000509000000000000" pitchFamily="65" charset="-120"/>
                          <a:cs typeface="+mn-cs"/>
                        </a:rPr>
                        <a:t>since</a:t>
                      </a:r>
                      <a:r>
                        <a:rPr lang="es-PE" sz="800" b="1" i="0" u="none" strike="noStrike" dirty="0">
                          <a:solidFill>
                            <a:schemeClr val="tx1"/>
                          </a:solidFill>
                          <a:effectLst/>
                          <a:latin typeface="+mn-lt"/>
                          <a:ea typeface="DFKai-SB" panose="03000509000000000000" pitchFamily="65" charset="-120"/>
                          <a:cs typeface="+mn-cs"/>
                        </a:rPr>
                        <a:t> March 2021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429500">
                <a:tc v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800" b="1" i="0" u="none" strike="noStrike" dirty="0">
                          <a:solidFill>
                            <a:srgbClr val="FF0000"/>
                          </a:solidFill>
                          <a:effectLst/>
                          <a:latin typeface="+mn-lt"/>
                          <a:ea typeface="DFKai-SB" panose="03000509000000000000" pitchFamily="65" charset="-120"/>
                          <a:cs typeface="+mn-cs"/>
                        </a:rPr>
                        <a:t>PE </a:t>
                      </a:r>
                      <a:r>
                        <a:rPr lang="fr-FR" altLang="zh-TW" sz="800" b="0" i="0" u="none" strike="noStrike" dirty="0">
                          <a:solidFill>
                            <a:srgbClr val="000000"/>
                          </a:solidFill>
                          <a:effectLst/>
                          <a:latin typeface="+mn-lt"/>
                          <a:ea typeface="DFKai-SB" panose="03000509000000000000" pitchFamily="65" charset="-120"/>
                          <a:cs typeface="+mn-cs"/>
                          <a:sym typeface="Wingdings" pitchFamily="2" charset="2"/>
                        </a:rPr>
                        <a:t> WCSA</a:t>
                      </a:r>
                      <a:r>
                        <a:rPr lang="fr-FR" altLang="zh-TW" sz="800" b="0" i="0" u="none" strike="noStrike" dirty="0">
                          <a:solidFill>
                            <a:srgbClr val="000000"/>
                          </a:solidFill>
                          <a:effectLst/>
                          <a:latin typeface="+mn-lt"/>
                          <a:ea typeface="DFKai-SB" panose="03000509000000000000" pitchFamily="65" charset="-120"/>
                          <a:cs typeface="+mn-cs"/>
                        </a:rPr>
                        <a:t> </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800" b="0" i="0" u="none" strike="noStrike" dirty="0">
                          <a:solidFill>
                            <a:srgbClr val="000000"/>
                          </a:solidFill>
                          <a:effectLst/>
                          <a:latin typeface="+mn-lt"/>
                          <a:ea typeface="DFKai-SB" panose="03000509000000000000" pitchFamily="65" charset="-120"/>
                          <a:cs typeface="+mn-cs"/>
                        </a:rPr>
                        <a:t>(WS</a:t>
                      </a:r>
                      <a:r>
                        <a:rPr lang="de-DE" altLang="zh-TW" sz="800" b="0" i="0" u="none" strike="noStrike" dirty="0">
                          <a:solidFill>
                            <a:srgbClr val="000000"/>
                          </a:solidFill>
                          <a:effectLst/>
                          <a:latin typeface="+mn-lt"/>
                          <a:ea typeface="DFKai-SB" panose="03000509000000000000" pitchFamily="65" charset="-120"/>
                          <a:cs typeface="+mn-cs"/>
                        </a:rPr>
                        <a:t> Tr</a:t>
                      </a:r>
                      <a:r>
                        <a:rPr lang="fr-FR" altLang="zh-TW" sz="800" b="0" i="0" u="none" strike="noStrike" dirty="0" err="1">
                          <a:solidFill>
                            <a:srgbClr val="000000"/>
                          </a:solidFill>
                          <a:effectLst/>
                          <a:latin typeface="+mn-lt"/>
                          <a:ea typeface="DFKai-SB" panose="03000509000000000000" pitchFamily="65" charset="-120"/>
                          <a:cs typeface="+mn-cs"/>
                        </a:rPr>
                        <a:t>ade</a:t>
                      </a:r>
                      <a:r>
                        <a:rPr lang="fr-FR" altLang="zh-TW" sz="800" b="0" i="0" u="none" strike="noStrike" dirty="0">
                          <a:solidFill>
                            <a:srgbClr val="000000"/>
                          </a:solidFill>
                          <a:effectLst/>
                          <a:latin typeface="+mn-lt"/>
                          <a:ea typeface="DFKai-SB" panose="03000509000000000000" pitchFamily="65" charset="-120"/>
                          <a:cs typeface="+mn-cs"/>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800" b="0" i="0" u="none" strike="noStrike" dirty="0">
                          <a:solidFill>
                            <a:srgbClr val="000000"/>
                          </a:solidFill>
                          <a:effectLst/>
                          <a:latin typeface="+mn-lt"/>
                          <a:ea typeface="DFKai-SB" panose="03000509000000000000" pitchFamily="65" charset="-120"/>
                          <a:cs typeface="+mn-cs"/>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800" b="0" i="0" u="none" strike="noStrike" dirty="0">
                          <a:solidFill>
                            <a:srgbClr val="000000"/>
                          </a:solidFill>
                          <a:effectLst/>
                          <a:latin typeface="+mn-lt"/>
                          <a:ea typeface="DFKai-SB" panose="03000509000000000000" pitchFamily="65" charset="-120"/>
                          <a:cs typeface="+mn-cs"/>
                          <a:sym typeface="DFKai-SB"/>
                        </a:rPr>
                        <a:t>9,300</a:t>
                      </a:r>
                      <a:endParaRPr sz="800" b="0" i="0" u="none" strike="noStrike" dirty="0">
                        <a:solidFill>
                          <a:srgbClr val="000000"/>
                        </a:solidFill>
                        <a:effectLst/>
                        <a:latin typeface="+mn-lt"/>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800" b="0" i="0" u="none" strike="noStrike" dirty="0">
                          <a:solidFill>
                            <a:srgbClr val="000000"/>
                          </a:solidFill>
                          <a:effectLst/>
                          <a:latin typeface="+mn-lt"/>
                          <a:ea typeface="DFKai-SB" panose="03000509000000000000" pitchFamily="65" charset="-120"/>
                          <a:cs typeface="+mn-cs"/>
                          <a:sym typeface="DFKai-SB"/>
                        </a:rPr>
                        <a:t>9,430</a:t>
                      </a:r>
                      <a:endParaRPr sz="800" b="0" i="0" u="none" strike="noStrike" dirty="0">
                        <a:solidFill>
                          <a:srgbClr val="000000"/>
                        </a:solidFill>
                        <a:effectLst/>
                        <a:latin typeface="+mn-lt"/>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800" b="0" i="0" u="none" strike="noStrike" dirty="0">
                          <a:solidFill>
                            <a:srgbClr val="000000"/>
                          </a:solidFill>
                          <a:effectLst/>
                          <a:latin typeface="+mn-lt"/>
                          <a:ea typeface="DFKai-SB" panose="03000509000000000000" pitchFamily="65" charset="-120"/>
                          <a:cs typeface="+mn-cs"/>
                          <a:sym typeface="DFKai-SB"/>
                        </a:rPr>
                        <a:t>101%</a:t>
                      </a:r>
                      <a:endParaRPr sz="800" b="0" i="0" u="none" strike="noStrike" dirty="0">
                        <a:solidFill>
                          <a:srgbClr val="000000"/>
                        </a:solidFill>
                        <a:effectLst/>
                        <a:latin typeface="+mn-lt"/>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800" b="0" i="0" u="none" strike="noStrike" dirty="0">
                          <a:solidFill>
                            <a:srgbClr val="000000"/>
                          </a:solidFill>
                          <a:effectLst/>
                          <a:latin typeface="+mn-lt"/>
                          <a:ea typeface="DFKai-SB" panose="03000509000000000000" pitchFamily="65" charset="-120"/>
                          <a:cs typeface="+mn-cs"/>
                          <a:sym typeface="DFKai-SB"/>
                        </a:rPr>
                        <a:t>10,000</a:t>
                      </a:r>
                      <a:endParaRPr sz="800" b="0" i="0" u="none" strike="noStrike" dirty="0">
                        <a:solidFill>
                          <a:srgbClr val="000000"/>
                        </a:solidFill>
                        <a:effectLst/>
                        <a:latin typeface="+mn-lt"/>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s-PE" sz="800" b="1" dirty="0">
                          <a:solidFill>
                            <a:schemeClr val="tx2">
                              <a:lumMod val="60000"/>
                              <a:lumOff val="40000"/>
                            </a:schemeClr>
                          </a:solidFill>
                          <a:latin typeface="+mn-lt"/>
                          <a:ea typeface="+mn-ea"/>
                          <a:cs typeface="+mn-cs"/>
                        </a:rPr>
                        <a:t>2024 </a:t>
                      </a:r>
                      <a:r>
                        <a:rPr lang="es-PE" sz="800" b="1" dirty="0" err="1">
                          <a:solidFill>
                            <a:schemeClr val="tx2">
                              <a:lumMod val="60000"/>
                              <a:lumOff val="40000"/>
                            </a:schemeClr>
                          </a:solidFill>
                          <a:latin typeface="+mn-lt"/>
                          <a:ea typeface="+mn-ea"/>
                          <a:cs typeface="+mn-cs"/>
                        </a:rPr>
                        <a:t>achieved</a:t>
                      </a:r>
                      <a:r>
                        <a:rPr lang="es-PE" sz="800" b="1" dirty="0">
                          <a:solidFill>
                            <a:schemeClr val="tx2">
                              <a:lumMod val="60000"/>
                              <a:lumOff val="40000"/>
                            </a:schemeClr>
                          </a:solidFill>
                          <a:latin typeface="+mn-lt"/>
                          <a:ea typeface="+mn-ea"/>
                          <a:cs typeface="+mn-cs"/>
                        </a:rPr>
                        <a:t>.</a:t>
                      </a:r>
                      <a:r>
                        <a:rPr lang="en-US" sz="800" b="1" i="0" u="none" strike="noStrike" dirty="0">
                          <a:solidFill>
                            <a:schemeClr val="tx1"/>
                          </a:solidFill>
                          <a:effectLst/>
                          <a:latin typeface="+mn-lt"/>
                          <a:ea typeface="DFKai-SB" panose="03000509000000000000" pitchFamily="65" charset="-120"/>
                          <a:cs typeface="+mn-cs"/>
                        </a:rPr>
                        <a:t> </a:t>
                      </a:r>
                      <a:r>
                        <a:rPr lang="en-US" sz="800" b="1" dirty="0">
                          <a:solidFill>
                            <a:schemeClr val="tx2">
                              <a:lumMod val="60000"/>
                              <a:lumOff val="40000"/>
                            </a:schemeClr>
                          </a:solidFill>
                          <a:latin typeface="+mn-lt"/>
                        </a:rPr>
                        <a:t>Target 2025~2024 = +7.5%</a:t>
                      </a:r>
                      <a:endParaRPr lang="es-PE" sz="800" b="1" i="0" u="none" strike="noStrike" dirty="0">
                        <a:solidFill>
                          <a:schemeClr val="tx2">
                            <a:lumMod val="60000"/>
                            <a:lumOff val="40000"/>
                          </a:schemeClr>
                        </a:solidFill>
                        <a:effectLst/>
                        <a:latin typeface="+mn-lt"/>
                        <a:ea typeface="+mn-ea"/>
                        <a:cs typeface="+mn-cs"/>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s-PE" sz="800" b="1" i="0" u="none" strike="noStrike" dirty="0" err="1">
                          <a:solidFill>
                            <a:schemeClr val="tx1"/>
                          </a:solidFill>
                          <a:effectLst/>
                          <a:latin typeface="+mn-lt"/>
                          <a:ea typeface="+mn-ea"/>
                          <a:cs typeface="+mn-cs"/>
                        </a:rPr>
                        <a:t>Action</a:t>
                      </a:r>
                      <a:r>
                        <a:rPr lang="es-PE" sz="800" b="1" i="0" u="none" strike="noStrike" dirty="0">
                          <a:solidFill>
                            <a:schemeClr val="tx1"/>
                          </a:solidFill>
                          <a:effectLst/>
                          <a:latin typeface="+mn-lt"/>
                          <a:ea typeface="+mn-ea"/>
                          <a:cs typeface="+mn-cs"/>
                        </a:rPr>
                        <a:t> plan:</a:t>
                      </a:r>
                      <a:endParaRPr lang="en-US" sz="800" b="1" i="0" u="none" strike="noStrike" dirty="0">
                        <a:solidFill>
                          <a:schemeClr val="tx1"/>
                        </a:solidFill>
                        <a:effectLst/>
                        <a:latin typeface="+mn-lt"/>
                        <a:ea typeface="+mn-ea"/>
                        <a:cs typeface="+mn-cs"/>
                      </a:endParaRPr>
                    </a:p>
                    <a:p>
                      <a:pPr marL="0" marR="0" lvl="2"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800" b="0" i="0" u="none" strike="noStrike" dirty="0">
                          <a:solidFill>
                            <a:schemeClr val="tx1"/>
                          </a:solidFill>
                          <a:effectLst/>
                          <a:latin typeface="+mn-lt"/>
                          <a:ea typeface="DFKai-SB" panose="03000509000000000000" pitchFamily="65" charset="-120"/>
                          <a:cs typeface="+mn-cs"/>
                        </a:rPr>
                        <a:t> </a:t>
                      </a:r>
                      <a:r>
                        <a:rPr lang="zh-TW" altLang="en-US" sz="800" b="0" i="0" u="none" strike="noStrike" dirty="0">
                          <a:solidFill>
                            <a:schemeClr val="tx1"/>
                          </a:solidFill>
                          <a:effectLst/>
                          <a:latin typeface="+mn-lt"/>
                          <a:ea typeface="DFKai-SB" panose="03000509000000000000" pitchFamily="65" charset="-120"/>
                          <a:cs typeface="+mn-cs"/>
                        </a:rPr>
                        <a:t>       </a:t>
                      </a:r>
                      <a:r>
                        <a:rPr lang="en-US" sz="800" b="0" i="0" u="none" strike="noStrike" dirty="0">
                          <a:solidFill>
                            <a:schemeClr val="tx1"/>
                          </a:solidFill>
                          <a:effectLst/>
                          <a:latin typeface="+mn-lt"/>
                          <a:ea typeface="DFKai-SB" panose="03000509000000000000" pitchFamily="65" charset="-120"/>
                          <a:cs typeface="+mn-cs"/>
                        </a:rPr>
                        <a:t>Increase Market Share COBVT/PECAL to 18% (500 TEU more), focus on BCOs </a:t>
                      </a:r>
                    </a:p>
                    <a:p>
                      <a:pPr marL="0" marR="0" lvl="2"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800" b="0" i="0" u="none" strike="noStrike" dirty="0">
                          <a:solidFill>
                            <a:schemeClr val="tx1"/>
                          </a:solidFill>
                          <a:effectLst/>
                          <a:latin typeface="+mn-lt"/>
                          <a:ea typeface="DFKai-SB" panose="03000509000000000000" pitchFamily="65" charset="-120"/>
                          <a:cs typeface="+mn-cs"/>
                        </a:rPr>
                        <a:t> </a:t>
                      </a:r>
                      <a:r>
                        <a:rPr lang="zh-TW" altLang="en-US" sz="800" b="0" i="0" u="none" strike="noStrike" dirty="0">
                          <a:solidFill>
                            <a:schemeClr val="tx1"/>
                          </a:solidFill>
                          <a:effectLst/>
                          <a:latin typeface="+mn-lt"/>
                          <a:ea typeface="DFKai-SB" panose="03000509000000000000" pitchFamily="65" charset="-120"/>
                          <a:cs typeface="+mn-cs"/>
                        </a:rPr>
                        <a:t>       </a:t>
                      </a:r>
                      <a:r>
                        <a:rPr lang="en-US" sz="800" b="0" i="0" u="none" strike="noStrike" dirty="0">
                          <a:solidFill>
                            <a:schemeClr val="tx1"/>
                          </a:solidFill>
                          <a:effectLst/>
                          <a:latin typeface="+mn-lt"/>
                          <a:ea typeface="DFKai-SB" panose="03000509000000000000" pitchFamily="65" charset="-120"/>
                          <a:cs typeface="+mn-cs"/>
                        </a:rPr>
                        <a:t>Continue participating with MABE and RIPLEY to improve lifting.</a:t>
                      </a:r>
                    </a:p>
                    <a:p>
                      <a:pPr marL="0" marR="0" lvl="2"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800" b="0" i="0" u="none" strike="noStrike" dirty="0">
                          <a:solidFill>
                            <a:schemeClr val="tx1"/>
                          </a:solidFill>
                          <a:effectLst/>
                          <a:latin typeface="+mn-lt"/>
                          <a:ea typeface="DFKai-SB" panose="03000509000000000000" pitchFamily="65" charset="-120"/>
                          <a:cs typeface="+mn-cs"/>
                        </a:rPr>
                        <a:t> </a:t>
                      </a:r>
                      <a:r>
                        <a:rPr lang="zh-TW" altLang="en-US" sz="800" b="0" i="0" u="none" strike="noStrike" dirty="0">
                          <a:solidFill>
                            <a:schemeClr val="tx1"/>
                          </a:solidFill>
                          <a:effectLst/>
                          <a:latin typeface="+mn-lt"/>
                          <a:ea typeface="DFKai-SB" panose="03000509000000000000" pitchFamily="65" charset="-120"/>
                          <a:cs typeface="+mn-cs"/>
                        </a:rPr>
                        <a:t>       </a:t>
                      </a:r>
                      <a:r>
                        <a:rPr lang="en-US" sz="800" b="0" i="0" u="none" strike="noStrike" dirty="0">
                          <a:solidFill>
                            <a:schemeClr val="tx1"/>
                          </a:solidFill>
                          <a:effectLst/>
                          <a:latin typeface="+mn-lt"/>
                          <a:ea typeface="DFKai-SB" panose="03000509000000000000" pitchFamily="65" charset="-120"/>
                          <a:cs typeface="+mn-cs"/>
                        </a:rPr>
                        <a:t>Promote Avocado Shipments to CLVAL (compete with truckers)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201718">
                <a:tc vMerge="1">
                  <a:txBody>
                    <a:bodyPr/>
                    <a:lstStyle/>
                    <a:p>
                      <a:endParaRPr lang="fr-FR"/>
                    </a:p>
                  </a:txBody>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800" b="1" i="0" u="none" strike="noStrike" dirty="0">
                          <a:solidFill>
                            <a:srgbClr val="FF0000"/>
                          </a:solidFill>
                          <a:effectLst/>
                          <a:latin typeface="+mn-lt"/>
                          <a:ea typeface="DFKai-SB" panose="03000509000000000000" pitchFamily="65" charset="-120"/>
                          <a:cs typeface="+mn-cs"/>
                        </a:rPr>
                        <a:t>PE </a:t>
                      </a:r>
                      <a:r>
                        <a:rPr lang="en-US" altLang="zh-TW" sz="800" b="0" i="0" u="none" strike="noStrike" dirty="0">
                          <a:solidFill>
                            <a:srgbClr val="000000"/>
                          </a:solidFill>
                          <a:effectLst/>
                          <a:latin typeface="+mn-lt"/>
                          <a:ea typeface="DFKai-SB" panose="03000509000000000000" pitchFamily="65" charset="-120"/>
                          <a:cs typeface="+mn-cs"/>
                          <a:sym typeface="Wingdings" pitchFamily="2" charset="2"/>
                        </a:rPr>
                        <a:t> WCCA</a:t>
                      </a:r>
                      <a:endParaRPr lang="de-DE" sz="800" b="0" i="0" u="none" strike="noStrike" dirty="0">
                        <a:solidFill>
                          <a:srgbClr val="000000"/>
                        </a:solidFill>
                        <a:effectLst/>
                        <a:latin typeface="+mn-lt"/>
                        <a:ea typeface="DFKai-SB" panose="03000509000000000000" pitchFamily="65" charset="-120"/>
                        <a:cs typeface="+mn-cs"/>
                      </a:endParaRP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800" b="0" i="0" u="none" strike="noStrike" dirty="0">
                          <a:solidFill>
                            <a:srgbClr val="000000"/>
                          </a:solidFill>
                          <a:effectLst/>
                          <a:latin typeface="+mn-lt"/>
                          <a:ea typeface="DFKai-SB" panose="03000509000000000000" pitchFamily="65" charset="-120"/>
                          <a:cs typeface="+mn-cs"/>
                        </a:rPr>
                        <a:t>(CW+WC</a:t>
                      </a:r>
                      <a:r>
                        <a:rPr lang="de-DE" altLang="zh-TW" sz="800" b="0" i="0" u="none" strike="noStrike" dirty="0">
                          <a:solidFill>
                            <a:srgbClr val="000000"/>
                          </a:solidFill>
                          <a:effectLst/>
                          <a:latin typeface="+mn-lt"/>
                          <a:ea typeface="DFKai-SB" panose="03000509000000000000" pitchFamily="65" charset="-120"/>
                          <a:cs typeface="+mn-cs"/>
                        </a:rPr>
                        <a:t> Tr</a:t>
                      </a:r>
                      <a:r>
                        <a:rPr lang="fr-FR" altLang="zh-TW" sz="800" b="0" i="0" u="none" strike="noStrike" dirty="0" err="1">
                          <a:solidFill>
                            <a:srgbClr val="000000"/>
                          </a:solidFill>
                          <a:effectLst/>
                          <a:latin typeface="+mn-lt"/>
                          <a:ea typeface="DFKai-SB" panose="03000509000000000000" pitchFamily="65" charset="-120"/>
                          <a:cs typeface="+mn-cs"/>
                        </a:rPr>
                        <a:t>ade</a:t>
                      </a:r>
                      <a:r>
                        <a:rPr lang="fr-FR" altLang="zh-TW" sz="800" b="0" i="0" u="none" strike="noStrike" dirty="0">
                          <a:solidFill>
                            <a:srgbClr val="000000"/>
                          </a:solidFill>
                          <a:effectLst/>
                          <a:latin typeface="+mn-lt"/>
                          <a:ea typeface="DFKai-SB" panose="03000509000000000000" pitchFamily="65" charset="-120"/>
                          <a:cs typeface="+mn-cs"/>
                        </a:rPr>
                        <a:t>)</a:t>
                      </a:r>
                      <a:endParaRPr lang="de-DE" sz="800" b="0" i="0" u="none" strike="noStrike" dirty="0">
                        <a:solidFill>
                          <a:srgbClr val="000000"/>
                        </a:solidFill>
                        <a:effectLst/>
                        <a:latin typeface="+mn-lt"/>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800" b="0" i="0" u="none" strike="noStrike" dirty="0">
                          <a:solidFill>
                            <a:srgbClr val="000000"/>
                          </a:solidFill>
                          <a:effectLst/>
                          <a:latin typeface="+mn-lt"/>
                          <a:ea typeface="DFKai-SB" panose="03000509000000000000" pitchFamily="65" charset="-120"/>
                          <a:cs typeface="+mn-cs"/>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800" b="0" i="0" u="none" strike="noStrike" dirty="0">
                          <a:solidFill>
                            <a:srgbClr val="000000"/>
                          </a:solidFill>
                          <a:effectLst/>
                          <a:latin typeface="+mn-lt"/>
                          <a:ea typeface="DFKai-SB" panose="03000509000000000000" pitchFamily="65" charset="-120"/>
                          <a:cs typeface="+mn-cs"/>
                          <a:sym typeface="DFKai-SB"/>
                        </a:rPr>
                        <a:t>2,900</a:t>
                      </a:r>
                      <a:endParaRPr sz="800" b="0" i="0" u="none" strike="noStrike" dirty="0">
                        <a:solidFill>
                          <a:srgbClr val="000000"/>
                        </a:solidFill>
                        <a:effectLst/>
                        <a:latin typeface="+mn-lt"/>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800" b="0" i="0" u="none" strike="noStrike" dirty="0">
                          <a:solidFill>
                            <a:srgbClr val="000000"/>
                          </a:solidFill>
                          <a:effectLst/>
                          <a:latin typeface="+mn-lt"/>
                          <a:ea typeface="DFKai-SB" panose="03000509000000000000" pitchFamily="65" charset="-120"/>
                          <a:cs typeface="+mn-cs"/>
                          <a:sym typeface="DFKai-SB"/>
                        </a:rPr>
                        <a:t>5,958</a:t>
                      </a:r>
                      <a:endParaRPr sz="800" b="0" i="0" u="none" strike="noStrike" dirty="0">
                        <a:solidFill>
                          <a:srgbClr val="000000"/>
                        </a:solidFill>
                        <a:effectLst/>
                        <a:latin typeface="+mn-lt"/>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800" b="0" i="0" u="none" strike="noStrike" dirty="0">
                          <a:solidFill>
                            <a:schemeClr val="tx1"/>
                          </a:solidFill>
                          <a:effectLst/>
                          <a:latin typeface="+mn-lt"/>
                          <a:ea typeface="DFKai-SB" panose="03000509000000000000" pitchFamily="65" charset="-120"/>
                          <a:cs typeface="+mn-cs"/>
                          <a:sym typeface="DFKai-SB"/>
                        </a:rPr>
                        <a:t>205%</a:t>
                      </a:r>
                      <a:endParaRPr sz="800" b="0" i="0" u="none" strike="noStrike" dirty="0">
                        <a:solidFill>
                          <a:schemeClr val="tx1"/>
                        </a:solidFill>
                        <a:effectLst/>
                        <a:latin typeface="+mn-lt"/>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800" b="0" i="0" u="none" strike="noStrike" dirty="0">
                          <a:solidFill>
                            <a:srgbClr val="000000"/>
                          </a:solidFill>
                          <a:effectLst/>
                          <a:latin typeface="+mn-lt"/>
                          <a:ea typeface="DFKai-SB" panose="03000509000000000000" pitchFamily="65" charset="-120"/>
                          <a:cs typeface="+mn-cs"/>
                          <a:sym typeface="DFKai-SB"/>
                        </a:rPr>
                        <a:t>3,500</a:t>
                      </a:r>
                      <a:endParaRPr sz="800" b="0" i="0" u="none" strike="noStrike" dirty="0">
                        <a:solidFill>
                          <a:srgbClr val="000000"/>
                        </a:solidFill>
                        <a:effectLst/>
                        <a:latin typeface="+mn-lt"/>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s-PE" sz="800" b="1" dirty="0">
                          <a:solidFill>
                            <a:schemeClr val="tx2">
                              <a:lumMod val="60000"/>
                              <a:lumOff val="40000"/>
                            </a:schemeClr>
                          </a:solidFill>
                          <a:latin typeface="+mn-lt"/>
                          <a:ea typeface="+mn-ea"/>
                          <a:cs typeface="+mn-cs"/>
                        </a:rPr>
                        <a:t>2024 </a:t>
                      </a:r>
                      <a:r>
                        <a:rPr lang="es-PE" sz="800" b="1" dirty="0" err="1">
                          <a:solidFill>
                            <a:schemeClr val="tx2">
                              <a:lumMod val="60000"/>
                              <a:lumOff val="40000"/>
                            </a:schemeClr>
                          </a:solidFill>
                          <a:latin typeface="+mn-lt"/>
                          <a:ea typeface="+mn-ea"/>
                          <a:cs typeface="+mn-cs"/>
                        </a:rPr>
                        <a:t>achieved</a:t>
                      </a:r>
                      <a:r>
                        <a:rPr lang="es-PE" sz="800" b="1" dirty="0">
                          <a:solidFill>
                            <a:schemeClr val="tx2">
                              <a:lumMod val="60000"/>
                              <a:lumOff val="40000"/>
                            </a:schemeClr>
                          </a:solidFill>
                          <a:latin typeface="+mn-lt"/>
                          <a:ea typeface="+mn-ea"/>
                          <a:cs typeface="+mn-cs"/>
                        </a:rPr>
                        <a:t>.</a:t>
                      </a:r>
                      <a:r>
                        <a:rPr lang="en-US" sz="800" b="1" i="0" u="none" strike="noStrike" dirty="0">
                          <a:solidFill>
                            <a:schemeClr val="tx1"/>
                          </a:solidFill>
                          <a:effectLst/>
                          <a:latin typeface="+mn-lt"/>
                          <a:ea typeface="DFKai-SB" panose="03000509000000000000" pitchFamily="65" charset="-120"/>
                          <a:cs typeface="+mn-cs"/>
                        </a:rPr>
                        <a:t> </a:t>
                      </a:r>
                      <a:r>
                        <a:rPr lang="en-US" sz="800" b="1" dirty="0">
                          <a:solidFill>
                            <a:schemeClr val="tx2">
                              <a:lumMod val="60000"/>
                              <a:lumOff val="40000"/>
                            </a:schemeClr>
                          </a:solidFill>
                          <a:latin typeface="+mn-lt"/>
                        </a:rPr>
                        <a:t>Target 2025~2024 = +20%</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1" dirty="0">
                          <a:solidFill>
                            <a:schemeClr val="tx1"/>
                          </a:solidFill>
                          <a:latin typeface="+mn-lt"/>
                          <a:ea typeface="+mn-ea"/>
                          <a:cs typeface="+mn-cs"/>
                        </a:rPr>
                        <a:t>Action plan:</a:t>
                      </a: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zh-TW" altLang="en-US" sz="800" b="1" i="0" u="none" strike="noStrike" dirty="0">
                          <a:solidFill>
                            <a:schemeClr val="tx1"/>
                          </a:solidFill>
                          <a:effectLst/>
                          <a:latin typeface="+mn-lt"/>
                          <a:ea typeface="DFKai-SB" panose="03000509000000000000" pitchFamily="65" charset="-120"/>
                          <a:cs typeface="+mn-cs"/>
                        </a:rPr>
                        <a:t>        </a:t>
                      </a:r>
                      <a:r>
                        <a:rPr lang="en-US" sz="800" b="1" i="0" u="none" strike="noStrike" dirty="0">
                          <a:solidFill>
                            <a:schemeClr val="tx1"/>
                          </a:solidFill>
                          <a:effectLst/>
                          <a:latin typeface="+mn-lt"/>
                          <a:ea typeface="DFKai-SB" panose="03000509000000000000" pitchFamily="65" charset="-120"/>
                          <a:cs typeface="+mn-cs"/>
                        </a:rPr>
                        <a:t>CW: </a:t>
                      </a:r>
                      <a:r>
                        <a:rPr lang="en-US" sz="800" b="0" i="0" u="none" strike="noStrike" dirty="0">
                          <a:solidFill>
                            <a:schemeClr val="tx1"/>
                          </a:solidFill>
                          <a:effectLst/>
                          <a:latin typeface="+mn-lt"/>
                          <a:ea typeface="DFKai-SB" panose="03000509000000000000" pitchFamily="65" charset="-120"/>
                          <a:cs typeface="+mn-cs"/>
                        </a:rPr>
                        <a:t>Promote Sugar Shipments from GTZNJ, NICPK / require 20´s</a:t>
                      </a: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zh-TW" altLang="en-US" sz="800" b="1" i="0" u="none" strike="noStrike" dirty="0">
                          <a:solidFill>
                            <a:schemeClr val="tx1"/>
                          </a:solidFill>
                          <a:effectLst/>
                          <a:latin typeface="+mn-lt"/>
                          <a:ea typeface="DFKai-SB" panose="03000509000000000000" pitchFamily="65" charset="-120"/>
                          <a:cs typeface="+mn-cs"/>
                        </a:rPr>
                        <a:t>        </a:t>
                      </a:r>
                      <a:r>
                        <a:rPr lang="en-US" sz="800" b="1" i="0" u="none" strike="noStrike" dirty="0">
                          <a:solidFill>
                            <a:schemeClr val="tx1"/>
                          </a:solidFill>
                          <a:effectLst/>
                          <a:latin typeface="+mn-lt"/>
                          <a:ea typeface="DFKai-SB" panose="03000509000000000000" pitchFamily="65" charset="-120"/>
                          <a:cs typeface="+mn-cs"/>
                        </a:rPr>
                        <a:t>WC: </a:t>
                      </a:r>
                      <a:r>
                        <a:rPr lang="en-US" sz="800" b="0" i="0" u="none" strike="noStrike" dirty="0">
                          <a:solidFill>
                            <a:schemeClr val="tx1"/>
                          </a:solidFill>
                          <a:effectLst/>
                          <a:latin typeface="+mn-lt"/>
                          <a:ea typeface="DFKai-SB" panose="03000509000000000000" pitchFamily="65" charset="-120"/>
                          <a:cs typeface="+mn-cs"/>
                        </a:rPr>
                        <a:t>Increase allocation on WSA2 to 1,500 ton to secure current dry and RH shipments to MXMZO </a:t>
                      </a:r>
                      <a:r>
                        <a:rPr lang="zh-TW" altLang="en-US" sz="800" b="0" i="0" u="none" strike="noStrike" dirty="0">
                          <a:solidFill>
                            <a:schemeClr val="tx1"/>
                          </a:solidFill>
                          <a:effectLst/>
                          <a:latin typeface="+mn-lt"/>
                          <a:ea typeface="DFKai-SB" panose="03000509000000000000" pitchFamily="65" charset="-120"/>
                          <a:cs typeface="+mn-cs"/>
                        </a:rPr>
                        <a:t>            </a:t>
                      </a:r>
                      <a:br>
                        <a:rPr lang="en-US" altLang="zh-TW" sz="800" b="0" i="0" u="none" strike="noStrike" dirty="0">
                          <a:solidFill>
                            <a:schemeClr val="tx1"/>
                          </a:solidFill>
                          <a:effectLst/>
                          <a:latin typeface="+mn-lt"/>
                          <a:ea typeface="DFKai-SB" panose="03000509000000000000" pitchFamily="65" charset="-120"/>
                          <a:cs typeface="+mn-cs"/>
                        </a:rPr>
                      </a:br>
                      <a:r>
                        <a:rPr lang="zh-TW" altLang="en-US" sz="800" b="0" i="0" u="none" strike="noStrike" dirty="0">
                          <a:solidFill>
                            <a:schemeClr val="tx1"/>
                          </a:solidFill>
                          <a:effectLst/>
                          <a:latin typeface="+mn-lt"/>
                          <a:ea typeface="DFKai-SB" panose="03000509000000000000" pitchFamily="65" charset="-120"/>
                          <a:cs typeface="+mn-cs"/>
                        </a:rPr>
                        <a:t>                </a:t>
                      </a:r>
                      <a:r>
                        <a:rPr lang="en-US" sz="800" b="0" i="0" u="none" strike="noStrike" dirty="0">
                          <a:solidFill>
                            <a:schemeClr val="tx1"/>
                          </a:solidFill>
                          <a:effectLst/>
                          <a:latin typeface="+mn-lt"/>
                          <a:ea typeface="DFKai-SB" panose="03000509000000000000" pitchFamily="65" charset="-120"/>
                          <a:cs typeface="+mn-cs"/>
                        </a:rPr>
                        <a:t>(grapes, citrus, with C/T). – due to WSA3 &amp; WSA4 reshuffle.</a:t>
                      </a: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zh-TW" altLang="en-US" sz="800" b="0" i="0" u="none" strike="noStrike" dirty="0">
                          <a:solidFill>
                            <a:schemeClr val="tx1"/>
                          </a:solidFill>
                          <a:effectLst/>
                          <a:latin typeface="+mn-lt"/>
                          <a:ea typeface="DFKai-SB" panose="03000509000000000000" pitchFamily="65" charset="-120"/>
                          <a:cs typeface="+mn-cs"/>
                        </a:rPr>
                        <a:t>                </a:t>
                      </a:r>
                      <a:r>
                        <a:rPr lang="en-US" sz="800" b="0" i="0" u="none" strike="noStrike" dirty="0">
                          <a:solidFill>
                            <a:schemeClr val="tx1"/>
                          </a:solidFill>
                          <a:effectLst/>
                          <a:latin typeface="+mn-lt"/>
                          <a:ea typeface="DFKai-SB" panose="03000509000000000000" pitchFamily="65" charset="-120"/>
                          <a:cs typeface="+mn-cs"/>
                        </a:rPr>
                        <a:t>Need stable space in LAE Service to develop new cargo sources for CAME (e.g., paprika, </a:t>
                      </a:r>
                      <a:br>
                        <a:rPr lang="en-US" sz="800" b="0" i="0" u="none" strike="noStrike" dirty="0">
                          <a:solidFill>
                            <a:schemeClr val="tx1"/>
                          </a:solidFill>
                          <a:effectLst/>
                          <a:latin typeface="+mn-lt"/>
                          <a:ea typeface="DFKai-SB" panose="03000509000000000000" pitchFamily="65" charset="-120"/>
                          <a:cs typeface="+mn-cs"/>
                        </a:rPr>
                      </a:br>
                      <a:r>
                        <a:rPr lang="zh-TW" altLang="en-US" sz="800" b="0" i="0" u="none" strike="noStrike" dirty="0">
                          <a:solidFill>
                            <a:schemeClr val="tx1"/>
                          </a:solidFill>
                          <a:effectLst/>
                          <a:latin typeface="+mn-lt"/>
                          <a:ea typeface="DFKai-SB" panose="03000509000000000000" pitchFamily="65" charset="-120"/>
                          <a:cs typeface="+mn-cs"/>
                        </a:rPr>
                        <a:t>                </a:t>
                      </a:r>
                      <a:r>
                        <a:rPr lang="en-US" sz="800" b="0" i="0" u="none" strike="noStrike" dirty="0">
                          <a:solidFill>
                            <a:schemeClr val="tx1"/>
                          </a:solidFill>
                          <a:effectLst/>
                          <a:latin typeface="+mn-lt"/>
                          <a:ea typeface="DFKai-SB" panose="03000509000000000000" pitchFamily="65" charset="-120"/>
                          <a:cs typeface="+mn-cs"/>
                        </a:rPr>
                        <a:t>foodstuff).</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 y="0"/>
            <a:ext cx="9143999"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(PE)</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8604448" y="5076924"/>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32</a:t>
            </a:fld>
            <a:endParaRPr lang="en-US" sz="1200" dirty="0">
              <a:solidFill>
                <a:prstClr val="black"/>
              </a:solidFill>
              <a:latin typeface="Calibri"/>
            </a:endParaRPr>
          </a:p>
        </p:txBody>
      </p:sp>
      <p:sp>
        <p:nvSpPr>
          <p:cNvPr id="2" name="Slide Number Placeholder 1">
            <a:extLst>
              <a:ext uri="{FF2B5EF4-FFF2-40B4-BE49-F238E27FC236}">
                <a16:creationId xmlns:a16="http://schemas.microsoft.com/office/drawing/2014/main" id="{D9A72DE6-12F3-99CF-D975-D8EAE87D8779}"/>
              </a:ext>
            </a:extLst>
          </p:cNvPr>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32</a:t>
            </a:fld>
            <a:endParaRPr lang="en-US" sz="1200" dirty="0">
              <a:solidFill>
                <a:prstClr val="black"/>
              </a:solidFill>
              <a:latin typeface="Calibri"/>
            </a:endParaRPr>
          </a:p>
        </p:txBody>
      </p:sp>
    </p:spTree>
    <p:extLst>
      <p:ext uri="{BB962C8B-B14F-4D97-AF65-F5344CB8AC3E}">
        <p14:creationId xmlns:p14="http://schemas.microsoft.com/office/powerpoint/2010/main" val="179707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(PE)</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33</a:t>
            </a:fld>
            <a:endParaRPr lang="en-US" sz="1200" dirty="0">
              <a:solidFill>
                <a:prstClr val="black"/>
              </a:solidFill>
              <a:latin typeface="Calibri"/>
            </a:endParaRPr>
          </a:p>
        </p:txBody>
      </p:sp>
      <p:sp>
        <p:nvSpPr>
          <p:cNvPr id="3" name="文字方塊 2"/>
          <p:cNvSpPr txBox="1"/>
          <p:nvPr/>
        </p:nvSpPr>
        <p:spPr>
          <a:xfrm>
            <a:off x="201406" y="656878"/>
            <a:ext cx="8741188" cy="2492990"/>
          </a:xfrm>
          <a:prstGeom prst="rect">
            <a:avLst/>
          </a:prstGeom>
          <a:noFill/>
        </p:spPr>
        <p:txBody>
          <a:bodyPr wrap="square" rtlCol="0">
            <a:spAutoFit/>
          </a:bodyPr>
          <a:lstStyle/>
          <a:p>
            <a:r>
              <a:rPr lang="en-US" sz="1600" b="1" dirty="0">
                <a:solidFill>
                  <a:srgbClr val="0070C0"/>
                </a:solidFill>
                <a:latin typeface="+mj-lt"/>
              </a:rPr>
              <a:t>ASIA </a:t>
            </a:r>
          </a:p>
          <a:p>
            <a:r>
              <a:rPr lang="en-US" sz="1600" b="1" dirty="0">
                <a:latin typeface="+mj-lt"/>
              </a:rPr>
              <a:t>Commercial side:</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PE" altLang="es-PE" sz="1200" b="0" i="0" u="none" strike="noStrike" cap="none" normalizeH="0" baseline="0" dirty="0" err="1">
                <a:ln>
                  <a:noFill/>
                </a:ln>
                <a:solidFill>
                  <a:schemeClr val="tx1"/>
                </a:solidFill>
                <a:effectLst/>
                <a:latin typeface="+mj-lt"/>
              </a:rPr>
              <a:t>Send</a:t>
            </a:r>
            <a:r>
              <a:rPr kumimoji="0" lang="es-PE" altLang="es-PE" sz="1200" b="0" i="0" u="none" strike="noStrike" cap="none" normalizeH="0" baseline="0" dirty="0">
                <a:ln>
                  <a:noFill/>
                </a:ln>
                <a:solidFill>
                  <a:schemeClr val="tx1"/>
                </a:solidFill>
                <a:effectLst/>
                <a:latin typeface="+mj-lt"/>
              </a:rPr>
              <a:t> 300x4RH </a:t>
            </a:r>
            <a:r>
              <a:rPr kumimoji="0" lang="es-PE" altLang="es-PE" sz="1200" b="0" i="0" u="none" strike="noStrike" cap="none" normalizeH="0" baseline="0" dirty="0" err="1">
                <a:ln>
                  <a:noFill/>
                </a:ln>
                <a:solidFill>
                  <a:schemeClr val="tx1"/>
                </a:solidFill>
                <a:effectLst/>
                <a:latin typeface="+mj-lt"/>
              </a:rPr>
              <a:t>Starcool</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units</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for</a:t>
            </a:r>
            <a:r>
              <a:rPr kumimoji="0" lang="es-PE" altLang="es-PE" sz="1200" b="0" i="0" u="none" strike="noStrike" cap="none" normalizeH="0" baseline="0" dirty="0">
                <a:ln>
                  <a:noFill/>
                </a:ln>
                <a:solidFill>
                  <a:schemeClr val="tx1"/>
                </a:solidFill>
                <a:effectLst/>
                <a:latin typeface="+mj-lt"/>
              </a:rPr>
              <a:t> avocado </a:t>
            </a:r>
            <a:r>
              <a:rPr kumimoji="0" lang="es-PE" altLang="es-PE" sz="1200" b="0" i="0" u="none" strike="noStrike" cap="none" normalizeH="0" baseline="0" dirty="0" err="1">
                <a:ln>
                  <a:noFill/>
                </a:ln>
                <a:solidFill>
                  <a:schemeClr val="tx1"/>
                </a:solidFill>
                <a:effectLst/>
                <a:latin typeface="+mj-lt"/>
              </a:rPr>
              <a:t>peak</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season</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Apr</a:t>
            </a:r>
            <a:r>
              <a:rPr kumimoji="0" lang="es-PE" altLang="es-PE" sz="1200" b="0" i="0" u="none" strike="noStrike" cap="none" normalizeH="0" baseline="0" dirty="0">
                <a:ln>
                  <a:noFill/>
                </a:ln>
                <a:solidFill>
                  <a:schemeClr val="tx1"/>
                </a:solidFill>
                <a:effectLst/>
                <a:latin typeface="+mj-lt"/>
              </a:rPr>
              <a:t> - Jul).</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PE" altLang="es-PE" sz="1200" b="0" i="0" u="none" strike="noStrike" cap="none" normalizeH="0" baseline="0" dirty="0" err="1">
                <a:ln>
                  <a:noFill/>
                </a:ln>
                <a:solidFill>
                  <a:schemeClr val="tx1"/>
                </a:solidFill>
                <a:effectLst/>
                <a:latin typeface="+mj-lt"/>
              </a:rPr>
              <a:t>Protect</a:t>
            </a:r>
            <a:r>
              <a:rPr kumimoji="0" lang="es-PE" altLang="es-PE" sz="1200" b="0" i="0" u="none" strike="noStrike" cap="none" normalizeH="0" baseline="0" dirty="0">
                <a:ln>
                  <a:noFill/>
                </a:ln>
                <a:solidFill>
                  <a:schemeClr val="tx1"/>
                </a:solidFill>
                <a:effectLst/>
                <a:latin typeface="+mj-lt"/>
              </a:rPr>
              <a:t> FOB </a:t>
            </a:r>
            <a:r>
              <a:rPr kumimoji="0" lang="es-PE" altLang="es-PE" sz="1200" b="0" i="0" u="none" strike="noStrike" cap="none" normalizeH="0" baseline="0" dirty="0" err="1">
                <a:ln>
                  <a:noFill/>
                </a:ln>
                <a:solidFill>
                  <a:schemeClr val="tx1"/>
                </a:solidFill>
                <a:effectLst/>
                <a:latin typeface="+mj-lt"/>
              </a:rPr>
              <a:t>high</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paying</a:t>
            </a:r>
            <a:r>
              <a:rPr kumimoji="0" lang="es-PE" altLang="es-PE" sz="1200" b="0" i="0" u="none" strike="noStrike" cap="none" normalizeH="0" baseline="0" dirty="0">
                <a:ln>
                  <a:noFill/>
                </a:ln>
                <a:solidFill>
                  <a:schemeClr val="tx1"/>
                </a:solidFill>
                <a:effectLst/>
                <a:latin typeface="+mj-lt"/>
              </a:rPr>
              <a:t> cargo </a:t>
            </a:r>
            <a:r>
              <a:rPr kumimoji="0" lang="es-PE" altLang="es-PE" sz="1200" b="0" i="0" u="none" strike="noStrike" cap="none" normalizeH="0" baseline="0" dirty="0" err="1">
                <a:ln>
                  <a:noFill/>
                </a:ln>
                <a:solidFill>
                  <a:schemeClr val="tx1"/>
                </a:solidFill>
                <a:effectLst/>
                <a:latin typeface="+mj-lt"/>
              </a:rPr>
              <a:t>from</a:t>
            </a:r>
            <a:r>
              <a:rPr kumimoji="0" lang="es-PE" altLang="es-PE" sz="1200" b="0" i="0" u="none" strike="noStrike" cap="none" normalizeH="0" baseline="0" dirty="0">
                <a:ln>
                  <a:noFill/>
                </a:ln>
                <a:solidFill>
                  <a:schemeClr val="tx1"/>
                </a:solidFill>
                <a:effectLst/>
                <a:latin typeface="+mj-lt"/>
              </a:rPr>
              <a:t> ASI </a:t>
            </a:r>
            <a:r>
              <a:rPr kumimoji="0" lang="es-PE" altLang="es-PE" sz="1200" b="0" i="0" u="none" strike="noStrike" cap="none" normalizeH="0" baseline="0" dirty="0" err="1">
                <a:ln>
                  <a:noFill/>
                </a:ln>
                <a:solidFill>
                  <a:schemeClr val="tx1"/>
                </a:solidFill>
                <a:effectLst/>
                <a:latin typeface="+mj-lt"/>
              </a:rPr>
              <a:t>to</a:t>
            </a:r>
            <a:r>
              <a:rPr kumimoji="0" lang="es-PE" altLang="es-PE" sz="1200" b="0" i="0" u="none" strike="noStrike" cap="none" normalizeH="0" baseline="0" dirty="0">
                <a:ln>
                  <a:noFill/>
                </a:ln>
                <a:solidFill>
                  <a:schemeClr val="tx1"/>
                </a:solidFill>
                <a:effectLst/>
                <a:latin typeface="+mj-lt"/>
              </a:rPr>
              <a:t> PECAL </a:t>
            </a:r>
            <a:r>
              <a:rPr kumimoji="0" lang="es-PE" altLang="es-PE" sz="1200" b="0" i="0" u="none" strike="noStrike" cap="none" normalizeH="0" baseline="0" dirty="0" err="1">
                <a:ln>
                  <a:noFill/>
                </a:ln>
                <a:solidFill>
                  <a:schemeClr val="tx1"/>
                </a:solidFill>
                <a:effectLst/>
                <a:latin typeface="+mj-lt"/>
              </a:rPr>
              <a:t>to</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avoid</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rollovers</a:t>
            </a:r>
            <a:r>
              <a:rPr lang="es-PE" altLang="es-PE" sz="1200" dirty="0">
                <a:latin typeface="+mj-lt"/>
              </a:rPr>
              <a:t>: Hiraoka, Impulso </a:t>
            </a:r>
            <a:r>
              <a:rPr lang="es-PE" altLang="es-PE" sz="1200" dirty="0" err="1">
                <a:latin typeface="+mj-lt"/>
              </a:rPr>
              <a:t>Infomático</a:t>
            </a:r>
            <a:r>
              <a:rPr lang="es-PE" altLang="es-PE" sz="1200" dirty="0">
                <a:latin typeface="+mj-lt"/>
              </a:rPr>
              <a:t>, </a:t>
            </a:r>
            <a:r>
              <a:rPr lang="es-PE" altLang="es-PE" sz="1200" dirty="0" err="1">
                <a:latin typeface="+mj-lt"/>
              </a:rPr>
              <a:t>Tecnimotors</a:t>
            </a:r>
            <a:r>
              <a:rPr lang="es-PE" altLang="es-PE" sz="1200" dirty="0">
                <a:latin typeface="+mj-lt"/>
              </a:rPr>
              <a:t>, </a:t>
            </a:r>
            <a:r>
              <a:rPr lang="es-PE" altLang="es-PE" sz="1200" dirty="0" err="1">
                <a:latin typeface="+mj-lt"/>
              </a:rPr>
              <a:t>DPWLog</a:t>
            </a:r>
            <a:r>
              <a:rPr lang="es-PE" altLang="es-PE" sz="1200" dirty="0">
                <a:latin typeface="+mj-lt"/>
              </a:rPr>
              <a:t>.</a:t>
            </a:r>
            <a:endParaRPr kumimoji="0" lang="es-PE" altLang="es-PE" sz="1200" b="0" i="0" u="none" strike="noStrike" cap="none" normalizeH="0" baseline="0" dirty="0">
              <a:ln>
                <a:noFill/>
              </a:ln>
              <a:solidFill>
                <a:schemeClr val="tx1"/>
              </a:solidFill>
              <a:effectLst/>
              <a:latin typeface="+mj-l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PE" altLang="es-PE" sz="1200" b="0" i="0" u="none" strike="noStrike" cap="none" normalizeH="0" baseline="0" dirty="0" err="1">
                <a:ln>
                  <a:noFill/>
                </a:ln>
                <a:solidFill>
                  <a:schemeClr val="tx1"/>
                </a:solidFill>
                <a:effectLst/>
                <a:latin typeface="+mj-lt"/>
              </a:rPr>
              <a:t>Promote</a:t>
            </a:r>
            <a:r>
              <a:rPr kumimoji="0" lang="es-PE" altLang="es-PE" sz="1200" b="0" i="0" u="none" strike="noStrike" cap="none" normalizeH="0" baseline="0" dirty="0">
                <a:ln>
                  <a:noFill/>
                </a:ln>
                <a:solidFill>
                  <a:schemeClr val="tx1"/>
                </a:solidFill>
                <a:effectLst/>
                <a:latin typeface="+mj-lt"/>
              </a:rPr>
              <a:t> more 2SD and NOR </a:t>
            </a:r>
            <a:r>
              <a:rPr kumimoji="0" lang="es-PE" altLang="es-PE" sz="1200" b="0" i="0" u="none" strike="noStrike" cap="none" normalizeH="0" baseline="0" dirty="0" err="1">
                <a:ln>
                  <a:noFill/>
                </a:ln>
                <a:solidFill>
                  <a:schemeClr val="tx1"/>
                </a:solidFill>
                <a:effectLst/>
                <a:latin typeface="+mj-lt"/>
              </a:rPr>
              <a:t>shipments</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to</a:t>
            </a:r>
            <a:r>
              <a:rPr kumimoji="0" lang="es-PE" altLang="es-PE" sz="1200" b="0" i="0" u="none" strike="noStrike" cap="none" normalizeH="0" baseline="0" dirty="0">
                <a:ln>
                  <a:noFill/>
                </a:ln>
                <a:solidFill>
                  <a:schemeClr val="tx1"/>
                </a:solidFill>
                <a:effectLst/>
                <a:latin typeface="+mj-lt"/>
              </a:rPr>
              <a:t> balance </a:t>
            </a:r>
            <a:r>
              <a:rPr kumimoji="0" lang="es-PE" altLang="es-PE" sz="1200" b="0" i="0" u="none" strike="noStrike" cap="none" normalizeH="0" baseline="0" dirty="0" err="1">
                <a:ln>
                  <a:noFill/>
                </a:ln>
                <a:solidFill>
                  <a:schemeClr val="tx1"/>
                </a:solidFill>
                <a:effectLst/>
                <a:latin typeface="+mj-lt"/>
              </a:rPr>
              <a:t>export</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demand</a:t>
            </a:r>
            <a:r>
              <a:rPr kumimoji="0" lang="es-PE" altLang="es-PE" sz="1200" b="0" i="0" u="none" strike="noStrike" cap="none" normalizeH="0" baseline="0" dirty="0">
                <a:ln>
                  <a:noFill/>
                </a:ln>
                <a:solidFill>
                  <a:schemeClr val="tx1"/>
                </a:solidFill>
                <a:effectLst/>
                <a:latin typeface="+mj-lt"/>
              </a:rPr>
              <a:t>.</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PE" altLang="es-PE" sz="1200" b="0" i="0" u="none" strike="noStrike" cap="none" normalizeH="0" baseline="0" dirty="0" err="1">
                <a:ln>
                  <a:noFill/>
                </a:ln>
                <a:solidFill>
                  <a:schemeClr val="tx1"/>
                </a:solidFill>
                <a:effectLst/>
                <a:latin typeface="+mj-lt"/>
              </a:rPr>
              <a:t>Increase</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allocation</a:t>
            </a:r>
            <a:r>
              <a:rPr kumimoji="0" lang="es-PE" altLang="es-PE" sz="1200" b="0" i="0" u="none" strike="noStrike" cap="none" normalizeH="0" baseline="0" dirty="0">
                <a:ln>
                  <a:noFill/>
                </a:ln>
                <a:solidFill>
                  <a:schemeClr val="tx1"/>
                </a:solidFill>
                <a:effectLst/>
                <a:latin typeface="+mj-lt"/>
              </a:rPr>
              <a:t> DG </a:t>
            </a:r>
            <a:r>
              <a:rPr kumimoji="0" lang="es-PE" altLang="es-PE" sz="1200" b="0" i="0" u="none" strike="noStrike" cap="none" normalizeH="0" baseline="0" dirty="0" err="1">
                <a:ln>
                  <a:noFill/>
                </a:ln>
                <a:solidFill>
                  <a:schemeClr val="tx1"/>
                </a:solidFill>
                <a:effectLst/>
                <a:latin typeface="+mj-lt"/>
              </a:rPr>
              <a:t>from</a:t>
            </a:r>
            <a:r>
              <a:rPr kumimoji="0" lang="es-PE" altLang="es-PE" sz="1200" b="0" i="0" u="none" strike="noStrike" cap="none" normalizeH="0" baseline="0" dirty="0">
                <a:ln>
                  <a:noFill/>
                </a:ln>
                <a:solidFill>
                  <a:schemeClr val="tx1"/>
                </a:solidFill>
                <a:effectLst/>
                <a:latin typeface="+mj-lt"/>
              </a:rPr>
              <a:t> India </a:t>
            </a:r>
            <a:r>
              <a:rPr kumimoji="0" lang="es-PE" altLang="es-PE" sz="1200" b="0" i="0" u="none" strike="noStrike" cap="none" normalizeH="0" baseline="0" dirty="0" err="1">
                <a:ln>
                  <a:noFill/>
                </a:ln>
                <a:solidFill>
                  <a:schemeClr val="tx1"/>
                </a:solidFill>
                <a:effectLst/>
                <a:latin typeface="+mj-lt"/>
              </a:rPr>
              <a:t>to</a:t>
            </a:r>
            <a:r>
              <a:rPr kumimoji="0" lang="es-PE" altLang="es-PE" sz="1200" b="0" i="0" u="none" strike="noStrike" cap="none" normalizeH="0" baseline="0" dirty="0">
                <a:ln>
                  <a:noFill/>
                </a:ln>
                <a:solidFill>
                  <a:schemeClr val="tx1"/>
                </a:solidFill>
                <a:effectLst/>
                <a:latin typeface="+mj-lt"/>
              </a:rPr>
              <a:t> Callao </a:t>
            </a:r>
            <a:r>
              <a:rPr kumimoji="0" lang="es-PE" altLang="es-PE" sz="1200" b="0" i="0" u="none" strike="noStrike" cap="none" normalizeH="0" baseline="0" dirty="0" err="1">
                <a:ln>
                  <a:noFill/>
                </a:ln>
                <a:solidFill>
                  <a:schemeClr val="tx1"/>
                </a:solidFill>
                <a:effectLst/>
                <a:latin typeface="+mj-lt"/>
              </a:rPr>
              <a:t>to</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secure</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motorcycle</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biz</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from</a:t>
            </a:r>
            <a:r>
              <a:rPr kumimoji="0" lang="es-PE" altLang="es-PE" sz="1200" b="0" i="0" u="none" strike="noStrike" cap="none" normalizeH="0" baseline="0" dirty="0">
                <a:ln>
                  <a:noFill/>
                </a:ln>
                <a:solidFill>
                  <a:schemeClr val="tx1"/>
                </a:solidFill>
                <a:effectLst/>
                <a:latin typeface="+mj-lt"/>
              </a:rPr>
              <a:t> A/C </a:t>
            </a:r>
            <a:r>
              <a:rPr lang="es-PE" altLang="es-PE" sz="1200" dirty="0" err="1">
                <a:latin typeface="+mj-lt"/>
              </a:rPr>
              <a:t>Crossland</a:t>
            </a:r>
            <a:r>
              <a:rPr lang="es-PE" altLang="es-PE" sz="1200" dirty="0">
                <a:latin typeface="+mj-lt"/>
              </a:rPr>
              <a:t>.</a:t>
            </a:r>
            <a:endParaRPr kumimoji="0" lang="es-PE" altLang="es-PE" sz="1200" b="0" i="0" u="none" strike="noStrike" cap="none" normalizeH="0" baseline="0" dirty="0">
              <a:ln>
                <a:noFill/>
              </a:ln>
              <a:solidFill>
                <a:schemeClr val="tx1"/>
              </a:solidFill>
              <a:effectLst/>
              <a:latin typeface="+mj-lt"/>
            </a:endParaRPr>
          </a:p>
          <a:p>
            <a:pPr eaLnBrk="0" fontAlgn="base" hangingPunct="0">
              <a:spcBef>
                <a:spcPct val="0"/>
              </a:spcBef>
              <a:spcAft>
                <a:spcPct val="0"/>
              </a:spcAft>
            </a:pPr>
            <a:endParaRPr lang="es-PE" sz="1200" dirty="0">
              <a:latin typeface="+mj-lt"/>
            </a:endParaRPr>
          </a:p>
          <a:p>
            <a:pPr eaLnBrk="0" fontAlgn="base" hangingPunct="0">
              <a:spcBef>
                <a:spcPct val="0"/>
              </a:spcBef>
              <a:spcAft>
                <a:spcPct val="0"/>
              </a:spcAft>
            </a:pPr>
            <a:r>
              <a:rPr lang="es-PE" sz="1600" b="1" dirty="0">
                <a:latin typeface="+mj-lt"/>
              </a:rPr>
              <a:t>Future Plan: </a:t>
            </a:r>
            <a:endParaRPr lang="en-US" sz="1600" b="1" dirty="0">
              <a:latin typeface="+mj-lt"/>
            </a:endParaRPr>
          </a:p>
          <a:p>
            <a:pPr marL="171450" indent="-171450">
              <a:buFont typeface="Wingdings" panose="05000000000000000000" pitchFamily="2" charset="2"/>
              <a:buChar char="v"/>
            </a:pPr>
            <a:r>
              <a:rPr lang="en-US" sz="1200" dirty="0">
                <a:latin typeface="+mj-lt"/>
                <a:ea typeface="DFKai-SB" pitchFamily="65" charset="-120"/>
              </a:rPr>
              <a:t>Suggest to participate on </a:t>
            </a:r>
            <a:r>
              <a:rPr lang="en-US" sz="1200" b="1" i="1" dirty="0" err="1">
                <a:latin typeface="+mj-lt"/>
                <a:ea typeface="DFKai-SB" pitchFamily="65" charset="-120"/>
              </a:rPr>
              <a:t>Cosco</a:t>
            </a:r>
            <a:r>
              <a:rPr lang="en-US" sz="1200" b="1" i="1" dirty="0">
                <a:latin typeface="+mj-lt"/>
                <a:ea typeface="DFKai-SB" pitchFamily="65" charset="-120"/>
              </a:rPr>
              <a:t> WSA5 </a:t>
            </a:r>
            <a:r>
              <a:rPr lang="en-US" sz="1200" b="1" i="1" dirty="0" err="1">
                <a:latin typeface="+mj-lt"/>
                <a:ea typeface="DFKai-SB" pitchFamily="65" charset="-120"/>
              </a:rPr>
              <a:t>Chancay</a:t>
            </a:r>
            <a:r>
              <a:rPr lang="en-US" sz="1200" b="1" i="1" dirty="0">
                <a:latin typeface="+mj-lt"/>
                <a:ea typeface="DFKai-SB" pitchFamily="65" charset="-120"/>
              </a:rPr>
              <a:t>–Shanghai (23 days) </a:t>
            </a:r>
            <a:r>
              <a:rPr lang="en-US" sz="1200" dirty="0">
                <a:latin typeface="+mj-lt"/>
                <a:ea typeface="DFKai-SB" pitchFamily="65" charset="-120"/>
              </a:rPr>
              <a:t>starting in 2025~Q1 or COD WSA during blueberry peak season </a:t>
            </a:r>
            <a:r>
              <a:rPr lang="en-US" sz="1200" dirty="0" err="1">
                <a:latin typeface="+mj-lt"/>
                <a:ea typeface="DFKai-SB" pitchFamily="65" charset="-120"/>
              </a:rPr>
              <a:t>Sep~Nov</a:t>
            </a:r>
            <a:r>
              <a:rPr lang="en-US" sz="1200" dirty="0">
                <a:latin typeface="+mj-lt"/>
                <a:ea typeface="DFKai-SB" pitchFamily="65" charset="-120"/>
              </a:rPr>
              <a:t> (CAL-VAL-</a:t>
            </a:r>
            <a:r>
              <a:rPr lang="en-US" sz="1200" dirty="0">
                <a:solidFill>
                  <a:srgbClr val="0070C0"/>
                </a:solidFill>
                <a:latin typeface="+mj-lt"/>
                <a:ea typeface="DFKai-SB" pitchFamily="65" charset="-120"/>
              </a:rPr>
              <a:t>CHY-</a:t>
            </a:r>
            <a:r>
              <a:rPr lang="en-US" sz="1200" dirty="0">
                <a:latin typeface="+mj-lt"/>
                <a:ea typeface="DFKai-SB" pitchFamily="65" charset="-120"/>
              </a:rPr>
              <a:t>HKG) to secure 100x4RH blueberry reefers per week during 4-6 calls.</a:t>
            </a:r>
          </a:p>
          <a:p>
            <a:pPr marL="171450" indent="-171450">
              <a:buFont typeface="Wingdings" panose="05000000000000000000" pitchFamily="2" charset="2"/>
              <a:buChar char="v"/>
            </a:pPr>
            <a:r>
              <a:rPr lang="en-US" sz="1200" dirty="0">
                <a:latin typeface="+mj-lt"/>
              </a:rPr>
              <a:t>Evaluate to purchase </a:t>
            </a:r>
            <a:r>
              <a:rPr lang="en-US" sz="1200" b="1" dirty="0">
                <a:latin typeface="+mj-lt"/>
              </a:rPr>
              <a:t>CPX service </a:t>
            </a:r>
            <a:r>
              <a:rPr lang="en-US" sz="1200" b="1" dirty="0" err="1">
                <a:latin typeface="+mj-lt"/>
              </a:rPr>
              <a:t>Matarani</a:t>
            </a:r>
            <a:r>
              <a:rPr lang="en-US" sz="1200" b="1" dirty="0">
                <a:latin typeface="+mj-lt"/>
              </a:rPr>
              <a:t>-Callao </a:t>
            </a:r>
            <a:r>
              <a:rPr lang="en-US" sz="1200" dirty="0">
                <a:latin typeface="+mj-lt"/>
              </a:rPr>
              <a:t>to connect with WSA1 for export fishmeal, minerals, seaweed, and also for import cargo from far east and sugar shipments from COBVT.</a:t>
            </a:r>
            <a:endParaRPr lang="en-US" sz="1200" b="1" dirty="0">
              <a:latin typeface="+mj-lt"/>
            </a:endParaRPr>
          </a:p>
        </p:txBody>
      </p:sp>
      <p:sp>
        <p:nvSpPr>
          <p:cNvPr id="6" name="文字方塊 2">
            <a:extLst>
              <a:ext uri="{FF2B5EF4-FFF2-40B4-BE49-F238E27FC236}">
                <a16:creationId xmlns:a16="http://schemas.microsoft.com/office/drawing/2014/main" id="{6F8888C6-A757-44F2-BFE4-994A63C56EB5}"/>
              </a:ext>
            </a:extLst>
          </p:cNvPr>
          <p:cNvSpPr txBox="1"/>
          <p:nvPr/>
        </p:nvSpPr>
        <p:spPr>
          <a:xfrm>
            <a:off x="201406" y="3133106"/>
            <a:ext cx="8741188" cy="1938992"/>
          </a:xfrm>
          <a:prstGeom prst="rect">
            <a:avLst/>
          </a:prstGeom>
          <a:noFill/>
        </p:spPr>
        <p:txBody>
          <a:bodyPr wrap="square" rtlCol="0">
            <a:spAutoFit/>
          </a:bodyPr>
          <a:lstStyle/>
          <a:p>
            <a:r>
              <a:rPr lang="en-US" sz="1600" b="1" dirty="0">
                <a:solidFill>
                  <a:srgbClr val="0070C0"/>
                </a:solidFill>
                <a:latin typeface="+mj-lt"/>
              </a:rPr>
              <a:t>REGIONAL </a:t>
            </a:r>
          </a:p>
          <a:p>
            <a:r>
              <a:rPr lang="en-US" sz="1600" b="1" dirty="0">
                <a:latin typeface="+mj-lt"/>
              </a:rPr>
              <a:t>Commercial side:</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PE" altLang="es-PE" sz="1200" b="0" i="0" u="none" strike="noStrike" cap="none" normalizeH="0" baseline="0" dirty="0" err="1">
                <a:ln>
                  <a:noFill/>
                </a:ln>
                <a:solidFill>
                  <a:schemeClr val="tx1"/>
                </a:solidFill>
                <a:effectLst/>
                <a:latin typeface="+mj-lt"/>
              </a:rPr>
              <a:t>Increase</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capacity</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to</a:t>
            </a:r>
            <a:r>
              <a:rPr kumimoji="0" lang="es-PE" altLang="es-PE" sz="1200" b="0" i="0" u="none" strike="noStrike" cap="none" normalizeH="0" baseline="0" dirty="0">
                <a:ln>
                  <a:noFill/>
                </a:ln>
                <a:solidFill>
                  <a:schemeClr val="tx1"/>
                </a:solidFill>
                <a:effectLst/>
                <a:latin typeface="+mj-lt"/>
              </a:rPr>
              <a:t> MXMZO </a:t>
            </a:r>
            <a:r>
              <a:rPr kumimoji="0" lang="es-PE" altLang="es-PE" sz="1200" b="0" i="0" u="none" strike="noStrike" cap="none" normalizeH="0" baseline="0" dirty="0" err="1">
                <a:ln>
                  <a:noFill/>
                </a:ln>
                <a:solidFill>
                  <a:schemeClr val="tx1"/>
                </a:solidFill>
                <a:effectLst/>
                <a:latin typeface="+mj-lt"/>
              </a:rPr>
              <a:t>to</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improve</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market</a:t>
            </a:r>
            <a:r>
              <a:rPr kumimoji="0" lang="es-PE" altLang="es-PE" sz="1200" b="0" i="0" u="none" strike="noStrike" cap="none" normalizeH="0" baseline="0" dirty="0">
                <a:ln>
                  <a:noFill/>
                </a:ln>
                <a:solidFill>
                  <a:schemeClr val="tx1"/>
                </a:solidFill>
                <a:effectLst/>
                <a:latin typeface="+mj-lt"/>
              </a:rPr>
              <a:t> share: grapes, citrus, </a:t>
            </a:r>
            <a:r>
              <a:rPr kumimoji="0" lang="es-PE" altLang="es-PE" sz="1200" b="0" i="0" u="none" strike="noStrike" cap="none" normalizeH="0" baseline="0" dirty="0" err="1">
                <a:ln>
                  <a:noFill/>
                </a:ln>
                <a:solidFill>
                  <a:schemeClr val="tx1"/>
                </a:solidFill>
                <a:effectLst/>
                <a:latin typeface="+mj-lt"/>
              </a:rPr>
              <a:t>paper</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plastic</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coal</a:t>
            </a:r>
            <a:r>
              <a:rPr kumimoji="0" lang="es-PE" altLang="es-PE" sz="1200" b="0" i="0" u="none" strike="noStrike" cap="none" normalizeH="0" baseline="0" dirty="0">
                <a:ln>
                  <a:noFill/>
                </a:ln>
                <a:solidFill>
                  <a:schemeClr val="tx1"/>
                </a:solidFill>
                <a:effectLst/>
                <a:latin typeface="+mj-lt"/>
              </a:rPr>
              <a:t>, etc. (EMC 8.4%).</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PE" altLang="es-PE" sz="1200" b="0" i="0" u="none" strike="noStrike" cap="none" normalizeH="0" baseline="0" dirty="0" err="1">
                <a:ln>
                  <a:noFill/>
                </a:ln>
                <a:solidFill>
                  <a:schemeClr val="tx1"/>
                </a:solidFill>
                <a:effectLst/>
                <a:latin typeface="+mj-lt"/>
              </a:rPr>
              <a:t>Promote</a:t>
            </a:r>
            <a:r>
              <a:rPr kumimoji="0" lang="es-PE" altLang="es-PE" sz="1200" b="0" i="0" u="none" strike="noStrike" cap="none" normalizeH="0" baseline="0" dirty="0">
                <a:ln>
                  <a:noFill/>
                </a:ln>
                <a:solidFill>
                  <a:schemeClr val="tx1"/>
                </a:solidFill>
                <a:effectLst/>
                <a:latin typeface="+mj-lt"/>
              </a:rPr>
              <a:t> more avocado </a:t>
            </a:r>
            <a:r>
              <a:rPr kumimoji="0" lang="es-PE" altLang="es-PE" sz="1200" b="0" i="0" u="none" strike="noStrike" cap="none" normalizeH="0" baseline="0" dirty="0" err="1">
                <a:ln>
                  <a:noFill/>
                </a:ln>
                <a:solidFill>
                  <a:schemeClr val="tx1"/>
                </a:solidFill>
                <a:effectLst/>
                <a:latin typeface="+mj-lt"/>
              </a:rPr>
              <a:t>shipments</a:t>
            </a:r>
            <a:r>
              <a:rPr kumimoji="0" lang="es-PE" altLang="es-PE" sz="1200" b="0" i="0" u="none" strike="noStrike" cap="none" normalizeH="0" baseline="0" dirty="0">
                <a:ln>
                  <a:noFill/>
                </a:ln>
                <a:solidFill>
                  <a:schemeClr val="tx1"/>
                </a:solidFill>
                <a:effectLst/>
                <a:latin typeface="+mj-lt"/>
              </a:rPr>
              <a:t> </a:t>
            </a:r>
            <a:r>
              <a:rPr kumimoji="0" lang="es-PE" altLang="es-PE" sz="1200" b="0" i="0" u="none" strike="noStrike" cap="none" normalizeH="0" baseline="0" dirty="0" err="1">
                <a:ln>
                  <a:noFill/>
                </a:ln>
                <a:solidFill>
                  <a:schemeClr val="tx1"/>
                </a:solidFill>
                <a:effectLst/>
                <a:latin typeface="+mj-lt"/>
              </a:rPr>
              <a:t>to</a:t>
            </a:r>
            <a:r>
              <a:rPr kumimoji="0" lang="es-PE" altLang="es-PE" sz="1200" b="0" i="0" u="none" strike="noStrike" cap="none" normalizeH="0" baseline="0" dirty="0">
                <a:ln>
                  <a:noFill/>
                </a:ln>
                <a:solidFill>
                  <a:schemeClr val="tx1"/>
                </a:solidFill>
                <a:effectLst/>
                <a:latin typeface="+mj-lt"/>
              </a:rPr>
              <a:t> Chile.</a:t>
            </a:r>
            <a:endParaRPr lang="es-PE" altLang="es-PE" sz="1200" dirty="0">
              <a:latin typeface="+mj-lt"/>
            </a:endParaRPr>
          </a:p>
          <a:p>
            <a:pPr marR="0" lvl="0" algn="l" defTabSz="914400" rtl="0" eaLnBrk="0" fontAlgn="base" latinLnBrk="0" hangingPunct="0">
              <a:lnSpc>
                <a:spcPct val="100000"/>
              </a:lnSpc>
              <a:spcBef>
                <a:spcPct val="0"/>
              </a:spcBef>
              <a:spcAft>
                <a:spcPct val="0"/>
              </a:spcAft>
              <a:buClrTx/>
              <a:buSzTx/>
              <a:tabLst/>
            </a:pPr>
            <a:endParaRPr kumimoji="0" lang="es-PE" altLang="es-PE" sz="1200" b="0" i="0" u="none" strike="noStrike" cap="none" normalizeH="0" baseline="0" dirty="0">
              <a:ln>
                <a:noFill/>
              </a:ln>
              <a:solidFill>
                <a:schemeClr val="tx1"/>
              </a:solidFill>
              <a:effectLst/>
              <a:latin typeface="+mj-lt"/>
            </a:endParaRPr>
          </a:p>
          <a:p>
            <a:pPr marR="0" lvl="0" fontAlgn="base">
              <a:lnSpc>
                <a:spcPct val="100000"/>
              </a:lnSpc>
              <a:spcBef>
                <a:spcPct val="0"/>
              </a:spcBef>
              <a:spcAft>
                <a:spcPct val="0"/>
              </a:spcAft>
              <a:buClrTx/>
              <a:buSzTx/>
              <a:tabLst/>
            </a:pPr>
            <a:r>
              <a:rPr lang="es-PE" altLang="es-PE" sz="1600" b="1" dirty="0">
                <a:latin typeface="+mj-lt"/>
              </a:rPr>
              <a:t>Future Plan:</a:t>
            </a:r>
          </a:p>
          <a:p>
            <a:pPr marL="171450" marR="0" lvl="0" indent="-171450" fontAlgn="base">
              <a:lnSpc>
                <a:spcPct val="100000"/>
              </a:lnSpc>
              <a:spcBef>
                <a:spcPct val="0"/>
              </a:spcBef>
              <a:spcAft>
                <a:spcPct val="0"/>
              </a:spcAft>
              <a:buClrTx/>
              <a:buSzTx/>
              <a:buFont typeface="Wingdings" panose="05000000000000000000" pitchFamily="2" charset="2"/>
              <a:buChar char="v"/>
              <a:tabLst/>
            </a:pPr>
            <a:r>
              <a:rPr lang="en-US" sz="1200" dirty="0">
                <a:latin typeface="+mj-lt"/>
                <a:ea typeface="DFKai-SB" pitchFamily="65" charset="-120"/>
              </a:rPr>
              <a:t>Suggest to participate on </a:t>
            </a:r>
            <a:r>
              <a:rPr lang="en-US" sz="1200" b="1" i="1" dirty="0">
                <a:latin typeface="+mj-lt"/>
                <a:ea typeface="DFKai-SB" pitchFamily="65" charset="-120"/>
              </a:rPr>
              <a:t>AMERICA XL (CMA/COS/ONE),</a:t>
            </a:r>
            <a:r>
              <a:rPr lang="en-US" sz="1200" dirty="0">
                <a:latin typeface="+mj-lt"/>
                <a:ea typeface="DFKai-SB" pitchFamily="65" charset="-120"/>
              </a:rPr>
              <a:t> which calls weekly Callao and </a:t>
            </a:r>
            <a:r>
              <a:rPr lang="en-US" sz="1200" dirty="0">
                <a:latin typeface="+mj-lt"/>
              </a:rPr>
              <a:t>adds call at Pisco port during reefer peak season.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PE" altLang="es-PE"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944663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(PE)</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34</a:t>
            </a:fld>
            <a:endParaRPr lang="en-US" sz="1200" dirty="0">
              <a:solidFill>
                <a:prstClr val="black"/>
              </a:solidFill>
              <a:latin typeface="Calibri"/>
            </a:endParaRPr>
          </a:p>
        </p:txBody>
      </p:sp>
      <p:sp>
        <p:nvSpPr>
          <p:cNvPr id="3" name="文字方塊 2"/>
          <p:cNvSpPr txBox="1"/>
          <p:nvPr/>
        </p:nvSpPr>
        <p:spPr>
          <a:xfrm>
            <a:off x="179512" y="771550"/>
            <a:ext cx="8784976" cy="4062651"/>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p>
          <a:p>
            <a:pPr marL="285750" indent="-285750">
              <a:buFont typeface="Arial" pitchFamily="34" charset="0"/>
              <a:buChar char="•"/>
            </a:pPr>
            <a:endParaRPr lang="en-US" sz="1000" dirty="0">
              <a:latin typeface="Candara" panose="020E0502030303020204" pitchFamily="34" charset="0"/>
            </a:endParaRPr>
          </a:p>
          <a:p>
            <a:pPr marL="285750" indent="-285750">
              <a:buFont typeface="Arial" pitchFamily="34" charset="0"/>
              <a:buChar char="•"/>
            </a:pPr>
            <a:endParaRPr lang="en-US" sz="1000" dirty="0">
              <a:latin typeface="Candara" panose="020E0502030303020204" pitchFamily="34" charset="0"/>
            </a:endParaRPr>
          </a:p>
          <a:p>
            <a:pPr marL="285750" indent="-285750">
              <a:buFont typeface="Arial" pitchFamily="34" charset="0"/>
              <a:buChar char="•"/>
            </a:pPr>
            <a:endParaRPr lang="en-US" sz="1000" dirty="0">
              <a:latin typeface="Candara" panose="020E0502030303020204" pitchFamily="34" charset="0"/>
            </a:endParaRPr>
          </a:p>
          <a:p>
            <a:pPr marL="285750" indent="-285750">
              <a:buFont typeface="Arial" pitchFamily="34" charset="0"/>
              <a:buChar char="•"/>
            </a:pPr>
            <a:endParaRPr lang="en-US" sz="1000" dirty="0">
              <a:latin typeface="Candara" panose="020E0502030303020204" pitchFamily="34" charset="0"/>
            </a:endParaRPr>
          </a:p>
          <a:p>
            <a:pPr marL="285750" indent="-285750">
              <a:buFont typeface="Arial" pitchFamily="34" charset="0"/>
              <a:buChar char="•"/>
            </a:pPr>
            <a:endParaRPr lang="en-US" sz="1000" dirty="0">
              <a:latin typeface="Candara" panose="020E0502030303020204" pitchFamily="34" charset="0"/>
            </a:endParaRPr>
          </a:p>
          <a:p>
            <a:pPr marL="285750" indent="-285750">
              <a:buFont typeface="Arial" pitchFamily="34" charset="0"/>
              <a:buChar char="•"/>
            </a:pPr>
            <a:endParaRPr lang="en-US" sz="1000" dirty="0">
              <a:latin typeface="Candara" panose="020E0502030303020204" pitchFamily="34" charset="0"/>
            </a:endParaRPr>
          </a:p>
          <a:p>
            <a:pPr marL="285750" indent="-285750">
              <a:buFont typeface="Arial" pitchFamily="34" charset="0"/>
              <a:buChar char="•"/>
            </a:pPr>
            <a:endParaRPr lang="en-US" sz="1000" dirty="0">
              <a:latin typeface="Candara" panose="020E0502030303020204" pitchFamily="34" charset="0"/>
            </a:endParaRPr>
          </a:p>
          <a:p>
            <a:pPr lvl="1"/>
            <a:endParaRPr lang="en-US" sz="1000" dirty="0">
              <a:latin typeface="Candara" panose="020E0502030303020204" pitchFamily="34" charset="0"/>
            </a:endParaRPr>
          </a:p>
          <a:p>
            <a:r>
              <a:rPr lang="en-US" sz="1600" b="1" dirty="0">
                <a:latin typeface="+mj-lt"/>
              </a:rPr>
              <a:t>Market share and Loading volume prospect </a:t>
            </a:r>
            <a:r>
              <a:rPr lang="en-US" altLang="zh-TW" sz="1600" b="1" dirty="0">
                <a:latin typeface="+mj-lt"/>
              </a:rPr>
              <a:t>2024 vs 2025</a:t>
            </a:r>
            <a:r>
              <a:rPr lang="en-US" sz="1600" b="1" dirty="0">
                <a:latin typeface="+mj-lt"/>
              </a:rPr>
              <a:t> (Long Haul)</a:t>
            </a:r>
          </a:p>
          <a:p>
            <a:pPr marL="285750" indent="-285750">
              <a:buFont typeface="Arial" pitchFamily="34" charset="0"/>
              <a:buChar char="•"/>
            </a:pPr>
            <a:endParaRPr lang="es-PE" sz="800" b="0" i="0" u="none" strike="noStrike" dirty="0">
              <a:solidFill>
                <a:schemeClr val="tx1"/>
              </a:solidFill>
              <a:effectLst/>
              <a:latin typeface="Candara" panose="020E0502030303020204" pitchFamily="34" charset="0"/>
              <a:ea typeface="DFKai-SB" pitchFamily="65" charset="-120"/>
            </a:endParaRPr>
          </a:p>
          <a:p>
            <a:pPr marL="285750" indent="-285750">
              <a:buFont typeface="Arial" pitchFamily="34" charset="0"/>
              <a:buChar char="•"/>
            </a:pPr>
            <a:endParaRPr lang="de-DE" sz="800" b="0" i="0" u="none" strike="noStrike" dirty="0">
              <a:solidFill>
                <a:schemeClr val="tx1"/>
              </a:solidFill>
              <a:effectLst/>
              <a:latin typeface="Candara" panose="020E0502030303020204" pitchFamily="34" charset="0"/>
              <a:ea typeface="DFKai-SB" pitchFamily="65" charset="-120"/>
            </a:endParaRPr>
          </a:p>
          <a:p>
            <a:pPr marL="285750" indent="-285750">
              <a:buFont typeface="Arial"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endParaRPr lang="en-US" dirty="0"/>
          </a:p>
        </p:txBody>
      </p:sp>
      <p:graphicFrame>
        <p:nvGraphicFramePr>
          <p:cNvPr id="4" name="表格 3"/>
          <p:cNvGraphicFramePr>
            <a:graphicFrameLocks noGrp="1"/>
          </p:cNvGraphicFramePr>
          <p:nvPr/>
        </p:nvGraphicFramePr>
        <p:xfrm>
          <a:off x="899592" y="1203598"/>
          <a:ext cx="6692876" cy="609600"/>
        </p:xfrm>
        <a:graphic>
          <a:graphicData uri="http://schemas.openxmlformats.org/drawingml/2006/table">
            <a:tbl>
              <a:tblPr firstRow="1" bandRow="1">
                <a:tableStyleId>{5C22544A-7EE6-4342-B048-85BDC9FD1C3A}</a:tableStyleId>
              </a:tblPr>
              <a:tblGrid>
                <a:gridCol w="1673219">
                  <a:extLst>
                    <a:ext uri="{9D8B030D-6E8A-4147-A177-3AD203B41FA5}">
                      <a16:colId xmlns:a16="http://schemas.microsoft.com/office/drawing/2014/main" val="20000"/>
                    </a:ext>
                  </a:extLst>
                </a:gridCol>
                <a:gridCol w="1673219">
                  <a:extLst>
                    <a:ext uri="{9D8B030D-6E8A-4147-A177-3AD203B41FA5}">
                      <a16:colId xmlns:a16="http://schemas.microsoft.com/office/drawing/2014/main" val="20001"/>
                    </a:ext>
                  </a:extLst>
                </a:gridCol>
                <a:gridCol w="1673219">
                  <a:extLst>
                    <a:ext uri="{9D8B030D-6E8A-4147-A177-3AD203B41FA5}">
                      <a16:colId xmlns:a16="http://schemas.microsoft.com/office/drawing/2014/main" val="20002"/>
                    </a:ext>
                  </a:extLst>
                </a:gridCol>
                <a:gridCol w="1673219">
                  <a:extLst>
                    <a:ext uri="{9D8B030D-6E8A-4147-A177-3AD203B41FA5}">
                      <a16:colId xmlns:a16="http://schemas.microsoft.com/office/drawing/2014/main" val="20003"/>
                    </a:ext>
                  </a:extLst>
                </a:gridCol>
              </a:tblGrid>
              <a:tr h="237076">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497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Tabla 5">
            <a:extLst>
              <a:ext uri="{FF2B5EF4-FFF2-40B4-BE49-F238E27FC236}">
                <a16:creationId xmlns:a16="http://schemas.microsoft.com/office/drawing/2014/main" id="{6C6BF4CC-E54E-4D62-B447-3E58EA32E27C}"/>
              </a:ext>
            </a:extLst>
          </p:cNvPr>
          <p:cNvGraphicFramePr>
            <a:graphicFrameLocks noGrp="1"/>
          </p:cNvGraphicFramePr>
          <p:nvPr/>
        </p:nvGraphicFramePr>
        <p:xfrm>
          <a:off x="899592" y="2251766"/>
          <a:ext cx="6692877" cy="894080"/>
        </p:xfrm>
        <a:graphic>
          <a:graphicData uri="http://schemas.openxmlformats.org/drawingml/2006/table">
            <a:tbl>
              <a:tblPr/>
              <a:tblGrid>
                <a:gridCol w="2230959">
                  <a:extLst>
                    <a:ext uri="{9D8B030D-6E8A-4147-A177-3AD203B41FA5}">
                      <a16:colId xmlns:a16="http://schemas.microsoft.com/office/drawing/2014/main" val="127536799"/>
                    </a:ext>
                  </a:extLst>
                </a:gridCol>
                <a:gridCol w="2230959">
                  <a:extLst>
                    <a:ext uri="{9D8B030D-6E8A-4147-A177-3AD203B41FA5}">
                      <a16:colId xmlns:a16="http://schemas.microsoft.com/office/drawing/2014/main" val="523945060"/>
                    </a:ext>
                  </a:extLst>
                </a:gridCol>
                <a:gridCol w="2230959">
                  <a:extLst>
                    <a:ext uri="{9D8B030D-6E8A-4147-A177-3AD203B41FA5}">
                      <a16:colId xmlns:a16="http://schemas.microsoft.com/office/drawing/2014/main" val="365727258"/>
                    </a:ext>
                  </a:extLst>
                </a:gridCol>
              </a:tblGrid>
              <a:tr h="223520">
                <a:tc>
                  <a:txBody>
                    <a:bodyPr/>
                    <a:lstStyle/>
                    <a:p>
                      <a:pPr algn="ctr" fontAlgn="b"/>
                      <a:r>
                        <a:rPr lang="es-PE" sz="1400" b="1" i="0" u="none" strike="noStrike" dirty="0" err="1">
                          <a:solidFill>
                            <a:srgbClr val="FFFFFF"/>
                          </a:solidFill>
                          <a:effectLst/>
                          <a:latin typeface="Candara" panose="020E0502030303020204" pitchFamily="34" charset="0"/>
                        </a:rPr>
                        <a:t>Economic</a:t>
                      </a:r>
                      <a:r>
                        <a:rPr lang="es-PE" sz="1400" b="1" i="0" u="none" strike="noStrike" dirty="0">
                          <a:solidFill>
                            <a:srgbClr val="FFFFFF"/>
                          </a:solidFill>
                          <a:effectLst/>
                          <a:latin typeface="Candara" panose="020E0502030303020204" pitchFamily="34" charset="0"/>
                        </a:rPr>
                        <a:t> figures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PE" sz="1400" b="1" i="0" u="none" strike="noStrike" dirty="0">
                          <a:solidFill>
                            <a:srgbClr val="FFFFFF"/>
                          </a:solidFill>
                          <a:effectLst/>
                          <a:latin typeface="Candara" panose="020E0502030303020204" pitchFamily="34" charset="0"/>
                        </a:rPr>
                        <a:t>2024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PE" sz="1400" b="1" i="0" u="none" strike="noStrike" dirty="0">
                          <a:solidFill>
                            <a:srgbClr val="FFFFFF"/>
                          </a:solidFill>
                          <a:effectLst/>
                          <a:latin typeface="Candara" panose="020E0502030303020204" pitchFamily="34" charset="0"/>
                        </a:rPr>
                        <a:t>2025 (</a:t>
                      </a:r>
                      <a:r>
                        <a:rPr lang="es-PE" sz="1400" b="1" i="0" u="none" strike="noStrike" dirty="0" err="1">
                          <a:solidFill>
                            <a:srgbClr val="FFFFFF"/>
                          </a:solidFill>
                          <a:effectLst/>
                          <a:latin typeface="Candara" panose="020E0502030303020204" pitchFamily="34" charset="0"/>
                        </a:rPr>
                        <a:t>estimated</a:t>
                      </a:r>
                      <a:r>
                        <a:rPr lang="es-PE" sz="1400" b="1" i="0" u="none" strike="noStrike" dirty="0">
                          <a:solidFill>
                            <a:srgbClr val="FFFFFF"/>
                          </a:solidFill>
                          <a:effectLst/>
                          <a:latin typeface="Candara" panose="020E0502030303020204" pitchFamily="34" charset="0"/>
                        </a:rPr>
                        <a: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330143912"/>
                  </a:ext>
                </a:extLst>
              </a:tr>
              <a:tr h="223520">
                <a:tc>
                  <a:txBody>
                    <a:bodyPr/>
                    <a:lstStyle/>
                    <a:p>
                      <a:pPr algn="l" fontAlgn="b"/>
                      <a:r>
                        <a:rPr lang="es-PE" sz="1400" b="0" i="0" u="none" strike="noStrike" dirty="0">
                          <a:solidFill>
                            <a:srgbClr val="000000"/>
                          </a:solidFill>
                          <a:effectLst/>
                          <a:latin typeface="Candara" panose="020E0502030303020204" pitchFamily="34" charset="0"/>
                        </a:rPr>
                        <a:t>GDP</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MX" sz="1400" b="0" i="0" u="none" strike="noStrike" dirty="0">
                          <a:solidFill>
                            <a:srgbClr val="000000"/>
                          </a:solidFill>
                          <a:effectLst/>
                          <a:latin typeface="Candara" panose="020E0502030303020204" pitchFamily="34" charset="0"/>
                        </a:rPr>
                        <a:t>3.1%</a:t>
                      </a:r>
                      <a:endParaRPr lang="es-PE" sz="1400" b="0" i="0" u="none" strike="noStrike" dirty="0">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MX" sz="1400" b="0" i="0" u="none" strike="noStrike" dirty="0">
                          <a:solidFill>
                            <a:srgbClr val="000000"/>
                          </a:solidFill>
                          <a:effectLst/>
                          <a:latin typeface="Candara" panose="020E0502030303020204" pitchFamily="34" charset="0"/>
                        </a:rPr>
                        <a:t>2.8%</a:t>
                      </a:r>
                      <a:endParaRPr lang="es-PE" sz="1400" b="0" i="0" u="none" strike="noStrike" dirty="0">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64432843"/>
                  </a:ext>
                </a:extLst>
              </a:tr>
              <a:tr h="223520">
                <a:tc>
                  <a:txBody>
                    <a:bodyPr/>
                    <a:lstStyle/>
                    <a:p>
                      <a:pPr algn="l" fontAlgn="b"/>
                      <a:r>
                        <a:rPr lang="es-PE" sz="1400" b="0" i="0" u="none" strike="noStrike" dirty="0" err="1">
                          <a:solidFill>
                            <a:srgbClr val="000000"/>
                          </a:solidFill>
                          <a:effectLst/>
                          <a:latin typeface="Candara" panose="020E0502030303020204" pitchFamily="34" charset="0"/>
                        </a:rPr>
                        <a:t>Inflation</a:t>
                      </a:r>
                      <a:endParaRPr lang="es-PE" sz="1400" b="0" i="0" u="none" strike="noStrike" dirty="0">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MX" sz="1400" b="0" i="0" u="none" strike="noStrike" dirty="0">
                          <a:solidFill>
                            <a:srgbClr val="000000"/>
                          </a:solidFill>
                          <a:effectLst/>
                          <a:latin typeface="Candara" panose="020E0502030303020204" pitchFamily="34" charset="0"/>
                        </a:rPr>
                        <a:t>2.0%</a:t>
                      </a:r>
                      <a:endParaRPr lang="es-PE" sz="1400" b="0" i="0" u="none" strike="noStrike" dirty="0">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MX" sz="1400" b="0" i="0" u="none" strike="noStrike" dirty="0">
                          <a:solidFill>
                            <a:srgbClr val="000000"/>
                          </a:solidFill>
                          <a:effectLst/>
                          <a:latin typeface="Candara" panose="020E0502030303020204" pitchFamily="34" charset="0"/>
                        </a:rPr>
                        <a:t>2.5%</a:t>
                      </a:r>
                      <a:endParaRPr lang="es-PE" sz="1400" b="0" i="0" u="none" strike="noStrike" dirty="0">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2689858"/>
                  </a:ext>
                </a:extLst>
              </a:tr>
              <a:tr h="223520">
                <a:tc>
                  <a:txBody>
                    <a:bodyPr/>
                    <a:lstStyle/>
                    <a:p>
                      <a:pPr algn="l" fontAlgn="b"/>
                      <a:r>
                        <a:rPr lang="es-PE" sz="1400" b="0" i="0" u="none" strike="noStrike" dirty="0">
                          <a:solidFill>
                            <a:srgbClr val="000000"/>
                          </a:solidFill>
                          <a:effectLst/>
                          <a:latin typeface="Candara" panose="020E0502030303020204" pitchFamily="34" charset="0"/>
                        </a:rPr>
                        <a:t>Ex. </a:t>
                      </a:r>
                      <a:r>
                        <a:rPr lang="es-PE" sz="1400" b="0" i="0" u="none" strike="noStrike" dirty="0" err="1">
                          <a:solidFill>
                            <a:srgbClr val="000000"/>
                          </a:solidFill>
                          <a:effectLst/>
                          <a:latin typeface="Candara" panose="020E0502030303020204" pitchFamily="34" charset="0"/>
                        </a:rPr>
                        <a:t>Rate</a:t>
                      </a:r>
                      <a:endParaRPr lang="es-PE" sz="1400" b="0" i="0" u="none" strike="noStrike" dirty="0">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MX" sz="1400" b="0" i="0" u="none" strike="noStrike" dirty="0">
                          <a:solidFill>
                            <a:srgbClr val="000000"/>
                          </a:solidFill>
                          <a:effectLst/>
                          <a:latin typeface="Candara" panose="020E0502030303020204" pitchFamily="34" charset="0"/>
                        </a:rPr>
                        <a:t>3.76</a:t>
                      </a:r>
                      <a:endParaRPr lang="es-PE" sz="1400" b="0" i="0" u="none" strike="noStrike" dirty="0">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MX" sz="1400" b="0" i="0" u="none" strike="noStrike" dirty="0">
                          <a:solidFill>
                            <a:srgbClr val="000000"/>
                          </a:solidFill>
                          <a:effectLst/>
                          <a:latin typeface="Candara" panose="020E0502030303020204" pitchFamily="34" charset="0"/>
                        </a:rPr>
                        <a:t>3.8</a:t>
                      </a:r>
                      <a:endParaRPr lang="es-PE" sz="1400" b="0" i="0" u="none" strike="noStrike" dirty="0">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182425168"/>
                  </a:ext>
                </a:extLst>
              </a:tr>
            </a:tbl>
          </a:graphicData>
        </a:graphic>
      </p:graphicFrame>
      <p:sp>
        <p:nvSpPr>
          <p:cNvPr id="2" name="Estrella: 5 puntas 1">
            <a:extLst>
              <a:ext uri="{FF2B5EF4-FFF2-40B4-BE49-F238E27FC236}">
                <a16:creationId xmlns:a16="http://schemas.microsoft.com/office/drawing/2014/main" id="{60774057-5201-464D-A8AC-2363AD5B22CF}"/>
              </a:ext>
            </a:extLst>
          </p:cNvPr>
          <p:cNvSpPr/>
          <p:nvPr/>
        </p:nvSpPr>
        <p:spPr>
          <a:xfrm>
            <a:off x="5004048" y="1566604"/>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a:extLst>
              <a:ext uri="{FF2B5EF4-FFF2-40B4-BE49-F238E27FC236}">
                <a16:creationId xmlns:a16="http://schemas.microsoft.com/office/drawing/2014/main" id="{2C0A9DAA-2E0D-4131-8567-150851FEF280}"/>
              </a:ext>
            </a:extLst>
          </p:cNvPr>
          <p:cNvSpPr txBox="1"/>
          <p:nvPr/>
        </p:nvSpPr>
        <p:spPr>
          <a:xfrm>
            <a:off x="812823" y="3134122"/>
            <a:ext cx="3744416" cy="215444"/>
          </a:xfrm>
          <a:prstGeom prst="rect">
            <a:avLst/>
          </a:prstGeom>
          <a:noFill/>
        </p:spPr>
        <p:txBody>
          <a:bodyPr wrap="square" rtlCol="0">
            <a:spAutoFit/>
          </a:bodyPr>
          <a:lstStyle/>
          <a:p>
            <a:r>
              <a:rPr lang="es-MX" sz="800" dirty="0"/>
              <a:t>Data </a:t>
            </a:r>
            <a:r>
              <a:rPr lang="es-MX" sz="800" dirty="0" err="1"/>
              <a:t>source</a:t>
            </a:r>
            <a:r>
              <a:rPr lang="es-MX" sz="800" dirty="0"/>
              <a:t>: Central Bank</a:t>
            </a:r>
            <a:endParaRPr lang="es-PE" sz="800" dirty="0"/>
          </a:p>
        </p:txBody>
      </p:sp>
      <p:sp>
        <p:nvSpPr>
          <p:cNvPr id="10" name="CuadroTexto 9">
            <a:extLst>
              <a:ext uri="{FF2B5EF4-FFF2-40B4-BE49-F238E27FC236}">
                <a16:creationId xmlns:a16="http://schemas.microsoft.com/office/drawing/2014/main" id="{6EF92380-5EBB-43D2-9842-B36A9BD17628}"/>
              </a:ext>
            </a:extLst>
          </p:cNvPr>
          <p:cNvSpPr txBox="1"/>
          <p:nvPr/>
        </p:nvSpPr>
        <p:spPr>
          <a:xfrm>
            <a:off x="812823" y="4767290"/>
            <a:ext cx="3744416" cy="215444"/>
          </a:xfrm>
          <a:prstGeom prst="rect">
            <a:avLst/>
          </a:prstGeom>
          <a:noFill/>
        </p:spPr>
        <p:txBody>
          <a:bodyPr wrap="square" rtlCol="0">
            <a:spAutoFit/>
          </a:bodyPr>
          <a:lstStyle/>
          <a:p>
            <a:r>
              <a:rPr lang="es-MX" sz="800" dirty="0"/>
              <a:t>Data </a:t>
            </a:r>
            <a:r>
              <a:rPr lang="es-MX" sz="800" dirty="0" err="1"/>
              <a:t>source</a:t>
            </a:r>
            <a:r>
              <a:rPr lang="es-MX" sz="800" dirty="0"/>
              <a:t>: Escomar</a:t>
            </a:r>
            <a:endParaRPr lang="es-PE" sz="800" dirty="0"/>
          </a:p>
        </p:txBody>
      </p:sp>
      <p:graphicFrame>
        <p:nvGraphicFramePr>
          <p:cNvPr id="12" name="Tabla 11">
            <a:extLst>
              <a:ext uri="{FF2B5EF4-FFF2-40B4-BE49-F238E27FC236}">
                <a16:creationId xmlns:a16="http://schemas.microsoft.com/office/drawing/2014/main" id="{137976F9-362E-4F8A-AB5F-B7E0335A2112}"/>
              </a:ext>
            </a:extLst>
          </p:cNvPr>
          <p:cNvGraphicFramePr>
            <a:graphicFrameLocks noGrp="1"/>
          </p:cNvGraphicFramePr>
          <p:nvPr/>
        </p:nvGraphicFramePr>
        <p:xfrm>
          <a:off x="899590" y="3758857"/>
          <a:ext cx="6692877" cy="1015389"/>
        </p:xfrm>
        <a:graphic>
          <a:graphicData uri="http://schemas.openxmlformats.org/drawingml/2006/table">
            <a:tbl>
              <a:tblPr/>
              <a:tblGrid>
                <a:gridCol w="2230959">
                  <a:extLst>
                    <a:ext uri="{9D8B030D-6E8A-4147-A177-3AD203B41FA5}">
                      <a16:colId xmlns:a16="http://schemas.microsoft.com/office/drawing/2014/main" val="445380162"/>
                    </a:ext>
                  </a:extLst>
                </a:gridCol>
                <a:gridCol w="1249970">
                  <a:extLst>
                    <a:ext uri="{9D8B030D-6E8A-4147-A177-3AD203B41FA5}">
                      <a16:colId xmlns:a16="http://schemas.microsoft.com/office/drawing/2014/main" val="2563479181"/>
                    </a:ext>
                  </a:extLst>
                </a:gridCol>
                <a:gridCol w="1249970">
                  <a:extLst>
                    <a:ext uri="{9D8B030D-6E8A-4147-A177-3AD203B41FA5}">
                      <a16:colId xmlns:a16="http://schemas.microsoft.com/office/drawing/2014/main" val="1973936185"/>
                    </a:ext>
                  </a:extLst>
                </a:gridCol>
                <a:gridCol w="980989">
                  <a:extLst>
                    <a:ext uri="{9D8B030D-6E8A-4147-A177-3AD203B41FA5}">
                      <a16:colId xmlns:a16="http://schemas.microsoft.com/office/drawing/2014/main" val="2336894405"/>
                    </a:ext>
                  </a:extLst>
                </a:gridCol>
                <a:gridCol w="980989">
                  <a:extLst>
                    <a:ext uri="{9D8B030D-6E8A-4147-A177-3AD203B41FA5}">
                      <a16:colId xmlns:a16="http://schemas.microsoft.com/office/drawing/2014/main" val="1139952767"/>
                    </a:ext>
                  </a:extLst>
                </a:gridCol>
              </a:tblGrid>
              <a:tr h="239300">
                <a:tc>
                  <a:txBody>
                    <a:bodyPr/>
                    <a:lstStyle/>
                    <a:p>
                      <a:pPr algn="l" fontAlgn="b"/>
                      <a:r>
                        <a:rPr lang="es-PE" sz="1800" b="0" i="0" u="none" strike="noStrike">
                          <a:solidFill>
                            <a:srgbClr val="000000"/>
                          </a:solidFill>
                          <a:effectLst/>
                          <a:latin typeface="Arial" panose="020B0604020202020204" pitchFamily="34" charset="0"/>
                        </a:rPr>
                        <a:t> </a:t>
                      </a:r>
                    </a:p>
                  </a:txBody>
                  <a:tcPr marL="5443" marR="5443" marT="5443"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s-PE" sz="1400" b="1" i="0" u="none" strike="noStrike">
                          <a:solidFill>
                            <a:srgbClr val="FFFFFF"/>
                          </a:solidFill>
                          <a:effectLst/>
                          <a:latin typeface="Candara" panose="020E0502030303020204" pitchFamily="34" charset="0"/>
                        </a:rPr>
                        <a:t>Loading Volume - TEU</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s-PE"/>
                    </a:p>
                  </a:txBody>
                  <a:tcPr/>
                </a:tc>
                <a:tc gridSpan="2">
                  <a:txBody>
                    <a:bodyPr/>
                    <a:lstStyle/>
                    <a:p>
                      <a:pPr algn="ctr" fontAlgn="b"/>
                      <a:r>
                        <a:rPr lang="es-PE" sz="1400" b="1" i="0" u="none" strike="noStrike">
                          <a:solidFill>
                            <a:srgbClr val="FFFFFF"/>
                          </a:solidFill>
                          <a:effectLst/>
                          <a:latin typeface="Candara" panose="020E0502030303020204" pitchFamily="34" charset="0"/>
                        </a:rPr>
                        <a:t>Market Share EGL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s-PE"/>
                    </a:p>
                  </a:txBody>
                  <a:tcPr/>
                </a:tc>
                <a:extLst>
                  <a:ext uri="{0D108BD9-81ED-4DB2-BD59-A6C34878D82A}">
                    <a16:rowId xmlns:a16="http://schemas.microsoft.com/office/drawing/2014/main" val="1663936128"/>
                  </a:ext>
                </a:extLst>
              </a:tr>
              <a:tr h="298020">
                <a:tc>
                  <a:txBody>
                    <a:bodyPr/>
                    <a:lstStyle/>
                    <a:p>
                      <a:pPr algn="l" fontAlgn="b"/>
                      <a:r>
                        <a:rPr lang="es-PE" sz="1800" b="0" i="0" u="none" strike="noStrike">
                          <a:solidFill>
                            <a:srgbClr val="000000"/>
                          </a:solidFill>
                          <a:effectLst/>
                          <a:latin typeface="Arial" panose="020B0604020202020204" pitchFamily="34" charset="0"/>
                        </a:rPr>
                        <a:t> </a:t>
                      </a:r>
                    </a:p>
                  </a:txBody>
                  <a:tcPr marL="5443" marR="5443" marT="54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a:solidFill>
                            <a:srgbClr val="FFFFFF"/>
                          </a:solidFill>
                          <a:effectLst/>
                          <a:latin typeface="Candara" panose="020E0502030303020204" pitchFamily="34" charset="0"/>
                        </a:rPr>
                        <a:t>2024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PE" sz="1400" b="1" i="0" u="none" strike="noStrike">
                          <a:solidFill>
                            <a:srgbClr val="FFFFFF"/>
                          </a:solidFill>
                          <a:effectLst/>
                          <a:latin typeface="Candara" panose="020E0502030303020204" pitchFamily="34" charset="0"/>
                        </a:rPr>
                        <a:t>2025 (est)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PE" sz="1400" b="1" i="0" u="none" strike="noStrike" dirty="0">
                          <a:solidFill>
                            <a:srgbClr val="FFFFFF"/>
                          </a:solidFill>
                          <a:effectLst/>
                          <a:latin typeface="Candara" panose="020E0502030303020204" pitchFamily="34" charset="0"/>
                        </a:rPr>
                        <a:t>2024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PE" sz="1400" b="1" i="0" u="none" strike="noStrike">
                          <a:solidFill>
                            <a:srgbClr val="FFFFFF"/>
                          </a:solidFill>
                          <a:effectLst/>
                          <a:latin typeface="Candara" panose="020E0502030303020204" pitchFamily="34" charset="0"/>
                        </a:rPr>
                        <a:t>2025 (est.)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574263716"/>
                  </a:ext>
                </a:extLst>
              </a:tr>
              <a:tr h="187157">
                <a:tc>
                  <a:txBody>
                    <a:bodyPr/>
                    <a:lstStyle/>
                    <a:p>
                      <a:pPr algn="ctr" fontAlgn="b"/>
                      <a:r>
                        <a:rPr lang="es-PE" sz="1400" b="0" i="0" u="none" strike="noStrike">
                          <a:solidFill>
                            <a:srgbClr val="000000"/>
                          </a:solidFill>
                          <a:effectLst/>
                          <a:latin typeface="Candara" panose="020E0502030303020204" pitchFamily="34" charset="0"/>
                        </a:rPr>
                        <a:t>G trade Asia/Callao</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b"/>
                      <a:r>
                        <a:rPr lang="es-PE" sz="1400" b="0" i="0" u="none" strike="noStrike">
                          <a:solidFill>
                            <a:srgbClr val="000000"/>
                          </a:solidFill>
                          <a:effectLst/>
                          <a:latin typeface="Candara" panose="020E0502030303020204" pitchFamily="34" charset="0"/>
                        </a:rPr>
                        <a:t>41,065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b"/>
                      <a:r>
                        <a:rPr lang="es-PE" sz="1400" b="0" i="0" u="none" strike="noStrike">
                          <a:solidFill>
                            <a:srgbClr val="000000"/>
                          </a:solidFill>
                          <a:effectLst/>
                          <a:latin typeface="Candara" panose="020E0502030303020204" pitchFamily="34" charset="0"/>
                        </a:rPr>
                        <a:t>46,000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PE" sz="1400" b="0" i="0" u="none" strike="noStrike">
                          <a:solidFill>
                            <a:srgbClr val="000000"/>
                          </a:solidFill>
                          <a:effectLst/>
                          <a:latin typeface="Candara" panose="020E0502030303020204" pitchFamily="34" charset="0"/>
                        </a:rPr>
                        <a:t>9.20%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PE" sz="1400" b="0" i="0" u="none" strike="noStrike">
                          <a:solidFill>
                            <a:srgbClr val="000000"/>
                          </a:solidFill>
                          <a:effectLst/>
                          <a:latin typeface="Candara" panose="020E0502030303020204" pitchFamily="34" charset="0"/>
                        </a:rPr>
                        <a:t>10.50%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777373368"/>
                  </a:ext>
                </a:extLst>
              </a:tr>
              <a:tr h="187157">
                <a:tc>
                  <a:txBody>
                    <a:bodyPr/>
                    <a:lstStyle/>
                    <a:p>
                      <a:pPr algn="ctr" fontAlgn="b"/>
                      <a:r>
                        <a:rPr lang="es-PE" sz="1400" b="0" i="0" u="none" strike="noStrike">
                          <a:solidFill>
                            <a:srgbClr val="000000"/>
                          </a:solidFill>
                          <a:effectLst/>
                          <a:latin typeface="Candara" panose="020E0502030303020204" pitchFamily="34" charset="0"/>
                        </a:rPr>
                        <a:t>Y trade Callao/Asia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b"/>
                      <a:r>
                        <a:rPr lang="es-PE" sz="1400" b="0" i="0" u="none" strike="noStrike">
                          <a:solidFill>
                            <a:srgbClr val="000000"/>
                          </a:solidFill>
                          <a:effectLst/>
                          <a:latin typeface="Candara" panose="020E0502030303020204" pitchFamily="34" charset="0"/>
                        </a:rPr>
                        <a:t>37,063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b"/>
                      <a:r>
                        <a:rPr lang="es-PE" sz="1400" b="0" i="0" u="none" strike="noStrike">
                          <a:solidFill>
                            <a:srgbClr val="000000"/>
                          </a:solidFill>
                          <a:effectLst/>
                          <a:latin typeface="Candara" panose="020E0502030303020204" pitchFamily="34" charset="0"/>
                        </a:rPr>
                        <a:t>39,000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PE" sz="1400" b="0" i="0" u="none" strike="noStrike">
                          <a:solidFill>
                            <a:srgbClr val="000000"/>
                          </a:solidFill>
                          <a:effectLst/>
                          <a:latin typeface="Candara" panose="020E0502030303020204" pitchFamily="34" charset="0"/>
                        </a:rPr>
                        <a:t>16.70%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PE" sz="1400" b="0" i="0" u="none" strike="noStrike" dirty="0">
                          <a:solidFill>
                            <a:srgbClr val="000000"/>
                          </a:solidFill>
                          <a:effectLst/>
                          <a:latin typeface="Candara" panose="020E0502030303020204" pitchFamily="34" charset="0"/>
                        </a:rPr>
                        <a:t>17.60%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086633469"/>
                  </a:ext>
                </a:extLst>
              </a:tr>
            </a:tbl>
          </a:graphicData>
        </a:graphic>
      </p:graphicFrame>
    </p:spTree>
    <p:extLst>
      <p:ext uri="{BB962C8B-B14F-4D97-AF65-F5344CB8AC3E}">
        <p14:creationId xmlns:p14="http://schemas.microsoft.com/office/powerpoint/2010/main" val="2744271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(PE)</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481598080"/>
              </p:ext>
            </p:extLst>
          </p:nvPr>
        </p:nvGraphicFramePr>
        <p:xfrm>
          <a:off x="179513" y="707189"/>
          <a:ext cx="8712967" cy="4219129"/>
        </p:xfrm>
        <a:graphic>
          <a:graphicData uri="http://schemas.openxmlformats.org/drawingml/2006/table">
            <a:tbl>
              <a:tblPr>
                <a:tableStyleId>{5C22544A-7EE6-4342-B048-85BDC9FD1C3A}</a:tableStyleId>
              </a:tblPr>
              <a:tblGrid>
                <a:gridCol w="491861">
                  <a:extLst>
                    <a:ext uri="{9D8B030D-6E8A-4147-A177-3AD203B41FA5}">
                      <a16:colId xmlns:a16="http://schemas.microsoft.com/office/drawing/2014/main" val="1096605092"/>
                    </a:ext>
                  </a:extLst>
                </a:gridCol>
                <a:gridCol w="913456">
                  <a:extLst>
                    <a:ext uri="{9D8B030D-6E8A-4147-A177-3AD203B41FA5}">
                      <a16:colId xmlns:a16="http://schemas.microsoft.com/office/drawing/2014/main" val="1714653431"/>
                    </a:ext>
                  </a:extLst>
                </a:gridCol>
                <a:gridCol w="913456">
                  <a:extLst>
                    <a:ext uri="{9D8B030D-6E8A-4147-A177-3AD203B41FA5}">
                      <a16:colId xmlns:a16="http://schemas.microsoft.com/office/drawing/2014/main" val="2905017876"/>
                    </a:ext>
                  </a:extLst>
                </a:gridCol>
                <a:gridCol w="983722">
                  <a:extLst>
                    <a:ext uri="{9D8B030D-6E8A-4147-A177-3AD203B41FA5}">
                      <a16:colId xmlns:a16="http://schemas.microsoft.com/office/drawing/2014/main" val="4291711140"/>
                    </a:ext>
                  </a:extLst>
                </a:gridCol>
                <a:gridCol w="632393">
                  <a:extLst>
                    <a:ext uri="{9D8B030D-6E8A-4147-A177-3AD203B41FA5}">
                      <a16:colId xmlns:a16="http://schemas.microsoft.com/office/drawing/2014/main" val="1668644550"/>
                    </a:ext>
                  </a:extLst>
                </a:gridCol>
                <a:gridCol w="4778079">
                  <a:extLst>
                    <a:ext uri="{9D8B030D-6E8A-4147-A177-3AD203B41FA5}">
                      <a16:colId xmlns:a16="http://schemas.microsoft.com/office/drawing/2014/main" val="3561485105"/>
                    </a:ext>
                  </a:extLst>
                </a:gridCol>
              </a:tblGrid>
              <a:tr h="180581">
                <a:tc rowSpan="5">
                  <a:txBody>
                    <a:bodyPr/>
                    <a:lstStyle/>
                    <a:p>
                      <a:pPr algn="l" fontAlgn="ctr"/>
                      <a:r>
                        <a:rPr lang="zh-TW" altLang="en-US" sz="1000" u="none" strike="noStrike" dirty="0">
                          <a:solidFill>
                            <a:schemeClr val="tx1"/>
                          </a:solidFill>
                          <a:effectLst/>
                          <a:latin typeface="Candara" panose="020E0502030303020204" pitchFamily="34" charset="0"/>
                        </a:rPr>
                        <a:t>　</a:t>
                      </a:r>
                    </a:p>
                    <a:p>
                      <a:pPr algn="ctr" fontAlgn="ctr"/>
                      <a:r>
                        <a:rPr lang="en-US" altLang="zh-TW" sz="1000" b="0" u="none" strike="noStrike" dirty="0">
                          <a:solidFill>
                            <a:schemeClr val="tx1"/>
                          </a:solidFill>
                          <a:effectLst/>
                          <a:latin typeface="Candara" panose="020E0502030303020204" pitchFamily="34" charset="0"/>
                        </a:rPr>
                        <a:t>ECD </a:t>
                      </a:r>
                      <a:r>
                        <a:rPr lang="en-US" sz="1000" b="0" u="none" strike="noStrike" dirty="0">
                          <a:solidFill>
                            <a:schemeClr val="tx1"/>
                          </a:solidFill>
                          <a:effectLst/>
                          <a:latin typeface="Candara" panose="020E0502030303020204" pitchFamily="34" charset="0"/>
                        </a:rPr>
                        <a:t>KPI</a:t>
                      </a:r>
                      <a:endParaRPr 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000" u="none" strike="noStrike" dirty="0">
                          <a:solidFill>
                            <a:schemeClr val="tx1"/>
                          </a:solidFill>
                          <a:effectLst/>
                          <a:latin typeface="Candara" panose="020E0502030303020204" pitchFamily="34" charset="0"/>
                        </a:rPr>
                        <a:t>　</a:t>
                      </a:r>
                      <a:r>
                        <a:rPr lang="en-US" altLang="zh-TW" sz="1000" u="none" strike="noStrike" dirty="0">
                          <a:solidFill>
                            <a:schemeClr val="tx1"/>
                          </a:solidFill>
                          <a:effectLst/>
                          <a:latin typeface="Candara" panose="020E0502030303020204" pitchFamily="34" charset="0"/>
                        </a:rPr>
                        <a:t>Item</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solidFill>
                            <a:schemeClr val="tx1"/>
                          </a:solidFill>
                          <a:effectLst/>
                          <a:latin typeface="Candara" panose="020E0502030303020204" pitchFamily="34" charset="0"/>
                        </a:rPr>
                        <a:t>2023</a:t>
                      </a:r>
                      <a:endParaRPr lang="en-US" altLang="zh-TW"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solidFill>
                            <a:schemeClr val="tx1"/>
                          </a:solidFill>
                          <a:effectLst/>
                          <a:latin typeface="Candara" panose="020E0502030303020204" pitchFamily="34" charset="0"/>
                        </a:rPr>
                        <a:t>2024</a:t>
                      </a:r>
                      <a:endParaRPr lang="en-US" altLang="zh-TW"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chemeClr val="tx1"/>
                          </a:solidFill>
                          <a:effectLst/>
                          <a:latin typeface="Candara" panose="020E0502030303020204" pitchFamily="34" charset="0"/>
                        </a:rPr>
                        <a:t>Diff</a:t>
                      </a:r>
                      <a:endParaRPr lang="en-US"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chemeClr val="tx1"/>
                          </a:solidFill>
                          <a:effectLst/>
                          <a:latin typeface="Candara" panose="020E0502030303020204" pitchFamily="34" charset="0"/>
                        </a:rPr>
                        <a:t>Action Plan</a:t>
                      </a:r>
                      <a:r>
                        <a:rPr lang="zh-TW" altLang="en-US" sz="1000" b="1" u="none" strike="noStrike" dirty="0">
                          <a:solidFill>
                            <a:schemeClr val="tx1"/>
                          </a:solidFill>
                          <a:effectLst/>
                          <a:latin typeface="Candara" panose="020E0502030303020204" pitchFamily="34" charset="0"/>
                        </a:rPr>
                        <a:t> </a:t>
                      </a:r>
                      <a:r>
                        <a:rPr lang="en-US" altLang="zh-TW" sz="1000" b="1" u="none" strike="noStrike" dirty="0">
                          <a:solidFill>
                            <a:schemeClr val="tx1"/>
                          </a:solidFill>
                          <a:effectLst/>
                          <a:latin typeface="Candara" panose="020E0502030303020204" pitchFamily="34" charset="0"/>
                        </a:rPr>
                        <a:t>in 2025</a:t>
                      </a:r>
                      <a:endParaRPr lang="en-US"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30474">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andara" panose="020E0502030303020204" pitchFamily="34" charset="0"/>
                          <a:ea typeface="新細明體" panose="02020500000000000000" pitchFamily="18" charset="-120"/>
                        </a:rPr>
                        <a:t>Storage</a:t>
                      </a:r>
                    </a:p>
                    <a:p>
                      <a:pPr algn="ctr" fontAlgn="ctr"/>
                      <a:endParaRPr 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b="0" i="0" u="none" strike="noStrike" dirty="0">
                          <a:solidFill>
                            <a:srgbClr val="000000"/>
                          </a:solidFill>
                          <a:effectLst/>
                          <a:latin typeface="+mj-lt"/>
                          <a:ea typeface="新細明體" panose="02020500000000000000" pitchFamily="18" charset="-120"/>
                          <a:cs typeface="+mn-cs"/>
                        </a:rPr>
                        <a:t>$0</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MX" altLang="zh-TW" sz="800" b="0" i="0" u="none" strike="noStrike" dirty="0">
                          <a:solidFill>
                            <a:srgbClr val="000000"/>
                          </a:solidFill>
                          <a:effectLst/>
                          <a:latin typeface="+mj-lt"/>
                          <a:ea typeface="新細明體" panose="02020500000000000000" pitchFamily="18" charset="-120"/>
                          <a:cs typeface="+mn-cs"/>
                        </a:rPr>
                        <a:t>$23,025</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b="0" i="0" u="none" strike="noStrike" dirty="0">
                          <a:solidFill>
                            <a:schemeClr val="tx1"/>
                          </a:solidFill>
                          <a:effectLst/>
                          <a:highlight>
                            <a:srgbClr val="FFFF00"/>
                          </a:highlight>
                          <a:latin typeface="+mj-lt"/>
                          <a:ea typeface="新細明體" panose="02020500000000000000" pitchFamily="18" charset="-120"/>
                        </a:rPr>
                        <a:t>$ 23,025</a:t>
                      </a: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800" u="none" strike="noStrike" dirty="0">
                          <a:solidFill>
                            <a:schemeClr val="dk1"/>
                          </a:solidFill>
                          <a:effectLst/>
                          <a:latin typeface="+mj-lt"/>
                          <a:ea typeface="+mn-ea"/>
                          <a:cs typeface="+mn-cs"/>
                        </a:rPr>
                        <a:t>DPW storage bonus = </a:t>
                      </a:r>
                      <a:r>
                        <a:rPr lang="en-US" altLang="zh-TW" sz="800" u="none" strike="noStrike" baseline="0" dirty="0">
                          <a:solidFill>
                            <a:schemeClr val="dk1"/>
                          </a:solidFill>
                          <a:effectLst/>
                          <a:latin typeface="+mj-lt"/>
                          <a:ea typeface="+mn-ea"/>
                          <a:cs typeface="+mn-cs"/>
                        </a:rPr>
                        <a:t>USD</a:t>
                      </a:r>
                      <a:r>
                        <a:rPr lang="en-US" altLang="zh-TW" sz="800" u="none" strike="noStrike" dirty="0">
                          <a:solidFill>
                            <a:schemeClr val="dk1"/>
                          </a:solidFill>
                          <a:effectLst/>
                          <a:latin typeface="+mj-lt"/>
                          <a:ea typeface="+mn-ea"/>
                          <a:cs typeface="+mn-cs"/>
                        </a:rPr>
                        <a:t>5,000 per month (non-cumulative)</a:t>
                      </a:r>
                      <a:br>
                        <a:rPr lang="en-US" altLang="zh-TW" sz="800" u="none" strike="noStrike" dirty="0">
                          <a:solidFill>
                            <a:schemeClr val="dk1"/>
                          </a:solidFill>
                          <a:effectLst/>
                          <a:latin typeface="+mj-lt"/>
                          <a:ea typeface="+mn-ea"/>
                          <a:cs typeface="+mn-cs"/>
                        </a:rPr>
                      </a:br>
                      <a:r>
                        <a:rPr lang="en-US" altLang="zh-TW" sz="800" b="0" u="none" strike="noStrike" dirty="0">
                          <a:solidFill>
                            <a:schemeClr val="dk1"/>
                          </a:solidFill>
                          <a:effectLst/>
                          <a:latin typeface="+mj-lt"/>
                          <a:ea typeface="+mn-ea"/>
                          <a:cs typeface="+mn-cs"/>
                        </a:rPr>
                        <a:t>2024: KPI not achieved due to transshipment connection.</a:t>
                      </a:r>
                      <a:br>
                        <a:rPr lang="en-US" altLang="zh-TW" sz="800" u="none" strike="noStrike" dirty="0">
                          <a:solidFill>
                            <a:schemeClr val="dk1"/>
                          </a:solidFill>
                          <a:effectLst/>
                          <a:latin typeface="+mj-lt"/>
                          <a:ea typeface="+mn-ea"/>
                          <a:cs typeface="+mn-cs"/>
                        </a:rPr>
                      </a:br>
                      <a:r>
                        <a:rPr lang="en-US" altLang="zh-TW" sz="800" u="none" strike="noStrike" dirty="0">
                          <a:solidFill>
                            <a:schemeClr val="dk1"/>
                          </a:solidFill>
                          <a:effectLst/>
                          <a:latin typeface="+mj-lt"/>
                          <a:ea typeface="+mn-ea"/>
                          <a:cs typeface="+mn-cs"/>
                        </a:rPr>
                        <a:t>2025: </a:t>
                      </a:r>
                      <a:r>
                        <a:rPr lang="en-US" altLang="zh-TW" sz="800" b="0" u="none" strike="noStrike" dirty="0">
                          <a:solidFill>
                            <a:schemeClr val="dk1"/>
                          </a:solidFill>
                          <a:effectLst/>
                          <a:latin typeface="+mj-lt"/>
                          <a:ea typeface="+mn-ea"/>
                          <a:cs typeface="+mn-cs"/>
                        </a:rPr>
                        <a:t>Continue coordinating with ELA and terminal to control transshipments to avoid costs.</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74654">
                <a:tc vMerge="1">
                  <a:txBody>
                    <a:bodyPr/>
                    <a:lstStyle/>
                    <a:p>
                      <a:endParaRPr lang="en-US"/>
                    </a:p>
                  </a:txBody>
                  <a:tcPr/>
                </a:tc>
                <a:tc>
                  <a:txBody>
                    <a:bodyPr/>
                    <a:lstStyle/>
                    <a:p>
                      <a:pPr algn="ctr" fontAlgn="ctr"/>
                      <a:r>
                        <a:rPr lang="en-US" sz="1000" b="0" i="0" u="none" strike="noStrike" dirty="0">
                          <a:solidFill>
                            <a:schemeClr val="tx1"/>
                          </a:solidFill>
                          <a:effectLst/>
                          <a:latin typeface="Candara" panose="020E0502030303020204" pitchFamily="34" charset="0"/>
                          <a:ea typeface="新細明體" panose="02020500000000000000" pitchFamily="18" charset="-120"/>
                        </a:rPr>
                        <a:t>Lift on/off</a:t>
                      </a:r>
                    </a:p>
                    <a:p>
                      <a:pPr algn="ctr" fontAlgn="ctr"/>
                      <a:r>
                        <a:rPr lang="en-US" sz="1000" b="0" i="0" u="none" strike="noStrike" dirty="0">
                          <a:solidFill>
                            <a:schemeClr val="tx1"/>
                          </a:solidFill>
                          <a:effectLst/>
                          <a:latin typeface="Candara" panose="020E0502030303020204" pitchFamily="34" charset="0"/>
                          <a:ea typeface="新細明體" panose="02020500000000000000" pitchFamily="18" charset="-120"/>
                        </a:rPr>
                        <a:t>(container sell)</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b="0" i="0" u="none" strike="noStrike" dirty="0">
                          <a:solidFill>
                            <a:srgbClr val="000000"/>
                          </a:solidFill>
                          <a:effectLst/>
                          <a:latin typeface="+mj-lt"/>
                          <a:ea typeface="新細明體" panose="02020500000000000000" pitchFamily="18" charset="-120"/>
                          <a:cs typeface="+mn-cs"/>
                        </a:rPr>
                        <a:t>$7,781</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b="0" i="0" u="none" strike="noStrike" dirty="0">
                          <a:solidFill>
                            <a:srgbClr val="000000"/>
                          </a:solidFill>
                          <a:effectLst/>
                          <a:latin typeface="+mj-lt"/>
                          <a:ea typeface="新細明體" panose="02020500000000000000" pitchFamily="18" charset="-120"/>
                        </a:rPr>
                        <a:t>$5,559</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E" altLang="zh-TW" sz="800" b="0" i="0" u="none" strike="noStrike" dirty="0">
                          <a:solidFill>
                            <a:schemeClr val="tx1"/>
                          </a:solidFill>
                          <a:effectLst/>
                          <a:latin typeface="+mj-lt"/>
                          <a:ea typeface="新細明體" panose="02020500000000000000" pitchFamily="18" charset="-120"/>
                        </a:rPr>
                        <a:t>(-29%)</a:t>
                      </a:r>
                    </a:p>
                    <a:p>
                      <a:pPr algn="ctr" fontAlgn="ctr"/>
                      <a:r>
                        <a:rPr lang="es-PE" altLang="zh-TW" sz="800" b="0" i="0" u="none" strike="noStrike" dirty="0">
                          <a:solidFill>
                            <a:schemeClr val="tx1"/>
                          </a:solidFill>
                          <a:effectLst/>
                          <a:latin typeface="+mj-lt"/>
                          <a:ea typeface="新細明體" panose="02020500000000000000" pitchFamily="18" charset="-120"/>
                        </a:rPr>
                        <a:t>-$2,222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800" u="none" strike="noStrike" baseline="0" dirty="0">
                          <a:solidFill>
                            <a:schemeClr val="dk1"/>
                          </a:solidFill>
                          <a:effectLst/>
                          <a:latin typeface="+mj-lt"/>
                          <a:ea typeface="+mn-ea"/>
                          <a:cs typeface="+mn-cs"/>
                        </a:rPr>
                        <a:t>2024: KPI achieved.</a:t>
                      </a:r>
                      <a:br>
                        <a:rPr lang="en-US" altLang="zh-TW" sz="800" u="none" strike="noStrike" baseline="0" dirty="0">
                          <a:solidFill>
                            <a:schemeClr val="dk1"/>
                          </a:solidFill>
                          <a:effectLst/>
                          <a:latin typeface="+mj-lt"/>
                          <a:ea typeface="+mn-ea"/>
                          <a:cs typeface="+mn-cs"/>
                        </a:rPr>
                      </a:br>
                      <a:r>
                        <a:rPr lang="en-US" altLang="zh-TW" sz="800" u="none" strike="noStrike" baseline="0" dirty="0">
                          <a:solidFill>
                            <a:schemeClr val="dk1"/>
                          </a:solidFill>
                          <a:effectLst/>
                          <a:latin typeface="+mj-lt"/>
                          <a:ea typeface="+mn-ea"/>
                          <a:cs typeface="+mn-cs"/>
                        </a:rPr>
                        <a:t>2025: Continue promote container sell locally to save LOLO (paid by CNEE).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524470">
                <a:tc vMerge="1">
                  <a:txBody>
                    <a:bodyPr/>
                    <a:lstStyle/>
                    <a:p>
                      <a:endParaRPr lang="zh-TW" altLang="en-US"/>
                    </a:p>
                  </a:txBody>
                  <a:tcPr/>
                </a:tc>
                <a:tc>
                  <a:txBody>
                    <a:bodyPr/>
                    <a:lstStyle/>
                    <a:p>
                      <a:pPr algn="ctr" fontAlgn="ctr"/>
                      <a:r>
                        <a:rPr lang="en-US" sz="100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b="0" i="0" u="none" strike="noStrike" dirty="0">
                          <a:solidFill>
                            <a:srgbClr val="000000"/>
                          </a:solidFill>
                          <a:effectLst/>
                          <a:latin typeface="+mj-lt"/>
                          <a:ea typeface="新細明體" panose="02020500000000000000" pitchFamily="18" charset="-120"/>
                          <a:cs typeface="+mn-cs"/>
                        </a:rPr>
                        <a:t>$0</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E" altLang="zh-TW" sz="800" b="0" i="0" u="none" strike="noStrike" dirty="0">
                          <a:solidFill>
                            <a:srgbClr val="000000"/>
                          </a:solidFill>
                          <a:effectLst/>
                          <a:latin typeface="+mj-lt"/>
                          <a:ea typeface="新細明體" panose="02020500000000000000" pitchFamily="18" charset="-120"/>
                          <a:cs typeface="+mn-cs"/>
                        </a:rPr>
                        <a:t>$0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b="0" i="0" u="none" strike="noStrike" dirty="0">
                          <a:solidFill>
                            <a:schemeClr val="tx1"/>
                          </a:solidFill>
                          <a:effectLst/>
                          <a:highlight>
                            <a:srgbClr val="FFFF00"/>
                          </a:highlight>
                          <a:latin typeface="+mj-lt"/>
                          <a:ea typeface="新細明體" panose="02020500000000000000" pitchFamily="18" charset="-120"/>
                        </a:rPr>
                        <a:t>0%</a:t>
                      </a: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26" rtl="0" eaLnBrk="1" fontAlgn="ctr" latinLnBrk="0" hangingPunct="1">
                        <a:lnSpc>
                          <a:spcPct val="100000"/>
                        </a:lnSpc>
                        <a:spcBef>
                          <a:spcPts val="0"/>
                        </a:spcBef>
                        <a:spcAft>
                          <a:spcPts val="0"/>
                        </a:spcAft>
                        <a:buClrTx/>
                        <a:buSzTx/>
                        <a:buFont typeface="Arial" panose="020B0604020202020204" pitchFamily="34" charset="0"/>
                        <a:buNone/>
                        <a:tabLst/>
                        <a:defRPr/>
                      </a:pPr>
                      <a:r>
                        <a:rPr lang="es-MX" altLang="zh-TW" sz="800" u="none" strike="noStrike" baseline="0" dirty="0">
                          <a:solidFill>
                            <a:schemeClr val="tx1"/>
                          </a:solidFill>
                          <a:effectLst/>
                          <a:latin typeface="+mj-lt"/>
                          <a:ea typeface="+mn-ea"/>
                          <a:cs typeface="+mn-cs"/>
                        </a:rPr>
                        <a:t>No </a:t>
                      </a:r>
                      <a:r>
                        <a:rPr lang="es-MX" altLang="zh-TW" sz="800" u="none" strike="noStrike" baseline="0" dirty="0" err="1">
                          <a:solidFill>
                            <a:schemeClr val="tx1"/>
                          </a:solidFill>
                          <a:effectLst/>
                          <a:latin typeface="+mj-lt"/>
                          <a:ea typeface="+mn-ea"/>
                          <a:cs typeface="+mn-cs"/>
                        </a:rPr>
                        <a:t>trucking</a:t>
                      </a:r>
                      <a:r>
                        <a:rPr lang="es-MX" altLang="zh-TW" sz="800" u="none" strike="noStrike" baseline="0" dirty="0">
                          <a:solidFill>
                            <a:schemeClr val="tx1"/>
                          </a:solidFill>
                          <a:effectLst/>
                          <a:latin typeface="+mj-lt"/>
                          <a:ea typeface="+mn-ea"/>
                          <a:cs typeface="+mn-cs"/>
                        </a:rPr>
                        <a:t> </a:t>
                      </a:r>
                      <a:r>
                        <a:rPr lang="es-MX" altLang="zh-TW" sz="800" u="none" strike="noStrike" baseline="0" dirty="0" err="1">
                          <a:solidFill>
                            <a:schemeClr val="tx1"/>
                          </a:solidFill>
                          <a:effectLst/>
                          <a:latin typeface="+mj-lt"/>
                          <a:ea typeface="+mn-ea"/>
                          <a:cs typeface="+mn-cs"/>
                        </a:rPr>
                        <a:t>cost</a:t>
                      </a:r>
                      <a:r>
                        <a:rPr lang="es-MX" altLang="zh-TW" sz="800" u="none" strike="noStrike" baseline="0" dirty="0">
                          <a:solidFill>
                            <a:schemeClr val="tx1"/>
                          </a:solidFill>
                          <a:effectLst/>
                          <a:latin typeface="+mj-lt"/>
                          <a:ea typeface="+mn-ea"/>
                          <a:cs typeface="+mn-cs"/>
                        </a:rPr>
                        <a:t> </a:t>
                      </a:r>
                      <a:r>
                        <a:rPr lang="es-MX" altLang="zh-TW" sz="800" u="none" strike="noStrike" baseline="0" dirty="0" err="1">
                          <a:solidFill>
                            <a:schemeClr val="tx1"/>
                          </a:solidFill>
                          <a:effectLst/>
                          <a:latin typeface="+mj-lt"/>
                          <a:ea typeface="+mn-ea"/>
                          <a:cs typeface="+mn-cs"/>
                        </a:rPr>
                        <a:t>for</a:t>
                      </a:r>
                      <a:r>
                        <a:rPr lang="es-MX" altLang="zh-TW" sz="800" u="none" strike="noStrike" baseline="0" dirty="0">
                          <a:solidFill>
                            <a:schemeClr val="tx1"/>
                          </a:solidFill>
                          <a:effectLst/>
                          <a:latin typeface="+mj-lt"/>
                          <a:ea typeface="+mn-ea"/>
                          <a:cs typeface="+mn-cs"/>
                        </a:rPr>
                        <a:t> repo in /</a:t>
                      </a:r>
                      <a:r>
                        <a:rPr lang="es-MX" altLang="zh-TW" sz="800" u="none" strike="noStrike" baseline="0" dirty="0" err="1">
                          <a:solidFill>
                            <a:schemeClr val="tx1"/>
                          </a:solidFill>
                          <a:effectLst/>
                          <a:latin typeface="+mj-lt"/>
                          <a:ea typeface="+mn-ea"/>
                          <a:cs typeface="+mn-cs"/>
                        </a:rPr>
                        <a:t>out</a:t>
                      </a:r>
                      <a:r>
                        <a:rPr lang="es-MX" altLang="zh-TW" sz="800" u="none" strike="noStrike" baseline="0" dirty="0">
                          <a:solidFill>
                            <a:schemeClr val="tx1"/>
                          </a:solidFill>
                          <a:effectLst/>
                          <a:latin typeface="+mj-lt"/>
                          <a:ea typeface="+mn-ea"/>
                          <a:cs typeface="+mn-cs"/>
                        </a:rPr>
                        <a:t>.</a:t>
                      </a:r>
                    </a:p>
                    <a:p>
                      <a:pPr marL="0" marR="0" lvl="0" indent="0" algn="l" defTabSz="914426"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800" u="none" strike="noStrike" baseline="0" dirty="0">
                          <a:solidFill>
                            <a:schemeClr val="dk1"/>
                          </a:solidFill>
                          <a:effectLst/>
                          <a:latin typeface="+mj-lt"/>
                          <a:ea typeface="+mn-ea"/>
                          <a:cs typeface="+mn-cs"/>
                        </a:rPr>
                        <a:t>2024: No cost for repo. KPI achieved.</a:t>
                      </a:r>
                      <a:endParaRPr lang="it-IT" altLang="zh-TW" sz="800" u="none" strike="noStrike" dirty="0">
                        <a:solidFill>
                          <a:schemeClr val="dk1"/>
                        </a:solidFill>
                        <a:effectLst/>
                        <a:latin typeface="+mj-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800" u="none" strike="noStrike" baseline="0" dirty="0">
                          <a:solidFill>
                            <a:schemeClr val="dk1"/>
                          </a:solidFill>
                          <a:effectLst/>
                          <a:latin typeface="+mj-lt"/>
                          <a:ea typeface="+mn-ea"/>
                          <a:cs typeface="+mn-cs"/>
                        </a:rPr>
                        <a:t>2025: Continue</a:t>
                      </a:r>
                      <a:endParaRPr lang="it-IT" altLang="zh-TW" sz="800" u="none" strike="noStrike" dirty="0">
                        <a:solidFill>
                          <a:schemeClr val="dk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74654">
                <a:tc vMerge="1">
                  <a:txBody>
                    <a:bodyPr/>
                    <a:lstStyle/>
                    <a:p>
                      <a:endParaRPr lang="zh-TW" altLang="en-US"/>
                    </a:p>
                  </a:txBody>
                  <a:tcPr/>
                </a:tc>
                <a:tc>
                  <a:txBody>
                    <a:bodyPr/>
                    <a:lstStyle/>
                    <a:p>
                      <a:pPr algn="ctr" fontAlgn="ctr"/>
                      <a:r>
                        <a:rPr lang="en-US" sz="100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b="0" i="0" u="none" strike="noStrike" dirty="0">
                          <a:solidFill>
                            <a:srgbClr val="000000"/>
                          </a:solidFill>
                          <a:effectLst/>
                          <a:latin typeface="+mj-lt"/>
                          <a:ea typeface="新細明體" panose="02020500000000000000" pitchFamily="18" charset="-120"/>
                          <a:cs typeface="+mn-cs"/>
                        </a:rPr>
                        <a:t>$ 85,689</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E" altLang="zh-TW" sz="800" b="0" i="0" u="none" strike="noStrike" dirty="0">
                          <a:solidFill>
                            <a:srgbClr val="000000"/>
                          </a:solidFill>
                          <a:effectLst/>
                          <a:latin typeface="+mj-lt"/>
                          <a:ea typeface="新細明體" panose="02020500000000000000" pitchFamily="18" charset="-120"/>
                        </a:rPr>
                        <a:t>$ 58,156</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E" altLang="zh-TW" sz="800" b="0" i="0" u="none" strike="noStrike" dirty="0">
                          <a:solidFill>
                            <a:schemeClr val="tx1"/>
                          </a:solidFill>
                          <a:effectLst/>
                          <a:latin typeface="+mj-lt"/>
                          <a:ea typeface="新細明體" panose="02020500000000000000" pitchFamily="18" charset="-120"/>
                        </a:rPr>
                        <a:t>(-32%)</a:t>
                      </a:r>
                      <a:br>
                        <a:rPr lang="es-PE" altLang="zh-TW" sz="800" b="0" i="0" u="none" strike="noStrike" dirty="0">
                          <a:solidFill>
                            <a:schemeClr val="tx1"/>
                          </a:solidFill>
                          <a:effectLst/>
                          <a:latin typeface="+mj-lt"/>
                          <a:ea typeface="新細明體" panose="02020500000000000000" pitchFamily="18" charset="-120"/>
                        </a:rPr>
                      </a:br>
                      <a:r>
                        <a:rPr lang="es-PE" altLang="zh-TW" sz="800" b="0" i="0" u="none" strike="noStrike" dirty="0">
                          <a:solidFill>
                            <a:schemeClr val="tx1"/>
                          </a:solidFill>
                          <a:effectLst/>
                          <a:latin typeface="+mj-lt"/>
                          <a:ea typeface="新細明體" panose="02020500000000000000" pitchFamily="18" charset="-120"/>
                        </a:rPr>
                        <a:t>-$ 27,533</a:t>
                      </a:r>
                      <a:r>
                        <a:rPr lang="zh-TW" altLang="es-PE" sz="800" b="0" i="0" u="none" strike="noStrike" dirty="0">
                          <a:solidFill>
                            <a:schemeClr val="tx1"/>
                          </a:solidFill>
                          <a:effectLst/>
                          <a:latin typeface="+mj-lt"/>
                          <a:ea typeface="新細明體" panose="02020500000000000000" pitchFamily="18" charset="-120"/>
                        </a:rPr>
                        <a:t>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800" b="0" u="none" strike="noStrike" baseline="0" dirty="0">
                          <a:solidFill>
                            <a:schemeClr val="dk1"/>
                          </a:solidFill>
                          <a:effectLst/>
                          <a:latin typeface="+mj-lt"/>
                          <a:ea typeface="+mn-ea"/>
                          <a:cs typeface="+mn-cs"/>
                        </a:rPr>
                        <a:t>2024: KPI achieved. </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800" b="0" u="none" strike="noStrike" baseline="0" dirty="0">
                          <a:solidFill>
                            <a:schemeClr val="dk1"/>
                          </a:solidFill>
                          <a:effectLst/>
                          <a:latin typeface="+mj-lt"/>
                          <a:ea typeface="+mn-ea"/>
                          <a:cs typeface="+mn-cs"/>
                        </a:rPr>
                        <a:t>2025: Continue with low standard repair for mineral to reduce the cost.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821278">
                <a:tc rowSpan="3">
                  <a:txBody>
                    <a:bodyPr/>
                    <a:lstStyle/>
                    <a:p>
                      <a:pPr algn="ctr" fontAlgn="ctr"/>
                      <a:r>
                        <a:rPr lang="en-US" altLang="zh-TW" sz="1000" b="0" u="none" strike="noStrike" dirty="0">
                          <a:effectLst/>
                          <a:latin typeface="Candara" panose="020E0502030303020204" pitchFamily="34" charset="0"/>
                        </a:rPr>
                        <a:t>IMD</a:t>
                      </a:r>
                      <a:r>
                        <a:rPr lang="en-US" sz="1000" b="0" u="none" strike="noStrike" dirty="0">
                          <a:effectLst/>
                          <a:latin typeface="Candara" panose="020E0502030303020204" pitchFamily="34" charset="0"/>
                        </a:rPr>
                        <a:t> KPI</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0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altLang="zh-TW" sz="800" b="0" i="0" u="none" strike="noStrike" dirty="0">
                          <a:solidFill>
                            <a:srgbClr val="000000"/>
                          </a:solidFill>
                          <a:effectLst/>
                          <a:latin typeface="+mj-lt"/>
                          <a:ea typeface="新細明體" panose="02020500000000000000" pitchFamily="18" charset="-120"/>
                          <a:cs typeface="+mn-cs"/>
                        </a:rPr>
                        <a:t>$</a:t>
                      </a:r>
                      <a:r>
                        <a:rPr lang="en-US" altLang="zh-TW" sz="800" b="0" i="0" u="none" strike="noStrike" dirty="0">
                          <a:solidFill>
                            <a:srgbClr val="000000"/>
                          </a:solidFill>
                          <a:effectLst/>
                          <a:latin typeface="+mj-lt"/>
                          <a:ea typeface="新細明體" panose="02020500000000000000" pitchFamily="18" charset="-120"/>
                          <a:cs typeface="+mn-cs"/>
                        </a:rPr>
                        <a:t>4,012</a:t>
                      </a:r>
                      <a:endParaRPr lang="es-PE" altLang="zh-TW"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PE" altLang="zh-TW" sz="800" b="0" i="0" u="none" strike="noStrike" dirty="0">
                          <a:solidFill>
                            <a:srgbClr val="000000"/>
                          </a:solidFill>
                          <a:effectLst/>
                          <a:latin typeface="+mj-lt"/>
                          <a:ea typeface="新細明體" panose="02020500000000000000" pitchFamily="18" charset="-120"/>
                          <a:cs typeface="+mn-cs"/>
                        </a:rPr>
                        <a:t>$</a:t>
                      </a:r>
                      <a:r>
                        <a:rPr lang="en-US" altLang="zh-TW" sz="800" b="0" i="0" u="none" strike="noStrike" dirty="0">
                          <a:solidFill>
                            <a:srgbClr val="000000"/>
                          </a:solidFill>
                          <a:effectLst/>
                          <a:latin typeface="+mj-lt"/>
                          <a:ea typeface="新細明體" panose="02020500000000000000" pitchFamily="18" charset="-120"/>
                          <a:cs typeface="+mn-cs"/>
                        </a:rPr>
                        <a:t>38,953</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E" altLang="zh-TW" sz="800" b="0" i="0" u="none" strike="noStrike" dirty="0">
                          <a:solidFill>
                            <a:srgbClr val="000000"/>
                          </a:solidFill>
                          <a:effectLst/>
                          <a:latin typeface="+mj-lt"/>
                          <a:ea typeface="新細明體" panose="02020500000000000000" pitchFamily="18" charset="-120"/>
                        </a:rPr>
                        <a:t>(971%)</a:t>
                      </a:r>
                    </a:p>
                    <a:p>
                      <a:pPr algn="ctr" fontAlgn="ctr"/>
                      <a:r>
                        <a:rPr lang="es-PE" altLang="zh-TW" sz="800" b="0" i="0" u="none" strike="noStrike" dirty="0">
                          <a:solidFill>
                            <a:srgbClr val="000000"/>
                          </a:solidFill>
                          <a:effectLst/>
                          <a:latin typeface="+mj-lt"/>
                          <a:ea typeface="新細明體" panose="02020500000000000000" pitchFamily="18" charset="-120"/>
                        </a:rPr>
                        <a:t>$ 34,941</a:t>
                      </a:r>
                    </a:p>
                    <a:p>
                      <a:pPr algn="ctr"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altLang="zh-TW" sz="800" b="0" u="none" strike="noStrike" baseline="0" dirty="0">
                          <a:solidFill>
                            <a:schemeClr val="dk1"/>
                          </a:solidFill>
                          <a:effectLst/>
                          <a:latin typeface="+mj-lt"/>
                          <a:ea typeface="+mn-ea"/>
                          <a:cs typeface="+mn-cs"/>
                        </a:rPr>
                        <a:t>2</a:t>
                      </a:r>
                      <a:r>
                        <a:rPr lang="en-US" altLang="zh-TW" sz="800" b="0" u="none" strike="noStrike" baseline="0" dirty="0">
                          <a:solidFill>
                            <a:schemeClr val="dk1"/>
                          </a:solidFill>
                          <a:effectLst/>
                          <a:latin typeface="+mj-lt"/>
                          <a:ea typeface="+mn-ea"/>
                          <a:cs typeface="+mn-cs"/>
                        </a:rPr>
                        <a:t>024: Not achieved due to transshipment storage cost.</a:t>
                      </a:r>
                    </a:p>
                    <a:p>
                      <a:pPr marL="0" marR="0" lvl="2" indent="0" algn="l" defTabSz="914400" rtl="0" eaLnBrk="1" fontAlgn="ctr" latinLnBrk="0" hangingPunct="1">
                        <a:lnSpc>
                          <a:spcPct val="100000"/>
                        </a:lnSpc>
                        <a:spcBef>
                          <a:spcPts val="0"/>
                        </a:spcBef>
                        <a:spcAft>
                          <a:spcPts val="0"/>
                        </a:spcAft>
                        <a:buClrTx/>
                        <a:buSzTx/>
                        <a:buFontTx/>
                        <a:buNone/>
                        <a:tabLst/>
                        <a:defRPr/>
                      </a:pPr>
                      <a:r>
                        <a:rPr lang="en-US" altLang="zh-TW" sz="800" b="0" u="none" strike="noStrike" baseline="0" dirty="0">
                          <a:solidFill>
                            <a:schemeClr val="dk1"/>
                          </a:solidFill>
                          <a:effectLst/>
                          <a:latin typeface="+mj-lt"/>
                          <a:ea typeface="+mn-ea"/>
                          <a:cs typeface="+mn-cs"/>
                        </a:rPr>
                        <a:t>2025: Continue to manage with terminal to connect transshipments within free time (10 days).</a:t>
                      </a:r>
                    </a:p>
                    <a:p>
                      <a:pPr marL="0" marR="0" lvl="2" indent="0" algn="l" defTabSz="914400" rtl="0" eaLnBrk="1" fontAlgn="ctr" latinLnBrk="0" hangingPunct="1">
                        <a:lnSpc>
                          <a:spcPct val="100000"/>
                        </a:lnSpc>
                        <a:spcBef>
                          <a:spcPts val="0"/>
                        </a:spcBef>
                        <a:spcAft>
                          <a:spcPts val="0"/>
                        </a:spcAft>
                        <a:buClrTx/>
                        <a:buSzTx/>
                        <a:buFontTx/>
                        <a:buNone/>
                        <a:tabLst/>
                        <a:defRPr/>
                      </a:pPr>
                      <a:r>
                        <a:rPr lang="en-US" altLang="zh-TW" sz="800" b="0" u="none" strike="noStrike" baseline="0" dirty="0">
                          <a:solidFill>
                            <a:schemeClr val="dk1"/>
                          </a:solidFill>
                          <a:effectLst/>
                          <a:latin typeface="+mj-lt"/>
                          <a:ea typeface="+mn-ea"/>
                          <a:cs typeface="+mn-cs"/>
                        </a:rPr>
                        <a:t>Monthly storage bonus USD 5,000 (non-cumulative) under revision for renewal.</a:t>
                      </a:r>
                      <a:endParaRPr lang="zh-TW" altLang="en-US" sz="800" b="0" u="none" strike="noStrike" baseline="0" dirty="0">
                        <a:solidFill>
                          <a:schemeClr val="dk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524470">
                <a:tc vMerge="1">
                  <a:txBody>
                    <a:bodyPr/>
                    <a:lstStyle/>
                    <a:p>
                      <a:endParaRPr lang="zh-TW" altLang="en-US"/>
                    </a:p>
                  </a:txBody>
                  <a:tcPr/>
                </a:tc>
                <a:tc>
                  <a:txBody>
                    <a:bodyPr/>
                    <a:lstStyle/>
                    <a:p>
                      <a:pPr algn="ctr" fontAlgn="ctr"/>
                      <a:r>
                        <a:rPr lang="en-US" sz="100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0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altLang="zh-TW" sz="800" b="0" i="0" u="none" strike="noStrike" dirty="0">
                          <a:solidFill>
                            <a:srgbClr val="000000"/>
                          </a:solidFill>
                          <a:effectLst/>
                          <a:latin typeface="+mj-lt"/>
                          <a:ea typeface="新細明體" panose="02020500000000000000" pitchFamily="18" charset="-120"/>
                          <a:cs typeface="+mn-cs"/>
                        </a:rPr>
                        <a:t>866 / 1016</a:t>
                      </a:r>
                    </a:p>
                    <a:p>
                      <a:pPr algn="ctr" fontAlgn="ctr"/>
                      <a:r>
                        <a:rPr lang="es-PE" altLang="zh-TW" sz="800" b="0" i="0" u="none" strike="noStrike" dirty="0">
                          <a:solidFill>
                            <a:srgbClr val="000000"/>
                          </a:solidFill>
                          <a:effectLst/>
                          <a:latin typeface="+mj-lt"/>
                          <a:ea typeface="新細明體" panose="02020500000000000000" pitchFamily="18" charset="-120"/>
                          <a:cs typeface="+mn-cs"/>
                        </a:rPr>
                        <a:t>0.15/0.9 = 85% </a:t>
                      </a:r>
                      <a:r>
                        <a:rPr lang="es-PE" altLang="zh-TW" sz="800" b="0" i="0" u="none" strike="noStrike" dirty="0" err="1">
                          <a:solidFill>
                            <a:srgbClr val="000000"/>
                          </a:solidFill>
                          <a:effectLst/>
                          <a:latin typeface="+mj-lt"/>
                          <a:ea typeface="新細明體" panose="02020500000000000000" pitchFamily="18" charset="-120"/>
                          <a:cs typeface="+mn-cs"/>
                        </a:rPr>
                        <a:t>achievement</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993 / 1733</a:t>
                      </a:r>
                    </a:p>
                    <a:p>
                      <a:pPr algn="ctr" fontAlgn="ctr"/>
                      <a:r>
                        <a:rPr lang="en-US" altLang="zh-TW" sz="800" b="0" i="0" u="none" strike="noStrike" dirty="0">
                          <a:solidFill>
                            <a:srgbClr val="000000"/>
                          </a:solidFill>
                          <a:effectLst/>
                          <a:latin typeface="+mj-lt"/>
                          <a:ea typeface="新細明體" panose="02020500000000000000" pitchFamily="18" charset="-120"/>
                        </a:rPr>
                        <a:t>0.57/0.9 = 64% achievement</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b="0" i="0" u="none" strike="noStrike" dirty="0">
                          <a:solidFill>
                            <a:schemeClr val="tx1"/>
                          </a:solidFill>
                          <a:effectLst/>
                          <a:latin typeface="+mj-lt"/>
                          <a:ea typeface="新細明體" panose="02020500000000000000" pitchFamily="18" charset="-120"/>
                          <a:cs typeface="+mn-cs"/>
                        </a:rPr>
                        <a:t>-21%</a:t>
                      </a:r>
                      <a:endParaRPr lang="zh-TW" altLang="en-US" sz="800" b="0" i="0" u="none" strike="noStrike" dirty="0">
                        <a:solidFill>
                          <a:schemeClr val="tx1"/>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altLang="zh-TW" sz="800" b="0" u="none" strike="noStrike" baseline="0" dirty="0">
                          <a:solidFill>
                            <a:schemeClr val="dk1"/>
                          </a:solidFill>
                          <a:effectLst/>
                          <a:latin typeface="+mj-lt"/>
                          <a:ea typeface="+mn-ea"/>
                          <a:cs typeface="+mn-cs"/>
                        </a:rPr>
                        <a:t>2024: KPI Achieved. </a:t>
                      </a:r>
                    </a:p>
                    <a:p>
                      <a:pPr marL="0" marR="0" lvl="0" indent="0" algn="just" defTabSz="914400" rtl="0" eaLnBrk="1" fontAlgn="ctr" latinLnBrk="0" hangingPunct="1">
                        <a:lnSpc>
                          <a:spcPct val="100000"/>
                        </a:lnSpc>
                        <a:spcBef>
                          <a:spcPts val="0"/>
                        </a:spcBef>
                        <a:spcAft>
                          <a:spcPts val="0"/>
                        </a:spcAft>
                        <a:buClrTx/>
                        <a:buSzTx/>
                        <a:buFontTx/>
                        <a:buNone/>
                        <a:tabLst/>
                        <a:defRPr/>
                      </a:pPr>
                      <a:r>
                        <a:rPr lang="en-US" altLang="zh-TW" sz="800" b="0" u="none" strike="noStrike" baseline="0" dirty="0">
                          <a:solidFill>
                            <a:schemeClr val="dk1"/>
                          </a:solidFill>
                          <a:effectLst/>
                          <a:latin typeface="+mj-lt"/>
                          <a:ea typeface="+mn-ea"/>
                          <a:cs typeface="+mn-cs"/>
                        </a:rPr>
                        <a:t>2025: EPE will continue monitoring to achieve the connection on time.</a:t>
                      </a:r>
                      <a:endParaRPr lang="zh-TW" altLang="en-US" sz="800" b="0" u="none" strike="noStrike" baseline="0" dirty="0">
                        <a:solidFill>
                          <a:schemeClr val="dk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588548">
                <a:tc vMerge="1">
                  <a:txBody>
                    <a:bodyPr/>
                    <a:lstStyle/>
                    <a:p>
                      <a:endParaRPr lang="zh-TW" altLang="en-US"/>
                    </a:p>
                  </a:txBody>
                  <a:tcPr/>
                </a:tc>
                <a:tc>
                  <a:txBody>
                    <a:bodyPr/>
                    <a:lstStyle/>
                    <a:p>
                      <a:pPr algn="ctr" fontAlgn="ctr"/>
                      <a:r>
                        <a:rPr lang="en-US" sz="100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altLang="zh-TW" sz="800" b="0" i="0" u="none" strike="noStrike" dirty="0">
                          <a:solidFill>
                            <a:srgbClr val="000000"/>
                          </a:solidFill>
                          <a:effectLst/>
                          <a:latin typeface="+mj-lt"/>
                          <a:ea typeface="新細明體" panose="02020500000000000000" pitchFamily="18" charset="-120"/>
                          <a:cs typeface="+mn-cs"/>
                        </a:rPr>
                        <a:t>0</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b="0" i="0" u="none" strike="noStrike" dirty="0">
                          <a:solidFill>
                            <a:srgbClr val="000000"/>
                          </a:solidFill>
                          <a:effectLst/>
                          <a:latin typeface="+mj-lt"/>
                          <a:ea typeface="新細明體" panose="02020500000000000000" pitchFamily="18" charset="-120"/>
                        </a:rPr>
                        <a:t>0</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b="0" i="0" u="none" strike="noStrike" dirty="0">
                          <a:solidFill>
                            <a:srgbClr val="000000"/>
                          </a:solidFill>
                          <a:effectLst/>
                          <a:highlight>
                            <a:srgbClr val="FFFF00"/>
                          </a:highlight>
                          <a:latin typeface="+mj-lt"/>
                          <a:ea typeface="新細明體" panose="02020500000000000000" pitchFamily="18" charset="-120"/>
                        </a:rPr>
                        <a:t>0%</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1" indent="0">
                        <a:buFont typeface="Arial" panose="020B0604020202020204" pitchFamily="34" charset="0"/>
                        <a:buNone/>
                      </a:pPr>
                      <a:r>
                        <a:rPr lang="en-US" altLang="zh-TW" sz="800" u="none" strike="noStrike" baseline="0" dirty="0">
                          <a:solidFill>
                            <a:schemeClr val="dk1"/>
                          </a:solidFill>
                          <a:effectLst/>
                          <a:latin typeface="+mj-lt"/>
                          <a:ea typeface="+mn-ea"/>
                          <a:cs typeface="+mn-cs"/>
                        </a:rPr>
                        <a:t>2024: KPI Achieved.</a:t>
                      </a:r>
                    </a:p>
                    <a:p>
                      <a:pPr marL="0" lvl="1" indent="0">
                        <a:buFont typeface="Arial" panose="020B0604020202020204" pitchFamily="34" charset="0"/>
                        <a:buNone/>
                      </a:pPr>
                      <a:r>
                        <a:rPr lang="en-US" altLang="zh-TW" sz="800" u="none" strike="noStrike" baseline="0" dirty="0">
                          <a:solidFill>
                            <a:schemeClr val="dk1"/>
                          </a:solidFill>
                          <a:effectLst/>
                          <a:latin typeface="+mj-lt"/>
                          <a:ea typeface="+mn-ea"/>
                          <a:cs typeface="+mn-cs"/>
                        </a:rPr>
                        <a:t>2025: maintain current procedures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35</a:t>
            </a:fld>
            <a:endParaRPr lang="en-US" sz="1000" dirty="0"/>
          </a:p>
        </p:txBody>
      </p:sp>
    </p:spTree>
    <p:extLst>
      <p:ext uri="{BB962C8B-B14F-4D97-AF65-F5344CB8AC3E}">
        <p14:creationId xmlns:p14="http://schemas.microsoft.com/office/powerpoint/2010/main" val="3601537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0" y="28632"/>
            <a:ext cx="9147013"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dirty="0">
                <a:solidFill>
                  <a:srgbClr val="FFFF00"/>
                </a:solidFill>
                <a:latin typeface="DFKai-SB" pitchFamily="65" charset="-120"/>
                <a:ea typeface="DFKai-SB" pitchFamily="65" charset="-120"/>
              </a:rPr>
              <a:t>(PE)</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846733675"/>
              </p:ext>
            </p:extLst>
          </p:nvPr>
        </p:nvGraphicFramePr>
        <p:xfrm>
          <a:off x="107504" y="587123"/>
          <a:ext cx="8856984" cy="4432899"/>
        </p:xfrm>
        <a:graphic>
          <a:graphicData uri="http://schemas.openxmlformats.org/drawingml/2006/table">
            <a:tbl>
              <a:tblPr>
                <a:tableStyleId>{5C22544A-7EE6-4342-B048-85BDC9FD1C3A}</a:tableStyleId>
              </a:tblPr>
              <a:tblGrid>
                <a:gridCol w="428564">
                  <a:extLst>
                    <a:ext uri="{9D8B030D-6E8A-4147-A177-3AD203B41FA5}">
                      <a16:colId xmlns:a16="http://schemas.microsoft.com/office/drawing/2014/main" val="1096605092"/>
                    </a:ext>
                  </a:extLst>
                </a:gridCol>
                <a:gridCol w="1285690">
                  <a:extLst>
                    <a:ext uri="{9D8B030D-6E8A-4147-A177-3AD203B41FA5}">
                      <a16:colId xmlns:a16="http://schemas.microsoft.com/office/drawing/2014/main" val="1714653431"/>
                    </a:ext>
                  </a:extLst>
                </a:gridCol>
                <a:gridCol w="785700">
                  <a:extLst>
                    <a:ext uri="{9D8B030D-6E8A-4147-A177-3AD203B41FA5}">
                      <a16:colId xmlns:a16="http://schemas.microsoft.com/office/drawing/2014/main" val="2905017876"/>
                    </a:ext>
                  </a:extLst>
                </a:gridCol>
                <a:gridCol w="785700">
                  <a:extLst>
                    <a:ext uri="{9D8B030D-6E8A-4147-A177-3AD203B41FA5}">
                      <a16:colId xmlns:a16="http://schemas.microsoft.com/office/drawing/2014/main" val="4291711140"/>
                    </a:ext>
                  </a:extLst>
                </a:gridCol>
                <a:gridCol w="428564">
                  <a:extLst>
                    <a:ext uri="{9D8B030D-6E8A-4147-A177-3AD203B41FA5}">
                      <a16:colId xmlns:a16="http://schemas.microsoft.com/office/drawing/2014/main" val="1668644550"/>
                    </a:ext>
                  </a:extLst>
                </a:gridCol>
                <a:gridCol w="5142766">
                  <a:extLst>
                    <a:ext uri="{9D8B030D-6E8A-4147-A177-3AD203B41FA5}">
                      <a16:colId xmlns:a16="http://schemas.microsoft.com/office/drawing/2014/main" val="3561485105"/>
                    </a:ext>
                  </a:extLst>
                </a:gridCol>
              </a:tblGrid>
              <a:tr h="212548">
                <a:tc>
                  <a:txBody>
                    <a:bodyPr/>
                    <a:lstStyle/>
                    <a:p>
                      <a:pPr algn="l" fontAlgn="ctr"/>
                      <a:r>
                        <a:rPr lang="zh-TW" altLang="en-US" sz="1000" u="none" strike="noStrike" dirty="0">
                          <a:effectLst/>
                          <a:latin typeface="Candara" panose="020E0502030303020204" pitchFamily="34" charset="0"/>
                        </a:rPr>
                        <a:t>　</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0" i="0" u="none" strike="noStrike" dirty="0">
                          <a:solidFill>
                            <a:srgbClr val="000000"/>
                          </a:solidFill>
                          <a:effectLst/>
                          <a:latin typeface="Candara" panose="020E0502030303020204" pitchFamily="34" charset="0"/>
                          <a:ea typeface="新細明體" panose="02020500000000000000" pitchFamily="18" charset="-120"/>
                        </a:rPr>
                        <a:t>Item</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2023</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2024</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effectLst/>
                          <a:latin typeface="Candara" panose="020E0502030303020204" pitchFamily="34" charset="0"/>
                        </a:rPr>
                        <a:t>Diff</a:t>
                      </a:r>
                      <a:endParaRPr lang="en-US"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effectLst/>
                          <a:latin typeface="Candara" panose="020E0502030303020204" pitchFamily="34" charset="0"/>
                        </a:rPr>
                        <a:t>Action Plan in 2025</a:t>
                      </a:r>
                      <a:endParaRPr lang="en-US"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823332">
                <a:tc rowSpan="3">
                  <a:txBody>
                    <a:bodyPr/>
                    <a:lstStyle/>
                    <a:p>
                      <a:pPr algn="ctr" fontAlgn="ctr"/>
                      <a:r>
                        <a:rPr lang="en-US" sz="1000" b="0" u="none" strike="noStrike" dirty="0">
                          <a:effectLst/>
                          <a:latin typeface="Candara" panose="020E0502030303020204" pitchFamily="34" charset="0"/>
                        </a:rPr>
                        <a:t>OPD KPI</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solidFill>
                            <a:schemeClr val="tx1"/>
                          </a:solidFill>
                          <a:effectLst/>
                          <a:latin typeface="+mj-lt"/>
                        </a:rPr>
                        <a:t>BOA</a:t>
                      </a:r>
                    </a:p>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1" dirty="0">
                          <a:solidFill>
                            <a:schemeClr val="tx1"/>
                          </a:solidFill>
                          <a:latin typeface="+mj-lt"/>
                          <a:ea typeface="新細明體-ExtB" panose="02020500000000000000" pitchFamily="18" charset="-120"/>
                          <a:cs typeface="Calibri" panose="020F0502020204030204" pitchFamily="34" charset="0"/>
                        </a:rPr>
                        <a:t>KPI : Off slot</a:t>
                      </a:r>
                      <a:r>
                        <a:rPr lang="en-US" altLang="zh-TW" sz="800" b="1" dirty="0">
                          <a:solidFill>
                            <a:schemeClr val="tx1"/>
                          </a:solidFill>
                          <a:latin typeface="+mj-lt"/>
                          <a:ea typeface="標楷體" pitchFamily="65" charset="-120"/>
                        </a:rPr>
                        <a:t>≧</a:t>
                      </a:r>
                      <a:r>
                        <a:rPr lang="en-US" altLang="zh-TW" sz="800" b="1" dirty="0">
                          <a:solidFill>
                            <a:schemeClr val="tx1"/>
                          </a:solidFill>
                          <a:latin typeface="+mj-lt"/>
                          <a:ea typeface="新細明體-ExtB" panose="02020500000000000000" pitchFamily="18" charset="-120"/>
                          <a:cs typeface="Calibri" panose="020F0502020204030204" pitchFamily="34" charset="0"/>
                        </a:rPr>
                        <a:t>88% /On Slot</a:t>
                      </a:r>
                      <a:r>
                        <a:rPr lang="en-US" altLang="zh-TW" sz="800" b="1" dirty="0">
                          <a:solidFill>
                            <a:schemeClr val="tx1"/>
                          </a:solidFill>
                          <a:latin typeface="+mj-lt"/>
                          <a:ea typeface="標楷體" pitchFamily="65" charset="-120"/>
                        </a:rPr>
                        <a:t>≧</a:t>
                      </a:r>
                      <a:r>
                        <a:rPr lang="en-US" altLang="zh-TW" sz="800" b="1" dirty="0">
                          <a:solidFill>
                            <a:schemeClr val="tx1"/>
                          </a:solidFill>
                          <a:latin typeface="+mj-lt"/>
                          <a:ea typeface="新細明體-ExtB" panose="02020500000000000000" pitchFamily="18" charset="-120"/>
                          <a:cs typeface="Calibri" panose="020F0502020204030204" pitchFamily="34" charset="0"/>
                        </a:rPr>
                        <a:t>97%)</a:t>
                      </a:r>
                    </a:p>
                    <a:p>
                      <a:pPr algn="ctr" fontAlgn="ctr"/>
                      <a:endParaRPr 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u="none" strike="noStrike" dirty="0">
                          <a:solidFill>
                            <a:schemeClr val="tx1"/>
                          </a:solidFill>
                          <a:effectLst/>
                          <a:latin typeface="+mj-lt"/>
                          <a:ea typeface="+mn-ea"/>
                          <a:cs typeface="+mn-cs"/>
                        </a:rPr>
                        <a:t>92%</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solidFill>
                            <a:schemeClr val="tx1"/>
                          </a:solidFill>
                          <a:effectLst/>
                          <a:latin typeface="+mj-lt"/>
                          <a:ea typeface="+mn-ea"/>
                          <a:cs typeface="+mn-cs"/>
                        </a:rPr>
                        <a:t>　</a:t>
                      </a:r>
                      <a:r>
                        <a:rPr lang="es-MX" altLang="zh-TW" sz="800" u="none" strike="noStrike" dirty="0">
                          <a:solidFill>
                            <a:schemeClr val="tx1"/>
                          </a:solidFill>
                          <a:effectLst/>
                          <a:latin typeface="+mj-lt"/>
                          <a:ea typeface="+mn-ea"/>
                          <a:cs typeface="+mn-cs"/>
                        </a:rPr>
                        <a:t>80%</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u="none" strike="noStrike" dirty="0">
                          <a:solidFill>
                            <a:schemeClr val="tx1"/>
                          </a:solidFill>
                          <a:effectLst/>
                          <a:latin typeface="+mj-lt"/>
                          <a:ea typeface="+mn-ea"/>
                          <a:cs typeface="+mn-cs"/>
                        </a:rPr>
                        <a:t>-12%</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sz="800" u="none" strike="noStrike" dirty="0">
                          <a:solidFill>
                            <a:schemeClr val="tx1"/>
                          </a:solidFill>
                          <a:effectLst/>
                          <a:latin typeface="+mj-lt"/>
                          <a:ea typeface="+mn-ea"/>
                          <a:cs typeface="+mn-cs"/>
                        </a:rPr>
                        <a:t>2024: KPI not achieved due to abnormal swell.</a:t>
                      </a:r>
                    </a:p>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sz="800" u="none" strike="noStrike" dirty="0">
                          <a:solidFill>
                            <a:schemeClr val="tx1"/>
                          </a:solidFill>
                          <a:effectLst/>
                          <a:latin typeface="+mj-lt"/>
                          <a:ea typeface="+mn-ea"/>
                          <a:cs typeface="+mn-cs"/>
                        </a:rPr>
                        <a:t>2025: Continue monitoring to maintain BOA according to proforma and inform if congestion.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745773">
                <a:tc vMerge="1">
                  <a:txBody>
                    <a:bodyPr/>
                    <a:lstStyle/>
                    <a:p>
                      <a:endParaRPr lang="zh-TW" altLang="en-US"/>
                    </a:p>
                  </a:txBody>
                  <a:tcPr/>
                </a:tc>
                <a:tc>
                  <a:txBody>
                    <a:bodyPr/>
                    <a:lstStyle/>
                    <a:p>
                      <a:pPr algn="ctr" fontAlgn="ctr"/>
                      <a:r>
                        <a:rPr lang="en-US" sz="800" b="0" u="none" strike="noStrike" dirty="0">
                          <a:solidFill>
                            <a:schemeClr val="tx1"/>
                          </a:solidFill>
                          <a:effectLst/>
                          <a:latin typeface="+mj-lt"/>
                        </a:rPr>
                        <a:t>Port Stay </a:t>
                      </a:r>
                    </a:p>
                    <a:p>
                      <a:pPr algn="ctr" fontAlgn="ctr"/>
                      <a:r>
                        <a:rPr lang="en-US" altLang="zh-TW" sz="800" b="1" dirty="0">
                          <a:solidFill>
                            <a:schemeClr val="tx1"/>
                          </a:solidFill>
                          <a:latin typeface="+mj-lt"/>
                          <a:ea typeface="新細明體-ExtB" panose="02020500000000000000" pitchFamily="18" charset="-120"/>
                          <a:cs typeface="Calibri" panose="020F0502020204030204" pitchFamily="34" charset="0"/>
                        </a:rPr>
                        <a:t>KPI : </a:t>
                      </a:r>
                      <a:r>
                        <a:rPr lang="en-US" altLang="zh-TW" sz="800" b="1" dirty="0">
                          <a:solidFill>
                            <a:schemeClr val="tx1"/>
                          </a:solidFill>
                          <a:latin typeface="+mj-lt"/>
                          <a:ea typeface="標楷體" pitchFamily="65" charset="-120"/>
                        </a:rPr>
                        <a:t>≧</a:t>
                      </a:r>
                      <a:r>
                        <a:rPr lang="en-US" altLang="zh-TW" sz="800" b="1" dirty="0">
                          <a:solidFill>
                            <a:schemeClr val="tx1"/>
                          </a:solidFill>
                          <a:latin typeface="+mj-lt"/>
                          <a:ea typeface="新細明體-ExtB" panose="02020500000000000000" pitchFamily="18" charset="-120"/>
                          <a:cs typeface="Calibri" panose="020F0502020204030204" pitchFamily="34" charset="0"/>
                        </a:rPr>
                        <a:t> 97%</a:t>
                      </a:r>
                    </a:p>
                    <a:p>
                      <a:pPr algn="ctr" fontAlgn="ctr"/>
                      <a:r>
                        <a:rPr lang="en-US" sz="800" b="1" dirty="0">
                          <a:solidFill>
                            <a:schemeClr val="tx1"/>
                          </a:solidFill>
                          <a:latin typeface="+mj-lt"/>
                          <a:ea typeface="新細明體-ExtB" panose="02020500000000000000" pitchFamily="18" charset="-120"/>
                          <a:cs typeface="Calibri" panose="020F0502020204030204" pitchFamily="34" charset="0"/>
                        </a:rPr>
                        <a:t>28HRS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u="none" strike="noStrike" dirty="0">
                          <a:solidFill>
                            <a:schemeClr val="tx1"/>
                          </a:solidFill>
                          <a:effectLst/>
                          <a:latin typeface="+mj-lt"/>
                          <a:ea typeface="+mn-ea"/>
                          <a:cs typeface="+mn-cs"/>
                        </a:rPr>
                        <a:t>100%</a:t>
                      </a:r>
                    </a:p>
                    <a:p>
                      <a:pPr algn="ctr" fontAlgn="ctr"/>
                      <a:r>
                        <a:rPr lang="es-MX" altLang="zh-TW" sz="800" u="none" strike="noStrike" dirty="0">
                          <a:solidFill>
                            <a:schemeClr val="tx1"/>
                          </a:solidFill>
                          <a:effectLst/>
                          <a:latin typeface="+mj-lt"/>
                          <a:ea typeface="+mn-ea"/>
                          <a:cs typeface="+mn-cs"/>
                        </a:rPr>
                        <a:t>(24HRS)</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u="none" strike="noStrike" dirty="0">
                          <a:solidFill>
                            <a:schemeClr val="tx1"/>
                          </a:solidFill>
                          <a:effectLst/>
                          <a:latin typeface="+mj-lt"/>
                          <a:ea typeface="+mn-ea"/>
                          <a:cs typeface="+mn-cs"/>
                        </a:rPr>
                        <a:t>85%</a:t>
                      </a:r>
                    </a:p>
                    <a:p>
                      <a:pPr algn="ctr" fontAlgn="ctr"/>
                      <a:r>
                        <a:rPr lang="es-MX" altLang="zh-TW" sz="800" u="none" strike="noStrike" dirty="0">
                          <a:solidFill>
                            <a:schemeClr val="tx1"/>
                          </a:solidFill>
                          <a:effectLst/>
                          <a:latin typeface="+mj-lt"/>
                          <a:ea typeface="+mn-ea"/>
                          <a:cs typeface="+mn-cs"/>
                        </a:rPr>
                        <a:t>(31HRS)</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MX" altLang="zh-TW" sz="800" u="none" strike="noStrike" dirty="0">
                          <a:solidFill>
                            <a:schemeClr val="tx1"/>
                          </a:solidFill>
                          <a:effectLst/>
                          <a:latin typeface="+mj-lt"/>
                          <a:ea typeface="+mn-ea"/>
                          <a:cs typeface="+mn-cs"/>
                        </a:rPr>
                        <a:t>-15%</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800" u="none" strike="noStrike" dirty="0">
                          <a:solidFill>
                            <a:schemeClr val="tx1"/>
                          </a:solidFill>
                          <a:effectLst/>
                          <a:latin typeface="+mj-lt"/>
                          <a:ea typeface="+mn-ea"/>
                          <a:cs typeface="+mn-cs"/>
                        </a:rPr>
                        <a:t>2024:</a:t>
                      </a:r>
                      <a:r>
                        <a:rPr lang="en-US" altLang="zh-TW" sz="800" u="none" strike="noStrike" baseline="0" dirty="0">
                          <a:solidFill>
                            <a:schemeClr val="tx1"/>
                          </a:solidFill>
                          <a:effectLst/>
                          <a:latin typeface="+mj-lt"/>
                          <a:ea typeface="+mn-ea"/>
                          <a:cs typeface="+mn-cs"/>
                        </a:rPr>
                        <a:t> KPI not achieved due to port congestion.</a:t>
                      </a:r>
                    </a:p>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800" u="none" strike="noStrike" dirty="0">
                          <a:solidFill>
                            <a:schemeClr val="tx1"/>
                          </a:solidFill>
                          <a:effectLst/>
                          <a:latin typeface="+mj-lt"/>
                          <a:ea typeface="+mn-ea"/>
                          <a:cs typeface="+mn-cs"/>
                        </a:rPr>
                        <a:t>2025:</a:t>
                      </a:r>
                      <a:r>
                        <a:rPr lang="en-US" altLang="zh-TW" sz="800" u="none" strike="noStrike" baseline="0" dirty="0">
                          <a:solidFill>
                            <a:schemeClr val="tx1"/>
                          </a:solidFill>
                          <a:effectLst/>
                          <a:latin typeface="+mj-lt"/>
                          <a:ea typeface="+mn-ea"/>
                          <a:cs typeface="+mn-cs"/>
                        </a:rPr>
                        <a:t> close communication with Terminal, notify in case any delay in OPS report.</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684233">
                <a:tc vMerge="1">
                  <a:txBody>
                    <a:bodyPr/>
                    <a:lstStyle/>
                    <a:p>
                      <a:endParaRPr lang="zh-TW" altLang="en-US"/>
                    </a:p>
                  </a:txBody>
                  <a:tcPr/>
                </a:tc>
                <a:tc>
                  <a:txBody>
                    <a:bodyPr/>
                    <a:lstStyle/>
                    <a:p>
                      <a:pPr algn="ctr" fontAlgn="ctr"/>
                      <a:r>
                        <a:rPr lang="en-US" sz="800" b="0" u="none" strike="noStrike" dirty="0">
                          <a:solidFill>
                            <a:schemeClr val="tx1"/>
                          </a:solidFill>
                          <a:effectLst/>
                          <a:latin typeface="+mj-lt"/>
                        </a:rPr>
                        <a:t>Productivity</a:t>
                      </a:r>
                    </a:p>
                    <a:p>
                      <a:pPr marL="0" marR="0" lvl="0" indent="0" algn="ctr" defTabSz="914400" eaLnBrk="1" fontAlgn="ctr" latinLnBrk="0" hangingPunct="1">
                        <a:lnSpc>
                          <a:spcPct val="100000"/>
                        </a:lnSpc>
                        <a:spcBef>
                          <a:spcPts val="0"/>
                        </a:spcBef>
                        <a:spcAft>
                          <a:spcPts val="0"/>
                        </a:spcAft>
                        <a:buClrTx/>
                        <a:buSzTx/>
                        <a:buFontTx/>
                        <a:buNone/>
                        <a:tabLst/>
                        <a:defRPr/>
                      </a:pPr>
                      <a:r>
                        <a:rPr lang="es-MX" sz="800" b="1" dirty="0">
                          <a:solidFill>
                            <a:schemeClr val="tx1"/>
                          </a:solidFill>
                          <a:latin typeface="+mj-lt"/>
                          <a:ea typeface="新細明體-ExtB" panose="02020500000000000000" pitchFamily="18" charset="-120"/>
                          <a:cs typeface="Calibri" panose="020F0502020204030204" pitchFamily="34" charset="0"/>
                        </a:rPr>
                        <a:t>72.6MPH</a:t>
                      </a:r>
                      <a:endParaRPr lang="es-PE" sz="800" b="1" dirty="0">
                        <a:solidFill>
                          <a:schemeClr val="tx1"/>
                        </a:solidFill>
                        <a:latin typeface="+mj-lt"/>
                        <a:ea typeface="新細明體-ExtB" panose="02020500000000000000" pitchFamily="18" charset="-120"/>
                        <a:cs typeface="Calibri" panose="020F0502020204030204" pitchFamily="34" charset="0"/>
                      </a:endParaRPr>
                    </a:p>
                    <a:p>
                      <a:pPr algn="ctr" fontAlgn="ctr"/>
                      <a:endParaRPr 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u="none" strike="noStrike" dirty="0">
                          <a:solidFill>
                            <a:schemeClr val="tx1"/>
                          </a:solidFill>
                          <a:effectLst/>
                          <a:latin typeface="+mj-lt"/>
                          <a:ea typeface="+mn-ea"/>
                          <a:cs typeface="+mn-cs"/>
                        </a:rPr>
                        <a:t>100%</a:t>
                      </a:r>
                    </a:p>
                    <a:p>
                      <a:pPr algn="ctr" fontAlgn="ctr"/>
                      <a:r>
                        <a:rPr lang="es-MX" altLang="zh-TW" sz="800" u="none" strike="noStrike" dirty="0">
                          <a:solidFill>
                            <a:schemeClr val="tx1"/>
                          </a:solidFill>
                          <a:effectLst/>
                          <a:latin typeface="+mj-lt"/>
                          <a:ea typeface="+mn-ea"/>
                          <a:cs typeface="+mn-cs"/>
                        </a:rPr>
                        <a:t>(87 MPH)</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u="none" strike="noStrike" dirty="0">
                          <a:solidFill>
                            <a:schemeClr val="tx1"/>
                          </a:solidFill>
                          <a:effectLst/>
                          <a:latin typeface="+mj-lt"/>
                          <a:ea typeface="+mn-ea"/>
                          <a:cs typeface="+mn-cs"/>
                        </a:rPr>
                        <a:t>100%</a:t>
                      </a:r>
                    </a:p>
                    <a:p>
                      <a:pPr algn="ctr" fontAlgn="ctr"/>
                      <a:r>
                        <a:rPr lang="es-MX" altLang="zh-TW" sz="800" u="none" strike="noStrike" dirty="0">
                          <a:solidFill>
                            <a:schemeClr val="tx1"/>
                          </a:solidFill>
                          <a:effectLst/>
                          <a:latin typeface="+mj-lt"/>
                          <a:ea typeface="+mn-ea"/>
                          <a:cs typeface="+mn-cs"/>
                        </a:rPr>
                        <a:t>(77 MPH)</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MX" altLang="zh-TW" sz="800" u="none" strike="noStrike" dirty="0">
                          <a:solidFill>
                            <a:schemeClr val="tx1"/>
                          </a:solidFill>
                          <a:effectLst/>
                          <a:latin typeface="+mj-lt"/>
                          <a:ea typeface="+mn-ea"/>
                          <a:cs typeface="+mn-cs"/>
                        </a:rPr>
                        <a:t>100%</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800" u="none" strike="noStrike" dirty="0">
                          <a:solidFill>
                            <a:schemeClr val="tx1"/>
                          </a:solidFill>
                          <a:effectLst/>
                          <a:latin typeface="+mj-lt"/>
                          <a:ea typeface="+mn-ea"/>
                          <a:cs typeface="+mn-cs"/>
                        </a:rPr>
                        <a:t>2024: KPI Achieved.</a:t>
                      </a:r>
                    </a:p>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800" u="none" strike="noStrike" dirty="0">
                          <a:solidFill>
                            <a:schemeClr val="tx1"/>
                          </a:solidFill>
                          <a:effectLst/>
                          <a:latin typeface="+mj-lt"/>
                          <a:ea typeface="+mn-ea"/>
                          <a:cs typeface="+mn-cs"/>
                        </a:rPr>
                        <a:t>2025: Continue with good cargo split/distribution to improve port productivity.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823332">
                <a:tc rowSpan="3">
                  <a:txBody>
                    <a:bodyPr/>
                    <a:lstStyle/>
                    <a:p>
                      <a:pPr algn="ctr" fontAlgn="ctr"/>
                      <a:r>
                        <a:rPr lang="en-US" sz="1000" b="0" u="none" strike="noStrike" dirty="0">
                          <a:effectLst/>
                          <a:latin typeface="Candara" panose="020E0502030303020204" pitchFamily="34" charset="0"/>
                        </a:rPr>
                        <a:t>OCD KPI</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solidFill>
                            <a:schemeClr val="tx1"/>
                          </a:solidFill>
                          <a:effectLst/>
                          <a:latin typeface="+mj-lt"/>
                        </a:rPr>
                        <a:t>Incentive</a:t>
                      </a:r>
                      <a:endParaRPr 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MX" altLang="zh-TW" sz="800" u="none" strike="noStrike" dirty="0">
                        <a:solidFill>
                          <a:schemeClr val="tx1"/>
                        </a:solidFill>
                        <a:effectLst/>
                        <a:latin typeface="+mj-lt"/>
                      </a:endParaRPr>
                    </a:p>
                    <a:p>
                      <a:pPr marL="0" marR="0" lvl="0" indent="0" algn="ctr" defTabSz="914400" eaLnBrk="1" fontAlgn="ctr" latinLnBrk="0" hangingPunct="1">
                        <a:lnSpc>
                          <a:spcPct val="100000"/>
                        </a:lnSpc>
                        <a:spcBef>
                          <a:spcPts val="0"/>
                        </a:spcBef>
                        <a:spcAft>
                          <a:spcPts val="0"/>
                        </a:spcAft>
                        <a:buClrTx/>
                        <a:buSzTx/>
                        <a:buFontTx/>
                        <a:buNone/>
                        <a:tabLst/>
                        <a:defRPr/>
                      </a:pPr>
                      <a:r>
                        <a:rPr lang="es-MX" altLang="zh-TW" sz="800" u="none" strike="noStrike" dirty="0">
                          <a:solidFill>
                            <a:schemeClr val="tx1"/>
                          </a:solidFill>
                          <a:effectLst/>
                          <a:latin typeface="+mj-lt"/>
                        </a:rPr>
                        <a:t>0</a:t>
                      </a:r>
                      <a:endParaRPr lang="zh-TW" altLang="en-US" sz="800" b="0" i="0" u="none" strike="noStrike" dirty="0">
                        <a:solidFill>
                          <a:schemeClr val="tx1"/>
                        </a:solidFill>
                        <a:effectLst/>
                        <a:latin typeface="+mj-lt"/>
                        <a:ea typeface="新細明體" panose="02020500000000000000" pitchFamily="18" charset="-120"/>
                      </a:endParaRPr>
                    </a:p>
                    <a:p>
                      <a:pPr algn="ctr" fontAlgn="ctr"/>
                      <a:r>
                        <a:rPr lang="zh-TW" altLang="en-US" sz="800" u="none" strike="noStrike" dirty="0">
                          <a:solidFill>
                            <a:schemeClr val="tx1"/>
                          </a:solidFill>
                          <a:effectLst/>
                          <a:latin typeface="+mj-lt"/>
                        </a:rPr>
                        <a:t>　</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s-MX" altLang="zh-TW" sz="800" u="none" strike="noStrike" dirty="0">
                        <a:solidFill>
                          <a:schemeClr val="tx1"/>
                        </a:solidFill>
                        <a:effectLst/>
                        <a:latin typeface="+mj-lt"/>
                      </a:endParaRPr>
                    </a:p>
                    <a:p>
                      <a:pPr marL="0" marR="0" lvl="0" indent="0" algn="ctr" defTabSz="914400" eaLnBrk="1" fontAlgn="ctr" latinLnBrk="0" hangingPunct="1">
                        <a:lnSpc>
                          <a:spcPct val="100000"/>
                        </a:lnSpc>
                        <a:spcBef>
                          <a:spcPts val="0"/>
                        </a:spcBef>
                        <a:spcAft>
                          <a:spcPts val="0"/>
                        </a:spcAft>
                        <a:buClrTx/>
                        <a:buSzTx/>
                        <a:buFontTx/>
                        <a:buNone/>
                        <a:tabLst/>
                        <a:defRPr/>
                      </a:pPr>
                      <a:r>
                        <a:rPr lang="es-MX" altLang="zh-TW" sz="800" u="none" strike="noStrike" dirty="0">
                          <a:solidFill>
                            <a:schemeClr val="tx1"/>
                          </a:solidFill>
                          <a:effectLst/>
                          <a:latin typeface="+mj-lt"/>
                        </a:rPr>
                        <a:t>25,451.80</a:t>
                      </a:r>
                      <a:endParaRPr lang="zh-TW" altLang="en-US" sz="800" b="0" i="0" u="none" strike="noStrike" dirty="0">
                        <a:solidFill>
                          <a:schemeClr val="tx1"/>
                        </a:solidFill>
                        <a:effectLst/>
                        <a:latin typeface="+mj-lt"/>
                        <a:ea typeface="新細明體" panose="02020500000000000000" pitchFamily="18" charset="-120"/>
                      </a:endParaRPr>
                    </a:p>
                    <a:p>
                      <a:pPr algn="ctr" fontAlgn="ctr"/>
                      <a:r>
                        <a:rPr lang="zh-TW" altLang="en-US" sz="800" u="none" strike="noStrike" dirty="0">
                          <a:solidFill>
                            <a:schemeClr val="tx1"/>
                          </a:solidFill>
                          <a:effectLst/>
                          <a:latin typeface="+mj-lt"/>
                        </a:rPr>
                        <a:t>　</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MX" altLang="zh-TW" sz="800" u="none" strike="noStrike" dirty="0">
                          <a:solidFill>
                            <a:schemeClr val="tx1"/>
                          </a:solidFill>
                          <a:effectLst/>
                          <a:latin typeface="+mj-lt"/>
                          <a:ea typeface="+mn-ea"/>
                          <a:cs typeface="+mn-cs"/>
                        </a:rPr>
                        <a:t>100%</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sz="800" u="none" strike="noStrike" dirty="0">
                          <a:solidFill>
                            <a:schemeClr val="tx1"/>
                          </a:solidFill>
                          <a:effectLst/>
                          <a:latin typeface="+mj-lt"/>
                          <a:ea typeface="+mn-ea"/>
                          <a:cs typeface="+mn-cs"/>
                        </a:rPr>
                        <a:t>2024: KPI Achieved: DPW &amp; PSA tugboat.</a:t>
                      </a:r>
                      <a:endParaRPr lang="es-MX" altLang="zh-TW" sz="800" b="0" u="none" strike="noStrike" baseline="0" dirty="0">
                        <a:solidFill>
                          <a:schemeClr val="tx1"/>
                        </a:solidFill>
                        <a:effectLst/>
                        <a:latin typeface="+mj-lt"/>
                        <a:ea typeface="+mn-ea"/>
                        <a:cs typeface="+mn-cs"/>
                      </a:endParaRPr>
                    </a:p>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sz="800" b="0" u="none" strike="noStrike" dirty="0">
                          <a:solidFill>
                            <a:schemeClr val="tx1"/>
                          </a:solidFill>
                          <a:effectLst/>
                          <a:latin typeface="+mj-lt"/>
                          <a:ea typeface="+mn-ea"/>
                          <a:cs typeface="+mn-cs"/>
                        </a:rPr>
                        <a:t>2025: Review with DPW and Chancay Port for any additional requirement.</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41242">
                <a:tc vMerge="1">
                  <a:txBody>
                    <a:bodyPr/>
                    <a:lstStyle/>
                    <a:p>
                      <a:endParaRPr lang="zh-TW" altLang="en-US"/>
                    </a:p>
                  </a:txBody>
                  <a:tcPr/>
                </a:tc>
                <a:tc>
                  <a:txBody>
                    <a:bodyPr/>
                    <a:lstStyle/>
                    <a:p>
                      <a:pPr algn="ctr" fontAlgn="ctr"/>
                      <a:r>
                        <a:rPr lang="en-US" sz="800" b="0" u="none" strike="noStrike" dirty="0">
                          <a:solidFill>
                            <a:schemeClr val="tx1"/>
                          </a:solidFill>
                          <a:effectLst/>
                          <a:latin typeface="+mj-lt"/>
                        </a:rPr>
                        <a:t>Empty Storage</a:t>
                      </a:r>
                      <a:endParaRPr 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u="none" strike="noStrike" dirty="0">
                          <a:solidFill>
                            <a:schemeClr val="tx1"/>
                          </a:solidFill>
                          <a:effectLst/>
                          <a:latin typeface="+mj-lt"/>
                        </a:rPr>
                        <a:t>0</a:t>
                      </a:r>
                      <a:r>
                        <a:rPr lang="zh-TW" altLang="en-US" sz="800" u="none" strike="noStrike" dirty="0">
                          <a:solidFill>
                            <a:schemeClr val="tx1"/>
                          </a:solidFill>
                          <a:effectLst/>
                          <a:latin typeface="+mj-lt"/>
                        </a:rPr>
                        <a:t>　</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u="none" strike="noStrike" dirty="0">
                          <a:solidFill>
                            <a:schemeClr val="tx1"/>
                          </a:solidFill>
                          <a:effectLst/>
                          <a:latin typeface="+mj-lt"/>
                        </a:rPr>
                        <a:t>0</a:t>
                      </a:r>
                      <a:r>
                        <a:rPr lang="zh-TW" altLang="en-US" sz="800" u="none" strike="noStrike" dirty="0">
                          <a:solidFill>
                            <a:schemeClr val="tx1"/>
                          </a:solidFill>
                          <a:effectLst/>
                          <a:latin typeface="+mj-lt"/>
                        </a:rPr>
                        <a:t>　</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MX" altLang="zh-TW" sz="800" u="none" strike="noStrike" dirty="0">
                          <a:solidFill>
                            <a:schemeClr val="tx1"/>
                          </a:solidFill>
                          <a:effectLst/>
                          <a:latin typeface="+mj-lt"/>
                          <a:ea typeface="+mn-ea"/>
                          <a:cs typeface="+mn-cs"/>
                        </a:rPr>
                        <a:t>0%</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800" u="none" strike="noStrike" dirty="0">
                          <a:solidFill>
                            <a:schemeClr val="tx1"/>
                          </a:solidFill>
                          <a:effectLst/>
                          <a:latin typeface="+mj-lt"/>
                          <a:ea typeface="+mn-ea"/>
                          <a:cs typeface="+mn-cs"/>
                        </a:rPr>
                        <a:t> 2024: KPI Achieved. </a:t>
                      </a:r>
                    </a:p>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800" u="none" strike="noStrike" dirty="0">
                          <a:solidFill>
                            <a:schemeClr val="tx1"/>
                          </a:solidFill>
                          <a:effectLst/>
                          <a:latin typeface="+mj-lt"/>
                          <a:ea typeface="+mn-ea"/>
                          <a:cs typeface="+mn-cs"/>
                        </a:rPr>
                        <a:t> 2025: Connect empty/full cargo timely to avoid storage, extra yard moves, renomination, etc.</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502439">
                <a:tc vMerge="1">
                  <a:txBody>
                    <a:bodyPr/>
                    <a:lstStyle/>
                    <a:p>
                      <a:endParaRPr lang="zh-TW" altLang="en-US"/>
                    </a:p>
                  </a:txBody>
                  <a:tcPr/>
                </a:tc>
                <a:tc>
                  <a:txBody>
                    <a:bodyPr/>
                    <a:lstStyle/>
                    <a:p>
                      <a:pPr algn="ctr" fontAlgn="ctr"/>
                      <a:r>
                        <a:rPr lang="en-US" sz="800" b="0" u="none" strike="noStrike" dirty="0">
                          <a:solidFill>
                            <a:schemeClr val="tx1"/>
                          </a:solidFill>
                          <a:effectLst/>
                          <a:latin typeface="+mj-lt"/>
                        </a:rPr>
                        <a:t>Rate Reduction</a:t>
                      </a:r>
                      <a:endParaRPr 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u="none" strike="noStrike" dirty="0">
                          <a:solidFill>
                            <a:schemeClr val="tx1"/>
                          </a:solidFill>
                          <a:effectLst/>
                          <a:latin typeface="+mj-lt"/>
                          <a:ea typeface="+mn-ea"/>
                          <a:cs typeface="+mn-cs"/>
                        </a:rPr>
                        <a:t>0</a:t>
                      </a:r>
                      <a:r>
                        <a:rPr lang="zh-TW" altLang="en-US" sz="800" u="none" strike="noStrike" dirty="0">
                          <a:solidFill>
                            <a:schemeClr val="tx1"/>
                          </a:solidFill>
                          <a:effectLst/>
                          <a:latin typeface="+mj-lt"/>
                          <a:ea typeface="+mn-ea"/>
                          <a:cs typeface="+mn-cs"/>
                        </a:rPr>
                        <a:t>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u="none" strike="noStrike" dirty="0">
                          <a:solidFill>
                            <a:schemeClr val="tx1"/>
                          </a:solidFill>
                          <a:effectLst/>
                          <a:latin typeface="+mj-lt"/>
                          <a:ea typeface="+mn-ea"/>
                          <a:cs typeface="+mn-cs"/>
                        </a:rPr>
                        <a:t>0</a:t>
                      </a:r>
                      <a:r>
                        <a:rPr lang="zh-TW" altLang="en-US" sz="800" u="none" strike="noStrike" dirty="0">
                          <a:solidFill>
                            <a:schemeClr val="tx1"/>
                          </a:solidFill>
                          <a:effectLst/>
                          <a:latin typeface="+mj-lt"/>
                          <a:ea typeface="+mn-ea"/>
                          <a:cs typeface="+mn-cs"/>
                        </a:rPr>
                        <a:t>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MX" altLang="zh-TW" sz="800" u="none" strike="noStrike" dirty="0">
                          <a:solidFill>
                            <a:schemeClr val="tx1"/>
                          </a:solidFill>
                          <a:effectLst/>
                          <a:latin typeface="+mj-lt"/>
                          <a:ea typeface="+mn-ea"/>
                          <a:cs typeface="+mn-cs"/>
                        </a:rPr>
                        <a:t>0%</a:t>
                      </a:r>
                      <a:endParaRPr lang="zh-TW" altLang="en-US" sz="800" u="none" strike="noStrike" dirty="0">
                        <a:solidFill>
                          <a:schemeClr val="tx1"/>
                        </a:solidFill>
                        <a:effectLst/>
                        <a:latin typeface="+mj-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800" u="none" strike="noStrike" dirty="0">
                          <a:solidFill>
                            <a:schemeClr val="tx1"/>
                          </a:solidFill>
                          <a:effectLst/>
                          <a:latin typeface="+mj-lt"/>
                          <a:ea typeface="+mn-ea"/>
                          <a:cs typeface="+mn-cs"/>
                        </a:rPr>
                        <a:t>2024: KPI Achieved</a:t>
                      </a:r>
                    </a:p>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zh-TW" sz="800" u="none" strike="noStrike" dirty="0">
                          <a:solidFill>
                            <a:schemeClr val="tx1"/>
                          </a:solidFill>
                          <a:effectLst/>
                          <a:latin typeface="+mj-lt"/>
                          <a:ea typeface="+mn-ea"/>
                          <a:cs typeface="+mn-cs"/>
                        </a:rPr>
                        <a:t>2025: : increase has been applied according CPI by PSA MARINE (tugboat) and DPW port.</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Slide Number Placeholder 1">
            <a:extLst>
              <a:ext uri="{FF2B5EF4-FFF2-40B4-BE49-F238E27FC236}">
                <a16:creationId xmlns:a16="http://schemas.microsoft.com/office/drawing/2014/main" id="{564922DE-AE34-BB29-7C1E-B4F03B35409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36</a:t>
            </a:fld>
            <a:endParaRPr lang="en-US" sz="1200" dirty="0">
              <a:solidFill>
                <a:prstClr val="black"/>
              </a:solidFill>
              <a:latin typeface="Calibri"/>
            </a:endParaRPr>
          </a:p>
        </p:txBody>
      </p:sp>
    </p:spTree>
    <p:extLst>
      <p:ext uri="{BB962C8B-B14F-4D97-AF65-F5344CB8AC3E}">
        <p14:creationId xmlns:p14="http://schemas.microsoft.com/office/powerpoint/2010/main" val="1020670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37</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65361370"/>
              </p:ext>
            </p:extLst>
          </p:nvPr>
        </p:nvGraphicFramePr>
        <p:xfrm>
          <a:off x="104259" y="660005"/>
          <a:ext cx="8935483" cy="4360017"/>
        </p:xfrm>
        <a:graphic>
          <a:graphicData uri="http://schemas.openxmlformats.org/drawingml/2006/table">
            <a:tbl>
              <a:tblPr/>
              <a:tblGrid>
                <a:gridCol w="550558">
                  <a:extLst>
                    <a:ext uri="{9D8B030D-6E8A-4147-A177-3AD203B41FA5}">
                      <a16:colId xmlns:a16="http://schemas.microsoft.com/office/drawing/2014/main" val="20000"/>
                    </a:ext>
                  </a:extLst>
                </a:gridCol>
                <a:gridCol w="964856">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1">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6">
                  <a:extLst>
                    <a:ext uri="{9D8B030D-6E8A-4147-A177-3AD203B41FA5}">
                      <a16:colId xmlns:a16="http://schemas.microsoft.com/office/drawing/2014/main" val="20005"/>
                    </a:ext>
                  </a:extLst>
                </a:gridCol>
              </a:tblGrid>
              <a:tr h="377361">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Subject</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Segments</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a:solidFill>
                            <a:schemeClr val="tx1"/>
                          </a:solidFill>
                          <a:effectLst/>
                          <a:latin typeface="DFKai-SB" pitchFamily="65" charset="-120"/>
                          <a:ea typeface="DFKai-SB" pitchFamily="65" charset="-120"/>
                        </a:rPr>
                        <a:t>Achievement</a:t>
                      </a:r>
                    </a:p>
                    <a:p>
                      <a:pPr algn="ctr" rtl="0" fontAlgn="ctr"/>
                      <a:r>
                        <a:rPr lang="de-DE" altLang="zh-TW" sz="1000" b="0" i="0" u="none" strike="noStrike">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370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09509">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Trade</a:t>
                      </a:r>
                      <a:r>
                        <a:rPr lang="en-US" altLang="zh-TW" sz="1000" b="0" i="0" u="none" strike="noStrike" baseline="0">
                          <a:solidFill>
                            <a:srgbClr val="000000"/>
                          </a:solidFill>
                          <a:effectLst/>
                          <a:latin typeface="DFKai-SB" pitchFamily="65" charset="-120"/>
                          <a:ea typeface="DFKai-SB" pitchFamily="65" charset="-120"/>
                        </a:rPr>
                        <a:t> Lane</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CL</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(G</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6,870</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8,454</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123%</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dirty="0">
                          <a:solidFill>
                            <a:schemeClr val="tx1"/>
                          </a:solidFill>
                          <a:effectLst/>
                          <a:latin typeface="+mn-lt"/>
                          <a:ea typeface="DFKai-SB" pitchFamily="65" charset="-120"/>
                        </a:rPr>
                        <a:t>9,768</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57150" indent="0">
                        <a:lnSpc>
                          <a:spcPct val="100000"/>
                        </a:lnSpc>
                        <a:spcAft>
                          <a:spcPts val="0"/>
                        </a:spcAft>
                        <a:buFont typeface="Arial" panose="020B0604020202020204" pitchFamily="34" charset="0"/>
                        <a:buNone/>
                      </a:pPr>
                      <a:r>
                        <a:rPr lang="en-US" sz="800" b="1" dirty="0">
                          <a:solidFill>
                            <a:srgbClr val="0070C0"/>
                          </a:solidFill>
                          <a:latin typeface="+mj-lt"/>
                        </a:rPr>
                        <a:t>Market: </a:t>
                      </a:r>
                    </a:p>
                    <a:p>
                      <a:pPr marL="57150" indent="0">
                        <a:lnSpc>
                          <a:spcPct val="100000"/>
                        </a:lnSpc>
                        <a:spcAft>
                          <a:spcPts val="0"/>
                        </a:spcAft>
                        <a:buFont typeface="Arial" panose="020B0604020202020204" pitchFamily="34" charset="0"/>
                        <a:buNone/>
                      </a:pPr>
                      <a:r>
                        <a:rPr lang="en-US" sz="800" dirty="0">
                          <a:latin typeface="+mj-lt"/>
                        </a:rPr>
                        <a:t>Like 2024 from the consumer behavior in retails sector. </a:t>
                      </a:r>
                    </a:p>
                    <a:p>
                      <a:pPr marL="57150" indent="0">
                        <a:lnSpc>
                          <a:spcPct val="100000"/>
                        </a:lnSpc>
                        <a:spcAft>
                          <a:spcPts val="0"/>
                        </a:spcAft>
                        <a:buFont typeface="Arial" panose="020B0604020202020204" pitchFamily="34" charset="0"/>
                        <a:buNone/>
                      </a:pPr>
                      <a:r>
                        <a:rPr lang="en-US" sz="800" b="1" dirty="0">
                          <a:solidFill>
                            <a:srgbClr val="0070C0"/>
                          </a:solidFill>
                          <a:latin typeface="+mj-lt"/>
                        </a:rPr>
                        <a:t>Retain Tender Accounts:</a:t>
                      </a:r>
                    </a:p>
                    <a:p>
                      <a:pPr marL="57150" indent="0">
                        <a:lnSpc>
                          <a:spcPct val="100000"/>
                        </a:lnSpc>
                        <a:spcAft>
                          <a:spcPts val="0"/>
                        </a:spcAft>
                        <a:buFont typeface="Arial" panose="020B0604020202020204" pitchFamily="34" charset="0"/>
                        <a:buNone/>
                      </a:pPr>
                      <a:r>
                        <a:rPr lang="en-US" sz="800" dirty="0">
                          <a:latin typeface="+mj-lt"/>
                        </a:rPr>
                        <a:t>Mabe: 800 TEU (White Goods)</a:t>
                      </a:r>
                    </a:p>
                    <a:p>
                      <a:pPr marL="57150" indent="0">
                        <a:lnSpc>
                          <a:spcPct val="100000"/>
                        </a:lnSpc>
                        <a:spcAft>
                          <a:spcPts val="0"/>
                        </a:spcAft>
                        <a:buFont typeface="Arial" panose="020B0604020202020204" pitchFamily="34" charset="0"/>
                        <a:buNone/>
                      </a:pPr>
                      <a:r>
                        <a:rPr lang="en-US" sz="800" dirty="0" err="1">
                          <a:latin typeface="+mj-lt"/>
                        </a:rPr>
                        <a:t>Comercial</a:t>
                      </a:r>
                      <a:r>
                        <a:rPr lang="en-US" sz="800" dirty="0">
                          <a:latin typeface="+mj-lt"/>
                        </a:rPr>
                        <a:t> </a:t>
                      </a:r>
                      <a:r>
                        <a:rPr lang="en-US" sz="800" dirty="0" err="1">
                          <a:latin typeface="+mj-lt"/>
                        </a:rPr>
                        <a:t>Eccsa</a:t>
                      </a:r>
                      <a:r>
                        <a:rPr lang="en-US" sz="800" dirty="0">
                          <a:latin typeface="+mj-lt"/>
                        </a:rPr>
                        <a:t> (Ripley): 3,800 TEU (GDSM) </a:t>
                      </a:r>
                    </a:p>
                    <a:p>
                      <a:pPr marL="57150" indent="0">
                        <a:lnSpc>
                          <a:spcPct val="100000"/>
                        </a:lnSpc>
                        <a:spcAft>
                          <a:spcPts val="0"/>
                        </a:spcAft>
                        <a:buFont typeface="Arial" panose="020B0604020202020204" pitchFamily="34" charset="0"/>
                        <a:buNone/>
                      </a:pPr>
                      <a:r>
                        <a:rPr lang="en-US" sz="800" dirty="0">
                          <a:latin typeface="+mj-lt"/>
                        </a:rPr>
                        <a:t>Sumitomo Rubber: 200 TEU</a:t>
                      </a:r>
                    </a:p>
                    <a:p>
                      <a:pPr marL="57150" indent="0">
                        <a:lnSpc>
                          <a:spcPct val="100000"/>
                        </a:lnSpc>
                        <a:spcAft>
                          <a:spcPts val="0"/>
                        </a:spcAft>
                        <a:buFont typeface="Arial" panose="020B0604020202020204" pitchFamily="34" charset="0"/>
                        <a:buNone/>
                      </a:pPr>
                      <a:r>
                        <a:rPr lang="en-US" sz="800" b="1" dirty="0">
                          <a:solidFill>
                            <a:srgbClr val="0070C0"/>
                          </a:solidFill>
                          <a:latin typeface="+mj-lt"/>
                        </a:rPr>
                        <a:t>Recover Tender Target Accounts:</a:t>
                      </a:r>
                    </a:p>
                    <a:p>
                      <a:pPr marL="57150" indent="0">
                        <a:lnSpc>
                          <a:spcPct val="100000"/>
                        </a:lnSpc>
                        <a:spcAft>
                          <a:spcPts val="0"/>
                        </a:spcAft>
                        <a:buFont typeface="Arial" panose="020B0604020202020204" pitchFamily="34" charset="0"/>
                        <a:buNone/>
                      </a:pPr>
                      <a:r>
                        <a:rPr lang="en-US" sz="800" dirty="0">
                          <a:latin typeface="+mj-lt"/>
                        </a:rPr>
                        <a:t>Walmart: 1,000 TEU ~ 4,000 TEU</a:t>
                      </a:r>
                    </a:p>
                    <a:p>
                      <a:pPr marL="57150" indent="0">
                        <a:lnSpc>
                          <a:spcPct val="100000"/>
                        </a:lnSpc>
                        <a:spcAft>
                          <a:spcPts val="0"/>
                        </a:spcAft>
                        <a:buFont typeface="Arial" panose="020B0604020202020204" pitchFamily="34" charset="0"/>
                        <a:buNone/>
                      </a:pPr>
                      <a:r>
                        <a:rPr lang="en-US" sz="800" dirty="0" err="1">
                          <a:latin typeface="+mj-lt"/>
                        </a:rPr>
                        <a:t>Sindelen</a:t>
                      </a:r>
                      <a:r>
                        <a:rPr lang="en-US" sz="800" dirty="0">
                          <a:latin typeface="+mj-lt"/>
                        </a:rPr>
                        <a:t>: 500 TEU (White Goods) </a:t>
                      </a:r>
                    </a:p>
                    <a:p>
                      <a:pPr marL="57150" indent="0">
                        <a:lnSpc>
                          <a:spcPct val="100000"/>
                        </a:lnSpc>
                        <a:spcAft>
                          <a:spcPts val="0"/>
                        </a:spcAft>
                        <a:buFont typeface="Arial" panose="020B0604020202020204" pitchFamily="34" charset="0"/>
                        <a:buNone/>
                      </a:pPr>
                      <a:r>
                        <a:rPr lang="en-US" sz="800" dirty="0">
                          <a:latin typeface="+mj-lt"/>
                        </a:rPr>
                        <a:t>CMPC: 500 TEU (Tissue / Lost Account due to Rate Issue)</a:t>
                      </a:r>
                    </a:p>
                    <a:p>
                      <a:pPr marL="57150" indent="0">
                        <a:lnSpc>
                          <a:spcPct val="100000"/>
                        </a:lnSpc>
                        <a:spcAft>
                          <a:spcPts val="0"/>
                        </a:spcAft>
                        <a:buFont typeface="Arial" panose="020B0604020202020204" pitchFamily="34" charset="0"/>
                        <a:buNone/>
                      </a:pPr>
                      <a:r>
                        <a:rPr lang="en-US" sz="800" dirty="0">
                          <a:latin typeface="+mj-lt"/>
                        </a:rPr>
                        <a:t>FALABELLA: 800 TEU (GDSM / </a:t>
                      </a:r>
                      <a:r>
                        <a:rPr lang="en-US" altLang="zh-TW" sz="800" dirty="0">
                          <a:latin typeface="+mj-lt"/>
                        </a:rPr>
                        <a:t>Lost Account due to Rate Issue)</a:t>
                      </a:r>
                    </a:p>
                    <a:p>
                      <a:pPr marL="57150" indent="0">
                        <a:lnSpc>
                          <a:spcPct val="100000"/>
                        </a:lnSpc>
                        <a:spcAft>
                          <a:spcPts val="0"/>
                        </a:spcAft>
                        <a:buFont typeface="Arial" panose="020B0604020202020204" pitchFamily="34" charset="0"/>
                        <a:buNone/>
                      </a:pPr>
                      <a:r>
                        <a:rPr lang="en-US" sz="800" dirty="0">
                          <a:latin typeface="+mj-lt"/>
                        </a:rPr>
                        <a:t>Los Robles: 500 TEU (</a:t>
                      </a:r>
                      <a:r>
                        <a:rPr lang="en-US" altLang="zh-TW" sz="800" dirty="0">
                          <a:latin typeface="+mj-lt"/>
                        </a:rPr>
                        <a:t>Lost Account due to Rate Issue)</a:t>
                      </a:r>
                      <a:endParaRPr lang="en-US" sz="800" dirty="0">
                        <a:latin typeface="+mj-lt"/>
                      </a:endParaRPr>
                    </a:p>
                    <a:p>
                      <a:pPr marL="57150" indent="0">
                        <a:lnSpc>
                          <a:spcPct val="100000"/>
                        </a:lnSpc>
                        <a:spcAft>
                          <a:spcPts val="0"/>
                        </a:spcAft>
                        <a:buFont typeface="Arial" panose="020B0604020202020204" pitchFamily="34" charset="0"/>
                        <a:buNone/>
                      </a:pPr>
                      <a:r>
                        <a:rPr lang="en-US" sz="800" b="1" dirty="0">
                          <a:solidFill>
                            <a:srgbClr val="0070C0"/>
                          </a:solidFill>
                          <a:latin typeface="+mj-lt"/>
                        </a:rPr>
                        <a:t>NAC Business:</a:t>
                      </a:r>
                    </a:p>
                    <a:p>
                      <a:pPr marL="57150" indent="0">
                        <a:lnSpc>
                          <a:spcPct val="100000"/>
                        </a:lnSpc>
                        <a:spcAft>
                          <a:spcPts val="0"/>
                        </a:spcAft>
                        <a:buFont typeface="Arial" panose="020B0604020202020204" pitchFamily="34" charset="0"/>
                        <a:buNone/>
                      </a:pPr>
                      <a:r>
                        <a:rPr lang="en-US" sz="800" dirty="0">
                          <a:latin typeface="+mj-lt"/>
                        </a:rPr>
                        <a:t>Eternity: 350 TEU</a:t>
                      </a:r>
                    </a:p>
                    <a:p>
                      <a:pPr marL="57150" indent="0">
                        <a:lnSpc>
                          <a:spcPct val="100000"/>
                        </a:lnSpc>
                        <a:spcAft>
                          <a:spcPts val="0"/>
                        </a:spcAft>
                        <a:buFont typeface="Arial" panose="020B0604020202020204" pitchFamily="34" charset="0"/>
                        <a:buNone/>
                      </a:pPr>
                      <a:r>
                        <a:rPr lang="en-US" sz="800" dirty="0">
                          <a:latin typeface="+mj-lt"/>
                        </a:rPr>
                        <a:t>Others:</a:t>
                      </a:r>
                      <a:r>
                        <a:rPr lang="zh-TW" altLang="en-US" sz="800" dirty="0">
                          <a:latin typeface="+mj-lt"/>
                        </a:rPr>
                        <a:t> </a:t>
                      </a:r>
                      <a:r>
                        <a:rPr lang="en-US" altLang="zh-TW" sz="800" dirty="0">
                          <a:latin typeface="+mj-lt"/>
                        </a:rPr>
                        <a:t>350</a:t>
                      </a:r>
                      <a:r>
                        <a:rPr lang="zh-TW" altLang="en-US" sz="800" dirty="0">
                          <a:latin typeface="+mj-lt"/>
                        </a:rPr>
                        <a:t> </a:t>
                      </a:r>
                      <a:r>
                        <a:rPr lang="en-US" altLang="zh-TW" sz="800" dirty="0">
                          <a:latin typeface="+mj-lt"/>
                        </a:rPr>
                        <a:t>TEU</a:t>
                      </a:r>
                      <a:r>
                        <a:rPr lang="zh-TW" altLang="en-US" sz="800" dirty="0">
                          <a:latin typeface="+mj-lt"/>
                        </a:rPr>
                        <a:t> </a:t>
                      </a:r>
                      <a:r>
                        <a:rPr lang="en-US" altLang="zh-TW" sz="800" dirty="0">
                          <a:latin typeface="+mj-lt"/>
                        </a:rPr>
                        <a:t>from</a:t>
                      </a:r>
                      <a:r>
                        <a:rPr lang="zh-TW" altLang="en-US" sz="800" dirty="0">
                          <a:latin typeface="+mj-lt"/>
                        </a:rPr>
                        <a:t> </a:t>
                      </a:r>
                      <a:r>
                        <a:rPr lang="en-US" sz="800" dirty="0">
                          <a:latin typeface="+mj-lt"/>
                        </a:rPr>
                        <a:t>Globe Express, Yusen Logistics, Ceva.</a:t>
                      </a:r>
                    </a:p>
                    <a:p>
                      <a:pPr marL="57150" indent="0">
                        <a:lnSpc>
                          <a:spcPct val="100000"/>
                        </a:lnSpc>
                        <a:spcAft>
                          <a:spcPts val="0"/>
                        </a:spcAft>
                        <a:buFont typeface="Arial" panose="020B0604020202020204" pitchFamily="34" charset="0"/>
                        <a:buNone/>
                      </a:pPr>
                      <a:r>
                        <a:rPr lang="en-US" sz="800" b="1" dirty="0">
                          <a:solidFill>
                            <a:srgbClr val="0070C0"/>
                          </a:solidFill>
                          <a:latin typeface="+mj-lt"/>
                        </a:rPr>
                        <a:t>FAK Business:  </a:t>
                      </a:r>
                    </a:p>
                    <a:p>
                      <a:pPr marL="57150" indent="0">
                        <a:lnSpc>
                          <a:spcPct val="100000"/>
                        </a:lnSpc>
                        <a:spcAft>
                          <a:spcPts val="0"/>
                        </a:spcAft>
                        <a:buFont typeface="Arial" panose="020B0604020202020204" pitchFamily="34" charset="0"/>
                        <a:buNone/>
                      </a:pPr>
                      <a:r>
                        <a:rPr lang="en-US" sz="800" dirty="0">
                          <a:latin typeface="+mj-lt"/>
                        </a:rPr>
                        <a:t>500 TEU, such </a:t>
                      </a:r>
                      <a:r>
                        <a:rPr lang="en-US" sz="800" dirty="0" err="1">
                          <a:latin typeface="+mj-lt"/>
                        </a:rPr>
                        <a:t>asDP</a:t>
                      </a:r>
                      <a:r>
                        <a:rPr lang="en-US" sz="800" dirty="0">
                          <a:latin typeface="+mj-lt"/>
                        </a:rPr>
                        <a:t> World, </a:t>
                      </a:r>
                      <a:r>
                        <a:rPr lang="en-US" sz="800" dirty="0" err="1">
                          <a:latin typeface="+mj-lt"/>
                        </a:rPr>
                        <a:t>Pricer</a:t>
                      </a:r>
                      <a:r>
                        <a:rPr lang="en-US" sz="800" dirty="0">
                          <a:latin typeface="+mj-lt"/>
                        </a:rPr>
                        <a:t>, Expeditors, </a:t>
                      </a:r>
                      <a:r>
                        <a:rPr lang="en-US" sz="800" dirty="0" err="1">
                          <a:latin typeface="+mj-lt"/>
                        </a:rPr>
                        <a:t>Gelymar</a:t>
                      </a:r>
                      <a:r>
                        <a:rPr lang="en-US" sz="800" dirty="0">
                          <a:latin typeface="+mj-lt"/>
                        </a:rPr>
                        <a:t>, and others.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99163">
                <a:tc vMerge="1">
                  <a:txBody>
                    <a:bodyPr/>
                    <a:lstStyle/>
                    <a:p>
                      <a:endParaRPr lang="de-DE"/>
                    </a:p>
                  </a:txBody>
                  <a:tcPr/>
                </a:tc>
                <a:tc>
                  <a:txBody>
                    <a:bodyPr/>
                    <a:lstStyle/>
                    <a:p>
                      <a:pPr algn="ctr" rtl="0" fontAlgn="ctr"/>
                      <a:r>
                        <a:rPr lang="en-US" altLang="zh-TW" sz="800" b="1" i="0" u="none" strike="noStrike">
                          <a:solidFill>
                            <a:srgbClr val="FF0000"/>
                          </a:solidFill>
                          <a:effectLst/>
                          <a:latin typeface="+mn-lt"/>
                          <a:ea typeface="DFKai-SB" pitchFamily="65" charset="-120"/>
                        </a:rPr>
                        <a:t>CL</a:t>
                      </a:r>
                      <a:r>
                        <a:rPr lang="en-US" altLang="zh-TW" sz="800" b="1" i="0" u="none" strike="noStrike">
                          <a:solidFill>
                            <a:schemeClr val="tx1"/>
                          </a:solidFill>
                          <a:effectLst/>
                          <a:latin typeface="+mn-lt"/>
                          <a:ea typeface="DFKai-SB" pitchFamily="65" charset="-120"/>
                        </a:rPr>
                        <a:t> EXP.</a:t>
                      </a:r>
                      <a:r>
                        <a:rPr lang="zh-TW" altLang="en-US" sz="800" b="1" i="0" u="none" strike="noStrike" baseline="0">
                          <a:solidFill>
                            <a:schemeClr val="tx1"/>
                          </a:solidFill>
                          <a:effectLst/>
                          <a:latin typeface="+mn-lt"/>
                          <a:ea typeface="DFKai-SB" pitchFamily="65" charset="-120"/>
                        </a:rPr>
                        <a:t> </a:t>
                      </a:r>
                      <a:r>
                        <a:rPr lang="en-US" altLang="zh-TW" sz="800" b="1" i="0" u="none" strike="noStrike" baseline="0">
                          <a:solidFill>
                            <a:schemeClr val="tx1"/>
                          </a:solidFill>
                          <a:effectLst/>
                          <a:latin typeface="+mn-lt"/>
                          <a:ea typeface="DFKai-SB" pitchFamily="65" charset="-120"/>
                        </a:rPr>
                        <a:t>=&gt;</a:t>
                      </a:r>
                      <a:r>
                        <a:rPr lang="fr-FR" altLang="zh-TW" sz="800" b="1" i="0" u="none" strike="noStrike">
                          <a:solidFill>
                            <a:schemeClr val="tx1"/>
                          </a:solidFill>
                          <a:effectLst/>
                          <a:latin typeface="+mn-lt"/>
                          <a:ea typeface="DFKai-SB" pitchFamily="65" charset="-120"/>
                        </a:rPr>
                        <a:t> F.E.</a:t>
                      </a:r>
                    </a:p>
                    <a:p>
                      <a:pPr algn="ctr" rtl="0" fontAlgn="ctr"/>
                      <a:r>
                        <a:rPr lang="en-US" altLang="zh-TW" sz="800" b="0" i="0" u="none" strike="noStrike">
                          <a:solidFill>
                            <a:schemeClr val="tx1"/>
                          </a:solidFill>
                          <a:effectLst/>
                          <a:latin typeface="+mn-lt"/>
                          <a:ea typeface="DFKai-SB" pitchFamily="65" charset="-120"/>
                        </a:rPr>
                        <a:t>(Y</a:t>
                      </a:r>
                      <a:r>
                        <a:rPr lang="de-DE" altLang="zh-TW" sz="800" b="0" i="0" u="none" strike="noStrike" baseline="0">
                          <a:solidFill>
                            <a:schemeClr val="tx1"/>
                          </a:solidFill>
                          <a:effectLst/>
                          <a:latin typeface="+mn-lt"/>
                          <a:ea typeface="DFKai-SB" pitchFamily="65" charset="-120"/>
                        </a:rPr>
                        <a:t> Tr</a:t>
                      </a:r>
                      <a:r>
                        <a:rPr lang="fr-FR" altLang="zh-TW" sz="800" b="0" i="0" u="none" strike="noStrike" baseline="0" err="1">
                          <a:solidFill>
                            <a:schemeClr val="tx1"/>
                          </a:solidFill>
                          <a:effectLst/>
                          <a:latin typeface="+mn-lt"/>
                          <a:ea typeface="DFKai-SB" pitchFamily="65" charset="-120"/>
                        </a:rPr>
                        <a:t>ade</a:t>
                      </a:r>
                      <a:r>
                        <a:rPr lang="fr-FR" altLang="zh-TW" sz="800" b="0" i="0" u="none" strike="noStrike" baseline="0">
                          <a:solidFill>
                            <a:schemeClr val="tx1"/>
                          </a:solidFill>
                          <a:effectLst/>
                          <a:latin typeface="+mn-lt"/>
                          <a:ea typeface="DFKai-SB" pitchFamily="65" charset="-120"/>
                        </a:rPr>
                        <a:t>)</a:t>
                      </a:r>
                      <a:endParaRPr lang="de-DE" altLang="zh-TW" sz="800" b="0" i="0" u="none" strike="noStrike">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28,293</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30,502</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108%</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dirty="0">
                          <a:solidFill>
                            <a:schemeClr val="tx1"/>
                          </a:solidFill>
                          <a:effectLst/>
                          <a:latin typeface="+mn-lt"/>
                          <a:ea typeface="DFKai-SB" pitchFamily="65" charset="-120"/>
                        </a:rPr>
                        <a:t>14,163</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57150" indent="0">
                        <a:lnSpc>
                          <a:spcPct val="100000"/>
                        </a:lnSpc>
                        <a:spcAft>
                          <a:spcPts val="0"/>
                        </a:spcAft>
                        <a:buFont typeface="Arial" panose="020B0604020202020204" pitchFamily="34" charset="0"/>
                        <a:buNone/>
                      </a:pPr>
                      <a:r>
                        <a:rPr lang="en-US" sz="800" b="1" dirty="0">
                          <a:solidFill>
                            <a:srgbClr val="0070C0"/>
                          </a:solidFill>
                          <a:latin typeface="+mj-lt"/>
                        </a:rPr>
                        <a:t>Dry Market: </a:t>
                      </a:r>
                    </a:p>
                    <a:p>
                      <a:pPr marL="57150" indent="0">
                        <a:lnSpc>
                          <a:spcPct val="100000"/>
                        </a:lnSpc>
                        <a:spcAft>
                          <a:spcPts val="0"/>
                        </a:spcAft>
                        <a:buFont typeface="Arial" panose="020B0604020202020204" pitchFamily="34" charset="0"/>
                        <a:buNone/>
                      </a:pPr>
                      <a:r>
                        <a:rPr lang="en-US" sz="800" dirty="0">
                          <a:latin typeface="+mj-lt"/>
                        </a:rPr>
                        <a:t>Expected volume in 2025 will remain similar to 2024, with no increase in </a:t>
                      </a:r>
                      <a:r>
                        <a:rPr lang="en-US" sz="800" dirty="0" err="1">
                          <a:latin typeface="+mj-lt"/>
                        </a:rPr>
                        <a:t>woodpulp</a:t>
                      </a:r>
                      <a:r>
                        <a:rPr lang="en-US" sz="800" dirty="0">
                          <a:latin typeface="+mj-lt"/>
                        </a:rPr>
                        <a:t>, wine, or foodstuff industries.</a:t>
                      </a:r>
                    </a:p>
                    <a:p>
                      <a:pPr marL="57150" indent="0">
                        <a:lnSpc>
                          <a:spcPct val="100000"/>
                        </a:lnSpc>
                        <a:spcAft>
                          <a:spcPts val="0"/>
                        </a:spcAft>
                        <a:buFont typeface="Arial" panose="020B0604020202020204" pitchFamily="34" charset="0"/>
                        <a:buNone/>
                      </a:pPr>
                      <a:r>
                        <a:rPr lang="en-US" sz="800" b="1" dirty="0">
                          <a:solidFill>
                            <a:srgbClr val="0070C0"/>
                          </a:solidFill>
                          <a:latin typeface="+mj-lt"/>
                        </a:rPr>
                        <a:t>Reefer Market: </a:t>
                      </a:r>
                    </a:p>
                    <a:p>
                      <a:pPr marL="57150" indent="0">
                        <a:lnSpc>
                          <a:spcPct val="100000"/>
                        </a:lnSpc>
                        <a:spcAft>
                          <a:spcPts val="0"/>
                        </a:spcAft>
                        <a:buFont typeface="Arial" panose="020B0604020202020204" pitchFamily="34" charset="0"/>
                        <a:buNone/>
                      </a:pPr>
                      <a:r>
                        <a:rPr lang="en-US" sz="800" dirty="0">
                          <a:latin typeface="+mj-lt"/>
                        </a:rPr>
                        <a:t>Fresh fruit exports, including cherries (30,000 boxes), are expected to maintain the same volume to FE in 2025.</a:t>
                      </a:r>
                    </a:p>
                    <a:p>
                      <a:pPr marL="57150" indent="0">
                        <a:lnSpc>
                          <a:spcPct val="100000"/>
                        </a:lnSpc>
                        <a:spcAft>
                          <a:spcPts val="0"/>
                        </a:spcAft>
                        <a:buFont typeface="Arial" panose="020B0604020202020204" pitchFamily="34" charset="0"/>
                        <a:buNone/>
                      </a:pPr>
                      <a:r>
                        <a:rPr lang="en-US" sz="800" b="1" dirty="0" err="1">
                          <a:solidFill>
                            <a:srgbClr val="0070C0"/>
                          </a:solidFill>
                          <a:latin typeface="+mj-lt"/>
                        </a:rPr>
                        <a:t>Woodpulp</a:t>
                      </a:r>
                      <a:r>
                        <a:rPr lang="en-US" sz="800" b="1" dirty="0">
                          <a:solidFill>
                            <a:srgbClr val="0070C0"/>
                          </a:solidFill>
                          <a:latin typeface="+mj-lt"/>
                        </a:rPr>
                        <a:t> Spot Volumes: </a:t>
                      </a:r>
                    </a:p>
                    <a:p>
                      <a:pPr marL="57150" indent="0">
                        <a:lnSpc>
                          <a:spcPct val="100000"/>
                        </a:lnSpc>
                        <a:spcAft>
                          <a:spcPts val="0"/>
                        </a:spcAft>
                        <a:buFont typeface="Arial" panose="020B0604020202020204" pitchFamily="34" charset="0"/>
                        <a:buNone/>
                      </a:pPr>
                      <a:r>
                        <a:rPr lang="en-US" sz="800" dirty="0">
                          <a:latin typeface="+mj-lt"/>
                        </a:rPr>
                        <a:t>Weekly shipments from the central zone (CLVAL) remain at 60-80 TEU.</a:t>
                      </a:r>
                      <a:r>
                        <a:rPr lang="en-US" altLang="zh-TW" sz="800" b="0" i="0" u="none" strike="noStrike" dirty="0">
                          <a:solidFill>
                            <a:schemeClr val="tx1"/>
                          </a:solidFill>
                          <a:effectLst/>
                          <a:latin typeface="+mj-lt"/>
                          <a:ea typeface="+mn-ea"/>
                          <a:cs typeface="+mn-cs"/>
                        </a:rPr>
                        <a:t> </a:t>
                      </a:r>
                    </a:p>
                    <a:p>
                      <a:pPr marL="57150" indent="0">
                        <a:lnSpc>
                          <a:spcPct val="100000"/>
                        </a:lnSpc>
                        <a:spcAft>
                          <a:spcPts val="0"/>
                        </a:spcAft>
                        <a:buFont typeface="Arial" panose="020B0604020202020204" pitchFamily="34" charset="0"/>
                        <a:buNone/>
                      </a:pPr>
                      <a:r>
                        <a:rPr lang="en-US" altLang="zh-TW" sz="800" b="1" i="0" u="none" strike="noStrike" dirty="0">
                          <a:solidFill>
                            <a:srgbClr val="0070C0"/>
                          </a:solidFill>
                          <a:effectLst/>
                          <a:latin typeface="+mj-lt"/>
                          <a:ea typeface="+mn-ea"/>
                          <a:cs typeface="+mn-cs"/>
                        </a:rPr>
                        <a:t>Foodstuff Tenders: </a:t>
                      </a:r>
                    </a:p>
                    <a:p>
                      <a:pPr marL="57150" indent="0">
                        <a:lnSpc>
                          <a:spcPct val="100000"/>
                        </a:lnSpc>
                        <a:spcAft>
                          <a:spcPts val="0"/>
                        </a:spcAft>
                        <a:buFont typeface="Arial" panose="020B0604020202020204" pitchFamily="34" charset="0"/>
                        <a:buNone/>
                      </a:pPr>
                      <a:r>
                        <a:rPr lang="en-US" altLang="zh-TW" sz="800" b="0" i="0" u="none" strike="noStrike" dirty="0">
                          <a:solidFill>
                            <a:schemeClr val="tx1"/>
                          </a:solidFill>
                          <a:effectLst/>
                          <a:latin typeface="+mj-lt"/>
                          <a:ea typeface="+mn-ea"/>
                          <a:cs typeface="+mn-cs"/>
                        </a:rPr>
                        <a:t>Renew key accounts such as G5, </a:t>
                      </a:r>
                      <a:r>
                        <a:rPr lang="en-US" altLang="zh-TW" sz="800" b="0" i="0" u="none" strike="noStrike" dirty="0" err="1">
                          <a:solidFill>
                            <a:schemeClr val="tx1"/>
                          </a:solidFill>
                          <a:effectLst/>
                          <a:latin typeface="+mj-lt"/>
                          <a:ea typeface="+mn-ea"/>
                          <a:cs typeface="+mn-cs"/>
                        </a:rPr>
                        <a:t>Carozzi</a:t>
                      </a:r>
                      <a:r>
                        <a:rPr lang="en-US" altLang="zh-TW" sz="800" b="0" i="0" u="none" strike="noStrike" dirty="0">
                          <a:solidFill>
                            <a:schemeClr val="tx1"/>
                          </a:solidFill>
                          <a:effectLst/>
                          <a:latin typeface="+mj-lt"/>
                          <a:ea typeface="+mn-ea"/>
                          <a:cs typeface="+mn-cs"/>
                        </a:rPr>
                        <a:t>, and </a:t>
                      </a:r>
                      <a:r>
                        <a:rPr lang="en-US" altLang="zh-TW" sz="800" b="0" i="0" u="none" strike="noStrike" dirty="0" err="1">
                          <a:solidFill>
                            <a:schemeClr val="tx1"/>
                          </a:solidFill>
                          <a:effectLst/>
                          <a:latin typeface="+mj-lt"/>
                          <a:ea typeface="+mn-ea"/>
                          <a:cs typeface="+mn-cs"/>
                        </a:rPr>
                        <a:t>Patagoniafresh</a:t>
                      </a:r>
                      <a:r>
                        <a:rPr lang="en-US" altLang="zh-TW" sz="800" b="0" i="0" u="none" strike="noStrike" dirty="0">
                          <a:solidFill>
                            <a:schemeClr val="tx1"/>
                          </a:solidFill>
                          <a:effectLst/>
                          <a:latin typeface="+mj-lt"/>
                          <a:ea typeface="+mn-ea"/>
                          <a:cs typeface="+mn-cs"/>
                        </a:rPr>
                        <a:t>.</a:t>
                      </a:r>
                    </a:p>
                    <a:p>
                      <a:pPr marL="57150" indent="0">
                        <a:lnSpc>
                          <a:spcPct val="100000"/>
                        </a:lnSpc>
                        <a:spcAft>
                          <a:spcPts val="0"/>
                        </a:spcAft>
                        <a:buFont typeface="Arial" panose="020B0604020202020204" pitchFamily="34" charset="0"/>
                        <a:buNone/>
                      </a:pPr>
                      <a:r>
                        <a:rPr lang="en-US" altLang="zh-TW" sz="800" b="1" i="0" u="none" strike="noStrike" dirty="0">
                          <a:solidFill>
                            <a:srgbClr val="0070C0"/>
                          </a:solidFill>
                          <a:effectLst/>
                          <a:latin typeface="+mj-lt"/>
                          <a:ea typeface="+mn-ea"/>
                          <a:cs typeface="+mn-cs"/>
                        </a:rPr>
                        <a:t>Frozen Meat Tenders: </a:t>
                      </a:r>
                    </a:p>
                    <a:p>
                      <a:pPr marL="57150" indent="0">
                        <a:lnSpc>
                          <a:spcPct val="100000"/>
                        </a:lnSpc>
                        <a:spcAft>
                          <a:spcPts val="0"/>
                        </a:spcAft>
                        <a:buFont typeface="Arial" panose="020B0604020202020204" pitchFamily="34" charset="0"/>
                        <a:buNone/>
                      </a:pPr>
                      <a:r>
                        <a:rPr lang="en-US" altLang="zh-TW" sz="800" b="0" i="0" u="none" strike="noStrike" dirty="0">
                          <a:solidFill>
                            <a:schemeClr val="tx1"/>
                          </a:solidFill>
                          <a:effectLst/>
                          <a:latin typeface="+mj-lt"/>
                          <a:ea typeface="+mn-ea"/>
                          <a:cs typeface="+mn-cs"/>
                        </a:rPr>
                        <a:t>Renew </a:t>
                      </a:r>
                      <a:r>
                        <a:rPr lang="en-US" altLang="zh-TW" sz="800" b="0" i="0" u="none" strike="noStrike" dirty="0" err="1">
                          <a:solidFill>
                            <a:schemeClr val="tx1"/>
                          </a:solidFill>
                          <a:effectLst/>
                          <a:latin typeface="+mj-lt"/>
                          <a:ea typeface="+mn-ea"/>
                          <a:cs typeface="+mn-cs"/>
                        </a:rPr>
                        <a:t>Agrosuper</a:t>
                      </a:r>
                      <a:r>
                        <a:rPr lang="en-US" altLang="zh-TW" sz="800" b="0" i="0" u="none" strike="noStrike" dirty="0">
                          <a:solidFill>
                            <a:schemeClr val="tx1"/>
                          </a:solidFill>
                          <a:effectLst/>
                          <a:latin typeface="+mj-lt"/>
                          <a:ea typeface="+mn-ea"/>
                          <a:cs typeface="+mn-cs"/>
                        </a:rPr>
                        <a:t> and </a:t>
                      </a:r>
                      <a:r>
                        <a:rPr lang="en-US" altLang="zh-TW" sz="800" b="0" i="0" u="none" strike="noStrike" dirty="0" err="1">
                          <a:solidFill>
                            <a:schemeClr val="tx1"/>
                          </a:solidFill>
                          <a:effectLst/>
                          <a:latin typeface="+mj-lt"/>
                          <a:ea typeface="+mn-ea"/>
                          <a:cs typeface="+mn-cs"/>
                        </a:rPr>
                        <a:t>Ariztia</a:t>
                      </a:r>
                      <a:r>
                        <a:rPr lang="en-US" altLang="zh-TW" sz="800" b="0" i="0" u="none" strike="noStrike" dirty="0">
                          <a:solidFill>
                            <a:schemeClr val="tx1"/>
                          </a:solidFill>
                          <a:effectLst/>
                          <a:latin typeface="+mj-lt"/>
                          <a:ea typeface="+mn-ea"/>
                          <a:cs typeface="+mn-cs"/>
                        </a:rPr>
                        <a:t> contracts, considering their stable year-round volumes.</a:t>
                      </a:r>
                      <a:endParaRPr lang="en-US" sz="800" dirty="0">
                        <a:latin typeface="+mj-lt"/>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(CL)</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6906141" y="48696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Tree>
    <p:extLst>
      <p:ext uri="{BB962C8B-B14F-4D97-AF65-F5344CB8AC3E}">
        <p14:creationId xmlns:p14="http://schemas.microsoft.com/office/powerpoint/2010/main" val="227409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730449"/>
              </p:ext>
            </p:extLst>
          </p:nvPr>
        </p:nvGraphicFramePr>
        <p:xfrm>
          <a:off x="104257" y="686690"/>
          <a:ext cx="8935487" cy="4390585"/>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8">
                  <a:extLst>
                    <a:ext uri="{9D8B030D-6E8A-4147-A177-3AD203B41FA5}">
                      <a16:colId xmlns:a16="http://schemas.microsoft.com/office/drawing/2014/main" val="20005"/>
                    </a:ext>
                  </a:extLst>
                </a:gridCol>
              </a:tblGrid>
              <a:tr h="281113">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Subject</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Segments</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a:solidFill>
                            <a:schemeClr val="tx1"/>
                          </a:solidFill>
                          <a:effectLst/>
                          <a:latin typeface="DFKai-SB" pitchFamily="65" charset="-120"/>
                          <a:ea typeface="DFKai-SB" pitchFamily="65" charset="-120"/>
                        </a:rPr>
                        <a:t>Achievement</a:t>
                      </a:r>
                    </a:p>
                    <a:p>
                      <a:pPr algn="ctr" rtl="0" fontAlgn="ctr"/>
                      <a:r>
                        <a:rPr lang="de-DE" altLang="zh-TW" sz="1000" b="0" i="0" u="none" strike="noStrike">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61554">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850357">
                <a:tc rowSpan="3">
                  <a:txBody>
                    <a:bodyPr/>
                    <a:lstStyle/>
                    <a:p>
                      <a:pPr algn="ctr" rtl="0" fontAlgn="ctr"/>
                      <a:r>
                        <a:rPr lang="en-US" altLang="zh-TW" sz="1000" b="0" i="0" u="none" strike="noStrike">
                          <a:solidFill>
                            <a:srgbClr val="000000"/>
                          </a:solidFill>
                          <a:effectLst/>
                          <a:latin typeface="DFKai-SB" pitchFamily="65" charset="-120"/>
                          <a:ea typeface="DFKai-SB" pitchFamily="65" charset="-120"/>
                        </a:rPr>
                        <a:t>Trade</a:t>
                      </a:r>
                      <a:r>
                        <a:rPr lang="en-US" altLang="zh-TW" sz="1000" b="0" i="0" u="none" strike="noStrike" baseline="0">
                          <a:solidFill>
                            <a:srgbClr val="000000"/>
                          </a:solidFill>
                          <a:effectLst/>
                          <a:latin typeface="DFKai-SB" pitchFamily="65" charset="-120"/>
                          <a:ea typeface="DFKai-SB" pitchFamily="65" charset="-120"/>
                        </a:rPr>
                        <a:t> </a:t>
                      </a:r>
                    </a:p>
                    <a:p>
                      <a:pPr algn="ctr" rtl="0" fontAlgn="ctr"/>
                      <a:r>
                        <a:rPr lang="en-US" altLang="zh-TW" sz="1000" b="0" i="0" u="none" strike="noStrike" baseline="0">
                          <a:solidFill>
                            <a:srgbClr val="000000"/>
                          </a:solidFill>
                          <a:effectLst/>
                          <a:latin typeface="DFKai-SB" pitchFamily="65" charset="-120"/>
                          <a:ea typeface="DFKai-SB" pitchFamily="65" charset="-120"/>
                        </a:rPr>
                        <a:t>Lane</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rgbClr val="FF0000"/>
                          </a:solidFill>
                          <a:effectLst/>
                          <a:latin typeface="+mn-lt"/>
                          <a:ea typeface="DFKai-SB" pitchFamily="65" charset="-120"/>
                        </a:rPr>
                        <a:t>CL</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USEC</a:t>
                      </a:r>
                    </a:p>
                    <a:p>
                      <a:pPr algn="ctr" rtl="0" fontAlgn="ctr"/>
                      <a:r>
                        <a:rPr lang="en-US" altLang="zh-TW" sz="800" b="0" i="0" u="none" strike="noStrike" dirty="0">
                          <a:solidFill>
                            <a:schemeClr val="tx1"/>
                          </a:solidFill>
                          <a:effectLst/>
                          <a:latin typeface="+mn-lt"/>
                          <a:ea typeface="DFKai-SB" pitchFamily="65" charset="-120"/>
                        </a:rPr>
                        <a:t>(619+620</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3,100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2,826</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n-lt"/>
                          <a:ea typeface="DFKai-SB"/>
                          <a:cs typeface="DFKai-SB"/>
                          <a:sym typeface="DFKai-SB"/>
                        </a:rPr>
                        <a:t>91%</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chemeClr val="dk1"/>
                          </a:solidFill>
                          <a:latin typeface="+mn-lt"/>
                          <a:ea typeface="DFKai-SB"/>
                          <a:cs typeface="DFKai-SB"/>
                          <a:sym typeface="DFKai-SB"/>
                        </a:rPr>
                        <a:t>3,100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57150" indent="0">
                        <a:lnSpc>
                          <a:spcPct val="100000"/>
                        </a:lnSpc>
                        <a:spcAft>
                          <a:spcPts val="0"/>
                        </a:spcAft>
                        <a:buFont typeface="Arial" panose="020B0604020202020204" pitchFamily="34" charset="0"/>
                        <a:buNone/>
                      </a:pPr>
                      <a:r>
                        <a:rPr lang="en-US" sz="800" b="1" i="0" u="none" strike="noStrike" dirty="0">
                          <a:solidFill>
                            <a:srgbClr val="0070C0"/>
                          </a:solidFill>
                          <a:effectLst/>
                          <a:latin typeface="+mj-lt"/>
                          <a:ea typeface="DFKai-SB" pitchFamily="65" charset="-120"/>
                        </a:rPr>
                        <a:t>Market:</a:t>
                      </a:r>
                    </a:p>
                    <a:p>
                      <a:pPr marL="57150" indent="0">
                        <a:lnSpc>
                          <a:spcPct val="100000"/>
                        </a:lnSpc>
                        <a:spcAft>
                          <a:spcPts val="0"/>
                        </a:spcAft>
                        <a:buFont typeface="Arial" panose="020B0604020202020204" pitchFamily="34" charset="0"/>
                        <a:buNone/>
                      </a:pPr>
                      <a:r>
                        <a:rPr lang="en-US" sz="800" b="0" i="0" u="none" strike="noStrike" dirty="0">
                          <a:solidFill>
                            <a:schemeClr val="tx1"/>
                          </a:solidFill>
                          <a:effectLst/>
                          <a:latin typeface="+mj-lt"/>
                          <a:ea typeface="DFKai-SB" pitchFamily="65" charset="-120"/>
                        </a:rPr>
                        <a:t>Declined by -8.45% in 2024 compared to 2023, mainly impacting the food industry.</a:t>
                      </a:r>
                    </a:p>
                    <a:p>
                      <a:pPr marL="57150" indent="0">
                        <a:lnSpc>
                          <a:spcPct val="100000"/>
                        </a:lnSpc>
                        <a:spcAft>
                          <a:spcPts val="0"/>
                        </a:spcAft>
                        <a:buFont typeface="Arial" panose="020B0604020202020204" pitchFamily="34" charset="0"/>
                        <a:buNone/>
                      </a:pPr>
                      <a:r>
                        <a:rPr lang="en-US" sz="800" b="1" i="0" u="none" strike="noStrike" dirty="0">
                          <a:solidFill>
                            <a:srgbClr val="0070C0"/>
                          </a:solidFill>
                          <a:effectLst/>
                          <a:latin typeface="+mj-lt"/>
                          <a:ea typeface="DFKai-SB" pitchFamily="65" charset="-120"/>
                        </a:rPr>
                        <a:t>Inland Service:</a:t>
                      </a:r>
                    </a:p>
                    <a:p>
                      <a:pPr marL="57150" indent="0">
                        <a:lnSpc>
                          <a:spcPct val="100000"/>
                        </a:lnSpc>
                        <a:spcAft>
                          <a:spcPts val="0"/>
                        </a:spcAft>
                        <a:buFont typeface="Arial" panose="020B0604020202020204" pitchFamily="34" charset="0"/>
                        <a:buNone/>
                      </a:pPr>
                      <a:r>
                        <a:rPr lang="en-US" sz="800" b="0" i="0" u="none" strike="noStrike" dirty="0">
                          <a:solidFill>
                            <a:schemeClr val="tx1"/>
                          </a:solidFill>
                          <a:effectLst/>
                          <a:latin typeface="+mj-lt"/>
                          <a:ea typeface="DFKai-SB" pitchFamily="65" charset="-120"/>
                        </a:rPr>
                        <a:t>US customers request expanded Inland service coverage with competitive rates.</a:t>
                      </a: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154203">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a:solidFill>
                            <a:srgbClr val="FF0000"/>
                          </a:solidFill>
                          <a:effectLst/>
                          <a:latin typeface="+mn-lt"/>
                          <a:ea typeface="DFKai-SB" pitchFamily="65" charset="-120"/>
                        </a:rPr>
                        <a:t>CL</a:t>
                      </a:r>
                      <a:r>
                        <a:rPr lang="en-US" altLang="zh-TW" sz="800" b="1" i="0" u="none" strike="noStrike">
                          <a:solidFill>
                            <a:schemeClr val="tx1"/>
                          </a:solidFill>
                          <a:effectLst/>
                          <a:latin typeface="+mn-lt"/>
                          <a:ea typeface="DFKai-SB" pitchFamily="65" charset="-120"/>
                        </a:rPr>
                        <a:t> </a:t>
                      </a:r>
                      <a:r>
                        <a:rPr lang="fr-FR" altLang="zh-TW" sz="800" b="1" i="0" u="none" strike="noStrike">
                          <a:solidFill>
                            <a:schemeClr val="tx1"/>
                          </a:solidFill>
                          <a:effectLst/>
                          <a:latin typeface="+mn-lt"/>
                          <a:ea typeface="DFKai-SB" pitchFamily="65" charset="-120"/>
                          <a:sym typeface="Wingdings" pitchFamily="2" charset="2"/>
                        </a:rPr>
                        <a:t> WCSA</a:t>
                      </a:r>
                      <a:r>
                        <a:rPr lang="fr-FR" altLang="zh-TW" sz="800" b="1" i="0" u="none" strike="noStrike">
                          <a:solidFill>
                            <a:schemeClr val="tx1"/>
                          </a:solidFill>
                          <a:effectLst/>
                          <a:latin typeface="+mn-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a:solidFill>
                            <a:schemeClr val="tx1"/>
                          </a:solidFill>
                          <a:effectLst/>
                          <a:latin typeface="+mn-lt"/>
                          <a:ea typeface="DFKai-SB" pitchFamily="65" charset="-120"/>
                        </a:rPr>
                        <a:t>(WS</a:t>
                      </a:r>
                      <a:r>
                        <a:rPr lang="de-DE" altLang="zh-TW" sz="800" b="0" i="0" u="none" strike="noStrike" baseline="0">
                          <a:solidFill>
                            <a:schemeClr val="tx1"/>
                          </a:solidFill>
                          <a:effectLst/>
                          <a:latin typeface="+mn-lt"/>
                          <a:ea typeface="DFKai-SB" pitchFamily="65" charset="-120"/>
                        </a:rPr>
                        <a:t> Tr</a:t>
                      </a:r>
                      <a:r>
                        <a:rPr lang="fr-FR" altLang="zh-TW" sz="800" b="0" i="0" u="none" strike="noStrike" baseline="0" err="1">
                          <a:solidFill>
                            <a:schemeClr val="tx1"/>
                          </a:solidFill>
                          <a:effectLst/>
                          <a:latin typeface="+mn-lt"/>
                          <a:ea typeface="DFKai-SB" pitchFamily="65" charset="-120"/>
                        </a:rPr>
                        <a:t>ade</a:t>
                      </a:r>
                      <a:r>
                        <a:rPr lang="fr-FR" altLang="zh-TW" sz="800" b="0" i="0" u="none" strike="noStrike" baseline="0">
                          <a:solidFill>
                            <a:schemeClr val="tx1"/>
                          </a:solidFill>
                          <a:effectLst/>
                          <a:latin typeface="+mn-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a:solidFill>
                            <a:schemeClr val="dk1"/>
                          </a:solidFill>
                          <a:latin typeface="+mn-lt"/>
                          <a:ea typeface="DFKai-SB"/>
                          <a:cs typeface="DFKai-SB"/>
                          <a:sym typeface="DFKai-SB"/>
                        </a:rPr>
                        <a:t>6,600</a:t>
                      </a:r>
                      <a:endParaRPr sz="800" b="0" i="0" u="none" strike="noStrike">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4,947</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n-lt"/>
                          <a:ea typeface="DFKai-SB"/>
                          <a:cs typeface="DFKai-SB"/>
                          <a:sym typeface="DFKai-SB"/>
                        </a:rPr>
                        <a:t>7</a:t>
                      </a:r>
                      <a:r>
                        <a:rPr lang="en-US" altLang="zh-TW" sz="800" b="0" i="0" u="none" strike="noStrike" dirty="0">
                          <a:solidFill>
                            <a:srgbClr val="FF0000"/>
                          </a:solidFill>
                          <a:latin typeface="+mn-lt"/>
                          <a:ea typeface="DFKai-SB"/>
                          <a:cs typeface="DFKai-SB"/>
                          <a:sym typeface="DFKai-SB"/>
                        </a:rPr>
                        <a:t>5%</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5,500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57150" indent="0">
                        <a:lnSpc>
                          <a:spcPct val="100000"/>
                        </a:lnSpc>
                        <a:spcAft>
                          <a:spcPts val="0"/>
                        </a:spcAft>
                        <a:buFont typeface="Arial" panose="020B0604020202020204" pitchFamily="34" charset="0"/>
                        <a:buNone/>
                      </a:pPr>
                      <a:r>
                        <a:rPr lang="en-US" sz="800" b="1" i="0" u="none" strike="noStrike" baseline="0" dirty="0">
                          <a:solidFill>
                            <a:srgbClr val="0070C0"/>
                          </a:solidFill>
                          <a:effectLst/>
                          <a:latin typeface="+mj-lt"/>
                          <a:ea typeface="DFKai-SB" pitchFamily="65" charset="-120"/>
                        </a:rPr>
                        <a:t>PE/CO volumes: </a:t>
                      </a:r>
                    </a:p>
                    <a:p>
                      <a:pPr marL="57150" indent="0">
                        <a:lnSpc>
                          <a:spcPct val="100000"/>
                        </a:lnSpc>
                        <a:spcAft>
                          <a:spcPts val="0"/>
                        </a:spcAft>
                        <a:buFont typeface="Arial" panose="020B0604020202020204" pitchFamily="34" charset="0"/>
                        <a:buNone/>
                      </a:pPr>
                      <a:r>
                        <a:rPr lang="en-US" sz="800" b="0" i="0" u="none" strike="noStrike" baseline="0" dirty="0">
                          <a:solidFill>
                            <a:schemeClr val="tx1"/>
                          </a:solidFill>
                          <a:effectLst/>
                          <a:latin typeface="+mj-lt"/>
                          <a:ea typeface="DFKai-SB" pitchFamily="65" charset="-120"/>
                        </a:rPr>
                        <a:t>Expected to increase by 26% in 2025, driven by the retail industry.</a:t>
                      </a:r>
                    </a:p>
                    <a:p>
                      <a:pPr marL="57150" indent="0">
                        <a:lnSpc>
                          <a:spcPct val="100000"/>
                        </a:lnSpc>
                        <a:spcAft>
                          <a:spcPts val="0"/>
                        </a:spcAft>
                        <a:buFont typeface="Arial" panose="020B0604020202020204" pitchFamily="34" charset="0"/>
                        <a:buNone/>
                      </a:pPr>
                      <a:r>
                        <a:rPr lang="en-US" sz="800" b="1" i="0" u="none" strike="noStrike" baseline="0" dirty="0">
                          <a:solidFill>
                            <a:srgbClr val="0070C0"/>
                          </a:solidFill>
                          <a:effectLst/>
                          <a:latin typeface="+mj-lt"/>
                          <a:ea typeface="DFKai-SB" pitchFamily="65" charset="-120"/>
                        </a:rPr>
                        <a:t>Frozen fruit shipments:</a:t>
                      </a:r>
                    </a:p>
                    <a:p>
                      <a:pPr marL="57150" indent="0">
                        <a:lnSpc>
                          <a:spcPct val="100000"/>
                        </a:lnSpc>
                        <a:spcAft>
                          <a:spcPts val="0"/>
                        </a:spcAft>
                        <a:buFont typeface="Arial" panose="020B0604020202020204" pitchFamily="34" charset="0"/>
                        <a:buNone/>
                      </a:pPr>
                      <a:r>
                        <a:rPr lang="en-US" sz="800" b="0" i="0" u="none" strike="noStrike" baseline="0" dirty="0">
                          <a:solidFill>
                            <a:schemeClr val="tx1"/>
                          </a:solidFill>
                          <a:effectLst/>
                          <a:latin typeface="+mj-lt"/>
                          <a:ea typeface="DFKai-SB" pitchFamily="65" charset="-120"/>
                        </a:rPr>
                        <a:t>From </a:t>
                      </a:r>
                      <a:r>
                        <a:rPr lang="en-US" sz="800" b="0" i="0" u="none" strike="noStrike" baseline="0" dirty="0" err="1">
                          <a:solidFill>
                            <a:schemeClr val="tx1"/>
                          </a:solidFill>
                          <a:effectLst/>
                          <a:latin typeface="+mj-lt"/>
                          <a:ea typeface="DFKai-SB" pitchFamily="65" charset="-120"/>
                        </a:rPr>
                        <a:t>PECAL</a:t>
                      </a:r>
                      <a:r>
                        <a:rPr lang="en-US" sz="800" b="0" i="0" u="none" strike="noStrike" baseline="0" dirty="0">
                          <a:solidFill>
                            <a:schemeClr val="tx1"/>
                          </a:solidFill>
                          <a:effectLst/>
                          <a:latin typeface="+mj-lt"/>
                          <a:ea typeface="DFKai-SB" pitchFamily="65" charset="-120"/>
                        </a:rPr>
                        <a:t> via Andes Logistics and </a:t>
                      </a:r>
                      <a:r>
                        <a:rPr lang="en-US" sz="800" b="0" i="0" u="none" strike="noStrike" baseline="0" dirty="0" err="1">
                          <a:solidFill>
                            <a:schemeClr val="tx1"/>
                          </a:solidFill>
                          <a:effectLst/>
                          <a:latin typeface="+mj-lt"/>
                          <a:ea typeface="DFKai-SB" pitchFamily="65" charset="-120"/>
                        </a:rPr>
                        <a:t>LOGPAR</a:t>
                      </a:r>
                      <a:r>
                        <a:rPr lang="en-US" sz="800" b="0" i="0" u="none" strike="noStrike" baseline="0" dirty="0">
                          <a:solidFill>
                            <a:schemeClr val="tx1"/>
                          </a:solidFill>
                          <a:effectLst/>
                          <a:latin typeface="+mj-lt"/>
                          <a:ea typeface="DFKai-SB" pitchFamily="65" charset="-120"/>
                        </a:rPr>
                        <a:t> (2-4 containers per week).</a:t>
                      </a:r>
                    </a:p>
                    <a:p>
                      <a:pPr marL="57150" indent="0">
                        <a:lnSpc>
                          <a:spcPct val="100000"/>
                        </a:lnSpc>
                        <a:spcAft>
                          <a:spcPts val="0"/>
                        </a:spcAft>
                        <a:buFont typeface="Arial" panose="020B0604020202020204" pitchFamily="34" charset="0"/>
                        <a:buNone/>
                      </a:pPr>
                      <a:r>
                        <a:rPr lang="en-US" sz="800" b="1" i="0" u="none" strike="noStrike" baseline="0" dirty="0">
                          <a:solidFill>
                            <a:srgbClr val="0070C0"/>
                          </a:solidFill>
                          <a:effectLst/>
                          <a:latin typeface="+mj-lt"/>
                          <a:ea typeface="DFKai-SB" pitchFamily="65" charset="-120"/>
                        </a:rPr>
                        <a:t>Increased </a:t>
                      </a:r>
                      <a:r>
                        <a:rPr lang="en-US" altLang="zh-TW" sz="800" b="1" i="0" u="none" strike="noStrike" baseline="0" dirty="0" err="1">
                          <a:solidFill>
                            <a:srgbClr val="0070C0"/>
                          </a:solidFill>
                          <a:effectLst/>
                          <a:latin typeface="+mj-lt"/>
                          <a:ea typeface="DFKai-SB" pitchFamily="65" charset="-120"/>
                        </a:rPr>
                        <a:t>CLSAI</a:t>
                      </a:r>
                      <a:r>
                        <a:rPr lang="en-US" altLang="zh-TW" sz="800" b="1" i="0" u="none" strike="noStrike" baseline="0" dirty="0">
                          <a:solidFill>
                            <a:srgbClr val="0070C0"/>
                          </a:solidFill>
                          <a:effectLst/>
                          <a:latin typeface="+mj-lt"/>
                          <a:ea typeface="DFKai-SB" pitchFamily="65" charset="-120"/>
                        </a:rPr>
                        <a:t> to </a:t>
                      </a:r>
                      <a:r>
                        <a:rPr lang="en-US" altLang="zh-TW" sz="800" b="1" i="0" u="none" strike="noStrike" baseline="0" dirty="0" err="1">
                          <a:solidFill>
                            <a:srgbClr val="0070C0"/>
                          </a:solidFill>
                          <a:effectLst/>
                          <a:latin typeface="+mj-lt"/>
                          <a:ea typeface="DFKai-SB" pitchFamily="65" charset="-120"/>
                        </a:rPr>
                        <a:t>COBVT</a:t>
                      </a:r>
                      <a:r>
                        <a:rPr lang="en-US" altLang="zh-TW" sz="800" b="1" i="0" u="none" strike="noStrike" baseline="0" dirty="0">
                          <a:solidFill>
                            <a:srgbClr val="0070C0"/>
                          </a:solidFill>
                          <a:effectLst/>
                          <a:latin typeface="+mj-lt"/>
                          <a:ea typeface="DFKai-SB" pitchFamily="65" charset="-120"/>
                        </a:rPr>
                        <a:t> via MX </a:t>
                      </a:r>
                      <a:r>
                        <a:rPr lang="en-US" sz="800" b="1" i="0" u="none" strike="noStrike" baseline="0" dirty="0">
                          <a:solidFill>
                            <a:srgbClr val="0070C0"/>
                          </a:solidFill>
                          <a:effectLst/>
                          <a:latin typeface="+mj-lt"/>
                          <a:ea typeface="DFKai-SB" pitchFamily="65" charset="-120"/>
                        </a:rPr>
                        <a:t>volume:</a:t>
                      </a:r>
                    </a:p>
                    <a:p>
                      <a:pPr marL="57150" indent="0">
                        <a:lnSpc>
                          <a:spcPct val="100000"/>
                        </a:lnSpc>
                        <a:spcAft>
                          <a:spcPts val="0"/>
                        </a:spcAft>
                        <a:buFont typeface="Arial" panose="020B0604020202020204" pitchFamily="34" charset="0"/>
                        <a:buNone/>
                      </a:pPr>
                      <a:r>
                        <a:rPr lang="en-US" sz="800" b="0" i="0" u="none" strike="noStrike" baseline="0" dirty="0">
                          <a:solidFill>
                            <a:schemeClr val="tx1"/>
                          </a:solidFill>
                          <a:effectLst/>
                          <a:latin typeface="+mj-lt"/>
                          <a:ea typeface="DFKai-SB" pitchFamily="65" charset="-120"/>
                        </a:rPr>
                        <a:t>Mainly for beverage and foodstuff customers like </a:t>
                      </a:r>
                      <a:r>
                        <a:rPr lang="en-US" sz="800" b="0" i="0" u="none" strike="noStrike" baseline="0" dirty="0" err="1">
                          <a:solidFill>
                            <a:schemeClr val="tx1"/>
                          </a:solidFill>
                          <a:effectLst/>
                          <a:latin typeface="+mj-lt"/>
                          <a:ea typeface="DFKai-SB" pitchFamily="65" charset="-120"/>
                        </a:rPr>
                        <a:t>Intertank</a:t>
                      </a:r>
                      <a:r>
                        <a:rPr lang="en-US" sz="800" b="0" i="0" u="none" strike="noStrike" baseline="0" dirty="0">
                          <a:solidFill>
                            <a:schemeClr val="tx1"/>
                          </a:solidFill>
                          <a:effectLst/>
                          <a:latin typeface="+mj-lt"/>
                          <a:ea typeface="DFKai-SB" pitchFamily="65" charset="-120"/>
                        </a:rPr>
                        <a:t> and Unified Foods.</a:t>
                      </a:r>
                    </a:p>
                    <a:p>
                      <a:pPr marL="57150" indent="0">
                        <a:lnSpc>
                          <a:spcPct val="100000"/>
                        </a:lnSpc>
                        <a:spcAft>
                          <a:spcPts val="0"/>
                        </a:spcAft>
                        <a:buFont typeface="Arial" panose="020B0604020202020204" pitchFamily="34" charset="0"/>
                        <a:buNone/>
                      </a:pPr>
                      <a:r>
                        <a:rPr lang="en-US" sz="800" b="1" i="0" u="none" strike="noStrike" baseline="0" dirty="0">
                          <a:solidFill>
                            <a:srgbClr val="0070C0"/>
                          </a:solidFill>
                          <a:effectLst/>
                          <a:latin typeface="+mj-lt"/>
                          <a:ea typeface="DFKai-SB" pitchFamily="65" charset="-120"/>
                        </a:rPr>
                        <a:t>Renew avocado contract:</a:t>
                      </a:r>
                    </a:p>
                    <a:p>
                      <a:pPr marL="57150" indent="0">
                        <a:lnSpc>
                          <a:spcPct val="100000"/>
                        </a:lnSpc>
                        <a:spcAft>
                          <a:spcPts val="0"/>
                        </a:spcAft>
                        <a:buFont typeface="Arial" panose="020B0604020202020204" pitchFamily="34" charset="0"/>
                        <a:buNone/>
                      </a:pPr>
                      <a:r>
                        <a:rPr lang="en-US" sz="800" b="0" i="0" u="none" strike="noStrike" baseline="0" dirty="0" err="1">
                          <a:solidFill>
                            <a:schemeClr val="tx1"/>
                          </a:solidFill>
                          <a:effectLst/>
                          <a:latin typeface="+mj-lt"/>
                          <a:ea typeface="DFKai-SB" pitchFamily="65" charset="-120"/>
                        </a:rPr>
                        <a:t>Bagno</a:t>
                      </a:r>
                      <a:r>
                        <a:rPr lang="en-US" sz="800" b="0" i="0" u="none" strike="noStrike" baseline="0" dirty="0">
                          <a:solidFill>
                            <a:schemeClr val="tx1"/>
                          </a:solidFill>
                          <a:effectLst/>
                          <a:latin typeface="+mj-lt"/>
                          <a:ea typeface="DFKai-SB" pitchFamily="65" charset="-120"/>
                        </a:rPr>
                        <a:t> for </a:t>
                      </a:r>
                      <a:r>
                        <a:rPr lang="en-US" sz="800" b="0" i="0" u="none" strike="noStrike" baseline="0" dirty="0" err="1">
                          <a:solidFill>
                            <a:schemeClr val="tx1"/>
                          </a:solidFill>
                          <a:effectLst/>
                          <a:latin typeface="+mj-lt"/>
                          <a:ea typeface="DFKai-SB" pitchFamily="65" charset="-120"/>
                        </a:rPr>
                        <a:t>PECAL</a:t>
                      </a:r>
                      <a:r>
                        <a:rPr lang="en-US" sz="800" b="0" i="0" u="none" strike="noStrike" baseline="0" dirty="0">
                          <a:solidFill>
                            <a:schemeClr val="tx1"/>
                          </a:solidFill>
                          <a:effectLst/>
                          <a:latin typeface="+mj-lt"/>
                          <a:ea typeface="DFKai-SB" pitchFamily="65" charset="-120"/>
                        </a:rPr>
                        <a:t> (180x40RH per year).</a:t>
                      </a: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943007">
                <a:tc vMerge="1">
                  <a:txBody>
                    <a:bodyPr/>
                    <a:lstStyle/>
                    <a:p>
                      <a:endParaRPr lang="fr-FR"/>
                    </a:p>
                  </a:txBody>
                  <a:tcPr/>
                </a:tc>
                <a:tc>
                  <a:txBody>
                    <a:bodyPr/>
                    <a:lstStyle/>
                    <a:p>
                      <a:pPr algn="ctr" rtl="0" fontAlgn="ctr"/>
                      <a:r>
                        <a:rPr lang="en-US" altLang="zh-TW" sz="800" b="1" i="0" u="none" strike="noStrike">
                          <a:solidFill>
                            <a:srgbClr val="FF0000"/>
                          </a:solidFill>
                          <a:effectLst/>
                          <a:latin typeface="+mn-lt"/>
                          <a:ea typeface="DFKai-SB" pitchFamily="65" charset="-120"/>
                        </a:rPr>
                        <a:t>CL</a:t>
                      </a:r>
                      <a:r>
                        <a:rPr lang="en-US" altLang="zh-TW" sz="800" b="1" i="0" u="none" strike="noStrike">
                          <a:solidFill>
                            <a:schemeClr val="tx1"/>
                          </a:solidFill>
                          <a:effectLst/>
                          <a:latin typeface="+mn-lt"/>
                          <a:ea typeface="DFKai-SB" pitchFamily="65" charset="-120"/>
                        </a:rPr>
                        <a:t> </a:t>
                      </a:r>
                      <a:r>
                        <a:rPr lang="en-US" altLang="zh-TW" sz="800" b="1" i="0" u="none" strike="noStrike">
                          <a:solidFill>
                            <a:schemeClr val="tx1"/>
                          </a:solidFill>
                          <a:effectLst/>
                          <a:latin typeface="+mn-lt"/>
                          <a:ea typeface="DFKai-SB" pitchFamily="65" charset="-120"/>
                          <a:sym typeface="Wingdings" pitchFamily="2" charset="2"/>
                        </a:rPr>
                        <a:t> WCCA</a:t>
                      </a:r>
                      <a:endParaRPr lang="de-DE" sz="800" b="1" i="0" u="none" strike="noStrike">
                        <a:solidFill>
                          <a:schemeClr val="tx1"/>
                        </a:solidFill>
                        <a:effectLst/>
                        <a:latin typeface="+mn-lt"/>
                        <a:ea typeface="DFKai-SB" pitchFamily="65" charset="-120"/>
                      </a:endParaRPr>
                    </a:p>
                    <a:p>
                      <a:pPr algn="ctr" rtl="0" fontAlgn="ctr"/>
                      <a:r>
                        <a:rPr lang="de-DE" sz="800" b="0" i="0" u="none" strike="noStrike">
                          <a:solidFill>
                            <a:schemeClr val="tx1"/>
                          </a:solidFill>
                          <a:effectLst/>
                          <a:latin typeface="+mn-lt"/>
                          <a:ea typeface="DFKai-SB" pitchFamily="65" charset="-120"/>
                        </a:rPr>
                        <a:t>(CW</a:t>
                      </a:r>
                      <a:r>
                        <a:rPr lang="en-US" altLang="zh-TW" sz="800" b="0" i="0" u="none" strike="noStrike">
                          <a:solidFill>
                            <a:schemeClr val="tx1"/>
                          </a:solidFill>
                          <a:effectLst/>
                          <a:latin typeface="+mn-lt"/>
                          <a:ea typeface="DFKai-SB" pitchFamily="65" charset="-120"/>
                        </a:rPr>
                        <a:t>+</a:t>
                      </a:r>
                      <a:r>
                        <a:rPr lang="de-DE" sz="800" b="0" i="0" u="none" strike="noStrike">
                          <a:solidFill>
                            <a:schemeClr val="tx1"/>
                          </a:solidFill>
                          <a:effectLst/>
                          <a:latin typeface="+mn-lt"/>
                          <a:ea typeface="DFKai-SB" pitchFamily="65" charset="-120"/>
                        </a:rPr>
                        <a:t>WC</a:t>
                      </a:r>
                      <a:r>
                        <a:rPr lang="de-DE" altLang="zh-TW" sz="800" b="0" i="0" u="none" strike="noStrike" baseline="0">
                          <a:solidFill>
                            <a:schemeClr val="tx1"/>
                          </a:solidFill>
                          <a:effectLst/>
                          <a:latin typeface="+mn-lt"/>
                          <a:ea typeface="DFKai-SB" pitchFamily="65" charset="-120"/>
                        </a:rPr>
                        <a:t> Tr</a:t>
                      </a:r>
                      <a:r>
                        <a:rPr lang="fr-FR" altLang="zh-TW" sz="800" b="0" i="0" u="none" strike="noStrike" baseline="0" err="1">
                          <a:solidFill>
                            <a:schemeClr val="tx1"/>
                          </a:solidFill>
                          <a:effectLst/>
                          <a:latin typeface="+mn-lt"/>
                          <a:ea typeface="DFKai-SB" pitchFamily="65" charset="-120"/>
                        </a:rPr>
                        <a:t>ade</a:t>
                      </a:r>
                      <a:r>
                        <a:rPr lang="fr-FR" altLang="zh-TW" sz="800" b="0" i="0" u="none" strike="noStrike" baseline="0">
                          <a:solidFill>
                            <a:schemeClr val="tx1"/>
                          </a:solidFill>
                          <a:effectLst/>
                          <a:latin typeface="+mn-lt"/>
                          <a:ea typeface="DFKai-SB" pitchFamily="65" charset="-120"/>
                        </a:rPr>
                        <a:t>)</a:t>
                      </a:r>
                      <a:endParaRPr lang="de-DE" sz="800" b="0" i="0" u="none" strike="noStrike">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3,190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800" dirty="0">
                          <a:solidFill>
                            <a:schemeClr val="dk1"/>
                          </a:solidFill>
                          <a:latin typeface="+mn-lt"/>
                          <a:ea typeface="DFKai-SB"/>
                          <a:cs typeface="DFKai-SB"/>
                          <a:sym typeface="DFKai-SB"/>
                        </a:rPr>
                        <a:t>4,101</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latin typeface="+mn-lt"/>
                          <a:ea typeface="DFKai-SB"/>
                          <a:cs typeface="DFKai-SB"/>
                          <a:sym typeface="DFKai-SB"/>
                        </a:rPr>
                        <a:t>129%</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4,100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rtl="0">
                        <a:lnSpc>
                          <a:spcPct val="100000"/>
                        </a:lnSpc>
                        <a:spcAft>
                          <a:spcPts val="0"/>
                        </a:spcAft>
                        <a:buFont typeface="Arial" panose="020B0604020202020204" pitchFamily="34" charset="0"/>
                        <a:buNone/>
                      </a:pPr>
                      <a:r>
                        <a:rPr lang="zh-TW" altLang="en-US" sz="800" b="1" i="0" u="none" strike="noStrike" dirty="0">
                          <a:solidFill>
                            <a:srgbClr val="0070C0"/>
                          </a:solidFill>
                          <a:effectLst/>
                          <a:latin typeface="+mj-lt"/>
                          <a:ea typeface="+mn-ea"/>
                          <a:cs typeface="+mn-cs"/>
                        </a:rPr>
                        <a:t> </a:t>
                      </a:r>
                      <a:r>
                        <a:rPr lang="en-US" altLang="zh-TW" sz="800" b="1" i="0" u="none" strike="noStrike" dirty="0">
                          <a:solidFill>
                            <a:srgbClr val="0070C0"/>
                          </a:solidFill>
                          <a:effectLst/>
                          <a:latin typeface="+mj-lt"/>
                          <a:ea typeface="+mn-ea"/>
                          <a:cs typeface="+mn-cs"/>
                        </a:rPr>
                        <a:t>CW Trade</a:t>
                      </a:r>
                    </a:p>
                    <a:p>
                      <a:pPr marL="0" indent="0" rtl="0">
                        <a:lnSpc>
                          <a:spcPct val="100000"/>
                        </a:lnSpc>
                        <a:spcAft>
                          <a:spcPts val="0"/>
                        </a:spcAft>
                        <a:buFont typeface="Arial" panose="020B0604020202020204" pitchFamily="34" charset="0"/>
                        <a:buNone/>
                      </a:pPr>
                      <a:r>
                        <a:rPr lang="zh-TW" altLang="en-US" sz="800" b="1" i="0" u="none" strike="noStrike" dirty="0">
                          <a:solidFill>
                            <a:srgbClr val="0070C0"/>
                          </a:solidFill>
                          <a:effectLst/>
                          <a:latin typeface="+mj-lt"/>
                          <a:ea typeface="+mn-ea"/>
                          <a:cs typeface="+mn-cs"/>
                        </a:rPr>
                        <a:t> </a:t>
                      </a:r>
                      <a:r>
                        <a:rPr lang="en-US" altLang="zh-TW" sz="800" b="1" i="0" u="none" strike="noStrike" dirty="0">
                          <a:solidFill>
                            <a:srgbClr val="0070C0"/>
                          </a:solidFill>
                          <a:effectLst/>
                          <a:latin typeface="+mj-lt"/>
                          <a:ea typeface="+mn-ea"/>
                          <a:cs typeface="+mn-cs"/>
                        </a:rPr>
                        <a:t>Global Tenders (MT contracts): </a:t>
                      </a:r>
                      <a:r>
                        <a:rPr lang="zh-TW" altLang="en-US" sz="800" b="1" i="0" u="none" strike="noStrike" dirty="0">
                          <a:solidFill>
                            <a:srgbClr val="0070C0"/>
                          </a:solidFill>
                          <a:effectLst/>
                          <a:latin typeface="+mj-lt"/>
                          <a:ea typeface="+mn-ea"/>
                          <a:cs typeface="+mn-cs"/>
                        </a:rPr>
                        <a:t> </a:t>
                      </a:r>
                      <a:endParaRPr lang="en-US" altLang="zh-TW" sz="800" b="1" i="0" u="none" strike="noStrike" dirty="0">
                        <a:solidFill>
                          <a:srgbClr val="0070C0"/>
                        </a:solidFill>
                        <a:effectLst/>
                        <a:latin typeface="+mj-lt"/>
                        <a:ea typeface="+mn-ea"/>
                        <a:cs typeface="+mn-cs"/>
                      </a:endParaRPr>
                    </a:p>
                    <a:p>
                      <a:pPr marL="0" indent="0" rtl="0">
                        <a:lnSpc>
                          <a:spcPct val="100000"/>
                        </a:lnSpc>
                        <a:spcAft>
                          <a:spcPts val="0"/>
                        </a:spcAft>
                        <a:buFont typeface="Arial" panose="020B0604020202020204" pitchFamily="34" charset="0"/>
                        <a:buNone/>
                      </a:pPr>
                      <a:r>
                        <a:rPr lang="zh-TW" altLang="en-US" sz="800" b="0" i="0" u="none" strike="noStrike" dirty="0">
                          <a:solidFill>
                            <a:schemeClr val="tx1"/>
                          </a:solidFill>
                          <a:effectLst/>
                          <a:latin typeface="+mj-lt"/>
                          <a:ea typeface="+mn-ea"/>
                          <a:cs typeface="+mn-cs"/>
                        </a:rPr>
                        <a:t> </a:t>
                      </a:r>
                      <a:r>
                        <a:rPr lang="en-US" altLang="zh-TW" sz="800" b="0" i="0" u="none" strike="noStrike" dirty="0">
                          <a:solidFill>
                            <a:schemeClr val="tx1"/>
                          </a:solidFill>
                          <a:effectLst/>
                          <a:latin typeface="+mj-lt"/>
                          <a:ea typeface="+mn-ea"/>
                          <a:cs typeface="+mn-cs"/>
                        </a:rPr>
                        <a:t>Nestlé, P&amp;G, Kimberly-Clark, Samsung, etc.</a:t>
                      </a:r>
                    </a:p>
                    <a:p>
                      <a:pPr marL="0" indent="0" rtl="0">
                        <a:lnSpc>
                          <a:spcPct val="100000"/>
                        </a:lnSpc>
                        <a:spcAft>
                          <a:spcPts val="0"/>
                        </a:spcAft>
                        <a:buFont typeface="Arial" panose="020B0604020202020204" pitchFamily="34" charset="0"/>
                        <a:buNone/>
                      </a:pPr>
                      <a:r>
                        <a:rPr lang="zh-TW" altLang="en-US" sz="800" b="1" i="0" u="none" strike="noStrike" dirty="0">
                          <a:solidFill>
                            <a:srgbClr val="0070C0"/>
                          </a:solidFill>
                          <a:effectLst/>
                          <a:latin typeface="+mj-lt"/>
                          <a:ea typeface="+mn-ea"/>
                          <a:cs typeface="+mn-cs"/>
                        </a:rPr>
                        <a:t> </a:t>
                      </a:r>
                      <a:r>
                        <a:rPr lang="en-US" altLang="zh-TW" sz="800" b="1" i="0" u="none" strike="noStrike" dirty="0">
                          <a:solidFill>
                            <a:srgbClr val="0070C0"/>
                          </a:solidFill>
                          <a:effectLst/>
                          <a:latin typeface="+mj-lt"/>
                          <a:ea typeface="+mn-ea"/>
                          <a:cs typeface="+mn-cs"/>
                        </a:rPr>
                        <a:t>Renew tender contracts:</a:t>
                      </a:r>
                    </a:p>
                    <a:p>
                      <a:pPr marL="0" indent="0" rtl="0">
                        <a:lnSpc>
                          <a:spcPct val="100000"/>
                        </a:lnSpc>
                        <a:spcAft>
                          <a:spcPts val="0"/>
                        </a:spcAft>
                        <a:buFont typeface="Arial" panose="020B0604020202020204" pitchFamily="34" charset="0"/>
                        <a:buNone/>
                      </a:pPr>
                      <a:r>
                        <a:rPr lang="zh-TW" altLang="en-US" sz="800" b="0" i="0" u="none" strike="noStrike" dirty="0">
                          <a:solidFill>
                            <a:schemeClr val="tx1"/>
                          </a:solidFill>
                          <a:effectLst/>
                          <a:latin typeface="+mj-lt"/>
                          <a:ea typeface="+mn-ea"/>
                          <a:cs typeface="+mn-cs"/>
                        </a:rPr>
                        <a:t> </a:t>
                      </a:r>
                      <a:r>
                        <a:rPr lang="en-US" altLang="zh-TW" sz="800" b="0" i="0" u="none" strike="noStrike" dirty="0">
                          <a:solidFill>
                            <a:schemeClr val="tx1"/>
                          </a:solidFill>
                          <a:effectLst/>
                          <a:latin typeface="+mj-lt"/>
                          <a:ea typeface="+mn-ea"/>
                          <a:cs typeface="+mn-cs"/>
                        </a:rPr>
                        <a:t>Mabe and </a:t>
                      </a:r>
                      <a:r>
                        <a:rPr lang="en-US" altLang="zh-TW" sz="800" b="0" i="0" u="none" strike="noStrike" dirty="0" err="1">
                          <a:solidFill>
                            <a:schemeClr val="tx1"/>
                          </a:solidFill>
                          <a:effectLst/>
                          <a:latin typeface="+mj-lt"/>
                          <a:ea typeface="+mn-ea"/>
                          <a:cs typeface="+mn-cs"/>
                        </a:rPr>
                        <a:t>Comercial</a:t>
                      </a:r>
                      <a:r>
                        <a:rPr lang="en-US" altLang="zh-TW" sz="800" b="0" i="0" u="none" strike="noStrike" dirty="0">
                          <a:solidFill>
                            <a:schemeClr val="tx1"/>
                          </a:solidFill>
                          <a:effectLst/>
                          <a:latin typeface="+mj-lt"/>
                          <a:ea typeface="+mn-ea"/>
                          <a:cs typeface="+mn-cs"/>
                        </a:rPr>
                        <a:t> </a:t>
                      </a:r>
                      <a:r>
                        <a:rPr lang="en-US" altLang="zh-TW" sz="800" b="0" i="0" u="none" strike="noStrike" dirty="0" err="1">
                          <a:solidFill>
                            <a:schemeClr val="tx1"/>
                          </a:solidFill>
                          <a:effectLst/>
                          <a:latin typeface="+mj-lt"/>
                          <a:ea typeface="+mn-ea"/>
                          <a:cs typeface="+mn-cs"/>
                        </a:rPr>
                        <a:t>Eccsa</a:t>
                      </a:r>
                      <a:r>
                        <a:rPr lang="en-US" altLang="zh-TW" sz="800" b="0" i="0" u="none" strike="noStrike" dirty="0">
                          <a:solidFill>
                            <a:schemeClr val="tx1"/>
                          </a:solidFill>
                          <a:effectLst/>
                          <a:latin typeface="+mj-lt"/>
                          <a:ea typeface="+mn-ea"/>
                          <a:cs typeface="+mn-cs"/>
                        </a:rPr>
                        <a:t> to maintain regular volumes from MX and PA.</a:t>
                      </a:r>
                      <a:endParaRPr lang="en-US" altLang="zh-TW" sz="800" b="0" dirty="0">
                        <a:effectLst/>
                        <a:latin typeface="+mj-lt"/>
                      </a:endParaRPr>
                    </a:p>
                    <a:p>
                      <a:pPr marL="0" indent="0" rtl="0">
                        <a:lnSpc>
                          <a:spcPct val="100000"/>
                        </a:lnSpc>
                        <a:spcAft>
                          <a:spcPts val="0"/>
                        </a:spcAft>
                        <a:buFont typeface="Arial" panose="020B0604020202020204" pitchFamily="34" charset="0"/>
                        <a:buNone/>
                      </a:pPr>
                      <a:r>
                        <a:rPr lang="zh-TW" altLang="en-US" sz="800" b="1" i="0" u="none" strike="noStrike" dirty="0">
                          <a:solidFill>
                            <a:srgbClr val="0070C0"/>
                          </a:solidFill>
                          <a:effectLst/>
                          <a:latin typeface="+mj-lt"/>
                          <a:ea typeface="+mn-ea"/>
                          <a:cs typeface="+mn-cs"/>
                        </a:rPr>
                        <a:t> </a:t>
                      </a:r>
                      <a:r>
                        <a:rPr lang="en-US" altLang="zh-TW" sz="800" b="1" i="0" u="none" strike="noStrike" dirty="0">
                          <a:solidFill>
                            <a:srgbClr val="0070C0"/>
                          </a:solidFill>
                          <a:effectLst/>
                          <a:latin typeface="+mj-lt"/>
                          <a:ea typeface="+mn-ea"/>
                          <a:cs typeface="+mn-cs"/>
                        </a:rPr>
                        <a:t>Expand NAC business:</a:t>
                      </a:r>
                    </a:p>
                    <a:p>
                      <a:pPr marL="0" indent="0" rtl="0">
                        <a:lnSpc>
                          <a:spcPct val="100000"/>
                        </a:lnSpc>
                        <a:spcAft>
                          <a:spcPts val="0"/>
                        </a:spcAft>
                        <a:buFont typeface="Arial" panose="020B0604020202020204" pitchFamily="34" charset="0"/>
                        <a:buNone/>
                      </a:pPr>
                      <a:r>
                        <a:rPr lang="zh-TW" altLang="en-US" sz="800" b="0" i="0" u="none" strike="noStrike" dirty="0">
                          <a:solidFill>
                            <a:schemeClr val="tx1"/>
                          </a:solidFill>
                          <a:effectLst/>
                          <a:latin typeface="+mj-lt"/>
                          <a:ea typeface="+mn-ea"/>
                          <a:cs typeface="+mn-cs"/>
                        </a:rPr>
                        <a:t> </a:t>
                      </a:r>
                      <a:r>
                        <a:rPr lang="en-US" altLang="zh-TW" sz="800" b="0" i="0" u="none" strike="noStrike" dirty="0">
                          <a:solidFill>
                            <a:schemeClr val="tx1"/>
                          </a:solidFill>
                          <a:effectLst/>
                          <a:latin typeface="+mj-lt"/>
                          <a:ea typeface="+mn-ea"/>
                          <a:cs typeface="+mn-cs"/>
                        </a:rPr>
                        <a:t>Eternity, Yusen Logistics, and DP World from MX and GT.</a:t>
                      </a:r>
                    </a:p>
                    <a:p>
                      <a:pPr marL="0" indent="0" rtl="0">
                        <a:lnSpc>
                          <a:spcPct val="100000"/>
                        </a:lnSpc>
                        <a:spcAft>
                          <a:spcPts val="0"/>
                        </a:spcAft>
                        <a:buFont typeface="Arial" panose="020B0604020202020204" pitchFamily="34" charset="0"/>
                        <a:buNone/>
                      </a:pPr>
                      <a:endParaRPr lang="en-US" altLang="zh-TW" sz="800" b="0" dirty="0">
                        <a:effectLst/>
                        <a:latin typeface="+mj-lt"/>
                      </a:endParaRPr>
                    </a:p>
                    <a:p>
                      <a:pPr marL="0" indent="0" rtl="0">
                        <a:lnSpc>
                          <a:spcPct val="100000"/>
                        </a:lnSpc>
                        <a:spcAft>
                          <a:spcPts val="0"/>
                        </a:spcAft>
                        <a:buFont typeface="Arial" panose="020B0604020202020204" pitchFamily="34" charset="0"/>
                        <a:buNone/>
                      </a:pPr>
                      <a:r>
                        <a:rPr lang="zh-TW" altLang="en-US" sz="800" b="1" i="0" u="none" strike="noStrike" dirty="0">
                          <a:solidFill>
                            <a:srgbClr val="0070C0"/>
                          </a:solidFill>
                          <a:effectLst/>
                          <a:latin typeface="+mj-lt"/>
                          <a:ea typeface="+mn-ea"/>
                          <a:cs typeface="+mn-cs"/>
                        </a:rPr>
                        <a:t> </a:t>
                      </a:r>
                      <a:r>
                        <a:rPr lang="en-US" altLang="zh-TW" sz="800" b="1" i="0" u="none" strike="noStrike" dirty="0">
                          <a:solidFill>
                            <a:srgbClr val="0070C0"/>
                          </a:solidFill>
                          <a:effectLst/>
                          <a:latin typeface="+mj-lt"/>
                          <a:ea typeface="+mn-ea"/>
                          <a:cs typeface="+mn-cs"/>
                        </a:rPr>
                        <a:t>WC Trade</a:t>
                      </a:r>
                    </a:p>
                    <a:p>
                      <a:pPr marL="0" indent="0" rtl="0">
                        <a:lnSpc>
                          <a:spcPct val="100000"/>
                        </a:lnSpc>
                        <a:spcAft>
                          <a:spcPts val="0"/>
                        </a:spcAft>
                        <a:buFont typeface="Arial" panose="020B0604020202020204" pitchFamily="34" charset="0"/>
                        <a:buNone/>
                      </a:pPr>
                      <a:r>
                        <a:rPr lang="zh-TW" altLang="en-US" sz="800" b="1" i="0" u="none" strike="noStrike" dirty="0">
                          <a:solidFill>
                            <a:srgbClr val="0070C0"/>
                          </a:solidFill>
                          <a:effectLst/>
                          <a:latin typeface="+mj-lt"/>
                          <a:ea typeface="+mn-ea"/>
                          <a:cs typeface="+mn-cs"/>
                        </a:rPr>
                        <a:t> </a:t>
                      </a:r>
                      <a:r>
                        <a:rPr lang="en-US" altLang="zh-TW" sz="800" b="1" i="0" u="none" strike="noStrike" dirty="0">
                          <a:solidFill>
                            <a:srgbClr val="0070C0"/>
                          </a:solidFill>
                          <a:effectLst/>
                          <a:latin typeface="+mj-lt"/>
                          <a:ea typeface="+mn-ea"/>
                          <a:cs typeface="+mn-cs"/>
                        </a:rPr>
                        <a:t>Recover LAE service:</a:t>
                      </a:r>
                    </a:p>
                    <a:p>
                      <a:pPr marL="0" indent="0" rtl="0">
                        <a:lnSpc>
                          <a:spcPct val="100000"/>
                        </a:lnSpc>
                        <a:spcAft>
                          <a:spcPts val="0"/>
                        </a:spcAft>
                        <a:buFont typeface="Arial" panose="020B0604020202020204" pitchFamily="34" charset="0"/>
                        <a:buNone/>
                      </a:pPr>
                      <a:r>
                        <a:rPr lang="zh-TW" altLang="en-US" sz="800" b="0" i="0" u="none" strike="noStrike" dirty="0">
                          <a:solidFill>
                            <a:schemeClr val="tx1"/>
                          </a:solidFill>
                          <a:effectLst/>
                          <a:latin typeface="+mj-lt"/>
                          <a:ea typeface="+mn-ea"/>
                          <a:cs typeface="+mn-cs"/>
                        </a:rPr>
                        <a:t> </a:t>
                      </a:r>
                      <a:r>
                        <a:rPr lang="en-US" altLang="zh-TW" sz="800" b="0" i="0" u="none" strike="noStrike" dirty="0">
                          <a:solidFill>
                            <a:schemeClr val="tx1"/>
                          </a:solidFill>
                          <a:effectLst/>
                          <a:latin typeface="+mj-lt"/>
                          <a:ea typeface="+mn-ea"/>
                          <a:cs typeface="+mn-cs"/>
                        </a:rPr>
                        <a:t>Space for ECL cargo with competitive rates.</a:t>
                      </a:r>
                    </a:p>
                    <a:p>
                      <a:pPr marL="0" indent="0" rtl="0">
                        <a:lnSpc>
                          <a:spcPct val="100000"/>
                        </a:lnSpc>
                        <a:spcAft>
                          <a:spcPts val="0"/>
                        </a:spcAft>
                        <a:buFont typeface="Arial" panose="020B0604020202020204" pitchFamily="34" charset="0"/>
                        <a:buNone/>
                      </a:pPr>
                      <a:r>
                        <a:rPr lang="zh-TW" altLang="en-US" sz="800" b="1" i="0" u="none" strike="noStrike" dirty="0">
                          <a:solidFill>
                            <a:srgbClr val="0070C0"/>
                          </a:solidFill>
                          <a:effectLst/>
                          <a:latin typeface="+mj-lt"/>
                          <a:ea typeface="+mn-ea"/>
                          <a:cs typeface="+mn-cs"/>
                        </a:rPr>
                        <a:t> </a:t>
                      </a:r>
                      <a:r>
                        <a:rPr lang="en-US" altLang="zh-TW" sz="800" b="1" i="0" u="none" strike="noStrike" dirty="0">
                          <a:solidFill>
                            <a:srgbClr val="0070C0"/>
                          </a:solidFill>
                          <a:effectLst/>
                          <a:latin typeface="+mj-lt"/>
                          <a:ea typeface="+mn-ea"/>
                          <a:cs typeface="+mn-cs"/>
                        </a:rPr>
                        <a:t>Renew wine &amp; foodstuff contracts:</a:t>
                      </a:r>
                    </a:p>
                    <a:p>
                      <a:pPr marL="0" indent="0" rtl="0">
                        <a:lnSpc>
                          <a:spcPct val="100000"/>
                        </a:lnSpc>
                        <a:spcAft>
                          <a:spcPts val="0"/>
                        </a:spcAft>
                        <a:buFont typeface="Arial" panose="020B0604020202020204" pitchFamily="34" charset="0"/>
                        <a:buNone/>
                      </a:pPr>
                      <a:r>
                        <a:rPr lang="zh-TW" altLang="en-US" sz="800" b="0" i="0" u="none" strike="noStrike" dirty="0">
                          <a:solidFill>
                            <a:schemeClr val="tx1"/>
                          </a:solidFill>
                          <a:effectLst/>
                          <a:latin typeface="+mj-lt"/>
                          <a:ea typeface="+mn-ea"/>
                          <a:cs typeface="+mn-cs"/>
                        </a:rPr>
                        <a:t> </a:t>
                      </a:r>
                      <a:r>
                        <a:rPr lang="en-US" altLang="zh-TW" sz="800" b="0" i="0" u="none" strike="noStrike" dirty="0">
                          <a:solidFill>
                            <a:schemeClr val="tx1"/>
                          </a:solidFill>
                          <a:effectLst/>
                          <a:latin typeface="+mj-lt"/>
                          <a:ea typeface="+mn-ea"/>
                          <a:cs typeface="+mn-cs"/>
                        </a:rPr>
                        <a:t>JF Hillebrand, </a:t>
                      </a:r>
                      <a:r>
                        <a:rPr lang="en-US" altLang="zh-TW" sz="800" b="0" i="0" u="none" strike="noStrike" dirty="0" err="1">
                          <a:solidFill>
                            <a:schemeClr val="tx1"/>
                          </a:solidFill>
                          <a:effectLst/>
                          <a:latin typeface="+mj-lt"/>
                          <a:ea typeface="+mn-ea"/>
                          <a:cs typeface="+mn-cs"/>
                        </a:rPr>
                        <a:t>Patagoniafresh</a:t>
                      </a:r>
                      <a:r>
                        <a:rPr lang="en-US" altLang="zh-TW" sz="800" b="0" i="0" u="none" strike="noStrike" dirty="0">
                          <a:solidFill>
                            <a:schemeClr val="tx1"/>
                          </a:solidFill>
                          <a:effectLst/>
                          <a:latin typeface="+mj-lt"/>
                          <a:ea typeface="+mn-ea"/>
                          <a:cs typeface="+mn-cs"/>
                        </a:rPr>
                        <a:t>, and </a:t>
                      </a:r>
                      <a:r>
                        <a:rPr lang="en-US" altLang="zh-TW" sz="800" b="0" i="0" u="none" strike="noStrike" dirty="0" err="1">
                          <a:solidFill>
                            <a:schemeClr val="tx1"/>
                          </a:solidFill>
                          <a:effectLst/>
                          <a:latin typeface="+mj-lt"/>
                          <a:ea typeface="+mn-ea"/>
                          <a:cs typeface="+mn-cs"/>
                        </a:rPr>
                        <a:t>Intertank</a:t>
                      </a:r>
                      <a:r>
                        <a:rPr lang="en-US" altLang="zh-TW" sz="800" b="0" i="0" u="none" strike="noStrike" dirty="0">
                          <a:solidFill>
                            <a:schemeClr val="tx1"/>
                          </a:solidFill>
                          <a:effectLst/>
                          <a:latin typeface="+mj-lt"/>
                          <a:ea typeface="+mn-ea"/>
                          <a:cs typeface="+mn-cs"/>
                        </a:rPr>
                        <a:t> (supporting 60 TEUs per week).</a:t>
                      </a:r>
                    </a:p>
                    <a:p>
                      <a:pPr marL="0" indent="0" rtl="0">
                        <a:lnSpc>
                          <a:spcPct val="100000"/>
                        </a:lnSpc>
                        <a:spcAft>
                          <a:spcPts val="0"/>
                        </a:spcAft>
                        <a:buFont typeface="Arial" panose="020B0604020202020204" pitchFamily="34" charset="0"/>
                        <a:buNone/>
                      </a:pPr>
                      <a:r>
                        <a:rPr lang="zh-TW" altLang="en-US" sz="800" b="1" i="0" u="none" strike="noStrike" dirty="0">
                          <a:solidFill>
                            <a:srgbClr val="0070C0"/>
                          </a:solidFill>
                          <a:effectLst/>
                          <a:latin typeface="+mj-lt"/>
                          <a:ea typeface="+mn-ea"/>
                          <a:cs typeface="+mn-cs"/>
                        </a:rPr>
                        <a:t> </a:t>
                      </a:r>
                      <a:r>
                        <a:rPr lang="en-US" altLang="zh-TW" sz="800" b="1" i="0" u="none" strike="noStrike" dirty="0">
                          <a:solidFill>
                            <a:srgbClr val="0070C0"/>
                          </a:solidFill>
                          <a:effectLst/>
                          <a:latin typeface="+mj-lt"/>
                          <a:ea typeface="+mn-ea"/>
                          <a:cs typeface="+mn-cs"/>
                        </a:rPr>
                        <a:t>Recover frozen tenders:</a:t>
                      </a:r>
                    </a:p>
                    <a:p>
                      <a:pPr marL="0" indent="0" rtl="0">
                        <a:lnSpc>
                          <a:spcPct val="100000"/>
                        </a:lnSpc>
                        <a:spcAft>
                          <a:spcPts val="0"/>
                        </a:spcAft>
                        <a:buFont typeface="Arial" panose="020B0604020202020204" pitchFamily="34" charset="0"/>
                        <a:buNone/>
                      </a:pPr>
                      <a:r>
                        <a:rPr lang="zh-TW" altLang="en-US" sz="800" b="0" i="0" u="none" strike="noStrike" dirty="0">
                          <a:solidFill>
                            <a:schemeClr val="tx1"/>
                          </a:solidFill>
                          <a:effectLst/>
                          <a:latin typeface="+mj-lt"/>
                          <a:ea typeface="+mn-ea"/>
                          <a:cs typeface="+mn-cs"/>
                        </a:rPr>
                        <a:t> </a:t>
                      </a:r>
                      <a:r>
                        <a:rPr lang="en-US" altLang="zh-TW" sz="800" b="0" i="0" u="none" strike="noStrike" dirty="0" err="1">
                          <a:solidFill>
                            <a:schemeClr val="tx1"/>
                          </a:solidFill>
                          <a:effectLst/>
                          <a:latin typeface="+mj-lt"/>
                          <a:ea typeface="+mn-ea"/>
                          <a:cs typeface="+mn-cs"/>
                        </a:rPr>
                        <a:t>Agrosuper</a:t>
                      </a:r>
                      <a:r>
                        <a:rPr lang="en-US" altLang="zh-TW" sz="800" b="0" i="0" u="none" strike="noStrike" dirty="0">
                          <a:solidFill>
                            <a:schemeClr val="tx1"/>
                          </a:solidFill>
                          <a:effectLst/>
                          <a:latin typeface="+mj-lt"/>
                          <a:ea typeface="+mn-ea"/>
                          <a:cs typeface="+mn-cs"/>
                        </a:rPr>
                        <a:t> and </a:t>
                      </a:r>
                      <a:r>
                        <a:rPr lang="en-US" altLang="zh-TW" sz="800" b="0" i="0" u="none" strike="noStrike" dirty="0" err="1">
                          <a:solidFill>
                            <a:schemeClr val="tx1"/>
                          </a:solidFill>
                          <a:effectLst/>
                          <a:latin typeface="+mj-lt"/>
                          <a:ea typeface="+mn-ea"/>
                          <a:cs typeface="+mn-cs"/>
                        </a:rPr>
                        <a:t>Ariztia</a:t>
                      </a:r>
                      <a:r>
                        <a:rPr lang="en-US" altLang="zh-TW" sz="800" b="0" i="0" u="none" strike="noStrike" dirty="0">
                          <a:solidFill>
                            <a:schemeClr val="tx1"/>
                          </a:solidFill>
                          <a:effectLst/>
                          <a:latin typeface="+mj-lt"/>
                          <a:ea typeface="+mn-ea"/>
                          <a:cs typeface="+mn-cs"/>
                        </a:rPr>
                        <a:t>.</a:t>
                      </a: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(CL)</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6906143"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Tree>
    <p:extLst>
      <p:ext uri="{BB962C8B-B14F-4D97-AF65-F5344CB8AC3E}">
        <p14:creationId xmlns:p14="http://schemas.microsoft.com/office/powerpoint/2010/main" val="165453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(CL)</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a:solidFill>
                <a:prstClr val="black"/>
              </a:solidFill>
              <a:latin typeface="Calibri"/>
            </a:endParaRPr>
          </a:p>
        </p:txBody>
      </p:sp>
      <p:sp>
        <p:nvSpPr>
          <p:cNvPr id="3" name="文字方塊 2"/>
          <p:cNvSpPr txBox="1"/>
          <p:nvPr/>
        </p:nvSpPr>
        <p:spPr>
          <a:xfrm>
            <a:off x="114400" y="646349"/>
            <a:ext cx="2026517" cy="369332"/>
          </a:xfrm>
          <a:prstGeom prst="rect">
            <a:avLst/>
          </a:prstGeom>
          <a:noFill/>
        </p:spPr>
        <p:txBody>
          <a:bodyPr wrap="none" rtlCol="0">
            <a:spAutoFit/>
          </a:bodyPr>
          <a:lstStyle/>
          <a:p>
            <a:r>
              <a:rPr lang="en-US" sz="1600" b="1" dirty="0"/>
              <a:t>Commercial</a:t>
            </a:r>
            <a:r>
              <a:rPr lang="en-US" b="1" dirty="0"/>
              <a:t> side: </a:t>
            </a:r>
          </a:p>
        </p:txBody>
      </p:sp>
      <p:sp>
        <p:nvSpPr>
          <p:cNvPr id="2" name="CuadroTexto 1">
            <a:extLst>
              <a:ext uri="{FF2B5EF4-FFF2-40B4-BE49-F238E27FC236}">
                <a16:creationId xmlns:a16="http://schemas.microsoft.com/office/drawing/2014/main" id="{00B7C2A6-E859-51D1-A088-0207200DE23E}"/>
              </a:ext>
            </a:extLst>
          </p:cNvPr>
          <p:cNvSpPr txBox="1"/>
          <p:nvPr/>
        </p:nvSpPr>
        <p:spPr>
          <a:xfrm>
            <a:off x="114400" y="1015681"/>
            <a:ext cx="8778080" cy="3970318"/>
          </a:xfrm>
          <a:prstGeom prst="rect">
            <a:avLst/>
          </a:prstGeom>
          <a:noFill/>
        </p:spPr>
        <p:txBody>
          <a:bodyPr wrap="square" rtlCol="0">
            <a:spAutoFit/>
          </a:bodyPr>
          <a:lstStyle/>
          <a:p>
            <a:pPr rtl="0" fontAlgn="base"/>
            <a:r>
              <a:rPr lang="en-US" sz="1200" b="1" i="0" u="none" strike="noStrike" dirty="0">
                <a:effectLst/>
              </a:rPr>
              <a:t>Export</a:t>
            </a:r>
          </a:p>
          <a:p>
            <a:pPr marL="171450" indent="-171450" rtl="0" fontAlgn="base">
              <a:buFont typeface="Wingdings" panose="05000000000000000000" pitchFamily="2" charset="2"/>
              <a:buChar char="v"/>
            </a:pPr>
            <a:r>
              <a:rPr lang="en-US" sz="1200" b="0" i="0" u="none" strike="noStrike" dirty="0">
                <a:solidFill>
                  <a:srgbClr val="FF0000"/>
                </a:solidFill>
                <a:effectLst/>
              </a:rPr>
              <a:t>WSA3 Service Termination: </a:t>
            </a:r>
            <a:br>
              <a:rPr lang="en-US" sz="1200" b="0" i="0" u="none" strike="noStrike" dirty="0">
                <a:solidFill>
                  <a:srgbClr val="FF0000"/>
                </a:solidFill>
                <a:effectLst/>
              </a:rPr>
            </a:br>
            <a:r>
              <a:rPr lang="en-US" sz="1200" dirty="0">
                <a:solidFill>
                  <a:srgbClr val="000000"/>
                </a:solidFill>
              </a:rPr>
              <a:t>As of February 2025, WSA3 will no longer call at CLLQN, resulting in an estimated loss of 20,000 TEUs to the Far East, primarily impacting the forestry industry’s market share.</a:t>
            </a:r>
          </a:p>
          <a:p>
            <a:pPr rtl="0" fontAlgn="base"/>
            <a:endParaRPr lang="en-US" sz="1200" dirty="0">
              <a:solidFill>
                <a:srgbClr val="000000"/>
              </a:solidFill>
            </a:endParaRPr>
          </a:p>
          <a:p>
            <a:pPr marL="171450" indent="-171450" rtl="0" fontAlgn="base">
              <a:buFont typeface="Wingdings" panose="05000000000000000000" pitchFamily="2" charset="2"/>
              <a:buChar char="v"/>
            </a:pPr>
            <a:r>
              <a:rPr lang="en-US" sz="1200" b="0" i="0" u="none" strike="noStrike" dirty="0">
                <a:solidFill>
                  <a:srgbClr val="FF0000"/>
                </a:solidFill>
                <a:effectLst/>
              </a:rPr>
              <a:t>Metal Scrap Restrictions to India:</a:t>
            </a:r>
            <a:br>
              <a:rPr lang="en-US" sz="1200" dirty="0">
                <a:solidFill>
                  <a:srgbClr val="FF0000"/>
                </a:solidFill>
              </a:rPr>
            </a:br>
            <a:r>
              <a:rPr lang="en-US" sz="1200" dirty="0"/>
              <a:t>Since 2</a:t>
            </a:r>
            <a:r>
              <a:rPr lang="en-US" sz="1200" baseline="30000" dirty="0"/>
              <a:t>nd</a:t>
            </a:r>
            <a:r>
              <a:rPr lang="en-US" sz="1200" dirty="0"/>
              <a:t> half of 2024 we are facing restriction in NED service to INNXV and INMUN affecting the volumes with our main customers loading metal scrap like CBP and Vanadium, if the restriction continues during 2025 this will generate a loss of around 5.000 </a:t>
            </a:r>
            <a:r>
              <a:rPr lang="en-US" sz="1200" dirty="0" err="1"/>
              <a:t>teus</a:t>
            </a:r>
            <a:r>
              <a:rPr lang="en-US" sz="1200" dirty="0"/>
              <a:t>.</a:t>
            </a:r>
          </a:p>
          <a:p>
            <a:pPr rtl="0" fontAlgn="base"/>
            <a:endParaRPr lang="en-US" sz="1200" dirty="0"/>
          </a:p>
          <a:p>
            <a:pPr rtl="0" fontAlgn="base"/>
            <a:endParaRPr lang="en-US" sz="1200" dirty="0"/>
          </a:p>
          <a:p>
            <a:pPr rtl="0" fontAlgn="base"/>
            <a:r>
              <a:rPr lang="en-US" sz="1200" b="1" dirty="0"/>
              <a:t>Import</a:t>
            </a:r>
          </a:p>
          <a:p>
            <a:pPr marL="171450" indent="-171450" rtl="0" fontAlgn="base">
              <a:buFont typeface="Wingdings" panose="05000000000000000000" pitchFamily="2" charset="2"/>
              <a:buChar char="v"/>
            </a:pPr>
            <a:r>
              <a:rPr lang="en-US" sz="1200" dirty="0">
                <a:solidFill>
                  <a:srgbClr val="FF0000"/>
                </a:solidFill>
              </a:rPr>
              <a:t>Eastbound Rate Competition (FAK &amp; NAC): </a:t>
            </a:r>
            <a:br>
              <a:rPr lang="en-US" sz="1200" dirty="0">
                <a:solidFill>
                  <a:srgbClr val="FF0000"/>
                </a:solidFill>
              </a:rPr>
            </a:br>
            <a:r>
              <a:rPr lang="en-US" altLang="zh-TW" sz="1200" b="0" i="0" u="none" strike="noStrike" dirty="0">
                <a:effectLst/>
                <a:latin typeface="+mj-lt"/>
              </a:rPr>
              <a:t>Market feedback indicates that ECL’s rates are USD 200 higher than competitors, leading to a loss of competitiveness with key customers like Eternity, Yusen Logistics, Globe Express, and </a:t>
            </a:r>
            <a:r>
              <a:rPr lang="en-US" altLang="zh-TW" sz="1200" b="0" i="0" u="none" strike="noStrike" dirty="0" err="1">
                <a:effectLst/>
                <a:latin typeface="+mj-lt"/>
              </a:rPr>
              <a:t>Sparx</a:t>
            </a:r>
            <a:r>
              <a:rPr lang="en-US" altLang="zh-TW" sz="1200" b="0" i="0" u="none" strike="noStrike" dirty="0">
                <a:effectLst/>
                <a:latin typeface="+mj-lt"/>
              </a:rPr>
              <a:t>.</a:t>
            </a:r>
          </a:p>
          <a:p>
            <a:pPr marL="171450" indent="-171450" rtl="0" fontAlgn="base">
              <a:buFont typeface="Wingdings" panose="05000000000000000000" pitchFamily="2" charset="2"/>
              <a:buChar char="v"/>
            </a:pPr>
            <a:endParaRPr lang="en-US" sz="1200" dirty="0"/>
          </a:p>
          <a:p>
            <a:pPr rtl="0" fontAlgn="base"/>
            <a:endParaRPr lang="en-US" sz="1200" dirty="0"/>
          </a:p>
          <a:p>
            <a:pPr marL="171450" indent="-171450" rtl="0" fontAlgn="base">
              <a:buFont typeface="Wingdings" panose="05000000000000000000" pitchFamily="2" charset="2"/>
              <a:buChar char="v"/>
            </a:pPr>
            <a:r>
              <a:rPr lang="en-US" sz="1200" dirty="0">
                <a:solidFill>
                  <a:srgbClr val="FF0000"/>
                </a:solidFill>
              </a:rPr>
              <a:t>WCSA/WCCA rates competition </a:t>
            </a:r>
            <a:br>
              <a:rPr lang="en-US" sz="1200" dirty="0">
                <a:solidFill>
                  <a:srgbClr val="FF0000"/>
                </a:solidFill>
              </a:rPr>
            </a:br>
            <a:r>
              <a:rPr lang="en-US" sz="1200" dirty="0"/>
              <a:t>Increased freight rates to CLVAL in 2025 are reducing competitiveness, potentially resulting in lost business, including sugar shipments from COBVT and possibly Mabe MX contracts.</a:t>
            </a:r>
          </a:p>
          <a:p>
            <a:pPr marL="171450" indent="-171450" rtl="0" fontAlgn="base">
              <a:buFont typeface="Wingdings" panose="05000000000000000000" pitchFamily="2" charset="2"/>
              <a:buChar char="v"/>
            </a:pPr>
            <a:endParaRPr lang="en-US" sz="1200" dirty="0"/>
          </a:p>
        </p:txBody>
      </p:sp>
    </p:spTree>
    <p:extLst>
      <p:ext uri="{BB962C8B-B14F-4D97-AF65-F5344CB8AC3E}">
        <p14:creationId xmlns:p14="http://schemas.microsoft.com/office/powerpoint/2010/main" val="120134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(CL)</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a:solidFill>
                <a:prstClr val="black"/>
              </a:solidFill>
              <a:latin typeface="Calibri"/>
            </a:endParaRPr>
          </a:p>
        </p:txBody>
      </p:sp>
      <p:sp>
        <p:nvSpPr>
          <p:cNvPr id="8" name="文字方塊 7"/>
          <p:cNvSpPr txBox="1"/>
          <p:nvPr/>
        </p:nvSpPr>
        <p:spPr>
          <a:xfrm>
            <a:off x="179512" y="699542"/>
            <a:ext cx="2613216" cy="338554"/>
          </a:xfrm>
          <a:prstGeom prst="rect">
            <a:avLst/>
          </a:prstGeom>
          <a:noFill/>
        </p:spPr>
        <p:txBody>
          <a:bodyPr wrap="none" rtlCol="0">
            <a:spAutoFit/>
          </a:bodyPr>
          <a:lstStyle/>
          <a:p>
            <a:r>
              <a:rPr lang="en-US" sz="1600" b="1" dirty="0"/>
              <a:t>Future Plan Suggestion: </a:t>
            </a:r>
          </a:p>
        </p:txBody>
      </p:sp>
      <p:sp>
        <p:nvSpPr>
          <p:cNvPr id="2" name="Marcador de texto 2">
            <a:extLst>
              <a:ext uri="{FF2B5EF4-FFF2-40B4-BE49-F238E27FC236}">
                <a16:creationId xmlns:a16="http://schemas.microsoft.com/office/drawing/2014/main" id="{FF7C01A0-4915-B500-D759-65CFBF2C62F5}"/>
              </a:ext>
            </a:extLst>
          </p:cNvPr>
          <p:cNvSpPr>
            <a:spLocks noGrp="1"/>
          </p:cNvSpPr>
          <p:nvPr>
            <p:ph type="body"/>
          </p:nvPr>
        </p:nvSpPr>
        <p:spPr>
          <a:xfrm>
            <a:off x="274500" y="1111538"/>
            <a:ext cx="8229240" cy="3406982"/>
          </a:xfrm>
        </p:spPr>
        <p:txBody>
          <a:bodyPr>
            <a:normAutofit/>
          </a:bodyPr>
          <a:lstStyle/>
          <a:p>
            <a:pPr marL="285750" indent="-285750">
              <a:buFont typeface="Wingdings" panose="05000000000000000000" pitchFamily="2" charset="2"/>
              <a:buChar char="Ø"/>
            </a:pPr>
            <a:endParaRPr lang="es-ES" sz="3500" b="1" dirty="0"/>
          </a:p>
          <a:p>
            <a:endParaRPr lang="es-ES" sz="1800" dirty="0"/>
          </a:p>
          <a:p>
            <a:endParaRPr lang="es-CL" dirty="0"/>
          </a:p>
        </p:txBody>
      </p:sp>
      <p:sp>
        <p:nvSpPr>
          <p:cNvPr id="3" name="CuadroTexto 2">
            <a:extLst>
              <a:ext uri="{FF2B5EF4-FFF2-40B4-BE49-F238E27FC236}">
                <a16:creationId xmlns:a16="http://schemas.microsoft.com/office/drawing/2014/main" id="{E170BB74-FE29-A985-0391-B6F334949C76}"/>
              </a:ext>
            </a:extLst>
          </p:cNvPr>
          <p:cNvSpPr txBox="1"/>
          <p:nvPr/>
        </p:nvSpPr>
        <p:spPr>
          <a:xfrm>
            <a:off x="179512" y="884208"/>
            <a:ext cx="8280919" cy="2677656"/>
          </a:xfrm>
          <a:prstGeom prst="rect">
            <a:avLst/>
          </a:prstGeom>
          <a:noFill/>
        </p:spPr>
        <p:txBody>
          <a:bodyPr wrap="square" rtlCol="0">
            <a:spAutoFit/>
          </a:bodyPr>
          <a:lstStyle/>
          <a:p>
            <a:pPr rtl="0" fontAlgn="base"/>
            <a:endParaRPr lang="en-US" sz="1200" dirty="0"/>
          </a:p>
          <a:p>
            <a:pPr marL="171450" indent="-171450" rtl="0" fontAlgn="base">
              <a:buFont typeface="Wingdings" panose="05000000000000000000" pitchFamily="2" charset="2"/>
              <a:buChar char="v"/>
            </a:pPr>
            <a:r>
              <a:rPr lang="en-US" sz="1200" dirty="0">
                <a:solidFill>
                  <a:srgbClr val="0000FF"/>
                </a:solidFill>
              </a:rPr>
              <a:t>Expansion to Southern Chile</a:t>
            </a:r>
            <a:br>
              <a:rPr lang="en-US" sz="1200" dirty="0">
                <a:solidFill>
                  <a:srgbClr val="0000FF"/>
                </a:solidFill>
              </a:rPr>
            </a:br>
            <a:r>
              <a:rPr lang="en-US" sz="1200" dirty="0"/>
              <a:t>60% of Chile’s export cargo originates from CLLQN, CLSVC, and CLCNL. Explore service options without increasing rate levels.</a:t>
            </a:r>
          </a:p>
          <a:p>
            <a:pPr fontAlgn="base"/>
            <a:endParaRPr lang="es-ES" sz="1200" dirty="0"/>
          </a:p>
          <a:p>
            <a:pPr marL="171450" indent="-171450" fontAlgn="base">
              <a:buFont typeface="Wingdings" panose="05000000000000000000" pitchFamily="2" charset="2"/>
              <a:buChar char="v"/>
            </a:pPr>
            <a:r>
              <a:rPr lang="es-ES" sz="1200" dirty="0" err="1">
                <a:solidFill>
                  <a:srgbClr val="0000FF"/>
                </a:solidFill>
              </a:rPr>
              <a:t>Recover</a:t>
            </a:r>
            <a:r>
              <a:rPr lang="es-ES" sz="1200" dirty="0">
                <a:solidFill>
                  <a:srgbClr val="0000FF"/>
                </a:solidFill>
              </a:rPr>
              <a:t> Regional </a:t>
            </a:r>
            <a:r>
              <a:rPr lang="es-ES" sz="1200" dirty="0" err="1">
                <a:solidFill>
                  <a:srgbClr val="0000FF"/>
                </a:solidFill>
              </a:rPr>
              <a:t>Service</a:t>
            </a:r>
            <a:br>
              <a:rPr lang="es-ES" sz="1200" dirty="0"/>
            </a:br>
            <a:r>
              <a:rPr lang="en-US" sz="1200" dirty="0"/>
              <a:t>To increase way port cargo volume.</a:t>
            </a:r>
            <a:br>
              <a:rPr lang="en-US" sz="1200" dirty="0"/>
            </a:br>
            <a:r>
              <a:rPr lang="en-US" sz="1200" dirty="0"/>
              <a:t>Empty Reposition</a:t>
            </a:r>
            <a:br>
              <a:rPr lang="en-US" sz="1200" dirty="0"/>
            </a:br>
            <a:r>
              <a:rPr lang="en-US" sz="1200" dirty="0"/>
              <a:t>Reinstate export services to WCSA ports to strengthen market presence.</a:t>
            </a:r>
          </a:p>
          <a:p>
            <a:pPr fontAlgn="base"/>
            <a:endParaRPr lang="es-ES" sz="1200" dirty="0"/>
          </a:p>
          <a:p>
            <a:pPr marL="171450" indent="-171450" fontAlgn="base">
              <a:buFont typeface="Wingdings" panose="05000000000000000000" pitchFamily="2" charset="2"/>
              <a:buChar char="v"/>
            </a:pPr>
            <a:r>
              <a:rPr lang="es-ES" sz="1200" dirty="0">
                <a:solidFill>
                  <a:srgbClr val="0000FF"/>
                </a:solidFill>
              </a:rPr>
              <a:t>Cherry </a:t>
            </a:r>
            <a:r>
              <a:rPr lang="es-ES" sz="1200" dirty="0" err="1">
                <a:solidFill>
                  <a:srgbClr val="0000FF"/>
                </a:solidFill>
              </a:rPr>
              <a:t>Service</a:t>
            </a:r>
            <a:r>
              <a:rPr lang="es-ES" sz="1200" dirty="0">
                <a:solidFill>
                  <a:srgbClr val="0000FF"/>
                </a:solidFill>
              </a:rPr>
              <a:t> </a:t>
            </a:r>
            <a:r>
              <a:rPr lang="es-ES" sz="1200" dirty="0" err="1">
                <a:solidFill>
                  <a:srgbClr val="0000FF"/>
                </a:solidFill>
              </a:rPr>
              <a:t>Recovery</a:t>
            </a:r>
            <a:br>
              <a:rPr lang="es-ES" sz="1200" dirty="0">
                <a:solidFill>
                  <a:srgbClr val="0000FF"/>
                </a:solidFill>
              </a:rPr>
            </a:br>
            <a:r>
              <a:rPr lang="en-US" sz="1200" dirty="0"/>
              <a:t>EGL was the only carrier in Chile that did not participate in last year’s cherry service.</a:t>
            </a:r>
            <a:br>
              <a:rPr lang="en-US" sz="1200" dirty="0"/>
            </a:br>
            <a:r>
              <a:rPr lang="en-US" sz="1200" dirty="0"/>
              <a:t>Given the 25% market growth, evaluate deploying a dedicated cherry service for the upcoming season.</a:t>
            </a:r>
            <a:br>
              <a:rPr lang="en-US" sz="1200" dirty="0"/>
            </a:br>
            <a:r>
              <a:rPr lang="en-US" sz="1200" dirty="0"/>
              <a:t>Consider the 2026 Lunar New Year (February) when planning service schedules.</a:t>
            </a:r>
            <a:r>
              <a:rPr lang="es-ES" sz="1200" dirty="0"/>
              <a:t> </a:t>
            </a:r>
          </a:p>
        </p:txBody>
      </p:sp>
    </p:spTree>
    <p:extLst>
      <p:ext uri="{BB962C8B-B14F-4D97-AF65-F5344CB8AC3E}">
        <p14:creationId xmlns:p14="http://schemas.microsoft.com/office/powerpoint/2010/main" val="344312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(CL)</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8</a:t>
            </a:fld>
            <a:endParaRPr lang="en-US" sz="1200">
              <a:solidFill>
                <a:prstClr val="black"/>
              </a:solidFill>
              <a:latin typeface="Calibri"/>
            </a:endParaRPr>
          </a:p>
        </p:txBody>
      </p:sp>
      <p:sp>
        <p:nvSpPr>
          <p:cNvPr id="3" name="文字方塊 2"/>
          <p:cNvSpPr txBox="1"/>
          <p:nvPr/>
        </p:nvSpPr>
        <p:spPr>
          <a:xfrm>
            <a:off x="179512" y="771550"/>
            <a:ext cx="8784976" cy="3939540"/>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t>E</a:t>
            </a:r>
            <a:r>
              <a:rPr lang="en-US" sz="1600" b="1" dirty="0"/>
              <a:t>conomic background</a:t>
            </a:r>
            <a:r>
              <a:rPr lang="en-US" altLang="zh-TW" sz="1600" b="1" dirty="0"/>
              <a:t>:</a:t>
            </a:r>
            <a:endParaRPr lang="en-US" sz="1600" b="1" dirty="0"/>
          </a:p>
          <a:p>
            <a:pPr marL="285750" indent="-285750">
              <a:buFont typeface="Arial" pitchFamily="34" charset="0"/>
              <a:buChar char="•"/>
            </a:pPr>
            <a:endParaRPr lang="en-US" sz="1400" dirty="0">
              <a:latin typeface="Candara" panose="020E0502030303020204" pitchFamily="34" charset="0"/>
            </a:endParaRPr>
          </a:p>
          <a:p>
            <a:r>
              <a:rPr lang="en-US" sz="1200" b="1" dirty="0">
                <a:solidFill>
                  <a:srgbClr val="0070C0"/>
                </a:solidFill>
                <a:latin typeface="+mj-lt"/>
              </a:rPr>
              <a:t>GDP Growth: </a:t>
            </a:r>
          </a:p>
          <a:p>
            <a:r>
              <a:rPr lang="en-US" sz="1200" dirty="0">
                <a:latin typeface="+mj-lt"/>
              </a:rPr>
              <a:t>Projected at 2.5% for 2025, with no significant economic expansion compared to previous years. The presidential election at year-end may contribute to political and economic instability.</a:t>
            </a:r>
          </a:p>
          <a:p>
            <a:endParaRPr lang="en-US" sz="1200" dirty="0">
              <a:latin typeface="+mj-lt"/>
            </a:endParaRPr>
          </a:p>
          <a:p>
            <a:r>
              <a:rPr lang="en-US" sz="1200" b="1" dirty="0">
                <a:solidFill>
                  <a:srgbClr val="0070C0"/>
                </a:solidFill>
                <a:latin typeface="+mj-lt"/>
              </a:rPr>
              <a:t>External Economic Uncertainty: </a:t>
            </a:r>
          </a:p>
          <a:p>
            <a:r>
              <a:rPr lang="en-US" sz="1200" dirty="0">
                <a:latin typeface="+mj-lt"/>
              </a:rPr>
              <a:t>The U.S. presidential election could impact global trade, with potential higher taxes on copper exports, Chile’s main revenue source. This may lead to inflation near 5% and Chilean peso devaluation due to a rising exchange rate.</a:t>
            </a:r>
          </a:p>
          <a:p>
            <a:endParaRPr lang="en-US" sz="1200" dirty="0">
              <a:solidFill>
                <a:srgbClr val="0070C0"/>
              </a:solidFill>
              <a:latin typeface="+mj-lt"/>
            </a:endParaRPr>
          </a:p>
          <a:p>
            <a:r>
              <a:rPr lang="en-US" sz="1200" b="1" dirty="0">
                <a:solidFill>
                  <a:srgbClr val="0070C0"/>
                </a:solidFill>
                <a:latin typeface="+mj-lt"/>
              </a:rPr>
              <a:t>Retail Sector Outlook: </a:t>
            </a:r>
          </a:p>
          <a:p>
            <a:r>
              <a:rPr lang="en-US" sz="1200" dirty="0">
                <a:latin typeface="+mj-lt"/>
              </a:rPr>
              <a:t>Expected to continue growing in 2025, though at a moderate pace. The sector is closely monitoring the Chilean presidential elections and potential policy actions against the informal market, which could influence future investment decisions.</a:t>
            </a:r>
          </a:p>
        </p:txBody>
      </p:sp>
      <p:graphicFrame>
        <p:nvGraphicFramePr>
          <p:cNvPr id="4" name="表格 3"/>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a:solidFill>
                            <a:schemeClr val="bg1"/>
                          </a:solidFill>
                        </a:rPr>
                        <a:t>Get worse</a:t>
                      </a: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rPr>
                        <a:t>Stay</a:t>
                      </a:r>
                      <a:r>
                        <a:rPr lang="en-US" sz="1400" baseline="0">
                          <a:solidFill>
                            <a:schemeClr val="bg1"/>
                          </a:solidFill>
                        </a:rPr>
                        <a:t> the same</a:t>
                      </a: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7996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a:latin typeface="DFKai-SB" pitchFamily="65" charset="-120"/>
                <a:ea typeface="DFKai-SB" pitchFamily="65" charset="-120"/>
              </a:rPr>
              <a:t>ECD/IMD Topic discussion </a:t>
            </a:r>
            <a:r>
              <a:rPr lang="en-US" altLang="zh-TW" sz="2400" b="1" kern="0">
                <a:solidFill>
                  <a:srgbClr val="FFFF00"/>
                </a:solidFill>
                <a:latin typeface="DFKai-SB" pitchFamily="65" charset="-120"/>
                <a:ea typeface="DFKai-SB" pitchFamily="65" charset="-120"/>
              </a:rPr>
              <a:t>(CL)</a:t>
            </a:r>
            <a:endParaRPr lang="en-US" sz="2400" b="1" kern="0">
              <a:solidFill>
                <a:srgbClr val="FFFF00"/>
              </a:solidFill>
              <a:latin typeface="DFKai-SB" pitchFamily="65" charset="-120"/>
              <a:ea typeface="DFKai-SB" pitchFamily="65" charset="-120"/>
            </a:endParaRPr>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a:p>
        </p:txBody>
      </p:sp>
      <p:graphicFrame>
        <p:nvGraphicFramePr>
          <p:cNvPr id="6" name="表格 1">
            <a:extLst>
              <a:ext uri="{FF2B5EF4-FFF2-40B4-BE49-F238E27FC236}">
                <a16:creationId xmlns:a16="http://schemas.microsoft.com/office/drawing/2014/main" id="{045C190B-ECA8-996B-DF7E-88B6F964CEDC}"/>
              </a:ext>
            </a:extLst>
          </p:cNvPr>
          <p:cNvGraphicFramePr>
            <a:graphicFrameLocks noGrp="1"/>
          </p:cNvGraphicFramePr>
          <p:nvPr>
            <p:extLst>
              <p:ext uri="{D42A27DB-BD31-4B8C-83A1-F6EECF244321}">
                <p14:modId xmlns:p14="http://schemas.microsoft.com/office/powerpoint/2010/main" val="3165771238"/>
              </p:ext>
            </p:extLst>
          </p:nvPr>
        </p:nvGraphicFramePr>
        <p:xfrm>
          <a:off x="181964" y="666004"/>
          <a:ext cx="8782525" cy="4354018"/>
        </p:xfrm>
        <a:graphic>
          <a:graphicData uri="http://schemas.openxmlformats.org/drawingml/2006/table">
            <a:tbl>
              <a:tblPr>
                <a:tableStyleId>{5C22544A-7EE6-4342-B048-85BDC9FD1C3A}</a:tableStyleId>
              </a:tblPr>
              <a:tblGrid>
                <a:gridCol w="819166">
                  <a:extLst>
                    <a:ext uri="{9D8B030D-6E8A-4147-A177-3AD203B41FA5}">
                      <a16:colId xmlns:a16="http://schemas.microsoft.com/office/drawing/2014/main" val="1096605092"/>
                    </a:ext>
                  </a:extLst>
                </a:gridCol>
                <a:gridCol w="1289178">
                  <a:extLst>
                    <a:ext uri="{9D8B030D-6E8A-4147-A177-3AD203B41FA5}">
                      <a16:colId xmlns:a16="http://schemas.microsoft.com/office/drawing/2014/main" val="1714653431"/>
                    </a:ext>
                  </a:extLst>
                </a:gridCol>
                <a:gridCol w="725163">
                  <a:extLst>
                    <a:ext uri="{9D8B030D-6E8A-4147-A177-3AD203B41FA5}">
                      <a16:colId xmlns:a16="http://schemas.microsoft.com/office/drawing/2014/main" val="2905017876"/>
                    </a:ext>
                  </a:extLst>
                </a:gridCol>
                <a:gridCol w="725163">
                  <a:extLst>
                    <a:ext uri="{9D8B030D-6E8A-4147-A177-3AD203B41FA5}">
                      <a16:colId xmlns:a16="http://schemas.microsoft.com/office/drawing/2014/main" val="4291711140"/>
                    </a:ext>
                  </a:extLst>
                </a:gridCol>
                <a:gridCol w="725163">
                  <a:extLst>
                    <a:ext uri="{9D8B030D-6E8A-4147-A177-3AD203B41FA5}">
                      <a16:colId xmlns:a16="http://schemas.microsoft.com/office/drawing/2014/main" val="1668644550"/>
                    </a:ext>
                  </a:extLst>
                </a:gridCol>
                <a:gridCol w="4498692">
                  <a:extLst>
                    <a:ext uri="{9D8B030D-6E8A-4147-A177-3AD203B41FA5}">
                      <a16:colId xmlns:a16="http://schemas.microsoft.com/office/drawing/2014/main" val="3561485105"/>
                    </a:ext>
                  </a:extLst>
                </a:gridCol>
              </a:tblGrid>
              <a:tr h="147370">
                <a:tc rowSpan="5">
                  <a:txBody>
                    <a:bodyPr/>
                    <a:lstStyle/>
                    <a:p>
                      <a:pPr algn="l" fontAlgn="ctr"/>
                      <a:r>
                        <a:rPr lang="zh-TW" altLang="en-US" sz="900" u="none" strike="noStrike" dirty="0">
                          <a:solidFill>
                            <a:schemeClr val="tx1"/>
                          </a:solidFill>
                          <a:effectLst/>
                          <a:latin typeface="Candara" panose="020E0502030303020204" pitchFamily="34" charset="0"/>
                          <a:ea typeface="DFKai-SB"/>
                        </a:rPr>
                        <a:t>　</a:t>
                      </a:r>
                    </a:p>
                    <a:p>
                      <a:pPr algn="ctr" fontAlgn="ctr"/>
                      <a:r>
                        <a:rPr lang="en-US" altLang="zh-TW" sz="1050" b="0" u="none" strike="noStrike" dirty="0">
                          <a:solidFill>
                            <a:schemeClr val="tx1"/>
                          </a:solidFill>
                          <a:effectLst/>
                          <a:latin typeface="Candara" panose="020E0502030303020204" pitchFamily="34" charset="0"/>
                          <a:ea typeface="DFKai-SB"/>
                        </a:rPr>
                        <a:t>ECD </a:t>
                      </a:r>
                      <a:r>
                        <a:rPr lang="en-US" sz="1050" b="0" u="none" strike="noStrike" dirty="0">
                          <a:solidFill>
                            <a:schemeClr val="tx1"/>
                          </a:solidFill>
                          <a:effectLst/>
                          <a:latin typeface="Candara" panose="020E0502030303020204" pitchFamily="34" charset="0"/>
                          <a:ea typeface="DFKai-SB"/>
                        </a:rPr>
                        <a:t>KPI</a:t>
                      </a:r>
                      <a:endParaRPr lang="en-US" sz="105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ea typeface="DFKai-SB"/>
                        </a:rPr>
                        <a:t>　</a:t>
                      </a:r>
                      <a:r>
                        <a:rPr lang="en-US" altLang="zh-TW" sz="900" u="none" strike="noStrike" dirty="0">
                          <a:solidFill>
                            <a:schemeClr val="tx1"/>
                          </a:solidFill>
                          <a:effectLst/>
                          <a:latin typeface="Candara" panose="020E0502030303020204" pitchFamily="34" charset="0"/>
                          <a:ea typeface="DFKai-SB"/>
                        </a:rPr>
                        <a:t>Item</a:t>
                      </a:r>
                      <a:endParaRPr lang="zh-TW" altLang="en-US" sz="90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ea typeface="DFKai-SB"/>
                        </a:rPr>
                        <a:t>2023</a:t>
                      </a:r>
                      <a:endParaRPr lang="en-US" altLang="zh-TW" sz="800" b="1"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ea typeface="DFKai-SB"/>
                        </a:rPr>
                        <a:t>2024</a:t>
                      </a:r>
                      <a:endParaRPr lang="en-US" altLang="zh-TW" sz="800" b="1"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a:solidFill>
                            <a:schemeClr val="tx1"/>
                          </a:solidFill>
                          <a:effectLst/>
                          <a:latin typeface="Candara" panose="020E0502030303020204" pitchFamily="34" charset="0"/>
                          <a:ea typeface="DFKai-SB"/>
                        </a:rPr>
                        <a:t>Diff</a:t>
                      </a:r>
                      <a:endParaRPr lang="en-US" sz="800" b="1" i="0" u="none" strike="noStrike">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ea typeface="DFKai-SB"/>
                        </a:rPr>
                        <a:t>Action Plan</a:t>
                      </a:r>
                      <a:r>
                        <a:rPr lang="zh-TW" altLang="en-US" sz="800" b="1" u="none" strike="noStrike" dirty="0">
                          <a:solidFill>
                            <a:schemeClr val="tx1"/>
                          </a:solidFill>
                          <a:effectLst/>
                          <a:latin typeface="Candara" panose="020E0502030303020204" pitchFamily="34" charset="0"/>
                          <a:ea typeface="DFKai-SB"/>
                        </a:rPr>
                        <a:t> </a:t>
                      </a:r>
                      <a:r>
                        <a:rPr lang="en-US" altLang="zh-TW" sz="800" b="1" u="none" strike="noStrike" dirty="0">
                          <a:solidFill>
                            <a:schemeClr val="tx1"/>
                          </a:solidFill>
                          <a:effectLst/>
                          <a:latin typeface="Candara" panose="020E0502030303020204" pitchFamily="34" charset="0"/>
                          <a:ea typeface="DFKai-SB"/>
                        </a:rPr>
                        <a:t>in 2025</a:t>
                      </a:r>
                      <a:endParaRPr lang="en-US" sz="800" b="1"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552325">
                <a:tc vMerge="1">
                  <a:txBody>
                    <a:bodyPr/>
                    <a:lstStyle/>
                    <a:p>
                      <a:pPr algn="ctr" fontAlgn="ctr"/>
                      <a:r>
                        <a:rPr lang="en-US" altLang="zh-TW" sz="1050" b="0" u="none" strike="noStrike">
                          <a:effectLst/>
                        </a:rPr>
                        <a:t>ECD</a:t>
                      </a:r>
                      <a:endParaRPr lang="en-US" sz="1050" b="0" u="none" strike="noStrike">
                        <a:effectLst/>
                      </a:endParaRPr>
                    </a:p>
                    <a:p>
                      <a:pPr algn="ctr" fontAlgn="ctr"/>
                      <a:r>
                        <a:rPr lang="en-US" sz="1050" b="0" u="none" strike="noStrike">
                          <a:effectLst/>
                        </a:rPr>
                        <a:t>KPI</a:t>
                      </a:r>
                      <a:endParaRPr lang="en-US" sz="1050" b="0" i="0" u="none" strike="noStrike">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mj-lt"/>
                          <a:ea typeface="DFKai-SB"/>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700" b="0" i="0" u="none" strike="noStrike" dirty="0">
                          <a:solidFill>
                            <a:schemeClr val="tx1"/>
                          </a:solidFill>
                          <a:effectLst/>
                          <a:latin typeface="+mj-lt"/>
                          <a:ea typeface="DFKai-SB"/>
                        </a:rPr>
                        <a:t>$</a:t>
                      </a:r>
                      <a:r>
                        <a:rPr lang="es-CL" altLang="zh-TW" sz="700" b="0" i="0" u="none" strike="noStrike" dirty="0">
                          <a:solidFill>
                            <a:schemeClr val="tx1"/>
                          </a:solidFill>
                          <a:effectLst/>
                          <a:latin typeface="+mj-lt"/>
                          <a:ea typeface="DFKai-SB"/>
                        </a:rPr>
                        <a:t> 533.00</a:t>
                      </a:r>
                      <a:endParaRPr lang="zh-TW" altLang="en-US" sz="700" b="0" i="0" u="none" strike="noStrike" dirty="0">
                        <a:solidFill>
                          <a:schemeClr val="tx1"/>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700" b="0" i="0" u="none" strike="noStrike" dirty="0">
                          <a:solidFill>
                            <a:schemeClr val="tx1"/>
                          </a:solidFill>
                          <a:effectLst/>
                          <a:latin typeface="+mj-lt"/>
                          <a:ea typeface="DFKai-SB"/>
                        </a:rPr>
                        <a:t>$</a:t>
                      </a:r>
                      <a:r>
                        <a:rPr lang="es-CL" altLang="zh-TW" sz="700" b="0" i="0" u="none" strike="noStrike" dirty="0">
                          <a:solidFill>
                            <a:schemeClr val="tx1"/>
                          </a:solidFill>
                          <a:effectLst/>
                          <a:latin typeface="+mj-lt"/>
                          <a:ea typeface="DFKai-SB"/>
                        </a:rPr>
                        <a:t> 102,578.00</a:t>
                      </a:r>
                      <a:endParaRPr lang="zh-TW" altLang="en-US" sz="700" b="0" i="0" u="none" strike="noStrike" dirty="0">
                        <a:solidFill>
                          <a:schemeClr val="tx1"/>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CL" altLang="zh-TW" sz="700" b="0" i="0" u="none" strike="noStrike" dirty="0">
                          <a:solidFill>
                            <a:srgbClr val="FF0000"/>
                          </a:solidFill>
                          <a:effectLst/>
                          <a:highlight>
                            <a:srgbClr val="FFFF00"/>
                          </a:highlight>
                          <a:latin typeface="+mj-lt"/>
                          <a:ea typeface="DFKai-SB"/>
                        </a:rPr>
                        <a:t>-19295%</a:t>
                      </a:r>
                      <a:endParaRPr lang="zh-TW" altLang="en-US" sz="700" b="0" i="0" u="none" strike="noStrike" dirty="0">
                        <a:solidFill>
                          <a:srgbClr val="FF0000"/>
                        </a:solidFill>
                        <a:effectLst/>
                        <a:highlight>
                          <a:srgbClr val="FFFF00"/>
                        </a:highligh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l" fontAlgn="ctr">
                        <a:buNone/>
                      </a:pPr>
                      <a:r>
                        <a:rPr lang="en-US" altLang="zh-TW" sz="700" b="1" i="0" u="none" strike="noStrike" dirty="0">
                          <a:solidFill>
                            <a:srgbClr val="0070C0"/>
                          </a:solidFill>
                          <a:effectLst/>
                          <a:latin typeface="+mj-lt"/>
                          <a:ea typeface="DFKai-SB"/>
                        </a:rPr>
                        <a:t>Ever Lunar 0656-067W Discharge: </a:t>
                      </a:r>
                    </a:p>
                    <a:p>
                      <a:pPr marL="0" indent="0" algn="l" fontAlgn="ctr">
                        <a:buNone/>
                      </a:pPr>
                      <a:r>
                        <a:rPr lang="en-US" altLang="zh-TW" sz="700" b="0" i="0" u="none" strike="noStrike" dirty="0">
                          <a:solidFill>
                            <a:schemeClr val="tx1"/>
                          </a:solidFill>
                          <a:effectLst/>
                          <a:latin typeface="+mj-lt"/>
                          <a:ea typeface="DFKai-SB"/>
                        </a:rPr>
                        <a:t>Due to congestion at MX ports, exceptional empty units were discharged. Storage exceeded 15 days, accumulating charges over USD 200,000, later reduced by 50% through terminal negotiations.</a:t>
                      </a:r>
                    </a:p>
                    <a:p>
                      <a:pPr marL="0" indent="0" algn="l" fontAlgn="ctr">
                        <a:buNone/>
                      </a:pPr>
                      <a:r>
                        <a:rPr lang="en-US" altLang="zh-TW" sz="700" b="1" i="0" u="none" strike="noStrike" dirty="0">
                          <a:solidFill>
                            <a:srgbClr val="0070C0"/>
                          </a:solidFill>
                          <a:effectLst/>
                          <a:latin typeface="+mj-lt"/>
                          <a:ea typeface="DFKai-SB"/>
                        </a:rPr>
                        <a:t>TPS Agreement 2025: </a:t>
                      </a:r>
                    </a:p>
                    <a:p>
                      <a:pPr marL="0" indent="0" algn="l" fontAlgn="ctr">
                        <a:buNone/>
                      </a:pPr>
                      <a:r>
                        <a:rPr lang="en-US" altLang="zh-TW" sz="700" b="0" i="0" u="none" strike="noStrike" dirty="0">
                          <a:solidFill>
                            <a:schemeClr val="tx1"/>
                          </a:solidFill>
                          <a:effectLst/>
                          <a:latin typeface="+mj-lt"/>
                          <a:ea typeface="DFKai-SB"/>
                        </a:rPr>
                        <a:t>To minimize extra costs, the agreement includes 7 free days for empty rollover containers.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661351">
                <a:tc vMerge="1">
                  <a:txBody>
                    <a:bodyPr/>
                    <a:lstStyle/>
                    <a:p>
                      <a:endParaRPr lang="en-US"/>
                    </a:p>
                  </a:txBody>
                  <a:tcPr/>
                </a:tc>
                <a:tc>
                  <a:txBody>
                    <a:bodyPr/>
                    <a:lstStyle/>
                    <a:p>
                      <a:pPr algn="ctr" fontAlgn="ctr"/>
                      <a:r>
                        <a:rPr lang="en-US" sz="700" b="0" i="0" u="none" strike="noStrike" dirty="0">
                          <a:solidFill>
                            <a:schemeClr val="tx1"/>
                          </a:solidFill>
                          <a:effectLst/>
                          <a:latin typeface="+mj-lt"/>
                          <a:ea typeface="DFKai-SB"/>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700" b="0" i="0" u="none" strike="noStrike" dirty="0">
                          <a:solidFill>
                            <a:schemeClr val="tx1"/>
                          </a:solidFill>
                          <a:effectLst/>
                          <a:latin typeface="+mj-lt"/>
                          <a:ea typeface="DFKai-SB"/>
                        </a:rPr>
                        <a:t>$</a:t>
                      </a:r>
                      <a:r>
                        <a:rPr lang="es-CL" altLang="zh-TW" sz="700" b="0" i="0" u="none" strike="noStrike" dirty="0">
                          <a:solidFill>
                            <a:schemeClr val="tx1"/>
                          </a:solidFill>
                          <a:effectLst/>
                          <a:latin typeface="+mj-lt"/>
                          <a:ea typeface="DFKai-SB"/>
                        </a:rPr>
                        <a:t> 263,867.00</a:t>
                      </a:r>
                      <a:endParaRPr lang="zh-TW" altLang="en-US" sz="700" b="0" i="0" u="none" strike="noStrike" dirty="0">
                        <a:solidFill>
                          <a:schemeClr val="tx1"/>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700" b="0" i="0" u="none" strike="noStrike" dirty="0">
                          <a:solidFill>
                            <a:schemeClr val="tx1"/>
                          </a:solidFill>
                          <a:effectLst/>
                          <a:latin typeface="+mj-lt"/>
                          <a:ea typeface="DFKai-SB"/>
                        </a:rPr>
                        <a:t>$</a:t>
                      </a:r>
                      <a:r>
                        <a:rPr lang="es-CL" altLang="zh-TW" sz="700" b="0" i="0" u="none" strike="noStrike" dirty="0">
                          <a:solidFill>
                            <a:schemeClr val="tx1"/>
                          </a:solidFill>
                          <a:effectLst/>
                          <a:latin typeface="+mj-lt"/>
                          <a:ea typeface="DFKai-SB"/>
                        </a:rPr>
                        <a:t> 305,246.00</a:t>
                      </a:r>
                      <a:endParaRPr lang="zh-TW" altLang="en-US" sz="700" b="0" i="0" u="none" strike="noStrike" dirty="0">
                        <a:solidFill>
                          <a:schemeClr val="tx1"/>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FF0000"/>
                          </a:solidFill>
                          <a:effectLst/>
                          <a:highlight>
                            <a:srgbClr val="FFFF00"/>
                          </a:highlight>
                          <a:latin typeface="+mj-lt"/>
                          <a:ea typeface="DFKai-SB"/>
                        </a:rPr>
                        <a:t>-15,68%</a:t>
                      </a:r>
                      <a:endParaRPr lang="zh-TW" altLang="en-US" sz="700" b="0" i="0" u="none" strike="noStrike" dirty="0">
                        <a:solidFill>
                          <a:srgbClr val="FF0000"/>
                        </a:solidFill>
                        <a:effectLst/>
                        <a:highlight>
                          <a:srgbClr val="FFFF00"/>
                        </a:highligh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l" fontAlgn="ctr">
                        <a:buNone/>
                      </a:pPr>
                      <a:r>
                        <a:rPr lang="en-US" altLang="zh-TW" sz="700" b="1" i="0" u="none" strike="noStrike" dirty="0">
                          <a:solidFill>
                            <a:srgbClr val="0070C0"/>
                          </a:solidFill>
                          <a:effectLst/>
                          <a:latin typeface="+mj-lt"/>
                          <a:ea typeface="DFKai-SB"/>
                        </a:rPr>
                        <a:t>Agunsa &amp; DPW </a:t>
                      </a:r>
                      <a:r>
                        <a:rPr lang="en-US" altLang="zh-TW" sz="700" b="1" i="0" u="none" strike="noStrike" dirty="0" err="1">
                          <a:solidFill>
                            <a:srgbClr val="0070C0"/>
                          </a:solidFill>
                          <a:effectLst/>
                          <a:latin typeface="+mj-lt"/>
                          <a:ea typeface="DFKai-SB"/>
                        </a:rPr>
                        <a:t>LQN</a:t>
                      </a:r>
                      <a:r>
                        <a:rPr lang="en-US" altLang="zh-TW" sz="700" b="1" i="0" u="none" strike="noStrike" dirty="0">
                          <a:solidFill>
                            <a:srgbClr val="0070C0"/>
                          </a:solidFill>
                          <a:effectLst/>
                          <a:latin typeface="+mj-lt"/>
                          <a:ea typeface="DFKai-SB"/>
                        </a:rPr>
                        <a:t> LOLO Collection: </a:t>
                      </a:r>
                    </a:p>
                    <a:p>
                      <a:pPr marL="0" indent="0" algn="l" fontAlgn="ctr">
                        <a:buNone/>
                      </a:pPr>
                      <a:r>
                        <a:rPr lang="en-US" altLang="zh-TW" sz="700" b="0" i="0" u="none" strike="noStrike" dirty="0">
                          <a:solidFill>
                            <a:schemeClr val="tx1"/>
                          </a:solidFill>
                          <a:effectLst/>
                          <a:latin typeface="+mj-lt"/>
                          <a:ea typeface="DFKai-SB"/>
                        </a:rPr>
                        <a:t>In 2024, repo instructions at Agunsa depots increased by 2,000 boxes, while DPW depot rates were adjusted by 1.86% (</a:t>
                      </a:r>
                      <a:r>
                        <a:rPr lang="en-US" altLang="zh-TW" sz="700" b="0" i="0" u="none" strike="noStrike" dirty="0" err="1">
                          <a:solidFill>
                            <a:schemeClr val="tx1"/>
                          </a:solidFill>
                          <a:effectLst/>
                          <a:latin typeface="+mj-lt"/>
                          <a:ea typeface="DFKai-SB"/>
                        </a:rPr>
                        <a:t>USPPI</a:t>
                      </a:r>
                      <a:r>
                        <a:rPr lang="en-US" altLang="zh-TW" sz="700" b="0" i="0" u="none" strike="noStrike" dirty="0">
                          <a:solidFill>
                            <a:schemeClr val="tx1"/>
                          </a:solidFill>
                          <a:effectLst/>
                          <a:latin typeface="+mj-lt"/>
                          <a:ea typeface="DFKai-SB"/>
                        </a:rPr>
                        <a:t>), per contract terms.</a:t>
                      </a:r>
                    </a:p>
                    <a:p>
                      <a:pPr marL="0" indent="0" algn="l" fontAlgn="ctr">
                        <a:buNone/>
                      </a:pPr>
                      <a:r>
                        <a:rPr lang="en-US" altLang="zh-TW" sz="700" b="1" i="0" u="none" strike="noStrike" dirty="0">
                          <a:solidFill>
                            <a:srgbClr val="0070C0"/>
                          </a:solidFill>
                          <a:effectLst/>
                          <a:latin typeface="+mj-lt"/>
                          <a:ea typeface="DFKai-SB"/>
                        </a:rPr>
                        <a:t>2025 Outlook: </a:t>
                      </a:r>
                    </a:p>
                    <a:p>
                      <a:pPr marL="0" indent="0" algn="l" fontAlgn="ctr">
                        <a:buNone/>
                      </a:pPr>
                      <a:r>
                        <a:rPr lang="en-US" altLang="zh-TW" sz="700" b="0" i="0" u="none" strike="noStrike" dirty="0">
                          <a:solidFill>
                            <a:schemeClr val="tx1"/>
                          </a:solidFill>
                          <a:effectLst/>
                          <a:latin typeface="+mj-lt"/>
                          <a:ea typeface="DFKai-SB"/>
                        </a:rPr>
                        <a:t>Empty LL charges are expected to decrease with the new </a:t>
                      </a:r>
                      <a:r>
                        <a:rPr lang="en-US" altLang="zh-TW" sz="700" b="0" i="0" u="none" strike="noStrike" dirty="0" err="1">
                          <a:solidFill>
                            <a:schemeClr val="tx1"/>
                          </a:solidFill>
                          <a:effectLst/>
                          <a:latin typeface="+mj-lt"/>
                          <a:ea typeface="DFKai-SB"/>
                        </a:rPr>
                        <a:t>CLVAL</a:t>
                      </a:r>
                      <a:r>
                        <a:rPr lang="en-US" altLang="zh-TW" sz="700" b="0" i="0" u="none" strike="noStrike" dirty="0">
                          <a:solidFill>
                            <a:schemeClr val="tx1"/>
                          </a:solidFill>
                          <a:effectLst/>
                          <a:latin typeface="+mj-lt"/>
                          <a:ea typeface="DFKai-SB"/>
                        </a:rPr>
                        <a:t> depot. </a:t>
                      </a:r>
                      <a:r>
                        <a:rPr lang="en-US" altLang="zh-TW" sz="700" b="0" i="0" u="none" strike="noStrike" dirty="0" err="1">
                          <a:solidFill>
                            <a:schemeClr val="tx1"/>
                          </a:solidFill>
                          <a:effectLst/>
                          <a:latin typeface="+mj-lt"/>
                          <a:ea typeface="DFKai-SB"/>
                        </a:rPr>
                        <a:t>Medlog’s</a:t>
                      </a:r>
                      <a:r>
                        <a:rPr lang="en-US" altLang="zh-TW" sz="700" b="0" i="0" u="none" strike="noStrike" dirty="0">
                          <a:solidFill>
                            <a:schemeClr val="tx1"/>
                          </a:solidFill>
                          <a:effectLst/>
                          <a:latin typeface="+mj-lt"/>
                          <a:ea typeface="DFKai-SB"/>
                        </a:rPr>
                        <a:t> contract does not include LL charges, further optimizing costs.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734523">
                <a:tc vMerge="1">
                  <a:txBody>
                    <a:bodyPr/>
                    <a:lstStyle/>
                    <a:p>
                      <a:endParaRPr lang="zh-TW" altLang="en-US"/>
                    </a:p>
                  </a:txBody>
                  <a:tcPr/>
                </a:tc>
                <a:tc>
                  <a:txBody>
                    <a:bodyPr/>
                    <a:lstStyle/>
                    <a:p>
                      <a:pPr algn="ctr" fontAlgn="ctr"/>
                      <a:r>
                        <a:rPr lang="en-US" sz="700" b="0" i="0" u="none" strike="noStrike" dirty="0">
                          <a:solidFill>
                            <a:schemeClr val="tx1"/>
                          </a:solidFill>
                          <a:effectLst/>
                          <a:latin typeface="+mj-lt"/>
                          <a:ea typeface="DFKai-SB"/>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700" u="none" strike="noStrike" dirty="0">
                          <a:solidFill>
                            <a:schemeClr val="tx1"/>
                          </a:solidFill>
                          <a:effectLst/>
                          <a:latin typeface="+mj-lt"/>
                          <a:ea typeface="DFKai-SB"/>
                        </a:rPr>
                        <a:t>$</a:t>
                      </a:r>
                      <a:r>
                        <a:rPr lang="es-ES" altLang="zh-TW" sz="700" u="none" strike="noStrike" dirty="0">
                          <a:solidFill>
                            <a:schemeClr val="tx1"/>
                          </a:solidFill>
                          <a:effectLst/>
                          <a:latin typeface="+mj-lt"/>
                          <a:ea typeface="DFKai-SB"/>
                        </a:rPr>
                        <a:t> 532,080.00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700" b="0" i="0" u="none" strike="noStrike" dirty="0">
                          <a:solidFill>
                            <a:schemeClr val="tx1"/>
                          </a:solidFill>
                          <a:effectLst/>
                          <a:latin typeface="+mj-lt"/>
                          <a:ea typeface="DFKai-SB"/>
                        </a:rPr>
                        <a:t>$</a:t>
                      </a:r>
                      <a:r>
                        <a:rPr lang="es-CL" altLang="zh-TW" sz="700" b="0" i="0" u="none" strike="noStrike" dirty="0">
                          <a:solidFill>
                            <a:schemeClr val="tx1"/>
                          </a:solidFill>
                          <a:effectLst/>
                          <a:latin typeface="+mj-lt"/>
                          <a:ea typeface="DFKai-SB"/>
                        </a:rPr>
                        <a:t> 1,020,985.00</a:t>
                      </a:r>
                      <a:endParaRPr lang="zh-TW" altLang="en-US" sz="700" b="0" i="0" u="none" strike="noStrike" dirty="0">
                        <a:solidFill>
                          <a:schemeClr val="tx1"/>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FF0000"/>
                          </a:solidFill>
                          <a:effectLst/>
                          <a:highlight>
                            <a:srgbClr val="FFFF00"/>
                          </a:highlight>
                          <a:latin typeface="+mj-lt"/>
                          <a:ea typeface="DFKai-SB"/>
                        </a:rPr>
                        <a:t>-91,89%</a:t>
                      </a:r>
                      <a:endParaRPr lang="zh-TW" altLang="en-US" sz="700" b="0" i="0" u="none" strike="noStrike" dirty="0">
                        <a:solidFill>
                          <a:srgbClr val="FF0000"/>
                        </a:solidFill>
                        <a:effectLst/>
                        <a:highlight>
                          <a:srgbClr val="FFFF00"/>
                        </a:highligh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l" fontAlgn="ctr">
                        <a:buNone/>
                      </a:pPr>
                      <a:r>
                        <a:rPr lang="en-US" altLang="zh-TW" sz="700" b="1" i="0" u="none" strike="noStrike" dirty="0">
                          <a:solidFill>
                            <a:srgbClr val="0070C0"/>
                          </a:solidFill>
                          <a:effectLst/>
                          <a:latin typeface="+mj-lt"/>
                          <a:ea typeface="DFKai-SB"/>
                        </a:rPr>
                        <a:t>Repo Out Volume Growth: </a:t>
                      </a:r>
                    </a:p>
                    <a:p>
                      <a:pPr marL="0" indent="0" algn="l" fontAlgn="ctr">
                        <a:buNone/>
                      </a:pPr>
                      <a:r>
                        <a:rPr lang="en-US" altLang="zh-TW" sz="700" b="0" i="0" u="none" strike="noStrike" dirty="0">
                          <a:solidFill>
                            <a:schemeClr val="tx1"/>
                          </a:solidFill>
                          <a:effectLst/>
                          <a:latin typeface="+mj-lt"/>
                          <a:ea typeface="DFKai-SB"/>
                        </a:rPr>
                        <a:t>Increased 63.6% from CL, with </a:t>
                      </a:r>
                      <a:r>
                        <a:rPr lang="en-US" altLang="zh-TW" sz="700" b="0" i="0" u="none" strike="noStrike" dirty="0" err="1">
                          <a:solidFill>
                            <a:schemeClr val="tx1"/>
                          </a:solidFill>
                          <a:effectLst/>
                          <a:latin typeface="+mj-lt"/>
                          <a:ea typeface="DFKai-SB"/>
                        </a:rPr>
                        <a:t>CLSCL</a:t>
                      </a:r>
                      <a:r>
                        <a:rPr lang="en-US" altLang="zh-TW" sz="700" b="0" i="0" u="none" strike="noStrike" dirty="0">
                          <a:solidFill>
                            <a:schemeClr val="tx1"/>
                          </a:solidFill>
                          <a:effectLst/>
                          <a:latin typeface="+mj-lt"/>
                          <a:ea typeface="DFKai-SB"/>
                        </a:rPr>
                        <a:t> depot’s empty return volume up by 57%, impacting release bookings and repo out demand.</a:t>
                      </a:r>
                    </a:p>
                    <a:p>
                      <a:pPr marL="0" indent="0" algn="l" fontAlgn="ctr">
                        <a:buNone/>
                      </a:pPr>
                      <a:r>
                        <a:rPr lang="en-US" altLang="zh-TW" sz="700" b="1" i="0" u="none" strike="noStrike" dirty="0">
                          <a:solidFill>
                            <a:srgbClr val="0070C0"/>
                          </a:solidFill>
                          <a:effectLst/>
                          <a:latin typeface="+mj-lt"/>
                          <a:ea typeface="DFKai-SB"/>
                        </a:rPr>
                        <a:t>WSA Service Shift to TPS (2025): </a:t>
                      </a:r>
                    </a:p>
                    <a:p>
                      <a:pPr marL="0" indent="0" algn="l" fontAlgn="ctr">
                        <a:buNone/>
                      </a:pPr>
                      <a:r>
                        <a:rPr lang="en-US" altLang="zh-TW" sz="700" b="0" i="0" u="none" strike="noStrike" dirty="0">
                          <a:solidFill>
                            <a:schemeClr val="tx1"/>
                          </a:solidFill>
                          <a:effectLst/>
                          <a:latin typeface="+mj-lt"/>
                          <a:ea typeface="DFKai-SB"/>
                        </a:rPr>
                        <a:t>As depots are farther from the terminal, shunting costs will be higher than at </a:t>
                      </a:r>
                      <a:r>
                        <a:rPr lang="en-US" altLang="zh-TW" sz="700" b="0" i="0" u="none" strike="noStrike" dirty="0" err="1">
                          <a:solidFill>
                            <a:schemeClr val="tx1"/>
                          </a:solidFill>
                          <a:effectLst/>
                          <a:latin typeface="+mj-lt"/>
                          <a:ea typeface="DFKai-SB"/>
                        </a:rPr>
                        <a:t>CLSAI</a:t>
                      </a:r>
                      <a:r>
                        <a:rPr lang="en-US" altLang="zh-TW" sz="700" b="0" i="0" u="none" strike="noStrike" dirty="0">
                          <a:solidFill>
                            <a:schemeClr val="tx1"/>
                          </a:solidFill>
                          <a:effectLst/>
                          <a:latin typeface="+mj-lt"/>
                          <a:ea typeface="DFKai-SB"/>
                        </a:rPr>
                        <a:t>. However, a new agreement with </a:t>
                      </a:r>
                      <a:r>
                        <a:rPr lang="en-US" altLang="zh-TW" sz="700" b="0" i="0" u="none" strike="noStrike" dirty="0" err="1">
                          <a:solidFill>
                            <a:schemeClr val="tx1"/>
                          </a:solidFill>
                          <a:effectLst/>
                          <a:latin typeface="+mj-lt"/>
                          <a:ea typeface="DFKai-SB"/>
                        </a:rPr>
                        <a:t>Medlog</a:t>
                      </a:r>
                      <a:r>
                        <a:rPr lang="en-US" altLang="zh-TW" sz="700" b="0" i="0" u="none" strike="noStrike" dirty="0">
                          <a:solidFill>
                            <a:schemeClr val="tx1"/>
                          </a:solidFill>
                          <a:effectLst/>
                          <a:latin typeface="+mj-lt"/>
                          <a:ea typeface="DFKai-SB"/>
                        </a:rPr>
                        <a:t>—the closest depot to TPS with lower trucking costs—helps mitigate expenses.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1046743">
                <a:tc vMerge="1">
                  <a:txBody>
                    <a:bodyPr/>
                    <a:lstStyle/>
                    <a:p>
                      <a:endParaRPr lang="zh-TW" altLang="en-US"/>
                    </a:p>
                  </a:txBody>
                  <a:tcPr/>
                </a:tc>
                <a:tc>
                  <a:txBody>
                    <a:bodyPr/>
                    <a:lstStyle/>
                    <a:p>
                      <a:pPr algn="ctr" fontAlgn="ctr"/>
                      <a:r>
                        <a:rPr lang="en-US" sz="700" b="0" i="0" u="none" strike="noStrike" dirty="0">
                          <a:solidFill>
                            <a:schemeClr val="tx1"/>
                          </a:solidFill>
                          <a:effectLst/>
                          <a:latin typeface="+mj-lt"/>
                          <a:ea typeface="DFKai-SB"/>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700" u="none" strike="noStrike" dirty="0">
                          <a:solidFill>
                            <a:schemeClr val="tx1"/>
                          </a:solidFill>
                          <a:effectLst/>
                          <a:latin typeface="+mj-lt"/>
                          <a:ea typeface="DFKai-SB"/>
                        </a:rPr>
                        <a:t>$</a:t>
                      </a:r>
                      <a:r>
                        <a:rPr lang="es-ES" altLang="zh-TW" sz="700" u="none" strike="noStrike" dirty="0">
                          <a:solidFill>
                            <a:schemeClr val="tx1"/>
                          </a:solidFill>
                          <a:effectLst/>
                          <a:latin typeface="+mj-lt"/>
                          <a:ea typeface="DFKai-SB"/>
                        </a:rPr>
                        <a:t> 59,995.00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700" b="0" i="0" u="none" strike="noStrike" dirty="0">
                          <a:solidFill>
                            <a:schemeClr val="tx1"/>
                          </a:solidFill>
                          <a:effectLst/>
                          <a:latin typeface="+mj-lt"/>
                          <a:ea typeface="DFKai-SB"/>
                        </a:rPr>
                        <a:t>$</a:t>
                      </a:r>
                      <a:r>
                        <a:rPr lang="es-CL" altLang="zh-TW" sz="700" b="0" i="0" u="none" strike="noStrike" dirty="0">
                          <a:solidFill>
                            <a:schemeClr val="tx1"/>
                          </a:solidFill>
                          <a:effectLst/>
                          <a:latin typeface="+mj-lt"/>
                          <a:ea typeface="DFKai-SB"/>
                        </a:rPr>
                        <a:t> 75,127.00</a:t>
                      </a:r>
                      <a:endParaRPr lang="zh-TW" altLang="en-US" sz="700" b="0" i="0" u="none" strike="noStrike" dirty="0">
                        <a:solidFill>
                          <a:schemeClr val="tx1"/>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FF0000"/>
                          </a:solidFill>
                          <a:effectLst/>
                          <a:highlight>
                            <a:srgbClr val="FFFF00"/>
                          </a:highlight>
                          <a:latin typeface="+mj-lt"/>
                          <a:ea typeface="DFKai-SB"/>
                        </a:rPr>
                        <a:t>-25,22%</a:t>
                      </a:r>
                      <a:endParaRPr lang="zh-TW" altLang="en-US" sz="700" b="0" i="0" u="none" strike="noStrike" dirty="0">
                        <a:solidFill>
                          <a:srgbClr val="FF0000"/>
                        </a:solidFill>
                        <a:effectLst/>
                        <a:highlight>
                          <a:srgbClr val="FFFF00"/>
                        </a:highligh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l" fontAlgn="ctr">
                        <a:buNone/>
                      </a:pPr>
                      <a:r>
                        <a:rPr lang="en-US" altLang="zh-TW" sz="700" b="1" i="0" u="none" strike="noStrike" dirty="0" err="1">
                          <a:solidFill>
                            <a:srgbClr val="0070C0"/>
                          </a:solidFill>
                          <a:effectLst/>
                          <a:latin typeface="+mj-lt"/>
                          <a:ea typeface="DFKai-SB"/>
                        </a:rPr>
                        <a:t>STI</a:t>
                      </a:r>
                      <a:r>
                        <a:rPr lang="en-US" altLang="zh-TW" sz="700" b="1" i="0" u="none" strike="noStrike" dirty="0">
                          <a:solidFill>
                            <a:srgbClr val="0070C0"/>
                          </a:solidFill>
                          <a:effectLst/>
                          <a:latin typeface="+mj-lt"/>
                          <a:ea typeface="DFKai-SB"/>
                        </a:rPr>
                        <a:t> Terminal Safety Policy Impact: </a:t>
                      </a:r>
                    </a:p>
                    <a:p>
                      <a:pPr marL="0" indent="0" algn="l" fontAlgn="ctr">
                        <a:buNone/>
                      </a:pPr>
                      <a:r>
                        <a:rPr lang="en-US" altLang="zh-TW" sz="700" b="0" i="0" u="none" strike="noStrike" dirty="0">
                          <a:solidFill>
                            <a:schemeClr val="tx1"/>
                          </a:solidFill>
                          <a:effectLst/>
                          <a:latin typeface="+mj-lt"/>
                          <a:ea typeface="DFKai-SB"/>
                        </a:rPr>
                        <a:t>Mandatory repairs for corner damage on empty containers before repo out increased </a:t>
                      </a:r>
                      <a:r>
                        <a:rPr lang="en-US" altLang="zh-TW" sz="700" b="0" i="0" u="none" strike="noStrike" dirty="0" err="1">
                          <a:solidFill>
                            <a:schemeClr val="tx1"/>
                          </a:solidFill>
                          <a:effectLst/>
                          <a:latin typeface="+mj-lt"/>
                          <a:ea typeface="DFKai-SB"/>
                        </a:rPr>
                        <a:t>M&amp;R</a:t>
                      </a:r>
                      <a:r>
                        <a:rPr lang="en-US" altLang="zh-TW" sz="700" b="0" i="0" u="none" strike="noStrike" dirty="0">
                          <a:solidFill>
                            <a:schemeClr val="tx1"/>
                          </a:solidFill>
                          <a:effectLst/>
                          <a:latin typeface="+mj-lt"/>
                          <a:ea typeface="DFKai-SB"/>
                        </a:rPr>
                        <a:t> costs by 20-25% monthly.</a:t>
                      </a:r>
                    </a:p>
                    <a:p>
                      <a:pPr marL="0" indent="0" algn="l" fontAlgn="ctr">
                        <a:buNone/>
                      </a:pPr>
                      <a:r>
                        <a:rPr lang="en-US" altLang="zh-TW" sz="700" b="1" i="0" u="none" strike="noStrike" dirty="0">
                          <a:solidFill>
                            <a:srgbClr val="0070C0"/>
                          </a:solidFill>
                          <a:effectLst/>
                          <a:latin typeface="+mj-lt"/>
                          <a:ea typeface="DFKai-SB"/>
                        </a:rPr>
                        <a:t>2025 TPS Update: </a:t>
                      </a:r>
                    </a:p>
                    <a:p>
                      <a:pPr marL="0" indent="0" algn="l" fontAlgn="ctr">
                        <a:buNone/>
                      </a:pPr>
                      <a:r>
                        <a:rPr lang="en-US" altLang="zh-TW" sz="700" b="0" i="0" u="none" strike="noStrike" dirty="0">
                          <a:solidFill>
                            <a:schemeClr val="tx1"/>
                          </a:solidFill>
                          <a:effectLst/>
                          <a:latin typeface="+mj-lt"/>
                          <a:ea typeface="DFKai-SB"/>
                        </a:rPr>
                        <a:t>TPS will accept some damaged empties for repo out, reducing repair costs.</a:t>
                      </a:r>
                    </a:p>
                    <a:p>
                      <a:pPr marL="0" indent="0" algn="l" fontAlgn="ctr">
                        <a:buNone/>
                      </a:pPr>
                      <a:r>
                        <a:rPr lang="en-US" altLang="zh-TW" sz="700" b="1" i="0" u="none" strike="noStrike" dirty="0">
                          <a:solidFill>
                            <a:srgbClr val="0070C0"/>
                          </a:solidFill>
                          <a:effectLst/>
                          <a:latin typeface="+mj-lt"/>
                          <a:ea typeface="DFKai-SB"/>
                        </a:rPr>
                        <a:t>Debris Restrictions for China (CN): </a:t>
                      </a:r>
                    </a:p>
                    <a:p>
                      <a:pPr marL="0" indent="0" algn="l" fontAlgn="ctr">
                        <a:buNone/>
                      </a:pPr>
                      <a:r>
                        <a:rPr lang="en-US" altLang="zh-TW" sz="700" b="0" i="0" u="none" strike="noStrike" dirty="0">
                          <a:solidFill>
                            <a:schemeClr val="tx1"/>
                          </a:solidFill>
                          <a:effectLst/>
                          <a:latin typeface="+mj-lt"/>
                          <a:ea typeface="DFKai-SB"/>
                        </a:rPr>
                        <a:t>Customs policy remains strict on debris-free empty containers, requiring compliance to avoid penalties in 2025.</a:t>
                      </a:r>
                    </a:p>
                    <a:p>
                      <a:pPr marL="0" indent="0" algn="l" fontAlgn="ctr">
                        <a:buNone/>
                      </a:pPr>
                      <a:r>
                        <a:rPr lang="en-US" altLang="zh-TW" sz="700" b="1" i="0" u="none" strike="noStrike" dirty="0">
                          <a:solidFill>
                            <a:srgbClr val="0070C0"/>
                          </a:solidFill>
                          <a:effectLst/>
                          <a:latin typeface="+mj-lt"/>
                          <a:ea typeface="DFKai-SB"/>
                        </a:rPr>
                        <a:t>EOR Cost Verification: </a:t>
                      </a:r>
                    </a:p>
                    <a:p>
                      <a:pPr marL="0" indent="0" algn="l" fontAlgn="ctr">
                        <a:buNone/>
                      </a:pPr>
                      <a:r>
                        <a:rPr lang="en-US" altLang="zh-TW" sz="700" b="0" i="0" u="none" strike="noStrike" dirty="0">
                          <a:solidFill>
                            <a:schemeClr val="tx1"/>
                          </a:solidFill>
                          <a:effectLst/>
                          <a:latin typeface="+mj-lt"/>
                          <a:ea typeface="DFKai-SB"/>
                        </a:rPr>
                        <a:t>Double-check depot charges to ensure EOR costs align with agreements.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661351">
                <a:tc rowSpan="3">
                  <a:txBody>
                    <a:bodyPr/>
                    <a:lstStyle/>
                    <a:p>
                      <a:pPr algn="ctr" fontAlgn="ctr"/>
                      <a:r>
                        <a:rPr lang="en-US" altLang="zh-TW" sz="1050" b="0" u="none" strike="noStrike">
                          <a:effectLst/>
                          <a:latin typeface="Candara" panose="020E0502030303020204" pitchFamily="34" charset="0"/>
                          <a:ea typeface="DFKai-SB"/>
                        </a:rPr>
                        <a:t>IMD</a:t>
                      </a:r>
                      <a:r>
                        <a:rPr lang="en-US" sz="1050" b="0" u="none" strike="noStrike">
                          <a:effectLst/>
                          <a:latin typeface="Candara" panose="020E0502030303020204" pitchFamily="34" charset="0"/>
                          <a:ea typeface="DFKai-SB"/>
                        </a:rPr>
                        <a:t> KPI</a:t>
                      </a:r>
                      <a:endParaRPr lang="en-US" sz="1050" b="0" i="0" u="none" strike="noStrike">
                        <a:solidFill>
                          <a:srgbClr val="000000"/>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mj-lt"/>
                          <a:ea typeface="DFKai-SB"/>
                        </a:rPr>
                        <a:t>Cost </a:t>
                      </a:r>
                      <a:r>
                        <a:rPr lang="en-US" altLang="zh-TW" sz="700" b="0" i="0" u="none" strike="noStrike" dirty="0">
                          <a:solidFill>
                            <a:srgbClr val="000000"/>
                          </a:solidFill>
                          <a:effectLst/>
                          <a:latin typeface="+mj-lt"/>
                          <a:ea typeface="DFKai-SB"/>
                        </a:rPr>
                        <a:t>Saving Project</a:t>
                      </a:r>
                      <a:endParaRPr lang="en-US" sz="700" b="0" i="0" u="none" strike="noStrike" dirty="0">
                        <a:solidFill>
                          <a:srgbClr val="000000"/>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700" b="0" i="0" u="none" strike="noStrike" dirty="0">
                          <a:solidFill>
                            <a:srgbClr val="000000"/>
                          </a:solidFill>
                          <a:effectLst/>
                          <a:latin typeface="+mj-lt"/>
                          <a:ea typeface="DFKai-SB"/>
                        </a:rPr>
                        <a:t>0</a:t>
                      </a:r>
                      <a:endParaRPr lang="zh-TW" altLang="en-US" sz="700" b="0" i="0" u="none" strike="noStrike" dirty="0">
                        <a:solidFill>
                          <a:srgbClr val="000000"/>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000000"/>
                          </a:solidFill>
                          <a:effectLst/>
                          <a:latin typeface="+mj-lt"/>
                          <a:ea typeface="DFKai-SB"/>
                        </a:rPr>
                        <a:t>0</a:t>
                      </a:r>
                      <a:endParaRPr lang="zh-TW" altLang="en-US" sz="700" b="0" i="0" u="none" strike="noStrike" dirty="0">
                        <a:solidFill>
                          <a:srgbClr val="000000"/>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000000"/>
                          </a:solidFill>
                          <a:effectLst/>
                          <a:highlight>
                            <a:srgbClr val="FFFF00"/>
                          </a:highlight>
                          <a:latin typeface="+mj-lt"/>
                          <a:ea typeface="DFKai-SB"/>
                        </a:rPr>
                        <a:t>0%</a:t>
                      </a:r>
                      <a:endParaRPr lang="zh-TW" altLang="en-US" sz="700" b="0" i="0" u="none" strike="noStrike" dirty="0">
                        <a:solidFill>
                          <a:srgbClr val="000000"/>
                        </a:solidFill>
                        <a:effectLst/>
                        <a:highlight>
                          <a:srgbClr val="FFFF00"/>
                        </a:highligh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l" fontAlgn="ctr">
                        <a:buNone/>
                      </a:pPr>
                      <a:r>
                        <a:rPr lang="en-US" altLang="zh-TW" sz="700" b="1" i="0" u="none" strike="noStrike" dirty="0">
                          <a:solidFill>
                            <a:srgbClr val="0070C0"/>
                          </a:solidFill>
                          <a:effectLst/>
                          <a:latin typeface="+mj-lt"/>
                          <a:ea typeface="DFKai-SB"/>
                        </a:rPr>
                        <a:t>DPW </a:t>
                      </a:r>
                      <a:r>
                        <a:rPr lang="en-US" altLang="zh-TW" sz="700" b="1" i="0" u="none" strike="noStrike" dirty="0" err="1">
                          <a:solidFill>
                            <a:srgbClr val="0070C0"/>
                          </a:solidFill>
                          <a:effectLst/>
                          <a:latin typeface="+mj-lt"/>
                          <a:ea typeface="DFKai-SB"/>
                        </a:rPr>
                        <a:t>LQN</a:t>
                      </a:r>
                      <a:r>
                        <a:rPr lang="en-US" altLang="zh-TW" sz="700" b="1" i="0" u="none" strike="noStrike" dirty="0">
                          <a:solidFill>
                            <a:srgbClr val="0070C0"/>
                          </a:solidFill>
                          <a:effectLst/>
                          <a:latin typeface="+mj-lt"/>
                          <a:ea typeface="DFKai-SB"/>
                        </a:rPr>
                        <a:t> Depot: </a:t>
                      </a:r>
                    </a:p>
                    <a:p>
                      <a:pPr marL="0" indent="0" algn="l" fontAlgn="ctr">
                        <a:buNone/>
                      </a:pPr>
                      <a:r>
                        <a:rPr lang="en-US" altLang="zh-TW" sz="700" b="0" i="0" u="none" strike="noStrike" dirty="0">
                          <a:solidFill>
                            <a:schemeClr val="tx1"/>
                          </a:solidFill>
                          <a:effectLst/>
                          <a:latin typeface="+mj-lt"/>
                          <a:ea typeface="DFKai-SB"/>
                        </a:rPr>
                        <a:t>Rate extension confirmed until year-end 2025.</a:t>
                      </a:r>
                    </a:p>
                    <a:p>
                      <a:pPr marL="0" indent="0" algn="l" fontAlgn="ctr">
                        <a:buNone/>
                      </a:pPr>
                      <a:r>
                        <a:rPr lang="en-US" altLang="zh-TW" sz="700" b="1" i="0" u="none" strike="noStrike" dirty="0" err="1">
                          <a:solidFill>
                            <a:srgbClr val="0070C0"/>
                          </a:solidFill>
                          <a:effectLst/>
                          <a:latin typeface="+mj-lt"/>
                          <a:ea typeface="DFKai-SB"/>
                        </a:rPr>
                        <a:t>Liventus</a:t>
                      </a:r>
                      <a:r>
                        <a:rPr lang="en-US" altLang="zh-TW" sz="700" b="1" i="0" u="none" strike="noStrike" dirty="0">
                          <a:solidFill>
                            <a:srgbClr val="0070C0"/>
                          </a:solidFill>
                          <a:effectLst/>
                          <a:latin typeface="+mj-lt"/>
                          <a:ea typeface="DFKai-SB"/>
                        </a:rPr>
                        <a:t> Services: </a:t>
                      </a:r>
                    </a:p>
                    <a:p>
                      <a:pPr marL="0" indent="0" algn="l" fontAlgn="ctr">
                        <a:buNone/>
                      </a:pPr>
                      <a:r>
                        <a:rPr lang="en-US" altLang="zh-TW" sz="700" b="0" i="0" u="none" strike="noStrike" dirty="0">
                          <a:solidFill>
                            <a:schemeClr val="tx1"/>
                          </a:solidFill>
                          <a:effectLst/>
                          <a:latin typeface="+mj-lt"/>
                          <a:ea typeface="DFKai-SB"/>
                        </a:rPr>
                        <a:t>Extended rates for one year with no increase.</a:t>
                      </a:r>
                    </a:p>
                    <a:p>
                      <a:pPr marL="0" indent="0" algn="l" fontAlgn="ctr">
                        <a:buNone/>
                      </a:pPr>
                      <a:r>
                        <a:rPr lang="en-US" altLang="zh-TW" sz="700" b="1" i="0" u="none" strike="noStrike" dirty="0" err="1">
                          <a:solidFill>
                            <a:srgbClr val="0070C0"/>
                          </a:solidFill>
                          <a:effectLst/>
                          <a:latin typeface="+mj-lt"/>
                          <a:ea typeface="DFKai-SB"/>
                        </a:rPr>
                        <a:t>CLSAI</a:t>
                      </a:r>
                      <a:r>
                        <a:rPr lang="en-US" altLang="zh-TW" sz="700" b="1" i="0" u="none" strike="noStrike" dirty="0">
                          <a:solidFill>
                            <a:srgbClr val="0070C0"/>
                          </a:solidFill>
                          <a:effectLst/>
                          <a:latin typeface="+mj-lt"/>
                          <a:ea typeface="DFKai-SB"/>
                        </a:rPr>
                        <a:t> Depots (Agunsa, </a:t>
                      </a:r>
                      <a:r>
                        <a:rPr lang="en-US" altLang="zh-TW" sz="700" b="1" i="0" u="none" strike="noStrike" dirty="0" err="1">
                          <a:solidFill>
                            <a:srgbClr val="0070C0"/>
                          </a:solidFill>
                          <a:effectLst/>
                          <a:latin typeface="+mj-lt"/>
                          <a:ea typeface="DFKai-SB"/>
                        </a:rPr>
                        <a:t>Sitrans</a:t>
                      </a:r>
                      <a:r>
                        <a:rPr lang="en-US" altLang="zh-TW" sz="700" b="1" i="0" u="none" strike="noStrike" dirty="0">
                          <a:solidFill>
                            <a:srgbClr val="0070C0"/>
                          </a:solidFill>
                          <a:effectLst/>
                          <a:latin typeface="+mj-lt"/>
                          <a:ea typeface="DFKai-SB"/>
                        </a:rPr>
                        <a:t> &amp; </a:t>
                      </a:r>
                      <a:r>
                        <a:rPr lang="en-US" altLang="zh-TW" sz="700" b="1" i="0" u="none" strike="noStrike" dirty="0" err="1">
                          <a:solidFill>
                            <a:srgbClr val="0070C0"/>
                          </a:solidFill>
                          <a:effectLst/>
                          <a:latin typeface="+mj-lt"/>
                          <a:ea typeface="DFKai-SB"/>
                        </a:rPr>
                        <a:t>DYC</a:t>
                      </a:r>
                      <a:r>
                        <a:rPr lang="en-US" altLang="zh-TW" sz="700" b="1" i="0" u="none" strike="noStrike" dirty="0">
                          <a:solidFill>
                            <a:srgbClr val="0070C0"/>
                          </a:solidFill>
                          <a:effectLst/>
                          <a:latin typeface="+mj-lt"/>
                          <a:ea typeface="DFKai-SB"/>
                        </a:rPr>
                        <a:t>): </a:t>
                      </a:r>
                    </a:p>
                    <a:p>
                      <a:pPr marL="0" indent="0" algn="l" fontAlgn="ctr">
                        <a:buNone/>
                      </a:pPr>
                      <a:r>
                        <a:rPr lang="en-US" altLang="zh-TW" sz="700" b="0" i="0" u="none" strike="noStrike" dirty="0">
                          <a:solidFill>
                            <a:schemeClr val="tx1"/>
                          </a:solidFill>
                          <a:effectLst/>
                          <a:latin typeface="+mj-lt"/>
                          <a:ea typeface="DFKai-SB"/>
                        </a:rPr>
                        <a:t>Shunting rates remain unchanged throughout 2024.</a:t>
                      </a:r>
                      <a:endParaRPr lang="es-CL" altLang="zh-TW" sz="700" b="0" i="0" u="none" strike="noStrike" dirty="0">
                        <a:solidFill>
                          <a:schemeClr val="tx1"/>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315895">
                <a:tc vMerge="1">
                  <a:txBody>
                    <a:bodyPr/>
                    <a:lstStyle/>
                    <a:p>
                      <a:endParaRPr lang="zh-TW" altLang="en-US"/>
                    </a:p>
                  </a:txBody>
                  <a:tcPr/>
                </a:tc>
                <a:tc>
                  <a:txBody>
                    <a:bodyPr/>
                    <a:lstStyle/>
                    <a:p>
                      <a:pPr algn="ctr" fontAlgn="ctr"/>
                      <a:r>
                        <a:rPr lang="en-US" sz="700" b="0" i="0" u="none" strike="noStrike" dirty="0">
                          <a:solidFill>
                            <a:srgbClr val="000000"/>
                          </a:solidFill>
                          <a:effectLst/>
                          <a:latin typeface="+mj-lt"/>
                          <a:ea typeface="DFKai-SB"/>
                        </a:rPr>
                        <a:t>90% Onboard </a:t>
                      </a:r>
                    </a:p>
                    <a:p>
                      <a:pPr algn="ctr" fontAlgn="ctr"/>
                      <a:r>
                        <a:rPr lang="en-US" sz="700" b="0" i="0" u="none" strike="noStrike" dirty="0">
                          <a:solidFill>
                            <a:srgbClr val="000000"/>
                          </a:solidFill>
                          <a:effectLst/>
                          <a:latin typeface="+mj-lt"/>
                          <a:ea typeface="DFKai-SB"/>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700" b="0" i="0" u="none" strike="noStrike" dirty="0">
                          <a:solidFill>
                            <a:srgbClr val="000000"/>
                          </a:solidFill>
                          <a:effectLst/>
                          <a:latin typeface="+mj-lt"/>
                          <a:ea typeface="DFKai-SB"/>
                        </a:rPr>
                        <a:t>0</a:t>
                      </a:r>
                      <a:endParaRPr lang="zh-TW" altLang="en-US" sz="700" b="0" i="0" u="none" strike="noStrike" dirty="0">
                        <a:solidFill>
                          <a:srgbClr val="000000"/>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000000"/>
                          </a:solidFill>
                          <a:effectLst/>
                          <a:latin typeface="+mj-lt"/>
                          <a:ea typeface="DFKai-SB"/>
                        </a:rPr>
                        <a:t>0</a:t>
                      </a:r>
                      <a:endParaRPr lang="zh-TW" altLang="en-US" sz="700" b="0" i="0" u="none" strike="noStrike" dirty="0">
                        <a:solidFill>
                          <a:srgbClr val="000000"/>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000000"/>
                          </a:solidFill>
                          <a:effectLst/>
                          <a:highlight>
                            <a:srgbClr val="FFFF00"/>
                          </a:highlight>
                          <a:latin typeface="+mj-lt"/>
                          <a:ea typeface="DFKai-SB"/>
                        </a:rPr>
                        <a:t>0%</a:t>
                      </a:r>
                      <a:endParaRPr lang="zh-TW" altLang="en-US" sz="700" b="0" i="0" u="none" strike="noStrike" dirty="0">
                        <a:solidFill>
                          <a:srgbClr val="000000"/>
                        </a:solidFill>
                        <a:effectLst/>
                        <a:highlight>
                          <a:srgbClr val="FFFF00"/>
                        </a:highligh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CL" altLang="zh-TW" sz="700" b="0" i="0" u="none" strike="noStrike" dirty="0">
                          <a:solidFill>
                            <a:srgbClr val="000000"/>
                          </a:solidFill>
                          <a:effectLst/>
                          <a:latin typeface="+mj-lt"/>
                          <a:ea typeface="DFKai-SB"/>
                        </a:rPr>
                        <a:t>NIL</a:t>
                      </a:r>
                      <a:endParaRPr lang="zh-TW" altLang="en-US" sz="700" b="0" i="0" u="none" strike="noStrike" dirty="0">
                        <a:solidFill>
                          <a:srgbClr val="000000"/>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234460">
                <a:tc vMerge="1">
                  <a:txBody>
                    <a:bodyPr/>
                    <a:lstStyle/>
                    <a:p>
                      <a:endParaRPr lang="zh-TW" altLang="en-US"/>
                    </a:p>
                  </a:txBody>
                  <a:tcPr/>
                </a:tc>
                <a:tc>
                  <a:txBody>
                    <a:bodyPr/>
                    <a:lstStyle/>
                    <a:p>
                      <a:pPr algn="ctr" fontAlgn="ctr"/>
                      <a:r>
                        <a:rPr lang="en-US" sz="700" b="0" i="0" u="none" strike="noStrike" dirty="0">
                          <a:solidFill>
                            <a:srgbClr val="000000"/>
                          </a:solidFill>
                          <a:effectLst/>
                          <a:latin typeface="+mj-lt"/>
                          <a:ea typeface="DFKai-SB"/>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700" b="0" i="0" u="none" strike="noStrike" dirty="0">
                          <a:solidFill>
                            <a:srgbClr val="000000"/>
                          </a:solidFill>
                          <a:effectLst/>
                          <a:latin typeface="+mj-lt"/>
                          <a:ea typeface="DFKai-SB"/>
                        </a:rPr>
                        <a:t>0</a:t>
                      </a:r>
                      <a:endParaRPr lang="zh-TW" altLang="en-US" sz="700" b="0" i="0" u="none" strike="noStrike" dirty="0">
                        <a:solidFill>
                          <a:srgbClr val="000000"/>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000000"/>
                          </a:solidFill>
                          <a:effectLst/>
                          <a:latin typeface="+mj-lt"/>
                          <a:ea typeface="DFKai-SB"/>
                        </a:rPr>
                        <a:t>0</a:t>
                      </a:r>
                      <a:endParaRPr lang="zh-TW" altLang="en-US" sz="700" b="0" i="0" u="none" strike="noStrike" dirty="0">
                        <a:solidFill>
                          <a:srgbClr val="000000"/>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000000"/>
                          </a:solidFill>
                          <a:effectLst/>
                          <a:highlight>
                            <a:srgbClr val="FFFF00"/>
                          </a:highlight>
                          <a:latin typeface="+mj-lt"/>
                          <a:ea typeface="DFKai-SB"/>
                        </a:rPr>
                        <a:t>0%</a:t>
                      </a:r>
                      <a:endParaRPr lang="zh-TW" altLang="en-US" sz="700" b="0" i="0" u="none" strike="noStrike" dirty="0">
                        <a:solidFill>
                          <a:srgbClr val="000000"/>
                        </a:solidFill>
                        <a:effectLst/>
                        <a:highlight>
                          <a:srgbClr val="FFFF00"/>
                        </a:highligh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CL" altLang="zh-TW" sz="700" b="0" i="0" u="none" strike="noStrike" dirty="0">
                          <a:solidFill>
                            <a:srgbClr val="000000"/>
                          </a:solidFill>
                          <a:effectLst/>
                          <a:latin typeface="+mj-lt"/>
                          <a:ea typeface="DFKai-SB"/>
                        </a:rPr>
                        <a:t>NIL</a:t>
                      </a:r>
                      <a:endParaRPr lang="zh-TW" altLang="en-US" sz="700" b="0" i="0" u="none" strike="noStrike" dirty="0">
                        <a:solidFill>
                          <a:srgbClr val="000000"/>
                        </a:solidFill>
                        <a:effectLst/>
                        <a:latin typeface="+mj-lt"/>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Tree>
    <p:extLst>
      <p:ext uri="{BB962C8B-B14F-4D97-AF65-F5344CB8AC3E}">
        <p14:creationId xmlns:p14="http://schemas.microsoft.com/office/powerpoint/2010/main" val="2568916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15103</TotalTime>
  <Words>7775</Words>
  <Application>Microsoft Office PowerPoint</Application>
  <PresentationFormat>如螢幕大小 (16:9)</PresentationFormat>
  <Paragraphs>1290</Paragraphs>
  <Slides>37</Slides>
  <Notes>32</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37</vt:i4>
      </vt:variant>
    </vt:vector>
  </HeadingPairs>
  <TitlesOfParts>
    <vt:vector size="49" baseType="lpstr">
      <vt:lpstr>DFKai-SB</vt:lpstr>
      <vt:lpstr>PMingLiU</vt:lpstr>
      <vt:lpstr>华文中宋</vt:lpstr>
      <vt:lpstr>Arial</vt:lpstr>
      <vt:lpstr>Calibri</vt:lpstr>
      <vt:lpstr>Candara</vt:lpstr>
      <vt:lpstr>Century Gothic</vt:lpstr>
      <vt:lpstr>Symbol</vt:lpstr>
      <vt:lpstr>Times New Roman</vt:lpstr>
      <vt:lpstr>Vijaya</vt:lpstr>
      <vt:lpstr>Wingdings</vt:lpstr>
      <vt:lpstr>Office Theme</vt:lpstr>
      <vt:lpstr>PowerPoint 簡報</vt:lpstr>
      <vt:lpstr>PowerPoint 簡報</vt:lpstr>
      <vt:lpstr>PowerPoint 簡報</vt:lpstr>
      <vt:lpstr>PowerPoint 簡報</vt:lpstr>
      <vt:lpstr>PowerPoint 簡報</vt:lpstr>
      <vt:lpstr>Topic discussion (CL)</vt:lpstr>
      <vt:lpstr>Topic discussion (CL)</vt:lpstr>
      <vt:lpstr>Topic discussion (CL)</vt:lpstr>
      <vt:lpstr>PowerPoint 簡報</vt:lpstr>
      <vt:lpstr>PowerPoint 簡報</vt:lpstr>
      <vt:lpstr>PowerPoint 簡報</vt:lpstr>
      <vt:lpstr>PowerPoint 簡報</vt:lpstr>
      <vt:lpstr>PowerPoint 簡報</vt:lpstr>
      <vt:lpstr>PowerPoint 簡報</vt:lpstr>
      <vt:lpstr>PowerPoint 簡報</vt:lpstr>
      <vt:lpstr>Topic discussion (CO)</vt:lpstr>
      <vt:lpstr>Topic discussion (CO)</vt:lpstr>
      <vt:lpstr>Topic discussion (CO)</vt:lpstr>
      <vt:lpstr>PowerPoint 簡報</vt:lpstr>
      <vt:lpstr>PowerPoint 簡報</vt:lpstr>
      <vt:lpstr>PowerPoint 簡報</vt:lpstr>
      <vt:lpstr>PowerPoint 簡報</vt:lpstr>
      <vt:lpstr>PowerPoint 簡報</vt:lpstr>
      <vt:lpstr>Topic discussion (EC)</vt:lpstr>
      <vt:lpstr>Topic discussion (EC)</vt:lpstr>
      <vt:lpstr>PowerPoint 簡報</vt:lpstr>
      <vt:lpstr>PowerPoint 簡報</vt:lpstr>
      <vt:lpstr>PowerPoint 簡報</vt:lpstr>
      <vt:lpstr>PowerPoint 簡報</vt:lpstr>
      <vt:lpstr>PowerPoint 簡報</vt:lpstr>
      <vt:lpstr>PowerPoint 簡報</vt:lpstr>
      <vt:lpstr>PowerPoint 簡報</vt:lpstr>
      <vt:lpstr>Topic discussion (PE)</vt:lpstr>
      <vt:lpstr>Topic discussion (PE)</vt:lpstr>
      <vt:lpstr>PowerPoint 簡報</vt:lpstr>
      <vt:lpstr>PowerPoint 簡報</vt:lpstr>
      <vt:lpstr>PowerPoint 簡報</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YU-TING CHEN   (OMAR)</cp:lastModifiedBy>
  <cp:revision>2153</cp:revision>
  <cp:lastPrinted>2024-03-05T14:41:02Z</cp:lastPrinted>
  <dcterms:created xsi:type="dcterms:W3CDTF">2016-02-08T21:22:43Z</dcterms:created>
  <dcterms:modified xsi:type="dcterms:W3CDTF">2025-02-07T16:29:16Z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